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1086" r:id="rId3"/>
    <p:sldId id="1094" r:id="rId4"/>
    <p:sldId id="1176" r:id="rId5"/>
    <p:sldId id="1271" r:id="rId6"/>
    <p:sldId id="1272" r:id="rId7"/>
    <p:sldId id="1273" r:id="rId8"/>
    <p:sldId id="1274" r:id="rId9"/>
    <p:sldId id="1275" r:id="rId10"/>
    <p:sldId id="1276" r:id="rId11"/>
    <p:sldId id="1357" r:id="rId12"/>
    <p:sldId id="1277" r:id="rId13"/>
    <p:sldId id="1278" r:id="rId14"/>
    <p:sldId id="1279" r:id="rId15"/>
    <p:sldId id="1280" r:id="rId16"/>
    <p:sldId id="1281" r:id="rId17"/>
    <p:sldId id="1282" r:id="rId18"/>
    <p:sldId id="1283" r:id="rId19"/>
    <p:sldId id="1284" r:id="rId20"/>
    <p:sldId id="1285" r:id="rId21"/>
    <p:sldId id="1286" r:id="rId22"/>
    <p:sldId id="1287" r:id="rId23"/>
    <p:sldId id="1172" r:id="rId24"/>
    <p:sldId id="1292" r:id="rId25"/>
    <p:sldId id="1289" r:id="rId26"/>
    <p:sldId id="1291" r:id="rId27"/>
    <p:sldId id="1177" r:id="rId28"/>
    <p:sldId id="1293" r:id="rId29"/>
    <p:sldId id="1295" r:id="rId30"/>
    <p:sldId id="1294" r:id="rId31"/>
    <p:sldId id="1290" r:id="rId32"/>
    <p:sldId id="1296" r:id="rId33"/>
    <p:sldId id="1297" r:id="rId34"/>
    <p:sldId id="1188" r:id="rId35"/>
    <p:sldId id="1298" r:id="rId36"/>
    <p:sldId id="1299" r:id="rId37"/>
    <p:sldId id="1300" r:id="rId38"/>
    <p:sldId id="1301" r:id="rId39"/>
    <p:sldId id="1302" r:id="rId40"/>
    <p:sldId id="1303" r:id="rId41"/>
    <p:sldId id="1358" r:id="rId42"/>
    <p:sldId id="1304" r:id="rId43"/>
    <p:sldId id="1305" r:id="rId44"/>
    <p:sldId id="1306" r:id="rId45"/>
    <p:sldId id="1307" r:id="rId46"/>
    <p:sldId id="1355" r:id="rId47"/>
    <p:sldId id="1356" r:id="rId48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BCFFBC"/>
    <a:srgbClr val="2A40E2"/>
    <a:srgbClr val="F430AB"/>
    <a:srgbClr val="A18623"/>
    <a:srgbClr val="9E7800"/>
    <a:srgbClr val="C49500"/>
    <a:srgbClr val="E6E703"/>
    <a:srgbClr val="72AAAE"/>
    <a:srgbClr val="233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5"/>
    <p:restoredTop sz="95005" autoAdjust="0"/>
  </p:normalViewPr>
  <p:slideViewPr>
    <p:cSldViewPr>
      <p:cViewPr varScale="1">
        <p:scale>
          <a:sx n="113" d="100"/>
          <a:sy n="113" d="100"/>
        </p:scale>
        <p:origin x="848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6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81" tIns="46981" rIns="92281" bIns="46981">
            <a:spAutoFit/>
          </a:bodyPr>
          <a:lstStyle/>
          <a:p>
            <a:pPr algn="ctr" defTabSz="917242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242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4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81" tIns="46981" rIns="92281" bIns="46981">
            <a:spAutoFit/>
          </a:bodyPr>
          <a:lstStyle/>
          <a:p>
            <a:pPr algn="ctr" defTabSz="917242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242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1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36" tIns="46981" rIns="95636" bIns="46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10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025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09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9499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972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87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642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662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629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3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288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92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919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888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97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48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926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3735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6023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0206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74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6124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5400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28912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605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01254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574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5940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1359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21" tIns="45711" rIns="91421" bIns="45711"/>
          <a:lstStyle/>
          <a:p>
            <a:fld id="{BB7440CD-BA39-A148-AE3A-F33EF3E7FD3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176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020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510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5273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873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010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2477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43308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331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93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61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75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6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1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8" name="Google Shape;9;p94">
            <a:extLst>
              <a:ext uri="{FF2B5EF4-FFF2-40B4-BE49-F238E27FC236}">
                <a16:creationId xmlns:a16="http://schemas.microsoft.com/office/drawing/2014/main" id="{4FDF926F-1C9D-834F-B46C-FD2D441F1788}"/>
              </a:ext>
            </a:extLst>
          </p:cNvPr>
          <p:cNvSpPr/>
          <p:nvPr userDrawn="1"/>
        </p:nvSpPr>
        <p:spPr>
          <a:xfrm>
            <a:off x="8001000" y="6551613"/>
            <a:ext cx="888044" cy="305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25" rIns="90475" bIns="444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 err="1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Lec</a:t>
            </a:r>
            <a:r>
              <a:rPr lang="en-US" sz="1400" b="0" i="0" u="none" strike="noStrike" cap="none" dirty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 8.</a:t>
            </a:r>
            <a:fld id="{00000000-1234-1234-1234-123412341234}" type="slidenum">
              <a:rPr lang="en-US" sz="1400" b="0" i="0" u="none" strike="noStrike" cap="none" smtClean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sz="1400" b="0" i="0" u="none" strike="noStrike" cap="none" dirty="0">
              <a:solidFill>
                <a:srgbClr val="2A40E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Google Shape;10;p94">
            <a:extLst>
              <a:ext uri="{FF2B5EF4-FFF2-40B4-BE49-F238E27FC236}">
                <a16:creationId xmlns:a16="http://schemas.microsoft.com/office/drawing/2014/main" id="{22AAE212-6DFA-5F44-9A32-56919783EC74}"/>
              </a:ext>
            </a:extLst>
          </p:cNvPr>
          <p:cNvSpPr txBox="1"/>
          <p:nvPr userDrawn="1"/>
        </p:nvSpPr>
        <p:spPr>
          <a:xfrm>
            <a:off x="1" y="6550025"/>
            <a:ext cx="732871" cy="307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2/11/21</a:t>
            </a:r>
            <a:endParaRPr dirty="0"/>
          </a:p>
        </p:txBody>
      </p:sp>
      <p:sp>
        <p:nvSpPr>
          <p:cNvPr id="10" name="Google Shape;12;p94">
            <a:extLst>
              <a:ext uri="{FF2B5EF4-FFF2-40B4-BE49-F238E27FC236}">
                <a16:creationId xmlns:a16="http://schemas.microsoft.com/office/drawing/2014/main" id="{3408731E-BD3F-8049-8490-B3237F1EED30}"/>
              </a:ext>
            </a:extLst>
          </p:cNvPr>
          <p:cNvSpPr txBox="1"/>
          <p:nvPr userDrawn="1"/>
        </p:nvSpPr>
        <p:spPr>
          <a:xfrm>
            <a:off x="4004418" y="6550025"/>
            <a:ext cx="3440279" cy="307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2A40E2"/>
                </a:solidFill>
                <a:latin typeface="Gill Sans"/>
                <a:ea typeface="Gill Sans"/>
                <a:cs typeface="Gill Sans"/>
                <a:sym typeface="Gill Sans"/>
              </a:rPr>
              <a:t>Crooks &amp; Joseph CS162 © UCB Spring 2021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ept-info.labri.fr/~denis/Enseignement/2008-IR/Articles/01-futex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8</a:t>
            </a:r>
            <a:br>
              <a:rPr lang="en-US" sz="3000" dirty="0"/>
            </a:br>
            <a:br>
              <a:rPr lang="en-US" sz="3000" dirty="0"/>
            </a:br>
            <a:r>
              <a:rPr lang="en-US" sz="3200" dirty="0"/>
              <a:t>Synchronization 3: </a:t>
            </a:r>
            <a:br>
              <a:rPr lang="en-US" sz="3200" dirty="0"/>
            </a:br>
            <a:r>
              <a:rPr lang="en-US" sz="3200" dirty="0"/>
              <a:t>Atomic Instructions (</a:t>
            </a:r>
            <a:r>
              <a:rPr lang="en-US" sz="3200" dirty="0" err="1"/>
              <a:t>Con’t</a:t>
            </a:r>
            <a:r>
              <a:rPr lang="en-US" sz="3200" dirty="0"/>
              <a:t>), Monitors, Readers/Writers</a:t>
            </a:r>
            <a:br>
              <a:rPr lang="en-US" sz="3200" dirty="0"/>
            </a:b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lvl="0" indent="-28575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/>
              <a:t>February 11</a:t>
            </a:r>
            <a:r>
              <a:rPr lang="en-US" baseline="30000"/>
              <a:t>th</a:t>
            </a:r>
            <a:r>
              <a:rPr lang="en-US" dirty="0"/>
              <a:t>, 2021</a:t>
            </a:r>
          </a:p>
          <a:p>
            <a:pPr marL="285750" lvl="0" indent="-28575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dirty="0"/>
              <a:t>Profs. Natacha Crooks and Anthony D. Joseph</a:t>
            </a:r>
          </a:p>
          <a:p>
            <a:pPr marL="285750" lvl="0" indent="-28575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dirty="0"/>
              <a:t>http://cs162.eecs.Berkeley.edu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45"/>
          <p:cNvSpPr/>
          <p:nvPr/>
        </p:nvSpPr>
        <p:spPr>
          <a:xfrm flipH="1">
            <a:off x="7055199" y="1242152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8701568" y="138326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872768" y="2799929"/>
            <a:ext cx="1502239" cy="1010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357131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358186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378439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363381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675799" y="4756302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8238543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529348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3357131" y="3747622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357131" y="3852065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452868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452868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473829" y="5866918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462720" y="4486925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3310086" y="3009057"/>
            <a:ext cx="3297343" cy="1510845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723644" y="4187336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8358188" y="2896448"/>
            <a:ext cx="8409" cy="410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 flipH="1">
            <a:off x="3378438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3495933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357130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6705655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607429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644167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357130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75" name="Oval 74"/>
          <p:cNvSpPr/>
          <p:nvPr/>
        </p:nvSpPr>
        <p:spPr>
          <a:xfrm>
            <a:off x="6646693" y="37912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flipH="1" flipV="1">
            <a:off x="6644167" y="3793846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308321" y="137107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685047" y="1397553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6665222" y="3102961"/>
            <a:ext cx="40433" cy="644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1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83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6301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50" grpId="0"/>
      <p:bldP spid="47" grpId="0" animBg="1"/>
      <p:bldP spid="59" grpId="0" animBg="1"/>
      <p:bldP spid="59" grpId="1" animBg="1"/>
      <p:bldP spid="63" grpId="0" animBg="1"/>
      <p:bldP spid="75" grpId="0" animBg="1"/>
      <p:bldP spid="62" grpId="0" animBg="1"/>
      <p:bldP spid="62" grpId="1" animBg="1"/>
      <p:bldP spid="77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1229829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762000"/>
            <a:ext cx="9677400" cy="5486400"/>
          </a:xfrm>
        </p:spPr>
        <p:txBody>
          <a:bodyPr>
            <a:no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Disabling interrupts on all processors requires messages and would be very time consuming</a:t>
            </a:r>
          </a:p>
          <a:p>
            <a:pPr lvl="2"/>
            <a:endParaRPr lang="en-US" altLang="ko-KR" sz="800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Alternative: </a:t>
            </a:r>
            <a:r>
              <a:rPr lang="en-US" altLang="ko-KR" dirty="0">
                <a:solidFill>
                  <a:srgbClr val="2A40E2"/>
                </a:solidFill>
                <a:ea typeface="굴림" panose="020B0600000101010101" pitchFamily="34" charset="-127"/>
              </a:rPr>
              <a:t>atomic instruction sequences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These instructions read a value and write a new value atomically</a:t>
            </a:r>
          </a:p>
          <a:p>
            <a:pPr lvl="1"/>
            <a:r>
              <a:rPr lang="en-US" altLang="ko-KR" sz="2000" dirty="0">
                <a:solidFill>
                  <a:srgbClr val="FF0000"/>
                </a:solidFill>
                <a:ea typeface="굴림" panose="020B0600000101010101" pitchFamily="34" charset="-127"/>
              </a:rPr>
              <a:t>Hardware</a:t>
            </a:r>
            <a:r>
              <a:rPr lang="en-US" altLang="ko-KR" sz="2000" dirty="0">
                <a:ea typeface="굴림" panose="020B0600000101010101" pitchFamily="34" charset="-127"/>
              </a:rPr>
              <a:t> is responsible for implementing this correctly 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z="2000" dirty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2655171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Examples of Read-Modify-Write 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317" y="716485"/>
            <a:ext cx="8915400" cy="5791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test&amp;set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(&amp;address) {           /* most architectures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result = M[address];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return result from “address” and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1;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set value at “address” to 1 </a:t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return result;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swap (&amp;address, register) {     /* x86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temp = M[address];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swap register’s value to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register;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value at “address” </a:t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register = temp;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compare&amp;swap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(&amp;address, reg1, reg2) { /* x86 (returns old value), 68000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if (reg1 == M[address]) {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If memory still == reg1,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M[address] = reg2;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then  put reg2 =&gt; memory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success;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 else {       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Otherwise do not change memory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failure;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load-linked&amp;store-conditional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(&amp;address) { /* R4000, alpha, ARM, RISC-V */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   loop: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ll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r1, M[address];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movi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1;	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// Can do arbitrary computation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sc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M[address];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beqz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loop;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85333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41488" y="666750"/>
            <a:ext cx="8458200" cy="61277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(&amp;address, reg1, reg2) { /* x86, 68000 */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Here is an atomic add to linked-list function:</a:t>
            </a:r>
            <a:endParaRPr lang="en-US" altLang="ko-KR" sz="2000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addToQueue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(&amp;object)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do {		// repeat until no conflict	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r1, M[root]	// Get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ptr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to current head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r1, M[object]  // Save link in new object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 until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(&amp;root,r1,object));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Using of Compare&amp;Swap for queues </a:t>
            </a:r>
          </a:p>
        </p:txBody>
      </p:sp>
      <p:grpSp>
        <p:nvGrpSpPr>
          <p:cNvPr id="479236" name="Group 4"/>
          <p:cNvGrpSpPr>
            <a:grpSpLocks/>
          </p:cNvGrpSpPr>
          <p:nvPr/>
        </p:nvGrpSpPr>
        <p:grpSpPr bwMode="auto">
          <a:xfrm>
            <a:off x="2895600" y="4724400"/>
            <a:ext cx="5029200" cy="1066800"/>
            <a:chOff x="1680" y="1632"/>
            <a:chExt cx="3168" cy="672"/>
          </a:xfrm>
        </p:grpSpPr>
        <p:sp>
          <p:nvSpPr>
            <p:cNvPr id="33805" name="Rectangle 5"/>
            <p:cNvSpPr>
              <a:spLocks noChangeArrowheads="1"/>
            </p:cNvSpPr>
            <p:nvPr/>
          </p:nvSpPr>
          <p:spPr bwMode="auto">
            <a:xfrm>
              <a:off x="1680" y="1632"/>
              <a:ext cx="672" cy="19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panose="020B0502020104020203" pitchFamily="34" charset="-79"/>
                  <a:ea typeface="굴림" panose="020B0600000101010101" pitchFamily="34" charset="-127"/>
                  <a:cs typeface="Gill Sans" panose="020B0502020104020203" pitchFamily="34" charset="-79"/>
                </a:rPr>
                <a:t>root</a:t>
              </a:r>
            </a:p>
          </p:txBody>
        </p:sp>
        <p:grpSp>
          <p:nvGrpSpPr>
            <p:cNvPr id="33806" name="Group 6"/>
            <p:cNvGrpSpPr>
              <a:grpSpLocks/>
            </p:cNvGrpSpPr>
            <p:nvPr/>
          </p:nvGrpSpPr>
          <p:grpSpPr bwMode="auto">
            <a:xfrm>
              <a:off x="3312" y="1632"/>
              <a:ext cx="624" cy="672"/>
              <a:chOff x="3312" y="1728"/>
              <a:chExt cx="624" cy="672"/>
            </a:xfrm>
          </p:grpSpPr>
          <p:sp>
            <p:nvSpPr>
              <p:cNvPr id="33812" name="Rectangle 7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panose="020B0502020104020203" pitchFamily="34" charset="-79"/>
                  <a:cs typeface="Gill Sans" panose="020B0502020104020203" pitchFamily="34" charset="-79"/>
                </a:endParaRPr>
              </a:p>
            </p:txBody>
          </p:sp>
          <p:sp>
            <p:nvSpPr>
              <p:cNvPr id="33813" name="Rectangle 8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panose="020B0502020104020203" pitchFamily="34" charset="-79"/>
                    <a:ea typeface="굴림" panose="020B0600000101010101" pitchFamily="34" charset="-127"/>
                    <a:cs typeface="Gill Sans" panose="020B0502020104020203" pitchFamily="34" charset="-79"/>
                  </a:rPr>
                  <a:t>next</a:t>
                </a:r>
              </a:p>
            </p:txBody>
          </p:sp>
        </p:grpSp>
        <p:grpSp>
          <p:nvGrpSpPr>
            <p:cNvPr id="33807" name="Group 9"/>
            <p:cNvGrpSpPr>
              <a:grpSpLocks/>
            </p:cNvGrpSpPr>
            <p:nvPr/>
          </p:nvGrpSpPr>
          <p:grpSpPr bwMode="auto">
            <a:xfrm>
              <a:off x="4224" y="1632"/>
              <a:ext cx="624" cy="672"/>
              <a:chOff x="4128" y="1728"/>
              <a:chExt cx="624" cy="672"/>
            </a:xfrm>
          </p:grpSpPr>
          <p:sp>
            <p:nvSpPr>
              <p:cNvPr id="33810" name="Rectangle 10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b="0">
                  <a:latin typeface="Gill Sans" panose="020B0502020104020203" pitchFamily="34" charset="-79"/>
                  <a:cs typeface="Gill Sans" panose="020B0502020104020203" pitchFamily="34" charset="-79"/>
                </a:endParaRPr>
              </a:p>
            </p:txBody>
          </p:sp>
          <p:sp>
            <p:nvSpPr>
              <p:cNvPr id="33811" name="Rectangle 11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panose="020B0502020104020203" pitchFamily="34" charset="-79"/>
                    <a:ea typeface="굴림" panose="020B0600000101010101" pitchFamily="34" charset="-127"/>
                    <a:cs typeface="Gill Sans" panose="020B0502020104020203" pitchFamily="34" charset="-79"/>
                  </a:rPr>
                  <a:t>next</a:t>
                </a:r>
              </a:p>
            </p:txBody>
          </p:sp>
        </p:grpSp>
        <p:sp>
          <p:nvSpPr>
            <p:cNvPr id="33808" name="Line 12"/>
            <p:cNvSpPr>
              <a:spLocks noChangeShapeType="1"/>
            </p:cNvSpPr>
            <p:nvPr/>
          </p:nvSpPr>
          <p:spPr bwMode="auto">
            <a:xfrm>
              <a:off x="3936" y="172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panose="020B0502020104020203" pitchFamily="34" charset="-79"/>
                <a:cs typeface="Gill Sans" panose="020B0502020104020203" pitchFamily="34" charset="-79"/>
              </a:endParaRPr>
            </a:p>
          </p:txBody>
        </p:sp>
        <p:sp>
          <p:nvSpPr>
            <p:cNvPr id="33809" name="Line 13"/>
            <p:cNvSpPr>
              <a:spLocks noChangeShapeType="1"/>
            </p:cNvSpPr>
            <p:nvPr/>
          </p:nvSpPr>
          <p:spPr bwMode="auto">
            <a:xfrm>
              <a:off x="2352" y="172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panose="020B0502020104020203" pitchFamily="34" charset="-79"/>
                <a:cs typeface="Gill Sans" panose="020B0502020104020203" pitchFamily="34" charset="-79"/>
              </a:endParaRPr>
            </a:p>
          </p:txBody>
        </p:sp>
      </p:grpSp>
      <p:grpSp>
        <p:nvGrpSpPr>
          <p:cNvPr id="479246" name="Group 14"/>
          <p:cNvGrpSpPr>
            <a:grpSpLocks/>
          </p:cNvGrpSpPr>
          <p:nvPr/>
        </p:nvGrpSpPr>
        <p:grpSpPr bwMode="auto">
          <a:xfrm>
            <a:off x="3962400" y="4953000"/>
            <a:ext cx="1524000" cy="1676400"/>
            <a:chOff x="2352" y="1776"/>
            <a:chExt cx="960" cy="1056"/>
          </a:xfrm>
        </p:grpSpPr>
        <p:sp>
          <p:nvSpPr>
            <p:cNvPr id="33798" name="Line 15"/>
            <p:cNvSpPr>
              <a:spLocks noChangeShapeType="1"/>
            </p:cNvSpPr>
            <p:nvPr/>
          </p:nvSpPr>
          <p:spPr bwMode="auto">
            <a:xfrm flipV="1">
              <a:off x="3024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panose="020B0502020104020203" pitchFamily="34" charset="-79"/>
                <a:cs typeface="Gill Sans" panose="020B0502020104020203" pitchFamily="34" charset="-79"/>
              </a:endParaRPr>
            </a:p>
          </p:txBody>
        </p:sp>
        <p:sp>
          <p:nvSpPr>
            <p:cNvPr id="33799" name="Line 16"/>
            <p:cNvSpPr>
              <a:spLocks noChangeShapeType="1"/>
            </p:cNvSpPr>
            <p:nvPr/>
          </p:nvSpPr>
          <p:spPr bwMode="auto">
            <a:xfrm>
              <a:off x="2352" y="1824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panose="020B0502020104020203" pitchFamily="34" charset="-79"/>
                <a:cs typeface="Gill Sans" panose="020B0502020104020203" pitchFamily="34" charset="-79"/>
              </a:endParaRPr>
            </a:p>
          </p:txBody>
        </p:sp>
        <p:grpSp>
          <p:nvGrpSpPr>
            <p:cNvPr id="33800" name="Group 17"/>
            <p:cNvGrpSpPr>
              <a:grpSpLocks/>
            </p:cNvGrpSpPr>
            <p:nvPr/>
          </p:nvGrpSpPr>
          <p:grpSpPr bwMode="auto">
            <a:xfrm>
              <a:off x="2448" y="2160"/>
              <a:ext cx="624" cy="672"/>
              <a:chOff x="2448" y="2160"/>
              <a:chExt cx="624" cy="672"/>
            </a:xfrm>
          </p:grpSpPr>
          <p:grpSp>
            <p:nvGrpSpPr>
              <p:cNvPr id="33801" name="Group 18"/>
              <p:cNvGrpSpPr>
                <a:grpSpLocks/>
              </p:cNvGrpSpPr>
              <p:nvPr/>
            </p:nvGrpSpPr>
            <p:grpSpPr bwMode="auto">
              <a:xfrm>
                <a:off x="2448" y="2160"/>
                <a:ext cx="624" cy="672"/>
                <a:chOff x="2400" y="1728"/>
                <a:chExt cx="624" cy="672"/>
              </a:xfrm>
            </p:grpSpPr>
            <p:sp>
              <p:nvSpPr>
                <p:cNvPr id="338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672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ko-KR" altLang="en-US" b="0">
                    <a:latin typeface="Gill Sans" panose="020B0502020104020203" pitchFamily="34" charset="-79"/>
                    <a:ea typeface="굴림" panose="020B0600000101010101" pitchFamily="34" charset="-127"/>
                    <a:cs typeface="Gill Sans" panose="020B0502020104020203" pitchFamily="34" charset="-79"/>
                  </a:endParaRPr>
                </a:p>
              </p:txBody>
            </p:sp>
            <p:sp>
              <p:nvSpPr>
                <p:cNvPr id="33804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240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b="0">
                      <a:latin typeface="Gill Sans" panose="020B0502020104020203" pitchFamily="34" charset="-79"/>
                      <a:ea typeface="굴림" panose="020B0600000101010101" pitchFamily="34" charset="-127"/>
                      <a:cs typeface="Gill Sans" panose="020B0502020104020203" pitchFamily="34" charset="-79"/>
                    </a:rPr>
                    <a:t>next</a:t>
                  </a:r>
                </a:p>
              </p:txBody>
            </p:sp>
          </p:grpSp>
          <p:sp>
            <p:nvSpPr>
              <p:cNvPr id="33802" name="Text Box 21"/>
              <p:cNvSpPr txBox="1">
                <a:spLocks noChangeArrowheads="1"/>
              </p:cNvSpPr>
              <p:nvPr/>
            </p:nvSpPr>
            <p:spPr bwMode="auto">
              <a:xfrm>
                <a:off x="2485" y="2400"/>
                <a:ext cx="523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b="0">
                    <a:latin typeface="Gill Sans" panose="020B0502020104020203" pitchFamily="34" charset="-79"/>
                    <a:ea typeface="굴림" panose="020B0600000101010101" pitchFamily="34" charset="-127"/>
                    <a:cs typeface="Gill Sans" panose="020B0502020104020203" pitchFamily="34" charset="-79"/>
                  </a:rPr>
                  <a:t>New</a:t>
                </a:r>
              </a:p>
              <a:p>
                <a:r>
                  <a:rPr lang="en-US" altLang="ko-KR" b="0">
                    <a:latin typeface="Gill Sans" panose="020B0502020104020203" pitchFamily="34" charset="-79"/>
                    <a:ea typeface="굴림" panose="020B0600000101010101" pitchFamily="34" charset="-127"/>
                    <a:cs typeface="Gill Sans" panose="020B0502020104020203" pitchFamily="34" charset="-79"/>
                  </a:rPr>
                  <a:t>Object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4551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10896600" cy="6096000"/>
          </a:xfrm>
        </p:spPr>
        <p:txBody>
          <a:bodyPr>
            <a:normAutofit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ea typeface="굴림" panose="020B0600000101010101" pitchFamily="34" charset="-127"/>
              </a:rPr>
              <a:t>Simple lock that doesn’t require entry into the kernel: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// (Free) Can access this memory location from user space!</a:t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solidFill>
                  <a:srgbClr val="233AE1"/>
                </a:solidFill>
                <a:latin typeface="Consolas" charset="0"/>
                <a:ea typeface="굴림" panose="020B0600000101010101" pitchFamily="34" charset="-127"/>
              </a:rPr>
              <a:t>	</a:t>
            </a:r>
            <a:r>
              <a:rPr lang="en-US" altLang="ko-KR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        //            release(&amp;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acquire(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while (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Atomic operation!</a:t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release(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ko-KR" sz="18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= 0;		  // Atomic operation!</a:t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If lock is free, </a:t>
            </a:r>
            <a:r>
              <a:rPr lang="en-US" altLang="ko-KR" sz="2000" dirty="0" err="1">
                <a:ea typeface="굴림" panose="020B0600000101010101" pitchFamily="34" charset="-127"/>
              </a:rPr>
              <a:t>test&amp;set</a:t>
            </a:r>
            <a:r>
              <a:rPr lang="en-US" altLang="ko-KR" sz="2000" dirty="0">
                <a:ea typeface="굴림" panose="020B0600000101010101" pitchFamily="34" charset="-127"/>
              </a:rPr>
              <a:t> reads 0 and sets lock=1, so lock is now busy. 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It returns 0 so while exits.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If lock is busy, </a:t>
            </a:r>
            <a:r>
              <a:rPr lang="en-US" altLang="ko-KR" sz="2000" dirty="0" err="1">
                <a:ea typeface="굴림" panose="020B0600000101010101" pitchFamily="34" charset="-127"/>
              </a:rPr>
              <a:t>test&amp;set</a:t>
            </a:r>
            <a:r>
              <a:rPr lang="en-US" altLang="ko-KR" sz="2000" dirty="0">
                <a:ea typeface="굴림" panose="020B0600000101010101" pitchFamily="34" charset="-127"/>
              </a:rPr>
              <a:t> reads 1 and sets lock=1 (no change)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It returns 1, so while loop continues.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When we set </a:t>
            </a:r>
            <a:r>
              <a:rPr lang="en-US" altLang="ko-KR" sz="2000" dirty="0" err="1">
                <a:ea typeface="굴림" panose="020B0600000101010101" pitchFamily="34" charset="-127"/>
              </a:rPr>
              <a:t>thelock</a:t>
            </a:r>
            <a:r>
              <a:rPr lang="en-US" altLang="ko-KR" sz="2000" dirty="0">
                <a:ea typeface="굴림" panose="020B0600000101010101" pitchFamily="34" charset="-127"/>
              </a:rPr>
              <a:t> = 0, someone else can get lock.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z="2200" dirty="0">
                <a:ea typeface="굴림" panose="020B0600000101010101" pitchFamily="34" charset="-127"/>
              </a:rPr>
              <a:t>: thread consumes cycles while waiting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For multiprocessors: every </a:t>
            </a:r>
            <a:r>
              <a:rPr lang="en-US" altLang="ko-KR" sz="2000" dirty="0" err="1">
                <a:ea typeface="굴림" panose="020B0600000101010101" pitchFamily="34" charset="-127"/>
              </a:rPr>
              <a:t>test&amp;set</a:t>
            </a:r>
            <a:r>
              <a:rPr lang="en-US" altLang="ko-KR" sz="2000" dirty="0">
                <a:ea typeface="굴림" panose="020B0600000101010101" pitchFamily="34" charset="-127"/>
              </a:rPr>
              <a:t>() is a write, which makes value 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ping-pong around in cache (using lots of network BW)</a:t>
            </a:r>
          </a:p>
        </p:txBody>
      </p:sp>
    </p:spTree>
    <p:extLst>
      <p:ext uri="{BB962C8B-B14F-4D97-AF65-F5344CB8AC3E}">
        <p14:creationId xmlns:p14="http://schemas.microsoft.com/office/powerpoint/2010/main" val="3551538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26831"/>
            <a:ext cx="11277600" cy="60960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Works on a multiprocessor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Negatives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This is very inefficient as thread will consume cycles waiting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dirty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For semaphores and monitors, waiting thread may wait for an arbitrary long time!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Homework/exam solutions should avoid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787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Multiprocessor Spin Locks: </a:t>
            </a:r>
            <a:r>
              <a:rPr lang="en-US" altLang="ko-KR" dirty="0" err="1">
                <a:ea typeface="굴림" panose="020B0600000101010101" pitchFamily="34" charset="-127"/>
              </a:rPr>
              <a:t>test&amp;test&amp;set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10972800" cy="60198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 better solution for multiprocessors: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19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(Free) Can access this memory location from user space!</a:t>
            </a:r>
            <a:br>
              <a:rPr lang="en-US" altLang="ko-KR" sz="19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900" dirty="0">
                <a:solidFill>
                  <a:srgbClr val="233AE1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        //            release(&amp;</a:t>
            </a:r>
            <a:r>
              <a:rPr lang="en-US" altLang="en-US" sz="19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9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acquire(</a:t>
            </a:r>
            <a:r>
              <a:rPr lang="en-US" altLang="ko-KR" sz="1900" dirty="0" err="1">
                <a:latin typeface="Consolas" panose="020B06090202040302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 *</a:t>
            </a:r>
            <a:r>
              <a:rPr lang="en-US" altLang="ko-KR" sz="19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	do {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		while(*</a:t>
            </a:r>
            <a:r>
              <a:rPr lang="en-US" altLang="ko-KR" sz="19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);         // Wait until might be free (quick check/test!)</a:t>
            </a:r>
            <a:b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} while(</a:t>
            </a:r>
            <a:r>
              <a:rPr lang="en-US" altLang="ko-KR" sz="1900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1900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); // Atomic grab of lock (exit if succeeded)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release(</a:t>
            </a:r>
            <a:r>
              <a:rPr lang="en-US" altLang="ko-KR" sz="1900" dirty="0" err="1">
                <a:latin typeface="Consolas" panose="020B06090202040302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 *</a:t>
            </a:r>
            <a:r>
              <a:rPr lang="en-US" altLang="ko-KR" sz="19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*</a:t>
            </a:r>
            <a:r>
              <a:rPr lang="en-US" altLang="ko-KR" sz="1900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= 0;		 // Atomic release of lock</a:t>
            </a:r>
            <a:b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Wait until lock might be free (only reading – stays in cache)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Then, try to grab lock with </a:t>
            </a:r>
            <a:r>
              <a:rPr lang="en-US" altLang="ko-KR" dirty="0" err="1">
                <a:ea typeface="굴림" panose="020B0600000101010101" pitchFamily="34" charset="-127"/>
              </a:rPr>
              <a:t>test&amp;set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Repeat if fail to actually get 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Issues with this solution: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dirty="0">
                <a:ea typeface="굴림" panose="020B0600000101010101" pitchFamily="34" charset="-127"/>
              </a:rPr>
              <a:t>: thread still consumes cycles while waiting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However, it does not impact other processors!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938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Better Locks using </a:t>
            </a:r>
            <a:r>
              <a:rPr lang="en-US" altLang="ko-KR" dirty="0" err="1">
                <a:ea typeface="굴림" panose="020B0600000101010101" pitchFamily="34" charset="-127"/>
              </a:rPr>
              <a:t>test&amp;set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91186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Can we build </a:t>
            </a:r>
            <a:r>
              <a:rPr lang="en-US" altLang="ko-KR" sz="2200" dirty="0" err="1">
                <a:ea typeface="굴림" panose="020B0600000101010101" pitchFamily="34" charset="-127"/>
              </a:rPr>
              <a:t>test&amp;set</a:t>
            </a:r>
            <a:r>
              <a:rPr lang="en-US" altLang="ko-KR" sz="2200" dirty="0">
                <a:ea typeface="굴림" panose="020B0600000101010101" pitchFamily="34" charset="-127"/>
              </a:rPr>
              <a:t>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Mostly.  Idea: only busy-wait to atomically check lock value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br>
              <a:rPr lang="en-US" altLang="ko-KR" sz="2000" dirty="0">
                <a:ea typeface="굴림" panose="020B0600000101010101" pitchFamily="34" charset="-127"/>
              </a:rPr>
            </a:b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32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6462713" y="1619137"/>
            <a:ext cx="4662487" cy="371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= FREE;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guard = 0; // Global Variable!</a:t>
            </a:r>
          </a:p>
          <a:p>
            <a:r>
              <a:rPr lang="en-US" altLang="en-US" b="0" dirty="0" err="1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= FREE;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   //            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b="0" dirty="0">
              <a:solidFill>
                <a:srgbClr val="233AE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== BUSY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go to sleep() &amp; 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guard == 0 on 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wakup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!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= BUSY;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22535" name="Group 6"/>
          <p:cNvGrpSpPr>
            <a:grpSpLocks/>
          </p:cNvGrpSpPr>
          <p:nvPr/>
        </p:nvGrpSpPr>
        <p:grpSpPr bwMode="auto">
          <a:xfrm>
            <a:off x="836612" y="1828800"/>
            <a:ext cx="611188" cy="685800"/>
            <a:chOff x="1776" y="912"/>
            <a:chExt cx="477" cy="576"/>
          </a:xfrm>
        </p:grpSpPr>
        <p:sp>
          <p:nvSpPr>
            <p:cNvPr id="22536" name="AutoShape 7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7" name="Freeform 8"/>
            <p:cNvSpPr>
              <a:spLocks/>
            </p:cNvSpPr>
            <p:nvPr/>
          </p:nvSpPr>
          <p:spPr bwMode="auto">
            <a:xfrm>
              <a:off x="1819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8" name="Freeform 9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9" name="Freeform 10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0" name="Freeform 11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1" name="Freeform 12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2" name="Freeform 13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898981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Recall: Locks using Interrupts vs.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test&amp;set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823914"/>
            <a:ext cx="8610600" cy="588168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Compare to “disable interrupt” solution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Gill Sans Light"/>
              <a:ea typeface="굴림" charset="0"/>
              <a:cs typeface="Gill Sans Light"/>
            </a:endParaRPr>
          </a:p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dirty="0">
                <a:latin typeface="Gill Sans Light"/>
                <a:ea typeface="굴림" charset="0"/>
                <a:cs typeface="Gill Sans Light"/>
              </a:rPr>
              <a:t>Basically we replaced: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disable interrupts 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  <a:sym typeface="Wingdings" charset="0"/>
              </a:rPr>
              <a:t> 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while (</a:t>
            </a:r>
            <a:r>
              <a:rPr lang="en-US" sz="2000" b="1" dirty="0" err="1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test&amp;set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(guard))</a:t>
            </a:r>
            <a:r>
              <a:rPr lang="en-US" sz="2000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enable interrupts 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  <a:sym typeface="Wingdings" charset="0"/>
              </a:rPr>
              <a:t> guard = 0;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676401" y="1211282"/>
            <a:ext cx="9753599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 value = FREE; </a:t>
            </a:r>
            <a:r>
              <a:rPr lang="en-US" altLang="en-US" sz="1800" b="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sz="1800" b="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b="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);</a:t>
            </a:r>
            <a:br>
              <a:rPr lang="en-US" altLang="en-US" sz="1800" b="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</a:br>
            <a:r>
              <a:rPr lang="en-US" altLang="en-US" sz="1800" b="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                  //            release(&amp;</a:t>
            </a:r>
            <a:r>
              <a:rPr lang="en-US" altLang="en-US" sz="1800" b="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b="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ea typeface="Consolas" charset="0"/>
                <a:cs typeface="Consolas" charset="0"/>
              </a:rPr>
              <a:t>);</a:t>
            </a:r>
            <a:endParaRPr lang="en-US" sz="1800" b="0" dirty="0">
              <a:latin typeface="Consolas" panose="020B0609020204030204" pitchFamily="49" charset="0"/>
            </a:endParaRPr>
          </a:p>
          <a:p>
            <a:endParaRPr lang="en-US" sz="1800" b="0" dirty="0">
              <a:latin typeface="Consolas" panose="020B0609020204030204" pitchFamily="49" charset="0"/>
            </a:endParaRPr>
          </a:p>
          <a:p>
            <a:r>
              <a:rPr lang="en-US" sz="1800" b="0" dirty="0">
                <a:latin typeface="Consolas" panose="020B0609020204030204" pitchFamily="49" charset="0"/>
              </a:rPr>
              <a:t>acquire(</a:t>
            </a:r>
            <a:r>
              <a:rPr lang="en-US" sz="1800" b="0" dirty="0" err="1">
                <a:latin typeface="Consolas" panose="020B0609020204030204" pitchFamily="49" charset="0"/>
              </a:rPr>
              <a:t>int</a:t>
            </a:r>
            <a:r>
              <a:rPr lang="en-US" sz="1800" b="0" dirty="0">
                <a:latin typeface="Consolas" panose="020B0609020204030204" pitchFamily="49" charset="0"/>
              </a:rPr>
              <a:t> *</a:t>
            </a:r>
            <a:r>
              <a:rPr lang="en-US" sz="1800" b="0" dirty="0" err="1">
                <a:latin typeface="Consolas" panose="020B0609020204030204" pitchFamily="49" charset="0"/>
              </a:rPr>
              <a:t>thelock</a:t>
            </a:r>
            <a:r>
              <a:rPr lang="en-US" sz="1800" b="0" dirty="0">
                <a:latin typeface="Consolas" panose="020B0609020204030204" pitchFamily="49" charset="0"/>
              </a:rPr>
              <a:t>)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</a:t>
            </a:r>
            <a: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if (*</a:t>
            </a:r>
            <a:r>
              <a:rPr lang="en-US" sz="1800" b="0" dirty="0" err="1">
                <a:latin typeface="Consolas" panose="020B0609020204030204" pitchFamily="49" charset="0"/>
              </a:rPr>
              <a:t>thelock</a:t>
            </a:r>
            <a:r>
              <a:rPr lang="en-US" sz="1800" b="0" dirty="0">
                <a:latin typeface="Consolas" panose="020B0609020204030204" pitchFamily="49" charset="0"/>
              </a:rPr>
              <a:t> == BUSY)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put thread on wait queue;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Go to sleep();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// Enable interrupts?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} else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</a:t>
            </a: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*</a:t>
            </a:r>
            <a:r>
              <a:rPr lang="en-US" sz="18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thelock</a:t>
            </a: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 = BUSY;</a:t>
            </a:r>
            <a:b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	</a:t>
            </a:r>
            <a:r>
              <a:rPr lang="en-US" sz="1800" b="0" dirty="0">
                <a:latin typeface="Consolas" panose="020B0609020204030204" pitchFamily="49" charset="0"/>
              </a:rPr>
              <a:t>}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</a:t>
            </a:r>
            <a: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6019800" y="1219200"/>
            <a:ext cx="4648200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800" b="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800" b="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800" b="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800" b="0" dirty="0">
                <a:latin typeface="Consolas" panose="020B0609020204030204" pitchFamily="49" charset="0"/>
              </a:rPr>
              <a:t>release(</a:t>
            </a:r>
            <a:r>
              <a:rPr lang="en-US" sz="1800" b="0" dirty="0" err="1">
                <a:latin typeface="Consolas" panose="020B0609020204030204" pitchFamily="49" charset="0"/>
              </a:rPr>
              <a:t>int</a:t>
            </a:r>
            <a:r>
              <a:rPr lang="en-US" sz="1800" b="0" dirty="0">
                <a:latin typeface="Consolas" panose="020B0609020204030204" pitchFamily="49" charset="0"/>
              </a:rPr>
              <a:t> *</a:t>
            </a:r>
            <a:r>
              <a:rPr lang="en-US" sz="1800" b="0" dirty="0" err="1">
                <a:latin typeface="Consolas" panose="020B0609020204030204" pitchFamily="49" charset="0"/>
              </a:rPr>
              <a:t>thelock</a:t>
            </a:r>
            <a:r>
              <a:rPr lang="en-US" sz="1800" b="0" dirty="0">
                <a:latin typeface="Consolas" panose="020B0609020204030204" pitchFamily="49" charset="0"/>
              </a:rPr>
              <a:t>)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</a:t>
            </a:r>
            <a: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if (anyone on wait queue)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take thread off wait queue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Place on ready queue;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} else {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	</a:t>
            </a: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*</a:t>
            </a:r>
            <a:r>
              <a:rPr lang="en-US" sz="18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thelock</a:t>
            </a:r>
            <a: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  <a:t> = FREE;</a:t>
            </a:r>
            <a:br>
              <a:rPr lang="en-US" sz="1800" b="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}</a:t>
            </a:r>
            <a:br>
              <a:rPr lang="en-US" sz="1800" b="0" dirty="0"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	</a:t>
            </a:r>
            <a: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sz="18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sz="1800" b="0" dirty="0">
                <a:latin typeface="Consolas" panose="020B0609020204030204" pitchFamily="49" charset="0"/>
              </a:rPr>
              <a:t>}</a:t>
            </a:r>
            <a:br>
              <a:rPr lang="en-US" sz="1800" b="0" dirty="0">
                <a:latin typeface="Consolas" panose="020B0609020204030204" pitchFamily="49" charset="0"/>
              </a:rPr>
            </a:br>
            <a:br>
              <a:rPr lang="en-US" sz="1800" b="0" dirty="0">
                <a:latin typeface="Consolas" panose="020B0609020204030204" pitchFamily="49" charset="0"/>
              </a:rPr>
            </a:br>
            <a:endParaRPr lang="en-US" sz="1800" b="0" dirty="0">
              <a:latin typeface="Consolas" panose="020B0609020204030204" pitchFamily="49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38200" y="1245883"/>
            <a:ext cx="609600" cy="685800"/>
            <a:chOff x="1776" y="912"/>
            <a:chExt cx="476" cy="576"/>
          </a:xfrm>
        </p:grpSpPr>
        <p:sp>
          <p:nvSpPr>
            <p:cNvPr id="18438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0 w 1303"/>
                <a:gd name="T1" fmla="*/ 0 h 1327"/>
                <a:gd name="T2" fmla="*/ 0 w 1303"/>
                <a:gd name="T3" fmla="*/ 0 h 1327"/>
                <a:gd name="T4" fmla="*/ 0 w 1303"/>
                <a:gd name="T5" fmla="*/ 0 h 1327"/>
                <a:gd name="T6" fmla="*/ 0 w 1303"/>
                <a:gd name="T7" fmla="*/ 0 h 1327"/>
                <a:gd name="T8" fmla="*/ 0 w 1303"/>
                <a:gd name="T9" fmla="*/ 0 h 1327"/>
                <a:gd name="T10" fmla="*/ 0 w 1303"/>
                <a:gd name="T11" fmla="*/ 0 h 1327"/>
                <a:gd name="T12" fmla="*/ 0 w 1303"/>
                <a:gd name="T13" fmla="*/ 0 h 1327"/>
                <a:gd name="T14" fmla="*/ 0 w 1303"/>
                <a:gd name="T15" fmla="*/ 0 h 1327"/>
                <a:gd name="T16" fmla="*/ 0 w 1303"/>
                <a:gd name="T17" fmla="*/ 0 h 1327"/>
                <a:gd name="T18" fmla="*/ 0 w 1303"/>
                <a:gd name="T19" fmla="*/ 0 h 1327"/>
                <a:gd name="T20" fmla="*/ 0 w 1303"/>
                <a:gd name="T21" fmla="*/ 0 h 1327"/>
                <a:gd name="T22" fmla="*/ 0 w 1303"/>
                <a:gd name="T23" fmla="*/ 0 h 1327"/>
                <a:gd name="T24" fmla="*/ 0 w 1303"/>
                <a:gd name="T25" fmla="*/ 0 h 1327"/>
                <a:gd name="T26" fmla="*/ 0 w 1303"/>
                <a:gd name="T27" fmla="*/ 0 h 1327"/>
                <a:gd name="T28" fmla="*/ 0 w 1303"/>
                <a:gd name="T29" fmla="*/ 0 h 1327"/>
                <a:gd name="T30" fmla="*/ 0 w 1303"/>
                <a:gd name="T31" fmla="*/ 0 h 1327"/>
                <a:gd name="T32" fmla="*/ 0 w 1303"/>
                <a:gd name="T33" fmla="*/ 0 h 1327"/>
                <a:gd name="T34" fmla="*/ 0 w 1303"/>
                <a:gd name="T35" fmla="*/ 0 h 1327"/>
                <a:gd name="T36" fmla="*/ 0 w 1303"/>
                <a:gd name="T37" fmla="*/ 0 h 1327"/>
                <a:gd name="T38" fmla="*/ 0 w 1303"/>
                <a:gd name="T39" fmla="*/ 0 h 1327"/>
                <a:gd name="T40" fmla="*/ 0 w 1303"/>
                <a:gd name="T41" fmla="*/ 0 h 1327"/>
                <a:gd name="T42" fmla="*/ 0 w 1303"/>
                <a:gd name="T43" fmla="*/ 0 h 1327"/>
                <a:gd name="T44" fmla="*/ 0 w 1303"/>
                <a:gd name="T45" fmla="*/ 0 h 1327"/>
                <a:gd name="T46" fmla="*/ 0 w 1303"/>
                <a:gd name="T47" fmla="*/ 0 h 1327"/>
                <a:gd name="T48" fmla="*/ 0 w 1303"/>
                <a:gd name="T49" fmla="*/ 0 h 1327"/>
                <a:gd name="T50" fmla="*/ 0 w 1303"/>
                <a:gd name="T51" fmla="*/ 0 h 1327"/>
                <a:gd name="T52" fmla="*/ 0 w 1303"/>
                <a:gd name="T53" fmla="*/ 0 h 1327"/>
                <a:gd name="T54" fmla="*/ 0 w 1303"/>
                <a:gd name="T55" fmla="*/ 0 h 1327"/>
                <a:gd name="T56" fmla="*/ 0 w 1303"/>
                <a:gd name="T57" fmla="*/ 0 h 1327"/>
                <a:gd name="T58" fmla="*/ 0 w 1303"/>
                <a:gd name="T59" fmla="*/ 0 h 1327"/>
                <a:gd name="T60" fmla="*/ 0 w 1303"/>
                <a:gd name="T61" fmla="*/ 0 h 1327"/>
                <a:gd name="T62" fmla="*/ 0 w 1303"/>
                <a:gd name="T63" fmla="*/ 0 h 1327"/>
                <a:gd name="T64" fmla="*/ 0 w 1303"/>
                <a:gd name="T65" fmla="*/ 0 h 1327"/>
                <a:gd name="T66" fmla="*/ 0 w 1303"/>
                <a:gd name="T67" fmla="*/ 0 h 1327"/>
                <a:gd name="T68" fmla="*/ 0 w 1303"/>
                <a:gd name="T69" fmla="*/ 0 h 1327"/>
                <a:gd name="T70" fmla="*/ 0 w 1303"/>
                <a:gd name="T71" fmla="*/ 0 h 1327"/>
                <a:gd name="T72" fmla="*/ 0 w 1303"/>
                <a:gd name="T73" fmla="*/ 0 h 1327"/>
                <a:gd name="T74" fmla="*/ 0 w 1303"/>
                <a:gd name="T75" fmla="*/ 0 h 1327"/>
                <a:gd name="T76" fmla="*/ 0 w 1303"/>
                <a:gd name="T77" fmla="*/ 0 h 1327"/>
                <a:gd name="T78" fmla="*/ 0 w 1303"/>
                <a:gd name="T79" fmla="*/ 0 h 1327"/>
                <a:gd name="T80" fmla="*/ 0 w 1303"/>
                <a:gd name="T81" fmla="*/ 0 h 1327"/>
                <a:gd name="T82" fmla="*/ 0 w 1303"/>
                <a:gd name="T83" fmla="*/ 0 h 1327"/>
                <a:gd name="T84" fmla="*/ 0 w 1303"/>
                <a:gd name="T85" fmla="*/ 0 h 1327"/>
                <a:gd name="T86" fmla="*/ 0 w 1303"/>
                <a:gd name="T87" fmla="*/ 0 h 1327"/>
                <a:gd name="T88" fmla="*/ 0 w 1303"/>
                <a:gd name="T89" fmla="*/ 0 h 1327"/>
                <a:gd name="T90" fmla="*/ 0 w 1303"/>
                <a:gd name="T91" fmla="*/ 0 h 1327"/>
                <a:gd name="T92" fmla="*/ 0 w 1303"/>
                <a:gd name="T93" fmla="*/ 0 h 1327"/>
                <a:gd name="T94" fmla="*/ 0 w 1303"/>
                <a:gd name="T95" fmla="*/ 0 h 1327"/>
                <a:gd name="T96" fmla="*/ 0 w 1303"/>
                <a:gd name="T97" fmla="*/ 0 h 1327"/>
                <a:gd name="T98" fmla="*/ 0 w 1303"/>
                <a:gd name="T99" fmla="*/ 0 h 1327"/>
                <a:gd name="T100" fmla="*/ 0 w 1303"/>
                <a:gd name="T101" fmla="*/ 0 h 1327"/>
                <a:gd name="T102" fmla="*/ 0 w 1303"/>
                <a:gd name="T103" fmla="*/ 0 h 1327"/>
                <a:gd name="T104" fmla="*/ 0 w 1303"/>
                <a:gd name="T105" fmla="*/ 0 h 1327"/>
                <a:gd name="T106" fmla="*/ 0 w 1303"/>
                <a:gd name="T107" fmla="*/ 0 h 1327"/>
                <a:gd name="T108" fmla="*/ 0 w 1303"/>
                <a:gd name="T109" fmla="*/ 0 h 1327"/>
                <a:gd name="T110" fmla="*/ 0 w 1303"/>
                <a:gd name="T111" fmla="*/ 0 h 1327"/>
                <a:gd name="T112" fmla="*/ 0 w 1303"/>
                <a:gd name="T113" fmla="*/ 0 h 1327"/>
                <a:gd name="T114" fmla="*/ 0 w 1303"/>
                <a:gd name="T115" fmla="*/ 0 h 1327"/>
                <a:gd name="T116" fmla="*/ 0 w 1303"/>
                <a:gd name="T117" fmla="*/ 0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03"/>
                <a:gd name="T178" fmla="*/ 0 h 1327"/>
                <a:gd name="T179" fmla="*/ 1303 w 1303"/>
                <a:gd name="T180" fmla="*/ 1327 h 13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0 w 285"/>
                <a:gd name="T1" fmla="*/ 0 h 411"/>
                <a:gd name="T2" fmla="*/ 0 w 285"/>
                <a:gd name="T3" fmla="*/ 0 h 411"/>
                <a:gd name="T4" fmla="*/ 0 w 285"/>
                <a:gd name="T5" fmla="*/ 0 h 411"/>
                <a:gd name="T6" fmla="*/ 0 w 285"/>
                <a:gd name="T7" fmla="*/ 0 h 411"/>
                <a:gd name="T8" fmla="*/ 0 w 285"/>
                <a:gd name="T9" fmla="*/ 0 h 411"/>
                <a:gd name="T10" fmla="*/ 0 w 285"/>
                <a:gd name="T11" fmla="*/ 0 h 411"/>
                <a:gd name="T12" fmla="*/ 0 w 285"/>
                <a:gd name="T13" fmla="*/ 0 h 411"/>
                <a:gd name="T14" fmla="*/ 0 w 285"/>
                <a:gd name="T15" fmla="*/ 0 h 411"/>
                <a:gd name="T16" fmla="*/ 0 w 285"/>
                <a:gd name="T17" fmla="*/ 0 h 411"/>
                <a:gd name="T18" fmla="*/ 0 w 285"/>
                <a:gd name="T19" fmla="*/ 0 h 411"/>
                <a:gd name="T20" fmla="*/ 0 w 285"/>
                <a:gd name="T21" fmla="*/ 0 h 411"/>
                <a:gd name="T22" fmla="*/ 0 w 285"/>
                <a:gd name="T23" fmla="*/ 0 h 411"/>
                <a:gd name="T24" fmla="*/ 0 w 285"/>
                <a:gd name="T25" fmla="*/ 0 h 411"/>
                <a:gd name="T26" fmla="*/ 0 w 285"/>
                <a:gd name="T27" fmla="*/ 0 h 411"/>
                <a:gd name="T28" fmla="*/ 0 w 285"/>
                <a:gd name="T29" fmla="*/ 0 h 411"/>
                <a:gd name="T30" fmla="*/ 0 w 285"/>
                <a:gd name="T31" fmla="*/ 0 h 411"/>
                <a:gd name="T32" fmla="*/ 0 w 285"/>
                <a:gd name="T33" fmla="*/ 0 h 411"/>
                <a:gd name="T34" fmla="*/ 0 w 285"/>
                <a:gd name="T35" fmla="*/ 0 h 411"/>
                <a:gd name="T36" fmla="*/ 0 w 285"/>
                <a:gd name="T37" fmla="*/ 0 h 411"/>
                <a:gd name="T38" fmla="*/ 0 w 285"/>
                <a:gd name="T39" fmla="*/ 0 h 411"/>
                <a:gd name="T40" fmla="*/ 0 w 285"/>
                <a:gd name="T41" fmla="*/ 0 h 411"/>
                <a:gd name="T42" fmla="*/ 0 w 285"/>
                <a:gd name="T43" fmla="*/ 0 h 411"/>
                <a:gd name="T44" fmla="*/ 0 w 285"/>
                <a:gd name="T45" fmla="*/ 0 h 411"/>
                <a:gd name="T46" fmla="*/ 0 w 285"/>
                <a:gd name="T47" fmla="*/ 0 h 411"/>
                <a:gd name="T48" fmla="*/ 0 w 285"/>
                <a:gd name="T49" fmla="*/ 0 h 411"/>
                <a:gd name="T50" fmla="*/ 0 w 285"/>
                <a:gd name="T51" fmla="*/ 0 h 411"/>
                <a:gd name="T52" fmla="*/ 0 w 285"/>
                <a:gd name="T53" fmla="*/ 0 h 411"/>
                <a:gd name="T54" fmla="*/ 0 w 285"/>
                <a:gd name="T55" fmla="*/ 0 h 411"/>
                <a:gd name="T56" fmla="*/ 0 w 285"/>
                <a:gd name="T57" fmla="*/ 0 h 411"/>
                <a:gd name="T58" fmla="*/ 0 w 285"/>
                <a:gd name="T59" fmla="*/ 0 h 411"/>
                <a:gd name="T60" fmla="*/ 0 w 285"/>
                <a:gd name="T61" fmla="*/ 0 h 411"/>
                <a:gd name="T62" fmla="*/ 0 w 285"/>
                <a:gd name="T63" fmla="*/ 0 h 411"/>
                <a:gd name="T64" fmla="*/ 0 w 285"/>
                <a:gd name="T65" fmla="*/ 0 h 411"/>
                <a:gd name="T66" fmla="*/ 0 w 285"/>
                <a:gd name="T67" fmla="*/ 0 h 411"/>
                <a:gd name="T68" fmla="*/ 0 w 285"/>
                <a:gd name="T69" fmla="*/ 0 h 411"/>
                <a:gd name="T70" fmla="*/ 0 w 285"/>
                <a:gd name="T71" fmla="*/ 0 h 411"/>
                <a:gd name="T72" fmla="*/ 0 w 285"/>
                <a:gd name="T73" fmla="*/ 0 h 411"/>
                <a:gd name="T74" fmla="*/ 0 w 285"/>
                <a:gd name="T75" fmla="*/ 0 h 411"/>
                <a:gd name="T76" fmla="*/ 0 w 285"/>
                <a:gd name="T77" fmla="*/ 0 h 411"/>
                <a:gd name="T78" fmla="*/ 0 w 285"/>
                <a:gd name="T79" fmla="*/ 0 h 411"/>
                <a:gd name="T80" fmla="*/ 0 w 285"/>
                <a:gd name="T81" fmla="*/ 0 h 411"/>
                <a:gd name="T82" fmla="*/ 0 w 285"/>
                <a:gd name="T83" fmla="*/ 0 h 411"/>
                <a:gd name="T84" fmla="*/ 0 w 285"/>
                <a:gd name="T85" fmla="*/ 0 h 411"/>
                <a:gd name="T86" fmla="*/ 0 w 285"/>
                <a:gd name="T87" fmla="*/ 0 h 411"/>
                <a:gd name="T88" fmla="*/ 0 w 285"/>
                <a:gd name="T89" fmla="*/ 0 h 411"/>
                <a:gd name="T90" fmla="*/ 0 w 285"/>
                <a:gd name="T91" fmla="*/ 0 h 411"/>
                <a:gd name="T92" fmla="*/ 0 w 285"/>
                <a:gd name="T93" fmla="*/ 0 h 411"/>
                <a:gd name="T94" fmla="*/ 0 w 285"/>
                <a:gd name="T95" fmla="*/ 0 h 411"/>
                <a:gd name="T96" fmla="*/ 0 w 285"/>
                <a:gd name="T97" fmla="*/ 0 h 411"/>
                <a:gd name="T98" fmla="*/ 0 w 285"/>
                <a:gd name="T99" fmla="*/ 0 h 411"/>
                <a:gd name="T100" fmla="*/ 0 w 285"/>
                <a:gd name="T101" fmla="*/ 0 h 411"/>
                <a:gd name="T102" fmla="*/ 0 w 285"/>
                <a:gd name="T103" fmla="*/ 0 h 411"/>
                <a:gd name="T104" fmla="*/ 0 w 285"/>
                <a:gd name="T105" fmla="*/ 0 h 411"/>
                <a:gd name="T106" fmla="*/ 0 w 285"/>
                <a:gd name="T107" fmla="*/ 0 h 411"/>
                <a:gd name="T108" fmla="*/ 0 w 285"/>
                <a:gd name="T109" fmla="*/ 0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5"/>
                <a:gd name="T166" fmla="*/ 0 h 411"/>
                <a:gd name="T167" fmla="*/ 285 w 285"/>
                <a:gd name="T168" fmla="*/ 411 h 4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0 w 942"/>
                <a:gd name="T1" fmla="*/ 0 h 833"/>
                <a:gd name="T2" fmla="*/ 0 w 942"/>
                <a:gd name="T3" fmla="*/ 0 h 833"/>
                <a:gd name="T4" fmla="*/ 0 w 942"/>
                <a:gd name="T5" fmla="*/ 0 h 833"/>
                <a:gd name="T6" fmla="*/ 0 w 942"/>
                <a:gd name="T7" fmla="*/ 0 h 833"/>
                <a:gd name="T8" fmla="*/ 0 w 942"/>
                <a:gd name="T9" fmla="*/ 0 h 833"/>
                <a:gd name="T10" fmla="*/ 0 w 942"/>
                <a:gd name="T11" fmla="*/ 0 h 833"/>
                <a:gd name="T12" fmla="*/ 0 w 942"/>
                <a:gd name="T13" fmla="*/ 0 h 833"/>
                <a:gd name="T14" fmla="*/ 0 w 942"/>
                <a:gd name="T15" fmla="*/ 0 h 833"/>
                <a:gd name="T16" fmla="*/ 0 w 942"/>
                <a:gd name="T17" fmla="*/ 0 h 833"/>
                <a:gd name="T18" fmla="*/ 0 w 942"/>
                <a:gd name="T19" fmla="*/ 0 h 833"/>
                <a:gd name="T20" fmla="*/ 0 w 942"/>
                <a:gd name="T21" fmla="*/ 0 h 833"/>
                <a:gd name="T22" fmla="*/ 0 w 942"/>
                <a:gd name="T23" fmla="*/ 0 h 833"/>
                <a:gd name="T24" fmla="*/ 0 w 942"/>
                <a:gd name="T25" fmla="*/ 0 h 833"/>
                <a:gd name="T26" fmla="*/ 0 w 942"/>
                <a:gd name="T27" fmla="*/ 0 h 833"/>
                <a:gd name="T28" fmla="*/ 0 w 942"/>
                <a:gd name="T29" fmla="*/ 0 h 833"/>
                <a:gd name="T30" fmla="*/ 0 w 942"/>
                <a:gd name="T31" fmla="*/ 0 h 833"/>
                <a:gd name="T32" fmla="*/ 0 w 942"/>
                <a:gd name="T33" fmla="*/ 0 h 833"/>
                <a:gd name="T34" fmla="*/ 0 w 942"/>
                <a:gd name="T35" fmla="*/ 0 h 833"/>
                <a:gd name="T36" fmla="*/ 0 w 942"/>
                <a:gd name="T37" fmla="*/ 0 h 833"/>
                <a:gd name="T38" fmla="*/ 0 w 942"/>
                <a:gd name="T39" fmla="*/ 0 h 833"/>
                <a:gd name="T40" fmla="*/ 0 w 942"/>
                <a:gd name="T41" fmla="*/ 0 h 833"/>
                <a:gd name="T42" fmla="*/ 0 w 942"/>
                <a:gd name="T43" fmla="*/ 0 h 833"/>
                <a:gd name="T44" fmla="*/ 0 w 942"/>
                <a:gd name="T45" fmla="*/ 0 h 833"/>
                <a:gd name="T46" fmla="*/ 0 w 942"/>
                <a:gd name="T47" fmla="*/ 0 h 833"/>
                <a:gd name="T48" fmla="*/ 0 w 942"/>
                <a:gd name="T49" fmla="*/ 0 h 833"/>
                <a:gd name="T50" fmla="*/ 0 w 942"/>
                <a:gd name="T51" fmla="*/ 0 h 833"/>
                <a:gd name="T52" fmla="*/ 0 w 942"/>
                <a:gd name="T53" fmla="*/ 0 h 833"/>
                <a:gd name="T54" fmla="*/ 0 w 942"/>
                <a:gd name="T55" fmla="*/ 0 h 833"/>
                <a:gd name="T56" fmla="*/ 0 w 942"/>
                <a:gd name="T57" fmla="*/ 0 h 833"/>
                <a:gd name="T58" fmla="*/ 0 w 942"/>
                <a:gd name="T59" fmla="*/ 0 h 833"/>
                <a:gd name="T60" fmla="*/ 0 w 942"/>
                <a:gd name="T61" fmla="*/ 0 h 833"/>
                <a:gd name="T62" fmla="*/ 0 w 942"/>
                <a:gd name="T63" fmla="*/ 0 h 833"/>
                <a:gd name="T64" fmla="*/ 0 w 942"/>
                <a:gd name="T65" fmla="*/ 0 h 833"/>
                <a:gd name="T66" fmla="*/ 0 w 942"/>
                <a:gd name="T67" fmla="*/ 0 h 833"/>
                <a:gd name="T68" fmla="*/ 0 w 942"/>
                <a:gd name="T69" fmla="*/ 0 h 833"/>
                <a:gd name="T70" fmla="*/ 0 w 942"/>
                <a:gd name="T71" fmla="*/ 0 h 833"/>
                <a:gd name="T72" fmla="*/ 0 w 942"/>
                <a:gd name="T73" fmla="*/ 0 h 833"/>
                <a:gd name="T74" fmla="*/ 0 w 942"/>
                <a:gd name="T75" fmla="*/ 0 h 833"/>
                <a:gd name="T76" fmla="*/ 0 w 942"/>
                <a:gd name="T77" fmla="*/ 0 h 833"/>
                <a:gd name="T78" fmla="*/ 0 w 942"/>
                <a:gd name="T79" fmla="*/ 0 h 833"/>
                <a:gd name="T80" fmla="*/ 0 w 942"/>
                <a:gd name="T81" fmla="*/ 0 h 833"/>
                <a:gd name="T82" fmla="*/ 0 w 942"/>
                <a:gd name="T83" fmla="*/ 0 h 833"/>
                <a:gd name="T84" fmla="*/ 0 w 942"/>
                <a:gd name="T85" fmla="*/ 0 h 833"/>
                <a:gd name="T86" fmla="*/ 0 w 942"/>
                <a:gd name="T87" fmla="*/ 0 h 833"/>
                <a:gd name="T88" fmla="*/ 0 w 942"/>
                <a:gd name="T89" fmla="*/ 0 h 833"/>
                <a:gd name="T90" fmla="*/ 0 w 942"/>
                <a:gd name="T91" fmla="*/ 0 h 833"/>
                <a:gd name="T92" fmla="*/ 0 w 942"/>
                <a:gd name="T93" fmla="*/ 0 h 833"/>
                <a:gd name="T94" fmla="*/ 0 w 942"/>
                <a:gd name="T95" fmla="*/ 0 h 833"/>
                <a:gd name="T96" fmla="*/ 0 w 942"/>
                <a:gd name="T97" fmla="*/ 0 h 833"/>
                <a:gd name="T98" fmla="*/ 0 w 942"/>
                <a:gd name="T99" fmla="*/ 0 h 833"/>
                <a:gd name="T100" fmla="*/ 0 w 942"/>
                <a:gd name="T101" fmla="*/ 0 h 833"/>
                <a:gd name="T102" fmla="*/ 0 w 942"/>
                <a:gd name="T103" fmla="*/ 0 h 833"/>
                <a:gd name="T104" fmla="*/ 0 w 942"/>
                <a:gd name="T105" fmla="*/ 0 h 833"/>
                <a:gd name="T106" fmla="*/ 0 w 942"/>
                <a:gd name="T107" fmla="*/ 0 h 833"/>
                <a:gd name="T108" fmla="*/ 0 w 942"/>
                <a:gd name="T109" fmla="*/ 0 h 833"/>
                <a:gd name="T110" fmla="*/ 0 w 942"/>
                <a:gd name="T111" fmla="*/ 0 h 833"/>
                <a:gd name="T112" fmla="*/ 0 w 942"/>
                <a:gd name="T113" fmla="*/ 0 h 833"/>
                <a:gd name="T114" fmla="*/ 0 w 942"/>
                <a:gd name="T115" fmla="*/ 0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2"/>
                <a:gd name="T175" fmla="*/ 0 h 833"/>
                <a:gd name="T176" fmla="*/ 942 w 942"/>
                <a:gd name="T177" fmla="*/ 833 h 8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0 w 243"/>
                <a:gd name="T1" fmla="*/ 0 h 87"/>
                <a:gd name="T2" fmla="*/ 0 w 243"/>
                <a:gd name="T3" fmla="*/ 0 h 87"/>
                <a:gd name="T4" fmla="*/ 0 w 243"/>
                <a:gd name="T5" fmla="*/ 0 h 87"/>
                <a:gd name="T6" fmla="*/ 0 w 243"/>
                <a:gd name="T7" fmla="*/ 0 h 87"/>
                <a:gd name="T8" fmla="*/ 0 w 243"/>
                <a:gd name="T9" fmla="*/ 0 h 87"/>
                <a:gd name="T10" fmla="*/ 0 w 243"/>
                <a:gd name="T11" fmla="*/ 0 h 87"/>
                <a:gd name="T12" fmla="*/ 0 w 243"/>
                <a:gd name="T13" fmla="*/ 0 h 87"/>
                <a:gd name="T14" fmla="*/ 0 w 243"/>
                <a:gd name="T15" fmla="*/ 0 h 87"/>
                <a:gd name="T16" fmla="*/ 0 w 243"/>
                <a:gd name="T17" fmla="*/ 0 h 87"/>
                <a:gd name="T18" fmla="*/ 0 w 243"/>
                <a:gd name="T19" fmla="*/ 0 h 87"/>
                <a:gd name="T20" fmla="*/ 0 w 243"/>
                <a:gd name="T21" fmla="*/ 0 h 87"/>
                <a:gd name="T22" fmla="*/ 0 w 243"/>
                <a:gd name="T23" fmla="*/ 0 h 87"/>
                <a:gd name="T24" fmla="*/ 0 w 243"/>
                <a:gd name="T25" fmla="*/ 0 h 87"/>
                <a:gd name="T26" fmla="*/ 0 w 243"/>
                <a:gd name="T27" fmla="*/ 0 h 87"/>
                <a:gd name="T28" fmla="*/ 0 w 243"/>
                <a:gd name="T29" fmla="*/ 0 h 87"/>
                <a:gd name="T30" fmla="*/ 0 w 243"/>
                <a:gd name="T31" fmla="*/ 0 h 87"/>
                <a:gd name="T32" fmla="*/ 0 w 243"/>
                <a:gd name="T33" fmla="*/ 0 h 87"/>
                <a:gd name="T34" fmla="*/ 0 w 243"/>
                <a:gd name="T35" fmla="*/ 0 h 87"/>
                <a:gd name="T36" fmla="*/ 0 w 243"/>
                <a:gd name="T37" fmla="*/ 0 h 87"/>
                <a:gd name="T38" fmla="*/ 0 w 243"/>
                <a:gd name="T39" fmla="*/ 0 h 87"/>
                <a:gd name="T40" fmla="*/ 0 w 243"/>
                <a:gd name="T41" fmla="*/ 0 h 87"/>
                <a:gd name="T42" fmla="*/ 0 w 243"/>
                <a:gd name="T43" fmla="*/ 0 h 87"/>
                <a:gd name="T44" fmla="*/ 0 w 243"/>
                <a:gd name="T45" fmla="*/ 0 h 87"/>
                <a:gd name="T46" fmla="*/ 0 w 243"/>
                <a:gd name="T47" fmla="*/ 0 h 87"/>
                <a:gd name="T48" fmla="*/ 0 w 243"/>
                <a:gd name="T49" fmla="*/ 0 h 87"/>
                <a:gd name="T50" fmla="*/ 0 w 243"/>
                <a:gd name="T51" fmla="*/ 0 h 87"/>
                <a:gd name="T52" fmla="*/ 0 w 243"/>
                <a:gd name="T53" fmla="*/ 0 h 87"/>
                <a:gd name="T54" fmla="*/ 0 w 243"/>
                <a:gd name="T55" fmla="*/ 0 h 87"/>
                <a:gd name="T56" fmla="*/ 0 w 243"/>
                <a:gd name="T57" fmla="*/ 0 h 87"/>
                <a:gd name="T58" fmla="*/ 0 w 243"/>
                <a:gd name="T59" fmla="*/ 0 h 87"/>
                <a:gd name="T60" fmla="*/ 0 w 243"/>
                <a:gd name="T61" fmla="*/ 0 h 87"/>
                <a:gd name="T62" fmla="*/ 0 w 243"/>
                <a:gd name="T63" fmla="*/ 0 h 87"/>
                <a:gd name="T64" fmla="*/ 0 w 243"/>
                <a:gd name="T65" fmla="*/ 0 h 87"/>
                <a:gd name="T66" fmla="*/ 0 w 243"/>
                <a:gd name="T67" fmla="*/ 0 h 87"/>
                <a:gd name="T68" fmla="*/ 0 w 243"/>
                <a:gd name="T69" fmla="*/ 0 h 87"/>
                <a:gd name="T70" fmla="*/ 0 w 243"/>
                <a:gd name="T71" fmla="*/ 0 h 87"/>
                <a:gd name="T72" fmla="*/ 0 w 243"/>
                <a:gd name="T73" fmla="*/ 0 h 87"/>
                <a:gd name="T74" fmla="*/ 0 w 243"/>
                <a:gd name="T75" fmla="*/ 0 h 87"/>
                <a:gd name="T76" fmla="*/ 0 w 243"/>
                <a:gd name="T77" fmla="*/ 0 h 87"/>
                <a:gd name="T78" fmla="*/ 0 w 243"/>
                <a:gd name="T79" fmla="*/ 0 h 87"/>
                <a:gd name="T80" fmla="*/ 0 w 243"/>
                <a:gd name="T81" fmla="*/ 0 h 87"/>
                <a:gd name="T82" fmla="*/ 0 w 243"/>
                <a:gd name="T83" fmla="*/ 0 h 87"/>
                <a:gd name="T84" fmla="*/ 0 w 243"/>
                <a:gd name="T85" fmla="*/ 0 h 87"/>
                <a:gd name="T86" fmla="*/ 0 w 243"/>
                <a:gd name="T87" fmla="*/ 0 h 87"/>
                <a:gd name="T88" fmla="*/ 0 w 243"/>
                <a:gd name="T89" fmla="*/ 0 h 87"/>
                <a:gd name="T90" fmla="*/ 0 w 243"/>
                <a:gd name="T91" fmla="*/ 0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3"/>
                <a:gd name="T139" fmla="*/ 0 h 87"/>
                <a:gd name="T140" fmla="*/ 243 w 243"/>
                <a:gd name="T141" fmla="*/ 87 h 8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0 w 102"/>
                <a:gd name="T1" fmla="*/ 0 h 330"/>
                <a:gd name="T2" fmla="*/ 0 w 102"/>
                <a:gd name="T3" fmla="*/ 0 h 330"/>
                <a:gd name="T4" fmla="*/ 0 w 102"/>
                <a:gd name="T5" fmla="*/ 0 h 330"/>
                <a:gd name="T6" fmla="*/ 0 w 102"/>
                <a:gd name="T7" fmla="*/ 0 h 330"/>
                <a:gd name="T8" fmla="*/ 0 w 102"/>
                <a:gd name="T9" fmla="*/ 0 h 330"/>
                <a:gd name="T10" fmla="*/ 0 w 102"/>
                <a:gd name="T11" fmla="*/ 0 h 330"/>
                <a:gd name="T12" fmla="*/ 0 w 102"/>
                <a:gd name="T13" fmla="*/ 0 h 330"/>
                <a:gd name="T14" fmla="*/ 0 w 102"/>
                <a:gd name="T15" fmla="*/ 0 h 330"/>
                <a:gd name="T16" fmla="*/ 0 w 102"/>
                <a:gd name="T17" fmla="*/ 0 h 330"/>
                <a:gd name="T18" fmla="*/ 0 w 102"/>
                <a:gd name="T19" fmla="*/ 0 h 330"/>
                <a:gd name="T20" fmla="*/ 0 w 102"/>
                <a:gd name="T21" fmla="*/ 0 h 330"/>
                <a:gd name="T22" fmla="*/ 0 w 102"/>
                <a:gd name="T23" fmla="*/ 0 h 330"/>
                <a:gd name="T24" fmla="*/ 0 w 102"/>
                <a:gd name="T25" fmla="*/ 0 h 330"/>
                <a:gd name="T26" fmla="*/ 0 w 102"/>
                <a:gd name="T27" fmla="*/ 0 h 330"/>
                <a:gd name="T28" fmla="*/ 0 w 102"/>
                <a:gd name="T29" fmla="*/ 0 h 330"/>
                <a:gd name="T30" fmla="*/ 0 w 102"/>
                <a:gd name="T31" fmla="*/ 0 h 330"/>
                <a:gd name="T32" fmla="*/ 0 w 102"/>
                <a:gd name="T33" fmla="*/ 0 h 330"/>
                <a:gd name="T34" fmla="*/ 0 w 102"/>
                <a:gd name="T35" fmla="*/ 0 h 330"/>
                <a:gd name="T36" fmla="*/ 0 w 102"/>
                <a:gd name="T37" fmla="*/ 0 h 330"/>
                <a:gd name="T38" fmla="*/ 0 w 102"/>
                <a:gd name="T39" fmla="*/ 0 h 330"/>
                <a:gd name="T40" fmla="*/ 0 w 102"/>
                <a:gd name="T41" fmla="*/ 0 h 330"/>
                <a:gd name="T42" fmla="*/ 0 w 102"/>
                <a:gd name="T43" fmla="*/ 0 h 330"/>
                <a:gd name="T44" fmla="*/ 0 w 102"/>
                <a:gd name="T45" fmla="*/ 0 h 330"/>
                <a:gd name="T46" fmla="*/ 0 w 102"/>
                <a:gd name="T47" fmla="*/ 0 h 330"/>
                <a:gd name="T48" fmla="*/ 0 w 102"/>
                <a:gd name="T49" fmla="*/ 0 h 330"/>
                <a:gd name="T50" fmla="*/ 0 w 102"/>
                <a:gd name="T51" fmla="*/ 0 h 330"/>
                <a:gd name="T52" fmla="*/ 0 w 102"/>
                <a:gd name="T53" fmla="*/ 0 h 330"/>
                <a:gd name="T54" fmla="*/ 0 w 102"/>
                <a:gd name="T55" fmla="*/ 0 h 330"/>
                <a:gd name="T56" fmla="*/ 0 w 102"/>
                <a:gd name="T57" fmla="*/ 0 h 330"/>
                <a:gd name="T58" fmla="*/ 0 w 102"/>
                <a:gd name="T59" fmla="*/ 0 h 330"/>
                <a:gd name="T60" fmla="*/ 0 w 102"/>
                <a:gd name="T61" fmla="*/ 0 h 330"/>
                <a:gd name="T62" fmla="*/ 0 w 102"/>
                <a:gd name="T63" fmla="*/ 0 h 330"/>
                <a:gd name="T64" fmla="*/ 0 w 102"/>
                <a:gd name="T65" fmla="*/ 0 h 330"/>
                <a:gd name="T66" fmla="*/ 0 w 102"/>
                <a:gd name="T67" fmla="*/ 0 h 330"/>
                <a:gd name="T68" fmla="*/ 0 w 102"/>
                <a:gd name="T69" fmla="*/ 0 h 330"/>
                <a:gd name="T70" fmla="*/ 0 w 102"/>
                <a:gd name="T71" fmla="*/ 0 h 330"/>
                <a:gd name="T72" fmla="*/ 0 w 102"/>
                <a:gd name="T73" fmla="*/ 0 h 330"/>
                <a:gd name="T74" fmla="*/ 0 w 102"/>
                <a:gd name="T75" fmla="*/ 0 h 330"/>
                <a:gd name="T76" fmla="*/ 0 w 102"/>
                <a:gd name="T77" fmla="*/ 0 h 330"/>
                <a:gd name="T78" fmla="*/ 0 w 102"/>
                <a:gd name="T79" fmla="*/ 0 h 330"/>
                <a:gd name="T80" fmla="*/ 0 w 102"/>
                <a:gd name="T81" fmla="*/ 0 h 330"/>
                <a:gd name="T82" fmla="*/ 0 w 102"/>
                <a:gd name="T83" fmla="*/ 0 h 330"/>
                <a:gd name="T84" fmla="*/ 0 w 102"/>
                <a:gd name="T85" fmla="*/ 0 h 330"/>
                <a:gd name="T86" fmla="*/ 0 w 102"/>
                <a:gd name="T87" fmla="*/ 0 h 330"/>
                <a:gd name="T88" fmla="*/ 0 w 102"/>
                <a:gd name="T89" fmla="*/ 0 h 330"/>
                <a:gd name="T90" fmla="*/ 0 w 102"/>
                <a:gd name="T91" fmla="*/ 0 h 330"/>
                <a:gd name="T92" fmla="*/ 0 w 102"/>
                <a:gd name="T93" fmla="*/ 0 h 330"/>
                <a:gd name="T94" fmla="*/ 0 w 102"/>
                <a:gd name="T95" fmla="*/ 0 h 330"/>
                <a:gd name="T96" fmla="*/ 0 w 102"/>
                <a:gd name="T97" fmla="*/ 0 h 330"/>
                <a:gd name="T98" fmla="*/ 0 w 102"/>
                <a:gd name="T99" fmla="*/ 0 h 330"/>
                <a:gd name="T100" fmla="*/ 0 w 102"/>
                <a:gd name="T101" fmla="*/ 0 h 330"/>
                <a:gd name="T102" fmla="*/ 0 w 102"/>
                <a:gd name="T103" fmla="*/ 0 h 330"/>
                <a:gd name="T104" fmla="*/ 0 w 102"/>
                <a:gd name="T105" fmla="*/ 0 h 330"/>
                <a:gd name="T106" fmla="*/ 0 w 102"/>
                <a:gd name="T107" fmla="*/ 0 h 330"/>
                <a:gd name="T108" fmla="*/ 0 w 102"/>
                <a:gd name="T109" fmla="*/ 0 h 330"/>
                <a:gd name="T110" fmla="*/ 0 w 102"/>
                <a:gd name="T111" fmla="*/ 0 h 330"/>
                <a:gd name="T112" fmla="*/ 0 w 102"/>
                <a:gd name="T113" fmla="*/ 0 h 330"/>
                <a:gd name="T114" fmla="*/ 0 w 102"/>
                <a:gd name="T115" fmla="*/ 0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330"/>
                <a:gd name="T176" fmla="*/ 102 w 102"/>
                <a:gd name="T177" fmla="*/ 330 h 3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0 h 219"/>
                <a:gd name="T2" fmla="*/ 0 w 151"/>
                <a:gd name="T3" fmla="*/ 0 h 219"/>
                <a:gd name="T4" fmla="*/ 0 w 151"/>
                <a:gd name="T5" fmla="*/ 0 h 219"/>
                <a:gd name="T6" fmla="*/ 0 w 151"/>
                <a:gd name="T7" fmla="*/ 0 h 219"/>
                <a:gd name="T8" fmla="*/ 0 w 151"/>
                <a:gd name="T9" fmla="*/ 0 h 219"/>
                <a:gd name="T10" fmla="*/ 0 w 151"/>
                <a:gd name="T11" fmla="*/ 0 h 219"/>
                <a:gd name="T12" fmla="*/ 0 w 151"/>
                <a:gd name="T13" fmla="*/ 0 h 219"/>
                <a:gd name="T14" fmla="*/ 0 w 151"/>
                <a:gd name="T15" fmla="*/ 0 h 219"/>
                <a:gd name="T16" fmla="*/ 0 w 151"/>
                <a:gd name="T17" fmla="*/ 0 h 219"/>
                <a:gd name="T18" fmla="*/ 0 w 151"/>
                <a:gd name="T19" fmla="*/ 0 h 219"/>
                <a:gd name="T20" fmla="*/ 0 w 151"/>
                <a:gd name="T21" fmla="*/ 0 h 219"/>
                <a:gd name="T22" fmla="*/ 0 w 151"/>
                <a:gd name="T23" fmla="*/ 0 h 219"/>
                <a:gd name="T24" fmla="*/ 0 w 151"/>
                <a:gd name="T25" fmla="*/ 0 h 219"/>
                <a:gd name="T26" fmla="*/ 0 w 151"/>
                <a:gd name="T27" fmla="*/ 0 h 219"/>
                <a:gd name="T28" fmla="*/ 0 w 151"/>
                <a:gd name="T29" fmla="*/ 0 h 219"/>
                <a:gd name="T30" fmla="*/ 0 w 151"/>
                <a:gd name="T31" fmla="*/ 0 h 219"/>
                <a:gd name="T32" fmla="*/ 0 w 151"/>
                <a:gd name="T33" fmla="*/ 0 h 219"/>
                <a:gd name="T34" fmla="*/ 0 w 151"/>
                <a:gd name="T35" fmla="*/ 0 h 219"/>
                <a:gd name="T36" fmla="*/ 0 w 151"/>
                <a:gd name="T37" fmla="*/ 0 h 219"/>
                <a:gd name="T38" fmla="*/ 0 w 151"/>
                <a:gd name="T39" fmla="*/ 0 h 219"/>
                <a:gd name="T40" fmla="*/ 0 w 151"/>
                <a:gd name="T41" fmla="*/ 0 h 219"/>
                <a:gd name="T42" fmla="*/ 0 w 151"/>
                <a:gd name="T43" fmla="*/ 0 h 219"/>
                <a:gd name="T44" fmla="*/ 0 w 151"/>
                <a:gd name="T45" fmla="*/ 0 h 219"/>
                <a:gd name="T46" fmla="*/ 0 w 151"/>
                <a:gd name="T47" fmla="*/ 0 h 219"/>
                <a:gd name="T48" fmla="*/ 0 w 151"/>
                <a:gd name="T49" fmla="*/ 0 h 219"/>
                <a:gd name="T50" fmla="*/ 0 w 151"/>
                <a:gd name="T51" fmla="*/ 0 h 219"/>
                <a:gd name="T52" fmla="*/ 0 w 151"/>
                <a:gd name="T53" fmla="*/ 0 h 219"/>
                <a:gd name="T54" fmla="*/ 0 w 151"/>
                <a:gd name="T55" fmla="*/ 0 h 219"/>
                <a:gd name="T56" fmla="*/ 0 w 151"/>
                <a:gd name="T57" fmla="*/ 0 h 219"/>
                <a:gd name="T58" fmla="*/ 0 w 151"/>
                <a:gd name="T59" fmla="*/ 0 h 219"/>
                <a:gd name="T60" fmla="*/ 0 w 151"/>
                <a:gd name="T61" fmla="*/ 0 h 219"/>
                <a:gd name="T62" fmla="*/ 0 w 151"/>
                <a:gd name="T63" fmla="*/ 0 h 219"/>
                <a:gd name="T64" fmla="*/ 0 w 151"/>
                <a:gd name="T65" fmla="*/ 0 h 219"/>
                <a:gd name="T66" fmla="*/ 0 w 151"/>
                <a:gd name="T67" fmla="*/ 0 h 219"/>
                <a:gd name="T68" fmla="*/ 0 w 151"/>
                <a:gd name="T69" fmla="*/ 0 h 219"/>
                <a:gd name="T70" fmla="*/ 0 w 151"/>
                <a:gd name="T71" fmla="*/ 0 h 219"/>
                <a:gd name="T72" fmla="*/ 0 w 151"/>
                <a:gd name="T73" fmla="*/ 0 h 219"/>
                <a:gd name="T74" fmla="*/ 0 w 151"/>
                <a:gd name="T75" fmla="*/ 0 h 219"/>
                <a:gd name="T76" fmla="*/ 0 w 151"/>
                <a:gd name="T77" fmla="*/ 0 h 219"/>
                <a:gd name="T78" fmla="*/ 0 w 151"/>
                <a:gd name="T79" fmla="*/ 0 h 219"/>
                <a:gd name="T80" fmla="*/ 0 w 151"/>
                <a:gd name="T81" fmla="*/ 0 h 219"/>
                <a:gd name="T82" fmla="*/ 0 w 151"/>
                <a:gd name="T83" fmla="*/ 0 h 219"/>
                <a:gd name="T84" fmla="*/ 0 w 151"/>
                <a:gd name="T85" fmla="*/ 0 h 219"/>
                <a:gd name="T86" fmla="*/ 0 w 151"/>
                <a:gd name="T87" fmla="*/ 0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19"/>
                <a:gd name="T134" fmla="*/ 151 w 151"/>
                <a:gd name="T135" fmla="*/ 219 h 2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8872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uiExpand="1" build="p"/>
      <p:bldP spid="445445" grpId="0"/>
      <p:bldP spid="4454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5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while (note B) {\\X 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do nothing;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remove note B;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Does this work?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Yes</a:t>
            </a:r>
            <a:r>
              <a:rPr lang="en-US" altLang="ko-KR" dirty="0">
                <a:ea typeface="굴림" panose="020B0600000101010101" pitchFamily="34" charset="-127"/>
              </a:rPr>
              <a:t>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253103144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2538413" y="838200"/>
            <a:ext cx="335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Locks using interrupts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891213" y="1127677"/>
            <a:ext cx="381000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acquire(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disable interrupts;</a:t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(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== 1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go to sleep() //?? 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 1;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891213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>
                <a:latin typeface="Courier New" charset="0"/>
              </a:rPr>
              <a:t>release(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disable interrupts;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anyone on wait queue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take thread off wait-queue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Place on ready queue;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 0;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152400" y="1930400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=0; 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);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2919413" y="1600200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acquire(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919413" y="3962400"/>
            <a:ext cx="28194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>
                <a:latin typeface="Courier New" charset="0"/>
              </a:rPr>
              <a:t>release(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0488" name="Freeform 9"/>
          <p:cNvSpPr>
            <a:spLocks/>
          </p:cNvSpPr>
          <p:nvPr/>
        </p:nvSpPr>
        <p:spPr bwMode="auto">
          <a:xfrm>
            <a:off x="2386013" y="3733800"/>
            <a:ext cx="508000" cy="393700"/>
          </a:xfrm>
          <a:custGeom>
            <a:avLst/>
            <a:gdLst>
              <a:gd name="T0" fmla="*/ 0 w 1222375"/>
              <a:gd name="T1" fmla="*/ 0 h 333375"/>
              <a:gd name="T2" fmla="*/ 2617 w 1222375"/>
              <a:gd name="T3" fmla="*/ 1067973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89" name="Freeform 10"/>
          <p:cNvSpPr>
            <a:spLocks/>
          </p:cNvSpPr>
          <p:nvPr/>
        </p:nvSpPr>
        <p:spPr bwMode="auto">
          <a:xfrm>
            <a:off x="2386013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 flipV="1">
            <a:off x="2462213" y="1828800"/>
            <a:ext cx="457200" cy="762000"/>
          </a:xfrm>
          <a:custGeom>
            <a:avLst/>
            <a:gdLst>
              <a:gd name="T0" fmla="*/ 0 w 1222375"/>
              <a:gd name="T1" fmla="*/ 0 h 333375"/>
              <a:gd name="T2" fmla="*/ 1252 w 1222375"/>
              <a:gd name="T3" fmla="*/ 108664398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2386013" y="1162050"/>
            <a:ext cx="3429000" cy="1352550"/>
          </a:xfrm>
          <a:custGeom>
            <a:avLst/>
            <a:gdLst>
              <a:gd name="T0" fmla="*/ 0 w 3540125"/>
              <a:gd name="T1" fmla="*/ 2159956 h 1251057"/>
              <a:gd name="T2" fmla="*/ 711121 w 3540125"/>
              <a:gd name="T3" fmla="*/ 241376 h 1251057"/>
              <a:gd name="T4" fmla="*/ 2120666 w 3540125"/>
              <a:gd name="T5" fmla="*/ 22110 h 1251057"/>
              <a:gd name="T6" fmla="*/ 2831789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2" name="Rounded Rectangle 13"/>
          <p:cNvSpPr>
            <a:spLocks noChangeArrowheads="1"/>
          </p:cNvSpPr>
          <p:nvPr/>
        </p:nvSpPr>
        <p:spPr bwMode="auto">
          <a:xfrm>
            <a:off x="2538413" y="4921250"/>
            <a:ext cx="3352800" cy="163195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 dirty="0">
                <a:latin typeface="Helvetica" charset="0"/>
                <a:cs typeface="Helvetica" charset="0"/>
              </a:rPr>
              <a:t>If one thread in critical section, </a:t>
            </a:r>
            <a:r>
              <a:rPr lang="en-US" sz="2000" b="0" dirty="0">
                <a:latin typeface="Helvetica" charset="0"/>
                <a:cs typeface="Helvetica" charset="0"/>
                <a:sym typeface="Wingdings" charset="0"/>
              </a:rPr>
              <a:t>no other activity (including OS) can run!</a:t>
            </a:r>
          </a:p>
          <a:p>
            <a:endParaRPr lang="en-US" sz="2000" b="0" dirty="0">
              <a:latin typeface="Helvetica" charset="0"/>
              <a:cs typeface="Helvetica" charset="0"/>
              <a:sym typeface="Wingdings" charset="0"/>
            </a:endParaRPr>
          </a:p>
          <a:p>
            <a:r>
              <a:rPr lang="en-US" sz="2000" b="0" dirty="0">
                <a:solidFill>
                  <a:srgbClr val="FF0000"/>
                </a:solidFill>
                <a:latin typeface="Helvetica" charset="0"/>
                <a:cs typeface="Helvetica" charset="0"/>
                <a:sym typeface="Wingdings" charset="0"/>
              </a:rPr>
              <a:t>Lock argument not used! </a:t>
            </a:r>
            <a:endParaRPr lang="en-US" sz="2000" b="0" dirty="0">
              <a:solidFill>
                <a:srgbClr val="FF0000"/>
              </a:solidFill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4371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472471" y="838200"/>
            <a:ext cx="335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Locks using test &amp; set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825271" y="685800"/>
            <a:ext cx="38100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 guard = 0; // global!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acquire(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while(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test&amp;set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(guard));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(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== 1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  go to sleep()&amp;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233AE1"/>
                </a:solidFill>
                <a:latin typeface="Courier New" charset="0"/>
              </a:rPr>
              <a:t>	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// guard == 0 on wakeup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   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 1;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672871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>
                <a:latin typeface="Courier New" charset="0"/>
              </a:rPr>
              <a:t>release(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// Short busy-wait time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while (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test&amp;set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(guard));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if anyone on wait queue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take thread off wait-queue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Place on ready queue;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 else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  <a:t> = 0;</a:t>
            </a:r>
            <a:br>
              <a:rPr lang="en-US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}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guard = 0;</a:t>
            </a:r>
            <a:br>
              <a:rPr lang="en-US" sz="16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76200" y="1955319"/>
            <a:ext cx="24622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=0; 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);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2472471" y="1608138"/>
            <a:ext cx="350520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dirty="0" err="1">
                <a:solidFill>
                  <a:schemeClr val="hlink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 </a:t>
            </a:r>
            <a:r>
              <a:rPr lang="en-US" sz="1600" dirty="0" err="1">
                <a:solidFill>
                  <a:schemeClr val="hlink"/>
                </a:solidFill>
                <a:latin typeface="Courier New" charset="0"/>
              </a:rPr>
              <a:t>mylock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acquire(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while(</a:t>
            </a:r>
            <a:r>
              <a:rPr lang="en-US" sz="1600" dirty="0" err="1">
                <a:solidFill>
                  <a:schemeClr val="hlink"/>
                </a:solidFill>
                <a:latin typeface="Courier New" charset="0"/>
              </a:rPr>
              <a:t>test&amp;set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(</a:t>
            </a:r>
            <a:r>
              <a:rPr lang="en-US" sz="1600" dirty="0" err="1">
                <a:solidFill>
                  <a:schemeClr val="hlink"/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chemeClr val="hlink"/>
                </a:solidFill>
                <a:latin typeface="Courier New" charset="0"/>
              </a:rPr>
              <a:t>));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2472470" y="3962400"/>
            <a:ext cx="3048001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 dirty="0">
                <a:latin typeface="Courier New" charset="0"/>
              </a:rPr>
              <a:t>release(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*</a:t>
            </a:r>
            <a:r>
              <a:rPr lang="en-US" sz="1600" dirty="0" err="1">
                <a:latin typeface="Courier New" charset="0"/>
              </a:rPr>
              <a:t>thelock</a:t>
            </a:r>
            <a:r>
              <a:rPr lang="en-US" sz="1600" dirty="0">
                <a:latin typeface="Courier New" charset="0"/>
              </a:rPr>
              <a:t>) {</a:t>
            </a:r>
            <a:br>
              <a:rPr lang="en-US" sz="1600" dirty="0"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6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600" dirty="0">
                <a:latin typeface="Courier New" charset="0"/>
              </a:rPr>
              <a:t>}</a:t>
            </a:r>
          </a:p>
        </p:txBody>
      </p:sp>
      <p:sp>
        <p:nvSpPr>
          <p:cNvPr id="21512" name="Rounded Rectangle 9"/>
          <p:cNvSpPr>
            <a:spLocks noChangeArrowheads="1"/>
          </p:cNvSpPr>
          <p:nvPr/>
        </p:nvSpPr>
        <p:spPr bwMode="auto">
          <a:xfrm>
            <a:off x="2472470" y="4995862"/>
            <a:ext cx="3311769" cy="1219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2000" b="0" dirty="0">
                <a:latin typeface="Helvetica" charset="0"/>
                <a:cs typeface="Helvetica" charset="0"/>
              </a:rPr>
              <a:t>Threads waiting to enter critical section busy-wait</a:t>
            </a:r>
          </a:p>
        </p:txBody>
      </p:sp>
      <p:sp>
        <p:nvSpPr>
          <p:cNvPr id="21513" name="Freeform 10"/>
          <p:cNvSpPr>
            <a:spLocks/>
          </p:cNvSpPr>
          <p:nvPr/>
        </p:nvSpPr>
        <p:spPr bwMode="auto">
          <a:xfrm>
            <a:off x="2320071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4" name="Freeform 11"/>
          <p:cNvSpPr>
            <a:spLocks/>
          </p:cNvSpPr>
          <p:nvPr/>
        </p:nvSpPr>
        <p:spPr bwMode="auto">
          <a:xfrm>
            <a:off x="2320071" y="3733800"/>
            <a:ext cx="304800" cy="381000"/>
          </a:xfrm>
          <a:custGeom>
            <a:avLst/>
            <a:gdLst>
              <a:gd name="T0" fmla="*/ 0 w 1222375"/>
              <a:gd name="T1" fmla="*/ 0 h 333375"/>
              <a:gd name="T2" fmla="*/ 73 w 1222375"/>
              <a:gd name="T3" fmla="*/ 848939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5" name="Freeform 12"/>
          <p:cNvSpPr>
            <a:spLocks/>
          </p:cNvSpPr>
          <p:nvPr/>
        </p:nvSpPr>
        <p:spPr bwMode="auto">
          <a:xfrm flipV="1">
            <a:off x="2243871" y="2057400"/>
            <a:ext cx="381000" cy="457200"/>
          </a:xfrm>
          <a:custGeom>
            <a:avLst/>
            <a:gdLst>
              <a:gd name="T0" fmla="*/ 0 w 1222375"/>
              <a:gd name="T1" fmla="*/ 0 h 333375"/>
              <a:gd name="T2" fmla="*/ 349 w 1222375"/>
              <a:gd name="T3" fmla="*/ 3041914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6" name="Freeform 13"/>
          <p:cNvSpPr>
            <a:spLocks/>
          </p:cNvSpPr>
          <p:nvPr/>
        </p:nvSpPr>
        <p:spPr bwMode="auto">
          <a:xfrm>
            <a:off x="2091471" y="1162050"/>
            <a:ext cx="3657600" cy="1352550"/>
          </a:xfrm>
          <a:custGeom>
            <a:avLst/>
            <a:gdLst>
              <a:gd name="T0" fmla="*/ 0 w 3540125"/>
              <a:gd name="T1" fmla="*/ 2159956 h 1251057"/>
              <a:gd name="T2" fmla="*/ 1117235 w 3540125"/>
              <a:gd name="T3" fmla="*/ 241376 h 1251057"/>
              <a:gd name="T4" fmla="*/ 3331759 w 3540125"/>
              <a:gd name="T5" fmla="*/ 22110 h 1251057"/>
              <a:gd name="T6" fmla="*/ 4448995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639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1626-6CAF-4545-B750-C59A8494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r>
              <a:rPr lang="en-US" dirty="0"/>
              <a:t>: Fast </a:t>
            </a:r>
            <a:r>
              <a:rPr lang="en-US" dirty="0" err="1"/>
              <a:t>Userspace</a:t>
            </a:r>
            <a:r>
              <a:rPr lang="en-US" dirty="0"/>
              <a:t> 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059F1-E5B6-48E1-987F-5DDF5816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461302"/>
            <a:ext cx="10744200" cy="42442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dirty="0"/>
              <a:t> points to a 32-bit value in user space</a:t>
            </a:r>
          </a:p>
          <a:p>
            <a:pPr marL="0" indent="0">
              <a:buNone/>
            </a:pPr>
            <a:r>
              <a:rPr lang="en-US" dirty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endParaRPr lang="en-US" dirty="0">
              <a:solidFill>
                <a:srgbClr val="006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FUTEX_WAIT</a:t>
            </a:r>
            <a:r>
              <a:rPr lang="en-US" dirty="0"/>
              <a:t> – if </a:t>
            </a:r>
            <a:r>
              <a:rPr lang="en-US" dirty="0" err="1">
                <a:latin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</a:rPr>
              <a:t> == *</a:t>
            </a:r>
            <a:r>
              <a:rPr lang="en-US" dirty="0" err="1">
                <a:latin typeface="Consolas" panose="020B0609020204030204" pitchFamily="49" charset="0"/>
              </a:rPr>
              <a:t>uaddr</a:t>
            </a:r>
            <a:r>
              <a:rPr lang="en-US" dirty="0"/>
              <a:t> sleep till </a:t>
            </a:r>
            <a:r>
              <a:rPr lang="en-US" dirty="0">
                <a:latin typeface="Consolas" panose="020B0609020204030204" pitchFamily="49" charset="0"/>
              </a:rPr>
              <a:t>FUTEX_WAIT</a:t>
            </a:r>
          </a:p>
          <a:p>
            <a:pPr lvl="2"/>
            <a:r>
              <a:rPr lang="en-US" b="1" i="1" dirty="0"/>
              <a:t>Atomic</a:t>
            </a:r>
            <a:r>
              <a:rPr lang="en-US" dirty="0"/>
              <a:t> check that condition still holds after we disable interrupts (in kernel!)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FUTEX_WAKE</a:t>
            </a:r>
            <a:r>
              <a:rPr lang="en-US" dirty="0"/>
              <a:t> – wake up at most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dirty="0"/>
              <a:t> waiting threads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FUTEX_FD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FUTEX_WAKE_OP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FUTEX_CMP_REQUEUE: More interesting operations!</a:t>
            </a:r>
          </a:p>
          <a:p>
            <a:pPr marL="0" indent="0">
              <a:buNone/>
            </a:pPr>
            <a:r>
              <a:rPr lang="en-US" dirty="0">
                <a:solidFill>
                  <a:srgbClr val="006000"/>
                </a:solidFill>
                <a:latin typeface="Consolas" panose="020B0609020204030204" pitchFamily="49" charset="0"/>
              </a:rPr>
              <a:t>  timeout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ptr</a:t>
            </a:r>
            <a:r>
              <a:rPr lang="en-US" dirty="0"/>
              <a:t> to a </a:t>
            </a:r>
            <a:r>
              <a:rPr lang="en-US" i="1" dirty="0" err="1"/>
              <a:t>timespec</a:t>
            </a:r>
            <a:r>
              <a:rPr lang="en-US" dirty="0"/>
              <a:t> structure that specifies a timeout for the op</a:t>
            </a:r>
          </a:p>
          <a:p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Interface to the kernel sleep() functionality!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Let thread put themselves to sleep – conditionally! </a:t>
            </a: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futex</a:t>
            </a:r>
            <a:r>
              <a:rPr lang="en-US" dirty="0">
                <a:solidFill>
                  <a:srgbClr val="FF0000"/>
                </a:solidFill>
              </a:rPr>
              <a:t> is not exposed in </a:t>
            </a:r>
            <a:r>
              <a:rPr lang="en-US" dirty="0" err="1">
                <a:solidFill>
                  <a:srgbClr val="FF0000"/>
                </a:solidFill>
              </a:rPr>
              <a:t>libc</a:t>
            </a:r>
            <a:r>
              <a:rPr lang="en-US" dirty="0">
                <a:solidFill>
                  <a:srgbClr val="FF0000"/>
                </a:solidFill>
              </a:rPr>
              <a:t>; it is used within the implementation of </a:t>
            </a:r>
            <a:r>
              <a:rPr lang="en-US" dirty="0" err="1">
                <a:solidFill>
                  <a:srgbClr val="FF0000"/>
                </a:solidFill>
              </a:rPr>
              <a:t>pthreads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Can be used to implement locks, semaphores, monitors, etc…</a:t>
            </a:r>
          </a:p>
          <a:p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02215-E8C6-4049-B3B2-D96C2751B9C0}"/>
              </a:ext>
            </a:extLst>
          </p:cNvPr>
          <p:cNvSpPr/>
          <p:nvPr/>
        </p:nvSpPr>
        <p:spPr>
          <a:xfrm>
            <a:off x="957470" y="685800"/>
            <a:ext cx="815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linux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&lt;sys/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int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(int *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	  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const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struct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timespec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 *</a:t>
            </a:r>
            <a:r>
              <a:rPr lang="en-US" sz="2000" i="1" dirty="0">
                <a:solidFill>
                  <a:srgbClr val="006000"/>
                </a:solidFill>
                <a:latin typeface="Consolas" panose="020B0609020204030204" pitchFamily="49" charset="0"/>
              </a:rPr>
              <a:t>timeout</a:t>
            </a:r>
            <a:r>
              <a:rPr lang="en-US" sz="2000" b="1" i="1" dirty="0">
                <a:solidFill>
                  <a:srgbClr val="502000"/>
                </a:solidFill>
                <a:latin typeface="Consolas" panose="020B0609020204030204" pitchFamily="49" charset="0"/>
              </a:rPr>
              <a:t> );</a:t>
            </a:r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90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9291-30D7-4D59-8190-708CDC78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Linux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futex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: Fast </a:t>
            </a:r>
            <a:r>
              <a:rPr lang="en-US" dirty="0" err="1">
                <a:latin typeface="Gill Sans" panose="020B0502020104020203" pitchFamily="34" charset="-79"/>
                <a:cs typeface="Gill Sans" panose="020B0502020104020203" pitchFamily="34" charset="-79"/>
              </a:rPr>
              <a:t>Userspace</a:t>
            </a:r>
            <a:r>
              <a:rPr lang="en-US" dirty="0">
                <a:latin typeface="Gill Sans" panose="020B0502020104020203" pitchFamily="34" charset="-79"/>
                <a:cs typeface="Gill Sans" panose="020B0502020104020203" pitchFamily="34" charset="-79"/>
              </a:rPr>
              <a:t> 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8F283-9467-4DAF-945B-3AB965D94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Futex</a:t>
            </a:r>
            <a:r>
              <a:rPr lang="en-US" dirty="0"/>
              <a:t>: </a:t>
            </a:r>
            <a:r>
              <a:rPr lang="en-US" dirty="0" err="1"/>
              <a:t>Kernelspace</a:t>
            </a:r>
            <a:r>
              <a:rPr lang="en-US" dirty="0"/>
              <a:t> wait queue attached to </a:t>
            </a:r>
            <a:r>
              <a:rPr lang="en-US" dirty="0" err="1"/>
              <a:t>userspace</a:t>
            </a:r>
            <a:r>
              <a:rPr lang="en-US" dirty="0"/>
              <a:t> atomic integer</a:t>
            </a:r>
          </a:p>
          <a:p>
            <a:r>
              <a:rPr lang="en-US" dirty="0"/>
              <a:t>Idea: </a:t>
            </a:r>
            <a:r>
              <a:rPr lang="en-US" dirty="0" err="1"/>
              <a:t>Userspace</a:t>
            </a:r>
            <a:r>
              <a:rPr lang="en-US" dirty="0"/>
              <a:t> lock is </a:t>
            </a:r>
            <a:r>
              <a:rPr lang="en-US" i="1" dirty="0" err="1"/>
              <a:t>syscall</a:t>
            </a:r>
            <a:r>
              <a:rPr lang="en-US" i="1" dirty="0"/>
              <a:t>-free</a:t>
            </a:r>
            <a:r>
              <a:rPr lang="en-US" dirty="0"/>
              <a:t> in the uncontended case</a:t>
            </a:r>
          </a:p>
          <a:p>
            <a:r>
              <a:rPr lang="en-US" dirty="0"/>
              <a:t>Lock has three states</a:t>
            </a:r>
          </a:p>
          <a:p>
            <a:pPr lvl="1"/>
            <a:r>
              <a:rPr lang="en-US" dirty="0"/>
              <a:t>Free (no </a:t>
            </a:r>
            <a:r>
              <a:rPr lang="en-US" dirty="0" err="1"/>
              <a:t>syscall</a:t>
            </a:r>
            <a:r>
              <a:rPr lang="en-US" dirty="0"/>
              <a:t> when acquiring lock)</a:t>
            </a:r>
          </a:p>
          <a:p>
            <a:pPr lvl="1"/>
            <a:r>
              <a:rPr lang="en-US" dirty="0"/>
              <a:t>Busy, no waiters (no </a:t>
            </a:r>
            <a:r>
              <a:rPr lang="en-US" dirty="0" err="1"/>
              <a:t>syscall</a:t>
            </a:r>
            <a:r>
              <a:rPr lang="en-US" dirty="0"/>
              <a:t> when releasing lock)</a:t>
            </a:r>
          </a:p>
          <a:p>
            <a:pPr lvl="1"/>
            <a:r>
              <a:rPr lang="en-US" dirty="0"/>
              <a:t>Busy, possibly with some waiters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0397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First try: T&amp;S and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3352800"/>
            <a:ext cx="10693400" cy="3048000"/>
          </a:xfrm>
        </p:spPr>
        <p:txBody>
          <a:bodyPr>
            <a:normAutofit/>
          </a:bodyPr>
          <a:lstStyle/>
          <a:p>
            <a:r>
              <a:rPr lang="en-US" dirty="0"/>
              <a:t>Properties: </a:t>
            </a:r>
          </a:p>
          <a:p>
            <a:pPr lvl="1"/>
            <a:r>
              <a:rPr lang="en-US" dirty="0"/>
              <a:t>Sleep interface by using </a:t>
            </a:r>
            <a:r>
              <a:rPr lang="en-US" dirty="0" err="1"/>
              <a:t>futex</a:t>
            </a:r>
            <a:r>
              <a:rPr lang="en-US" dirty="0"/>
              <a:t> – no busy waiting</a:t>
            </a:r>
          </a:p>
          <a:p>
            <a:r>
              <a:rPr lang="en-US" dirty="0"/>
              <a:t>No overhead to acquire lock</a:t>
            </a:r>
          </a:p>
          <a:p>
            <a:pPr lvl="1"/>
            <a:r>
              <a:rPr lang="en-US" dirty="0"/>
              <a:t>Good!</a:t>
            </a:r>
          </a:p>
          <a:p>
            <a:r>
              <a:rPr lang="en-US" dirty="0"/>
              <a:t>Every unlock has to call kernel to potentially wake someone up – even if none</a:t>
            </a:r>
          </a:p>
          <a:p>
            <a:pPr lvl="1"/>
            <a:r>
              <a:rPr lang="en-US" dirty="0"/>
              <a:t>Doesn’t quite give us no-kernel crossings when uncontended…!</a:t>
            </a: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817562"/>
            <a:ext cx="7140161" cy="2724151"/>
            <a:chOff x="-136" y="1152"/>
            <a:chExt cx="3584" cy="1716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6" y="1152"/>
              <a:ext cx="3584" cy="17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= 0; // Interface: acquire(&amp;</a:t>
              </a:r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               //            release(&amp;</a:t>
              </a:r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acquire(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while (</a:t>
              </a:r>
              <a:r>
                <a:rPr lang="en-US" altLang="en-US" sz="1900" b="0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test&amp;set</a:t>
              </a:r>
              <a:r>
                <a:rPr lang="en-US" altLang="en-US" sz="1900" b="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)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FUTEX_WAIT, 1);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6271615" y="817562"/>
            <a:ext cx="5311361" cy="3513138"/>
            <a:chOff x="-27" y="997"/>
            <a:chExt cx="3584" cy="2213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7" y="997"/>
              <a:ext cx="3584" cy="2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release(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err="1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 = 0; // unlock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(&amp;</a:t>
              </a:r>
              <a:r>
                <a:rPr lang="en-US" altLang="en-US" sz="1900" b="0" dirty="0" err="1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FUTEX_WAKE, 1);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3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8385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Try #2: T&amp;S and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2674"/>
            <a:ext cx="10896600" cy="1744326"/>
          </a:xfrm>
        </p:spPr>
        <p:txBody>
          <a:bodyPr>
            <a:normAutofit/>
          </a:bodyPr>
          <a:lstStyle/>
          <a:p>
            <a:r>
              <a:rPr lang="en-US" dirty="0"/>
              <a:t>This is </a:t>
            </a:r>
            <a:r>
              <a:rPr lang="en-US" dirty="0" err="1"/>
              <a:t>syscall</a:t>
            </a:r>
            <a:r>
              <a:rPr lang="en-US" dirty="0"/>
              <a:t>-free in the uncontended case</a:t>
            </a:r>
          </a:p>
          <a:p>
            <a:pPr lvl="1"/>
            <a:r>
              <a:rPr lang="en-US" dirty="0"/>
              <a:t>Temporarily falls back to </a:t>
            </a:r>
            <a:r>
              <a:rPr lang="en-US" dirty="0" err="1"/>
              <a:t>syscalls</a:t>
            </a:r>
            <a:r>
              <a:rPr lang="en-US" dirty="0"/>
              <a:t> if multiple waiters, or concurrent acquire/release</a:t>
            </a:r>
          </a:p>
          <a:p>
            <a:r>
              <a:rPr lang="en-US" dirty="0"/>
              <a:t>But it can be considerably optimized!</a:t>
            </a:r>
          </a:p>
          <a:p>
            <a:pPr lvl="1"/>
            <a:r>
              <a:rPr lang="en-US" dirty="0"/>
              <a:t>See “</a:t>
            </a:r>
            <a:r>
              <a:rPr lang="en-US" dirty="0" err="1">
                <a:hlinkClick r:id="rId3"/>
              </a:rPr>
              <a:t>Futexes</a:t>
            </a:r>
            <a:r>
              <a:rPr lang="en-US" dirty="0">
                <a:hlinkClick r:id="rId3"/>
              </a:rPr>
              <a:t> are Tricky</a:t>
            </a:r>
            <a:r>
              <a:rPr lang="en-US" dirty="0"/>
              <a:t>” by Ulrich </a:t>
            </a:r>
            <a:r>
              <a:rPr lang="en-US" dirty="0" err="1"/>
              <a:t>Drepper</a:t>
            </a:r>
            <a:endParaRPr lang="en-US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31D945-3296-45FA-9F38-10591FC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716" y="706437"/>
            <a:ext cx="5596284" cy="333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, bool *maybe)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value = 0;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if (*maybe) {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false;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Try to wake up someone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(&amp;value, FUTEX_WAKE, 1);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16" y="706437"/>
            <a:ext cx="795848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bool 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false;</a:t>
            </a:r>
          </a:p>
          <a:p>
            <a:pPr algn="l"/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0; // Interface: 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//            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algn="l"/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, bool *maybe)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Sleep, since lock busy!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true;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FUTEX_WAIT, 1);</a:t>
            </a:r>
          </a:p>
          <a:p>
            <a:pPr algn="l"/>
            <a:endParaRPr lang="en-US" altLang="en-US" b="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// Make sure other sleepers not stuck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*maybe = true;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649398" y="1011237"/>
            <a:ext cx="62622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487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#3: Better, using more atomics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23889"/>
            <a:ext cx="4724400" cy="5867400"/>
          </a:xfrm>
        </p:spPr>
        <p:txBody>
          <a:bodyPr>
            <a:normAutofit/>
          </a:bodyPr>
          <a:lstStyle/>
          <a:p>
            <a:r>
              <a:rPr lang="en-US" sz="2000" dirty="0"/>
              <a:t>Much better: Three (3) states:</a:t>
            </a: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UNLOCKED</a:t>
            </a:r>
            <a:r>
              <a:rPr lang="en-US" sz="2000" dirty="0"/>
              <a:t>: No one has lock</a:t>
            </a: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LOCKED</a:t>
            </a:r>
            <a:r>
              <a:rPr lang="en-US" sz="2000" dirty="0"/>
              <a:t>: One thread has lock</a:t>
            </a: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CONTESTED</a:t>
            </a:r>
            <a:r>
              <a:rPr lang="en-US" sz="2000" dirty="0"/>
              <a:t>: Possibly more than one (with someone sleeping)</a:t>
            </a:r>
          </a:p>
          <a:p>
            <a:r>
              <a:rPr lang="en-US" sz="2000" dirty="0"/>
              <a:t>Clean interface!</a:t>
            </a:r>
          </a:p>
          <a:p>
            <a:r>
              <a:rPr lang="en-US" sz="2000" dirty="0"/>
              <a:t>Lock grabbed cleanly by either</a:t>
            </a:r>
          </a:p>
          <a:p>
            <a:pPr lvl="1"/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compare_and_swap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sz="2000" dirty="0"/>
              <a:t>First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swap()</a:t>
            </a:r>
          </a:p>
          <a:p>
            <a:r>
              <a:rPr lang="en-US" sz="2000" dirty="0">
                <a:latin typeface="Gill Sans Light"/>
              </a:rPr>
              <a:t>No overhead if uncontested!</a:t>
            </a:r>
          </a:p>
          <a:p>
            <a:r>
              <a:rPr lang="en-US" sz="2000" dirty="0">
                <a:latin typeface="Gill Sans Light"/>
              </a:rPr>
              <a:t>Could build semaphores in a similar way!</a:t>
            </a:r>
          </a:p>
          <a:p>
            <a:pPr lvl="2"/>
            <a:endParaRPr lang="en-US" sz="1800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823889"/>
            <a:ext cx="7086600" cy="557691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typedef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enum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{ UNLOCKED,LOCKED,CONTESTED } Lock;</a:t>
            </a:r>
          </a:p>
          <a:p>
            <a:r>
              <a:rPr lang="en-US" altLang="en-US" b="0" dirty="0">
                <a:solidFill>
                  <a:srgbClr val="233AE1"/>
                </a:solidFill>
                <a:latin typeface="Consolas" panose="020B0609020204030204" pitchFamily="49" charset="0"/>
              </a:rPr>
              <a:t>Lock </a:t>
            </a:r>
            <a:r>
              <a:rPr lang="en-US" altLang="en-US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mylock</a:t>
            </a:r>
            <a:r>
              <a:rPr lang="en-US" altLang="en-US" b="0" dirty="0">
                <a:solidFill>
                  <a:srgbClr val="233AE1"/>
                </a:solidFill>
                <a:latin typeface="Consolas" panose="020B0609020204030204" pitchFamily="49" charset="0"/>
              </a:rPr>
              <a:t> = UNLOCKED; // Interface: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        //            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acquire(Lock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If unlocked, grab lock!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compare&amp;swap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thelock,UNLOCKED,LOCKED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return;</a:t>
            </a:r>
          </a:p>
          <a:p>
            <a:pPr algn="l"/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Keep trying to grab lock, sleep in 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futex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mylock,CONTESTED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 != UNLOCKED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Sleep unless someone releases hear!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FUTEX_WAIT, CONTESTED);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algn="l"/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release(Lock *</a:t>
            </a:r>
            <a:r>
              <a:rPr lang="en-US" altLang="en-US" b="0" dirty="0" err="1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If someone sleeping, 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thelock,UNLOCKED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 == CONTESTED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(thelock,FUTEX_WAKE,1);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170811" y="881063"/>
            <a:ext cx="7648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01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4579326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752600" y="7620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101346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295400" y="4038600"/>
            <a:ext cx="9677400" cy="21336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276600" y="30480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276600" y="16002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276600" y="7620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370866379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10591800" cy="56388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First defined by </a:t>
            </a:r>
            <a:r>
              <a:rPr lang="en-US" altLang="ko-KR" dirty="0" err="1">
                <a:ea typeface="굴림" panose="020B0600000101010101" pitchFamily="34" charset="-127"/>
              </a:rPr>
              <a:t>Dijkstra</a:t>
            </a:r>
            <a:r>
              <a:rPr lang="en-US" altLang="ko-KR" dirty="0">
                <a:ea typeface="굴림" panose="020B0600000101010101" pitchFamily="34" charset="-127"/>
              </a:rPr>
              <a:t> in late 60s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Definition: a Semaphore has a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non-negative integer value</a:t>
            </a:r>
            <a:r>
              <a:rPr lang="en-US" altLang="ko-KR" dirty="0">
                <a:ea typeface="굴림" panose="020B0600000101010101" pitchFamily="34" charset="-127"/>
              </a:rPr>
              <a:t> and supports the following operations: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Set value when you initialize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Down()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P()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Up()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V()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This of this as the signal() operation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Technically examining value after initialization is not allowed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1" y="228601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990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Too 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736600"/>
            <a:ext cx="10387012" cy="6197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Solution #3 really complex and undesirable as a general solution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Recall our target lock interface: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acquire(&amp;</a:t>
            </a: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release(&amp;</a:t>
            </a: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Then, our milk problem is easy: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	   buy milk;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45411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106680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ko-KR" sz="2800" dirty="0">
                <a:ea typeface="굴림" panose="020B0600000101010101" pitchFamily="34" charset="-127"/>
              </a:rPr>
              <a:t>Recall Bounded Buffer: 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176" y="696913"/>
            <a:ext cx="10614024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Consumer must wait for producer to fill buffers,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Producer must wait for consumer to empty buffers,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To ensure correctness of the queue/buffer implementation!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General rule of thumb: 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fullBuffers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emptyBuffers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mutex;       // mutual exclusion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497CA3-96EE-AD43-9502-1CC1C466C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068" y="10950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4472BC-AD9C-CF47-942E-032A15DB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0668" y="9426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711648" y="7902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238268" y="7902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98936" y="899310"/>
            <a:ext cx="656420" cy="38156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Buffer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8816024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9855356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9017E023-D334-A04E-BEE4-D5372DC1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048" y="9426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</p:spTree>
    <p:extLst>
      <p:ext uri="{BB962C8B-B14F-4D97-AF65-F5344CB8AC3E}">
        <p14:creationId xmlns:p14="http://schemas.microsoft.com/office/powerpoint/2010/main" val="25322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4071" y="966788"/>
            <a:ext cx="9740900" cy="5662612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space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(item);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consumers there is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Check if there’s a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producer need more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4217313"/>
            <a:ext cx="337143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>
                <a:latin typeface="Consolas" panose="020B0609020204030204" pitchFamily="49" charset="0"/>
              </a:rPr>
              <a:t> </a:t>
            </a:r>
            <a:r>
              <a:rPr lang="en-US" sz="2200" b="0" dirty="0" err="1">
                <a:latin typeface="Consolas" panose="020B0609020204030204" pitchFamily="49" charset="0"/>
              </a:rPr>
              <a:t>fullSlots</a:t>
            </a:r>
            <a:r>
              <a:rPr lang="en-US" sz="2200" b="0" dirty="0">
                <a:latin typeface="Gill Sans Light"/>
              </a:rPr>
              <a:t> signals coke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5157788"/>
            <a:ext cx="1895071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 err="1">
                <a:latin typeface="Consolas" panose="020B0609020204030204" pitchFamily="49" charset="0"/>
              </a:rPr>
              <a:t>emptySlots</a:t>
            </a:r>
            <a:r>
              <a:rPr lang="en-US" sz="2200" b="0" dirty="0">
                <a:latin typeface="Gill Sans Light"/>
              </a:rPr>
              <a:t> </a:t>
            </a:r>
          </a:p>
          <a:p>
            <a:r>
              <a:rPr lang="en-US" sz="2200" b="0" dirty="0">
                <a:latin typeface="Gill Sans Light"/>
              </a:rPr>
              <a:t>signals space</a:t>
            </a: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1628371" y="26924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324360" y="2992232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108204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Recall: Full Solution to Bounded Buffer (coke machine)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4953000" y="38100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324360" y="5043770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743642" y="2971801"/>
            <a:ext cx="2376886" cy="2209799"/>
            <a:chOff x="9243614" y="3080238"/>
            <a:chExt cx="2429640" cy="2209799"/>
          </a:xfrm>
        </p:grpSpPr>
        <p:sp>
          <p:nvSpPr>
            <p:cNvPr id="4" name="TextBox 3"/>
            <p:cNvSpPr txBox="1"/>
            <p:nvPr/>
          </p:nvSpPr>
          <p:spPr>
            <a:xfrm>
              <a:off x="9321535" y="3468997"/>
              <a:ext cx="2351719" cy="14465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200" b="0" dirty="0">
                  <a:latin typeface="Gill Sans Light"/>
                </a:rPr>
                <a:t>Critical sections using </a:t>
              </a:r>
              <a:r>
                <a:rPr lang="en-US" sz="2200" b="0" dirty="0" err="1">
                  <a:latin typeface="Gill Sans Light"/>
                </a:rPr>
                <a:t>mutex</a:t>
              </a:r>
              <a:r>
                <a:rPr lang="en-US" sz="2200" b="0" dirty="0">
                  <a:latin typeface="Gill Sans Light"/>
                </a:rPr>
                <a:t> protect integrity of the queue</a:t>
              </a:r>
            </a:p>
          </p:txBody>
        </p:sp>
        <p:sp>
          <p:nvSpPr>
            <p:cNvPr id="10" name="Bent Arrow 9"/>
            <p:cNvSpPr/>
            <p:nvPr/>
          </p:nvSpPr>
          <p:spPr bwMode="auto">
            <a:xfrm rot="10800000">
              <a:off x="9243614" y="4864793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12" name="Bent Arrow 11"/>
            <p:cNvSpPr/>
            <p:nvPr/>
          </p:nvSpPr>
          <p:spPr bwMode="auto">
            <a:xfrm rot="10800000" flipV="1">
              <a:off x="9243614" y="3080238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7620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386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  <p:bldP spid="9" grpId="0" animBg="1"/>
      <p:bldP spid="16" grpId="0" animBg="1"/>
      <p:bldP spid="5" grpId="0" animBg="1"/>
      <p:bldP spid="3" grpId="0" animBg="1"/>
      <p:bldP spid="2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 are good but…Monitors are better!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10591800" cy="57912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 are a huge step up; just think of trying to do the bounded buffer with only loads and stores or even with locks!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Problem is that semaphores are dual purpose: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Cleaner idea: Use </a:t>
            </a:r>
            <a:r>
              <a:rPr lang="en-US" altLang="ko-KR" i="1" dirty="0">
                <a:ea typeface="굴림" panose="020B0600000101010101" pitchFamily="34" charset="-127"/>
              </a:rPr>
              <a:t>locks</a:t>
            </a:r>
            <a:r>
              <a:rPr lang="en-US" altLang="ko-KR" dirty="0">
                <a:ea typeface="굴림" panose="020B0600000101010101" pitchFamily="34" charset="-127"/>
              </a:rPr>
              <a:t> for mutual exclusion and </a:t>
            </a:r>
            <a:r>
              <a:rPr lang="en-US" altLang="ko-KR" i="1" dirty="0">
                <a:ea typeface="굴림" panose="020B0600000101010101" pitchFamily="34" charset="-127"/>
              </a:rPr>
              <a:t>condition variables </a:t>
            </a:r>
            <a:r>
              <a:rPr lang="en-US" altLang="ko-KR" dirty="0">
                <a:ea typeface="굴림" panose="020B0600000101010101" pitchFamily="34" charset="-127"/>
              </a:rPr>
              <a:t>for scheduling constraints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Definition: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>
                <a:ea typeface="굴림" panose="020B0600000101010101" pitchFamily="34" charset="-127"/>
              </a:rPr>
              <a:t>: a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 and zero or more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condition variables </a:t>
            </a:r>
            <a:r>
              <a:rPr lang="en-US" altLang="ko-KR" dirty="0">
                <a:ea typeface="굴림" panose="020B0600000101010101" pitchFamily="34" charset="-127"/>
              </a:rPr>
              <a:t>for managing concurrent access to shared data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Some languages like Java provide this natively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Most others use actual locks and condition variables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A “Monitor” is a paradigm for concurrent programming!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Some languages support monitors explicitly</a:t>
            </a:r>
          </a:p>
        </p:txBody>
      </p:sp>
    </p:spTree>
    <p:extLst>
      <p:ext uri="{BB962C8B-B14F-4D97-AF65-F5344CB8AC3E}">
        <p14:creationId xmlns:p14="http://schemas.microsoft.com/office/powerpoint/2010/main" val="36337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104394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do we change the consumer()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>
                <a:ea typeface="굴림" panose="020B0600000101010101" pitchFamily="34" charset="-127"/>
              </a:rPr>
              <a:t>inside</a:t>
            </a:r>
            <a:r>
              <a:rPr lang="en-US" altLang="ko-KR" dirty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Wait(&amp;lock)</a:t>
            </a:r>
            <a:r>
              <a:rPr lang="en-US" altLang="ko-KR" dirty="0">
                <a:ea typeface="굴림" panose="020B0600000101010101" pitchFamily="34" charset="-127"/>
              </a:rPr>
              <a:t>: Atomically release lock and go to sleep.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  <a:r>
              <a:rPr lang="en-US" altLang="ko-KR" dirty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Rule: Must hold lock when doing condition variable ops!</a:t>
            </a:r>
          </a:p>
        </p:txBody>
      </p:sp>
    </p:spTree>
    <p:extLst>
      <p:ext uri="{BB962C8B-B14F-4D97-AF65-F5344CB8AC3E}">
        <p14:creationId xmlns:p14="http://schemas.microsoft.com/office/powerpoint/2010/main" val="2920844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ea typeface="굴림" panose="020B0600000101010101" pitchFamily="34" charset="-127"/>
              </a:rPr>
              <a:t> </a:t>
            </a:r>
            <a:r>
              <a:rPr lang="en-US" altLang="ko-KR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5177" y="3429000"/>
            <a:ext cx="10817224" cy="34290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>
                <a:ea typeface="굴림" panose="020B0600000101010101" pitchFamily="34" charset="-127"/>
              </a:rPr>
              <a:t>inside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Key idea: make it possible to go to sleep inside critical section by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3276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2971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6629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altLang="ko-KR" sz="2800" dirty="0">
                <a:ea typeface="굴림" panose="020B0600000101010101" pitchFamily="34" charset="-127"/>
              </a:rPr>
              <a:t>Synchronized Buffer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90678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Here is an (infinite) synchronized queue:</a:t>
            </a: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lock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;	// Initially unlocked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	// Initially empty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queue queue;</a:t>
            </a: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Producer(item)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enqueue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queue,item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Add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cond_signal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// Signal any waiters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Consumer()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, 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 // If empty, sleep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dequeue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(&amp;queue);	// Get next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return(item);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6167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685800"/>
            <a:ext cx="9509760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Need to be careful about precise definition of signal and wait.  Consider a piece of our </a:t>
            </a:r>
            <a:r>
              <a:rPr lang="en-US" altLang="ko-KR" dirty="0" err="1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dequeue</a:t>
            </a: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 code: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(&amp;buf_CV,&amp;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(&amp;queue);	// Get next item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Why didn’t we do this?</a:t>
            </a:r>
            <a:b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</a:b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(&amp;buf_CV,&amp;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(&amp;queue);	// Get next item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Answer: depends on the type of scheduling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Mesa-style: Named after Xerox-Park Mesa Operating System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rgbClr val="FF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Most OSes use Mesa Scheduling!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Hoare-style: Named after British logician Tony Hoare</a:t>
            </a:r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rgbClr val="FF0000"/>
              </a:solidFill>
              <a:latin typeface="Gill Sans Light" panose="020B0302020104020203" pitchFamily="34" charset="-79"/>
              <a:ea typeface="굴림" charset="0"/>
              <a:cs typeface="Gill Sans Light" panose="020B03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46428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Hoare monitors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7438" y="762000"/>
            <a:ext cx="99060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Signaler gives up lock, CPU to waiter; waiter runs immediately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Then, Waiter gives up lock, processor back to signaler when it exits critical section or if it waits again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On first glance, this seems like good semantics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Waiter gets to run immediately, condition is still correct!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Most textbooks talk about Hoare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However, hard to do, not really necessary!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Forces a lot of context switching (inefficient!)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Gill Sans Light" panose="020B0302020104020203" pitchFamily="34" charset="-79"/>
              <a:ea typeface="굴림" charset="0"/>
              <a:cs typeface="Gill Sans Light" panose="020B0302020104020203" pitchFamily="34" charset="-79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Gill Sans Light" panose="020B0302020104020203" pitchFamily="34" charset="-79"/>
              <a:ea typeface="굴림" charset="0"/>
              <a:cs typeface="Gill Sans Light" panose="020B0302020104020203" pitchFamily="34" charset="-79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Gill Sans Light" panose="020B0302020104020203" pitchFamily="34" charset="-79"/>
              <a:ea typeface="굴림" charset="0"/>
              <a:cs typeface="Gill Sans Light" panose="020B0302020104020203" pitchFamily="34" charset="-79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356838" y="2058988"/>
            <a:ext cx="441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isEmpty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(&amp;queue)) {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(&amp;buf_CV,&amp;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 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32438" y="2057400"/>
            <a:ext cx="3505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buf_CV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dirty="0">
              <a:ea typeface="굴림" charset="0"/>
              <a:cs typeface="굴림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604238" y="2668587"/>
            <a:ext cx="1905000" cy="406400"/>
            <a:chOff x="3429000" y="3581400"/>
            <a:chExt cx="1905000" cy="406400"/>
          </a:xfrm>
        </p:grpSpPr>
        <p:cxnSp>
          <p:nvCxnSpPr>
            <p:cNvPr id="56332" name="Straight Arrow Connector 6"/>
            <p:cNvCxnSpPr>
              <a:cxnSpLocks noChangeShapeType="1"/>
              <a:endCxn id="56323" idx="1"/>
            </p:cNvCxnSpPr>
            <p:nvPr/>
          </p:nvCxnSpPr>
          <p:spPr bwMode="auto">
            <a:xfrm>
              <a:off x="3429000" y="3962400"/>
              <a:ext cx="1905000" cy="254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3" name="Rectangle 18"/>
            <p:cNvSpPr>
              <a:spLocks noChangeArrowheads="1"/>
            </p:cNvSpPr>
            <p:nvPr/>
          </p:nvSpPr>
          <p:spPr bwMode="auto">
            <a:xfrm>
              <a:off x="3657600" y="3581400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528038" y="3201987"/>
            <a:ext cx="1905000" cy="685800"/>
            <a:chOff x="3429000" y="4114800"/>
            <a:chExt cx="1905000" cy="685800"/>
          </a:xfrm>
        </p:grpSpPr>
        <p:cxnSp>
          <p:nvCxnSpPr>
            <p:cNvPr id="56330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3429000" y="4114800"/>
              <a:ext cx="1905000" cy="6858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1" name="Rectangle 19"/>
            <p:cNvSpPr>
              <a:spLocks noChangeArrowheads="1"/>
            </p:cNvSpPr>
            <p:nvPr/>
          </p:nvSpPr>
          <p:spPr bwMode="auto">
            <a:xfrm rot="1248180">
              <a:off x="3828806" y="4135607"/>
              <a:ext cx="1435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cxnSp>
        <p:nvCxnSpPr>
          <p:cNvPr id="47114" name="Straight Arrow Connector 20"/>
          <p:cNvCxnSpPr>
            <a:cxnSpLocks noChangeShapeType="1"/>
          </p:cNvCxnSpPr>
          <p:nvPr/>
        </p:nvCxnSpPr>
        <p:spPr bwMode="auto">
          <a:xfrm rot="5400000">
            <a:off x="2661932" y="2858293"/>
            <a:ext cx="228600" cy="1588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Straight Arrow Connector 25"/>
          <p:cNvCxnSpPr>
            <a:cxnSpLocks noChangeShapeType="1"/>
          </p:cNvCxnSpPr>
          <p:nvPr/>
        </p:nvCxnSpPr>
        <p:spPr bwMode="auto">
          <a:xfrm rot="5400000">
            <a:off x="6698945" y="3544094"/>
            <a:ext cx="534988" cy="3175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Straight Arrow Connector 27"/>
          <p:cNvCxnSpPr>
            <a:cxnSpLocks noChangeShapeType="1"/>
          </p:cNvCxnSpPr>
          <p:nvPr/>
        </p:nvCxnSpPr>
        <p:spPr bwMode="auto">
          <a:xfrm rot="5400000">
            <a:off x="2660345" y="3391694"/>
            <a:ext cx="228600" cy="1587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93713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uiExpand="1" build="p"/>
      <p:bldP spid="56323" grpId="0"/>
      <p:bldP spid="5632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103632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Signaler keeps lock and 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Waiter placed on ready queue with no special priority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chemeClr val="hlink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Practically, need to check condition again after wait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chemeClr val="hlink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By the time the waiter gets scheduled, condition may be </a:t>
            </a:r>
            <a:br>
              <a:rPr lang="en-US" altLang="ko-KR" dirty="0">
                <a:solidFill>
                  <a:schemeClr val="hlink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</a:br>
            <a:r>
              <a:rPr lang="en-US" altLang="ko-KR" dirty="0">
                <a:solidFill>
                  <a:schemeClr val="hlink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false again – so, just check again with the “while” loop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rgbClr val="00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Most real operating systems do this!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rgbClr val="00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More efficient, easier to implement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rgbClr val="00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Signaler’s cache state, </a:t>
            </a:r>
            <a:r>
              <a:rPr lang="en-US" altLang="ko-KR" dirty="0" err="1">
                <a:solidFill>
                  <a:srgbClr val="00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etc</a:t>
            </a:r>
            <a:r>
              <a:rPr lang="en-US" altLang="ko-KR" dirty="0">
                <a:solidFill>
                  <a:srgbClr val="000000"/>
                </a:solidFill>
                <a:latin typeface="Gill Sans Light" panose="020B0302020104020203" pitchFamily="34" charset="-79"/>
                <a:ea typeface="굴림" charset="0"/>
                <a:cs typeface="Gill Sans Light" panose="020B0302020104020203" pitchFamily="34" charset="-79"/>
              </a:rPr>
              <a:t> still good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553200" y="1974830"/>
            <a:ext cx="441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(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isEmpty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(&amp;queue)) {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(&amp;buf_CV,&amp;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 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828800" y="197324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buf_CV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));</a:t>
            </a:r>
            <a:endParaRPr lang="en-US" dirty="0">
              <a:ea typeface="굴림" charset="0"/>
              <a:cs typeface="굴림" charset="0"/>
            </a:endParaRPr>
          </a:p>
        </p:txBody>
      </p:sp>
      <p:cxnSp>
        <p:nvCxnSpPr>
          <p:cNvPr id="58373" name="Straight Arrow Connector 20"/>
          <p:cNvCxnSpPr>
            <a:cxnSpLocks noChangeShapeType="1"/>
          </p:cNvCxnSpPr>
          <p:nvPr/>
        </p:nvCxnSpPr>
        <p:spPr bwMode="auto">
          <a:xfrm rot="5400000">
            <a:off x="2705894" y="2774135"/>
            <a:ext cx="228600" cy="1588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374" name="Straight Arrow Connector 27"/>
          <p:cNvCxnSpPr>
            <a:cxnSpLocks noChangeShapeType="1"/>
          </p:cNvCxnSpPr>
          <p:nvPr/>
        </p:nvCxnSpPr>
        <p:spPr bwMode="auto">
          <a:xfrm rot="5400000">
            <a:off x="2704307" y="3307536"/>
            <a:ext cx="228600" cy="1587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0"/>
          <p:cNvGrpSpPr>
            <a:grpSpLocks/>
          </p:cNvGrpSpPr>
          <p:nvPr/>
        </p:nvGrpSpPr>
        <p:grpSpPr bwMode="auto">
          <a:xfrm rot="21303948">
            <a:off x="4303193" y="3041296"/>
            <a:ext cx="2438400" cy="942011"/>
            <a:chOff x="3151163" y="4038600"/>
            <a:chExt cx="2438400" cy="942011"/>
          </a:xfrm>
        </p:grpSpPr>
        <p:cxnSp>
          <p:nvCxnSpPr>
            <p:cNvPr id="58377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3151163" y="4038600"/>
              <a:ext cx="2438400" cy="7620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378" name="TextBox 17"/>
            <p:cNvSpPr txBox="1">
              <a:spLocks noChangeArrowheads="1"/>
            </p:cNvSpPr>
            <p:nvPr/>
          </p:nvSpPr>
          <p:spPr bwMode="auto">
            <a:xfrm rot="20571012">
              <a:off x="3474910" y="4334280"/>
              <a:ext cx="191590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>
                  <a:latin typeface="Helvetica" charset="0"/>
                  <a:cs typeface="Helvetica" charset="0"/>
                </a:rPr>
                <a:t>schedule thread</a:t>
              </a:r>
              <a:br>
                <a:rPr lang="en-US" sz="1800" b="0" dirty="0">
                  <a:latin typeface="Helvetica" charset="0"/>
                  <a:cs typeface="Helvetica" charset="0"/>
                </a:rPr>
              </a:br>
              <a:r>
                <a:rPr lang="en-US" sz="1800" b="0" dirty="0">
                  <a:latin typeface="Helvetica" charset="0"/>
                  <a:cs typeface="Helvetica" charset="0"/>
                </a:rPr>
                <a:t>(sometime later!)</a:t>
              </a:r>
            </a:p>
          </p:txBody>
        </p:sp>
      </p:grpSp>
      <p:sp>
        <p:nvSpPr>
          <p:cNvPr id="12" name="Rounded Rectangular Callout 1"/>
          <p:cNvSpPr>
            <a:spLocks noChangeArrowheads="1"/>
          </p:cNvSpPr>
          <p:nvPr/>
        </p:nvSpPr>
        <p:spPr bwMode="auto">
          <a:xfrm>
            <a:off x="4585275" y="1642776"/>
            <a:ext cx="1752600" cy="838200"/>
          </a:xfrm>
          <a:prstGeom prst="wedgeRoundRectCallout">
            <a:avLst>
              <a:gd name="adj1" fmla="val -53209"/>
              <a:gd name="adj2" fmla="val 86135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Helvetica" charset="0"/>
                <a:cs typeface="Helvetica" charset="0"/>
              </a:rPr>
              <a:t>Put waiting thread on ready queue</a:t>
            </a:r>
          </a:p>
        </p:txBody>
      </p:sp>
    </p:spTree>
    <p:extLst>
      <p:ext uri="{BB962C8B-B14F-4D97-AF65-F5344CB8AC3E}">
        <p14:creationId xmlns:p14="http://schemas.microsoft.com/office/powerpoint/2010/main" val="3887301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3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uiExpand="1" build="p"/>
      <p:bldP spid="58371" grpId="0"/>
      <p:bldP spid="58372" grpId="0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1" y="685800"/>
            <a:ext cx="8673267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 </a:t>
            </a:r>
            <a:r>
              <a:rPr lang="en-US" altLang="ko-KR" sz="24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4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752601" y="1752601"/>
            <a:ext cx="8762999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while (buffer full) { 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cond_wait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, &amp;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cond_signal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  <a:b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752602" y="4027944"/>
            <a:ext cx="8915399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while (buffer empty) { 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cond_wait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, 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item = 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cond_signal</a:t>
            </a:r>
            <a:r>
              <a:rPr lang="en-US" altLang="ko-KR" sz="2000" b="0" dirty="0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000" b="0" dirty="0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1" y="152400"/>
            <a:ext cx="8839198" cy="533400"/>
          </a:xfrm>
        </p:spPr>
        <p:txBody>
          <a:bodyPr/>
          <a:lstStyle/>
          <a:p>
            <a:r>
              <a:rPr lang="en-US" dirty="0"/>
              <a:t>Circular Buffer – 3</a:t>
            </a:r>
            <a:r>
              <a:rPr lang="en-US" baseline="30000" dirty="0"/>
              <a:t>rd</a:t>
            </a:r>
            <a:r>
              <a:rPr lang="en-US" dirty="0"/>
              <a:t> cut (Monitors, </a:t>
            </a:r>
            <a:r>
              <a:rPr lang="en-US" dirty="0" err="1"/>
              <a:t>pthread</a:t>
            </a:r>
            <a:r>
              <a:rPr lang="en-US" dirty="0"/>
              <a:t>-like)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589742" y="2891436"/>
            <a:ext cx="5081372" cy="1832964"/>
            <a:chOff x="3929744" y="2645560"/>
            <a:chExt cx="5081372" cy="1832964"/>
          </a:xfrm>
        </p:grpSpPr>
        <p:sp>
          <p:nvSpPr>
            <p:cNvPr id="15" name="Left Arrow 14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2576667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 Arrow 15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8805604" flipV="1">
              <a:off x="4024202" y="3728776"/>
              <a:ext cx="1107610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53189" y="2687079"/>
              <a:ext cx="3957927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0" dirty="0">
                  <a:latin typeface="Gill Sans" panose="020B0502020104020203" pitchFamily="34" charset="-79"/>
                  <a:cs typeface="Gill Sans" panose="020B0502020104020203" pitchFamily="34" charset="-79"/>
                </a:rPr>
                <a:t>What does thread do when it is waiting?</a:t>
              </a:r>
            </a:p>
            <a:p>
              <a:r>
                <a:rPr lang="en-US" sz="2400" b="0" dirty="0">
                  <a:latin typeface="Gill Sans" panose="020B0502020104020203" pitchFamily="34" charset="-79"/>
                  <a:cs typeface="Gill Sans" panose="020B0502020104020203" pitchFamily="34" charset="-79"/>
                </a:rPr>
                <a:t> - Sleep, not busy wait!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3188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Implement Locks 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23913"/>
            <a:ext cx="10287000" cy="6034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>
                <a:solidFill>
                  <a:srgbClr val="FF0000"/>
                </a:solidFill>
                <a:latin typeface="Gill Sans" panose="020B0502020104020203" pitchFamily="34" charset="-79"/>
                <a:ea typeface="굴림" panose="020B0600000101010101" pitchFamily="34" charset="-127"/>
                <a:cs typeface="Gill Sans" panose="020B0502020104020203" pitchFamily="34" charset="-79"/>
              </a:rPr>
              <a:t>Really only works in kernel – why?</a:t>
            </a: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solidFill>
                <a:srgbClr val="C00000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104900" y="1600200"/>
            <a:ext cx="9982200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9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mylock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 = FREE; // </a:t>
            </a:r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b="0" dirty="0" err="1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  <a:r>
              <a:rPr lang="en-US" altLang="ko-KR" b="0" dirty="0">
                <a:latin typeface="Consolas" panose="020B0609020204030204" pitchFamily="49" charset="0"/>
                <a:ea typeface="굴림" panose="020B0600000101010101" pitchFamily="34" charset="-127"/>
              </a:rPr>
              <a:t> – wait until lock is free, then grab</a:t>
            </a:r>
          </a:p>
          <a:p>
            <a:pPr algn="l"/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                // release(&amp;</a:t>
            </a:r>
            <a:r>
              <a:rPr lang="en-US" altLang="ko-KR" b="0" dirty="0" err="1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b="0" dirty="0">
                <a:solidFill>
                  <a:srgbClr val="2A40E2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b="0" dirty="0">
                <a:latin typeface="Consolas" panose="020B0609020204030204" pitchFamily="49" charset="0"/>
                <a:ea typeface="굴림" panose="020B0600000101010101" pitchFamily="34" charset="-127"/>
              </a:rPr>
              <a:t>– Unlock, waking up anyone waiting</a:t>
            </a:r>
          </a:p>
          <a:p>
            <a:pPr algn="l"/>
            <a:endParaRPr lang="en-US" altLang="en-US" sz="1900" b="0" dirty="0">
              <a:latin typeface="Consolas" panose="020B0609020204030204" pitchFamily="49" charset="0"/>
            </a:endParaRPr>
          </a:p>
          <a:p>
            <a:pPr algn="l"/>
            <a:r>
              <a:rPr lang="en-US" altLang="en-US" sz="1900" b="0" dirty="0">
                <a:latin typeface="Consolas" panose="020B0609020204030204" pitchFamily="49" charset="0"/>
              </a:rPr>
              <a:t>acquire(</a:t>
            </a:r>
            <a:r>
              <a:rPr lang="en-US" altLang="en-US" sz="1900" b="0" dirty="0" err="1">
                <a:latin typeface="Consolas" panose="020B0609020204030204" pitchFamily="49" charset="0"/>
              </a:rPr>
              <a:t>int</a:t>
            </a:r>
            <a:r>
              <a:rPr lang="en-US" altLang="en-US" sz="1900" b="0" dirty="0">
                <a:latin typeface="Consolas" panose="020B0609020204030204" pitchFamily="49" charset="0"/>
              </a:rPr>
              <a:t> *</a:t>
            </a:r>
            <a:r>
              <a:rPr lang="en-US" altLang="en-US" sz="1900" b="0" dirty="0" err="1">
                <a:latin typeface="Consolas" panose="020B0609020204030204" pitchFamily="49" charset="0"/>
              </a:rPr>
              <a:t>thelock</a:t>
            </a:r>
            <a:r>
              <a:rPr lang="en-US" altLang="en-US" sz="1900" b="0" dirty="0">
                <a:latin typeface="Consolas" panose="020B0609020204030204" pitchFamily="49" charset="0"/>
              </a:rPr>
              <a:t>)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if (*</a:t>
            </a:r>
            <a:r>
              <a:rPr lang="en-US" altLang="en-US" sz="1900" b="0" dirty="0" err="1">
                <a:latin typeface="Consolas" panose="020B0609020204030204" pitchFamily="49" charset="0"/>
              </a:rPr>
              <a:t>thelock</a:t>
            </a:r>
            <a:r>
              <a:rPr lang="en-US" altLang="en-US" sz="1900" b="0" dirty="0">
                <a:latin typeface="Consolas" panose="020B0609020204030204" pitchFamily="49" charset="0"/>
              </a:rPr>
              <a:t> == BUSY)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put thread on wait queue;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Go to sleep() </a:t>
            </a:r>
            <a:r>
              <a:rPr lang="en-US" altLang="en-US" sz="1900" b="0" dirty="0">
                <a:solidFill>
                  <a:srgbClr val="FF0000"/>
                </a:solidFill>
                <a:latin typeface="Consolas" panose="020B0609020204030204" pitchFamily="49" charset="0"/>
              </a:rPr>
              <a:t>&amp;&amp;</a:t>
            </a:r>
            <a:r>
              <a:rPr lang="en-US" altLang="en-US" sz="1900" b="0" dirty="0">
                <a:latin typeface="Consolas" panose="020B0609020204030204" pitchFamily="49" charset="0"/>
              </a:rPr>
              <a:t> </a:t>
            </a:r>
            <a:r>
              <a:rPr lang="en-US" altLang="en-US" sz="1900" b="0" dirty="0" err="1">
                <a:solidFill>
                  <a:srgbClr val="FF0000"/>
                </a:solidFill>
                <a:latin typeface="Consolas" panose="020B0609020204030204" pitchFamily="49" charset="0"/>
              </a:rPr>
              <a:t>Enab</a:t>
            </a:r>
            <a:r>
              <a:rPr lang="en-US" altLang="en-US" sz="1900" b="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900" b="0" dirty="0" err="1">
                <a:solidFill>
                  <a:srgbClr val="FF0000"/>
                </a:solidFill>
                <a:latin typeface="Consolas" panose="020B0609020204030204" pitchFamily="49" charset="0"/>
              </a:rPr>
              <a:t>ints</a:t>
            </a:r>
            <a:r>
              <a:rPr lang="en-US" altLang="en-US" sz="1900" b="0" dirty="0">
                <a:solidFill>
                  <a:srgbClr val="FF0000"/>
                </a:solidFill>
                <a:latin typeface="Consolas" panose="020B0609020204030204" pitchFamily="49" charset="0"/>
              </a:rPr>
              <a:t>! </a:t>
            </a:r>
          </a:p>
          <a:p>
            <a:pPr algn="l"/>
            <a:r>
              <a:rPr lang="en-US" altLang="en-US" sz="1900" b="0" dirty="0">
                <a:latin typeface="Consolas" panose="020B0609020204030204" pitchFamily="49" charset="0"/>
              </a:rPr>
              <a:t>		</a:t>
            </a:r>
            <a:r>
              <a:rPr lang="en-US" altLang="en-US" sz="1900" b="0" dirty="0">
                <a:solidFill>
                  <a:srgbClr val="FF0000"/>
                </a:solidFill>
                <a:latin typeface="Consolas" panose="020B0609020204030204" pitchFamily="49" charset="0"/>
              </a:rPr>
              <a:t>// </a:t>
            </a:r>
            <a:r>
              <a:rPr lang="en-US" altLang="en-US" sz="1900" b="0" dirty="0" err="1">
                <a:solidFill>
                  <a:srgbClr val="FF0000"/>
                </a:solidFill>
                <a:latin typeface="Consolas" panose="020B0609020204030204" pitchFamily="49" charset="0"/>
              </a:rPr>
              <a:t>Ints</a:t>
            </a:r>
            <a:r>
              <a:rPr lang="en-US" altLang="en-US" sz="1900" b="0" dirty="0">
                <a:solidFill>
                  <a:srgbClr val="FF0000"/>
                </a:solidFill>
                <a:latin typeface="Consolas" panose="020B0609020204030204" pitchFamily="49" charset="0"/>
              </a:rPr>
              <a:t> disabled on wakeup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} else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19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thelock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 = BUSY;</a:t>
            </a:r>
            <a:b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latin typeface="Consolas" panose="020B0609020204030204" pitchFamily="49" charset="0"/>
              </a:rPr>
              <a:t>}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6781800" y="2169557"/>
            <a:ext cx="4648200" cy="383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panose="020B06090202040302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panose="020B06090202040302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panose="020B0609020204030204" pitchFamily="49" charset="0"/>
              </a:rPr>
              <a:t>release(</a:t>
            </a:r>
            <a:r>
              <a:rPr lang="en-US" altLang="en-US" sz="1900" b="0" dirty="0" err="1">
                <a:latin typeface="Consolas" panose="020B0609020204030204" pitchFamily="49" charset="0"/>
              </a:rPr>
              <a:t>int</a:t>
            </a:r>
            <a:r>
              <a:rPr lang="en-US" altLang="en-US" sz="1900" b="0" dirty="0">
                <a:latin typeface="Consolas" panose="020B0609020204030204" pitchFamily="49" charset="0"/>
              </a:rPr>
              <a:t> *</a:t>
            </a:r>
            <a:r>
              <a:rPr lang="en-US" altLang="en-US" sz="1900" b="0" dirty="0" err="1">
                <a:latin typeface="Consolas" panose="020B0609020204030204" pitchFamily="49" charset="0"/>
              </a:rPr>
              <a:t>thelock</a:t>
            </a:r>
            <a:r>
              <a:rPr lang="en-US" altLang="en-US" sz="1900" b="0" dirty="0">
                <a:latin typeface="Consolas" panose="020B0609020204030204" pitchFamily="49" charset="0"/>
              </a:rPr>
              <a:t>)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  <a:t>disable interrupts;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if (anyone on wait queue)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take thread off wait queue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Place on ready queue;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} else {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1900" b="0" dirty="0" err="1">
                <a:solidFill>
                  <a:srgbClr val="233AE1"/>
                </a:solidFill>
                <a:latin typeface="Consolas" panose="020B0609020204030204" pitchFamily="49" charset="0"/>
              </a:rPr>
              <a:t>thelock</a:t>
            </a:r>
            <a: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  <a:t> = FREE;</a:t>
            </a:r>
            <a:br>
              <a:rPr lang="en-US" altLang="en-US" sz="1900" b="0" dirty="0">
                <a:solidFill>
                  <a:srgbClr val="233AE1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}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panose="020B0609020204030204" pitchFamily="49" charset="0"/>
              </a:rPr>
            </a:br>
            <a:r>
              <a:rPr lang="en-US" altLang="en-US" sz="1900" b="0" dirty="0">
                <a:latin typeface="Consolas" panose="020B0609020204030204" pitchFamily="49" charset="0"/>
              </a:rPr>
              <a:t>}</a:t>
            </a:r>
            <a:br>
              <a:rPr lang="en-US" altLang="en-US" sz="1900" b="0" dirty="0">
                <a:latin typeface="Consolas" panose="020B0609020204030204" pitchFamily="49" charset="0"/>
              </a:rPr>
            </a:br>
            <a:br>
              <a:rPr lang="en-US" altLang="en-US" sz="1900" b="0" dirty="0">
                <a:latin typeface="Consolas" panose="020B0609020204030204" pitchFamily="49" charset="0"/>
              </a:rPr>
            </a:br>
            <a:endParaRPr lang="en-US" altLang="en-US" sz="1900" b="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2734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67275-B469-434A-BED0-8DC501B4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990600"/>
            <a:ext cx="7886700" cy="2819400"/>
          </a:xfrm>
        </p:spPr>
        <p:txBody>
          <a:bodyPr>
            <a:normAutofit/>
          </a:bodyPr>
          <a:lstStyle/>
          <a:p>
            <a:r>
              <a:rPr lang="en-US" dirty="0"/>
              <a:t>MESA semantics</a:t>
            </a:r>
          </a:p>
          <a:p>
            <a:r>
              <a:rPr lang="en-US" dirty="0"/>
              <a:t>For most operating systems, when a thread is woken up by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signal()</a:t>
            </a:r>
            <a:r>
              <a:rPr lang="en-US" dirty="0"/>
              <a:t>, it is simply put on the ready queue</a:t>
            </a:r>
          </a:p>
          <a:p>
            <a:r>
              <a:rPr lang="en-US" dirty="0"/>
              <a:t>It may or may not reacquire the lock immediately!</a:t>
            </a:r>
          </a:p>
          <a:p>
            <a:pPr lvl="1"/>
            <a:r>
              <a:rPr lang="en-US" dirty="0"/>
              <a:t>Another thread could be scheduled first and "sneak in" to empty the queue</a:t>
            </a:r>
          </a:p>
          <a:p>
            <a:pPr lvl="1"/>
            <a:r>
              <a:rPr lang="en-US" dirty="0"/>
              <a:t>Need a loop to re-check condition on wakeup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Again: Why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/>
              <a:t> Loop?</a:t>
            </a:r>
          </a:p>
        </p:txBody>
      </p:sp>
    </p:spTree>
    <p:extLst>
      <p:ext uri="{BB962C8B-B14F-4D97-AF65-F5344CB8AC3E}">
        <p14:creationId xmlns:p14="http://schemas.microsoft.com/office/powerpoint/2010/main" val="2203134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77B51B-FBC2-D14C-BF58-CB967D3AC38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654560127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Readers/Writers 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100" y="3465513"/>
            <a:ext cx="8496300" cy="3200400"/>
          </a:xfrm>
        </p:spPr>
        <p:txBody>
          <a:bodyPr/>
          <a:lstStyle/>
          <a:p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Motivation: Consider a shared database</a:t>
            </a:r>
          </a:p>
          <a:p>
            <a:pPr lvl="1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Two classes of users:</a:t>
            </a:r>
          </a:p>
          <a:p>
            <a:pPr lvl="2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Readers – never modify database</a:t>
            </a:r>
          </a:p>
          <a:p>
            <a:pPr lvl="2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Writers – read and modify database</a:t>
            </a:r>
          </a:p>
          <a:p>
            <a:pPr lvl="1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Is using a single lock on the whole database sufficient?</a:t>
            </a:r>
          </a:p>
          <a:p>
            <a:pPr lvl="2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Like to have many readers at the same time</a:t>
            </a:r>
          </a:p>
          <a:p>
            <a:pPr lvl="2"/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3200400" y="609600"/>
            <a:ext cx="5867400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7089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5" descr="BD18201_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762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Basic 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1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 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State variables (Protected by a lock called “</a:t>
            </a: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lock</a:t>
            </a:r>
            <a:r>
              <a:rPr lang="en-US" altLang="ko-KR" dirty="0">
                <a:latin typeface="Gill Sans" panose="020B0502020104020203" pitchFamily="34" charset="-79"/>
                <a:ea typeface="굴림" charset="0"/>
                <a:cs typeface="Gill Sans" panose="020B0502020104020203" pitchFamily="34" charset="-79"/>
              </a:rPr>
              <a:t>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int AR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int WR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int AW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int WW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Condition </a:t>
            </a:r>
            <a:r>
              <a:rPr lang="en-US" altLang="ko-KR" b="1" dirty="0" err="1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okToRead</a:t>
            </a: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Condition </a:t>
            </a:r>
            <a:r>
              <a:rPr lang="en-US" altLang="ko-KR" b="1" dirty="0" err="1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okToWrite</a:t>
            </a:r>
            <a:r>
              <a:rPr lang="en-US" altLang="ko-KR" b="1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 = NIL</a:t>
            </a:r>
          </a:p>
        </p:txBody>
      </p:sp>
    </p:spTree>
    <p:extLst>
      <p:ext uri="{BB962C8B-B14F-4D97-AF65-F5344CB8AC3E}">
        <p14:creationId xmlns:p14="http://schemas.microsoft.com/office/powerpoint/2010/main" val="3758346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0"/>
            <a:ext cx="8991600" cy="5791200"/>
          </a:xfrm>
        </p:spPr>
        <p:txBody>
          <a:bodyPr>
            <a:normAutofit/>
          </a:bodyPr>
          <a:lstStyle/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-2444262" y="6849208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Release the Lock here?</a:t>
            </a:r>
          </a:p>
        </p:txBody>
      </p:sp>
    </p:spTree>
    <p:extLst>
      <p:ext uri="{BB962C8B-B14F-4D97-AF65-F5344CB8AC3E}">
        <p14:creationId xmlns:p14="http://schemas.microsoft.com/office/powerpoint/2010/main" val="420909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406 -0.92083 C 0.91406 -0.9206 0.73229 -0.8213 0.55052 -0.72153 " pathEditMode="fixed" rAng="0" ptsTypes="AA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77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8915400" cy="594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5146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Why Give priority to writers?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Code 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667000" y="5638800"/>
            <a:ext cx="25908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Why </a:t>
            </a:r>
            <a:r>
              <a:rPr lang="en-US" altLang="ko-KR" sz="2000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broadcast() </a:t>
            </a:r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here instead of </a:t>
            </a:r>
            <a:r>
              <a:rPr lang="en-US" altLang="ko-KR" sz="2000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signal()</a:t>
            </a:r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4031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5225 -0.79903 C 0.97187 -0.63737 0.99149 -0.47549 0.95364 -0.38298 C 0.9158 -0.29047 0.82031 -0.26735 0.725 -0.24422 " pathEditMode="fixed" ptsTypes="aaA">
                                      <p:cBhvr>
                                        <p:cTn id="3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775 -0.2544 C 1 -0.30551 0.95226 -0.35639 0.89011 -0.36772 C 0.82796 -0.37905 0.75139 -0.35061 0.675 -0.32192 " pathEditMode="fixed" ptsTypes="aaA">
                                      <p:cBhvr>
                                        <p:cTn id="4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Summary (1/2)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200" y="685800"/>
            <a:ext cx="9956800" cy="5867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Important concept: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Atomic Operations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An operation that runs to completion or not at all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These are the primitives on which to construct various synchronization primitives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Talked about hardware atomicity primitives: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Disabling of Interrupts, </a:t>
            </a:r>
            <a:r>
              <a:rPr lang="en-US" altLang="ko-KR" dirty="0" err="1">
                <a:ea typeface="굴림" panose="020B0600000101010101" pitchFamily="34" charset="-127"/>
              </a:rPr>
              <a:t>test&amp;set</a:t>
            </a:r>
            <a:r>
              <a:rPr lang="en-US" altLang="ko-KR" dirty="0">
                <a:ea typeface="굴림" panose="020B0600000101010101" pitchFamily="34" charset="-127"/>
              </a:rPr>
              <a:t>, swap, </a:t>
            </a:r>
            <a:r>
              <a:rPr lang="en-US" altLang="ko-KR" dirty="0" err="1">
                <a:ea typeface="굴림" panose="020B0600000101010101" pitchFamily="34" charset="-127"/>
              </a:rPr>
              <a:t>compare&amp;swap</a:t>
            </a:r>
            <a:r>
              <a:rPr lang="en-US" altLang="ko-KR" dirty="0">
                <a:ea typeface="굴림" panose="020B0600000101010101" pitchFamily="34" charset="-127"/>
              </a:rPr>
              <a:t>,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load-locked &amp; store-conditional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Showed several constructions of Locks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Must be very careful not to waste/tie up machine resources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Shouldn’t disable interrupts for long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Shouldn’t spin wait for long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Key idea: Separate lock variable, use hardware mechanisms to protect modifications of that variable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Showed 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\</a:t>
            </a:r>
            <a:r>
              <a:rPr lang="en-US" altLang="ko-KR" dirty="0">
                <a:ea typeface="굴림" panose="020B0600000101010101" pitchFamily="34" charset="-127"/>
              </a:rPr>
              <a:t>primitive for constructing user-level locks 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Packages up functionality of sleeping</a:t>
            </a:r>
          </a:p>
        </p:txBody>
      </p:sp>
    </p:spTree>
    <p:extLst>
      <p:ext uri="{BB962C8B-B14F-4D97-AF65-F5344CB8AC3E}">
        <p14:creationId xmlns:p14="http://schemas.microsoft.com/office/powerpoint/2010/main" val="1930865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Summary (2/2)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762000"/>
            <a:ext cx="101092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P()</a:t>
            </a:r>
            <a:r>
              <a:rPr lang="en-US" altLang="ko-KR" dirty="0"/>
              <a:t>: </a:t>
            </a:r>
            <a:r>
              <a:rPr lang="en-US" altLang="ko-KR" dirty="0">
                <a:ea typeface="굴림" panose="020B0600000101010101" pitchFamily="34" charset="-127"/>
              </a:rPr>
              <a:t>Wait if zero; decrement when becomes non-zero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V()</a:t>
            </a:r>
            <a:r>
              <a:rPr lang="en-US" altLang="ko-KR" dirty="0"/>
              <a:t>: </a:t>
            </a:r>
            <a:r>
              <a:rPr lang="en-US" altLang="ko-KR" dirty="0">
                <a:ea typeface="굴림" panose="020B0600000101010101" pitchFamily="34" charset="-127"/>
              </a:rPr>
              <a:t>Increment and wake a sleeping task (if exists)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separate semaphore for each constraint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Three Operations: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dirty="0">
                <a:ea typeface="굴림" panose="020B0600000101010101" pitchFamily="34" charset="-127"/>
              </a:rPr>
              <a:t>,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>
                <a:ea typeface="굴림" panose="020B0600000101010101" pitchFamily="34" charset="-127"/>
              </a:rPr>
              <a:t>,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and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Monitors represent the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Gill Sans Light"/>
                <a:ea typeface="Consolas" charset="0"/>
                <a:cs typeface="Consolas" charset="0"/>
              </a:rPr>
              <a:t>Next time: Continue on Readers/Writers example</a:t>
            </a:r>
            <a:endParaRPr lang="en-US" altLang="ko-KR" dirty="0">
              <a:solidFill>
                <a:srgbClr val="FF0000"/>
              </a:solidFill>
              <a:latin typeface="Gill Sans Light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6917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" name="Oval 21"/>
          <p:cNvSpPr/>
          <p:nvPr/>
        </p:nvSpPr>
        <p:spPr>
          <a:xfrm>
            <a:off x="4459284" y="242298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: 0</a:t>
            </a:r>
          </a:p>
        </p:txBody>
      </p:sp>
      <p:sp>
        <p:nvSpPr>
          <p:cNvPr id="3" name="Rectangle 2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8" name="Freeform 37"/>
          <p:cNvSpPr/>
          <p:nvPr/>
        </p:nvSpPr>
        <p:spPr>
          <a:xfrm>
            <a:off x="8238543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701568" y="13832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</p:spTree>
    <p:extLst>
      <p:ext uri="{BB962C8B-B14F-4D97-AF65-F5344CB8AC3E}">
        <p14:creationId xmlns:p14="http://schemas.microsoft.com/office/powerpoint/2010/main" val="2439934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59284" y="242298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59284" y="3715060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495933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812887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4" name="Freeform 33"/>
          <p:cNvSpPr/>
          <p:nvPr/>
        </p:nvSpPr>
        <p:spPr>
          <a:xfrm>
            <a:off x="8238543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27" name="Freeform 26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701568" y="13832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2449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2812887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59284" y="2422988"/>
            <a:ext cx="189139" cy="1711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59284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57130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357131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067971" y="2984555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7787166" y="2133601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9" name="Freeform 38"/>
          <p:cNvSpPr/>
          <p:nvPr/>
        </p:nvSpPr>
        <p:spPr>
          <a:xfrm>
            <a:off x="8238543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sp>
        <p:nvSpPr>
          <p:cNvPr id="44" name="Freeform 43"/>
          <p:cNvSpPr/>
          <p:nvPr/>
        </p:nvSpPr>
        <p:spPr>
          <a:xfrm flipH="1">
            <a:off x="3378438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701568" y="138326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3495933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701568" y="13832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00768" y="13716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8318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9" grpId="0" animBg="1"/>
      <p:bldP spid="40" grpId="0"/>
      <p:bldP spid="44" grpId="0" animBg="1"/>
      <p:bldP spid="45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 flipV="1">
            <a:off x="3357131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607429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705655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07429" y="2370649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452868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52868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12887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3378438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701568" y="138326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358186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644167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6122614" y="1327833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3357130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 flipH="1" flipV="1">
            <a:off x="3596167" y="3184246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363381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495933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357130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701568" y="1383268"/>
            <a:ext cx="90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C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Waiting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00768" y="137160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1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2157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7" grpId="0" animBg="1"/>
      <p:bldP spid="6" grpId="0" animBg="1"/>
      <p:bldP spid="6" grpId="1" animBg="1"/>
      <p:bldP spid="33" grpId="0" animBg="1"/>
      <p:bldP spid="35" grpId="0"/>
      <p:bldP spid="40" grpId="0" animBg="1"/>
      <p:bldP spid="45" grpId="0" animBg="1"/>
      <p:bldP spid="50" grpId="0"/>
      <p:bldP spid="47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/>
          <p:nvPr/>
        </p:nvSpPr>
        <p:spPr>
          <a:xfrm>
            <a:off x="4473828" y="5866918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462719" y="4486925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452868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495932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solidFill>
              <a:srgbClr val="83A6FA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60569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52868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357131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2812887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061186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35193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Thread B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Recall: 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34362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358186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6122614" y="1327833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378439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465808" y="4495801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363381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00768" y="1380107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Running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675799" y="4756302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7055199" y="1242152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8238543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529348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73829" y="5875794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3357131" y="3747622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495933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357130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607429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644167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357130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406691" y="972774"/>
            <a:ext cx="86754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waiters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378791" y="972774"/>
            <a:ext cx="7931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panose="020B0502020104020203" pitchFamily="34" charset="-79"/>
                <a:cs typeface="Gill Sans" panose="020B0502020104020203" pitchFamily="34" charset="-79"/>
              </a:rPr>
              <a:t>owner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701568" y="1383268"/>
            <a:ext cx="90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C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Waiting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685047" y="1397553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B05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Ready</a:t>
            </a:r>
          </a:p>
        </p:txBody>
      </p:sp>
      <p:sp>
        <p:nvSpPr>
          <p:cNvPr id="60" name="Freeform 59"/>
          <p:cNvSpPr/>
          <p:nvPr/>
        </p:nvSpPr>
        <p:spPr>
          <a:xfrm>
            <a:off x="6705655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1614967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8358187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acquire(&amp;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release(&amp;</a:t>
            </a: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mylock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);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46157" y="994233"/>
            <a:ext cx="127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mylock</a:t>
            </a:r>
            <a:r>
              <a:rPr lang="en-US" b="0" dirty="0">
                <a:solidFill>
                  <a:srgbClr val="FF0000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: 1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046157" y="972774"/>
            <a:ext cx="1278125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4428543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mylock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72" name="Text Box 5"/>
          <p:cNvSpPr txBox="1">
            <a:spLocks noChangeArrowheads="1"/>
          </p:cNvSpPr>
          <p:nvPr/>
        </p:nvSpPr>
        <p:spPr bwMode="auto">
          <a:xfrm>
            <a:off x="4428543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</a:t>
            </a: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*</a:t>
            </a:r>
            <a:r>
              <a:rPr lang="en-US" sz="1400" dirty="0" err="1">
                <a:latin typeface="Courier New" charset="0"/>
              </a:rPr>
              <a:t>thelock</a:t>
            </a:r>
            <a:r>
              <a:rPr lang="en-US" sz="1400" dirty="0">
                <a:latin typeface="Courier New" charset="0"/>
              </a:rPr>
              <a:t>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thelock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271769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25" grpId="0" animBg="1"/>
      <p:bldP spid="40" grpId="0" animBg="1"/>
      <p:bldP spid="44" grpId="0" animBg="1"/>
      <p:bldP spid="46" grpId="0" animBg="1"/>
      <p:bldP spid="47" grpId="0" animBg="1"/>
      <p:bldP spid="49" grpId="0" animBg="1"/>
      <p:bldP spid="51" grpId="0" animBg="1"/>
      <p:bldP spid="66" grpId="0"/>
      <p:bldP spid="67" grpId="0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70700</TotalTime>
  <Pages>60</Pages>
  <Words>6719</Words>
  <Application>Microsoft Macintosh PowerPoint</Application>
  <PresentationFormat>Widescreen</PresentationFormat>
  <Paragraphs>738</Paragraphs>
  <Slides>47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2" baseType="lpstr">
      <vt:lpstr>Gulim</vt:lpstr>
      <vt:lpstr>Gulim</vt:lpstr>
      <vt:lpstr>MS PGothic</vt:lpstr>
      <vt:lpstr>MS PGothic</vt:lpstr>
      <vt:lpstr>Arial</vt:lpstr>
      <vt:lpstr>Comic Sans MS</vt:lpstr>
      <vt:lpstr>Consolas</vt:lpstr>
      <vt:lpstr>Courier</vt:lpstr>
      <vt:lpstr>Courier New</vt:lpstr>
      <vt:lpstr>Gill Sans</vt:lpstr>
      <vt:lpstr>Gill Sans Light</vt:lpstr>
      <vt:lpstr>Helvetica</vt:lpstr>
      <vt:lpstr>Symbol</vt:lpstr>
      <vt:lpstr>Wingdings</vt:lpstr>
      <vt:lpstr>Office</vt:lpstr>
      <vt:lpstr>CS162 Operating Systems and Systems Programming Lecture 8  Synchronization 3:  Atomic Instructions (Con’t), Monitors, Readers/Writers </vt:lpstr>
      <vt:lpstr>Recall: Too Much Milk Solution #3</vt:lpstr>
      <vt:lpstr>Recall: Too Much Milk: Solution #4</vt:lpstr>
      <vt:lpstr>Recall: Implement Locks by Disabling Interrupts</vt:lpstr>
      <vt:lpstr>Recall: In-Kernel Lock: Simulation</vt:lpstr>
      <vt:lpstr>Recall: In-Kernel Lock: Simulation</vt:lpstr>
      <vt:lpstr>Recall: In-Kernel Lock: Simulation</vt:lpstr>
      <vt:lpstr>Recall: In-Kernel Lock: Simulation</vt:lpstr>
      <vt:lpstr>Recall: In-Kernel Lock: Simulation</vt:lpstr>
      <vt:lpstr>Recall: In-Kernel Lock: Simulation</vt:lpstr>
      <vt:lpstr>PowerPoint Presentation</vt:lpstr>
      <vt:lpstr>Recall: Atomic Read-Modify-Write Instructions</vt:lpstr>
      <vt:lpstr>Examples of Read-Modify-Write </vt:lpstr>
      <vt:lpstr>Using of Compare&amp;Swap for queues </vt:lpstr>
      <vt:lpstr>Implementing Locks with test&amp;set</vt:lpstr>
      <vt:lpstr>Problem: Busy-Waiting for Lock</vt:lpstr>
      <vt:lpstr>Multiprocessor Spin Locks: test&amp;test&amp;set</vt:lpstr>
      <vt:lpstr>Better Locks using test&amp;set</vt:lpstr>
      <vt:lpstr>Recall: Locks using Interrupts vs. test&amp;set</vt:lpstr>
      <vt:lpstr>Recap: Locks using interrupts</vt:lpstr>
      <vt:lpstr>Recap: Locks using test &amp; set</vt:lpstr>
      <vt:lpstr>Linux futex: Fast Userspace Mutex</vt:lpstr>
      <vt:lpstr>Linux futex: Fast Userspace Mutex</vt:lpstr>
      <vt:lpstr>Example: First try: T&amp;S and futex</vt:lpstr>
      <vt:lpstr>Example: Try #2: T&amp;S and futex</vt:lpstr>
      <vt:lpstr>Try #3: Better, using more atomics</vt:lpstr>
      <vt:lpstr>PowerPoint Presentation</vt:lpstr>
      <vt:lpstr>Recall: Where are we going with synchronization?</vt:lpstr>
      <vt:lpstr>Recall: Semaphores</vt:lpstr>
      <vt:lpstr>Recall Bounded Buffer: Correctness constraints for solution</vt:lpstr>
      <vt:lpstr>Recall: Full Solution to Bounded Buffer (coke machine)</vt:lpstr>
      <vt:lpstr>Semaphores are good but…Monitors are better!</vt:lpstr>
      <vt:lpstr>Condition Variables</vt:lpstr>
      <vt:lpstr> Monitor with Condition Variables</vt:lpstr>
      <vt:lpstr>Synchronized Buffer (with condition variable)</vt:lpstr>
      <vt:lpstr>Mesa vs. Hoare monitors</vt:lpstr>
      <vt:lpstr>Hoare monitors</vt:lpstr>
      <vt:lpstr>Mesa monitors</vt:lpstr>
      <vt:lpstr>Circular Buffer – 3rd cut (Monitors, pthread-like)</vt:lpstr>
      <vt:lpstr>Again: Why the while Loop?</vt:lpstr>
      <vt:lpstr>PowerPoint Presentation</vt:lpstr>
      <vt:lpstr>Readers/Writers Problem</vt:lpstr>
      <vt:lpstr>Basic Readers/Writers Solution</vt:lpstr>
      <vt:lpstr>Code for a Reader</vt:lpstr>
      <vt:lpstr>Code for a Writer</vt:lpstr>
      <vt:lpstr>Summary (1/2)</vt:lpstr>
      <vt:lpstr>Summary (2/2)</vt:lpstr>
    </vt:vector>
  </TitlesOfParts>
  <Company>UC Berkeley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Neil Kulkarni</cp:lastModifiedBy>
  <cp:revision>841</cp:revision>
  <cp:lastPrinted>2020-09-23T23:55:27Z</cp:lastPrinted>
  <dcterms:created xsi:type="dcterms:W3CDTF">1995-08-12T11:37:26Z</dcterms:created>
  <dcterms:modified xsi:type="dcterms:W3CDTF">2021-07-05T18:03:49Z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