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77" r:id="rId2"/>
    <p:sldId id="261" r:id="rId3"/>
    <p:sldId id="263" r:id="rId4"/>
    <p:sldId id="264" r:id="rId5"/>
    <p:sldId id="265" r:id="rId6"/>
    <p:sldId id="267" r:id="rId7"/>
    <p:sldId id="269" r:id="rId8"/>
    <p:sldId id="280" r:id="rId9"/>
    <p:sldId id="278" r:id="rId10"/>
    <p:sldId id="279" r:id="rId11"/>
    <p:sldId id="281" r:id="rId12"/>
    <p:sldId id="282" r:id="rId13"/>
    <p:sldId id="283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648" y="-1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DC670-3D7C-794E-B824-4D680F31874D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2C504-8434-F347-94E5-713BF88D5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32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43C97F96-48B0-4CA7-B28D-6BC1C6227767}" type="slidenum">
              <a:rPr lang="en-US" sz="1200" b="0">
                <a:latin typeface="Times New Roman" pitchFamily="18" charset="0"/>
              </a:rPr>
              <a:pPr eaLnBrk="1" hangingPunct="1"/>
              <a:t>2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0BC4807-0C71-4557-96F0-2AAEA8417B59}" type="slidenum">
              <a:rPr lang="en-US" sz="1200" b="0">
                <a:latin typeface="Times New Roman" pitchFamily="18" charset="0"/>
              </a:rPr>
              <a:pPr eaLnBrk="1" hangingPunct="1"/>
              <a:t>2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95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7E70022-A2BA-4A98-BF23-78AA2116F514}" type="slidenum">
              <a:rPr lang="en-US" sz="1200" b="0">
                <a:latin typeface="Times New Roman" pitchFamily="18" charset="0"/>
              </a:rPr>
              <a:pPr eaLnBrk="1" hangingPunct="1"/>
              <a:t>13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12E3B6A-F106-4651-B72F-CBED5C53758B}" type="slidenum">
              <a:rPr lang="en-US" sz="1200" b="0">
                <a:latin typeface="Times New Roman" pitchFamily="18" charset="0"/>
              </a:rPr>
              <a:pPr eaLnBrk="1" hangingPunct="1"/>
              <a:t>13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r>
              <a:rPr lang="en-US" dirty="0" smtClean="0">
                <a:latin typeface="Times New Roman" pitchFamily="18" charset="0"/>
              </a:rPr>
              <a:t>http://</a:t>
            </a:r>
            <a:r>
              <a:rPr lang="en-US" dirty="0" err="1" smtClean="0">
                <a:latin typeface="Times New Roman" pitchFamily="18" charset="0"/>
              </a:rPr>
              <a:t>wwwhome.math.utwente.nl</a:t>
            </a:r>
            <a:r>
              <a:rPr lang="en-US" dirty="0" smtClean="0">
                <a:latin typeface="Times New Roman" pitchFamily="18" charset="0"/>
              </a:rPr>
              <a:t>/~</a:t>
            </a:r>
            <a:r>
              <a:rPr lang="en-US" dirty="0" err="1" smtClean="0">
                <a:latin typeface="Times New Roman" pitchFamily="18" charset="0"/>
              </a:rPr>
              <a:t>haanr</a:t>
            </a:r>
            <a:r>
              <a:rPr lang="en-US" dirty="0" smtClean="0">
                <a:latin typeface="Times New Roman" pitchFamily="18" charset="0"/>
              </a:rPr>
              <a:t>/Data/paper_WCNC05.pdf</a:t>
            </a:r>
          </a:p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39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7E70022-A2BA-4A98-BF23-78AA2116F514}" type="slidenum">
              <a:rPr lang="en-US" sz="1200" b="0">
                <a:latin typeface="Times New Roman" pitchFamily="18" charset="0"/>
              </a:rPr>
              <a:pPr eaLnBrk="1" hangingPunct="1"/>
              <a:t>14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12E3B6A-F106-4651-B72F-CBED5C53758B}" type="slidenum">
              <a:rPr lang="en-US" sz="1200" b="0">
                <a:latin typeface="Times New Roman" pitchFamily="18" charset="0"/>
              </a:rPr>
              <a:pPr eaLnBrk="1" hangingPunct="1"/>
              <a:t>14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102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7E70022-A2BA-4A98-BF23-78AA2116F514}" type="slidenum">
              <a:rPr lang="en-US" sz="1200" b="0">
                <a:latin typeface="Times New Roman" pitchFamily="18" charset="0"/>
              </a:rPr>
              <a:pPr eaLnBrk="1" hangingPunct="1"/>
              <a:t>3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12E3B6A-F106-4651-B72F-CBED5C53758B}" type="slidenum">
              <a:rPr lang="en-US" sz="1200" b="0">
                <a:latin typeface="Times New Roman" pitchFamily="18" charset="0"/>
              </a:rPr>
              <a:pPr eaLnBrk="1" hangingPunct="1"/>
              <a:t>3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51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43F835F4-D057-46B9-8FB1-A75D1B88696E}" type="slidenum">
              <a:rPr lang="en-US" sz="1200" b="0">
                <a:latin typeface="Times New Roman" pitchFamily="18" charset="0"/>
              </a:rPr>
              <a:pPr eaLnBrk="1" hangingPunct="1"/>
              <a:t>5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06A63F0-61C3-45DA-A7A5-759690725C74}" type="slidenum">
              <a:rPr lang="en-US" sz="1200" b="0">
                <a:latin typeface="Times New Roman" pitchFamily="18" charset="0"/>
              </a:rPr>
              <a:pPr eaLnBrk="1" hangingPunct="1"/>
              <a:t>5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727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D36DD602-8600-41F5-861A-DD00ED442787}" type="slidenum">
              <a:rPr lang="en-US" sz="1200" b="0">
                <a:latin typeface="Times New Roman" pitchFamily="18" charset="0"/>
              </a:rPr>
              <a:pPr eaLnBrk="1" hangingPunct="1"/>
              <a:t>6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7547951-394D-4BBA-AAEA-9D3A5F15D987}" type="slidenum">
              <a:rPr lang="en-US" sz="1200" b="0">
                <a:latin typeface="Times New Roman" pitchFamily="18" charset="0"/>
              </a:rPr>
              <a:pPr eaLnBrk="1" hangingPunct="1"/>
              <a:t>6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850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43C97F96-48B0-4CA7-B28D-6BC1C6227767}" type="slidenum">
              <a:rPr lang="en-US" sz="1200" b="0">
                <a:latin typeface="Times New Roman" pitchFamily="18" charset="0"/>
              </a:rPr>
              <a:pPr eaLnBrk="1" hangingPunct="1"/>
              <a:t>7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0BC4807-0C71-4557-96F0-2AAEA8417B59}" type="slidenum">
              <a:rPr lang="en-US" sz="1200" b="0">
                <a:latin typeface="Times New Roman" pitchFamily="18" charset="0"/>
              </a:rPr>
              <a:pPr eaLnBrk="1" hangingPunct="1"/>
              <a:t>7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http://www-</a:t>
            </a:r>
            <a:r>
              <a:rPr lang="en-US" dirty="0" err="1" smtClean="0">
                <a:latin typeface="Times New Roman" pitchFamily="18" charset="0"/>
              </a:rPr>
              <a:t>inst.eecs.berkeley.edu</a:t>
            </a:r>
            <a:r>
              <a:rPr lang="en-US" dirty="0" smtClean="0">
                <a:latin typeface="Times New Roman" pitchFamily="18" charset="0"/>
              </a:rPr>
              <a:t>/~ee122/fa07/</a:t>
            </a:r>
          </a:p>
        </p:txBody>
      </p:sp>
    </p:spTree>
    <p:extLst>
      <p:ext uri="{BB962C8B-B14F-4D97-AF65-F5344CB8AC3E}">
        <p14:creationId xmlns:p14="http://schemas.microsoft.com/office/powerpoint/2010/main" val="3375147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7E70022-A2BA-4A98-BF23-78AA2116F514}" type="slidenum">
              <a:rPr lang="en-US" sz="1200" b="0">
                <a:latin typeface="Times New Roman" pitchFamily="18" charset="0"/>
              </a:rPr>
              <a:pPr eaLnBrk="1" hangingPunct="1"/>
              <a:t>8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12E3B6A-F106-4651-B72F-CBED5C53758B}" type="slidenum">
              <a:rPr lang="en-US" sz="1200" b="0">
                <a:latin typeface="Times New Roman" pitchFamily="18" charset="0"/>
              </a:rPr>
              <a:pPr eaLnBrk="1" hangingPunct="1"/>
              <a:t>8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911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7E70022-A2BA-4A98-BF23-78AA2116F514}" type="slidenum">
              <a:rPr lang="en-US" sz="1200" b="0">
                <a:latin typeface="Times New Roman" pitchFamily="18" charset="0"/>
              </a:rPr>
              <a:pPr eaLnBrk="1" hangingPunct="1"/>
              <a:t>9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12E3B6A-F106-4651-B72F-CBED5C53758B}" type="slidenum">
              <a:rPr lang="en-US" sz="1200" b="0">
                <a:latin typeface="Times New Roman" pitchFamily="18" charset="0"/>
              </a:rPr>
              <a:pPr eaLnBrk="1" hangingPunct="1"/>
              <a:t>9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r>
              <a:rPr lang="en-US" dirty="0" smtClean="0">
                <a:latin typeface="Times New Roman" pitchFamily="18" charset="0"/>
              </a:rPr>
              <a:t>http://</a:t>
            </a:r>
            <a:r>
              <a:rPr lang="en-US" dirty="0" err="1" smtClean="0">
                <a:latin typeface="Times New Roman" pitchFamily="18" charset="0"/>
              </a:rPr>
              <a:t>wwwhome.math.utwente.nl</a:t>
            </a:r>
            <a:r>
              <a:rPr lang="en-US" dirty="0" smtClean="0">
                <a:latin typeface="Times New Roman" pitchFamily="18" charset="0"/>
              </a:rPr>
              <a:t>/~</a:t>
            </a:r>
            <a:r>
              <a:rPr lang="en-US" dirty="0" err="1" smtClean="0">
                <a:latin typeface="Times New Roman" pitchFamily="18" charset="0"/>
              </a:rPr>
              <a:t>haanr</a:t>
            </a:r>
            <a:r>
              <a:rPr lang="en-US" dirty="0" smtClean="0">
                <a:latin typeface="Times New Roman" pitchFamily="18" charset="0"/>
              </a:rPr>
              <a:t>/Data/paper_WCNC05.pdf</a:t>
            </a:r>
          </a:p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499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7E70022-A2BA-4A98-BF23-78AA2116F514}" type="slidenum">
              <a:rPr lang="en-US" sz="1200" b="0">
                <a:latin typeface="Times New Roman" pitchFamily="18" charset="0"/>
              </a:rPr>
              <a:pPr eaLnBrk="1" hangingPunct="1"/>
              <a:t>10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12E3B6A-F106-4651-B72F-CBED5C53758B}" type="slidenum">
              <a:rPr lang="en-US" sz="1200" b="0">
                <a:latin typeface="Times New Roman" pitchFamily="18" charset="0"/>
              </a:rPr>
              <a:pPr eaLnBrk="1" hangingPunct="1"/>
              <a:t>10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r>
              <a:rPr lang="en-US" dirty="0" smtClean="0">
                <a:latin typeface="Times New Roman" pitchFamily="18" charset="0"/>
              </a:rPr>
              <a:t>http://</a:t>
            </a:r>
            <a:r>
              <a:rPr lang="en-US" dirty="0" err="1" smtClean="0">
                <a:latin typeface="Times New Roman" pitchFamily="18" charset="0"/>
              </a:rPr>
              <a:t>wwwhome.math.utwente.nl</a:t>
            </a:r>
            <a:r>
              <a:rPr lang="en-US" dirty="0" smtClean="0">
                <a:latin typeface="Times New Roman" pitchFamily="18" charset="0"/>
              </a:rPr>
              <a:t>/~</a:t>
            </a:r>
            <a:r>
              <a:rPr lang="en-US" dirty="0" err="1" smtClean="0">
                <a:latin typeface="Times New Roman" pitchFamily="18" charset="0"/>
              </a:rPr>
              <a:t>haanr</a:t>
            </a:r>
            <a:r>
              <a:rPr lang="en-US" dirty="0" smtClean="0">
                <a:latin typeface="Times New Roman" pitchFamily="18" charset="0"/>
              </a:rPr>
              <a:t>/Data/paper_WCNC05.pdf</a:t>
            </a:r>
          </a:p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954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87E70022-A2BA-4A98-BF23-78AA2116F514}" type="slidenum">
              <a:rPr lang="en-US" sz="1200" b="0">
                <a:latin typeface="Times New Roman" pitchFamily="18" charset="0"/>
              </a:rPr>
              <a:pPr eaLnBrk="1" hangingPunct="1"/>
              <a:t>11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59" tIns="45279" rIns="90559" bIns="45279" anchor="b"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112E3B6A-F106-4651-B72F-CBED5C53758B}" type="slidenum">
              <a:rPr lang="en-US" sz="1200" b="0">
                <a:latin typeface="Times New Roman" pitchFamily="18" charset="0"/>
              </a:rPr>
              <a:pPr eaLnBrk="1" hangingPunct="1"/>
              <a:t>11</a:t>
            </a:fld>
            <a:endParaRPr lang="en-US" sz="1200" b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2191"/>
            <a:ext cx="5030391" cy="411540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83" tIns="45041" rIns="90083" bIns="45041"/>
          <a:lstStyle/>
          <a:p>
            <a:r>
              <a:rPr lang="en-US" dirty="0" smtClean="0">
                <a:latin typeface="Times New Roman" pitchFamily="18" charset="0"/>
              </a:rPr>
              <a:t>http://</a:t>
            </a:r>
            <a:r>
              <a:rPr lang="en-US" dirty="0" err="1" smtClean="0">
                <a:latin typeface="Times New Roman" pitchFamily="18" charset="0"/>
              </a:rPr>
              <a:t>wwwhome.math.utwente.nl</a:t>
            </a:r>
            <a:r>
              <a:rPr lang="en-US" dirty="0" smtClean="0">
                <a:latin typeface="Times New Roman" pitchFamily="18" charset="0"/>
              </a:rPr>
              <a:t>/~</a:t>
            </a:r>
            <a:r>
              <a:rPr lang="en-US" dirty="0" err="1" smtClean="0">
                <a:latin typeface="Times New Roman" pitchFamily="18" charset="0"/>
              </a:rPr>
              <a:t>haanr</a:t>
            </a:r>
            <a:r>
              <a:rPr lang="en-US" dirty="0" smtClean="0">
                <a:latin typeface="Times New Roman" pitchFamily="18" charset="0"/>
              </a:rPr>
              <a:t>/Data/paper_WCNC05.pdf</a:t>
            </a:r>
          </a:p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4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7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1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5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6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5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7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6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1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2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7E8F0-B6C8-9140-885B-EE3914E0420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1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7E8F0-B6C8-9140-885B-EE3914E0420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A80F5-40E7-9C46-83DF-31413C20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6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94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Wireless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53132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</a:t>
            </a:r>
            <a:r>
              <a:rPr lang="en-US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Cheating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057400"/>
            <a:ext cx="8382000" cy="4114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AutoNum type="arabicPeriod"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1541225" y="3216886"/>
            <a:ext cx="1020318" cy="981075"/>
          </a:xfrm>
          <a:prstGeom prst="ellipse">
            <a:avLst/>
          </a:prstGeom>
          <a:solidFill>
            <a:srgbClr val="4F81BD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3612958" y="2778138"/>
            <a:ext cx="1020318" cy="981075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677346" y="3759213"/>
            <a:ext cx="1020318" cy="981075"/>
          </a:xfrm>
          <a:prstGeom prst="ellipse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5683504" y="3118686"/>
            <a:ext cx="1020318" cy="981075"/>
          </a:xfrm>
          <a:prstGeom prst="ellipse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787092" y="2104346"/>
            <a:ext cx="7417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D improve it’s performance by “cheating” and ignoring the CTS messages </a:t>
            </a:r>
          </a:p>
          <a:p>
            <a:r>
              <a:rPr lang="en-US" dirty="0" smtClean="0"/>
              <a:t>exchanged between A and B?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41226" y="4740289"/>
            <a:ext cx="3063994" cy="260106"/>
          </a:xfrm>
          <a:prstGeom prst="rect">
            <a:avLst/>
          </a:prstGeom>
          <a:solidFill>
            <a:srgbClr val="4F81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41226" y="5017074"/>
            <a:ext cx="5162596" cy="28413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41226" y="5277507"/>
            <a:ext cx="5162596" cy="25889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77347" y="5559971"/>
            <a:ext cx="3026476" cy="2902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75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</a:t>
            </a:r>
            <a:r>
              <a:rPr lang="en-US" dirty="0" smtClean="0"/>
              <a:t>3: </a:t>
            </a:r>
            <a:r>
              <a:rPr lang="en-US" dirty="0" smtClean="0"/>
              <a:t>(a)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31545"/>
            <a:ext cx="8382000" cy="454065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Gagged Station: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 flipV="1">
            <a:off x="1975433" y="3670901"/>
            <a:ext cx="1130979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53522" y="3107570"/>
            <a:ext cx="83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 (1)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78233" y="3620995"/>
            <a:ext cx="83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 (2)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27558" y="3357071"/>
            <a:ext cx="1346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 (2) for A</a:t>
            </a:r>
            <a:endParaRPr lang="en-US" dirty="0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4047643" y="3707507"/>
            <a:ext cx="116488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494731" y="3487730"/>
            <a:ext cx="83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 (3)</a:t>
            </a:r>
            <a:endParaRPr lang="en-US" dirty="0"/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986545" y="3238507"/>
            <a:ext cx="1020318" cy="981075"/>
          </a:xfrm>
          <a:prstGeom prst="ellipse">
            <a:avLst/>
          </a:prstGeom>
          <a:solidFill>
            <a:srgbClr val="4F81BD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3030846" y="3238507"/>
            <a:ext cx="1020318" cy="981075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5216051" y="3238507"/>
            <a:ext cx="1020318" cy="981075"/>
          </a:xfrm>
          <a:prstGeom prst="ellipse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7299964" y="3238507"/>
            <a:ext cx="1020318" cy="981075"/>
          </a:xfrm>
          <a:prstGeom prst="ellipse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38" name="Rectangle 37"/>
          <p:cNvSpPr/>
          <p:nvPr/>
        </p:nvSpPr>
        <p:spPr>
          <a:xfrm>
            <a:off x="1102442" y="4476687"/>
            <a:ext cx="2916667" cy="248663"/>
          </a:xfrm>
          <a:prstGeom prst="rect">
            <a:avLst/>
          </a:prstGeom>
          <a:solidFill>
            <a:srgbClr val="4F81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10800000" flipV="1">
            <a:off x="1102442" y="4744611"/>
            <a:ext cx="4730739" cy="22938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114445" y="4999140"/>
            <a:ext cx="5205837" cy="19533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07732" y="3856087"/>
            <a:ext cx="1413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Transmission </a:t>
            </a:r>
          </a:p>
          <a:p>
            <a:r>
              <a:rPr lang="en-US" dirty="0" smtClean="0"/>
              <a:t>Not done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 rot="10800000" flipV="1">
            <a:off x="5403615" y="5194476"/>
            <a:ext cx="2916667" cy="26457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V="1">
            <a:off x="1975433" y="3541737"/>
            <a:ext cx="113449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 flipV="1">
            <a:off x="6189856" y="3823301"/>
            <a:ext cx="1130979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8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2" grpId="0"/>
      <p:bldP spid="13" grpId="0"/>
      <p:bldP spid="14" grpId="0" animBg="1"/>
      <p:bldP spid="19" grpId="0"/>
      <p:bldP spid="17" grpId="0"/>
      <p:bldP spid="11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80459" y="3157127"/>
            <a:ext cx="1020318" cy="9810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 flipH="1" flipV="1">
            <a:off x="1072867" y="3591757"/>
            <a:ext cx="1130979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124760" y="3157127"/>
            <a:ext cx="1020318" cy="9810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309965" y="3157127"/>
            <a:ext cx="1020318" cy="9810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393878" y="3157127"/>
            <a:ext cx="1020318" cy="9810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1239316" y="3116616"/>
            <a:ext cx="83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 (3)</a:t>
            </a:r>
            <a:endParaRPr lang="en-US" dirty="0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V="1">
            <a:off x="1072867" y="3462593"/>
            <a:ext cx="113449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61712" y="3541851"/>
            <a:ext cx="83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 (4)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80268" y="3217160"/>
            <a:ext cx="1346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 (</a:t>
            </a:r>
            <a:r>
              <a:rPr lang="en-US" dirty="0"/>
              <a:t>4</a:t>
            </a:r>
            <a:r>
              <a:rPr lang="en-US" dirty="0" smtClean="0"/>
              <a:t>) for A</a:t>
            </a:r>
            <a:endParaRPr lang="en-US" dirty="0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V="1">
            <a:off x="3145077" y="3586492"/>
            <a:ext cx="116488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 flipV="1">
            <a:off x="5287290" y="3617339"/>
            <a:ext cx="1130979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auto">
          <a:xfrm>
            <a:off x="83979" y="3159363"/>
            <a:ext cx="1020318" cy="981075"/>
          </a:xfrm>
          <a:prstGeom prst="ellipse">
            <a:avLst/>
          </a:prstGeom>
          <a:solidFill>
            <a:srgbClr val="4F81BD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2128280" y="3159363"/>
            <a:ext cx="1020318" cy="981075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4313485" y="3159363"/>
            <a:ext cx="1020318" cy="981075"/>
          </a:xfrm>
          <a:prstGeom prst="ellipse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6397398" y="3159363"/>
            <a:ext cx="1020318" cy="981075"/>
          </a:xfrm>
          <a:prstGeom prst="ellipse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18" name="Rectangle 17"/>
          <p:cNvSpPr/>
          <p:nvPr/>
        </p:nvSpPr>
        <p:spPr>
          <a:xfrm>
            <a:off x="199876" y="4397543"/>
            <a:ext cx="2916667" cy="241326"/>
          </a:xfrm>
          <a:prstGeom prst="rect">
            <a:avLst/>
          </a:prstGeom>
          <a:solidFill>
            <a:srgbClr val="4F81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9876" y="4638869"/>
            <a:ext cx="5087414" cy="23811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07365" y="4896774"/>
            <a:ext cx="5206831" cy="21833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26310" y="5115104"/>
            <a:ext cx="4670564" cy="27339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8076556" y="3157127"/>
            <a:ext cx="1020318" cy="981075"/>
          </a:xfrm>
          <a:prstGeom prst="ellipse">
            <a:avLst/>
          </a:prstGeom>
          <a:solidFill>
            <a:schemeClr val="accent4"/>
          </a:solidFill>
          <a:ln w="12700">
            <a:solidFill>
              <a:schemeClr val="accent4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E</a:t>
            </a:r>
            <a:endParaRPr lang="en-US" sz="3200" b="0" dirty="0"/>
          </a:p>
        </p:txBody>
      </p:sp>
      <p:sp>
        <p:nvSpPr>
          <p:cNvPr id="23" name="Rectangle 22"/>
          <p:cNvSpPr/>
          <p:nvPr/>
        </p:nvSpPr>
        <p:spPr>
          <a:xfrm>
            <a:off x="6737855" y="5388498"/>
            <a:ext cx="2359019" cy="282213"/>
          </a:xfrm>
          <a:prstGeom prst="rect">
            <a:avLst/>
          </a:prstGeom>
          <a:solidFill>
            <a:srgbClr val="8064A2"/>
          </a:solidFill>
          <a:ln>
            <a:solidFill>
              <a:srgbClr val="8064A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V="1">
            <a:off x="7417715" y="3615872"/>
            <a:ext cx="64641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330045" y="3245074"/>
            <a:ext cx="83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 (1)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215380" y="3310887"/>
            <a:ext cx="132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 (1) for 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998958" y="3506539"/>
            <a:ext cx="1736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can’t hear this</a:t>
            </a:r>
          </a:p>
          <a:p>
            <a:r>
              <a:rPr lang="en-US" dirty="0" smtClean="0"/>
              <a:t>C is now masked</a:t>
            </a: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 flipH="1" flipV="1">
            <a:off x="7262615" y="3759656"/>
            <a:ext cx="1130979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451460" y="3709750"/>
            <a:ext cx="83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 (2)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 flipH="1">
            <a:off x="4832761" y="2521851"/>
            <a:ext cx="3122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 doesn’t get to know that  A and B are communicating</a:t>
            </a:r>
            <a:endParaRPr lang="en-US" dirty="0"/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Problem </a:t>
            </a:r>
            <a:r>
              <a:rPr lang="en-US" dirty="0" smtClean="0"/>
              <a:t>3: </a:t>
            </a:r>
            <a:r>
              <a:rPr lang="en-US" dirty="0" smtClean="0"/>
              <a:t>(b)</a:t>
            </a: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304800" y="1631545"/>
            <a:ext cx="8382000" cy="4540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Masked Station:</a:t>
            </a:r>
          </a:p>
          <a:p>
            <a:pPr marL="0" indent="0">
              <a:lnSpc>
                <a:spcPct val="90000"/>
              </a:lnSpc>
              <a:buFont typeface="Arial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</a:p>
          <a:p>
            <a:pPr marL="0" indent="0">
              <a:lnSpc>
                <a:spcPct val="90000"/>
              </a:lnSpc>
              <a:buFont typeface="Arial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 typeface="Arial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 typeface="Arial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 typeface="Arial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buFont typeface="Arial"/>
              <a:buNone/>
            </a:pP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755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 animBg="1"/>
      <p:bldP spid="10" grpId="0"/>
      <p:bldP spid="11" grpId="0"/>
      <p:bldP spid="12" grpId="0" animBg="1"/>
      <p:bldP spid="13" grpId="0" animBg="1"/>
      <p:bldP spid="24" grpId="0" animBg="1"/>
      <p:bldP spid="25" grpId="0"/>
      <p:bldP spid="26" grpId="0"/>
      <p:bldP spid="27" grpId="0"/>
      <p:bldP spid="28" grpId="0" animBg="1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</a:t>
            </a:r>
            <a:r>
              <a:rPr lang="en-US" dirty="0" smtClean="0"/>
              <a:t>3: </a:t>
            </a:r>
            <a:r>
              <a:rPr lang="en-US" dirty="0" smtClean="0"/>
              <a:t>(c)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31545"/>
            <a:ext cx="8382000" cy="454065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Fairness?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Starvation?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 flipV="1">
            <a:off x="1975433" y="3728355"/>
            <a:ext cx="1130979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3132" y="3210963"/>
            <a:ext cx="83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 (1)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78233" y="3678449"/>
            <a:ext cx="83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 (2)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27558" y="3414525"/>
            <a:ext cx="1346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 (2) for A</a:t>
            </a:r>
            <a:endParaRPr lang="en-US" dirty="0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4047643" y="3764961"/>
            <a:ext cx="116488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462250" y="3395629"/>
            <a:ext cx="837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 (3)</a:t>
            </a:r>
            <a:endParaRPr lang="en-US" dirty="0"/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986545" y="3295961"/>
            <a:ext cx="1020318" cy="981075"/>
          </a:xfrm>
          <a:prstGeom prst="ellipse">
            <a:avLst/>
          </a:prstGeom>
          <a:solidFill>
            <a:srgbClr val="4F81BD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3030846" y="3295961"/>
            <a:ext cx="1020318" cy="981075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5216051" y="3295961"/>
            <a:ext cx="1020318" cy="981075"/>
          </a:xfrm>
          <a:prstGeom prst="ellipse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7299964" y="3295961"/>
            <a:ext cx="1020318" cy="981075"/>
          </a:xfrm>
          <a:prstGeom prst="ellipse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38" name="Rectangle 37"/>
          <p:cNvSpPr/>
          <p:nvPr/>
        </p:nvSpPr>
        <p:spPr>
          <a:xfrm>
            <a:off x="1102442" y="4534141"/>
            <a:ext cx="2916667" cy="248663"/>
          </a:xfrm>
          <a:prstGeom prst="rect">
            <a:avLst/>
          </a:prstGeom>
          <a:solidFill>
            <a:srgbClr val="4F81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10800000" flipV="1">
            <a:off x="1102442" y="4802065"/>
            <a:ext cx="4730739" cy="22938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114445" y="5056594"/>
            <a:ext cx="5205837" cy="19533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07732" y="3913541"/>
            <a:ext cx="1413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Transmission </a:t>
            </a:r>
          </a:p>
          <a:p>
            <a:r>
              <a:rPr lang="en-US" dirty="0" smtClean="0"/>
              <a:t>Not done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 rot="10800000" flipV="1">
            <a:off x="5403615" y="5251930"/>
            <a:ext cx="2916667" cy="26457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V="1">
            <a:off x="1975433" y="3599191"/>
            <a:ext cx="113449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6236370" y="3764961"/>
            <a:ext cx="1096076" cy="1342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01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5" grpId="0" build="p" autoUpdateAnimBg="0"/>
      <p:bldP spid="6" grpId="0" animBg="1"/>
      <p:bldP spid="10" grpId="0"/>
      <p:bldP spid="12" grpId="0"/>
      <p:bldP spid="13" grpId="0"/>
      <p:bldP spid="14" grpId="0" animBg="1"/>
      <p:bldP spid="19" grpId="0"/>
      <p:bldP spid="17" grpId="0"/>
      <p:bldP spid="11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 txBox="1">
            <a:spLocks noGrp="1"/>
          </p:cNvSpPr>
          <p:nvPr/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31B2F6D9-37B0-436B-8EB8-E9AF48C0EA1F}" type="slidenum">
              <a:rPr lang="en-US" sz="1400" b="0">
                <a:latin typeface="Times New Roman" pitchFamily="18" charset="0"/>
              </a:rPr>
              <a:pPr eaLnBrk="1" hangingPunct="1"/>
              <a:t>14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smtClean="0"/>
              <a:t>4: </a:t>
            </a:r>
            <a:r>
              <a:rPr lang="en-US" dirty="0" smtClean="0"/>
              <a:t>Frame Sizing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057400"/>
            <a:ext cx="8382000" cy="4114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Too small frames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Comparable to size of RTS / CTS messages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Large overhead!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7291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 txBox="1">
            <a:spLocks noGrp="1"/>
          </p:cNvSpPr>
          <p:nvPr/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3A381955-4208-40D6-9960-4C6294679273}" type="slidenum">
              <a:rPr lang="en-US" sz="1400" b="0">
                <a:latin typeface="Times New Roman" pitchFamily="18" charset="0"/>
              </a:rPr>
              <a:pPr eaLnBrk="1" hangingPunct="1"/>
              <a:t>2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943106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A talks to B</a:t>
            </a:r>
          </a:p>
          <a:p>
            <a:r>
              <a:rPr lang="en-US" sz="2400" dirty="0" smtClean="0"/>
              <a:t>C senses the channel</a:t>
            </a:r>
          </a:p>
          <a:p>
            <a:pPr lvl="1"/>
            <a:r>
              <a:rPr lang="en-US" sz="2000" dirty="0" smtClean="0"/>
              <a:t>C does not hear A’s transmission</a:t>
            </a:r>
          </a:p>
          <a:p>
            <a:r>
              <a:rPr lang="en-US" sz="2400" dirty="0" smtClean="0"/>
              <a:t>C talks to B</a:t>
            </a:r>
          </a:p>
          <a:p>
            <a:r>
              <a:rPr lang="en-US" sz="2400" dirty="0" smtClean="0"/>
              <a:t>Signals from A and B collide</a:t>
            </a:r>
            <a:endParaRPr lang="en-US" dirty="0" smtClean="0"/>
          </a:p>
          <a:p>
            <a:r>
              <a:rPr lang="en-US" sz="2400" dirty="0" smtClean="0"/>
              <a:t>Carrier Sense will be </a:t>
            </a:r>
            <a:r>
              <a:rPr lang="en-US" sz="2400" dirty="0" smtClean="0">
                <a:solidFill>
                  <a:srgbClr val="FF0000"/>
                </a:solidFill>
              </a:rPr>
              <a:t>ineffective</a:t>
            </a:r>
            <a:r>
              <a:rPr lang="en-US" sz="2400" dirty="0" smtClean="0"/>
              <a:t> – need to sense at </a:t>
            </a:r>
            <a:r>
              <a:rPr lang="en-US" sz="2400" i="1" dirty="0" smtClean="0"/>
              <a:t>receiver</a:t>
            </a:r>
            <a:endParaRPr lang="en-US" sz="2400" dirty="0" smtClean="0"/>
          </a:p>
        </p:txBody>
      </p:sp>
      <p:sp>
        <p:nvSpPr>
          <p:cNvPr id="943107" name="Oval 3"/>
          <p:cNvSpPr>
            <a:spLocks noChangeArrowheads="1"/>
          </p:cNvSpPr>
          <p:nvPr/>
        </p:nvSpPr>
        <p:spPr bwMode="auto">
          <a:xfrm>
            <a:off x="3733800" y="1905000"/>
            <a:ext cx="3200400" cy="17526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Hidden Terminals</a:t>
            </a:r>
          </a:p>
        </p:txBody>
      </p:sp>
      <p:sp>
        <p:nvSpPr>
          <p:cNvPr id="943109" name="Oval 5"/>
          <p:cNvSpPr>
            <a:spLocks noChangeArrowheads="1"/>
          </p:cNvSpPr>
          <p:nvPr/>
        </p:nvSpPr>
        <p:spPr bwMode="auto">
          <a:xfrm>
            <a:off x="1447800" y="1905000"/>
            <a:ext cx="3200400" cy="17526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979406" y="2586037"/>
            <a:ext cx="396875" cy="466725"/>
          </a:xfrm>
          <a:prstGeom prst="rect">
            <a:avLst/>
          </a:prstGeom>
          <a:solidFill>
            <a:schemeClr val="accent3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0" dirty="0"/>
              <a:t>A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038600" y="2586038"/>
            <a:ext cx="396875" cy="466725"/>
          </a:xfrm>
          <a:prstGeom prst="rect">
            <a:avLst/>
          </a:prstGeom>
          <a:solidFill>
            <a:schemeClr val="accent3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0"/>
              <a:t>B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6011390" y="2586037"/>
            <a:ext cx="414337" cy="466725"/>
          </a:xfrm>
          <a:prstGeom prst="rect">
            <a:avLst/>
          </a:prstGeom>
          <a:solidFill>
            <a:schemeClr val="accent3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0"/>
              <a:t>C</a:t>
            </a:r>
          </a:p>
        </p:txBody>
      </p:sp>
      <p:sp>
        <p:nvSpPr>
          <p:cNvPr id="943113" name="Line 9"/>
          <p:cNvSpPr>
            <a:spLocks noChangeShapeType="1"/>
          </p:cNvSpPr>
          <p:nvPr/>
        </p:nvSpPr>
        <p:spPr bwMode="auto">
          <a:xfrm>
            <a:off x="2376281" y="2819400"/>
            <a:ext cx="1662319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43114" name="Line 10"/>
          <p:cNvSpPr>
            <a:spLocks noChangeShapeType="1"/>
          </p:cNvSpPr>
          <p:nvPr/>
        </p:nvSpPr>
        <p:spPr bwMode="auto">
          <a:xfrm flipH="1">
            <a:off x="4419600" y="2819400"/>
            <a:ext cx="159179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43115" name="Line 11"/>
          <p:cNvSpPr>
            <a:spLocks noChangeShapeType="1"/>
          </p:cNvSpPr>
          <p:nvPr/>
        </p:nvSpPr>
        <p:spPr bwMode="auto">
          <a:xfrm>
            <a:off x="3810000" y="3733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43116" name="Text Box 12"/>
          <p:cNvSpPr txBox="1">
            <a:spLocks noChangeArrowheads="1"/>
          </p:cNvSpPr>
          <p:nvPr/>
        </p:nvSpPr>
        <p:spPr bwMode="auto">
          <a:xfrm>
            <a:off x="4396909" y="3657600"/>
            <a:ext cx="2028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2400" b="0" dirty="0">
                <a:latin typeface="Calibri"/>
                <a:cs typeface="Calibri"/>
              </a:rPr>
              <a:t>transmit range</a:t>
            </a:r>
          </a:p>
        </p:txBody>
      </p:sp>
      <p:sp>
        <p:nvSpPr>
          <p:cNvPr id="2" name="Explosion 1 1"/>
          <p:cNvSpPr/>
          <p:nvPr/>
        </p:nvSpPr>
        <p:spPr>
          <a:xfrm>
            <a:off x="3839478" y="1906640"/>
            <a:ext cx="958145" cy="912760"/>
          </a:xfrm>
          <a:prstGeom prst="irregularSeal1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1126993" y="1362134"/>
            <a:ext cx="6324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Collision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5193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animBg="1"/>
      <p:bldP spid="943109" grpId="0" animBg="1"/>
      <p:bldP spid="943113" grpId="0" animBg="1"/>
      <p:bldP spid="943114" grpId="0" animBg="1"/>
      <p:bldP spid="943115" grpId="0" animBg="1"/>
      <p:bldP spid="943116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 txBox="1">
            <a:spLocks noGrp="1"/>
          </p:cNvSpPr>
          <p:nvPr/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31B2F6D9-37B0-436B-8EB8-E9AF48C0EA1F}" type="slidenum">
              <a:rPr lang="en-US" sz="1400" b="0">
                <a:latin typeface="Times New Roman" pitchFamily="18" charset="0"/>
              </a:rPr>
              <a:pPr eaLnBrk="1" hangingPunct="1"/>
              <a:t>3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Exposed Terminals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057400"/>
            <a:ext cx="83820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3300"/>
                </a:solidFill>
              </a:rPr>
              <a:t>B talks to A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3300"/>
                </a:solidFill>
              </a:rPr>
              <a:t>C wants to talk to D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3300"/>
                </a:solidFill>
              </a:rPr>
              <a:t>C senses the channel and finds it busy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3300"/>
                </a:solidFill>
              </a:rPr>
              <a:t>C remains quiet (when it could have transmitted)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Carrier sense would prevent a successful transmission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But we do carrier sense anyway (why?)</a:t>
            </a:r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1028410" y="2181225"/>
            <a:ext cx="1020318" cy="981075"/>
          </a:xfrm>
          <a:prstGeom prst="ellipse">
            <a:avLst/>
          </a:prstGeom>
          <a:solidFill>
            <a:srgbClr val="4F81BD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3072711" y="2181225"/>
            <a:ext cx="1020318" cy="981075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5257916" y="2181225"/>
            <a:ext cx="1020318" cy="981075"/>
          </a:xfrm>
          <a:prstGeom prst="ellipse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7341829" y="2181225"/>
            <a:ext cx="1020318" cy="981075"/>
          </a:xfrm>
          <a:prstGeom prst="ellipse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V="1">
            <a:off x="6278233" y="2681051"/>
            <a:ext cx="106359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28410" y="3179230"/>
            <a:ext cx="3032564" cy="137160"/>
          </a:xfrm>
          <a:prstGeom prst="rect">
            <a:avLst/>
          </a:prstGeom>
          <a:solidFill>
            <a:srgbClr val="4F81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28410" y="3325450"/>
            <a:ext cx="5249822" cy="13716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072712" y="3493687"/>
            <a:ext cx="5289435" cy="1371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257917" y="3650628"/>
            <a:ext cx="3104230" cy="13716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flipH="1">
            <a:off x="2048727" y="2668448"/>
            <a:ext cx="102398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4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5" grpId="0" uiExpand="1" build="p" autoUpdateAnimBg="0"/>
      <p:bldP spid="17" grpId="0" animBg="1"/>
      <p:bldP spid="19" grpId="0" animBg="1"/>
      <p:bldP spid="20" grpId="0" uiExpand="1" animBg="1"/>
      <p:bldP spid="21" grpId="0" uiExpand="1" animBg="1"/>
      <p:bldP spid="26" grpId="0" uiExpand="1" animBg="1"/>
      <p:bldP spid="2" grpId="0" animBg="1"/>
      <p:bldP spid="32" grpId="0" animBg="1"/>
      <p:bldP spid="33" grpId="0" animBg="1"/>
      <p:bldP spid="34" grpId="0" animBg="1"/>
      <p:bldP spid="35" grpId="0" uiExpan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 concept of a </a:t>
            </a:r>
            <a:r>
              <a:rPr lang="en-US" dirty="0" smtClean="0">
                <a:solidFill>
                  <a:srgbClr val="FF0000"/>
                </a:solidFill>
              </a:rPr>
              <a:t>global collision</a:t>
            </a:r>
          </a:p>
          <a:p>
            <a:pPr lvl="1"/>
            <a:r>
              <a:rPr lang="en-US" dirty="0" smtClean="0"/>
              <a:t>Different receivers hear different signals</a:t>
            </a:r>
          </a:p>
          <a:p>
            <a:pPr lvl="1"/>
            <a:r>
              <a:rPr lang="en-US" dirty="0" smtClean="0"/>
              <a:t>Different senders reach different receivers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Collisions are at receiver, not sender</a:t>
            </a:r>
          </a:p>
          <a:p>
            <a:pPr lvl="1"/>
            <a:r>
              <a:rPr lang="en-US" dirty="0" smtClean="0"/>
              <a:t>Only care if receiver can hear the sender clearly</a:t>
            </a:r>
          </a:p>
          <a:p>
            <a:pPr lvl="1"/>
            <a:r>
              <a:rPr lang="en-US" dirty="0" smtClean="0"/>
              <a:t>It does not matter if sender can hear someone else</a:t>
            </a:r>
          </a:p>
          <a:p>
            <a:pPr lvl="1"/>
            <a:r>
              <a:rPr lang="en-US" dirty="0" smtClean="0"/>
              <a:t>As long as that signal does not interfere with receiver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Goal of protocol:</a:t>
            </a:r>
          </a:p>
          <a:p>
            <a:pPr lvl="1"/>
            <a:r>
              <a:rPr lang="en-US" dirty="0" smtClean="0"/>
              <a:t>Detect if receiver can hear sender</a:t>
            </a:r>
          </a:p>
          <a:p>
            <a:pPr lvl="1"/>
            <a:r>
              <a:rPr lang="en-US" dirty="0" smtClean="0"/>
              <a:t>Tell senders who might interfere with receiver to shut up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71A28A38-ED49-4F94-B658-F315D54595C9}" type="slidenum">
              <a:rPr lang="en-US" sz="1400" b="0">
                <a:latin typeface="Times New Roman" pitchFamily="18" charset="0"/>
              </a:rPr>
              <a:pPr eaLnBrk="1" hangingPunct="1"/>
              <a:t>4</a:t>
            </a:fld>
            <a:endParaRPr lang="en-US" sz="14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7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3"/>
          <p:cNvSpPr txBox="1">
            <a:spLocks noGrp="1"/>
          </p:cNvSpPr>
          <p:nvPr/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7446D910-2D52-4B8E-B826-891240E2D8CD}" type="slidenum">
              <a:rPr lang="en-US" sz="1400" b="0">
                <a:latin typeface="Times New Roman" pitchFamily="18" charset="0"/>
              </a:rPr>
              <a:pPr eaLnBrk="1" hangingPunct="1"/>
              <a:t>5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8915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 with Collision Avoidance </a:t>
            </a:r>
            <a:br>
              <a:rPr lang="en-US" dirty="0" smtClean="0"/>
            </a:br>
            <a:r>
              <a:rPr lang="en-US" dirty="0" smtClean="0"/>
              <a:t>(MACA)</a:t>
            </a:r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3657600"/>
            <a:ext cx="8763000" cy="251460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2600" dirty="0" smtClean="0"/>
              <a:t>Before every data transmission 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200" dirty="0" smtClean="0"/>
              <a:t>Sender sends a Request to Send (RTS) frame containing the length of the transmission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200" dirty="0" smtClean="0"/>
              <a:t>Receiver responds with a Clear to Send (CTS) frame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200" dirty="0" smtClean="0"/>
              <a:t>Sender transmits</a:t>
            </a:r>
          </a:p>
          <a:p>
            <a:pPr marL="685800" lvl="1" indent="-228600">
              <a:lnSpc>
                <a:spcPct val="90000"/>
              </a:lnSpc>
            </a:pPr>
            <a:r>
              <a:rPr lang="en-US" sz="2200" dirty="0" smtClean="0"/>
              <a:t>Receiver sends an ACK; now another sender can send data</a:t>
            </a:r>
          </a:p>
          <a:p>
            <a:pPr marL="285750" indent="-285750">
              <a:lnSpc>
                <a:spcPct val="90000"/>
              </a:lnSpc>
            </a:pPr>
            <a:r>
              <a:rPr lang="en-US" sz="2400" dirty="0" smtClean="0"/>
              <a:t>When sender doesn’</a:t>
            </a:r>
            <a:r>
              <a:rPr lang="en-US" altLang="ja-JP" sz="2400" dirty="0" smtClean="0"/>
              <a:t>t get a CTS back, it assumes collision</a:t>
            </a:r>
          </a:p>
          <a:p>
            <a:pPr marL="285750" indent="-285750">
              <a:lnSpc>
                <a:spcPct val="90000"/>
              </a:lnSpc>
            </a:pPr>
            <a:r>
              <a:rPr lang="en-US" sz="2400" dirty="0" smtClean="0"/>
              <a:t>When you hear a CTS, you keep quiet until scheduled transmission is over (hear ACK)</a:t>
            </a:r>
            <a:r>
              <a:rPr lang="en-US" altLang="ja-JP" sz="2400" dirty="0" smtClean="0"/>
              <a:t> </a:t>
            </a:r>
            <a:endParaRPr lang="en-US" sz="2400" dirty="0" smtClean="0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2057400" y="18288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4572000" y="19050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6629400" y="1905000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676400" y="1495425"/>
            <a:ext cx="8016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1600" b="0"/>
              <a:t>sender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179888" y="1495425"/>
            <a:ext cx="9032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1600" b="0"/>
              <a:t>receiver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5697545" y="1371600"/>
            <a:ext cx="1906573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1600" b="0" dirty="0"/>
              <a:t>other </a:t>
            </a:r>
            <a:r>
              <a:rPr lang="en-US" sz="1600" b="0" dirty="0" smtClean="0"/>
              <a:t>node in </a:t>
            </a:r>
            <a:endParaRPr lang="en-US" sz="1600" b="0" dirty="0"/>
          </a:p>
          <a:p>
            <a:pPr algn="ctr"/>
            <a:r>
              <a:rPr lang="en-US" sz="1600" b="0" dirty="0"/>
              <a:t>sender</a:t>
            </a:r>
            <a:r>
              <a:rPr lang="ja-JP" altLang="en-US" sz="1600" b="0" dirty="0"/>
              <a:t>’</a:t>
            </a:r>
            <a:r>
              <a:rPr lang="en-US" altLang="ja-JP" sz="1600" b="0" dirty="0"/>
              <a:t>s range</a:t>
            </a:r>
            <a:endParaRPr lang="en-US" sz="1600" b="0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471613" y="1752600"/>
            <a:ext cx="5157787" cy="457200"/>
            <a:chOff x="927" y="1104"/>
            <a:chExt cx="3249" cy="288"/>
          </a:xfrm>
        </p:grpSpPr>
        <p:sp>
          <p:nvSpPr>
            <p:cNvPr id="50199" name="Line 11"/>
            <p:cNvSpPr>
              <a:spLocks noChangeShapeType="1"/>
            </p:cNvSpPr>
            <p:nvPr/>
          </p:nvSpPr>
          <p:spPr bwMode="auto">
            <a:xfrm>
              <a:off x="1344" y="1200"/>
              <a:ext cx="2832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0200" name="Line 12"/>
            <p:cNvSpPr>
              <a:spLocks noChangeShapeType="1"/>
            </p:cNvSpPr>
            <p:nvPr/>
          </p:nvSpPr>
          <p:spPr bwMode="auto">
            <a:xfrm>
              <a:off x="1296" y="1200"/>
              <a:ext cx="1584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0201" name="Text Box 13"/>
            <p:cNvSpPr txBox="1">
              <a:spLocks noChangeArrowheads="1"/>
            </p:cNvSpPr>
            <p:nvPr/>
          </p:nvSpPr>
          <p:spPr bwMode="auto">
            <a:xfrm>
              <a:off x="927" y="1104"/>
              <a:ext cx="37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600" b="0">
                  <a:solidFill>
                    <a:srgbClr val="FF0000"/>
                  </a:solidFill>
                </a:rPr>
                <a:t>RTS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460500" y="2819400"/>
            <a:ext cx="5168900" cy="395288"/>
            <a:chOff x="920" y="1776"/>
            <a:chExt cx="3256" cy="249"/>
          </a:xfrm>
        </p:grpSpPr>
        <p:sp>
          <p:nvSpPr>
            <p:cNvPr id="50196" name="Line 15"/>
            <p:cNvSpPr>
              <a:spLocks noChangeShapeType="1"/>
            </p:cNvSpPr>
            <p:nvPr/>
          </p:nvSpPr>
          <p:spPr bwMode="auto">
            <a:xfrm flipH="1">
              <a:off x="1296" y="1776"/>
              <a:ext cx="1584" cy="144"/>
            </a:xfrm>
            <a:prstGeom prst="line">
              <a:avLst/>
            </a:prstGeom>
            <a:noFill/>
            <a:ln w="25400">
              <a:solidFill>
                <a:schemeClr val="accent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0197" name="Line 16"/>
            <p:cNvSpPr>
              <a:spLocks noChangeShapeType="1"/>
            </p:cNvSpPr>
            <p:nvPr/>
          </p:nvSpPr>
          <p:spPr bwMode="auto">
            <a:xfrm>
              <a:off x="2880" y="1776"/>
              <a:ext cx="1296" cy="96"/>
            </a:xfrm>
            <a:prstGeom prst="line">
              <a:avLst/>
            </a:prstGeom>
            <a:noFill/>
            <a:ln w="25400">
              <a:solidFill>
                <a:srgbClr val="9BBB59"/>
              </a:solidFill>
              <a:prstDash val="sys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0198" name="Text Box 17"/>
            <p:cNvSpPr txBox="1">
              <a:spLocks noChangeArrowheads="1"/>
            </p:cNvSpPr>
            <p:nvPr/>
          </p:nvSpPr>
          <p:spPr bwMode="auto">
            <a:xfrm>
              <a:off x="920" y="1815"/>
              <a:ext cx="377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prstDash val="sysDash"/>
                  <a:round/>
                  <a:headEnd/>
                  <a:tailEnd type="triangle" w="med" len="med"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600" b="0">
                  <a:solidFill>
                    <a:srgbClr val="66CCFF"/>
                  </a:solidFill>
                </a:rPr>
                <a:t>ACK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447800" y="2362200"/>
            <a:ext cx="3124200" cy="381000"/>
            <a:chOff x="912" y="1488"/>
            <a:chExt cx="1968" cy="240"/>
          </a:xfrm>
        </p:grpSpPr>
        <p:sp>
          <p:nvSpPr>
            <p:cNvPr id="50194" name="Line 19"/>
            <p:cNvSpPr>
              <a:spLocks noChangeShapeType="1"/>
            </p:cNvSpPr>
            <p:nvPr/>
          </p:nvSpPr>
          <p:spPr bwMode="auto">
            <a:xfrm>
              <a:off x="1296" y="1536"/>
              <a:ext cx="1584" cy="19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50195" name="Text Box 20"/>
            <p:cNvSpPr txBox="1">
              <a:spLocks noChangeArrowheads="1"/>
            </p:cNvSpPr>
            <p:nvPr/>
          </p:nvSpPr>
          <p:spPr bwMode="auto">
            <a:xfrm>
              <a:off x="912" y="1488"/>
              <a:ext cx="36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600" b="0">
                  <a:solidFill>
                    <a:schemeClr val="tx2"/>
                  </a:solidFill>
                </a:rPr>
                <a:t>data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447800" y="2133600"/>
            <a:ext cx="5181600" cy="381000"/>
            <a:chOff x="912" y="1344"/>
            <a:chExt cx="3264" cy="240"/>
          </a:xfrm>
        </p:grpSpPr>
        <p:grpSp>
          <p:nvGrpSpPr>
            <p:cNvPr id="50190" name="Group 22"/>
            <p:cNvGrpSpPr>
              <a:grpSpLocks/>
            </p:cNvGrpSpPr>
            <p:nvPr/>
          </p:nvGrpSpPr>
          <p:grpSpPr bwMode="auto">
            <a:xfrm>
              <a:off x="912" y="1344"/>
              <a:ext cx="1968" cy="210"/>
              <a:chOff x="912" y="1344"/>
              <a:chExt cx="1968" cy="210"/>
            </a:xfrm>
          </p:grpSpPr>
          <p:sp>
            <p:nvSpPr>
              <p:cNvPr id="50192" name="Line 23"/>
              <p:cNvSpPr>
                <a:spLocks noChangeShapeType="1"/>
              </p:cNvSpPr>
              <p:nvPr/>
            </p:nvSpPr>
            <p:spPr bwMode="auto">
              <a:xfrm flipH="1">
                <a:off x="1296" y="1440"/>
                <a:ext cx="1584" cy="48"/>
              </a:xfrm>
              <a:prstGeom prst="line">
                <a:avLst/>
              </a:prstGeom>
              <a:noFill/>
              <a:ln w="25400">
                <a:solidFill>
                  <a:srgbClr val="33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488" tIns="44450" rIns="90488" bIns="44450"/>
              <a:lstStyle/>
              <a:p>
                <a:endParaRPr lang="en-US"/>
              </a:p>
            </p:txBody>
          </p:sp>
          <p:sp>
            <p:nvSpPr>
              <p:cNvPr id="50193" name="Text Box 24"/>
              <p:cNvSpPr txBox="1">
                <a:spLocks noChangeArrowheads="1"/>
              </p:cNvSpPr>
              <p:nvPr/>
            </p:nvSpPr>
            <p:spPr bwMode="auto">
              <a:xfrm>
                <a:off x="912" y="1344"/>
                <a:ext cx="370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itchFamily="49" charset="0"/>
                    <a:ea typeface="MS PGothic" pitchFamily="34" charset="-128"/>
                  </a:defRPr>
                </a:lvl9pPr>
              </a:lstStyle>
              <a:p>
                <a:pPr algn="ctr"/>
                <a:r>
                  <a:rPr lang="en-US" sz="1600" b="0">
                    <a:solidFill>
                      <a:schemeClr val="hlink"/>
                    </a:solidFill>
                  </a:rPr>
                  <a:t>CTS</a:t>
                </a:r>
              </a:p>
            </p:txBody>
          </p:sp>
        </p:grpSp>
        <p:sp>
          <p:nvSpPr>
            <p:cNvPr id="50191" name="Line 25"/>
            <p:cNvSpPr>
              <a:spLocks noChangeShapeType="1"/>
            </p:cNvSpPr>
            <p:nvPr/>
          </p:nvSpPr>
          <p:spPr bwMode="auto">
            <a:xfrm>
              <a:off x="2880" y="1440"/>
              <a:ext cx="1296" cy="144"/>
            </a:xfrm>
            <a:prstGeom prst="line">
              <a:avLst/>
            </a:prstGeom>
            <a:noFill/>
            <a:ln w="28575">
              <a:solidFill>
                <a:srgbClr val="3366FF"/>
              </a:solidFill>
              <a:prstDash val="sys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631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03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3"/>
          <p:cNvSpPr txBox="1">
            <a:spLocks noGrp="1"/>
          </p:cNvSpPr>
          <p:nvPr/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05989BF5-F1DE-4BE9-8A89-CC104FE372C9}" type="slidenum">
              <a:rPr lang="en-US" sz="1400" b="0">
                <a:latin typeface="Times New Roman" pitchFamily="18" charset="0"/>
              </a:rPr>
              <a:pPr eaLnBrk="1" hangingPunct="1"/>
              <a:t>6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4800"/>
            <a:ext cx="8153400" cy="838200"/>
          </a:xfrm>
        </p:spPr>
        <p:txBody>
          <a:bodyPr/>
          <a:lstStyle/>
          <a:p>
            <a:r>
              <a:rPr lang="en-US" dirty="0" smtClean="0"/>
              <a:t>MACA, con</a:t>
            </a:r>
            <a:r>
              <a:rPr lang="ja-JP" altLang="en-US" dirty="0" smtClean="0"/>
              <a:t>’</a:t>
            </a:r>
            <a:r>
              <a:rPr lang="en-US" altLang="ja-JP" dirty="0" smtClean="0"/>
              <a:t>t</a:t>
            </a:r>
            <a:endParaRPr lang="en-US" dirty="0" smtClean="0"/>
          </a:p>
        </p:txBody>
      </p:sp>
      <p:sp>
        <p:nvSpPr>
          <p:cNvPr id="31395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3713" y="3679825"/>
            <a:ext cx="7934325" cy="3025775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 smtClean="0"/>
              <a:t>If other nodes hear RTS, but not CTS: </a:t>
            </a:r>
            <a:r>
              <a:rPr lang="en-US" dirty="0" smtClean="0">
                <a:solidFill>
                  <a:srgbClr val="0000FF"/>
                </a:solidFill>
              </a:rPr>
              <a:t>send</a:t>
            </a:r>
            <a:endParaRPr lang="en-US" dirty="0" smtClean="0"/>
          </a:p>
          <a:p>
            <a:pPr marL="685800" lvl="1" indent="-228600"/>
            <a:r>
              <a:rPr lang="en-US" dirty="0" smtClean="0"/>
              <a:t>Presumably, destination for first sender is out of node</a:t>
            </a:r>
            <a:r>
              <a:rPr lang="en-US" dirty="0" smtClean="0">
                <a:ea typeface="MS PGothic" pitchFamily="34" charset="-128"/>
              </a:rPr>
              <a:t>’</a:t>
            </a:r>
            <a:r>
              <a:rPr lang="en-US" altLang="ja-JP" dirty="0" smtClean="0">
                <a:ea typeface="MS PGothic" pitchFamily="34" charset="-128"/>
              </a:rPr>
              <a:t>s range</a:t>
            </a:r>
          </a:p>
          <a:p>
            <a:pPr marL="685800" lvl="1" indent="-228600"/>
            <a:r>
              <a:rPr lang="en-US" dirty="0" smtClean="0"/>
              <a:t>Can </a:t>
            </a:r>
            <a:r>
              <a:rPr lang="en-US" dirty="0"/>
              <a:t>cause problems when a CTS is </a:t>
            </a:r>
            <a:r>
              <a:rPr lang="en-US" dirty="0" smtClean="0">
                <a:solidFill>
                  <a:srgbClr val="FF0000"/>
                </a:solidFill>
              </a:rPr>
              <a:t>lost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52228" name="Group 30"/>
          <p:cNvGrpSpPr>
            <a:grpSpLocks/>
          </p:cNvGrpSpPr>
          <p:nvPr/>
        </p:nvGrpSpPr>
        <p:grpSpPr bwMode="auto">
          <a:xfrm>
            <a:off x="1595438" y="1371600"/>
            <a:ext cx="5948362" cy="1981200"/>
            <a:chOff x="1005" y="864"/>
            <a:chExt cx="3747" cy="1248"/>
          </a:xfrm>
        </p:grpSpPr>
        <p:sp>
          <p:nvSpPr>
            <p:cNvPr id="3139589" name="Line 4"/>
            <p:cNvSpPr>
              <a:spLocks noChangeShapeType="1"/>
            </p:cNvSpPr>
            <p:nvPr/>
          </p:nvSpPr>
          <p:spPr bwMode="auto">
            <a:xfrm flipH="1">
              <a:off x="1296" y="1152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139590" name="Line 5"/>
            <p:cNvSpPr>
              <a:spLocks noChangeShapeType="1"/>
            </p:cNvSpPr>
            <p:nvPr/>
          </p:nvSpPr>
          <p:spPr bwMode="auto">
            <a:xfrm>
              <a:off x="2880" y="1200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139591" name="Line 6"/>
            <p:cNvSpPr>
              <a:spLocks noChangeShapeType="1"/>
            </p:cNvSpPr>
            <p:nvPr/>
          </p:nvSpPr>
          <p:spPr bwMode="auto">
            <a:xfrm>
              <a:off x="4176" y="1200"/>
              <a:ext cx="0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lIns="90488" tIns="44450" rIns="90488" bIns="44450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139592" name="Text Box 7"/>
            <p:cNvSpPr txBox="1">
              <a:spLocks noChangeArrowheads="1"/>
            </p:cNvSpPr>
            <p:nvPr/>
          </p:nvSpPr>
          <p:spPr bwMode="auto">
            <a:xfrm>
              <a:off x="2637" y="1008"/>
              <a:ext cx="51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defRPr/>
              </a:pPr>
              <a:r>
                <a:rPr lang="en-US" sz="1600" b="0">
                  <a:latin typeface="+mn-lt"/>
                  <a:ea typeface="Arial" charset="0"/>
                </a:rPr>
                <a:t>sender</a:t>
              </a:r>
            </a:p>
          </p:txBody>
        </p:sp>
        <p:sp>
          <p:nvSpPr>
            <p:cNvPr id="3139593" name="Text Box 8"/>
            <p:cNvSpPr txBox="1">
              <a:spLocks noChangeArrowheads="1"/>
            </p:cNvSpPr>
            <p:nvPr/>
          </p:nvSpPr>
          <p:spPr bwMode="auto">
            <a:xfrm>
              <a:off x="1005" y="912"/>
              <a:ext cx="57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defRPr/>
              </a:pPr>
              <a:r>
                <a:rPr lang="en-US" sz="1600" b="0">
                  <a:latin typeface="+mn-lt"/>
                  <a:ea typeface="Arial" charset="0"/>
                </a:rPr>
                <a:t>receiver</a:t>
              </a:r>
            </a:p>
          </p:txBody>
        </p:sp>
        <p:sp>
          <p:nvSpPr>
            <p:cNvPr id="3139594" name="Text Box 9"/>
            <p:cNvSpPr txBox="1">
              <a:spLocks noChangeArrowheads="1"/>
            </p:cNvSpPr>
            <p:nvPr/>
          </p:nvSpPr>
          <p:spPr bwMode="auto">
            <a:xfrm>
              <a:off x="3703" y="864"/>
              <a:ext cx="973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itchFamily="49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1600" b="0">
                  <a:latin typeface="Arial" pitchFamily="34" charset="0"/>
                </a:rPr>
                <a:t>other node in </a:t>
              </a:r>
            </a:p>
            <a:p>
              <a:pPr algn="ctr"/>
              <a:r>
                <a:rPr lang="en-US" sz="1600" b="0">
                  <a:latin typeface="Arial" pitchFamily="34" charset="0"/>
                </a:rPr>
                <a:t>sender</a:t>
              </a:r>
              <a:r>
                <a:rPr lang="en-US" altLang="en-US" sz="1600" b="0">
                  <a:latin typeface="Arial" pitchFamily="34" charset="0"/>
                </a:rPr>
                <a:t>’</a:t>
              </a:r>
              <a:r>
                <a:rPr lang="en-US" sz="1600" b="0">
                  <a:latin typeface="Arial" pitchFamily="34" charset="0"/>
                </a:rPr>
                <a:t>s range</a:t>
              </a:r>
            </a:p>
          </p:txBody>
        </p:sp>
        <p:sp>
          <p:nvSpPr>
            <p:cNvPr id="3139596" name="Line 11"/>
            <p:cNvSpPr>
              <a:spLocks noChangeShapeType="1"/>
            </p:cNvSpPr>
            <p:nvPr/>
          </p:nvSpPr>
          <p:spPr bwMode="auto">
            <a:xfrm>
              <a:off x="2880" y="1296"/>
              <a:ext cx="12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139597" name="Line 12"/>
            <p:cNvSpPr>
              <a:spLocks noChangeShapeType="1"/>
            </p:cNvSpPr>
            <p:nvPr/>
          </p:nvSpPr>
          <p:spPr bwMode="auto">
            <a:xfrm flipH="1">
              <a:off x="1296" y="1296"/>
              <a:ext cx="1584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139598" name="Text Box 13"/>
            <p:cNvSpPr txBox="1">
              <a:spLocks noChangeArrowheads="1"/>
            </p:cNvSpPr>
            <p:nvPr/>
          </p:nvSpPr>
          <p:spPr bwMode="auto">
            <a:xfrm>
              <a:off x="2496" y="1134"/>
              <a:ext cx="37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defRPr/>
              </a:pPr>
              <a:r>
                <a:rPr lang="en-US" sz="1600" b="0" dirty="0">
                  <a:solidFill>
                    <a:srgbClr val="FF0000"/>
                  </a:solidFill>
                  <a:latin typeface="+mn-lt"/>
                  <a:ea typeface="Arial" charset="0"/>
                </a:rPr>
                <a:t>RTS</a:t>
              </a:r>
            </a:p>
          </p:txBody>
        </p:sp>
        <p:sp>
          <p:nvSpPr>
            <p:cNvPr id="3139604" name="Line 19"/>
            <p:cNvSpPr>
              <a:spLocks noChangeShapeType="1"/>
            </p:cNvSpPr>
            <p:nvPr/>
          </p:nvSpPr>
          <p:spPr bwMode="auto">
            <a:xfrm flipH="1">
              <a:off x="1296" y="1632"/>
              <a:ext cx="1584" cy="14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139605" name="Text Box 20"/>
            <p:cNvSpPr txBox="1">
              <a:spLocks noChangeArrowheads="1"/>
            </p:cNvSpPr>
            <p:nvPr/>
          </p:nvSpPr>
          <p:spPr bwMode="auto">
            <a:xfrm>
              <a:off x="2853" y="1488"/>
              <a:ext cx="36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defRPr/>
              </a:pPr>
              <a:r>
                <a:rPr lang="en-US" sz="1600" b="0">
                  <a:solidFill>
                    <a:schemeClr val="tx2"/>
                  </a:solidFill>
                  <a:latin typeface="+mn-lt"/>
                  <a:ea typeface="Arial" charset="0"/>
                </a:rPr>
                <a:t>data</a:t>
              </a:r>
            </a:p>
          </p:txBody>
        </p:sp>
        <p:sp>
          <p:nvSpPr>
            <p:cNvPr id="3139608" name="Line 23"/>
            <p:cNvSpPr>
              <a:spLocks noChangeShapeType="1"/>
            </p:cNvSpPr>
            <p:nvPr/>
          </p:nvSpPr>
          <p:spPr bwMode="auto">
            <a:xfrm>
              <a:off x="1296" y="1488"/>
              <a:ext cx="1584" cy="9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139609" name="Text Box 24"/>
            <p:cNvSpPr txBox="1">
              <a:spLocks noChangeArrowheads="1"/>
            </p:cNvSpPr>
            <p:nvPr/>
          </p:nvSpPr>
          <p:spPr bwMode="auto">
            <a:xfrm>
              <a:off x="2542" y="1392"/>
              <a:ext cx="37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defRPr/>
              </a:pPr>
              <a:r>
                <a:rPr lang="en-US" sz="1600" b="0">
                  <a:solidFill>
                    <a:schemeClr val="hlink"/>
                  </a:solidFill>
                  <a:latin typeface="+mn-lt"/>
                  <a:ea typeface="Arial" charset="0"/>
                </a:rPr>
                <a:t>CTS</a:t>
              </a:r>
            </a:p>
          </p:txBody>
        </p:sp>
        <p:sp>
          <p:nvSpPr>
            <p:cNvPr id="3139612" name="Line 19"/>
            <p:cNvSpPr>
              <a:spLocks noChangeShapeType="1"/>
            </p:cNvSpPr>
            <p:nvPr/>
          </p:nvSpPr>
          <p:spPr bwMode="auto">
            <a:xfrm>
              <a:off x="4176" y="1632"/>
              <a:ext cx="576" cy="14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lIns="90488" tIns="44450" rIns="90488" bIns="44450"/>
            <a:lstStyle/>
            <a:p>
              <a:pPr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3139613" name="Text Box 20"/>
            <p:cNvSpPr txBox="1">
              <a:spLocks noChangeArrowheads="1"/>
            </p:cNvSpPr>
            <p:nvPr/>
          </p:nvSpPr>
          <p:spPr bwMode="auto">
            <a:xfrm>
              <a:off x="3813" y="1518"/>
              <a:ext cx="363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defRPr/>
              </a:pPr>
              <a:r>
                <a:rPr lang="en-US" sz="1600" b="0">
                  <a:solidFill>
                    <a:schemeClr val="tx2"/>
                  </a:solidFill>
                  <a:latin typeface="+mn-lt"/>
                  <a:ea typeface="Arial" charset="0"/>
                </a:rPr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9010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3"/>
          <p:cNvSpPr txBox="1">
            <a:spLocks noGrp="1"/>
          </p:cNvSpPr>
          <p:nvPr/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3A381955-4208-40D6-9960-4C6294679273}" type="slidenum">
              <a:rPr lang="en-US" sz="1400" b="0">
                <a:latin typeface="Times New Roman" pitchFamily="18" charset="0"/>
              </a:rPr>
              <a:pPr eaLnBrk="1" hangingPunct="1"/>
              <a:t>7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943106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A sends RTS</a:t>
            </a:r>
          </a:p>
          <a:p>
            <a:r>
              <a:rPr lang="en-US" sz="2400" dirty="0" smtClean="0"/>
              <a:t>B sends CTS</a:t>
            </a:r>
          </a:p>
          <a:p>
            <a:r>
              <a:rPr lang="en-US" sz="2400" dirty="0" smtClean="0"/>
              <a:t>C also hears CTS </a:t>
            </a:r>
          </a:p>
          <a:p>
            <a:pPr lvl="1"/>
            <a:r>
              <a:rPr lang="en-US" sz="2000" dirty="0" smtClean="0"/>
              <a:t>C doesn’t transmit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Collision avoided!</a:t>
            </a:r>
          </a:p>
        </p:txBody>
      </p:sp>
      <p:sp>
        <p:nvSpPr>
          <p:cNvPr id="943107" name="Oval 3"/>
          <p:cNvSpPr>
            <a:spLocks noChangeArrowheads="1"/>
          </p:cNvSpPr>
          <p:nvPr/>
        </p:nvSpPr>
        <p:spPr bwMode="auto">
          <a:xfrm>
            <a:off x="3733800" y="1905000"/>
            <a:ext cx="3200400" cy="17526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Hidden Terminals</a:t>
            </a:r>
          </a:p>
        </p:txBody>
      </p:sp>
      <p:sp>
        <p:nvSpPr>
          <p:cNvPr id="943109" name="Oval 5"/>
          <p:cNvSpPr>
            <a:spLocks noChangeArrowheads="1"/>
          </p:cNvSpPr>
          <p:nvPr/>
        </p:nvSpPr>
        <p:spPr bwMode="auto">
          <a:xfrm>
            <a:off x="1447800" y="1905000"/>
            <a:ext cx="3200400" cy="17526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979406" y="2586037"/>
            <a:ext cx="396875" cy="466725"/>
          </a:xfrm>
          <a:prstGeom prst="rect">
            <a:avLst/>
          </a:prstGeom>
          <a:solidFill>
            <a:schemeClr val="accent3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0" dirty="0"/>
              <a:t>A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038600" y="2586038"/>
            <a:ext cx="396875" cy="466725"/>
          </a:xfrm>
          <a:prstGeom prst="rect">
            <a:avLst/>
          </a:prstGeom>
          <a:solidFill>
            <a:schemeClr val="accent3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0"/>
              <a:t>B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6011390" y="2586037"/>
            <a:ext cx="414337" cy="466725"/>
          </a:xfrm>
          <a:prstGeom prst="rect">
            <a:avLst/>
          </a:prstGeom>
          <a:solidFill>
            <a:schemeClr val="accent3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0"/>
              <a:t>C</a:t>
            </a:r>
          </a:p>
        </p:txBody>
      </p:sp>
      <p:sp>
        <p:nvSpPr>
          <p:cNvPr id="943113" name="Line 9"/>
          <p:cNvSpPr>
            <a:spLocks noChangeShapeType="1"/>
          </p:cNvSpPr>
          <p:nvPr/>
        </p:nvSpPr>
        <p:spPr bwMode="auto">
          <a:xfrm>
            <a:off x="2376281" y="2597177"/>
            <a:ext cx="1662319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43114" name="Line 10"/>
          <p:cNvSpPr>
            <a:spLocks noChangeShapeType="1"/>
          </p:cNvSpPr>
          <p:nvPr/>
        </p:nvSpPr>
        <p:spPr bwMode="auto">
          <a:xfrm flipH="1">
            <a:off x="4419600" y="2819400"/>
            <a:ext cx="159179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43115" name="Line 11"/>
          <p:cNvSpPr>
            <a:spLocks noChangeShapeType="1"/>
          </p:cNvSpPr>
          <p:nvPr/>
        </p:nvSpPr>
        <p:spPr bwMode="auto">
          <a:xfrm>
            <a:off x="3810000" y="3733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43116" name="Text Box 12"/>
          <p:cNvSpPr txBox="1">
            <a:spLocks noChangeArrowheads="1"/>
          </p:cNvSpPr>
          <p:nvPr/>
        </p:nvSpPr>
        <p:spPr bwMode="auto">
          <a:xfrm>
            <a:off x="4396909" y="3657600"/>
            <a:ext cx="2028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algn="ctr"/>
            <a:r>
              <a:rPr lang="en-US" sz="2400" b="0" dirty="0">
                <a:latin typeface="Calibri"/>
                <a:cs typeface="Calibri"/>
              </a:rPr>
              <a:t>transmit range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29822" y="2261266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29822" y="250805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</a:t>
            </a:r>
            <a:endParaRPr lang="en-US" dirty="0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2376280" y="2819400"/>
            <a:ext cx="1662319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2376281" y="3052762"/>
            <a:ext cx="1662319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29822" y="2749578"/>
            <a:ext cx="625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09890" y="249265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824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animBg="1"/>
      <p:bldP spid="943109" grpId="0" animBg="1"/>
      <p:bldP spid="943113" grpId="0" animBg="1"/>
      <p:bldP spid="943114" grpId="0" animBg="1"/>
      <p:bldP spid="943115" grpId="0" animBg="1"/>
      <p:bldP spid="943116" grpId="0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3"/>
          <p:cNvSpPr txBox="1">
            <a:spLocks noGrp="1"/>
          </p:cNvSpPr>
          <p:nvPr/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itchFamily="49" charset="0"/>
                <a:ea typeface="MS PGothic" pitchFamily="34" charset="-128"/>
              </a:defRPr>
            </a:lvl9pPr>
          </a:lstStyle>
          <a:p>
            <a:pPr eaLnBrk="1" hangingPunct="1"/>
            <a:fld id="{31B2F6D9-37B0-436B-8EB8-E9AF48C0EA1F}" type="slidenum">
              <a:rPr lang="en-US" sz="1400" b="0">
                <a:latin typeface="Times New Roman" pitchFamily="18" charset="0"/>
              </a:rPr>
              <a:pPr eaLnBrk="1" hangingPunct="1"/>
              <a:t>8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Exposed Terminals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057400"/>
            <a:ext cx="8382000" cy="4114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B sends RTS to A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 gets this RTS as well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 cannot hear A’s CTS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C0504D"/>
                </a:solidFill>
              </a:rPr>
              <a:t>C can also transmit!!</a:t>
            </a:r>
            <a:endParaRPr lang="en-US" sz="2800" dirty="0" smtClean="0">
              <a:solidFill>
                <a:srgbClr val="C0504D"/>
              </a:solidFill>
            </a:endParaRPr>
          </a:p>
        </p:txBody>
      </p:sp>
      <p:sp>
        <p:nvSpPr>
          <p:cNvPr id="2953222" name="Oval 5"/>
          <p:cNvSpPr>
            <a:spLocks noChangeArrowheads="1"/>
          </p:cNvSpPr>
          <p:nvPr/>
        </p:nvSpPr>
        <p:spPr bwMode="auto">
          <a:xfrm>
            <a:off x="1028410" y="1802008"/>
            <a:ext cx="1020318" cy="9810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2953231" name="Line 14"/>
          <p:cNvSpPr>
            <a:spLocks noChangeShapeType="1"/>
          </p:cNvSpPr>
          <p:nvPr/>
        </p:nvSpPr>
        <p:spPr bwMode="auto">
          <a:xfrm flipH="1" flipV="1">
            <a:off x="2006862" y="2130557"/>
            <a:ext cx="1130979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7" name="Oval 5"/>
          <p:cNvSpPr>
            <a:spLocks noChangeArrowheads="1"/>
          </p:cNvSpPr>
          <p:nvPr/>
        </p:nvSpPr>
        <p:spPr bwMode="auto">
          <a:xfrm>
            <a:off x="3072711" y="1802008"/>
            <a:ext cx="1020318" cy="9810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5257916" y="1802008"/>
            <a:ext cx="1020318" cy="9810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7341829" y="1802008"/>
            <a:ext cx="1020318" cy="981075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21" name="TextBox 20"/>
          <p:cNvSpPr txBox="1"/>
          <p:nvPr/>
        </p:nvSpPr>
        <p:spPr>
          <a:xfrm>
            <a:off x="2298907" y="176149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</a:t>
            </a:r>
            <a:endParaRPr lang="en-US" dirty="0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V="1">
            <a:off x="2003343" y="2520221"/>
            <a:ext cx="113449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294763" y="2424415"/>
            <a:ext cx="526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TS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07319" y="1862041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RTS</a:t>
            </a:r>
            <a:endParaRPr lang="en-US" dirty="0"/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V="1">
            <a:off x="4093029" y="2217416"/>
            <a:ext cx="116488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9" name="Line 14"/>
          <p:cNvSpPr>
            <a:spLocks noChangeShapeType="1"/>
          </p:cNvSpPr>
          <p:nvPr/>
        </p:nvSpPr>
        <p:spPr bwMode="auto">
          <a:xfrm flipV="1">
            <a:off x="6207331" y="2244882"/>
            <a:ext cx="1134498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1" name="Oval 5"/>
          <p:cNvSpPr>
            <a:spLocks noChangeArrowheads="1"/>
          </p:cNvSpPr>
          <p:nvPr/>
        </p:nvSpPr>
        <p:spPr bwMode="auto">
          <a:xfrm>
            <a:off x="1028410" y="1802008"/>
            <a:ext cx="1020318" cy="981075"/>
          </a:xfrm>
          <a:prstGeom prst="ellipse">
            <a:avLst/>
          </a:prstGeom>
          <a:solidFill>
            <a:srgbClr val="4F81BD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32" name="Oval 5"/>
          <p:cNvSpPr>
            <a:spLocks noChangeArrowheads="1"/>
          </p:cNvSpPr>
          <p:nvPr/>
        </p:nvSpPr>
        <p:spPr bwMode="auto">
          <a:xfrm>
            <a:off x="3072711" y="1802008"/>
            <a:ext cx="1020318" cy="981075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5257916" y="1802008"/>
            <a:ext cx="1020318" cy="981075"/>
          </a:xfrm>
          <a:prstGeom prst="ellipse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7341829" y="1802008"/>
            <a:ext cx="1020318" cy="981075"/>
          </a:xfrm>
          <a:prstGeom prst="ellipse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35" name="Rectangle 34"/>
          <p:cNvSpPr/>
          <p:nvPr/>
        </p:nvSpPr>
        <p:spPr>
          <a:xfrm>
            <a:off x="1144307" y="3040188"/>
            <a:ext cx="2916667" cy="45719"/>
          </a:xfrm>
          <a:prstGeom prst="rect">
            <a:avLst/>
          </a:prstGeom>
          <a:solidFill>
            <a:srgbClr val="4F81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090712" y="1901796"/>
            <a:ext cx="1413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Transmission </a:t>
            </a:r>
          </a:p>
          <a:p>
            <a:pPr algn="ctr"/>
            <a:r>
              <a:rPr lang="en-US" dirty="0" smtClean="0"/>
              <a:t>can be done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946315" y="2239216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Can’t hear CTS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029035" y="2992472"/>
            <a:ext cx="3063994" cy="260106"/>
          </a:xfrm>
          <a:prstGeom prst="rect">
            <a:avLst/>
          </a:prstGeom>
          <a:solidFill>
            <a:srgbClr val="4F81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29035" y="3269257"/>
            <a:ext cx="5162596" cy="284133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72711" y="3578956"/>
            <a:ext cx="5289436" cy="23847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57916" y="3828972"/>
            <a:ext cx="3104231" cy="29020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68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5" grpId="0" uiExpand="1" build="p" autoUpdateAnimBg="0"/>
      <p:bldP spid="2953231" grpId="0" animBg="1"/>
      <p:bldP spid="21" grpId="0"/>
      <p:bldP spid="22" grpId="0" animBg="1"/>
      <p:bldP spid="24" grpId="0"/>
      <p:bldP spid="25" grpId="0"/>
      <p:bldP spid="27" grpId="0" animBg="1"/>
      <p:bldP spid="29" grpId="0" animBg="1"/>
      <p:bldP spid="30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</a:t>
            </a:r>
            <a:r>
              <a:rPr lang="en-US" dirty="0" smtClean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Cheating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057400"/>
            <a:ext cx="8382000" cy="4114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AutoNum type="arabicPeriod"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34" name="Oval 5"/>
          <p:cNvSpPr>
            <a:spLocks noChangeArrowheads="1"/>
          </p:cNvSpPr>
          <p:nvPr/>
        </p:nvSpPr>
        <p:spPr bwMode="auto">
          <a:xfrm>
            <a:off x="1541225" y="3216886"/>
            <a:ext cx="1020318" cy="981075"/>
          </a:xfrm>
          <a:prstGeom prst="ellipse">
            <a:avLst/>
          </a:prstGeom>
          <a:solidFill>
            <a:srgbClr val="4F81BD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0" dirty="0" smtClean="0"/>
              <a:t>A</a:t>
            </a:r>
            <a:endParaRPr lang="en-US" sz="3200" b="0" dirty="0"/>
          </a:p>
        </p:txBody>
      </p:sp>
      <p:sp>
        <p:nvSpPr>
          <p:cNvPr id="35" name="Oval 5"/>
          <p:cNvSpPr>
            <a:spLocks noChangeArrowheads="1"/>
          </p:cNvSpPr>
          <p:nvPr/>
        </p:nvSpPr>
        <p:spPr bwMode="auto">
          <a:xfrm>
            <a:off x="3612958" y="2778138"/>
            <a:ext cx="1020318" cy="981075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/>
              <a:t>B</a:t>
            </a:r>
            <a:endParaRPr lang="en-US" sz="3200" b="0" dirty="0"/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677346" y="3759213"/>
            <a:ext cx="1020318" cy="981075"/>
          </a:xfrm>
          <a:prstGeom prst="ellipse">
            <a:avLst/>
          </a:prstGeom>
          <a:solidFill>
            <a:schemeClr val="accent3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C</a:t>
            </a:r>
            <a:endParaRPr lang="en-US" sz="3200" b="0" dirty="0"/>
          </a:p>
        </p:txBody>
      </p:sp>
      <p:sp>
        <p:nvSpPr>
          <p:cNvPr id="37" name="Oval 5"/>
          <p:cNvSpPr>
            <a:spLocks noChangeArrowheads="1"/>
          </p:cNvSpPr>
          <p:nvPr/>
        </p:nvSpPr>
        <p:spPr bwMode="auto">
          <a:xfrm>
            <a:off x="5683504" y="3118686"/>
            <a:ext cx="1020318" cy="981075"/>
          </a:xfrm>
          <a:prstGeom prst="ellipse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dirty="0" smtClean="0"/>
              <a:t>D</a:t>
            </a:r>
            <a:endParaRPr lang="en-US" sz="3200" b="0" dirty="0"/>
          </a:p>
        </p:txBody>
      </p:sp>
      <p:sp>
        <p:nvSpPr>
          <p:cNvPr id="38" name="Rectangle 37"/>
          <p:cNvSpPr/>
          <p:nvPr/>
        </p:nvSpPr>
        <p:spPr>
          <a:xfrm>
            <a:off x="1541226" y="4740289"/>
            <a:ext cx="3063994" cy="260106"/>
          </a:xfrm>
          <a:prstGeom prst="rect">
            <a:avLst/>
          </a:prstGeom>
          <a:solidFill>
            <a:srgbClr val="4F81B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41226" y="5017074"/>
            <a:ext cx="5162596" cy="25678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B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41226" y="5285891"/>
            <a:ext cx="5162596" cy="238479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677347" y="5559971"/>
            <a:ext cx="3026476" cy="271895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7092" y="2094603"/>
            <a:ext cx="7417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C improve it’s performance by “cheating” and ignoring the </a:t>
            </a:r>
            <a:r>
              <a:rPr lang="en-US" dirty="0"/>
              <a:t>C</a:t>
            </a:r>
            <a:r>
              <a:rPr lang="en-US" dirty="0" smtClean="0"/>
              <a:t>TS messages </a:t>
            </a:r>
          </a:p>
          <a:p>
            <a:r>
              <a:rPr lang="en-US" dirty="0" smtClean="0"/>
              <a:t>exchanged between A and 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92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643</Words>
  <Application>Microsoft Macintosh PowerPoint</Application>
  <PresentationFormat>On-screen Show (4:3)</PresentationFormat>
  <Paragraphs>262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Wireless</vt:lpstr>
      <vt:lpstr>Hidden Terminals</vt:lpstr>
      <vt:lpstr>Exposed Terminals</vt:lpstr>
      <vt:lpstr>Key Points</vt:lpstr>
      <vt:lpstr>MA with Collision Avoidance  (MACA)</vt:lpstr>
      <vt:lpstr>MACA, con’t</vt:lpstr>
      <vt:lpstr>Hidden Terminals</vt:lpstr>
      <vt:lpstr>Exposed Terminals</vt:lpstr>
      <vt:lpstr>Problem 2 Cheating</vt:lpstr>
      <vt:lpstr>Problem 2 Cheating</vt:lpstr>
      <vt:lpstr>Problem 3: (a)</vt:lpstr>
      <vt:lpstr>PowerPoint Presentation</vt:lpstr>
      <vt:lpstr>Problem 3: (c)</vt:lpstr>
      <vt:lpstr>Problem 4: Frame Sizing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Gautam Kumar</dc:creator>
  <cp:lastModifiedBy>Sangjin Han</cp:lastModifiedBy>
  <cp:revision>26</cp:revision>
  <dcterms:created xsi:type="dcterms:W3CDTF">2012-11-13T13:37:38Z</dcterms:created>
  <dcterms:modified xsi:type="dcterms:W3CDTF">2014-11-19T07:18:39Z</dcterms:modified>
</cp:coreProperties>
</file>