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4" r:id="rId4"/>
    <p:sldId id="258" r:id="rId5"/>
    <p:sldId id="266" r:id="rId6"/>
    <p:sldId id="270" r:id="rId7"/>
    <p:sldId id="296" r:id="rId8"/>
    <p:sldId id="271" r:id="rId9"/>
    <p:sldId id="274" r:id="rId10"/>
    <p:sldId id="268" r:id="rId11"/>
    <p:sldId id="275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8" r:id="rId22"/>
    <p:sldId id="289" r:id="rId23"/>
    <p:sldId id="295" r:id="rId24"/>
    <p:sldId id="285" r:id="rId25"/>
    <p:sldId id="283" r:id="rId26"/>
    <p:sldId id="286" r:id="rId27"/>
    <p:sldId id="287" r:id="rId28"/>
    <p:sldId id="290" r:id="rId29"/>
    <p:sldId id="292" r:id="rId30"/>
    <p:sldId id="294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719C-1DD2-AE43-9D2D-2D3B41372799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082" y="233098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Socket Programming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7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Binding Sockets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sockfd.bind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((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host_address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, port))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Binds the socket to particular address and port</a:t>
            </a:r>
          </a:p>
          <a:p>
            <a:r>
              <a:rPr lang="en-US" dirty="0" smtClean="0"/>
              <a:t>‘ ’ indicates “any interface” address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0000"/>
                </a:solidFill>
              </a:rPr>
              <a:t>Why no bind called for client??</a:t>
            </a:r>
            <a:endParaRPr lang="en-US" sz="1800" i="1" dirty="0" smtClean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82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server = </a:t>
            </a:r>
            <a:r>
              <a:rPr lang="en-US" sz="2400" dirty="0" err="1" smtClean="0">
                <a:solidFill>
                  <a:srgbClr val="A6A6A6"/>
                </a:solidFill>
              </a:rPr>
              <a:t>socket.socket</a:t>
            </a:r>
            <a:r>
              <a:rPr lang="en-US" sz="2400" dirty="0" smtClean="0">
                <a:solidFill>
                  <a:srgbClr val="A6A6A6"/>
                </a:solidFill>
              </a:rPr>
              <a:t>(</a:t>
            </a:r>
            <a:r>
              <a:rPr lang="en-US" sz="2400" dirty="0" err="1" smtClean="0">
                <a:solidFill>
                  <a:srgbClr val="A6A6A6"/>
                </a:solidFill>
              </a:rPr>
              <a:t>socket.AF_INET</a:t>
            </a:r>
            <a:r>
              <a:rPr lang="en-US" sz="2400" dirty="0" smtClean="0">
                <a:solidFill>
                  <a:srgbClr val="A6A6A6"/>
                </a:solidFill>
              </a:rPr>
              <a:t>, </a:t>
            </a:r>
            <a:r>
              <a:rPr lang="en-US" sz="2400" dirty="0" err="1" smtClean="0">
                <a:solidFill>
                  <a:srgbClr val="A6A6A6"/>
                </a:solidFill>
              </a:rPr>
              <a:t>socket.SOCK_STREAM</a:t>
            </a:r>
            <a:r>
              <a:rPr lang="en-US" sz="2400" dirty="0" smtClean="0">
                <a:solidFill>
                  <a:srgbClr val="A6A6A6"/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1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2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Listen for Connections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ockfd.listen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(backlog)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Prepares socket to accept connections</a:t>
            </a:r>
          </a:p>
          <a:p>
            <a:pPr lvl="1"/>
            <a:r>
              <a:rPr lang="en-US" dirty="0" smtClean="0"/>
              <a:t>backlog: number of pending connections allowed</a:t>
            </a:r>
          </a:p>
          <a:p>
            <a:r>
              <a:rPr lang="en-US" dirty="0" smtClean="0"/>
              <a:t>Allows sockets to respond to new connections using the three-way handshake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933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3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7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Accept Connections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lient, address =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sockfd.accept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i="1" dirty="0" smtClean="0"/>
              <a:t>WAITS </a:t>
            </a:r>
            <a:r>
              <a:rPr lang="en-US" dirty="0" smtClean="0"/>
              <a:t>for a client to establish the connection</a:t>
            </a:r>
          </a:p>
          <a:p>
            <a:pPr lvl="1"/>
            <a:r>
              <a:rPr lang="en-US" dirty="0" smtClean="0"/>
              <a:t>client: socket </a:t>
            </a:r>
            <a:r>
              <a:rPr lang="en-US" dirty="0" err="1" smtClean="0"/>
              <a:t>fd</a:t>
            </a:r>
            <a:r>
              <a:rPr lang="en-US" dirty="0" smtClean="0"/>
              <a:t> for handling the client connection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ddress: IP address of the client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322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6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2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Receive Data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data = 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sockfd.recv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sz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, [flags])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4100" dirty="0" smtClean="0"/>
              <a:t>WAITS for data on </a:t>
            </a:r>
            <a:r>
              <a:rPr lang="en-US" sz="4100" dirty="0" err="1" smtClean="0"/>
              <a:t>sockfd</a:t>
            </a:r>
            <a:endParaRPr lang="en-US" sz="4100" dirty="0" smtClean="0"/>
          </a:p>
          <a:p>
            <a:r>
              <a:rPr lang="en-US" sz="4100" dirty="0" smtClean="0"/>
              <a:t>Retrieves up to ‘</a:t>
            </a:r>
            <a:r>
              <a:rPr lang="en-US" sz="4100" i="1" dirty="0" err="1" smtClean="0"/>
              <a:t>sz</a:t>
            </a:r>
            <a:r>
              <a:rPr lang="en-US" sz="4100" i="1" dirty="0" smtClean="0"/>
              <a:t>’</a:t>
            </a:r>
            <a:r>
              <a:rPr lang="en-US" sz="4100" dirty="0" smtClean="0"/>
              <a:t> bytes of data when available</a:t>
            </a:r>
          </a:p>
          <a:p>
            <a:pPr marL="0" indent="0">
              <a:buNone/>
            </a:pPr>
            <a:endParaRPr lang="en-US" sz="4100" dirty="0" smtClean="0"/>
          </a:p>
          <a:p>
            <a:r>
              <a:rPr lang="en-US" sz="4100" i="1" dirty="0"/>
              <a:t>f</a:t>
            </a:r>
            <a:r>
              <a:rPr lang="en-US" sz="4100" i="1" dirty="0" smtClean="0"/>
              <a:t>lags </a:t>
            </a:r>
            <a:r>
              <a:rPr lang="en-US" sz="4100" dirty="0" smtClean="0"/>
              <a:t>indicate property of </a:t>
            </a:r>
            <a:r>
              <a:rPr lang="en-US" sz="4100" dirty="0" err="1" smtClean="0"/>
              <a:t>recv</a:t>
            </a:r>
            <a:r>
              <a:rPr lang="en-US" sz="4100" dirty="0" smtClean="0"/>
              <a:t> function-</a:t>
            </a:r>
          </a:p>
          <a:p>
            <a:pPr lvl="1"/>
            <a:r>
              <a:rPr lang="en-US" sz="3600" dirty="0" smtClean="0"/>
              <a:t>MSG_DONTWAIT: make </a:t>
            </a:r>
            <a:r>
              <a:rPr lang="en-US" sz="3600" dirty="0" err="1" smtClean="0"/>
              <a:t>recv</a:t>
            </a:r>
            <a:r>
              <a:rPr lang="en-US" sz="3600" dirty="0" smtClean="0"/>
              <a:t> non-blocking</a:t>
            </a:r>
          </a:p>
          <a:p>
            <a:pPr lvl="1"/>
            <a:r>
              <a:rPr lang="en-US" sz="3600" dirty="0" smtClean="0"/>
              <a:t>MSG_PEEK: only peek data; don’t remove from buffer </a:t>
            </a:r>
          </a:p>
          <a:p>
            <a:pPr lvl="1"/>
            <a:r>
              <a:rPr lang="en-US" sz="3600" dirty="0" smtClean="0"/>
              <a:t>And many more… (do </a:t>
            </a:r>
            <a:r>
              <a:rPr lang="en-US" sz="3600" i="1" dirty="0" smtClean="0"/>
              <a:t>man </a:t>
            </a:r>
            <a:r>
              <a:rPr lang="en-US" sz="3600" i="1" dirty="0" err="1" smtClean="0"/>
              <a:t>recv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49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Socket is an interface between application and network</a:t>
            </a:r>
          </a:p>
          <a:p>
            <a:pPr lvl="1"/>
            <a:r>
              <a:rPr lang="en-US" sz="2400" dirty="0" smtClean="0"/>
              <a:t>Application creates a socket</a:t>
            </a:r>
          </a:p>
          <a:p>
            <a:pPr lvl="1"/>
            <a:r>
              <a:rPr lang="en-US" sz="2400" dirty="0" smtClean="0"/>
              <a:t>Socket type dictates the style of communication</a:t>
            </a:r>
          </a:p>
          <a:p>
            <a:pPr lvl="1"/>
            <a:endParaRPr lang="en-US" sz="2400" dirty="0"/>
          </a:p>
          <a:p>
            <a:r>
              <a:rPr lang="en-US" dirty="0" smtClean="0"/>
              <a:t>Once socket is configured, applications</a:t>
            </a:r>
          </a:p>
          <a:p>
            <a:pPr lvl="1"/>
            <a:r>
              <a:rPr lang="en-US" dirty="0" smtClean="0"/>
              <a:t>Pass data to the socket for network transmission</a:t>
            </a:r>
          </a:p>
          <a:p>
            <a:pPr lvl="1"/>
            <a:r>
              <a:rPr lang="en-US" dirty="0" smtClean="0"/>
              <a:t>Receive data transmitted across the network from the socket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27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6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server.close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()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 Socket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sockfd.close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en-US" sz="4100" dirty="0" smtClean="0"/>
          </a:p>
          <a:p>
            <a:pPr marL="0" indent="0" algn="ctr">
              <a:buNone/>
            </a:pPr>
            <a:r>
              <a:rPr lang="en-US" dirty="0" smtClean="0"/>
              <a:t>Close the connection by sending FIN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0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Wait for Input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sz="2800" i="1" dirty="0"/>
              <a:t>a</a:t>
            </a:r>
            <a:r>
              <a:rPr lang="en-US" sz="2800" i="1" dirty="0" smtClean="0"/>
              <a:t>ccept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recv</a:t>
            </a:r>
            <a:r>
              <a:rPr lang="en-US" sz="2800" dirty="0" smtClean="0"/>
              <a:t> are blocking</a:t>
            </a:r>
          </a:p>
          <a:p>
            <a:r>
              <a:rPr lang="en-US" sz="2800" dirty="0" smtClean="0"/>
              <a:t>Server needs to handle multiple connections</a:t>
            </a:r>
          </a:p>
          <a:p>
            <a:r>
              <a:rPr lang="en-US" sz="2800" dirty="0" smtClean="0"/>
              <a:t>Cannot proceed by blocking on every connection</a:t>
            </a:r>
          </a:p>
          <a:p>
            <a:r>
              <a:rPr lang="en-US" sz="2800" dirty="0" smtClean="0"/>
              <a:t>Need a single function to wait for input on “any” socket </a:t>
            </a:r>
            <a:r>
              <a:rPr lang="en-US" sz="2800" dirty="0" err="1" smtClean="0"/>
              <a:t>fd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04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4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Wait for Input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sz="3500" i="1" dirty="0" err="1" smtClean="0">
                <a:solidFill>
                  <a:schemeClr val="accent4">
                    <a:lumMod val="75000"/>
                  </a:schemeClr>
                </a:solidFill>
              </a:rPr>
              <a:t>,w,x</a:t>
            </a: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 = select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rlist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wlist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xlist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[timeout]</a:t>
            </a: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900" dirty="0" err="1" smtClean="0">
                <a:solidFill>
                  <a:schemeClr val="tx2">
                    <a:lumMod val="50000"/>
                  </a:schemeClr>
                </a:solidFill>
              </a:rPr>
              <a:t>rlist</a:t>
            </a: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</a:rPr>
              <a:t>: list of file descriptor to wait on for reading</a:t>
            </a:r>
          </a:p>
          <a:p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</a:rPr>
              <a:t>r: file descriptor ready for reading</a:t>
            </a:r>
            <a:endParaRPr lang="en-US" sz="2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900" dirty="0" err="1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900" dirty="0" err="1" smtClean="0">
                <a:solidFill>
                  <a:schemeClr val="accent3">
                    <a:lumMod val="50000"/>
                  </a:schemeClr>
                </a:solidFill>
              </a:rPr>
              <a:t>list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list of file descriptor to wait on for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</a:p>
          <a:p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 file descriptor ready for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</a:p>
          <a:p>
            <a:r>
              <a:rPr lang="en-US" sz="2900" dirty="0" err="1" smtClean="0">
                <a:solidFill>
                  <a:schemeClr val="accent2">
                    <a:lumMod val="50000"/>
                  </a:schemeClr>
                </a:solidFill>
              </a:rPr>
              <a:t>xlist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: list of file descriptor to wait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on for exceptions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: 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file descriptor ready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for exception handling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Waits on</a:t>
            </a: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any </a:t>
            </a:r>
            <a:r>
              <a:rPr lang="en-US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fd</a:t>
            </a: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 </a:t>
            </a: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these lists until “timeout”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25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rgbClr val="0D0D0D"/>
                </a:solidFill>
              </a:rPr>
              <a:t>input = [server]</a:t>
            </a:r>
          </a:p>
          <a:p>
            <a:r>
              <a:rPr lang="en-US" sz="2400" dirty="0" smtClean="0">
                <a:solidFill>
                  <a:srgbClr val="0D0D0D"/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rgbClr val="0D0D0D"/>
                </a:solidFill>
              </a:rPr>
              <a:t>for s in </a:t>
            </a:r>
            <a:r>
              <a:rPr lang="en-US" sz="2400" dirty="0" err="1" smtClean="0">
                <a:solidFill>
                  <a:srgbClr val="0D0D0D"/>
                </a:solidFill>
              </a:rPr>
              <a:t>inputready</a:t>
            </a:r>
            <a:r>
              <a:rPr lang="en-US" sz="2400" dirty="0" smtClean="0">
                <a:solidFill>
                  <a:srgbClr val="0D0D0D"/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2400" dirty="0" smtClean="0">
                <a:solidFill>
                  <a:srgbClr val="0D0D0D"/>
                </a:solidFill>
              </a:rPr>
              <a:t>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smtClean="0">
                <a:solidFill>
                  <a:srgbClr val="0D0D0D"/>
                </a:solidFill>
              </a:rPr>
              <a:t>client, address = </a:t>
            </a:r>
            <a:r>
              <a:rPr lang="en-US" sz="2400" dirty="0" err="1" smtClean="0">
                <a:solidFill>
                  <a:srgbClr val="0D0D0D"/>
                </a:solidFill>
              </a:rPr>
              <a:t>server.accept</a:t>
            </a:r>
            <a:r>
              <a:rPr lang="en-US" sz="2400" dirty="0" smtClean="0">
                <a:solidFill>
                  <a:srgbClr val="0D0D0D"/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rgbClr val="0D0D0D"/>
                </a:solidFill>
              </a:rPr>
              <a:t>input.append</a:t>
            </a:r>
            <a:r>
              <a:rPr lang="en-US" sz="2400" dirty="0" smtClean="0">
                <a:solidFill>
                  <a:srgbClr val="0D0D0D"/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en-US" sz="2400" dirty="0" smtClean="0">
                <a:solidFill>
                  <a:srgbClr val="0D0D0D"/>
                </a:solidFill>
              </a:rPr>
              <a:t>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D0D0D"/>
                </a:solidFill>
              </a:rPr>
              <a:t>data = </a:t>
            </a:r>
            <a:r>
              <a:rPr lang="en-US" sz="2400" dirty="0" err="1" smtClean="0">
                <a:solidFill>
                  <a:srgbClr val="0D0D0D"/>
                </a:solidFill>
              </a:rPr>
              <a:t>s.recv</a:t>
            </a:r>
            <a:r>
              <a:rPr lang="en-US" sz="2400" dirty="0" smtClean="0">
                <a:solidFill>
                  <a:srgbClr val="0D0D0D"/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</a:t>
            </a:r>
            <a:r>
              <a:rPr lang="en-US" sz="2400" dirty="0" smtClean="0">
                <a:solidFill>
                  <a:srgbClr val="0D0D0D"/>
                </a:solidFill>
              </a:rPr>
              <a:t>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2469762" y="1387475"/>
            <a:ext cx="3010758" cy="1222858"/>
          </a:xfrm>
          <a:prstGeom prst="wedgeEllipseCallout">
            <a:avLst>
              <a:gd name="adj1" fmla="val -64653"/>
              <a:gd name="adj2" fmla="val 5380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 server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to input 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480520" y="636770"/>
            <a:ext cx="3010758" cy="1973563"/>
          </a:xfrm>
          <a:prstGeom prst="wedgeEllipseCallout">
            <a:avLst>
              <a:gd name="adj1" fmla="val -89653"/>
              <a:gd name="adj2" fmla="val 8457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Wait for read on </a:t>
            </a:r>
            <a:r>
              <a:rPr lang="en-US" sz="2800" i="1" dirty="0" smtClean="0">
                <a:solidFill>
                  <a:schemeClr val="tx1"/>
                </a:solidFill>
              </a:rPr>
              <a:t>any</a:t>
            </a:r>
            <a:r>
              <a:rPr lang="en-US" sz="2800" dirty="0" smtClean="0">
                <a:solidFill>
                  <a:schemeClr val="tx1"/>
                </a:solidFill>
              </a:rPr>
              <a:t> socket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in input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974318" y="2255761"/>
            <a:ext cx="3010758" cy="1691365"/>
          </a:xfrm>
          <a:prstGeom prst="wedgeEllipseCallout">
            <a:avLst>
              <a:gd name="adj1" fmla="val -63872"/>
              <a:gd name="adj2" fmla="val 6510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Handle read on server by ‘accept’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480520" y="3101443"/>
            <a:ext cx="3010758" cy="1691365"/>
          </a:xfrm>
          <a:prstGeom prst="wedgeEllipseCallout">
            <a:avLst>
              <a:gd name="adj1" fmla="val -116997"/>
              <a:gd name="adj2" fmla="val 804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Handle read on client by ‘</a:t>
            </a:r>
            <a:r>
              <a:rPr lang="en-US" sz="2800" dirty="0" err="1" smtClean="0">
                <a:solidFill>
                  <a:schemeClr val="tx1"/>
                </a:solidFill>
              </a:rPr>
              <a:t>recv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480520" y="2610333"/>
            <a:ext cx="3010758" cy="1691365"/>
          </a:xfrm>
          <a:prstGeom prst="wedgeEllipseCallout">
            <a:avLst>
              <a:gd name="adj1" fmla="val -117778"/>
              <a:gd name="adj2" fmla="val 8179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 new client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in input list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0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8" grpId="0" animBg="1"/>
      <p:bldP spid="8" grpId="1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Client Program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8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35" y="1951809"/>
            <a:ext cx="1002776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socket </a:t>
            </a:r>
          </a:p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sys </a:t>
            </a:r>
          </a:p>
          <a:p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s =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s.connect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((‘10.0.0.1’, 50000))</a:t>
            </a:r>
          </a:p>
          <a:p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s.send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(“Hello Server!”)</a:t>
            </a:r>
          </a:p>
          <a:p>
            <a:r>
              <a:rPr lang="en-US" sz="3000" b="1" dirty="0" err="1" smtClean="0">
                <a:solidFill>
                  <a:schemeClr val="accent4">
                    <a:lumMod val="50000"/>
                  </a:schemeClr>
                </a:solidFill>
              </a:rPr>
              <a:t>s.close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053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Server Program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6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Summary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160898" y="1599121"/>
            <a:ext cx="8701095" cy="4999754"/>
            <a:chOff x="160898" y="305699"/>
            <a:chExt cx="8701095" cy="6427339"/>
          </a:xfrm>
        </p:grpSpPr>
        <p:sp>
          <p:nvSpPr>
            <p:cNvPr id="4" name="Oval 3"/>
            <p:cNvSpPr/>
            <p:nvPr/>
          </p:nvSpPr>
          <p:spPr>
            <a:xfrm>
              <a:off x="412564" y="2245010"/>
              <a:ext cx="2535448" cy="9406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1.create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068607" y="305699"/>
              <a:ext cx="2788542" cy="9406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1.create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68607" y="1565216"/>
              <a:ext cx="2788541" cy="9406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2. bind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19910" y="2802276"/>
              <a:ext cx="2692216" cy="940660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3. listen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081810" y="4462653"/>
              <a:ext cx="2780183" cy="929352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4. accept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132610" y="5792380"/>
              <a:ext cx="2699139" cy="940658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5. </a:t>
              </a:r>
              <a:r>
                <a:rPr lang="en-US" sz="3600" dirty="0" err="1" smtClean="0">
                  <a:solidFill>
                    <a:schemeClr val="tx1"/>
                  </a:solidFill>
                </a:rPr>
                <a:t>recv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0898" y="3573916"/>
              <a:ext cx="3029400" cy="855595"/>
            </a:xfrm>
            <a:prstGeom prst="ellipse">
              <a:avLst/>
            </a:prstGeom>
            <a:solidFill>
              <a:srgbClr val="C3D6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2. connect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7481" y="5108044"/>
              <a:ext cx="2374622" cy="940660"/>
            </a:xfrm>
            <a:prstGeom prst="ellipse">
              <a:avLst/>
            </a:prstGeom>
            <a:solidFill>
              <a:srgbClr val="C3D6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3. send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989580" y="3779470"/>
              <a:ext cx="4476438" cy="152042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3124200" y="3964165"/>
              <a:ext cx="4338678" cy="151833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065780" y="3084160"/>
              <a:ext cx="3093515" cy="751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3-way handshake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124200" y="4132324"/>
              <a:ext cx="4357980" cy="12571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4" idx="6"/>
              <a:endCxn id="11" idx="2"/>
            </p:cNvCxnSpPr>
            <p:nvPr/>
          </p:nvCxnSpPr>
          <p:spPr>
            <a:xfrm>
              <a:off x="2862103" y="5578375"/>
              <a:ext cx="3270507" cy="68433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4212724" y="4912181"/>
              <a:ext cx="10241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data</a:t>
              </a:r>
              <a:endParaRPr lang="en-US" sz="3600" dirty="0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799732" y="587913"/>
            <a:ext cx="1510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Client</a:t>
            </a:r>
            <a:endParaRPr lang="en-US" sz="4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6667862" y="587913"/>
            <a:ext cx="16537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Server</a:t>
            </a:r>
            <a:endParaRPr lang="en-US" sz="4400" dirty="0"/>
          </a:p>
        </p:txBody>
      </p:sp>
      <p:cxnSp>
        <p:nvCxnSpPr>
          <p:cNvPr id="3" name="Straight Arrow Connector 2"/>
          <p:cNvCxnSpPr>
            <a:stCxn id="4" idx="4"/>
            <a:endCxn id="12" idx="0"/>
          </p:cNvCxnSpPr>
          <p:nvPr/>
        </p:nvCxnSpPr>
        <p:spPr>
          <a:xfrm flipH="1">
            <a:off x="1675598" y="3839418"/>
            <a:ext cx="4690" cy="302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4" idx="0"/>
          </p:cNvCxnSpPr>
          <p:nvPr/>
        </p:nvCxnSpPr>
        <p:spPr>
          <a:xfrm flipH="1">
            <a:off x="1674792" y="4806988"/>
            <a:ext cx="806" cy="527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6" idx="0"/>
          </p:cNvCxnSpPr>
          <p:nvPr/>
        </p:nvCxnSpPr>
        <p:spPr>
          <a:xfrm>
            <a:off x="7462878" y="2330850"/>
            <a:ext cx="0" cy="248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4"/>
            <a:endCxn id="7" idx="0"/>
          </p:cNvCxnSpPr>
          <p:nvPr/>
        </p:nvCxnSpPr>
        <p:spPr>
          <a:xfrm>
            <a:off x="7462878" y="3310614"/>
            <a:ext cx="3140" cy="230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4"/>
            <a:endCxn id="10" idx="0"/>
          </p:cNvCxnSpPr>
          <p:nvPr/>
        </p:nvCxnSpPr>
        <p:spPr>
          <a:xfrm>
            <a:off x="7466018" y="4272909"/>
            <a:ext cx="5884" cy="559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4"/>
            <a:endCxn id="11" idx="0"/>
          </p:cNvCxnSpPr>
          <p:nvPr/>
        </p:nvCxnSpPr>
        <p:spPr>
          <a:xfrm>
            <a:off x="7471902" y="5555700"/>
            <a:ext cx="10278" cy="311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2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    for s in </a:t>
            </a:r>
            <a:r>
              <a:rPr lang="en-US" sz="2400" dirty="0" err="1" smtClean="0">
                <a:solidFill>
                  <a:srgbClr val="404040"/>
                </a:solidFill>
              </a:rPr>
              <a:t>inputready</a:t>
            </a:r>
            <a:r>
              <a:rPr lang="en-US" sz="2400" dirty="0" smtClean="0">
                <a:solidFill>
                  <a:srgbClr val="404040"/>
                </a:solidFill>
              </a:rPr>
              <a:t>: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 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rgbClr val="404040"/>
                </a:solidFill>
              </a:rPr>
              <a:t>         print data</a:t>
            </a:r>
          </a:p>
          <a:p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server.close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()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3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3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7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Creating Sockets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ockfd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 = socket(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socket_family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socket_type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socket_family</a:t>
            </a:r>
            <a:r>
              <a:rPr lang="en-US" sz="2800" dirty="0" smtClean="0"/>
              <a:t>: Network Layer Protocol</a:t>
            </a:r>
          </a:p>
          <a:p>
            <a:r>
              <a:rPr lang="en-US" sz="2800" dirty="0" smtClean="0"/>
              <a:t>AF_INET – IPv4</a:t>
            </a:r>
          </a:p>
          <a:p>
            <a:r>
              <a:rPr lang="en-US" sz="2800" dirty="0" smtClean="0"/>
              <a:t>AF_INET6 – IPv6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socket_type</a:t>
            </a:r>
            <a:r>
              <a:rPr lang="en-US" sz="2800" dirty="0" smtClean="0"/>
              <a:t>: Transport Layer Protocol</a:t>
            </a:r>
          </a:p>
          <a:p>
            <a:r>
              <a:rPr lang="en-US" sz="2800" dirty="0" smtClean="0"/>
              <a:t>SOCK_STREAM – TCP</a:t>
            </a:r>
          </a:p>
          <a:p>
            <a:r>
              <a:rPr lang="en-US" sz="2800" dirty="0" smtClean="0"/>
              <a:t>SOCK_DGRAM – UDP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07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9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server = </a:t>
            </a:r>
            <a:r>
              <a:rPr lang="en-US" sz="2400" dirty="0" err="1" smtClean="0">
                <a:solidFill>
                  <a:srgbClr val="A6A6A6"/>
                </a:solidFill>
              </a:rPr>
              <a:t>socket.socket</a:t>
            </a:r>
            <a:r>
              <a:rPr lang="en-US" sz="2400" dirty="0" smtClean="0">
                <a:solidFill>
                  <a:srgbClr val="A6A6A6"/>
                </a:solidFill>
              </a:rPr>
              <a:t>(</a:t>
            </a:r>
            <a:r>
              <a:rPr lang="en-US" sz="2400" dirty="0" err="1" smtClean="0">
                <a:solidFill>
                  <a:srgbClr val="A6A6A6"/>
                </a:solidFill>
              </a:rPr>
              <a:t>socket.AF_INET</a:t>
            </a:r>
            <a:r>
              <a:rPr lang="en-US" sz="2400" dirty="0" smtClean="0">
                <a:solidFill>
                  <a:srgbClr val="A6A6A6"/>
                </a:solidFill>
              </a:rPr>
              <a:t>, </a:t>
            </a:r>
            <a:r>
              <a:rPr lang="en-US" sz="2400" dirty="0" err="1" smtClean="0">
                <a:solidFill>
                  <a:srgbClr val="A6A6A6"/>
                </a:solidFill>
              </a:rPr>
              <a:t>socket.SOCK_STREAM</a:t>
            </a:r>
            <a:r>
              <a:rPr lang="en-US" sz="2400" dirty="0" smtClean="0">
                <a:solidFill>
                  <a:srgbClr val="A6A6A6"/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5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1523</Words>
  <Application>Microsoft Macintosh PowerPoint</Application>
  <PresentationFormat>On-screen Show (4:3)</PresentationFormat>
  <Paragraphs>385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Socket Programming</vt:lpstr>
      <vt:lpstr>Basics</vt:lpstr>
      <vt:lpstr>Server Program</vt:lpstr>
      <vt:lpstr>PowerPoint Presentation</vt:lpstr>
      <vt:lpstr>PowerPoint Presentation</vt:lpstr>
      <vt:lpstr>PowerPoint Presentation</vt:lpstr>
      <vt:lpstr>Creating Sockets</vt:lpstr>
      <vt:lpstr>PowerPoint Presentation</vt:lpstr>
      <vt:lpstr>PowerPoint Presentation</vt:lpstr>
      <vt:lpstr>Binding Sockets</vt:lpstr>
      <vt:lpstr>PowerPoint Presentation</vt:lpstr>
      <vt:lpstr>PowerPoint Presentation</vt:lpstr>
      <vt:lpstr>Listen for Connections</vt:lpstr>
      <vt:lpstr>PowerPoint Presentation</vt:lpstr>
      <vt:lpstr>PowerPoint Presentation</vt:lpstr>
      <vt:lpstr>Accept Connections</vt:lpstr>
      <vt:lpstr>PowerPoint Presentation</vt:lpstr>
      <vt:lpstr>PowerPoint Presentation</vt:lpstr>
      <vt:lpstr>Receive Data</vt:lpstr>
      <vt:lpstr>PowerPoint Presentation</vt:lpstr>
      <vt:lpstr>PowerPoint Presentation</vt:lpstr>
      <vt:lpstr>Close Socket</vt:lpstr>
      <vt:lpstr>PowerPoint Presentation</vt:lpstr>
      <vt:lpstr>Wait for Input</vt:lpstr>
      <vt:lpstr>PowerPoint Presentation</vt:lpstr>
      <vt:lpstr>Wait for Input</vt:lpstr>
      <vt:lpstr>PowerPoint Presentation</vt:lpstr>
      <vt:lpstr>Client Program</vt:lpstr>
      <vt:lpstr>PowerPoint Presentation</vt:lpstr>
      <vt:lpstr>Summary</vt:lpstr>
      <vt:lpstr>PowerPoint Presentation</vt:lpstr>
    </vt:vector>
  </TitlesOfParts>
  <Company>UC Berkeley 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Radhika Mittal</dc:creator>
  <cp:lastModifiedBy>Radhika Mittal</cp:lastModifiedBy>
  <cp:revision>24</cp:revision>
  <dcterms:created xsi:type="dcterms:W3CDTF">2013-10-21T05:53:26Z</dcterms:created>
  <dcterms:modified xsi:type="dcterms:W3CDTF">2014-11-26T18:48:34Z</dcterms:modified>
</cp:coreProperties>
</file>