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86" r:id="rId5"/>
    <p:sldId id="277" r:id="rId6"/>
    <p:sldId id="268" r:id="rId7"/>
    <p:sldId id="274" r:id="rId8"/>
    <p:sldId id="276" r:id="rId9"/>
    <p:sldId id="278" r:id="rId10"/>
    <p:sldId id="279" r:id="rId11"/>
    <p:sldId id="272" r:id="rId12"/>
    <p:sldId id="280" r:id="rId13"/>
    <p:sldId id="281" r:id="rId14"/>
    <p:sldId id="282" r:id="rId15"/>
    <p:sldId id="283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9D1ED"/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66093-74E9-4514-A0C4-373BC8436C70}" type="datetimeFigureOut">
              <a:rPr lang="en-US" smtClean="0"/>
              <a:t>9/27/14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CFFA-551C-46D8-86A7-73F3B9365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EA4306-3474-FF47-9CF4-718099FB53B1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389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083" tIns="45041" rIns="90083" bIns="45041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CFFA-551C-46D8-86A7-73F3B93657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CFFA-551C-46D8-86A7-73F3B93657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CFFA-551C-46D8-86A7-73F3B93657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CFFA-551C-46D8-86A7-73F3B93657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CFFA-551C-46D8-86A7-73F3B93657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3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8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5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1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6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5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93B5-221C-4D8F-A875-1A61976F4826}" type="datetimeFigureOut">
              <a:rPr lang="en-US" smtClean="0"/>
              <a:t>9/27/14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8AEE-F2FD-487C-A5C2-AB1BCDEC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Routing</a:t>
            </a:r>
            <a:endParaRPr lang="en-US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Link-State, Distance-Vector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4958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CS168</a:t>
            </a:r>
            <a:r>
              <a:rPr lang="zh-CN" altLang="en-US" dirty="0" smtClean="0"/>
              <a:t> </a:t>
            </a:r>
            <a:r>
              <a:rPr lang="en-US" smtClean="0"/>
              <a:t>Section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77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Distance-Vector Routing</a:t>
            </a:r>
            <a:endParaRPr lang="en-US" sz="6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" y="1585090"/>
            <a:ext cx="5562600" cy="4129910"/>
            <a:chOff x="762000" y="1371600"/>
            <a:chExt cx="8070792" cy="5151416"/>
          </a:xfrm>
        </p:grpSpPr>
        <p:grpSp>
          <p:nvGrpSpPr>
            <p:cNvPr id="47" name="Group 46"/>
            <p:cNvGrpSpPr/>
            <p:nvPr/>
          </p:nvGrpSpPr>
          <p:grpSpPr>
            <a:xfrm>
              <a:off x="762000" y="1371600"/>
              <a:ext cx="8070792" cy="5151416"/>
              <a:chOff x="762000" y="1371600"/>
              <a:chExt cx="8070792" cy="5151416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752600" y="1390448"/>
                <a:ext cx="5856064" cy="5132568"/>
                <a:chOff x="1752600" y="1390448"/>
                <a:chExt cx="5856064" cy="5132568"/>
              </a:xfrm>
            </p:grpSpPr>
            <p:cxnSp>
              <p:nvCxnSpPr>
                <p:cNvPr id="22" name="Straight Connector 21"/>
                <p:cNvCxnSpPr>
                  <a:stCxn id="28" idx="5"/>
                  <a:endCxn id="31" idx="1"/>
                </p:cNvCxnSpPr>
                <p:nvPr/>
              </p:nvCxnSpPr>
              <p:spPr>
                <a:xfrm>
                  <a:off x="5080736" y="2275255"/>
                  <a:ext cx="1561993" cy="14565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31" idx="3"/>
                  <a:endCxn id="29" idx="7"/>
                </p:cNvCxnSpPr>
                <p:nvPr/>
              </p:nvCxnSpPr>
              <p:spPr>
                <a:xfrm flipH="1">
                  <a:off x="5004536" y="4481582"/>
                  <a:ext cx="1638193" cy="115662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>
                  <a:stCxn id="28" idx="3"/>
                  <a:endCxn id="30" idx="7"/>
                </p:cNvCxnSpPr>
                <p:nvPr/>
              </p:nvCxnSpPr>
              <p:spPr>
                <a:xfrm flipH="1">
                  <a:off x="2718536" y="2275255"/>
                  <a:ext cx="1561993" cy="144540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Oval 27"/>
                <p:cNvSpPr/>
                <p:nvPr/>
              </p:nvSpPr>
              <p:spPr>
                <a:xfrm>
                  <a:off x="4114800" y="1390448"/>
                  <a:ext cx="1131664" cy="103661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A</a:t>
                  </a:r>
                  <a:endParaRPr lang="en-US" sz="2800" b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6477000" y="3576541"/>
                  <a:ext cx="1131664" cy="106032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D</a:t>
                  </a:r>
                  <a:endParaRPr lang="en-US" sz="2800" b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1752600" y="3576541"/>
                  <a:ext cx="1131664" cy="98412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B</a:t>
                  </a:r>
                  <a:endParaRPr lang="en-US" sz="2800" b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70" name="Straight Connector 69"/>
                <p:cNvCxnSpPr>
                  <a:stCxn id="29" idx="1"/>
                  <a:endCxn id="30" idx="5"/>
                </p:cNvCxnSpPr>
                <p:nvPr/>
              </p:nvCxnSpPr>
              <p:spPr>
                <a:xfrm flipH="1" flipV="1">
                  <a:off x="2718536" y="4416542"/>
                  <a:ext cx="1485793" cy="12216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8"/>
                <p:cNvSpPr/>
                <p:nvPr/>
              </p:nvSpPr>
              <p:spPr>
                <a:xfrm>
                  <a:off x="4038600" y="5486400"/>
                  <a:ext cx="1131664" cy="103661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E</a:t>
                  </a:r>
                  <a:endParaRPr lang="en-US" sz="2800" b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114800" y="3671589"/>
                  <a:ext cx="1131664" cy="965274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 smtClean="0">
                      <a:solidFill>
                        <a:schemeClr val="tx2">
                          <a:lumMod val="50000"/>
                        </a:schemeClr>
                      </a:solidFill>
                    </a:rPr>
                    <a:t>C</a:t>
                  </a:r>
                  <a:endParaRPr lang="en-US" sz="2800" b="1" dirty="0">
                    <a:solidFill>
                      <a:schemeClr val="tx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24" name="Straight Connector 23"/>
                <p:cNvCxnSpPr>
                  <a:stCxn id="28" idx="4"/>
                  <a:endCxn id="21" idx="0"/>
                </p:cNvCxnSpPr>
                <p:nvPr/>
              </p:nvCxnSpPr>
              <p:spPr>
                <a:xfrm>
                  <a:off x="4680632" y="2427064"/>
                  <a:ext cx="0" cy="124452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21" idx="6"/>
                  <a:endCxn id="31" idx="2"/>
                </p:cNvCxnSpPr>
                <p:nvPr/>
              </p:nvCxnSpPr>
              <p:spPr>
                <a:xfrm flipV="1">
                  <a:off x="5246464" y="4106702"/>
                  <a:ext cx="1230537" cy="4752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Oval Callout 96"/>
              <p:cNvSpPr/>
              <p:nvPr/>
            </p:nvSpPr>
            <p:spPr>
              <a:xfrm>
                <a:off x="2641501" y="1371600"/>
                <a:ext cx="1245774" cy="953989"/>
              </a:xfrm>
              <a:prstGeom prst="wedgeEllipseCallout">
                <a:avLst>
                  <a:gd name="adj1" fmla="val 90633"/>
                  <a:gd name="adj2" fmla="val 549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B: 2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C: 1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D: 7</a:t>
                </a:r>
              </a:p>
            </p:txBody>
          </p:sp>
          <p:sp>
            <p:nvSpPr>
              <p:cNvPr id="101" name="Oval Callout 100"/>
              <p:cNvSpPr/>
              <p:nvPr/>
            </p:nvSpPr>
            <p:spPr>
              <a:xfrm>
                <a:off x="762000" y="4038600"/>
                <a:ext cx="991673" cy="953989"/>
              </a:xfrm>
              <a:prstGeom prst="wedgeEllipseCallout">
                <a:avLst>
                  <a:gd name="adj1" fmla="val 70076"/>
                  <a:gd name="adj2" fmla="val -4685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A:2</a:t>
                </a:r>
                <a:endParaRPr lang="en-US" sz="16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E: 5</a:t>
                </a:r>
              </a:p>
            </p:txBody>
          </p:sp>
          <p:sp>
            <p:nvSpPr>
              <p:cNvPr id="99" name="Oval Callout 98"/>
              <p:cNvSpPr/>
              <p:nvPr/>
            </p:nvSpPr>
            <p:spPr>
              <a:xfrm>
                <a:off x="5333999" y="5410200"/>
                <a:ext cx="1177058" cy="953989"/>
              </a:xfrm>
              <a:prstGeom prst="wedgeEllipseCallout">
                <a:avLst>
                  <a:gd name="adj1" fmla="val -94859"/>
                  <a:gd name="adj2" fmla="val 2605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B: 5</a:t>
                </a:r>
                <a:endParaRPr lang="en-US" sz="16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D: 3</a:t>
                </a:r>
              </a:p>
            </p:txBody>
          </p:sp>
          <p:sp>
            <p:nvSpPr>
              <p:cNvPr id="95" name="Oval Callout 94"/>
              <p:cNvSpPr/>
              <p:nvPr/>
            </p:nvSpPr>
            <p:spPr>
              <a:xfrm>
                <a:off x="7620000" y="3200400"/>
                <a:ext cx="1212792" cy="953989"/>
              </a:xfrm>
              <a:prstGeom prst="wedgeEllipseCallout">
                <a:avLst>
                  <a:gd name="adj1" fmla="val -85768"/>
                  <a:gd name="adj2" fmla="val 3280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A: 7</a:t>
                </a: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C: 2</a:t>
                </a:r>
                <a:endParaRPr lang="en-US" sz="1600" dirty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E: 3</a:t>
                </a:r>
              </a:p>
            </p:txBody>
          </p:sp>
          <p:sp>
            <p:nvSpPr>
              <p:cNvPr id="57" name="Oval Callout 56"/>
              <p:cNvSpPr/>
              <p:nvPr/>
            </p:nvSpPr>
            <p:spPr>
              <a:xfrm>
                <a:off x="5073793" y="3196351"/>
                <a:ext cx="1108340" cy="805638"/>
              </a:xfrm>
              <a:prstGeom prst="wedgeEllipseCallout">
                <a:avLst>
                  <a:gd name="adj1" fmla="val -71620"/>
                  <a:gd name="adj2" fmla="val 49535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A: 1</a:t>
                </a:r>
              </a:p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D: 2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197260" y="2514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99881" y="273197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18140" y="40502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18140" y="2514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50292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88280" y="48121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943600" y="2149256"/>
            <a:ext cx="29718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Every node </a:t>
            </a:r>
            <a:r>
              <a:rPr lang="en-US" sz="2800" dirty="0" smtClean="0"/>
              <a:t>has</a:t>
            </a:r>
            <a:r>
              <a:rPr lang="en-US" sz="2800" b="1" dirty="0" smtClean="0"/>
              <a:t> local knowledge </a:t>
            </a:r>
            <a:r>
              <a:rPr lang="en-US" sz="2800" dirty="0" smtClean="0"/>
              <a:t>about its neighbors and does </a:t>
            </a:r>
            <a:r>
              <a:rPr lang="en-US" sz="2800" b="1" dirty="0" smtClean="0"/>
              <a:t>global </a:t>
            </a:r>
            <a:r>
              <a:rPr lang="en-US" sz="2800" b="1" dirty="0"/>
              <a:t>route computation </a:t>
            </a:r>
            <a:r>
              <a:rPr lang="en-US" sz="2800" dirty="0"/>
              <a:t>using </a:t>
            </a:r>
            <a:r>
              <a:rPr lang="en-US" sz="2800" b="1" dirty="0" smtClean="0"/>
              <a:t>Bellman-Ford’s </a:t>
            </a:r>
            <a:r>
              <a:rPr lang="en-US" sz="2800" b="1" dirty="0"/>
              <a:t>Algorithm.</a:t>
            </a:r>
          </a:p>
        </p:txBody>
      </p:sp>
    </p:spTree>
    <p:extLst>
      <p:ext uri="{BB962C8B-B14F-4D97-AF65-F5344CB8AC3E}">
        <p14:creationId xmlns:p14="http://schemas.microsoft.com/office/powerpoint/2010/main" val="14822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Distance-Vector Routing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1613" y="2209800"/>
            <a:ext cx="3788387" cy="3505200"/>
            <a:chOff x="21613" y="2057400"/>
            <a:chExt cx="4443320" cy="4038600"/>
          </a:xfrm>
        </p:grpSpPr>
        <p:grpSp>
          <p:nvGrpSpPr>
            <p:cNvPr id="42" name="Group 41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49" name="Straight Connector 48"/>
              <p:cNvCxnSpPr>
                <a:stCxn id="52" idx="5"/>
                <a:endCxn id="53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53" idx="3"/>
                <a:endCxn id="56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52" idx="3"/>
                <a:endCxn id="54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</p:txBody>
          </p:sp>
          <p:cxnSp>
            <p:nvCxnSpPr>
              <p:cNvPr id="55" name="Straight Connector 54"/>
              <p:cNvCxnSpPr>
                <a:stCxn id="56" idx="1"/>
                <a:endCxn id="54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</p:txBody>
          </p:sp>
          <p:cxnSp>
            <p:nvCxnSpPr>
              <p:cNvPr id="58" name="Straight Connector 57"/>
              <p:cNvCxnSpPr>
                <a:stCxn id="52" idx="4"/>
                <a:endCxn id="57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7" idx="6"/>
                <a:endCxn id="53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71800" y="379516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56212" y="451567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61" name="Oval Callout 60"/>
          <p:cNvSpPr/>
          <p:nvPr/>
        </p:nvSpPr>
        <p:spPr>
          <a:xfrm>
            <a:off x="762000" y="3810000"/>
            <a:ext cx="838200" cy="685800"/>
          </a:xfrm>
          <a:prstGeom prst="wedgeEllipseCallout">
            <a:avLst>
              <a:gd name="adj1" fmla="val 66823"/>
              <a:gd name="adj2" fmla="val 673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A:1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D:2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27903"/>
              </p:ext>
            </p:extLst>
          </p:nvPr>
        </p:nvGraphicFramePr>
        <p:xfrm>
          <a:off x="4343401" y="1981200"/>
          <a:ext cx="2209799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7703"/>
                <a:gridCol w="498987"/>
                <a:gridCol w="427703"/>
                <a:gridCol w="427703"/>
                <a:gridCol w="427703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9800" y="152400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6626525" y="2667000"/>
            <a:ext cx="3076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019800" y="42788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D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6321725" y="5486400"/>
            <a:ext cx="3076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80058"/>
              </p:ext>
            </p:extLst>
          </p:nvPr>
        </p:nvGraphicFramePr>
        <p:xfrm>
          <a:off x="6934200" y="1981200"/>
          <a:ext cx="2133601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6722"/>
                <a:gridCol w="468014"/>
                <a:gridCol w="412955"/>
                <a:gridCol w="412955"/>
                <a:gridCol w="412955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1690"/>
              </p:ext>
            </p:extLst>
          </p:nvPr>
        </p:nvGraphicFramePr>
        <p:xfrm>
          <a:off x="3886200" y="4724400"/>
          <a:ext cx="23622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533400"/>
                <a:gridCol w="457200"/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114373"/>
              </p:ext>
            </p:extLst>
          </p:nvPr>
        </p:nvGraphicFramePr>
        <p:xfrm>
          <a:off x="6705600" y="4724400"/>
          <a:ext cx="23622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533400"/>
                <a:gridCol w="457200"/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33551"/>
              </p:ext>
            </p:extLst>
          </p:nvPr>
        </p:nvGraphicFramePr>
        <p:xfrm>
          <a:off x="3200400" y="1981200"/>
          <a:ext cx="9144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25185"/>
              </p:ext>
            </p:extLst>
          </p:nvPr>
        </p:nvGraphicFramePr>
        <p:xfrm>
          <a:off x="2895600" y="4724400"/>
          <a:ext cx="9144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74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6" grpId="0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Distance-Vector Routing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1613" y="2514600"/>
            <a:ext cx="3407387" cy="3581400"/>
            <a:chOff x="21613" y="2057400"/>
            <a:chExt cx="4443320" cy="4038600"/>
          </a:xfrm>
        </p:grpSpPr>
        <p:grpSp>
          <p:nvGrpSpPr>
            <p:cNvPr id="42" name="Group 41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49" name="Straight Connector 48"/>
              <p:cNvCxnSpPr>
                <a:stCxn id="52" idx="5"/>
                <a:endCxn id="53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53" idx="3"/>
                <a:endCxn id="56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52" idx="3"/>
                <a:endCxn id="54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</p:txBody>
          </p:sp>
          <p:cxnSp>
            <p:nvCxnSpPr>
              <p:cNvPr id="55" name="Straight Connector 54"/>
              <p:cNvCxnSpPr>
                <a:stCxn id="56" idx="1"/>
                <a:endCxn id="54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</p:txBody>
          </p:sp>
          <p:cxnSp>
            <p:nvCxnSpPr>
              <p:cNvPr id="58" name="Straight Connector 57"/>
              <p:cNvCxnSpPr>
                <a:stCxn id="52" idx="4"/>
                <a:endCxn id="57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7" idx="6"/>
                <a:endCxn id="53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61" name="Oval Callout 60"/>
          <p:cNvSpPr/>
          <p:nvPr/>
        </p:nvSpPr>
        <p:spPr>
          <a:xfrm>
            <a:off x="1981200" y="1981200"/>
            <a:ext cx="838200" cy="685800"/>
          </a:xfrm>
          <a:prstGeom prst="wedgeEllipseCallout">
            <a:avLst>
              <a:gd name="adj1" fmla="val -62848"/>
              <a:gd name="adj2" fmla="val 5302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B</a:t>
            </a:r>
            <a:r>
              <a:rPr lang="en-US" sz="1400" dirty="0" smtClean="0">
                <a:solidFill>
                  <a:srgbClr val="000000"/>
                </a:solidFill>
              </a:rPr>
              <a:t>:</a:t>
            </a:r>
            <a:r>
              <a:rPr lang="en-US" sz="1400" dirty="0">
                <a:solidFill>
                  <a:srgbClr val="000000"/>
                </a:solidFill>
              </a:rPr>
              <a:t>2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C</a:t>
            </a:r>
            <a:r>
              <a:rPr lang="en-US" sz="1400" dirty="0" smtClean="0">
                <a:solidFill>
                  <a:srgbClr val="000000"/>
                </a:solidFill>
              </a:rPr>
              <a:t>:1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D:3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1295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093125" y="2286000"/>
            <a:ext cx="3076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67400" y="3048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C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>
            <a:off x="6626525" y="3962400"/>
            <a:ext cx="2314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6093125" y="5867400"/>
            <a:ext cx="3076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15000" y="47244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D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34314"/>
              </p:ext>
            </p:extLst>
          </p:nvPr>
        </p:nvGraphicFramePr>
        <p:xfrm>
          <a:off x="4191000" y="1730053"/>
          <a:ext cx="18288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2064"/>
                <a:gridCol w="438912"/>
                <a:gridCol w="438912"/>
                <a:gridCol w="438912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51711"/>
              </p:ext>
            </p:extLst>
          </p:nvPr>
        </p:nvGraphicFramePr>
        <p:xfrm>
          <a:off x="6476999" y="1730053"/>
          <a:ext cx="2514599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5734"/>
                <a:gridCol w="407773"/>
                <a:gridCol w="407773"/>
                <a:gridCol w="407773"/>
                <a:gridCol w="407773"/>
                <a:gridCol w="407773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3, 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 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173320"/>
              </p:ext>
            </p:extLst>
          </p:nvPr>
        </p:nvGraphicFramePr>
        <p:xfrm>
          <a:off x="4724400" y="3406453"/>
          <a:ext cx="18288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2064"/>
                <a:gridCol w="438912"/>
                <a:gridCol w="438912"/>
                <a:gridCol w="438912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 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26999"/>
              </p:ext>
            </p:extLst>
          </p:nvPr>
        </p:nvGraphicFramePr>
        <p:xfrm>
          <a:off x="6934196" y="3406453"/>
          <a:ext cx="2133604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81780"/>
                <a:gridCol w="412956"/>
                <a:gridCol w="412956"/>
                <a:gridCol w="412956"/>
                <a:gridCol w="412956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3, 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 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62768"/>
              </p:ext>
            </p:extLst>
          </p:nvPr>
        </p:nvGraphicFramePr>
        <p:xfrm>
          <a:off x="3733800" y="5082442"/>
          <a:ext cx="2286002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6194"/>
                <a:gridCol w="442452"/>
                <a:gridCol w="442452"/>
                <a:gridCol w="442452"/>
                <a:gridCol w="442452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46595"/>
              </p:ext>
            </p:extLst>
          </p:nvPr>
        </p:nvGraphicFramePr>
        <p:xfrm>
          <a:off x="6477001" y="5105400"/>
          <a:ext cx="2562252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84752"/>
                <a:gridCol w="415500"/>
                <a:gridCol w="415500"/>
                <a:gridCol w="415500"/>
                <a:gridCol w="415500"/>
                <a:gridCol w="415500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 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07120"/>
              </p:ext>
            </p:extLst>
          </p:nvPr>
        </p:nvGraphicFramePr>
        <p:xfrm>
          <a:off x="3200400" y="1730053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95627"/>
              </p:ext>
            </p:extLst>
          </p:nvPr>
        </p:nvGraphicFramePr>
        <p:xfrm>
          <a:off x="3733800" y="3406453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61496"/>
              </p:ext>
            </p:extLst>
          </p:nvPr>
        </p:nvGraphicFramePr>
        <p:xfrm>
          <a:off x="2743200" y="5082442"/>
          <a:ext cx="9144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46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6" grpId="0"/>
      <p:bldP spid="67" grpId="0" animBg="1"/>
      <p:bldP spid="37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Distance-Vector Routing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0" y="3505200"/>
            <a:ext cx="3026387" cy="2790802"/>
            <a:chOff x="21613" y="2057400"/>
            <a:chExt cx="4443320" cy="4038600"/>
          </a:xfrm>
        </p:grpSpPr>
        <p:grpSp>
          <p:nvGrpSpPr>
            <p:cNvPr id="42" name="Group 41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49" name="Straight Connector 48"/>
              <p:cNvCxnSpPr>
                <a:stCxn id="52" idx="5"/>
                <a:endCxn id="53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53" idx="3"/>
                <a:endCxn id="56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52" idx="3"/>
                <a:endCxn id="54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</p:txBody>
          </p:sp>
          <p:cxnSp>
            <p:nvCxnSpPr>
              <p:cNvPr id="55" name="Straight Connector 54"/>
              <p:cNvCxnSpPr>
                <a:stCxn id="56" idx="1"/>
                <a:endCxn id="54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</p:txBody>
          </p:sp>
          <p:cxnSp>
            <p:nvCxnSpPr>
              <p:cNvPr id="58" name="Straight Connector 57"/>
              <p:cNvCxnSpPr>
                <a:stCxn id="52" idx="4"/>
                <a:endCxn id="57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7" idx="6"/>
                <a:endCxn id="53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990600" y="2829289"/>
              <a:ext cx="30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71800" y="3672926"/>
              <a:ext cx="30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7340" y="2939559"/>
              <a:ext cx="30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61" name="Oval Callout 60"/>
          <p:cNvSpPr/>
          <p:nvPr/>
        </p:nvSpPr>
        <p:spPr>
          <a:xfrm>
            <a:off x="1938808" y="5943600"/>
            <a:ext cx="880592" cy="914401"/>
          </a:xfrm>
          <a:prstGeom prst="wedgeEllipseCallout">
            <a:avLst>
              <a:gd name="adj1" fmla="val 29405"/>
              <a:gd name="adj2" fmla="val -13504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A:</a:t>
            </a:r>
            <a:r>
              <a:rPr lang="en-US" sz="1400" dirty="0">
                <a:solidFill>
                  <a:srgbClr val="000000"/>
                </a:solidFill>
              </a:rPr>
              <a:t>3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B:</a:t>
            </a:r>
            <a:r>
              <a:rPr lang="en-US" sz="1400" dirty="0">
                <a:solidFill>
                  <a:srgbClr val="000000"/>
                </a:solidFill>
              </a:rPr>
              <a:t>9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C</a:t>
            </a:r>
            <a:r>
              <a:rPr lang="en-US" sz="1400" dirty="0" smtClean="0">
                <a:solidFill>
                  <a:srgbClr val="000000"/>
                </a:solidFill>
              </a:rPr>
              <a:t>:2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E:3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129540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5715000" y="2514600"/>
            <a:ext cx="2314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715000" y="32882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C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>
            <a:off x="6324600" y="4191000"/>
            <a:ext cx="228600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>
            <a:off x="6093125" y="5867400"/>
            <a:ext cx="231475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562600" y="4888468"/>
            <a:ext cx="85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E</a:t>
            </a:r>
            <a:endParaRPr lang="en-US" dirty="0"/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3222"/>
              </p:ext>
            </p:extLst>
          </p:nvPr>
        </p:nvGraphicFramePr>
        <p:xfrm>
          <a:off x="3505199" y="1729642"/>
          <a:ext cx="2133601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81781"/>
                <a:gridCol w="412955"/>
                <a:gridCol w="412955"/>
                <a:gridCol w="412955"/>
                <a:gridCol w="412955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11227"/>
              </p:ext>
            </p:extLst>
          </p:nvPr>
        </p:nvGraphicFramePr>
        <p:xfrm>
          <a:off x="6019801" y="1729642"/>
          <a:ext cx="30480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76650"/>
                <a:gridCol w="494270"/>
                <a:gridCol w="494270"/>
                <a:gridCol w="494270"/>
                <a:gridCol w="494270"/>
                <a:gridCol w="494270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10, D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356"/>
              </p:ext>
            </p:extLst>
          </p:nvPr>
        </p:nvGraphicFramePr>
        <p:xfrm>
          <a:off x="4114796" y="3657600"/>
          <a:ext cx="2133604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81780"/>
                <a:gridCol w="412956"/>
                <a:gridCol w="412956"/>
                <a:gridCol w="412956"/>
                <a:gridCol w="412956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1,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3, A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51556"/>
              </p:ext>
            </p:extLst>
          </p:nvPr>
        </p:nvGraphicFramePr>
        <p:xfrm>
          <a:off x="6629400" y="3657600"/>
          <a:ext cx="25146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199"/>
                <a:gridCol w="426309"/>
                <a:gridCol w="407773"/>
                <a:gridCol w="407773"/>
                <a:gridCol w="407773"/>
                <a:gridCol w="407773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1,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3, A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 D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731170"/>
              </p:ext>
            </p:extLst>
          </p:nvPr>
        </p:nvGraphicFramePr>
        <p:xfrm>
          <a:off x="4114800" y="5334000"/>
          <a:ext cx="19050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3400"/>
                <a:gridCol w="457200"/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57276"/>
              </p:ext>
            </p:extLst>
          </p:nvPr>
        </p:nvGraphicFramePr>
        <p:xfrm>
          <a:off x="6400801" y="5334000"/>
          <a:ext cx="2514599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5734"/>
                <a:gridCol w="407773"/>
                <a:gridCol w="407773"/>
                <a:gridCol w="407773"/>
                <a:gridCol w="407773"/>
                <a:gridCol w="407773"/>
              </a:tblGrid>
              <a:tr h="3261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6, D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 D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56381"/>
              </p:ext>
            </p:extLst>
          </p:nvPr>
        </p:nvGraphicFramePr>
        <p:xfrm>
          <a:off x="2514600" y="1729642"/>
          <a:ext cx="914400" cy="15469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40186"/>
              </p:ext>
            </p:extLst>
          </p:nvPr>
        </p:nvGraphicFramePr>
        <p:xfrm>
          <a:off x="3124200" y="3657600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311038"/>
              </p:ext>
            </p:extLst>
          </p:nvPr>
        </p:nvGraphicFramePr>
        <p:xfrm>
          <a:off x="3124200" y="5334000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46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9" grpId="0"/>
      <p:bldP spid="40" grpId="0" animBg="1"/>
      <p:bldP spid="71" grpId="0" animBg="1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Count­To­Infinity</a:t>
            </a:r>
            <a:r>
              <a:rPr lang="en-US" sz="5400" b="1" dirty="0"/>
              <a:t> Problem</a:t>
            </a:r>
          </a:p>
        </p:txBody>
      </p:sp>
      <p:sp>
        <p:nvSpPr>
          <p:cNvPr id="31" name="Oval 30"/>
          <p:cNvSpPr/>
          <p:nvPr/>
        </p:nvSpPr>
        <p:spPr>
          <a:xfrm>
            <a:off x="7631336" y="3505200"/>
            <a:ext cx="1131664" cy="11316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914400" y="3505200"/>
            <a:ext cx="1131664" cy="11316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70" name="Straight Connector 69"/>
          <p:cNvCxnSpPr>
            <a:stCxn id="21" idx="2"/>
            <a:endCxn id="30" idx="6"/>
          </p:cNvCxnSpPr>
          <p:nvPr/>
        </p:nvCxnSpPr>
        <p:spPr>
          <a:xfrm flipH="1">
            <a:off x="2046064" y="4071032"/>
            <a:ext cx="206873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14800" y="3505200"/>
            <a:ext cx="1131664" cy="11316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3" name="Straight Connector 42"/>
          <p:cNvCxnSpPr>
            <a:stCxn id="21" idx="6"/>
            <a:endCxn id="31" idx="2"/>
          </p:cNvCxnSpPr>
          <p:nvPr/>
        </p:nvCxnSpPr>
        <p:spPr>
          <a:xfrm>
            <a:off x="5246464" y="4071032"/>
            <a:ext cx="238487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roll_Fa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296" y="3733800"/>
            <a:ext cx="884104" cy="719418"/>
          </a:xfrm>
          <a:prstGeom prst="rect">
            <a:avLst/>
          </a:prstGeom>
        </p:spPr>
      </p:pic>
      <p:pic>
        <p:nvPicPr>
          <p:cNvPr id="8" name="Picture 7" descr="1340274224599.jp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5" t="24195" r="30335" b="14060"/>
          <a:stretch/>
        </p:blipFill>
        <p:spPr>
          <a:xfrm>
            <a:off x="5965291" y="3104887"/>
            <a:ext cx="968909" cy="933713"/>
          </a:xfrm>
          <a:prstGeom prst="rect">
            <a:avLst/>
          </a:prstGeom>
        </p:spPr>
      </p:pic>
      <p:pic>
        <p:nvPicPr>
          <p:cNvPr id="9" name="Picture 8" descr="Screen Shot 2013-09-15 at 9.45.57 PM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819400"/>
            <a:ext cx="392545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2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Count­To­Infinity</a:t>
            </a:r>
            <a:r>
              <a:rPr lang="en-US" sz="5400" b="1" dirty="0"/>
              <a:t> Problem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67000" y="1524000"/>
            <a:ext cx="3417664" cy="674464"/>
            <a:chOff x="1447800" y="3962400"/>
            <a:chExt cx="3417664" cy="674464"/>
          </a:xfrm>
        </p:grpSpPr>
        <p:sp>
          <p:nvSpPr>
            <p:cNvPr id="31" name="Oval 30"/>
            <p:cNvSpPr/>
            <p:nvPr/>
          </p:nvSpPr>
          <p:spPr>
            <a:xfrm>
              <a:off x="42672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C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4478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stCxn id="21" idx="2"/>
              <a:endCxn id="30" idx="6"/>
            </p:cNvCxnSpPr>
            <p:nvPr/>
          </p:nvCxnSpPr>
          <p:spPr>
            <a:xfrm flipH="1">
              <a:off x="2046064" y="4337732"/>
              <a:ext cx="77333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8194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B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43" name="Straight Connector 42"/>
            <p:cNvCxnSpPr>
              <a:stCxn id="21" idx="6"/>
              <a:endCxn id="31" idx="2"/>
            </p:cNvCxnSpPr>
            <p:nvPr/>
          </p:nvCxnSpPr>
          <p:spPr>
            <a:xfrm>
              <a:off x="3417664" y="4337732"/>
              <a:ext cx="84953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3800" y="3962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26228" y="1383268"/>
            <a:ext cx="78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1 -&gt; ∞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59080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3810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791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C</a:t>
            </a:r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3429000" y="16764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992604">
            <a:off x="4890671" y="5001308"/>
            <a:ext cx="821014" cy="29548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9348358">
            <a:off x="6559112" y="4938979"/>
            <a:ext cx="803903" cy="2925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" y="6553200"/>
            <a:ext cx="853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90277" y="6484762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617996" y="5486400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 rot="1992604">
            <a:off x="8014871" y="5001307"/>
            <a:ext cx="821014" cy="29548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3608"/>
              </p:ext>
            </p:extLst>
          </p:nvPr>
        </p:nvGraphicFramePr>
        <p:xfrm>
          <a:off x="1828800" y="2362200"/>
          <a:ext cx="16764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63018"/>
              </p:ext>
            </p:extLst>
          </p:nvPr>
        </p:nvGraphicFramePr>
        <p:xfrm>
          <a:off x="1828800" y="3581400"/>
          <a:ext cx="1676400" cy="123473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71788"/>
              </p:ext>
            </p:extLst>
          </p:nvPr>
        </p:nvGraphicFramePr>
        <p:xfrm>
          <a:off x="1905000" y="5464264"/>
          <a:ext cx="16764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19394"/>
              </p:ext>
            </p:extLst>
          </p:nvPr>
        </p:nvGraphicFramePr>
        <p:xfrm>
          <a:off x="4724400" y="3657600"/>
          <a:ext cx="17526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90728"/>
                <a:gridCol w="420624"/>
                <a:gridCol w="420624"/>
                <a:gridCol w="420624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3, 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39429"/>
              </p:ext>
            </p:extLst>
          </p:nvPr>
        </p:nvGraphicFramePr>
        <p:xfrm>
          <a:off x="5486400" y="5486400"/>
          <a:ext cx="18288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2064"/>
                <a:gridCol w="438912"/>
                <a:gridCol w="438912"/>
                <a:gridCol w="438912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89984"/>
              </p:ext>
            </p:extLst>
          </p:nvPr>
        </p:nvGraphicFramePr>
        <p:xfrm>
          <a:off x="6934200" y="3657600"/>
          <a:ext cx="18288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2064"/>
                <a:gridCol w="438912"/>
                <a:gridCol w="438912"/>
                <a:gridCol w="438912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5, 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81115"/>
              </p:ext>
            </p:extLst>
          </p:nvPr>
        </p:nvGraphicFramePr>
        <p:xfrm>
          <a:off x="838200" y="2362200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09302"/>
              </p:ext>
            </p:extLst>
          </p:nvPr>
        </p:nvGraphicFramePr>
        <p:xfrm>
          <a:off x="838200" y="3581400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26733"/>
              </p:ext>
            </p:extLst>
          </p:nvPr>
        </p:nvGraphicFramePr>
        <p:xfrm>
          <a:off x="3733800" y="3505200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2957"/>
              </p:ext>
            </p:extLst>
          </p:nvPr>
        </p:nvGraphicFramePr>
        <p:xfrm>
          <a:off x="914400" y="5464264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48933"/>
              </p:ext>
            </p:extLst>
          </p:nvPr>
        </p:nvGraphicFramePr>
        <p:xfrm>
          <a:off x="4495800" y="5486400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1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Poison Reverse</a:t>
            </a:r>
            <a:endParaRPr lang="en-US" sz="5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667000" y="1524000"/>
            <a:ext cx="3417664" cy="674464"/>
            <a:chOff x="1447800" y="3962400"/>
            <a:chExt cx="3417664" cy="674464"/>
          </a:xfrm>
        </p:grpSpPr>
        <p:sp>
          <p:nvSpPr>
            <p:cNvPr id="31" name="Oval 30"/>
            <p:cNvSpPr/>
            <p:nvPr/>
          </p:nvSpPr>
          <p:spPr>
            <a:xfrm>
              <a:off x="42672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C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4478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stCxn id="21" idx="2"/>
              <a:endCxn id="30" idx="6"/>
            </p:cNvCxnSpPr>
            <p:nvPr/>
          </p:nvCxnSpPr>
          <p:spPr>
            <a:xfrm flipH="1">
              <a:off x="2046064" y="4337732"/>
              <a:ext cx="77333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819400" y="4038600"/>
              <a:ext cx="598264" cy="5982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50000"/>
                    </a:schemeClr>
                  </a:solidFill>
                </a:rPr>
                <a:t>B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43" name="Straight Connector 42"/>
            <p:cNvCxnSpPr>
              <a:stCxn id="21" idx="6"/>
              <a:endCxn id="31" idx="2"/>
            </p:cNvCxnSpPr>
            <p:nvPr/>
          </p:nvCxnSpPr>
          <p:spPr>
            <a:xfrm>
              <a:off x="3417664" y="4337732"/>
              <a:ext cx="84953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3800" y="3962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26228" y="1383268"/>
            <a:ext cx="78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1 -&gt; ∞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59080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3810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791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C</a:t>
            </a:r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3429000" y="1676400"/>
            <a:ext cx="457200" cy="4572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992604">
            <a:off x="4890671" y="5001308"/>
            <a:ext cx="821014" cy="29548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9348358">
            <a:off x="6559112" y="4938979"/>
            <a:ext cx="803903" cy="2925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" y="6553200"/>
            <a:ext cx="853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90277" y="6484762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46510"/>
              </p:ext>
            </p:extLst>
          </p:nvPr>
        </p:nvGraphicFramePr>
        <p:xfrm>
          <a:off x="1828800" y="2362200"/>
          <a:ext cx="16764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78278"/>
              </p:ext>
            </p:extLst>
          </p:nvPr>
        </p:nvGraphicFramePr>
        <p:xfrm>
          <a:off x="1905000" y="5464264"/>
          <a:ext cx="16764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731615"/>
              </p:ext>
            </p:extLst>
          </p:nvPr>
        </p:nvGraphicFramePr>
        <p:xfrm>
          <a:off x="4724400" y="3657600"/>
          <a:ext cx="17526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90728"/>
                <a:gridCol w="420624"/>
                <a:gridCol w="420624"/>
                <a:gridCol w="420624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97647"/>
              </p:ext>
            </p:extLst>
          </p:nvPr>
        </p:nvGraphicFramePr>
        <p:xfrm>
          <a:off x="5486400" y="5486400"/>
          <a:ext cx="18288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2064"/>
                <a:gridCol w="438912"/>
                <a:gridCol w="438912"/>
                <a:gridCol w="438912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51981"/>
              </p:ext>
            </p:extLst>
          </p:nvPr>
        </p:nvGraphicFramePr>
        <p:xfrm>
          <a:off x="838200" y="2362200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34015"/>
              </p:ext>
            </p:extLst>
          </p:nvPr>
        </p:nvGraphicFramePr>
        <p:xfrm>
          <a:off x="838200" y="3581400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03977"/>
              </p:ext>
            </p:extLst>
          </p:nvPr>
        </p:nvGraphicFramePr>
        <p:xfrm>
          <a:off x="3733800" y="3330253"/>
          <a:ext cx="914400" cy="124174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20961"/>
              </p:ext>
            </p:extLst>
          </p:nvPr>
        </p:nvGraphicFramePr>
        <p:xfrm>
          <a:off x="914400" y="5464264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96824"/>
              </p:ext>
            </p:extLst>
          </p:nvPr>
        </p:nvGraphicFramePr>
        <p:xfrm>
          <a:off x="4495800" y="5486400"/>
          <a:ext cx="914400" cy="936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7200"/>
                <a:gridCol w="457200"/>
              </a:tblGrid>
              <a:tr h="326114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Nbr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35765"/>
              </p:ext>
            </p:extLst>
          </p:nvPr>
        </p:nvGraphicFramePr>
        <p:xfrm>
          <a:off x="1828800" y="3581400"/>
          <a:ext cx="1676400" cy="123473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9392"/>
                <a:gridCol w="402336"/>
                <a:gridCol w="402336"/>
                <a:gridCol w="402336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0261"/>
              </p:ext>
            </p:extLst>
          </p:nvPr>
        </p:nvGraphicFramePr>
        <p:xfrm>
          <a:off x="6858000" y="3733800"/>
          <a:ext cx="1752600" cy="92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90728"/>
                <a:gridCol w="420624"/>
                <a:gridCol w="420624"/>
                <a:gridCol w="420624"/>
              </a:tblGrid>
              <a:tr h="249914">
                <a:tc>
                  <a:txBody>
                    <a:bodyPr/>
                    <a:lstStyle/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8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To</a:t>
                      </a:r>
                      <a:endParaRPr lang="en-US" sz="8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8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From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1, B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2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1200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75257" marR="75257" marT="37629" marB="3762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8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off, where are we?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400300" y="1680115"/>
            <a:ext cx="44704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Application</a:t>
            </a:r>
            <a:endParaRPr lang="en-US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00300" y="2640553"/>
            <a:ext cx="44704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Transport</a:t>
            </a:r>
            <a:endParaRPr lang="en-US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00300" y="3593053"/>
            <a:ext cx="4470400" cy="7620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C2E49C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0300" y="4563015"/>
            <a:ext cx="4470400" cy="7620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B9D1ED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Datalink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00300" y="5502815"/>
            <a:ext cx="44704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Physical</a:t>
            </a:r>
            <a:endParaRPr lang="en-US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3420055"/>
            <a:ext cx="1720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Mostly still here</a:t>
            </a:r>
            <a:endParaRPr lang="en-US" b="1" dirty="0"/>
          </a:p>
        </p:txBody>
      </p:sp>
      <p:cxnSp>
        <p:nvCxnSpPr>
          <p:cNvPr id="5" name="Elbow Connector 4"/>
          <p:cNvCxnSpPr>
            <a:stCxn id="3" idx="2"/>
          </p:cNvCxnSpPr>
          <p:nvPr/>
        </p:nvCxnSpPr>
        <p:spPr>
          <a:xfrm rot="16200000" flipH="1">
            <a:off x="1671325" y="3435593"/>
            <a:ext cx="260881" cy="96846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35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381000" y="1752600"/>
            <a:ext cx="5334000" cy="3798664"/>
            <a:chOff x="381000" y="1295400"/>
            <a:chExt cx="8420100" cy="5322664"/>
          </a:xfrm>
        </p:grpSpPr>
        <p:grpSp>
          <p:nvGrpSpPr>
            <p:cNvPr id="42" name="Group 41"/>
            <p:cNvGrpSpPr/>
            <p:nvPr/>
          </p:nvGrpSpPr>
          <p:grpSpPr>
            <a:xfrm>
              <a:off x="1752600" y="1295400"/>
              <a:ext cx="5856064" cy="5322664"/>
              <a:chOff x="1752600" y="1295400"/>
              <a:chExt cx="5856064" cy="5322664"/>
            </a:xfrm>
          </p:grpSpPr>
          <p:cxnSp>
            <p:nvCxnSpPr>
              <p:cNvPr id="22" name="Straight Connector 21"/>
              <p:cNvCxnSpPr>
                <a:stCxn id="28" idx="5"/>
                <a:endCxn id="31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31" idx="3"/>
                <a:endCxn id="29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8" idx="3"/>
                <a:endCxn id="30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29" idx="1"/>
                <a:endCxn id="30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4" name="Straight Connector 23"/>
              <p:cNvCxnSpPr>
                <a:stCxn id="28" idx="4"/>
                <a:endCxn id="21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21" idx="6"/>
                <a:endCxn id="31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Cloud Callout 50"/>
            <p:cNvSpPr/>
            <p:nvPr/>
          </p:nvSpPr>
          <p:spPr>
            <a:xfrm>
              <a:off x="5334000" y="1295400"/>
              <a:ext cx="1257300" cy="838200"/>
            </a:xfrm>
            <a:prstGeom prst="cloudCallout">
              <a:avLst>
                <a:gd name="adj1" fmla="val -76859"/>
                <a:gd name="adj2" fmla="val 503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Callout 67"/>
            <p:cNvSpPr/>
            <p:nvPr/>
          </p:nvSpPr>
          <p:spPr>
            <a:xfrm>
              <a:off x="4953000" y="3124200"/>
              <a:ext cx="1257300" cy="838200"/>
            </a:xfrm>
            <a:prstGeom prst="cloudCallout">
              <a:avLst>
                <a:gd name="adj1" fmla="val -76859"/>
                <a:gd name="adj2" fmla="val 503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Callout 68"/>
            <p:cNvSpPr/>
            <p:nvPr/>
          </p:nvSpPr>
          <p:spPr>
            <a:xfrm>
              <a:off x="7543800" y="3276600"/>
              <a:ext cx="1257300" cy="838200"/>
            </a:xfrm>
            <a:prstGeom prst="cloudCallout">
              <a:avLst>
                <a:gd name="adj1" fmla="val -76859"/>
                <a:gd name="adj2" fmla="val 503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Callout 70"/>
            <p:cNvSpPr/>
            <p:nvPr/>
          </p:nvSpPr>
          <p:spPr>
            <a:xfrm>
              <a:off x="5257800" y="5410200"/>
              <a:ext cx="1257300" cy="838200"/>
            </a:xfrm>
            <a:prstGeom prst="cloudCallout">
              <a:avLst>
                <a:gd name="adj1" fmla="val -76859"/>
                <a:gd name="adj2" fmla="val 503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Callout 71"/>
            <p:cNvSpPr/>
            <p:nvPr/>
          </p:nvSpPr>
          <p:spPr>
            <a:xfrm>
              <a:off x="381000" y="4114800"/>
              <a:ext cx="1257300" cy="838200"/>
            </a:xfrm>
            <a:prstGeom prst="cloudCallout">
              <a:avLst>
                <a:gd name="adj1" fmla="val 100556"/>
                <a:gd name="adj2" fmla="val -5282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Untitl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2400" y="3352800"/>
              <a:ext cx="762000" cy="692295"/>
            </a:xfrm>
            <a:prstGeom prst="rect">
              <a:avLst/>
            </a:prstGeom>
          </p:spPr>
        </p:pic>
        <p:pic>
          <p:nvPicPr>
            <p:cNvPr id="61" name="Picture 60" descr="Untitl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5486400"/>
              <a:ext cx="762000" cy="692295"/>
            </a:xfrm>
            <a:prstGeom prst="rect">
              <a:avLst/>
            </a:prstGeom>
          </p:spPr>
        </p:pic>
        <p:pic>
          <p:nvPicPr>
            <p:cNvPr id="60" name="Picture 59" descr="Untitl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1371600"/>
              <a:ext cx="762000" cy="692295"/>
            </a:xfrm>
            <a:prstGeom prst="rect">
              <a:avLst/>
            </a:prstGeom>
          </p:spPr>
        </p:pic>
        <p:pic>
          <p:nvPicPr>
            <p:cNvPr id="59" name="Picture 58" descr="Untitl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600" y="3200400"/>
              <a:ext cx="762000" cy="692295"/>
            </a:xfrm>
            <a:prstGeom prst="rect">
              <a:avLst/>
            </a:prstGeom>
          </p:spPr>
        </p:pic>
        <p:pic>
          <p:nvPicPr>
            <p:cNvPr id="73" name="Picture 72" descr="Untitl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191000"/>
              <a:ext cx="762000" cy="692295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6096000" y="1981200"/>
            <a:ext cx="2819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Every node has </a:t>
            </a:r>
            <a:r>
              <a:rPr lang="en-US" sz="2800" b="1" dirty="0" smtClean="0"/>
              <a:t>global knowledge </a:t>
            </a:r>
            <a:r>
              <a:rPr lang="en-US" sz="2800" dirty="0" smtClean="0"/>
              <a:t>of the entire topology and does </a:t>
            </a:r>
            <a:r>
              <a:rPr lang="en-US" sz="2800" b="1" dirty="0" smtClean="0"/>
              <a:t>local route computation </a:t>
            </a:r>
            <a:r>
              <a:rPr lang="en-US" sz="2800" dirty="0" smtClean="0"/>
              <a:t>using </a:t>
            </a:r>
            <a:r>
              <a:rPr lang="en-US" sz="2800" b="1" dirty="0" err="1" smtClean="0"/>
              <a:t>Djikstra’s</a:t>
            </a:r>
            <a:r>
              <a:rPr lang="en-US" sz="2800" b="1" dirty="0" smtClean="0"/>
              <a:t> Algorithm.</a:t>
            </a:r>
          </a:p>
        </p:txBody>
      </p:sp>
    </p:spTree>
    <p:extLst>
      <p:ext uri="{BB962C8B-B14F-4D97-AF65-F5344CB8AC3E}">
        <p14:creationId xmlns:p14="http://schemas.microsoft.com/office/powerpoint/2010/main" val="284301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Helvetica" charset="0"/>
                <a:ea typeface="ＭＳ Ｐゴシック" charset="0"/>
                <a:cs typeface="ＭＳ Ｐゴシック" charset="0"/>
              </a:rPr>
              <a:t>Djikstra</a:t>
            </a:r>
            <a:r>
              <a:rPr lang="ja-JP" alt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 smtClean="0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2800" dirty="0">
                <a:latin typeface="Helvetica" charset="0"/>
                <a:ea typeface="ＭＳ Ｐゴシック" charset="0"/>
                <a:cs typeface="ＭＳ Ｐゴシック" charset="0"/>
              </a:rPr>
              <a:t>Algorithm</a:t>
            </a:r>
            <a:endParaRPr lang="en-US" sz="28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4915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685958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Arial" charset="0"/>
              </a:rPr>
              <a:t>1  </a:t>
            </a:r>
            <a:r>
              <a:rPr lang="en-US" i="1" dirty="0">
                <a:latin typeface="Arial" charset="0"/>
              </a:rPr>
              <a:t>Initialization: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2   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 = {</a:t>
            </a:r>
            <a:r>
              <a:rPr lang="en-US" dirty="0">
                <a:latin typeface="Arial" charset="0"/>
              </a:rPr>
              <a:t>A</a:t>
            </a:r>
            <a:r>
              <a:rPr lang="en-US" b="0" dirty="0">
                <a:latin typeface="Arial" charset="0"/>
              </a:rPr>
              <a:t>};</a:t>
            </a:r>
          </a:p>
          <a:p>
            <a:pPr algn="l"/>
            <a:r>
              <a:rPr lang="en-US" b="0" dirty="0">
                <a:latin typeface="Arial" charset="0"/>
              </a:rPr>
              <a:t>3    for all nodes </a:t>
            </a:r>
            <a:r>
              <a:rPr lang="en-US" i="1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4      if </a:t>
            </a:r>
            <a:r>
              <a:rPr lang="en-US" i="1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adjacent to </a:t>
            </a:r>
            <a:r>
              <a:rPr lang="en-US" i="1" dirty="0">
                <a:latin typeface="Arial" charset="0"/>
              </a:rPr>
              <a:t>A</a:t>
            </a:r>
            <a:r>
              <a:rPr lang="en-US" b="0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5        then D(v) = c(</a:t>
            </a:r>
            <a:r>
              <a:rPr lang="en-US" b="0" dirty="0" err="1">
                <a:latin typeface="Arial" charset="0"/>
              </a:rPr>
              <a:t>A,v</a:t>
            </a:r>
            <a:r>
              <a:rPr lang="en-US" b="0" dirty="0">
                <a:latin typeface="Arial" charset="0"/>
              </a:rPr>
              <a:t>); </a:t>
            </a:r>
          </a:p>
          <a:p>
            <a:pPr algn="l"/>
            <a:r>
              <a:rPr lang="en-US" b="0" dirty="0">
                <a:latin typeface="Arial" charset="0"/>
              </a:rPr>
              <a:t>6        else D(v) =     ;</a:t>
            </a:r>
          </a:p>
          <a:p>
            <a:pPr algn="l"/>
            <a:r>
              <a:rPr lang="en-US" b="0" dirty="0">
                <a:latin typeface="Arial" charset="0"/>
              </a:rPr>
              <a:t>7 </a:t>
            </a:r>
          </a:p>
          <a:p>
            <a:pPr algn="l"/>
            <a:r>
              <a:rPr lang="en-US" b="0" dirty="0">
                <a:latin typeface="Arial" charset="0"/>
              </a:rPr>
              <a:t>8   </a:t>
            </a:r>
            <a:r>
              <a:rPr lang="en-US" i="1" dirty="0">
                <a:latin typeface="Arial" charset="0"/>
              </a:rPr>
              <a:t>Loop</a:t>
            </a:r>
            <a:r>
              <a:rPr lang="en-US" b="0" i="1" dirty="0">
                <a:latin typeface="Arial" charset="0"/>
              </a:rPr>
              <a:t> </a:t>
            </a:r>
            <a:endParaRPr lang="en-US" b="0" dirty="0">
              <a:latin typeface="Arial" charset="0"/>
            </a:endParaRPr>
          </a:p>
          <a:p>
            <a:pPr algn="l"/>
            <a:r>
              <a:rPr lang="en-US" b="0" dirty="0">
                <a:latin typeface="Arial" charset="0"/>
              </a:rPr>
              <a:t>9      find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not in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 such that D(w) is a minimum; </a:t>
            </a:r>
          </a:p>
          <a:p>
            <a:pPr algn="l"/>
            <a:r>
              <a:rPr lang="en-US" b="0" dirty="0">
                <a:latin typeface="Arial" charset="0"/>
              </a:rPr>
              <a:t>10    add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to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; </a:t>
            </a:r>
          </a:p>
          <a:p>
            <a:pPr algn="l"/>
            <a:r>
              <a:rPr lang="en-US" b="0" dirty="0">
                <a:latin typeface="Arial" charset="0"/>
              </a:rPr>
              <a:t>11    update D(v) for all </a:t>
            </a:r>
            <a:r>
              <a:rPr lang="en-US" dirty="0">
                <a:latin typeface="Arial" charset="0"/>
              </a:rPr>
              <a:t>v</a:t>
            </a:r>
            <a:r>
              <a:rPr lang="en-US" b="0" dirty="0">
                <a:latin typeface="Arial" charset="0"/>
              </a:rPr>
              <a:t> adjacent to </a:t>
            </a:r>
            <a:r>
              <a:rPr lang="en-US" dirty="0">
                <a:latin typeface="Arial" charset="0"/>
              </a:rPr>
              <a:t>w</a:t>
            </a:r>
            <a:r>
              <a:rPr lang="en-US" b="0" dirty="0">
                <a:latin typeface="Arial" charset="0"/>
              </a:rPr>
              <a:t> and not in </a:t>
            </a:r>
            <a:r>
              <a:rPr lang="en-US" dirty="0">
                <a:latin typeface="Arial" charset="0"/>
              </a:rPr>
              <a:t>S</a:t>
            </a:r>
            <a:r>
              <a:rPr lang="en-US" b="0" dirty="0">
                <a:latin typeface="Arial" charset="0"/>
              </a:rPr>
              <a:t>: </a:t>
            </a:r>
          </a:p>
          <a:p>
            <a:pPr algn="l"/>
            <a:r>
              <a:rPr lang="en-US" b="0" dirty="0">
                <a:latin typeface="Arial" charset="0"/>
              </a:rPr>
              <a:t>12       if  D(w) + c(</a:t>
            </a:r>
            <a:r>
              <a:rPr lang="en-US" b="0" dirty="0" err="1">
                <a:latin typeface="Arial" charset="0"/>
              </a:rPr>
              <a:t>w,v</a:t>
            </a:r>
            <a:r>
              <a:rPr lang="en-US" b="0" dirty="0">
                <a:latin typeface="Arial" charset="0"/>
              </a:rPr>
              <a:t>) &lt; D(v) then</a:t>
            </a:r>
          </a:p>
          <a:p>
            <a:pPr algn="l"/>
            <a:r>
              <a:rPr lang="en-US" b="0" dirty="0">
                <a:latin typeface="Arial" charset="0"/>
              </a:rPr>
              <a:t>              // </a:t>
            </a:r>
            <a:r>
              <a:rPr lang="en-US" i="1" dirty="0">
                <a:latin typeface="Times New Roman" charset="0"/>
              </a:rPr>
              <a:t>w</a:t>
            </a:r>
            <a:r>
              <a:rPr lang="en-US" b="0" i="1" dirty="0">
                <a:latin typeface="Times New Roman" charset="0"/>
              </a:rPr>
              <a:t> gives us a shorter path to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="0" i="1" dirty="0">
                <a:latin typeface="Times New Roman" charset="0"/>
              </a:rPr>
              <a:t> than </a:t>
            </a:r>
            <a:r>
              <a:rPr lang="en-US" b="0" i="1" dirty="0" smtClean="0">
                <a:latin typeface="Times New Roman" charset="0"/>
              </a:rPr>
              <a:t>we’</a:t>
            </a:r>
            <a:r>
              <a:rPr lang="en-US" altLang="ja-JP" b="0" i="1" dirty="0" smtClean="0">
                <a:latin typeface="Times New Roman" charset="0"/>
              </a:rPr>
              <a:t>ve </a:t>
            </a:r>
            <a:r>
              <a:rPr lang="en-US" altLang="ja-JP" b="0" i="1" dirty="0">
                <a:latin typeface="Times New Roman" charset="0"/>
              </a:rPr>
              <a:t>found so far</a:t>
            </a:r>
            <a:r>
              <a:rPr lang="en-US" altLang="ja-JP" b="0" i="1" dirty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13          D(v) = D(w) + c(</a:t>
            </a:r>
            <a:r>
              <a:rPr lang="en-US" b="0" dirty="0" err="1">
                <a:latin typeface="Arial" charset="0"/>
              </a:rPr>
              <a:t>w,v</a:t>
            </a:r>
            <a:r>
              <a:rPr lang="en-US" b="0" dirty="0">
                <a:latin typeface="Arial" charset="0"/>
              </a:rPr>
              <a:t>); p(v) = w;</a:t>
            </a:r>
          </a:p>
          <a:p>
            <a:pPr algn="l"/>
            <a:r>
              <a:rPr lang="en-US" b="0" dirty="0">
                <a:latin typeface="Arial" charset="0"/>
              </a:rPr>
              <a:t>14  </a:t>
            </a:r>
            <a:r>
              <a:rPr lang="en-US" i="1" dirty="0">
                <a:latin typeface="Arial" charset="0"/>
              </a:rPr>
              <a:t>until all nodes in S;</a:t>
            </a:r>
            <a:r>
              <a:rPr lang="en-US" b="0" dirty="0">
                <a:latin typeface="Arial" charset="0"/>
              </a:rPr>
              <a:t> </a:t>
            </a:r>
          </a:p>
        </p:txBody>
      </p:sp>
      <p:sp>
        <p:nvSpPr>
          <p:cNvPr id="934916" name="Freeform 4"/>
          <p:cNvSpPr>
            <a:spLocks/>
          </p:cNvSpPr>
          <p:nvPr/>
        </p:nvSpPr>
        <p:spPr bwMode="auto">
          <a:xfrm>
            <a:off x="152400" y="4343400"/>
            <a:ext cx="476250" cy="2286000"/>
          </a:xfrm>
          <a:custGeom>
            <a:avLst/>
            <a:gdLst>
              <a:gd name="T0" fmla="*/ 2147483647 w 300"/>
              <a:gd name="T1" fmla="*/ 2147483647 h 3600"/>
              <a:gd name="T2" fmla="*/ 2147483647 w 300"/>
              <a:gd name="T3" fmla="*/ 2147483647 h 3600"/>
              <a:gd name="T4" fmla="*/ 0 w 300"/>
              <a:gd name="T5" fmla="*/ 2147483647 h 3600"/>
              <a:gd name="T6" fmla="*/ 0 w 300"/>
              <a:gd name="T7" fmla="*/ 0 h 3600"/>
              <a:gd name="T8" fmla="*/ 2147483647 w 300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"/>
              <a:gd name="T16" fmla="*/ 0 h 3600"/>
              <a:gd name="T17" fmla="*/ 300 w 300"/>
              <a:gd name="T18" fmla="*/ 3600 h 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" h="3600">
                <a:moveTo>
                  <a:pt x="300" y="3546"/>
                </a:moveTo>
                <a:lnTo>
                  <a:pt x="300" y="3600"/>
                </a:lnTo>
                <a:lnTo>
                  <a:pt x="0" y="3594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349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000717"/>
              </p:ext>
            </p:extLst>
          </p:nvPr>
        </p:nvGraphicFramePr>
        <p:xfrm>
          <a:off x="2438400" y="3581400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52400" imgH="127000" progId="Equation.3">
                  <p:embed/>
                </p:oleObj>
              </mc:Choice>
              <mc:Fallback>
                <p:oleObj name="Equation" r:id="rId4" imgW="1524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381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257799" y="2057400"/>
            <a:ext cx="403860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rgbClr val="FF0000"/>
                </a:solidFill>
                <a:latin typeface="Arial" charset="0"/>
              </a:rPr>
              <a:t>c(</a:t>
            </a:r>
            <a:r>
              <a:rPr lang="en-US" b="0" dirty="0" err="1">
                <a:solidFill>
                  <a:srgbClr val="FF0000"/>
                </a:solidFill>
                <a:latin typeface="Arial" charset="0"/>
              </a:rPr>
              <a:t>i,j</a:t>
            </a:r>
            <a:r>
              <a:rPr lang="en-US" b="0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: link cost from node </a:t>
            </a:r>
            <a:r>
              <a:rPr lang="en-US" b="0" i="1" dirty="0" err="1">
                <a:solidFill>
                  <a:srgbClr val="000090"/>
                </a:solidFill>
                <a:latin typeface="Arial" charset="0"/>
              </a:rPr>
              <a:t>i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 to </a:t>
            </a:r>
            <a:r>
              <a:rPr lang="en-US" b="0" i="1" dirty="0" smtClean="0">
                <a:solidFill>
                  <a:srgbClr val="000090"/>
                </a:solidFill>
                <a:latin typeface="Arial" charset="0"/>
              </a:rPr>
              <a:t>j</a:t>
            </a:r>
            <a:endParaRPr lang="en-US" b="0" dirty="0">
              <a:solidFill>
                <a:srgbClr val="000090"/>
              </a:solidFill>
              <a:latin typeface="Arial" charset="0"/>
            </a:endParaRPr>
          </a:p>
          <a:p>
            <a:pPr marL="285750" indent="-285750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b="0" dirty="0" smtClean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b="0" dirty="0">
                <a:solidFill>
                  <a:srgbClr val="FF0000"/>
                </a:solidFill>
                <a:latin typeface="Arial" charset="0"/>
              </a:rPr>
              <a:t>(v)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: current cost source </a:t>
            </a:r>
            <a:r>
              <a:rPr lang="en-US" b="0" dirty="0">
                <a:solidFill>
                  <a:srgbClr val="000090"/>
                </a:solidFill>
                <a:latin typeface="Arial" charset="0"/>
                <a:sym typeface="Symbol" charset="0"/>
              </a:rPr>
              <a:t>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 </a:t>
            </a:r>
            <a:r>
              <a:rPr lang="en-US" b="0" i="1" dirty="0">
                <a:solidFill>
                  <a:srgbClr val="000090"/>
                </a:solidFill>
                <a:latin typeface="Arial" charset="0"/>
              </a:rPr>
              <a:t>v</a:t>
            </a:r>
          </a:p>
          <a:p>
            <a:pPr marL="285750" indent="-285750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rgbClr val="FF0000"/>
                </a:solidFill>
                <a:latin typeface="Arial" charset="0"/>
              </a:rPr>
              <a:t>p(v)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: </a:t>
            </a:r>
            <a:r>
              <a:rPr lang="en-US" b="0" i="1" dirty="0" smtClean="0">
                <a:solidFill>
                  <a:srgbClr val="000090"/>
                </a:solidFill>
                <a:latin typeface="Arial" charset="0"/>
              </a:rPr>
              <a:t>v</a:t>
            </a:r>
            <a:r>
              <a:rPr lang="en-US" b="0" dirty="0" smtClean="0">
                <a:solidFill>
                  <a:srgbClr val="000090"/>
                </a:solidFill>
                <a:latin typeface="Arial" charset="0"/>
              </a:rPr>
              <a:t>’s predecessor along 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path from source to </a:t>
            </a:r>
            <a:r>
              <a:rPr lang="en-US" b="0" i="1" dirty="0" smtClean="0">
                <a:solidFill>
                  <a:srgbClr val="000090"/>
                </a:solidFill>
                <a:latin typeface="Arial" charset="0"/>
              </a:rPr>
              <a:t>v</a:t>
            </a:r>
            <a:endParaRPr lang="en-US" b="0" i="1" dirty="0">
              <a:solidFill>
                <a:srgbClr val="000090"/>
              </a:solidFill>
              <a:latin typeface="Arial" charset="0"/>
            </a:endParaRPr>
          </a:p>
          <a:p>
            <a:pPr marL="285750" indent="-285750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en-US" b="0" dirty="0">
                <a:solidFill>
                  <a:srgbClr val="000090"/>
                </a:solidFill>
                <a:latin typeface="Arial" charset="0"/>
              </a:rPr>
              <a:t>: set of nodes whose least cost path definitively known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3014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4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  <p:bldP spid="9349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13401"/>
              </p:ext>
            </p:extLst>
          </p:nvPr>
        </p:nvGraphicFramePr>
        <p:xfrm>
          <a:off x="4397856" y="4495800"/>
          <a:ext cx="3531170" cy="1879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06234"/>
                <a:gridCol w="706234"/>
                <a:gridCol w="706234"/>
                <a:gridCol w="706234"/>
                <a:gridCol w="706234"/>
              </a:tblGrid>
              <a:tr h="366045">
                <a:tc>
                  <a:txBody>
                    <a:bodyPr/>
                    <a:lstStyle/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700825"/>
              </p:ext>
            </p:extLst>
          </p:nvPr>
        </p:nvGraphicFramePr>
        <p:xfrm>
          <a:off x="7967016" y="4491975"/>
          <a:ext cx="948384" cy="1877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8384"/>
              </a:tblGrid>
              <a:tr h="3945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150456" y="4114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613" y="2057400"/>
            <a:ext cx="4443320" cy="4038600"/>
            <a:chOff x="21613" y="2057400"/>
            <a:chExt cx="4443320" cy="4038600"/>
          </a:xfrm>
        </p:grpSpPr>
        <p:grpSp>
          <p:nvGrpSpPr>
            <p:cNvPr id="2" name="Group 1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54" name="Straight Connector 53"/>
              <p:cNvCxnSpPr>
                <a:stCxn id="57" idx="5"/>
                <a:endCxn id="58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8" idx="3"/>
                <a:endCxn id="61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57" idx="3"/>
                <a:endCxn id="59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0" name="Straight Connector 59"/>
              <p:cNvCxnSpPr>
                <a:stCxn id="61" idx="1"/>
                <a:endCxn id="59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∞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3" name="Straight Connector 62"/>
              <p:cNvCxnSpPr>
                <a:stCxn id="57" idx="4"/>
                <a:endCxn id="62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62" idx="6"/>
                <a:endCxn id="58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13" name="Freeform 12"/>
          <p:cNvSpPr/>
          <p:nvPr/>
        </p:nvSpPr>
        <p:spPr>
          <a:xfrm>
            <a:off x="304800" y="3048000"/>
            <a:ext cx="811167" cy="2369151"/>
          </a:xfrm>
          <a:custGeom>
            <a:avLst/>
            <a:gdLst>
              <a:gd name="connsiteX0" fmla="*/ 0 w 811167"/>
              <a:gd name="connsiteY0" fmla="*/ 0 h 2369151"/>
              <a:gd name="connsiteX1" fmla="*/ 811140 w 811167"/>
              <a:gd name="connsiteY1" fmla="*/ 1003154 h 2369151"/>
              <a:gd name="connsiteX2" fmla="*/ 32019 w 811167"/>
              <a:gd name="connsiteY2" fmla="*/ 2369151 h 236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167" h="2369151">
                <a:moveTo>
                  <a:pt x="0" y="0"/>
                </a:moveTo>
                <a:cubicBezTo>
                  <a:pt x="402902" y="304148"/>
                  <a:pt x="805804" y="608296"/>
                  <a:pt x="811140" y="1003154"/>
                </a:cubicBezTo>
                <a:cubicBezTo>
                  <a:pt x="816476" y="1398012"/>
                  <a:pt x="32019" y="2369151"/>
                  <a:pt x="32019" y="236915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3288268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0+2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507468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0+5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213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S: </a:t>
            </a:r>
            <a:r>
              <a:rPr lang="en-US" dirty="0" smtClean="0"/>
              <a:t>set </a:t>
            </a:r>
            <a:r>
              <a:rPr lang="en-US" dirty="0"/>
              <a:t>of nodes whose least cost path definitively </a:t>
            </a:r>
            <a:r>
              <a:rPr lang="en-US" dirty="0" smtClean="0"/>
              <a:t>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9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00800"/>
              </p:ext>
            </p:extLst>
          </p:nvPr>
        </p:nvGraphicFramePr>
        <p:xfrm>
          <a:off x="4397856" y="4495800"/>
          <a:ext cx="3531170" cy="1879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06234"/>
                <a:gridCol w="706234"/>
                <a:gridCol w="706234"/>
                <a:gridCol w="706234"/>
                <a:gridCol w="706234"/>
              </a:tblGrid>
              <a:tr h="366045">
                <a:tc>
                  <a:txBody>
                    <a:bodyPr/>
                    <a:lstStyle/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64900"/>
              </p:ext>
            </p:extLst>
          </p:nvPr>
        </p:nvGraphicFramePr>
        <p:xfrm>
          <a:off x="7967016" y="4491975"/>
          <a:ext cx="948384" cy="1877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8384"/>
              </a:tblGrid>
              <a:tr h="3945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BA</a:t>
                      </a:r>
                      <a:endParaRPr lang="en-US" sz="1600" b="0" i="0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150456" y="4114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1613" y="2057400"/>
            <a:ext cx="4443320" cy="4038600"/>
            <a:chOff x="21613" y="2057400"/>
            <a:chExt cx="4443320" cy="4038600"/>
          </a:xfrm>
        </p:grpSpPr>
        <p:grpSp>
          <p:nvGrpSpPr>
            <p:cNvPr id="80" name="Group 79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87" name="Straight Connector 86"/>
              <p:cNvCxnSpPr>
                <a:stCxn id="90" idx="5"/>
                <a:endCxn id="91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91" idx="3"/>
                <a:endCxn id="94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90" idx="3"/>
                <a:endCxn id="92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2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cxnSp>
            <p:nvCxnSpPr>
              <p:cNvPr id="93" name="Straight Connector 92"/>
              <p:cNvCxnSpPr>
                <a:stCxn id="94" idx="1"/>
                <a:endCxn id="92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Oval 93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6" name="Straight Connector 95"/>
              <p:cNvCxnSpPr>
                <a:stCxn id="90" idx="4"/>
                <a:endCxn id="95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5" idx="6"/>
                <a:endCxn id="91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895600" y="2754868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2+7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09800" y="3352800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57200" y="4659868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0+5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28600" y="2338650"/>
            <a:ext cx="3193514" cy="2614350"/>
          </a:xfrm>
          <a:custGeom>
            <a:avLst/>
            <a:gdLst>
              <a:gd name="connsiteX0" fmla="*/ 3193514 w 3193514"/>
              <a:gd name="connsiteY0" fmla="*/ 0 h 2614350"/>
              <a:gd name="connsiteX1" fmla="*/ 1867552 w 3193514"/>
              <a:gd name="connsiteY1" fmla="*/ 1288501 h 2614350"/>
              <a:gd name="connsiteX2" fmla="*/ 0 w 3193514"/>
              <a:gd name="connsiteY2" fmla="*/ 2614350 h 26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3514" h="2614350">
                <a:moveTo>
                  <a:pt x="3193514" y="0"/>
                </a:moveTo>
                <a:cubicBezTo>
                  <a:pt x="2796659" y="426388"/>
                  <a:pt x="2399804" y="852776"/>
                  <a:pt x="1867552" y="1288501"/>
                </a:cubicBezTo>
                <a:cubicBezTo>
                  <a:pt x="1335300" y="1724226"/>
                  <a:pt x="0" y="2614350"/>
                  <a:pt x="0" y="26143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648201" y="213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S: </a:t>
            </a:r>
            <a:r>
              <a:rPr lang="en-US" dirty="0" smtClean="0"/>
              <a:t>set </a:t>
            </a:r>
            <a:r>
              <a:rPr lang="en-US" dirty="0"/>
              <a:t>of nodes whose least cost path definitively </a:t>
            </a:r>
            <a:r>
              <a:rPr lang="en-US" dirty="0" smtClean="0"/>
              <a:t>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1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21298"/>
              </p:ext>
            </p:extLst>
          </p:nvPr>
        </p:nvGraphicFramePr>
        <p:xfrm>
          <a:off x="4397856" y="4495800"/>
          <a:ext cx="3531170" cy="1879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06234"/>
                <a:gridCol w="706234"/>
                <a:gridCol w="706234"/>
                <a:gridCol w="706234"/>
                <a:gridCol w="706234"/>
              </a:tblGrid>
              <a:tr h="366045">
                <a:tc>
                  <a:txBody>
                    <a:bodyPr/>
                    <a:lstStyle/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(9,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11087"/>
              </p:ext>
            </p:extLst>
          </p:nvPr>
        </p:nvGraphicFramePr>
        <p:xfrm>
          <a:off x="7967016" y="4491975"/>
          <a:ext cx="948384" cy="1877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8384"/>
              </a:tblGrid>
              <a:tr h="3945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BA</a:t>
                      </a:r>
                      <a:endParaRPr lang="en-US" sz="1600" b="0" i="0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150456" y="4114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1613" y="2057400"/>
            <a:ext cx="4443320" cy="4038600"/>
            <a:chOff x="21613" y="2057400"/>
            <a:chExt cx="4443320" cy="4038600"/>
          </a:xfrm>
        </p:grpSpPr>
        <p:grpSp>
          <p:nvGrpSpPr>
            <p:cNvPr id="19" name="Group 18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26" name="Straight Connector 25"/>
              <p:cNvCxnSpPr>
                <a:stCxn id="29" idx="5"/>
                <a:endCxn id="30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30" idx="3"/>
                <a:endCxn id="33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9" idx="3"/>
                <a:endCxn id="31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cxnSp>
            <p:nvCxnSpPr>
              <p:cNvPr id="32" name="Straight Connector 31"/>
              <p:cNvCxnSpPr>
                <a:stCxn id="33" idx="1"/>
                <a:endCxn id="31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35" name="Straight Connector 34"/>
              <p:cNvCxnSpPr>
                <a:stCxn id="29" idx="4"/>
                <a:endCxn id="34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6"/>
                <a:endCxn id="30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7" name="Freeform 6"/>
          <p:cNvSpPr/>
          <p:nvPr/>
        </p:nvSpPr>
        <p:spPr>
          <a:xfrm>
            <a:off x="1219200" y="3048000"/>
            <a:ext cx="2412074" cy="2390495"/>
          </a:xfrm>
          <a:custGeom>
            <a:avLst/>
            <a:gdLst>
              <a:gd name="connsiteX0" fmla="*/ 2412074 w 2412074"/>
              <a:gd name="connsiteY0" fmla="*/ 0 h 2390495"/>
              <a:gd name="connsiteX1" fmla="*/ 1846410 w 2412074"/>
              <a:gd name="connsiteY1" fmla="*/ 1600778 h 2390495"/>
              <a:gd name="connsiteX2" fmla="*/ 0 w 2412074"/>
              <a:gd name="connsiteY2" fmla="*/ 2390495 h 239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2074" h="2390495">
                <a:moveTo>
                  <a:pt x="2412074" y="0"/>
                </a:moveTo>
                <a:cubicBezTo>
                  <a:pt x="2330248" y="601181"/>
                  <a:pt x="2248422" y="1202362"/>
                  <a:pt x="1846410" y="1600778"/>
                </a:cubicBezTo>
                <a:cubicBezTo>
                  <a:pt x="1444398" y="1999194"/>
                  <a:pt x="0" y="2390495"/>
                  <a:pt x="0" y="239049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581400" y="3200400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2+7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180" y="4114800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3+2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76400" y="4876800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0+5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8201" y="213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S: </a:t>
            </a:r>
            <a:r>
              <a:rPr lang="en-US" dirty="0" smtClean="0"/>
              <a:t>set </a:t>
            </a:r>
            <a:r>
              <a:rPr lang="en-US" dirty="0"/>
              <a:t>of nodes whose least cost path definitively </a:t>
            </a:r>
            <a:r>
              <a:rPr lang="en-US" dirty="0" smtClean="0"/>
              <a:t>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4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56363"/>
              </p:ext>
            </p:extLst>
          </p:nvPr>
        </p:nvGraphicFramePr>
        <p:xfrm>
          <a:off x="4397856" y="4495800"/>
          <a:ext cx="3531170" cy="1879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06234"/>
                <a:gridCol w="706234"/>
                <a:gridCol w="706234"/>
                <a:gridCol w="706234"/>
                <a:gridCol w="706234"/>
              </a:tblGrid>
              <a:tr h="366045">
                <a:tc>
                  <a:txBody>
                    <a:bodyPr/>
                    <a:lstStyle/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(9,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C)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80007"/>
              </p:ext>
            </p:extLst>
          </p:nvPr>
        </p:nvGraphicFramePr>
        <p:xfrm>
          <a:off x="7967016" y="4491975"/>
          <a:ext cx="948384" cy="1877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8384"/>
              </a:tblGrid>
              <a:tr h="3945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BA</a:t>
                      </a:r>
                      <a:endParaRPr lang="en-US" sz="1600" b="0" i="0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BACD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150456" y="4114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1613" y="2057400"/>
            <a:ext cx="4443320" cy="4038600"/>
            <a:chOff x="21613" y="2057400"/>
            <a:chExt cx="4443320" cy="4038600"/>
          </a:xfrm>
        </p:grpSpPr>
        <p:grpSp>
          <p:nvGrpSpPr>
            <p:cNvPr id="19" name="Group 18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26" name="Straight Connector 25"/>
              <p:cNvCxnSpPr>
                <a:stCxn id="29" idx="5"/>
                <a:endCxn id="30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30" idx="3"/>
                <a:endCxn id="33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9" idx="3"/>
                <a:endCxn id="31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5</a:t>
                </a:r>
                <a:endParaRPr lang="en-US" sz="2800" b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cxnSp>
            <p:nvCxnSpPr>
              <p:cNvPr id="32" name="Straight Connector 31"/>
              <p:cNvCxnSpPr>
                <a:stCxn id="33" idx="1"/>
                <a:endCxn id="31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∞</a:t>
                </a:r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35" name="Straight Connector 34"/>
              <p:cNvCxnSpPr>
                <a:stCxn id="29" idx="4"/>
                <a:endCxn id="34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6"/>
                <a:endCxn id="30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170766" y="4802334"/>
            <a:ext cx="4023680" cy="373732"/>
          </a:xfrm>
          <a:custGeom>
            <a:avLst/>
            <a:gdLst>
              <a:gd name="connsiteX0" fmla="*/ 0 w 4023680"/>
              <a:gd name="connsiteY0" fmla="*/ 42688 h 373732"/>
              <a:gd name="connsiteX1" fmla="*/ 1974485 w 4023680"/>
              <a:gd name="connsiteY1" fmla="*/ 373515 h 373732"/>
              <a:gd name="connsiteX2" fmla="*/ 4023680 w 4023680"/>
              <a:gd name="connsiteY2" fmla="*/ 0 h 37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3680" h="373732">
                <a:moveTo>
                  <a:pt x="0" y="42688"/>
                </a:moveTo>
                <a:cubicBezTo>
                  <a:pt x="651936" y="211659"/>
                  <a:pt x="1303872" y="380630"/>
                  <a:pt x="1974485" y="373515"/>
                </a:cubicBezTo>
                <a:cubicBezTo>
                  <a:pt x="2645098" y="366400"/>
                  <a:pt x="4023680" y="0"/>
                  <a:pt x="402368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590800" y="4648200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5+3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371600" y="4659868"/>
            <a:ext cx="53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0+5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8201" y="213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S: </a:t>
            </a:r>
            <a:r>
              <a:rPr lang="en-US" dirty="0" smtClean="0"/>
              <a:t>set </a:t>
            </a:r>
            <a:r>
              <a:rPr lang="en-US" dirty="0"/>
              <a:t>of nodes whose least cost path definitively </a:t>
            </a:r>
            <a:r>
              <a:rPr lang="en-US" dirty="0" smtClean="0"/>
              <a:t>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4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Link-State Routing</a:t>
            </a:r>
            <a:endParaRPr lang="en-US" sz="6600" b="1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30079"/>
              </p:ext>
            </p:extLst>
          </p:nvPr>
        </p:nvGraphicFramePr>
        <p:xfrm>
          <a:off x="4397856" y="4495800"/>
          <a:ext cx="3531170" cy="1879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06234"/>
                <a:gridCol w="706234"/>
                <a:gridCol w="706234"/>
                <a:gridCol w="706234"/>
                <a:gridCol w="706234"/>
              </a:tblGrid>
              <a:tr h="366045">
                <a:tc>
                  <a:txBody>
                    <a:bodyPr/>
                    <a:lstStyle/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en-US" sz="1000" b="1" i="1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∞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(9, A)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C)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(2, B)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(3, A)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C)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(5, B)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815741"/>
              </p:ext>
            </p:extLst>
          </p:nvPr>
        </p:nvGraphicFramePr>
        <p:xfrm>
          <a:off x="7967016" y="4491975"/>
          <a:ext cx="948384" cy="1877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48384"/>
              </a:tblGrid>
              <a:tr h="39452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BA</a:t>
                      </a:r>
                      <a:endParaRPr lang="en-US" sz="1600" b="0" i="0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BACD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BACDE</a:t>
                      </a:r>
                      <a:endParaRPr lang="en-US" sz="1600" b="0" i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150456" y="4114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1613" y="2057400"/>
            <a:ext cx="4443320" cy="4038600"/>
            <a:chOff x="21613" y="2057400"/>
            <a:chExt cx="4443320" cy="4038600"/>
          </a:xfrm>
        </p:grpSpPr>
        <p:grpSp>
          <p:nvGrpSpPr>
            <p:cNvPr id="38" name="Group 37"/>
            <p:cNvGrpSpPr/>
            <p:nvPr/>
          </p:nvGrpSpPr>
          <p:grpSpPr>
            <a:xfrm>
              <a:off x="21613" y="2057400"/>
              <a:ext cx="4443320" cy="4038600"/>
              <a:chOff x="1752600" y="1295400"/>
              <a:chExt cx="5856064" cy="5322664"/>
            </a:xfrm>
          </p:grpSpPr>
          <p:cxnSp>
            <p:nvCxnSpPr>
              <p:cNvPr id="45" name="Straight Connector 44"/>
              <p:cNvCxnSpPr>
                <a:stCxn id="48" idx="5"/>
                <a:endCxn id="49" idx="1"/>
              </p:cNvCxnSpPr>
              <p:nvPr/>
            </p:nvCxnSpPr>
            <p:spPr>
              <a:xfrm>
                <a:off x="5080736" y="2261336"/>
                <a:ext cx="1561992" cy="14095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9" idx="3"/>
                <a:endCxn id="52" idx="7"/>
              </p:cNvCxnSpPr>
              <p:nvPr/>
            </p:nvCxnSpPr>
            <p:spPr>
              <a:xfrm flipH="1">
                <a:off x="5004536" y="4471136"/>
                <a:ext cx="1638192" cy="1180992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8" idx="3"/>
                <a:endCxn id="50" idx="7"/>
              </p:cNvCxnSpPr>
              <p:nvPr/>
            </p:nvCxnSpPr>
            <p:spPr>
              <a:xfrm flipH="1">
                <a:off x="2718536" y="2261336"/>
                <a:ext cx="1561992" cy="133339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4114800" y="1295400"/>
                <a:ext cx="1131664" cy="113166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477000" y="35052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D</a:t>
                </a:r>
              </a:p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5</a:t>
                </a:r>
                <a:endParaRPr lang="en-US" sz="2800" b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752600" y="34290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B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cxnSp>
            <p:nvCxnSpPr>
              <p:cNvPr id="51" name="Straight Connector 50"/>
              <p:cNvCxnSpPr>
                <a:stCxn id="52" idx="1"/>
                <a:endCxn id="50" idx="5"/>
              </p:cNvCxnSpPr>
              <p:nvPr/>
            </p:nvCxnSpPr>
            <p:spPr>
              <a:xfrm flipH="1" flipV="1">
                <a:off x="2718536" y="4394936"/>
                <a:ext cx="1485792" cy="1257192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4038600" y="54864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E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114800" y="3505200"/>
                <a:ext cx="1131664" cy="1131664"/>
              </a:xfrm>
              <a:prstGeom prst="ellipse">
                <a:avLst/>
              </a:prstGeom>
              <a:solidFill>
                <a:srgbClr val="E6B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54" name="Straight Connector 53"/>
              <p:cNvCxnSpPr>
                <a:stCxn id="48" idx="4"/>
                <a:endCxn id="53" idx="0"/>
              </p:cNvCxnSpPr>
              <p:nvPr/>
            </p:nvCxnSpPr>
            <p:spPr>
              <a:xfrm>
                <a:off x="4680632" y="2427064"/>
                <a:ext cx="0" cy="1078136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3" idx="6"/>
                <a:endCxn id="49" idx="2"/>
              </p:cNvCxnSpPr>
              <p:nvPr/>
            </p:nvCxnSpPr>
            <p:spPr>
              <a:xfrm>
                <a:off x="5246464" y="4071032"/>
                <a:ext cx="123053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99060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05000" y="3200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71800" y="3810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27340" y="3048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060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24200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48201" y="2133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S: </a:t>
            </a:r>
            <a:r>
              <a:rPr lang="en-US" dirty="0" smtClean="0"/>
              <a:t>set </a:t>
            </a:r>
            <a:r>
              <a:rPr lang="en-US" dirty="0"/>
              <a:t>of nodes whose least cost path definitively </a:t>
            </a:r>
            <a:r>
              <a:rPr lang="en-US" dirty="0" smtClean="0"/>
              <a:t>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8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1813</Words>
  <Application>Microsoft Macintosh PowerPoint</Application>
  <PresentationFormat>On-screen Show (4:3)</PresentationFormat>
  <Paragraphs>1038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Routing</vt:lpstr>
      <vt:lpstr>First off, where are we?</vt:lpstr>
      <vt:lpstr>Link-State Routing</vt:lpstr>
      <vt:lpstr>Djikstra’s Algorithm</vt:lpstr>
      <vt:lpstr>Link-State Routing</vt:lpstr>
      <vt:lpstr>Link-State Routing</vt:lpstr>
      <vt:lpstr>Link-State Routing</vt:lpstr>
      <vt:lpstr>Link-State Routing</vt:lpstr>
      <vt:lpstr>Link-State Routing</vt:lpstr>
      <vt:lpstr>Distance-Vector Routing</vt:lpstr>
      <vt:lpstr>Distance-Vector Routing</vt:lpstr>
      <vt:lpstr>Distance-Vector Routing</vt:lpstr>
      <vt:lpstr>Distance-Vector Routing</vt:lpstr>
      <vt:lpstr>Count­To­Infinity Problem</vt:lpstr>
      <vt:lpstr>Count­To­Infinity Problem</vt:lpstr>
      <vt:lpstr>Poison Reverse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</dc:title>
  <dc:creator>Anzeru</dc:creator>
  <cp:lastModifiedBy>Qifan Pu</cp:lastModifiedBy>
  <cp:revision>415</cp:revision>
  <dcterms:created xsi:type="dcterms:W3CDTF">2012-09-17T19:22:20Z</dcterms:created>
  <dcterms:modified xsi:type="dcterms:W3CDTF">2014-09-27T17:02:04Z</dcterms:modified>
</cp:coreProperties>
</file>