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5" r:id="rId2"/>
    <p:sldId id="283" r:id="rId3"/>
    <p:sldId id="269" r:id="rId4"/>
    <p:sldId id="270" r:id="rId5"/>
    <p:sldId id="271" r:id="rId6"/>
    <p:sldId id="274" r:id="rId7"/>
    <p:sldId id="263" r:id="rId8"/>
    <p:sldId id="281" r:id="rId9"/>
    <p:sldId id="294" r:id="rId10"/>
    <p:sldId id="295" r:id="rId11"/>
    <p:sldId id="282" r:id="rId12"/>
    <p:sldId id="264" r:id="rId13"/>
    <p:sldId id="265" r:id="rId14"/>
    <p:sldId id="266" r:id="rId15"/>
    <p:sldId id="267" r:id="rId16"/>
    <p:sldId id="275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57" autoAdjust="0"/>
  </p:normalViewPr>
  <p:slideViewPr>
    <p:cSldViewPr>
      <p:cViewPr varScale="1">
        <p:scale>
          <a:sx n="128" d="100"/>
          <a:sy n="128" d="100"/>
        </p:scale>
        <p:origin x="-7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F7DEE-365F-46E1-AE0B-718CA9FBEBB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7B924-8354-4D03-AFC1-9D59A7EDD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9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B924-8354-4D03-AFC1-9D59A7EDD1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5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B924-8354-4D03-AFC1-9D59A7EDD1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55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B924-8354-4D03-AFC1-9D59A7EDD1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55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B924-8354-4D03-AFC1-9D59A7EDD1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55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B924-8354-4D03-AFC1-9D59A7EDD1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55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0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6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7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6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1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27B3-1DAA-4BA8-A4B9-002A866D42DE}" type="datetimeFigureOut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8419F-65F6-4F01-A5F0-864FAA926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9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BGP</a:t>
            </a:r>
            <a:endParaRPr lang="en-US" sz="11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Border Gateway Protocol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4958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EE122 Section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2866" y="24196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7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Gao</a:t>
            </a:r>
            <a:r>
              <a:rPr lang="en-US" dirty="0" smtClean="0"/>
              <a:t>-Rexford</a:t>
            </a: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514600" y="2895600"/>
            <a:ext cx="571500" cy="609600"/>
          </a:xfrm>
          <a:prstGeom prst="ellips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209800" y="3429000"/>
            <a:ext cx="457200" cy="762000"/>
          </a:xfrm>
          <a:prstGeom prst="line">
            <a:avLst/>
          </a:prstGeom>
          <a:noFill/>
          <a:ln w="25400">
            <a:solidFill>
              <a:srgbClr val="9966FF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9486" y="2971800"/>
            <a:ext cx="9542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peers</a:t>
            </a:r>
            <a:endParaRPr lang="en-US" dirty="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819400" y="205740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048000" y="3429000"/>
            <a:ext cx="457200" cy="762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35114" y="1885890"/>
            <a:ext cx="15698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58914" y="3962400"/>
            <a:ext cx="15698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 flipH="1">
            <a:off x="3124200" y="3200400"/>
            <a:ext cx="838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Oval 4"/>
          <p:cNvSpPr>
            <a:spLocks noChangeArrowheads="1"/>
          </p:cNvSpPr>
          <p:nvPr/>
        </p:nvSpPr>
        <p:spPr bwMode="auto">
          <a:xfrm>
            <a:off x="5029200" y="2895600"/>
            <a:ext cx="571500" cy="609600"/>
          </a:xfrm>
          <a:prstGeom prst="ellips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>
            <a:off x="5562600" y="3200400"/>
            <a:ext cx="762000" cy="0"/>
          </a:xfrm>
          <a:prstGeom prst="line">
            <a:avLst/>
          </a:prstGeom>
          <a:noFill/>
          <a:ln w="25400">
            <a:solidFill>
              <a:srgbClr val="9966FF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5486400" y="3429000"/>
            <a:ext cx="457200" cy="762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 flipV="1">
            <a:off x="4648200" y="3429000"/>
            <a:ext cx="457200" cy="762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4"/>
          <p:cNvSpPr>
            <a:spLocks noChangeArrowheads="1"/>
          </p:cNvSpPr>
          <p:nvPr/>
        </p:nvSpPr>
        <p:spPr bwMode="auto">
          <a:xfrm>
            <a:off x="7467600" y="2895600"/>
            <a:ext cx="571500" cy="609600"/>
          </a:xfrm>
          <a:prstGeom prst="ellips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V="1">
            <a:off x="7772400" y="1981200"/>
            <a:ext cx="0" cy="914400"/>
          </a:xfrm>
          <a:prstGeom prst="line">
            <a:avLst/>
          </a:prstGeom>
          <a:noFill/>
          <a:ln w="25400">
            <a:solidFill>
              <a:srgbClr val="9966FF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7924800" y="3429000"/>
            <a:ext cx="457200" cy="762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 flipV="1">
            <a:off x="7086600" y="3429000"/>
            <a:ext cx="457200" cy="762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ounded Rectangle 40"/>
          <p:cNvSpPr/>
          <p:nvPr/>
        </p:nvSpPr>
        <p:spPr bwMode="auto">
          <a:xfrm>
            <a:off x="304800" y="5257800"/>
            <a:ext cx="8534400" cy="914400"/>
          </a:xfrm>
          <a:prstGeom prst="round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With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Gao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-Rexford,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the </a:t>
            </a:r>
            <a:r>
              <a:rPr lang="en-US" sz="2400" b="0" dirty="0" smtClean="0">
                <a:solidFill>
                  <a:schemeClr val="bg1"/>
                </a:solidFill>
              </a:rPr>
              <a:t>AS policy graph is a </a:t>
            </a:r>
            <a:br>
              <a:rPr lang="en-US" sz="2400" b="0" dirty="0" smtClean="0">
                <a:solidFill>
                  <a:schemeClr val="bg1"/>
                </a:solidFill>
              </a:rPr>
            </a:br>
            <a:r>
              <a:rPr lang="en-US" sz="2400" b="0" dirty="0" smtClean="0">
                <a:solidFill>
                  <a:schemeClr val="bg1"/>
                </a:solidFill>
              </a:rPr>
              <a:t>DAG (directed acyclic graph) and routes are “valley free”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4357"/>
          <a:stretch/>
        </p:blipFill>
        <p:spPr>
          <a:xfrm rot="20893020">
            <a:off x="5947561" y="154775"/>
            <a:ext cx="1152801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9707" r="27219" b="38239"/>
          <a:stretch/>
        </p:blipFill>
        <p:spPr>
          <a:xfrm rot="560552">
            <a:off x="7461629" y="181239"/>
            <a:ext cx="1417132" cy="150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23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5" grpId="0"/>
      <p:bldP spid="20" grpId="0" animBg="1"/>
      <p:bldP spid="22" grpId="0" animBg="1"/>
      <p:bldP spid="27" grpId="0"/>
      <p:bldP spid="28" grpId="0"/>
      <p:bldP spid="29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Packets flow where money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3366FF"/>
                </a:solidFill>
              </a:rPr>
              <a:t>Route Selection</a:t>
            </a:r>
          </a:p>
          <a:p>
            <a:pPr lvl="1"/>
            <a:r>
              <a:rPr lang="en-US" dirty="0" smtClean="0"/>
              <a:t>Preference Order: Customer &gt; Peer &gt; Provider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chemeClr val="accent2"/>
                </a:solidFill>
              </a:rPr>
              <a:t>Route </a:t>
            </a:r>
            <a:r>
              <a:rPr lang="en-US" b="1" dirty="0">
                <a:solidFill>
                  <a:schemeClr val="accent2"/>
                </a:solidFill>
              </a:rPr>
              <a:t>Export </a:t>
            </a:r>
            <a:r>
              <a:rPr lang="en-US" b="1" dirty="0" smtClean="0">
                <a:solidFill>
                  <a:schemeClr val="accent2"/>
                </a:solidFill>
              </a:rPr>
              <a:t>Policy</a:t>
            </a:r>
          </a:p>
          <a:p>
            <a:pPr lvl="1"/>
            <a:r>
              <a:rPr lang="en-US" dirty="0"/>
              <a:t>Peers provide transit between their customers</a:t>
            </a:r>
          </a:p>
          <a:p>
            <a:pPr lvl="1"/>
            <a:r>
              <a:rPr lang="en-US" dirty="0"/>
              <a:t>Peers do not provide transit to each other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7848600" cy="121920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8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FF"/>
                </a:solidFill>
              </a:rPr>
              <a:t>Route Selection: </a:t>
            </a:r>
            <a:r>
              <a:rPr lang="en-US" dirty="0" smtClean="0"/>
              <a:t>Customer &gt; 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Provider -&gt; Customer:</a:t>
            </a:r>
          </a:p>
          <a:p>
            <a:r>
              <a:rPr lang="en-US" dirty="0" smtClean="0"/>
              <a:t>Peer &lt;-&gt; Peer: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2397614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" name="Cloud 6"/>
          <p:cNvSpPr/>
          <p:nvPr/>
        </p:nvSpPr>
        <p:spPr>
          <a:xfrm>
            <a:off x="5679586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8" name="Cloud 7"/>
          <p:cNvSpPr/>
          <p:nvPr/>
        </p:nvSpPr>
        <p:spPr>
          <a:xfrm>
            <a:off x="5682895" y="1904189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6" name="Flowchart: Process 5"/>
          <p:cNvSpPr/>
          <p:nvPr/>
        </p:nvSpPr>
        <p:spPr>
          <a:xfrm>
            <a:off x="838645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Flowchart: Process 9"/>
          <p:cNvSpPr/>
          <p:nvPr/>
        </p:nvSpPr>
        <p:spPr>
          <a:xfrm>
            <a:off x="4305301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1" name="Flowchart: Process 10"/>
          <p:cNvSpPr/>
          <p:nvPr/>
        </p:nvSpPr>
        <p:spPr>
          <a:xfrm>
            <a:off x="7771956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flipH="1">
            <a:off x="1105345" y="4079023"/>
            <a:ext cx="1295578" cy="1640623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Straight Connector 13"/>
          <p:cNvCxnSpPr>
            <a:stCxn id="5" idx="1"/>
            <a:endCxn id="10" idx="0"/>
          </p:cNvCxnSpPr>
          <p:nvPr/>
        </p:nvCxnSpPr>
        <p:spPr>
          <a:xfrm>
            <a:off x="2931014" y="4459212"/>
            <a:ext cx="1640987" cy="1260434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traight Connector 16"/>
          <p:cNvCxnSpPr>
            <a:stCxn id="7" idx="1"/>
            <a:endCxn id="10" idx="0"/>
          </p:cNvCxnSpPr>
          <p:nvPr/>
        </p:nvCxnSpPr>
        <p:spPr>
          <a:xfrm flipH="1">
            <a:off x="4572001" y="4459212"/>
            <a:ext cx="1640985" cy="1260434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Straight Connector 19"/>
          <p:cNvCxnSpPr>
            <a:stCxn id="8" idx="2"/>
            <a:endCxn id="5" idx="3"/>
          </p:cNvCxnSpPr>
          <p:nvPr/>
        </p:nvCxnSpPr>
        <p:spPr>
          <a:xfrm flipH="1">
            <a:off x="2931014" y="2285189"/>
            <a:ext cx="2755190" cy="1456402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Connector 22"/>
          <p:cNvCxnSpPr>
            <a:stCxn id="8" idx="1"/>
            <a:endCxn id="7" idx="3"/>
          </p:cNvCxnSpPr>
          <p:nvPr/>
        </p:nvCxnSpPr>
        <p:spPr>
          <a:xfrm flipH="1">
            <a:off x="6212986" y="2665378"/>
            <a:ext cx="3309" cy="1076213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Connector 25"/>
          <p:cNvCxnSpPr>
            <a:stCxn id="8" idx="0"/>
            <a:endCxn id="11" idx="0"/>
          </p:cNvCxnSpPr>
          <p:nvPr/>
        </p:nvCxnSpPr>
        <p:spPr>
          <a:xfrm>
            <a:off x="6748806" y="2285189"/>
            <a:ext cx="1289850" cy="3434457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Connector 29"/>
          <p:cNvCxnSpPr>
            <a:stCxn id="7" idx="2"/>
            <a:endCxn id="5" idx="0"/>
          </p:cNvCxnSpPr>
          <p:nvPr/>
        </p:nvCxnSpPr>
        <p:spPr>
          <a:xfrm flipH="1">
            <a:off x="3463525" y="4079023"/>
            <a:ext cx="221937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2432824"/>
            <a:ext cx="461398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269375" y="1905000"/>
            <a:ext cx="536709" cy="0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6" name="Flowchart: Process 85"/>
          <p:cNvSpPr/>
          <p:nvPr/>
        </p:nvSpPr>
        <p:spPr>
          <a:xfrm>
            <a:off x="1524000" y="3359833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 1</a:t>
            </a:r>
            <a:endParaRPr lang="en-US" sz="1600" dirty="0"/>
          </a:p>
        </p:txBody>
      </p:sp>
      <p:sp>
        <p:nvSpPr>
          <p:cNvPr id="87" name="Flowchart: Process 86"/>
          <p:cNvSpPr/>
          <p:nvPr/>
        </p:nvSpPr>
        <p:spPr>
          <a:xfrm>
            <a:off x="6553200" y="4327659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 2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2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 2</a:t>
            </a:r>
            <a:endParaRPr lang="en-US" sz="1600" dirty="0"/>
          </a:p>
        </p:txBody>
      </p:sp>
      <p:sp>
        <p:nvSpPr>
          <p:cNvPr id="88" name="Flowchart: Process 87"/>
          <p:cNvSpPr/>
          <p:nvPr/>
        </p:nvSpPr>
        <p:spPr>
          <a:xfrm>
            <a:off x="7055922" y="1752600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 0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 0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4460023"/>
            <a:ext cx="1066800" cy="8739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661798" y="3886200"/>
            <a:ext cx="1900802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724400" y="4460023"/>
            <a:ext cx="1143000" cy="8739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522961" y="3605701"/>
            <a:ext cx="676656" cy="271777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552161" y="4584839"/>
            <a:ext cx="676656" cy="271777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7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3366FF"/>
                </a:solidFill>
              </a:rPr>
              <a:t>Route Selection : </a:t>
            </a:r>
            <a:r>
              <a:rPr lang="en-US" dirty="0" smtClean="0"/>
              <a:t>Peer &gt;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Provider -&gt; Customer:</a:t>
            </a:r>
          </a:p>
          <a:p>
            <a:r>
              <a:rPr lang="en-US" dirty="0" smtClean="0"/>
              <a:t>Peer &lt;-&gt; Peer: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2397614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" name="Cloud 6"/>
          <p:cNvSpPr/>
          <p:nvPr/>
        </p:nvSpPr>
        <p:spPr>
          <a:xfrm>
            <a:off x="5679586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8" name="Cloud 7"/>
          <p:cNvSpPr/>
          <p:nvPr/>
        </p:nvSpPr>
        <p:spPr>
          <a:xfrm>
            <a:off x="5682895" y="1904189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6" name="Flowchart: Process 5"/>
          <p:cNvSpPr/>
          <p:nvPr/>
        </p:nvSpPr>
        <p:spPr>
          <a:xfrm>
            <a:off x="838645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Flowchart: Process 9"/>
          <p:cNvSpPr/>
          <p:nvPr/>
        </p:nvSpPr>
        <p:spPr>
          <a:xfrm>
            <a:off x="4305301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1" name="Flowchart: Process 10"/>
          <p:cNvSpPr/>
          <p:nvPr/>
        </p:nvSpPr>
        <p:spPr>
          <a:xfrm>
            <a:off x="7771956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flipH="1">
            <a:off x="1105345" y="4079023"/>
            <a:ext cx="1295578" cy="1640623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Straight Connector 13"/>
          <p:cNvCxnSpPr>
            <a:stCxn id="5" idx="1"/>
            <a:endCxn id="10" idx="0"/>
          </p:cNvCxnSpPr>
          <p:nvPr/>
        </p:nvCxnSpPr>
        <p:spPr>
          <a:xfrm>
            <a:off x="2931014" y="4459212"/>
            <a:ext cx="1640987" cy="1260434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traight Connector 16"/>
          <p:cNvCxnSpPr>
            <a:stCxn id="7" idx="1"/>
            <a:endCxn id="10" idx="0"/>
          </p:cNvCxnSpPr>
          <p:nvPr/>
        </p:nvCxnSpPr>
        <p:spPr>
          <a:xfrm flipH="1">
            <a:off x="4572001" y="4459212"/>
            <a:ext cx="1640985" cy="1260434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Straight Connector 19"/>
          <p:cNvCxnSpPr>
            <a:stCxn id="8" idx="2"/>
            <a:endCxn id="5" idx="3"/>
          </p:cNvCxnSpPr>
          <p:nvPr/>
        </p:nvCxnSpPr>
        <p:spPr>
          <a:xfrm flipH="1">
            <a:off x="2931014" y="2285189"/>
            <a:ext cx="2755190" cy="1456402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Connector 22"/>
          <p:cNvCxnSpPr>
            <a:stCxn id="8" idx="1"/>
            <a:endCxn id="7" idx="3"/>
          </p:cNvCxnSpPr>
          <p:nvPr/>
        </p:nvCxnSpPr>
        <p:spPr>
          <a:xfrm flipH="1">
            <a:off x="6212986" y="2665378"/>
            <a:ext cx="3309" cy="1076213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Connector 25"/>
          <p:cNvCxnSpPr>
            <a:stCxn id="8" idx="0"/>
            <a:endCxn id="11" idx="0"/>
          </p:cNvCxnSpPr>
          <p:nvPr/>
        </p:nvCxnSpPr>
        <p:spPr>
          <a:xfrm>
            <a:off x="6748806" y="2285189"/>
            <a:ext cx="1289850" cy="3434457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Connector 29"/>
          <p:cNvCxnSpPr>
            <a:stCxn id="7" idx="2"/>
            <a:endCxn id="5" idx="0"/>
          </p:cNvCxnSpPr>
          <p:nvPr/>
        </p:nvCxnSpPr>
        <p:spPr>
          <a:xfrm flipH="1">
            <a:off x="3463525" y="4079023"/>
            <a:ext cx="221937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2432824"/>
            <a:ext cx="461398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269375" y="1905000"/>
            <a:ext cx="536709" cy="0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6" name="Flowchart: Process 85"/>
          <p:cNvSpPr/>
          <p:nvPr/>
        </p:nvSpPr>
        <p:spPr>
          <a:xfrm>
            <a:off x="1524000" y="3359833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 1</a:t>
            </a:r>
            <a:endParaRPr lang="en-US" sz="1600" dirty="0"/>
          </a:p>
        </p:txBody>
      </p:sp>
      <p:sp>
        <p:nvSpPr>
          <p:cNvPr id="87" name="Flowchart: Process 86"/>
          <p:cNvSpPr/>
          <p:nvPr/>
        </p:nvSpPr>
        <p:spPr>
          <a:xfrm>
            <a:off x="6553200" y="4327659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 2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2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 2</a:t>
            </a:r>
            <a:endParaRPr lang="en-US" sz="1600" dirty="0"/>
          </a:p>
        </p:txBody>
      </p:sp>
      <p:sp>
        <p:nvSpPr>
          <p:cNvPr id="88" name="Flowchart: Process 87"/>
          <p:cNvSpPr/>
          <p:nvPr/>
        </p:nvSpPr>
        <p:spPr>
          <a:xfrm>
            <a:off x="7055922" y="1752600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 0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 0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464414" y="3886200"/>
            <a:ext cx="20981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019800" y="2819400"/>
            <a:ext cx="0" cy="81220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931014" y="2134357"/>
            <a:ext cx="2555387" cy="136136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4327659"/>
            <a:ext cx="676656" cy="271777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1524000" y="4459212"/>
            <a:ext cx="873614" cy="1179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753134" y="4599436"/>
            <a:ext cx="837666" cy="112021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65040" y="1769111"/>
            <a:ext cx="676656" cy="271777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53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3366FF"/>
                </a:solidFill>
              </a:rPr>
              <a:t>Route Selection : </a:t>
            </a:r>
            <a:r>
              <a:rPr lang="en-US" dirty="0" smtClean="0"/>
              <a:t>Provider (no choice)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Provider -&gt; Customer:</a:t>
            </a:r>
          </a:p>
          <a:p>
            <a:r>
              <a:rPr lang="en-US" dirty="0" smtClean="0"/>
              <a:t>Peer &lt;-&gt; Peer: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2397614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" name="Cloud 6"/>
          <p:cNvSpPr/>
          <p:nvPr/>
        </p:nvSpPr>
        <p:spPr>
          <a:xfrm>
            <a:off x="5679586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8" name="Cloud 7"/>
          <p:cNvSpPr/>
          <p:nvPr/>
        </p:nvSpPr>
        <p:spPr>
          <a:xfrm>
            <a:off x="5682895" y="1904189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6" name="Flowchart: Process 5"/>
          <p:cNvSpPr/>
          <p:nvPr/>
        </p:nvSpPr>
        <p:spPr>
          <a:xfrm>
            <a:off x="838645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Flowchart: Process 9"/>
          <p:cNvSpPr/>
          <p:nvPr/>
        </p:nvSpPr>
        <p:spPr>
          <a:xfrm>
            <a:off x="4305301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1" name="Flowchart: Process 10"/>
          <p:cNvSpPr/>
          <p:nvPr/>
        </p:nvSpPr>
        <p:spPr>
          <a:xfrm>
            <a:off x="7771956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flipH="1">
            <a:off x="1105345" y="4079023"/>
            <a:ext cx="1295578" cy="1640623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Straight Connector 13"/>
          <p:cNvCxnSpPr>
            <a:stCxn id="5" idx="1"/>
            <a:endCxn id="10" idx="0"/>
          </p:cNvCxnSpPr>
          <p:nvPr/>
        </p:nvCxnSpPr>
        <p:spPr>
          <a:xfrm>
            <a:off x="2931014" y="4459212"/>
            <a:ext cx="1640987" cy="1260434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traight Connector 16"/>
          <p:cNvCxnSpPr>
            <a:stCxn id="7" idx="1"/>
            <a:endCxn id="10" idx="0"/>
          </p:cNvCxnSpPr>
          <p:nvPr/>
        </p:nvCxnSpPr>
        <p:spPr>
          <a:xfrm flipH="1">
            <a:off x="4572001" y="4459212"/>
            <a:ext cx="1640985" cy="1260434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Straight Connector 19"/>
          <p:cNvCxnSpPr>
            <a:stCxn id="8" idx="2"/>
            <a:endCxn id="5" idx="3"/>
          </p:cNvCxnSpPr>
          <p:nvPr/>
        </p:nvCxnSpPr>
        <p:spPr>
          <a:xfrm flipH="1">
            <a:off x="2931014" y="2285189"/>
            <a:ext cx="2755190" cy="1456402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Connector 22"/>
          <p:cNvCxnSpPr>
            <a:stCxn id="8" idx="1"/>
            <a:endCxn id="7" idx="3"/>
          </p:cNvCxnSpPr>
          <p:nvPr/>
        </p:nvCxnSpPr>
        <p:spPr>
          <a:xfrm flipH="1">
            <a:off x="6212986" y="2665378"/>
            <a:ext cx="3309" cy="1076213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Connector 25"/>
          <p:cNvCxnSpPr>
            <a:stCxn id="8" idx="0"/>
            <a:endCxn id="11" idx="0"/>
          </p:cNvCxnSpPr>
          <p:nvPr/>
        </p:nvCxnSpPr>
        <p:spPr>
          <a:xfrm>
            <a:off x="6748806" y="2285189"/>
            <a:ext cx="1289850" cy="3434457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Connector 29"/>
          <p:cNvCxnSpPr>
            <a:stCxn id="7" idx="2"/>
            <a:endCxn id="5" idx="0"/>
          </p:cNvCxnSpPr>
          <p:nvPr/>
        </p:nvCxnSpPr>
        <p:spPr>
          <a:xfrm flipH="1">
            <a:off x="3463525" y="4079023"/>
            <a:ext cx="221937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2432824"/>
            <a:ext cx="461398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269375" y="1905000"/>
            <a:ext cx="536709" cy="0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6" name="Flowchart: Process 85"/>
          <p:cNvSpPr/>
          <p:nvPr/>
        </p:nvSpPr>
        <p:spPr>
          <a:xfrm>
            <a:off x="1524000" y="3359833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 1</a:t>
            </a:r>
            <a:endParaRPr lang="en-US" sz="1600" dirty="0"/>
          </a:p>
        </p:txBody>
      </p:sp>
      <p:sp>
        <p:nvSpPr>
          <p:cNvPr id="87" name="Flowchart: Process 86"/>
          <p:cNvSpPr/>
          <p:nvPr/>
        </p:nvSpPr>
        <p:spPr>
          <a:xfrm>
            <a:off x="6553200" y="4327659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 2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2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 2</a:t>
            </a:r>
            <a:endParaRPr lang="en-US" sz="1600" dirty="0"/>
          </a:p>
        </p:txBody>
      </p:sp>
      <p:sp>
        <p:nvSpPr>
          <p:cNvPr id="88" name="Flowchart: Process 87"/>
          <p:cNvSpPr/>
          <p:nvPr/>
        </p:nvSpPr>
        <p:spPr>
          <a:xfrm>
            <a:off x="7055922" y="1752600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 0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 0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019800" y="2703157"/>
            <a:ext cx="0" cy="8782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2161" y="4819397"/>
            <a:ext cx="676656" cy="271777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931014" y="2134358"/>
            <a:ext cx="2631586" cy="13708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522961" y="3845780"/>
            <a:ext cx="676656" cy="271777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746386" y="2665378"/>
            <a:ext cx="1133856" cy="29992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Route Export policy: </a:t>
            </a:r>
            <a:r>
              <a:rPr lang="en-US" dirty="0" smtClean="0"/>
              <a:t>Advertise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Provider -&gt; Customer:</a:t>
            </a:r>
          </a:p>
          <a:p>
            <a:r>
              <a:rPr lang="en-US" dirty="0" smtClean="0"/>
              <a:t>Peer &lt;-&gt; Peer: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2397614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" name="Cloud 6"/>
          <p:cNvSpPr/>
          <p:nvPr/>
        </p:nvSpPr>
        <p:spPr>
          <a:xfrm>
            <a:off x="5679586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8" name="Cloud 7"/>
          <p:cNvSpPr/>
          <p:nvPr/>
        </p:nvSpPr>
        <p:spPr>
          <a:xfrm>
            <a:off x="5682895" y="1904189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6" name="Flowchart: Process 5"/>
          <p:cNvSpPr/>
          <p:nvPr/>
        </p:nvSpPr>
        <p:spPr>
          <a:xfrm>
            <a:off x="838645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Flowchart: Process 9"/>
          <p:cNvSpPr/>
          <p:nvPr/>
        </p:nvSpPr>
        <p:spPr>
          <a:xfrm>
            <a:off x="4305301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1" name="Flowchart: Process 10"/>
          <p:cNvSpPr/>
          <p:nvPr/>
        </p:nvSpPr>
        <p:spPr>
          <a:xfrm>
            <a:off x="7771956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flipH="1">
            <a:off x="1105345" y="4079023"/>
            <a:ext cx="1295578" cy="1640623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Straight Connector 13"/>
          <p:cNvCxnSpPr>
            <a:stCxn id="5" idx="1"/>
            <a:endCxn id="10" idx="0"/>
          </p:cNvCxnSpPr>
          <p:nvPr/>
        </p:nvCxnSpPr>
        <p:spPr>
          <a:xfrm>
            <a:off x="2931014" y="4459212"/>
            <a:ext cx="1640987" cy="1260434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traight Connector 16"/>
          <p:cNvCxnSpPr>
            <a:stCxn id="7" idx="1"/>
            <a:endCxn id="10" idx="0"/>
          </p:cNvCxnSpPr>
          <p:nvPr/>
        </p:nvCxnSpPr>
        <p:spPr>
          <a:xfrm flipH="1">
            <a:off x="4572001" y="4459212"/>
            <a:ext cx="1640985" cy="1260434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Straight Connector 19"/>
          <p:cNvCxnSpPr>
            <a:stCxn id="8" idx="2"/>
            <a:endCxn id="5" idx="3"/>
          </p:cNvCxnSpPr>
          <p:nvPr/>
        </p:nvCxnSpPr>
        <p:spPr>
          <a:xfrm flipH="1">
            <a:off x="2931014" y="2285189"/>
            <a:ext cx="2755190" cy="1456402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Connector 22"/>
          <p:cNvCxnSpPr>
            <a:stCxn id="8" idx="1"/>
            <a:endCxn id="7" idx="3"/>
          </p:cNvCxnSpPr>
          <p:nvPr/>
        </p:nvCxnSpPr>
        <p:spPr>
          <a:xfrm flipH="1">
            <a:off x="6212986" y="2665378"/>
            <a:ext cx="3309" cy="1076213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Connector 25"/>
          <p:cNvCxnSpPr>
            <a:stCxn id="8" idx="0"/>
            <a:endCxn id="11" idx="0"/>
          </p:cNvCxnSpPr>
          <p:nvPr/>
        </p:nvCxnSpPr>
        <p:spPr>
          <a:xfrm>
            <a:off x="6748806" y="2285189"/>
            <a:ext cx="1289850" cy="3434457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Connector 29"/>
          <p:cNvCxnSpPr>
            <a:stCxn id="7" idx="2"/>
            <a:endCxn id="5" idx="0"/>
          </p:cNvCxnSpPr>
          <p:nvPr/>
        </p:nvCxnSpPr>
        <p:spPr>
          <a:xfrm flipH="1">
            <a:off x="3463525" y="4079023"/>
            <a:ext cx="221937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2432824"/>
            <a:ext cx="461398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269375" y="1905000"/>
            <a:ext cx="536709" cy="0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6" name="Flowchart: Process 85"/>
          <p:cNvSpPr/>
          <p:nvPr/>
        </p:nvSpPr>
        <p:spPr>
          <a:xfrm>
            <a:off x="1524000" y="3359833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 1</a:t>
            </a:r>
            <a:endParaRPr lang="en-US" sz="1600" dirty="0"/>
          </a:p>
        </p:txBody>
      </p:sp>
      <p:sp>
        <p:nvSpPr>
          <p:cNvPr id="87" name="Flowchart: Process 86"/>
          <p:cNvSpPr/>
          <p:nvPr/>
        </p:nvSpPr>
        <p:spPr>
          <a:xfrm>
            <a:off x="6553200" y="4327659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 2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2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 2</a:t>
            </a:r>
            <a:endParaRPr lang="en-US" sz="1600" dirty="0"/>
          </a:p>
        </p:txBody>
      </p:sp>
      <p:sp>
        <p:nvSpPr>
          <p:cNvPr id="88" name="Flowchart: Process 87"/>
          <p:cNvSpPr/>
          <p:nvPr/>
        </p:nvSpPr>
        <p:spPr>
          <a:xfrm>
            <a:off x="7055922" y="1752600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 0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 0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019800" y="2703157"/>
            <a:ext cx="0" cy="87824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553200" y="4323323"/>
            <a:ext cx="676656" cy="271777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931014" y="2134358"/>
            <a:ext cx="2631586" cy="1370842"/>
          </a:xfrm>
          <a:prstGeom prst="straightConnector1">
            <a:avLst/>
          </a:prstGeom>
          <a:ln w="381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042030" y="1769111"/>
            <a:ext cx="676656" cy="271777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1372045" y="4327659"/>
            <a:ext cx="1035549" cy="12945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61798" y="3920775"/>
            <a:ext cx="1900802" cy="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524000" y="4459211"/>
            <a:ext cx="990600" cy="126043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513357" y="3371781"/>
            <a:ext cx="676656" cy="271777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77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Routing Game!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talking! Communicate via pieces of paper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Route selection precedence</a:t>
            </a:r>
          </a:p>
          <a:p>
            <a:pPr lvl="1"/>
            <a:r>
              <a:rPr lang="en-US" dirty="0" smtClean="0"/>
              <a:t>Customer &gt; Peer &gt; Provider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Export policy</a:t>
            </a:r>
            <a:r>
              <a:rPr lang="en-US" dirty="0" smtClean="0"/>
              <a:t>: Advertise customers</a:t>
            </a:r>
          </a:p>
          <a:p>
            <a:r>
              <a:rPr lang="en-US" dirty="0" smtClean="0"/>
              <a:t>Message format:</a:t>
            </a:r>
          </a:p>
          <a:p>
            <a:pPr lvl="1"/>
            <a:r>
              <a:rPr lang="en-US" dirty="0" smtClean="0"/>
              <a:t>Withdrawal - &lt;host network&gt;: &lt;path&gt;</a:t>
            </a:r>
          </a:p>
          <a:p>
            <a:pPr lvl="1"/>
            <a:r>
              <a:rPr lang="en-US" dirty="0" smtClean="0"/>
              <a:t>Advertise - &lt;host network&gt;: &lt;path&gt;</a:t>
            </a:r>
          </a:p>
          <a:p>
            <a:pPr lvl="1"/>
            <a:r>
              <a:rPr lang="en-US" dirty="0" smtClean="0"/>
              <a:t>Ping - &lt;destination&gt;</a:t>
            </a:r>
          </a:p>
          <a:p>
            <a:r>
              <a:rPr lang="en-US" b="1" u="sng" dirty="0" smtClean="0"/>
              <a:t>Goal</a:t>
            </a:r>
            <a:r>
              <a:rPr lang="en-US" dirty="0" smtClean="0"/>
              <a:t>: Reach steady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0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loud 22"/>
          <p:cNvSpPr/>
          <p:nvPr/>
        </p:nvSpPr>
        <p:spPr>
          <a:xfrm>
            <a:off x="2097383" y="165024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Cogent</a:t>
            </a:r>
            <a:endParaRPr lang="en-US" dirty="0"/>
          </a:p>
        </p:txBody>
      </p:sp>
      <p:sp>
        <p:nvSpPr>
          <p:cNvPr id="24" name="Cloud 23"/>
          <p:cNvSpPr/>
          <p:nvPr/>
        </p:nvSpPr>
        <p:spPr>
          <a:xfrm>
            <a:off x="4430458" y="165024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2237489" y="2982105"/>
            <a:ext cx="1777514" cy="143256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Comcast</a:t>
            </a:r>
            <a:endParaRPr lang="en-US" dirty="0"/>
          </a:p>
        </p:txBody>
      </p:sp>
      <p:sp>
        <p:nvSpPr>
          <p:cNvPr id="28" name="Cloud 27"/>
          <p:cNvSpPr/>
          <p:nvPr/>
        </p:nvSpPr>
        <p:spPr>
          <a:xfrm>
            <a:off x="4414680" y="2982104"/>
            <a:ext cx="1777514" cy="143256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Verizon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606419" y="184805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Netflix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688950" y="184805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Facebook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953659" y="184805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606419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on the West coast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688950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Akamai CDN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510297" y="322939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in Kansas City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3" idx="1"/>
            <a:endCxn id="30" idx="0"/>
          </p:cNvCxnSpPr>
          <p:nvPr/>
        </p:nvCxnSpPr>
        <p:spPr>
          <a:xfrm flipH="1">
            <a:off x="2332149" y="1499320"/>
            <a:ext cx="653991" cy="34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3" idx="1"/>
          </p:cNvCxnSpPr>
          <p:nvPr/>
        </p:nvCxnSpPr>
        <p:spPr>
          <a:xfrm>
            <a:off x="2986140" y="1499320"/>
            <a:ext cx="555560" cy="1482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1"/>
            <a:endCxn id="31" idx="0"/>
          </p:cNvCxnSpPr>
          <p:nvPr/>
        </p:nvCxnSpPr>
        <p:spPr>
          <a:xfrm flipH="1">
            <a:off x="4414680" y="1499320"/>
            <a:ext cx="904535" cy="34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4" idx="1"/>
            <a:endCxn id="32" idx="0"/>
          </p:cNvCxnSpPr>
          <p:nvPr/>
        </p:nvCxnSpPr>
        <p:spPr>
          <a:xfrm>
            <a:off x="5319215" y="1499320"/>
            <a:ext cx="1360174" cy="34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2" idx="0"/>
          </p:cNvCxnSpPr>
          <p:nvPr/>
        </p:nvCxnSpPr>
        <p:spPr>
          <a:xfrm flipH="1">
            <a:off x="6679389" y="1639277"/>
            <a:ext cx="1272657" cy="208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6" idx="0"/>
          </p:cNvCxnSpPr>
          <p:nvPr/>
        </p:nvCxnSpPr>
        <p:spPr>
          <a:xfrm>
            <a:off x="7952046" y="1639277"/>
            <a:ext cx="283982" cy="15901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1"/>
            <a:endCxn id="35" idx="0"/>
          </p:cNvCxnSpPr>
          <p:nvPr/>
        </p:nvCxnSpPr>
        <p:spPr>
          <a:xfrm flipH="1">
            <a:off x="4414680" y="4413146"/>
            <a:ext cx="888757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5" idx="1"/>
            <a:endCxn id="35" idx="0"/>
          </p:cNvCxnSpPr>
          <p:nvPr/>
        </p:nvCxnSpPr>
        <p:spPr>
          <a:xfrm>
            <a:off x="3126247" y="4413146"/>
            <a:ext cx="1288434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5" idx="1"/>
            <a:endCxn id="33" idx="0"/>
          </p:cNvCxnSpPr>
          <p:nvPr/>
        </p:nvCxnSpPr>
        <p:spPr>
          <a:xfrm flipH="1">
            <a:off x="2332149" y="4413146"/>
            <a:ext cx="794097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loud 46"/>
          <p:cNvSpPr/>
          <p:nvPr/>
        </p:nvSpPr>
        <p:spPr>
          <a:xfrm>
            <a:off x="4430458" y="163602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Level3</a:t>
            </a:r>
            <a:endParaRPr lang="en-US" dirty="0"/>
          </a:p>
        </p:txBody>
      </p:sp>
      <p:sp>
        <p:nvSpPr>
          <p:cNvPr id="48" name="Cloud 47"/>
          <p:cNvSpPr/>
          <p:nvPr/>
        </p:nvSpPr>
        <p:spPr>
          <a:xfrm>
            <a:off x="7063288" y="303558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 Fiber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953659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on the East coast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28" idx="1"/>
            <a:endCxn id="49" idx="0"/>
          </p:cNvCxnSpPr>
          <p:nvPr/>
        </p:nvCxnSpPr>
        <p:spPr>
          <a:xfrm>
            <a:off x="5303438" y="4413146"/>
            <a:ext cx="1375951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1"/>
            <a:endCxn id="28" idx="3"/>
          </p:cNvCxnSpPr>
          <p:nvPr/>
        </p:nvCxnSpPr>
        <p:spPr>
          <a:xfrm flipH="1">
            <a:off x="5303438" y="1497898"/>
            <a:ext cx="15778" cy="15661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3" idx="0"/>
            <a:endCxn id="47" idx="2"/>
          </p:cNvCxnSpPr>
          <p:nvPr/>
        </p:nvCxnSpPr>
        <p:spPr>
          <a:xfrm flipV="1">
            <a:off x="3873416" y="831461"/>
            <a:ext cx="562555" cy="14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4" idx="0"/>
            <a:endCxn id="48" idx="2"/>
          </p:cNvCxnSpPr>
          <p:nvPr/>
        </p:nvCxnSpPr>
        <p:spPr>
          <a:xfrm>
            <a:off x="6206491" y="832883"/>
            <a:ext cx="862311" cy="1385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Cloud 53"/>
          <p:cNvSpPr/>
          <p:nvPr/>
        </p:nvSpPr>
        <p:spPr>
          <a:xfrm>
            <a:off x="136066" y="3064012"/>
            <a:ext cx="1777514" cy="143256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Warner Cable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4" idx="0"/>
            <a:endCxn id="25" idx="2"/>
          </p:cNvCxnSpPr>
          <p:nvPr/>
        </p:nvCxnSpPr>
        <p:spPr>
          <a:xfrm flipV="1">
            <a:off x="1912099" y="3698388"/>
            <a:ext cx="330904" cy="819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13295" y="5700213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in the South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54" idx="1"/>
            <a:endCxn id="56" idx="0"/>
          </p:cNvCxnSpPr>
          <p:nvPr/>
        </p:nvCxnSpPr>
        <p:spPr>
          <a:xfrm flipH="1">
            <a:off x="839026" y="4495053"/>
            <a:ext cx="185797" cy="1205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29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loud 56"/>
          <p:cNvSpPr/>
          <p:nvPr/>
        </p:nvSpPr>
        <p:spPr>
          <a:xfrm>
            <a:off x="4430458" y="165024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loud 57"/>
          <p:cNvSpPr/>
          <p:nvPr/>
        </p:nvSpPr>
        <p:spPr>
          <a:xfrm>
            <a:off x="2237489" y="2982105"/>
            <a:ext cx="1777514" cy="143256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Comcast</a:t>
            </a:r>
            <a:endParaRPr lang="en-US" dirty="0"/>
          </a:p>
        </p:txBody>
      </p:sp>
      <p:sp>
        <p:nvSpPr>
          <p:cNvPr id="59" name="Cloud 58"/>
          <p:cNvSpPr/>
          <p:nvPr/>
        </p:nvSpPr>
        <p:spPr>
          <a:xfrm>
            <a:off x="4414680" y="2982104"/>
            <a:ext cx="1777514" cy="143256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Verizon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33400" y="1905000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Netflix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688950" y="184805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Facebook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953659" y="184805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1606419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on the West coast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3688950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Akamai CDN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7510297" y="322939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in Kansas City</a:t>
            </a:r>
            <a:endParaRPr lang="en-US" dirty="0"/>
          </a:p>
        </p:txBody>
      </p:sp>
      <p:cxnSp>
        <p:nvCxnSpPr>
          <p:cNvPr id="67" name="Straight Arrow Connector 66"/>
          <p:cNvCxnSpPr>
            <a:endCxn id="60" idx="0"/>
          </p:cNvCxnSpPr>
          <p:nvPr/>
        </p:nvCxnSpPr>
        <p:spPr>
          <a:xfrm flipH="1">
            <a:off x="1259131" y="1499320"/>
            <a:ext cx="1727009" cy="4056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986140" y="1499320"/>
            <a:ext cx="555560" cy="1482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1"/>
            <a:endCxn id="61" idx="0"/>
          </p:cNvCxnSpPr>
          <p:nvPr/>
        </p:nvCxnSpPr>
        <p:spPr>
          <a:xfrm flipH="1">
            <a:off x="4414680" y="1499320"/>
            <a:ext cx="904535" cy="34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7" idx="1"/>
            <a:endCxn id="62" idx="0"/>
          </p:cNvCxnSpPr>
          <p:nvPr/>
        </p:nvCxnSpPr>
        <p:spPr>
          <a:xfrm>
            <a:off x="5319215" y="1499320"/>
            <a:ext cx="1360174" cy="34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62" idx="0"/>
          </p:cNvCxnSpPr>
          <p:nvPr/>
        </p:nvCxnSpPr>
        <p:spPr>
          <a:xfrm flipH="1">
            <a:off x="6679389" y="1639277"/>
            <a:ext cx="1272657" cy="208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66" idx="0"/>
          </p:cNvCxnSpPr>
          <p:nvPr/>
        </p:nvCxnSpPr>
        <p:spPr>
          <a:xfrm>
            <a:off x="7952046" y="1639277"/>
            <a:ext cx="283982" cy="15901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9" idx="1"/>
            <a:endCxn id="65" idx="0"/>
          </p:cNvCxnSpPr>
          <p:nvPr/>
        </p:nvCxnSpPr>
        <p:spPr>
          <a:xfrm flipH="1">
            <a:off x="4414680" y="4413146"/>
            <a:ext cx="888757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8" idx="1"/>
            <a:endCxn id="65" idx="0"/>
          </p:cNvCxnSpPr>
          <p:nvPr/>
        </p:nvCxnSpPr>
        <p:spPr>
          <a:xfrm>
            <a:off x="3126247" y="4413146"/>
            <a:ext cx="1288434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8" idx="1"/>
            <a:endCxn id="63" idx="0"/>
          </p:cNvCxnSpPr>
          <p:nvPr/>
        </p:nvCxnSpPr>
        <p:spPr>
          <a:xfrm flipH="1">
            <a:off x="2332149" y="4413146"/>
            <a:ext cx="794097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Cloud 76"/>
          <p:cNvSpPr/>
          <p:nvPr/>
        </p:nvSpPr>
        <p:spPr>
          <a:xfrm>
            <a:off x="4430458" y="163602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Level3</a:t>
            </a:r>
            <a:endParaRPr lang="en-US" dirty="0"/>
          </a:p>
        </p:txBody>
      </p:sp>
      <p:sp>
        <p:nvSpPr>
          <p:cNvPr id="78" name="Cloud 77"/>
          <p:cNvSpPr/>
          <p:nvPr/>
        </p:nvSpPr>
        <p:spPr>
          <a:xfrm>
            <a:off x="7063288" y="303558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 Fiber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5953659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on the East coast</a:t>
            </a:r>
            <a:endParaRPr lang="en-US" dirty="0"/>
          </a:p>
        </p:txBody>
      </p:sp>
      <p:cxnSp>
        <p:nvCxnSpPr>
          <p:cNvPr id="80" name="Straight Arrow Connector 79"/>
          <p:cNvCxnSpPr>
            <a:stCxn id="59" idx="1"/>
            <a:endCxn id="79" idx="0"/>
          </p:cNvCxnSpPr>
          <p:nvPr/>
        </p:nvCxnSpPr>
        <p:spPr>
          <a:xfrm>
            <a:off x="5303438" y="4413146"/>
            <a:ext cx="1375951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1"/>
            <a:endCxn id="59" idx="3"/>
          </p:cNvCxnSpPr>
          <p:nvPr/>
        </p:nvCxnSpPr>
        <p:spPr>
          <a:xfrm flipH="1">
            <a:off x="5303438" y="1497898"/>
            <a:ext cx="15778" cy="15661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7" idx="2"/>
          </p:cNvCxnSpPr>
          <p:nvPr/>
        </p:nvCxnSpPr>
        <p:spPr>
          <a:xfrm flipV="1">
            <a:off x="3873416" y="831461"/>
            <a:ext cx="562555" cy="14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57" idx="0"/>
            <a:endCxn id="78" idx="2"/>
          </p:cNvCxnSpPr>
          <p:nvPr/>
        </p:nvCxnSpPr>
        <p:spPr>
          <a:xfrm>
            <a:off x="6206491" y="832883"/>
            <a:ext cx="862311" cy="1385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Cloud 83"/>
          <p:cNvSpPr/>
          <p:nvPr/>
        </p:nvSpPr>
        <p:spPr>
          <a:xfrm>
            <a:off x="136066" y="3064012"/>
            <a:ext cx="1777514" cy="143256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Warner Cable</a:t>
            </a:r>
            <a:endParaRPr lang="en-US" dirty="0"/>
          </a:p>
        </p:txBody>
      </p:sp>
      <p:cxnSp>
        <p:nvCxnSpPr>
          <p:cNvPr id="85" name="Straight Arrow Connector 84"/>
          <p:cNvCxnSpPr>
            <a:stCxn id="84" idx="0"/>
            <a:endCxn id="58" idx="2"/>
          </p:cNvCxnSpPr>
          <p:nvPr/>
        </p:nvCxnSpPr>
        <p:spPr>
          <a:xfrm flipV="1">
            <a:off x="1912099" y="3698388"/>
            <a:ext cx="330904" cy="819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113295" y="5700213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in the South</a:t>
            </a:r>
            <a:endParaRPr lang="en-US" dirty="0"/>
          </a:p>
        </p:txBody>
      </p:sp>
      <p:cxnSp>
        <p:nvCxnSpPr>
          <p:cNvPr id="87" name="Straight Arrow Connector 86"/>
          <p:cNvCxnSpPr>
            <a:stCxn id="84" idx="1"/>
            <a:endCxn id="86" idx="0"/>
          </p:cNvCxnSpPr>
          <p:nvPr/>
        </p:nvCxnSpPr>
        <p:spPr>
          <a:xfrm flipH="1">
            <a:off x="839026" y="4495053"/>
            <a:ext cx="185797" cy="1205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1371600" y="3048000"/>
            <a:ext cx="1287532" cy="369332"/>
            <a:chOff x="1371600" y="3048000"/>
            <a:chExt cx="1287532" cy="369332"/>
          </a:xfrm>
        </p:grpSpPr>
        <p:sp>
          <p:nvSpPr>
            <p:cNvPr id="88" name="TextBox 87"/>
            <p:cNvSpPr txBox="1"/>
            <p:nvPr/>
          </p:nvSpPr>
          <p:spPr>
            <a:xfrm>
              <a:off x="1371600" y="3048000"/>
              <a:ext cx="128753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South: TWC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524000" y="3124200"/>
              <a:ext cx="1066800" cy="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1447800" y="3886200"/>
            <a:ext cx="154103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West, Akamai:</a:t>
            </a:r>
          </a:p>
          <a:p>
            <a:r>
              <a:rPr lang="en-US" dirty="0" smtClean="0"/>
              <a:t>Comcast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1524000" y="3962400"/>
            <a:ext cx="1066800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2116568" y="2173069"/>
            <a:ext cx="1541032" cy="646331"/>
            <a:chOff x="2116568" y="2173069"/>
            <a:chExt cx="1541032" cy="646331"/>
          </a:xfrm>
        </p:grpSpPr>
        <p:sp>
          <p:nvSpPr>
            <p:cNvPr id="104" name="TextBox 103"/>
            <p:cNvSpPr txBox="1"/>
            <p:nvPr/>
          </p:nvSpPr>
          <p:spPr>
            <a:xfrm>
              <a:off x="2116568" y="2173069"/>
              <a:ext cx="1541032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West, Akamai:</a:t>
              </a:r>
            </a:p>
            <a:p>
              <a:r>
                <a:rPr lang="en-US" dirty="0" smtClean="0"/>
                <a:t>Comcast</a:t>
              </a: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H="1" flipV="1">
              <a:off x="3429000" y="2438400"/>
              <a:ext cx="152400" cy="3810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Cloud 106"/>
          <p:cNvSpPr/>
          <p:nvPr/>
        </p:nvSpPr>
        <p:spPr>
          <a:xfrm>
            <a:off x="2108686" y="152400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Cogent</a:t>
            </a:r>
            <a:endParaRPr lang="en-US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3429000" y="990600"/>
            <a:ext cx="1253393" cy="646331"/>
            <a:chOff x="1371600" y="3048000"/>
            <a:chExt cx="1253393" cy="646331"/>
          </a:xfrm>
        </p:grpSpPr>
        <p:sp>
          <p:nvSpPr>
            <p:cNvPr id="110" name="TextBox 109"/>
            <p:cNvSpPr txBox="1"/>
            <p:nvPr/>
          </p:nvSpPr>
          <p:spPr>
            <a:xfrm>
              <a:off x="1371600" y="3048000"/>
              <a:ext cx="1253393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FB, Google: </a:t>
              </a:r>
            </a:p>
            <a:p>
              <a:r>
                <a:rPr lang="en-US" dirty="0" smtClean="0"/>
                <a:t>Level3</a:t>
              </a:r>
              <a:endParaRPr lang="en-US" dirty="0"/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 flipH="1">
              <a:off x="1524000" y="3124200"/>
              <a:ext cx="914400" cy="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6096000" y="76200"/>
            <a:ext cx="1253393" cy="646331"/>
            <a:chOff x="1371600" y="3048000"/>
            <a:chExt cx="1253393" cy="646331"/>
          </a:xfrm>
        </p:grpSpPr>
        <p:sp>
          <p:nvSpPr>
            <p:cNvPr id="114" name="TextBox 113"/>
            <p:cNvSpPr txBox="1"/>
            <p:nvPr/>
          </p:nvSpPr>
          <p:spPr>
            <a:xfrm>
              <a:off x="1371600" y="3048000"/>
              <a:ext cx="1253393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FB, Google: </a:t>
              </a:r>
            </a:p>
            <a:p>
              <a:r>
                <a:rPr lang="en-US" dirty="0" smtClean="0"/>
                <a:t>Level3</a:t>
              </a:r>
              <a:endParaRPr lang="en-US" dirty="0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>
              <a:off x="1524000" y="3124200"/>
              <a:ext cx="990600" cy="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6019800" y="990600"/>
            <a:ext cx="1378052" cy="646331"/>
            <a:chOff x="1371600" y="3048000"/>
            <a:chExt cx="1378052" cy="646331"/>
          </a:xfrm>
        </p:grpSpPr>
        <p:sp>
          <p:nvSpPr>
            <p:cNvPr id="121" name="TextBox 120"/>
            <p:cNvSpPr txBox="1"/>
            <p:nvPr/>
          </p:nvSpPr>
          <p:spPr>
            <a:xfrm>
              <a:off x="1371600" y="3048000"/>
              <a:ext cx="1378052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Google, KC: </a:t>
              </a:r>
            </a:p>
            <a:p>
              <a:r>
                <a:rPr lang="en-US" dirty="0" smtClean="0"/>
                <a:t>Google Fiber</a:t>
              </a:r>
              <a:endParaRPr lang="en-US" dirty="0"/>
            </a:p>
          </p:txBody>
        </p:sp>
        <p:cxnSp>
          <p:nvCxnSpPr>
            <p:cNvPr id="122" name="Straight Arrow Connector 121"/>
            <p:cNvCxnSpPr/>
            <p:nvPr/>
          </p:nvCxnSpPr>
          <p:spPr>
            <a:xfrm flipH="1">
              <a:off x="1524000" y="3124200"/>
              <a:ext cx="914400" cy="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4572000" y="2743200"/>
            <a:ext cx="1444100" cy="685800"/>
            <a:chOff x="2116568" y="2173069"/>
            <a:chExt cx="1444100" cy="685800"/>
          </a:xfrm>
        </p:grpSpPr>
        <p:sp>
          <p:nvSpPr>
            <p:cNvPr id="125" name="TextBox 124"/>
            <p:cNvSpPr txBox="1"/>
            <p:nvPr/>
          </p:nvSpPr>
          <p:spPr>
            <a:xfrm>
              <a:off x="2116568" y="2173069"/>
              <a:ext cx="144410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East, Akamai:</a:t>
              </a:r>
            </a:p>
            <a:p>
              <a:r>
                <a:rPr lang="en-US" dirty="0" smtClean="0"/>
                <a:t>Verizon</a:t>
              </a:r>
            </a:p>
          </p:txBody>
        </p:sp>
        <p:cxnSp>
          <p:nvCxnSpPr>
            <p:cNvPr id="126" name="Straight Arrow Connector 125"/>
            <p:cNvCxnSpPr/>
            <p:nvPr/>
          </p:nvCxnSpPr>
          <p:spPr>
            <a:xfrm flipV="1">
              <a:off x="3107168" y="2477869"/>
              <a:ext cx="0" cy="3810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4648200" y="1676400"/>
            <a:ext cx="1253393" cy="685800"/>
            <a:chOff x="2116568" y="2173069"/>
            <a:chExt cx="1253393" cy="685800"/>
          </a:xfrm>
        </p:grpSpPr>
        <p:sp>
          <p:nvSpPr>
            <p:cNvPr id="128" name="TextBox 127"/>
            <p:cNvSpPr txBox="1"/>
            <p:nvPr/>
          </p:nvSpPr>
          <p:spPr>
            <a:xfrm>
              <a:off x="2116568" y="2173069"/>
              <a:ext cx="1253393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FB, Google:</a:t>
              </a:r>
            </a:p>
            <a:p>
              <a:r>
                <a:rPr lang="en-US" dirty="0" smtClean="0"/>
                <a:t>Level3</a:t>
              </a:r>
            </a:p>
          </p:txBody>
        </p:sp>
        <p:cxnSp>
          <p:nvCxnSpPr>
            <p:cNvPr id="129" name="Straight Arrow Connector 128"/>
            <p:cNvCxnSpPr/>
            <p:nvPr/>
          </p:nvCxnSpPr>
          <p:spPr>
            <a:xfrm>
              <a:off x="3030968" y="2477869"/>
              <a:ext cx="0" cy="3810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3429000" y="76200"/>
            <a:ext cx="857551" cy="646331"/>
            <a:chOff x="1371600" y="3048000"/>
            <a:chExt cx="857551" cy="646331"/>
          </a:xfrm>
        </p:grpSpPr>
        <p:sp>
          <p:nvSpPr>
            <p:cNvPr id="135" name="TextBox 134"/>
            <p:cNvSpPr txBox="1"/>
            <p:nvPr/>
          </p:nvSpPr>
          <p:spPr>
            <a:xfrm>
              <a:off x="1371600" y="3048000"/>
              <a:ext cx="8575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Netflix: </a:t>
              </a:r>
            </a:p>
            <a:p>
              <a:r>
                <a:rPr lang="en-US" dirty="0" smtClean="0"/>
                <a:t>Cogent</a:t>
              </a:r>
              <a:endParaRPr lang="en-US" dirty="0"/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>
              <a:off x="1524000" y="3124200"/>
              <a:ext cx="609600" cy="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/>
          <p:cNvGrpSpPr/>
          <p:nvPr/>
        </p:nvGrpSpPr>
        <p:grpSpPr>
          <a:xfrm>
            <a:off x="2286000" y="1371600"/>
            <a:ext cx="857551" cy="646331"/>
            <a:chOff x="1371600" y="3048000"/>
            <a:chExt cx="857551" cy="646331"/>
          </a:xfrm>
        </p:grpSpPr>
        <p:sp>
          <p:nvSpPr>
            <p:cNvPr id="142" name="TextBox 141"/>
            <p:cNvSpPr txBox="1"/>
            <p:nvPr/>
          </p:nvSpPr>
          <p:spPr>
            <a:xfrm>
              <a:off x="1371600" y="3048000"/>
              <a:ext cx="8575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Netflix: </a:t>
              </a:r>
            </a:p>
            <a:p>
              <a:r>
                <a:rPr lang="en-US" dirty="0" smtClean="0"/>
                <a:t>Cogent</a:t>
              </a:r>
              <a:endParaRPr lang="en-US" dirty="0"/>
            </a:p>
          </p:txBody>
        </p:sp>
        <p:cxnSp>
          <p:nvCxnSpPr>
            <p:cNvPr id="143" name="Straight Arrow Connector 142"/>
            <p:cNvCxnSpPr/>
            <p:nvPr/>
          </p:nvCxnSpPr>
          <p:spPr>
            <a:xfrm>
              <a:off x="1447800" y="3124200"/>
              <a:ext cx="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35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loud 22"/>
          <p:cNvSpPr/>
          <p:nvPr/>
        </p:nvSpPr>
        <p:spPr>
          <a:xfrm>
            <a:off x="2097383" y="165024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Cogent</a:t>
            </a:r>
            <a:endParaRPr lang="en-US" dirty="0"/>
          </a:p>
        </p:txBody>
      </p:sp>
      <p:sp>
        <p:nvSpPr>
          <p:cNvPr id="24" name="Cloud 23"/>
          <p:cNvSpPr/>
          <p:nvPr/>
        </p:nvSpPr>
        <p:spPr>
          <a:xfrm>
            <a:off x="4430458" y="165024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2237489" y="2982105"/>
            <a:ext cx="1777514" cy="143256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Comcast</a:t>
            </a:r>
            <a:endParaRPr lang="en-US" dirty="0"/>
          </a:p>
        </p:txBody>
      </p:sp>
      <p:sp>
        <p:nvSpPr>
          <p:cNvPr id="28" name="Cloud 27"/>
          <p:cNvSpPr/>
          <p:nvPr/>
        </p:nvSpPr>
        <p:spPr>
          <a:xfrm>
            <a:off x="4414680" y="2982104"/>
            <a:ext cx="1777514" cy="143256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Verizon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606419" y="184805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Netflix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688950" y="184805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Facebook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953659" y="184805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606419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on the West coast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688950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Akamai CDN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510297" y="322939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in Kansas City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3" idx="1"/>
            <a:endCxn id="30" idx="0"/>
          </p:cNvCxnSpPr>
          <p:nvPr/>
        </p:nvCxnSpPr>
        <p:spPr>
          <a:xfrm flipH="1">
            <a:off x="2332149" y="1499320"/>
            <a:ext cx="653991" cy="34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3" idx="1"/>
          </p:cNvCxnSpPr>
          <p:nvPr/>
        </p:nvCxnSpPr>
        <p:spPr>
          <a:xfrm>
            <a:off x="2986140" y="1499320"/>
            <a:ext cx="555560" cy="1482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1"/>
            <a:endCxn id="31" idx="0"/>
          </p:cNvCxnSpPr>
          <p:nvPr/>
        </p:nvCxnSpPr>
        <p:spPr>
          <a:xfrm flipH="1">
            <a:off x="4414680" y="1499320"/>
            <a:ext cx="904535" cy="34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4" idx="1"/>
            <a:endCxn id="32" idx="0"/>
          </p:cNvCxnSpPr>
          <p:nvPr/>
        </p:nvCxnSpPr>
        <p:spPr>
          <a:xfrm>
            <a:off x="5319215" y="1499320"/>
            <a:ext cx="1360174" cy="34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2" idx="0"/>
          </p:cNvCxnSpPr>
          <p:nvPr/>
        </p:nvCxnSpPr>
        <p:spPr>
          <a:xfrm flipH="1">
            <a:off x="6679389" y="1639277"/>
            <a:ext cx="1272657" cy="208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6" idx="0"/>
          </p:cNvCxnSpPr>
          <p:nvPr/>
        </p:nvCxnSpPr>
        <p:spPr>
          <a:xfrm>
            <a:off x="7952046" y="1639277"/>
            <a:ext cx="283982" cy="15901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1"/>
            <a:endCxn id="35" idx="0"/>
          </p:cNvCxnSpPr>
          <p:nvPr/>
        </p:nvCxnSpPr>
        <p:spPr>
          <a:xfrm flipH="1">
            <a:off x="4414680" y="4413146"/>
            <a:ext cx="888757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5" idx="1"/>
            <a:endCxn id="35" idx="0"/>
          </p:cNvCxnSpPr>
          <p:nvPr/>
        </p:nvCxnSpPr>
        <p:spPr>
          <a:xfrm>
            <a:off x="3126247" y="4413146"/>
            <a:ext cx="1288434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5" idx="1"/>
            <a:endCxn id="33" idx="0"/>
          </p:cNvCxnSpPr>
          <p:nvPr/>
        </p:nvCxnSpPr>
        <p:spPr>
          <a:xfrm flipH="1">
            <a:off x="2332149" y="4413146"/>
            <a:ext cx="794097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loud 46"/>
          <p:cNvSpPr/>
          <p:nvPr/>
        </p:nvSpPr>
        <p:spPr>
          <a:xfrm>
            <a:off x="4430458" y="163602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Level3</a:t>
            </a:r>
            <a:endParaRPr lang="en-US" dirty="0"/>
          </a:p>
        </p:txBody>
      </p:sp>
      <p:sp>
        <p:nvSpPr>
          <p:cNvPr id="48" name="Cloud 47"/>
          <p:cNvSpPr/>
          <p:nvPr/>
        </p:nvSpPr>
        <p:spPr>
          <a:xfrm>
            <a:off x="7063288" y="303558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 Fiber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953659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on the East coast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28" idx="1"/>
            <a:endCxn id="49" idx="0"/>
          </p:cNvCxnSpPr>
          <p:nvPr/>
        </p:nvCxnSpPr>
        <p:spPr>
          <a:xfrm>
            <a:off x="5303438" y="4413146"/>
            <a:ext cx="1375951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1"/>
            <a:endCxn id="28" idx="3"/>
          </p:cNvCxnSpPr>
          <p:nvPr/>
        </p:nvCxnSpPr>
        <p:spPr>
          <a:xfrm flipH="1">
            <a:off x="5303438" y="1497898"/>
            <a:ext cx="15778" cy="15661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3" idx="0"/>
            <a:endCxn id="47" idx="2"/>
          </p:cNvCxnSpPr>
          <p:nvPr/>
        </p:nvCxnSpPr>
        <p:spPr>
          <a:xfrm flipV="1">
            <a:off x="3873416" y="831461"/>
            <a:ext cx="562555" cy="14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4" idx="0"/>
            <a:endCxn id="48" idx="2"/>
          </p:cNvCxnSpPr>
          <p:nvPr/>
        </p:nvCxnSpPr>
        <p:spPr>
          <a:xfrm>
            <a:off x="6206491" y="832883"/>
            <a:ext cx="862311" cy="1385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Cloud 53"/>
          <p:cNvSpPr/>
          <p:nvPr/>
        </p:nvSpPr>
        <p:spPr>
          <a:xfrm>
            <a:off x="136066" y="3064012"/>
            <a:ext cx="1777514" cy="143256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Warner Cable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4" idx="0"/>
            <a:endCxn id="25" idx="2"/>
          </p:cNvCxnSpPr>
          <p:nvPr/>
        </p:nvCxnSpPr>
        <p:spPr>
          <a:xfrm flipV="1">
            <a:off x="1912099" y="3698388"/>
            <a:ext cx="330904" cy="819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13295" y="5700213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in the South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54" idx="1"/>
            <a:endCxn id="56" idx="0"/>
          </p:cNvCxnSpPr>
          <p:nvPr/>
        </p:nvCxnSpPr>
        <p:spPr>
          <a:xfrm flipH="1">
            <a:off x="839026" y="4495053"/>
            <a:ext cx="185797" cy="1205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3429000" y="76200"/>
            <a:ext cx="1766341" cy="646331"/>
            <a:chOff x="2116568" y="2173069"/>
            <a:chExt cx="1766341" cy="646331"/>
          </a:xfrm>
        </p:grpSpPr>
        <p:sp>
          <p:nvSpPr>
            <p:cNvPr id="62" name="TextBox 61"/>
            <p:cNvSpPr txBox="1"/>
            <p:nvPr/>
          </p:nvSpPr>
          <p:spPr>
            <a:xfrm>
              <a:off x="2116568" y="2173069"/>
              <a:ext cx="176634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West, Akamai:</a:t>
              </a:r>
            </a:p>
            <a:p>
              <a:r>
                <a:rPr lang="en-US" dirty="0" smtClean="0"/>
                <a:t>Comcast, Cogent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3259568" y="2477869"/>
              <a:ext cx="381000" cy="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2438400" y="1524000"/>
            <a:ext cx="1562334" cy="646331"/>
            <a:chOff x="1371600" y="3048000"/>
            <a:chExt cx="1562334" cy="646331"/>
          </a:xfrm>
        </p:grpSpPr>
        <p:sp>
          <p:nvSpPr>
            <p:cNvPr id="66" name="TextBox 65"/>
            <p:cNvSpPr txBox="1"/>
            <p:nvPr/>
          </p:nvSpPr>
          <p:spPr>
            <a:xfrm>
              <a:off x="1371600" y="3048000"/>
              <a:ext cx="1562334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FB, Google: </a:t>
              </a:r>
            </a:p>
            <a:p>
              <a:r>
                <a:rPr lang="en-US" dirty="0" smtClean="0"/>
                <a:t>Level3, Cogent</a:t>
              </a:r>
              <a:endParaRPr lang="en-US" dirty="0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2895600" y="3124200"/>
              <a:ext cx="0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3962400" y="914400"/>
            <a:ext cx="1608884" cy="646331"/>
            <a:chOff x="2116568" y="2173069"/>
            <a:chExt cx="1608884" cy="646331"/>
          </a:xfrm>
        </p:grpSpPr>
        <p:sp>
          <p:nvSpPr>
            <p:cNvPr id="69" name="TextBox 68"/>
            <p:cNvSpPr txBox="1"/>
            <p:nvPr/>
          </p:nvSpPr>
          <p:spPr>
            <a:xfrm>
              <a:off x="2116568" y="2173069"/>
              <a:ext cx="1608884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East, Akamai:</a:t>
              </a:r>
            </a:p>
            <a:p>
              <a:r>
                <a:rPr lang="en-US" dirty="0" smtClean="0"/>
                <a:t>Verizon, Level3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>
              <a:off x="2497568" y="2249269"/>
              <a:ext cx="609600" cy="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5943600" y="76200"/>
            <a:ext cx="1608884" cy="646331"/>
            <a:chOff x="2116568" y="2173069"/>
            <a:chExt cx="1608884" cy="646331"/>
          </a:xfrm>
        </p:grpSpPr>
        <p:sp>
          <p:nvSpPr>
            <p:cNvPr id="73" name="TextBox 72"/>
            <p:cNvSpPr txBox="1"/>
            <p:nvPr/>
          </p:nvSpPr>
          <p:spPr>
            <a:xfrm>
              <a:off x="2116568" y="2173069"/>
              <a:ext cx="1608884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East, Akamai:</a:t>
              </a:r>
            </a:p>
            <a:p>
              <a:r>
                <a:rPr lang="en-US" dirty="0" smtClean="0"/>
                <a:t>Verizon, Level3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>
              <a:off x="2649968" y="2249269"/>
              <a:ext cx="609600" cy="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4572000" y="1676400"/>
            <a:ext cx="2088808" cy="685800"/>
            <a:chOff x="2116568" y="2173069"/>
            <a:chExt cx="2088808" cy="685800"/>
          </a:xfrm>
        </p:grpSpPr>
        <p:sp>
          <p:nvSpPr>
            <p:cNvPr id="76" name="TextBox 75"/>
            <p:cNvSpPr txBox="1"/>
            <p:nvPr/>
          </p:nvSpPr>
          <p:spPr>
            <a:xfrm>
              <a:off x="2116568" y="2173069"/>
              <a:ext cx="2088808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KC: </a:t>
              </a:r>
            </a:p>
            <a:p>
              <a:r>
                <a:rPr lang="en-US" dirty="0" smtClean="0"/>
                <a:t>Google Fiber, Level3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2192768" y="2477869"/>
              <a:ext cx="0" cy="3810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556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 Gateway Protocol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Protocol for inter-domain routing</a:t>
            </a:r>
          </a:p>
          <a:p>
            <a:r>
              <a:rPr lang="en-US" dirty="0" smtClean="0"/>
              <a:t>Designed for </a:t>
            </a:r>
            <a:r>
              <a:rPr lang="en-US" dirty="0" smtClean="0">
                <a:solidFill>
                  <a:srgbClr val="00B050"/>
                </a:solidFill>
              </a:rPr>
              <a:t>policy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privacy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/>
              <a:t>Why not distance-vector?</a:t>
            </a:r>
          </a:p>
          <a:p>
            <a:pPr lvl="1"/>
            <a:r>
              <a:rPr lang="en-US" dirty="0" smtClean="0"/>
              <a:t>Shortest path may not be policy-compliant</a:t>
            </a:r>
          </a:p>
          <a:p>
            <a:pPr lvl="1"/>
            <a:r>
              <a:rPr lang="en-US" dirty="0" smtClean="0"/>
              <a:t>…and policies vary across domains!</a:t>
            </a:r>
          </a:p>
          <a:p>
            <a:r>
              <a:rPr lang="en-US" dirty="0" smtClean="0"/>
              <a:t>Why not link-state?</a:t>
            </a:r>
          </a:p>
          <a:p>
            <a:pPr lvl="1"/>
            <a:r>
              <a:rPr lang="en-US" dirty="0" smtClean="0"/>
              <a:t>Everybody knows everything – privacy goes for a toss!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Enter path vector!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9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loud 22"/>
          <p:cNvSpPr/>
          <p:nvPr/>
        </p:nvSpPr>
        <p:spPr>
          <a:xfrm>
            <a:off x="2097383" y="165024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Cogent</a:t>
            </a:r>
            <a:endParaRPr lang="en-US" dirty="0"/>
          </a:p>
        </p:txBody>
      </p:sp>
      <p:sp>
        <p:nvSpPr>
          <p:cNvPr id="24" name="Cloud 23"/>
          <p:cNvSpPr/>
          <p:nvPr/>
        </p:nvSpPr>
        <p:spPr>
          <a:xfrm>
            <a:off x="4430458" y="165024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2237489" y="2982105"/>
            <a:ext cx="1777514" cy="143256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Comcast</a:t>
            </a:r>
            <a:endParaRPr lang="en-US" dirty="0"/>
          </a:p>
        </p:txBody>
      </p:sp>
      <p:sp>
        <p:nvSpPr>
          <p:cNvPr id="28" name="Cloud 27"/>
          <p:cNvSpPr/>
          <p:nvPr/>
        </p:nvSpPr>
        <p:spPr>
          <a:xfrm>
            <a:off x="4414680" y="2982104"/>
            <a:ext cx="1777514" cy="143256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Verizon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606419" y="184805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Netflix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688950" y="184805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Facebook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953659" y="184805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606419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on the West coast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688950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Akamai CDN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510297" y="3229392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in Kansas City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3" idx="1"/>
            <a:endCxn id="30" idx="0"/>
          </p:cNvCxnSpPr>
          <p:nvPr/>
        </p:nvCxnSpPr>
        <p:spPr>
          <a:xfrm flipH="1">
            <a:off x="2332149" y="1499320"/>
            <a:ext cx="653991" cy="34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3" idx="1"/>
          </p:cNvCxnSpPr>
          <p:nvPr/>
        </p:nvCxnSpPr>
        <p:spPr>
          <a:xfrm>
            <a:off x="2986140" y="1499320"/>
            <a:ext cx="555560" cy="1482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4" idx="1"/>
            <a:endCxn id="31" idx="0"/>
          </p:cNvCxnSpPr>
          <p:nvPr/>
        </p:nvCxnSpPr>
        <p:spPr>
          <a:xfrm flipH="1">
            <a:off x="4414680" y="1499320"/>
            <a:ext cx="904535" cy="34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4" idx="1"/>
            <a:endCxn id="32" idx="0"/>
          </p:cNvCxnSpPr>
          <p:nvPr/>
        </p:nvCxnSpPr>
        <p:spPr>
          <a:xfrm>
            <a:off x="5319215" y="1499320"/>
            <a:ext cx="1360174" cy="34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2" idx="0"/>
          </p:cNvCxnSpPr>
          <p:nvPr/>
        </p:nvCxnSpPr>
        <p:spPr>
          <a:xfrm flipH="1">
            <a:off x="6679389" y="1639277"/>
            <a:ext cx="1272657" cy="208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6" idx="0"/>
          </p:cNvCxnSpPr>
          <p:nvPr/>
        </p:nvCxnSpPr>
        <p:spPr>
          <a:xfrm>
            <a:off x="7952046" y="1639277"/>
            <a:ext cx="283982" cy="15901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1"/>
            <a:endCxn id="35" idx="0"/>
          </p:cNvCxnSpPr>
          <p:nvPr/>
        </p:nvCxnSpPr>
        <p:spPr>
          <a:xfrm flipH="1">
            <a:off x="4414680" y="4413146"/>
            <a:ext cx="888757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5" idx="1"/>
            <a:endCxn id="35" idx="0"/>
          </p:cNvCxnSpPr>
          <p:nvPr/>
        </p:nvCxnSpPr>
        <p:spPr>
          <a:xfrm>
            <a:off x="3126247" y="4413146"/>
            <a:ext cx="1288434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5" idx="1"/>
            <a:endCxn id="33" idx="0"/>
          </p:cNvCxnSpPr>
          <p:nvPr/>
        </p:nvCxnSpPr>
        <p:spPr>
          <a:xfrm flipH="1">
            <a:off x="2332149" y="4413146"/>
            <a:ext cx="794097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loud 46"/>
          <p:cNvSpPr/>
          <p:nvPr/>
        </p:nvSpPr>
        <p:spPr>
          <a:xfrm>
            <a:off x="4430458" y="163602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Level3</a:t>
            </a:r>
            <a:endParaRPr lang="en-US" dirty="0"/>
          </a:p>
        </p:txBody>
      </p:sp>
      <p:sp>
        <p:nvSpPr>
          <p:cNvPr id="48" name="Cloud 47"/>
          <p:cNvSpPr/>
          <p:nvPr/>
        </p:nvSpPr>
        <p:spPr>
          <a:xfrm>
            <a:off x="7063288" y="303558"/>
            <a:ext cx="1777514" cy="133571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 Fiber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953659" y="4746879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on the East coast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28" idx="1"/>
            <a:endCxn id="49" idx="0"/>
          </p:cNvCxnSpPr>
          <p:nvPr/>
        </p:nvCxnSpPr>
        <p:spPr>
          <a:xfrm>
            <a:off x="5303438" y="4413146"/>
            <a:ext cx="1375951" cy="333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1"/>
            <a:endCxn id="28" idx="3"/>
          </p:cNvCxnSpPr>
          <p:nvPr/>
        </p:nvCxnSpPr>
        <p:spPr>
          <a:xfrm flipH="1">
            <a:off x="5303438" y="1497898"/>
            <a:ext cx="15778" cy="15661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3" idx="0"/>
            <a:endCxn id="47" idx="2"/>
          </p:cNvCxnSpPr>
          <p:nvPr/>
        </p:nvCxnSpPr>
        <p:spPr>
          <a:xfrm flipV="1">
            <a:off x="3873416" y="831461"/>
            <a:ext cx="562555" cy="14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4" idx="0"/>
            <a:endCxn id="48" idx="2"/>
          </p:cNvCxnSpPr>
          <p:nvPr/>
        </p:nvCxnSpPr>
        <p:spPr>
          <a:xfrm>
            <a:off x="6206491" y="832883"/>
            <a:ext cx="862311" cy="1385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Cloud 53"/>
          <p:cNvSpPr/>
          <p:nvPr/>
        </p:nvSpPr>
        <p:spPr>
          <a:xfrm>
            <a:off x="136066" y="3064012"/>
            <a:ext cx="1777514" cy="143256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 Warner Cable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4" idx="0"/>
            <a:endCxn id="25" idx="2"/>
          </p:cNvCxnSpPr>
          <p:nvPr/>
        </p:nvCxnSpPr>
        <p:spPr>
          <a:xfrm flipV="1">
            <a:off x="1912099" y="3698388"/>
            <a:ext cx="330904" cy="819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13295" y="5700213"/>
            <a:ext cx="1451461" cy="6815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in the South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54" idx="1"/>
            <a:endCxn id="56" idx="0"/>
          </p:cNvCxnSpPr>
          <p:nvPr/>
        </p:nvCxnSpPr>
        <p:spPr>
          <a:xfrm flipH="1">
            <a:off x="839026" y="4495053"/>
            <a:ext cx="185797" cy="1205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2362200" y="1524000"/>
            <a:ext cx="1666479" cy="923330"/>
            <a:chOff x="2116568" y="2173069"/>
            <a:chExt cx="1666479" cy="923330"/>
          </a:xfrm>
        </p:grpSpPr>
        <p:sp>
          <p:nvSpPr>
            <p:cNvPr id="42" name="TextBox 41"/>
            <p:cNvSpPr txBox="1"/>
            <p:nvPr/>
          </p:nvSpPr>
          <p:spPr>
            <a:xfrm>
              <a:off x="2116568" y="2173069"/>
              <a:ext cx="1666479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East, Akamai:</a:t>
              </a:r>
            </a:p>
            <a:p>
              <a:r>
                <a:rPr lang="en-US" dirty="0" smtClean="0"/>
                <a:t>Verizon, Level3,</a:t>
              </a:r>
            </a:p>
            <a:p>
              <a:r>
                <a:rPr lang="en-US" dirty="0" smtClean="0"/>
                <a:t>Cogent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3716768" y="2249269"/>
              <a:ext cx="0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724400" y="1600200"/>
            <a:ext cx="1666479" cy="923330"/>
            <a:chOff x="2116568" y="2173069"/>
            <a:chExt cx="1666479" cy="923330"/>
          </a:xfrm>
        </p:grpSpPr>
        <p:sp>
          <p:nvSpPr>
            <p:cNvPr id="60" name="TextBox 59"/>
            <p:cNvSpPr txBox="1"/>
            <p:nvPr/>
          </p:nvSpPr>
          <p:spPr>
            <a:xfrm>
              <a:off x="2116568" y="2173069"/>
              <a:ext cx="1666479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West, Akamai:</a:t>
              </a:r>
            </a:p>
            <a:p>
              <a:r>
                <a:rPr lang="en-US" dirty="0" smtClean="0"/>
                <a:t>Verizon, Level3,</a:t>
              </a:r>
            </a:p>
            <a:p>
              <a:r>
                <a:rPr lang="en-US" dirty="0" smtClean="0"/>
                <a:t>Cogent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3716768" y="2249269"/>
              <a:ext cx="0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221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BGP: Path Vector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2397614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5" name="Cloud 4"/>
          <p:cNvSpPr/>
          <p:nvPr/>
        </p:nvSpPr>
        <p:spPr>
          <a:xfrm>
            <a:off x="5679586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6" name="Cloud 5"/>
          <p:cNvSpPr/>
          <p:nvPr/>
        </p:nvSpPr>
        <p:spPr>
          <a:xfrm>
            <a:off x="4038600" y="1295400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7" name="Flowchart: Process 6"/>
          <p:cNvSpPr/>
          <p:nvPr/>
        </p:nvSpPr>
        <p:spPr>
          <a:xfrm>
            <a:off x="2664314" y="5562600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8" name="Flowchart: Process 7"/>
          <p:cNvSpPr/>
          <p:nvPr/>
        </p:nvSpPr>
        <p:spPr>
          <a:xfrm>
            <a:off x="5946286" y="5562600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9" name="Straight Connector 8"/>
          <p:cNvCxnSpPr>
            <a:stCxn id="4" idx="1"/>
            <a:endCxn id="7" idx="0"/>
          </p:cNvCxnSpPr>
          <p:nvPr/>
        </p:nvCxnSpPr>
        <p:spPr>
          <a:xfrm>
            <a:off x="2931014" y="4459212"/>
            <a:ext cx="0" cy="11033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Straight Connector 9"/>
          <p:cNvCxnSpPr>
            <a:stCxn id="5" idx="1"/>
            <a:endCxn id="8" idx="0"/>
          </p:cNvCxnSpPr>
          <p:nvPr/>
        </p:nvCxnSpPr>
        <p:spPr>
          <a:xfrm>
            <a:off x="6212986" y="4459212"/>
            <a:ext cx="0" cy="11033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/>
          <p:cNvCxnSpPr>
            <a:stCxn id="6" idx="1"/>
            <a:endCxn id="4" idx="3"/>
          </p:cNvCxnSpPr>
          <p:nvPr/>
        </p:nvCxnSpPr>
        <p:spPr>
          <a:xfrm flipH="1">
            <a:off x="2931014" y="2056589"/>
            <a:ext cx="1640986" cy="168500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" name="Straight Connector 11"/>
          <p:cNvCxnSpPr>
            <a:stCxn id="6" idx="1"/>
            <a:endCxn id="5" idx="3"/>
          </p:cNvCxnSpPr>
          <p:nvPr/>
        </p:nvCxnSpPr>
        <p:spPr>
          <a:xfrm>
            <a:off x="4572000" y="2056589"/>
            <a:ext cx="1640986" cy="168500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Flowchart: Process 21"/>
          <p:cNvSpPr/>
          <p:nvPr/>
        </p:nvSpPr>
        <p:spPr>
          <a:xfrm>
            <a:off x="2667000" y="2263967"/>
            <a:ext cx="838200" cy="4572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1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931014" y="2133600"/>
            <a:ext cx="1259986" cy="129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Process 24"/>
          <p:cNvSpPr/>
          <p:nvPr/>
        </p:nvSpPr>
        <p:spPr>
          <a:xfrm>
            <a:off x="5610662" y="2263967"/>
            <a:ext cx="838200" cy="4572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: </a:t>
            </a:r>
            <a:r>
              <a:rPr lang="en-US" dirty="0"/>
              <a:t>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953000" y="2133600"/>
            <a:ext cx="1259986" cy="129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Process 15"/>
          <p:cNvSpPr/>
          <p:nvPr/>
        </p:nvSpPr>
        <p:spPr>
          <a:xfrm>
            <a:off x="1447800" y="3741591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6934200" y="3777361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B:	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9647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BGP: Path Vector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2397614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5" name="Cloud 4"/>
          <p:cNvSpPr/>
          <p:nvPr/>
        </p:nvSpPr>
        <p:spPr>
          <a:xfrm>
            <a:off x="5679586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6" name="Cloud 5"/>
          <p:cNvSpPr/>
          <p:nvPr/>
        </p:nvSpPr>
        <p:spPr>
          <a:xfrm>
            <a:off x="4038600" y="1295400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7" name="Flowchart: Process 6"/>
          <p:cNvSpPr/>
          <p:nvPr/>
        </p:nvSpPr>
        <p:spPr>
          <a:xfrm>
            <a:off x="2664314" y="5562600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8" name="Flowchart: Process 7"/>
          <p:cNvSpPr/>
          <p:nvPr/>
        </p:nvSpPr>
        <p:spPr>
          <a:xfrm>
            <a:off x="5946286" y="5562600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9" name="Straight Connector 8"/>
          <p:cNvCxnSpPr>
            <a:stCxn id="4" idx="1"/>
            <a:endCxn id="7" idx="0"/>
          </p:cNvCxnSpPr>
          <p:nvPr/>
        </p:nvCxnSpPr>
        <p:spPr>
          <a:xfrm>
            <a:off x="2931014" y="4459212"/>
            <a:ext cx="0" cy="11033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Straight Connector 9"/>
          <p:cNvCxnSpPr>
            <a:stCxn id="5" idx="1"/>
            <a:endCxn id="8" idx="0"/>
          </p:cNvCxnSpPr>
          <p:nvPr/>
        </p:nvCxnSpPr>
        <p:spPr>
          <a:xfrm>
            <a:off x="6212986" y="4459212"/>
            <a:ext cx="0" cy="11033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/>
          <p:cNvCxnSpPr>
            <a:stCxn id="6" idx="1"/>
            <a:endCxn id="4" idx="3"/>
          </p:cNvCxnSpPr>
          <p:nvPr/>
        </p:nvCxnSpPr>
        <p:spPr>
          <a:xfrm flipH="1">
            <a:off x="2931014" y="2056589"/>
            <a:ext cx="1640986" cy="168500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" name="Straight Connector 11"/>
          <p:cNvCxnSpPr>
            <a:stCxn id="6" idx="1"/>
            <a:endCxn id="5" idx="3"/>
          </p:cNvCxnSpPr>
          <p:nvPr/>
        </p:nvCxnSpPr>
        <p:spPr>
          <a:xfrm>
            <a:off x="4572000" y="2056589"/>
            <a:ext cx="1640986" cy="168500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Flowchart: Process 21"/>
          <p:cNvSpPr/>
          <p:nvPr/>
        </p:nvSpPr>
        <p:spPr>
          <a:xfrm>
            <a:off x="2667000" y="2263967"/>
            <a:ext cx="838200" cy="4572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: 0 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931014" y="2133600"/>
            <a:ext cx="1259986" cy="1295400"/>
          </a:xfrm>
          <a:prstGeom prst="straightConnector1">
            <a:avLst/>
          </a:prstGeom>
          <a:ln w="285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Process 24"/>
          <p:cNvSpPr/>
          <p:nvPr/>
        </p:nvSpPr>
        <p:spPr>
          <a:xfrm>
            <a:off x="5610662" y="2263967"/>
            <a:ext cx="838200" cy="45720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A: 0 1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953000" y="2133600"/>
            <a:ext cx="1259986" cy="1295400"/>
          </a:xfrm>
          <a:prstGeom prst="straightConnector1">
            <a:avLst/>
          </a:prstGeom>
          <a:ln w="285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Process 15"/>
          <p:cNvSpPr/>
          <p:nvPr/>
        </p:nvSpPr>
        <p:spPr>
          <a:xfrm>
            <a:off x="1447800" y="3741591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6934200" y="3777361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B:	2</a:t>
            </a:r>
            <a:endParaRPr lang="en-US" sz="1600" dirty="0"/>
          </a:p>
        </p:txBody>
      </p:sp>
      <p:sp>
        <p:nvSpPr>
          <p:cNvPr id="18" name="Flowchart: Process 17"/>
          <p:cNvSpPr/>
          <p:nvPr/>
        </p:nvSpPr>
        <p:spPr>
          <a:xfrm>
            <a:off x="5270669" y="1374738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0 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0 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6941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BGP: Path Vector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2397614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5" name="Cloud 4"/>
          <p:cNvSpPr/>
          <p:nvPr/>
        </p:nvSpPr>
        <p:spPr>
          <a:xfrm>
            <a:off x="5679586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6" name="Cloud 5"/>
          <p:cNvSpPr/>
          <p:nvPr/>
        </p:nvSpPr>
        <p:spPr>
          <a:xfrm>
            <a:off x="4038600" y="1295400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7" name="Flowchart: Process 6"/>
          <p:cNvSpPr/>
          <p:nvPr/>
        </p:nvSpPr>
        <p:spPr>
          <a:xfrm>
            <a:off x="2664314" y="5562600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8" name="Flowchart: Process 7"/>
          <p:cNvSpPr/>
          <p:nvPr/>
        </p:nvSpPr>
        <p:spPr>
          <a:xfrm>
            <a:off x="5946286" y="5562600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9" name="Straight Connector 8"/>
          <p:cNvCxnSpPr>
            <a:stCxn id="4" idx="1"/>
            <a:endCxn id="7" idx="0"/>
          </p:cNvCxnSpPr>
          <p:nvPr/>
        </p:nvCxnSpPr>
        <p:spPr>
          <a:xfrm>
            <a:off x="2931014" y="4459212"/>
            <a:ext cx="0" cy="11033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Straight Connector 9"/>
          <p:cNvCxnSpPr>
            <a:stCxn id="5" idx="1"/>
            <a:endCxn id="8" idx="0"/>
          </p:cNvCxnSpPr>
          <p:nvPr/>
        </p:nvCxnSpPr>
        <p:spPr>
          <a:xfrm>
            <a:off x="6212986" y="4459212"/>
            <a:ext cx="0" cy="11033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/>
          <p:cNvCxnSpPr>
            <a:stCxn id="6" idx="1"/>
            <a:endCxn id="4" idx="3"/>
          </p:cNvCxnSpPr>
          <p:nvPr/>
        </p:nvCxnSpPr>
        <p:spPr>
          <a:xfrm flipH="1">
            <a:off x="2931014" y="2056589"/>
            <a:ext cx="1640986" cy="168500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" name="Straight Connector 11"/>
          <p:cNvCxnSpPr>
            <a:stCxn id="6" idx="1"/>
            <a:endCxn id="5" idx="3"/>
          </p:cNvCxnSpPr>
          <p:nvPr/>
        </p:nvCxnSpPr>
        <p:spPr>
          <a:xfrm>
            <a:off x="4572000" y="2056589"/>
            <a:ext cx="1640986" cy="168500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" name="Flowchart: Process 15"/>
          <p:cNvSpPr/>
          <p:nvPr/>
        </p:nvSpPr>
        <p:spPr>
          <a:xfrm>
            <a:off x="1447800" y="3741591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 0 2</a:t>
            </a:r>
            <a:endParaRPr lang="en-US" sz="1600" dirty="0"/>
          </a:p>
        </p:txBody>
      </p:sp>
      <p:sp>
        <p:nvSpPr>
          <p:cNvPr id="17" name="Flowchart: Process 16"/>
          <p:cNvSpPr/>
          <p:nvPr/>
        </p:nvSpPr>
        <p:spPr>
          <a:xfrm>
            <a:off x="6934200" y="3777361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2 0 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2</a:t>
            </a:r>
            <a:endParaRPr lang="en-US" sz="1600" dirty="0"/>
          </a:p>
        </p:txBody>
      </p:sp>
      <p:sp>
        <p:nvSpPr>
          <p:cNvPr id="18" name="Flowchart: Process 17"/>
          <p:cNvSpPr/>
          <p:nvPr/>
        </p:nvSpPr>
        <p:spPr>
          <a:xfrm>
            <a:off x="5270669" y="1374738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0 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0 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999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BGP: Path Vector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2397614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5" name="Cloud 4"/>
          <p:cNvSpPr/>
          <p:nvPr/>
        </p:nvSpPr>
        <p:spPr>
          <a:xfrm>
            <a:off x="5679586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6" name="Cloud 5"/>
          <p:cNvSpPr/>
          <p:nvPr/>
        </p:nvSpPr>
        <p:spPr>
          <a:xfrm>
            <a:off x="4038600" y="1295400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7" name="Flowchart: Process 6"/>
          <p:cNvSpPr/>
          <p:nvPr/>
        </p:nvSpPr>
        <p:spPr>
          <a:xfrm>
            <a:off x="2664314" y="5562600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8" name="Flowchart: Process 7"/>
          <p:cNvSpPr/>
          <p:nvPr/>
        </p:nvSpPr>
        <p:spPr>
          <a:xfrm>
            <a:off x="5946286" y="5562600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9" name="Straight Connector 8"/>
          <p:cNvCxnSpPr>
            <a:stCxn id="4" idx="1"/>
            <a:endCxn id="7" idx="0"/>
          </p:cNvCxnSpPr>
          <p:nvPr/>
        </p:nvCxnSpPr>
        <p:spPr>
          <a:xfrm>
            <a:off x="2931014" y="4459212"/>
            <a:ext cx="0" cy="11033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Straight Connector 9"/>
          <p:cNvCxnSpPr>
            <a:stCxn id="5" idx="1"/>
            <a:endCxn id="8" idx="0"/>
          </p:cNvCxnSpPr>
          <p:nvPr/>
        </p:nvCxnSpPr>
        <p:spPr>
          <a:xfrm>
            <a:off x="6212986" y="4459212"/>
            <a:ext cx="0" cy="110338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/>
          <p:cNvCxnSpPr>
            <a:stCxn id="6" idx="1"/>
            <a:endCxn id="4" idx="3"/>
          </p:cNvCxnSpPr>
          <p:nvPr/>
        </p:nvCxnSpPr>
        <p:spPr>
          <a:xfrm flipH="1">
            <a:off x="2931014" y="2056589"/>
            <a:ext cx="1640986" cy="168500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" name="Straight Connector 11"/>
          <p:cNvCxnSpPr>
            <a:stCxn id="6" idx="1"/>
            <a:endCxn id="5" idx="3"/>
          </p:cNvCxnSpPr>
          <p:nvPr/>
        </p:nvCxnSpPr>
        <p:spPr>
          <a:xfrm>
            <a:off x="4572000" y="2056589"/>
            <a:ext cx="1640986" cy="168500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6" name="Flowchart: Process 15"/>
          <p:cNvSpPr/>
          <p:nvPr/>
        </p:nvSpPr>
        <p:spPr>
          <a:xfrm>
            <a:off x="1447800" y="3741591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 0</a:t>
            </a:r>
            <a:endParaRPr lang="en-US" sz="1600" dirty="0"/>
          </a:p>
        </p:txBody>
      </p:sp>
      <p:sp>
        <p:nvSpPr>
          <p:cNvPr id="17" name="Flowchart: Process 16"/>
          <p:cNvSpPr/>
          <p:nvPr/>
        </p:nvSpPr>
        <p:spPr>
          <a:xfrm>
            <a:off x="6934200" y="3777361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2 0 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2</a:t>
            </a:r>
            <a:endParaRPr lang="en-US" sz="1600" dirty="0"/>
          </a:p>
        </p:txBody>
      </p:sp>
      <p:sp>
        <p:nvSpPr>
          <p:cNvPr id="18" name="Flowchart: Process 17"/>
          <p:cNvSpPr/>
          <p:nvPr/>
        </p:nvSpPr>
        <p:spPr>
          <a:xfrm>
            <a:off x="5268106" y="1377876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0 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B:	0 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6" idx="1"/>
            <a:endCxn id="8" idx="0"/>
          </p:cNvCxnSpPr>
          <p:nvPr/>
        </p:nvCxnSpPr>
        <p:spPr>
          <a:xfrm>
            <a:off x="4572000" y="2056589"/>
            <a:ext cx="1640986" cy="3506011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Flowchart: Process 18"/>
          <p:cNvSpPr/>
          <p:nvPr/>
        </p:nvSpPr>
        <p:spPr>
          <a:xfrm>
            <a:off x="1447800" y="2057400"/>
            <a:ext cx="2057400" cy="663767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Withdrawal - B: 0 2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Advertise - B: 0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931014" y="2133600"/>
            <a:ext cx="1259986" cy="1295400"/>
          </a:xfrm>
          <a:prstGeom prst="straightConnector1">
            <a:avLst/>
          </a:prstGeom>
          <a:ln w="28575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Process 20"/>
          <p:cNvSpPr/>
          <p:nvPr/>
        </p:nvSpPr>
        <p:spPr>
          <a:xfrm>
            <a:off x="5268106" y="1377876"/>
            <a:ext cx="822960" cy="60332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0 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>
                <a:solidFill>
                  <a:srgbClr val="00B050"/>
                </a:solidFill>
              </a:rPr>
              <a:t>B:	0</a:t>
            </a:r>
            <a:endParaRPr lang="en-US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23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Provider -&gt; Customer:</a:t>
            </a:r>
          </a:p>
          <a:p>
            <a:r>
              <a:rPr lang="en-US" dirty="0" smtClean="0"/>
              <a:t>Peer &lt;-&gt; Peer: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2397614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" name="Cloud 6"/>
          <p:cNvSpPr/>
          <p:nvPr/>
        </p:nvSpPr>
        <p:spPr>
          <a:xfrm>
            <a:off x="5679586" y="3698023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8" name="Cloud 7"/>
          <p:cNvSpPr/>
          <p:nvPr/>
        </p:nvSpPr>
        <p:spPr>
          <a:xfrm>
            <a:off x="5682895" y="1904189"/>
            <a:ext cx="1066800" cy="7620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6" name="Flowchart: Process 5"/>
          <p:cNvSpPr/>
          <p:nvPr/>
        </p:nvSpPr>
        <p:spPr>
          <a:xfrm>
            <a:off x="838645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Flowchart: Process 9"/>
          <p:cNvSpPr/>
          <p:nvPr/>
        </p:nvSpPr>
        <p:spPr>
          <a:xfrm>
            <a:off x="4305301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1" name="Flowchart: Process 10"/>
          <p:cNvSpPr/>
          <p:nvPr/>
        </p:nvSpPr>
        <p:spPr>
          <a:xfrm>
            <a:off x="7771956" y="5719646"/>
            <a:ext cx="5334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flipH="1">
            <a:off x="1105345" y="4079023"/>
            <a:ext cx="1295578" cy="1640623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Straight Connector 13"/>
          <p:cNvCxnSpPr>
            <a:stCxn id="5" idx="1"/>
            <a:endCxn id="10" idx="0"/>
          </p:cNvCxnSpPr>
          <p:nvPr/>
        </p:nvCxnSpPr>
        <p:spPr>
          <a:xfrm>
            <a:off x="2931014" y="4459212"/>
            <a:ext cx="1640987" cy="1260434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traight Connector 16"/>
          <p:cNvCxnSpPr>
            <a:stCxn id="7" idx="1"/>
            <a:endCxn id="10" idx="0"/>
          </p:cNvCxnSpPr>
          <p:nvPr/>
        </p:nvCxnSpPr>
        <p:spPr>
          <a:xfrm flipH="1">
            <a:off x="4572001" y="4459212"/>
            <a:ext cx="1640985" cy="1260434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Straight Connector 19"/>
          <p:cNvCxnSpPr>
            <a:stCxn id="8" idx="2"/>
            <a:endCxn id="5" idx="3"/>
          </p:cNvCxnSpPr>
          <p:nvPr/>
        </p:nvCxnSpPr>
        <p:spPr>
          <a:xfrm flipH="1">
            <a:off x="2931014" y="2285189"/>
            <a:ext cx="2755190" cy="1456402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Connector 22"/>
          <p:cNvCxnSpPr>
            <a:stCxn id="8" idx="1"/>
            <a:endCxn id="7" idx="3"/>
          </p:cNvCxnSpPr>
          <p:nvPr/>
        </p:nvCxnSpPr>
        <p:spPr>
          <a:xfrm flipH="1">
            <a:off x="6212986" y="2665378"/>
            <a:ext cx="3309" cy="1076213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Connector 25"/>
          <p:cNvCxnSpPr>
            <a:stCxn id="8" idx="0"/>
            <a:endCxn id="11" idx="0"/>
          </p:cNvCxnSpPr>
          <p:nvPr/>
        </p:nvCxnSpPr>
        <p:spPr>
          <a:xfrm>
            <a:off x="6748806" y="2285189"/>
            <a:ext cx="1289850" cy="3434457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Connector 29"/>
          <p:cNvCxnSpPr>
            <a:stCxn id="7" idx="2"/>
            <a:endCxn id="5" idx="0"/>
          </p:cNvCxnSpPr>
          <p:nvPr/>
        </p:nvCxnSpPr>
        <p:spPr>
          <a:xfrm flipH="1">
            <a:off x="3463525" y="4079023"/>
            <a:ext cx="221937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00400" y="2432824"/>
            <a:ext cx="461398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269375" y="1905000"/>
            <a:ext cx="536709" cy="0"/>
          </a:xfrm>
          <a:prstGeom prst="line">
            <a:avLst/>
          </a:prstGeom>
          <a:ln w="57150"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6" name="Flowchart: Process 85"/>
          <p:cNvSpPr/>
          <p:nvPr/>
        </p:nvSpPr>
        <p:spPr>
          <a:xfrm>
            <a:off x="1524000" y="3359833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 1</a:t>
            </a:r>
            <a:endParaRPr lang="en-US" sz="1600" dirty="0"/>
          </a:p>
        </p:txBody>
      </p:sp>
      <p:sp>
        <p:nvSpPr>
          <p:cNvPr id="87" name="Flowchart: Process 86"/>
          <p:cNvSpPr/>
          <p:nvPr/>
        </p:nvSpPr>
        <p:spPr>
          <a:xfrm>
            <a:off x="6553200" y="4327659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 2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2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 2</a:t>
            </a:r>
            <a:endParaRPr lang="en-US" sz="1600" dirty="0"/>
          </a:p>
        </p:txBody>
      </p:sp>
      <p:sp>
        <p:nvSpPr>
          <p:cNvPr id="88" name="Flowchart: Process 87"/>
          <p:cNvSpPr/>
          <p:nvPr/>
        </p:nvSpPr>
        <p:spPr>
          <a:xfrm>
            <a:off x="7055922" y="1752600"/>
            <a:ext cx="675617" cy="76351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tabLst>
                <a:tab pos="234950" algn="l"/>
              </a:tabLst>
            </a:pPr>
            <a:r>
              <a:rPr lang="en-US" sz="1600" dirty="0" smtClean="0"/>
              <a:t>A:	1 0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B:	1 0</a:t>
            </a:r>
          </a:p>
          <a:p>
            <a:pPr>
              <a:tabLst>
                <a:tab pos="234950" algn="l"/>
              </a:tabLst>
            </a:pPr>
            <a:r>
              <a:rPr lang="en-US" sz="1600" dirty="0" smtClean="0"/>
              <a:t>C:	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01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about the money!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Customer pays provider</a:t>
            </a:r>
          </a:p>
          <a:p>
            <a:r>
              <a:rPr lang="en-US" dirty="0" smtClean="0"/>
              <a:t>Peers don’t pay each other </a:t>
            </a:r>
          </a:p>
          <a:p>
            <a:pPr lvl="1"/>
            <a:r>
              <a:rPr lang="en-US" dirty="0" smtClean="0"/>
              <a:t>Assume equal flow both ways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Routing </a:t>
            </a:r>
            <a:r>
              <a:rPr lang="en-US" i="1" dirty="0" smtClean="0"/>
              <a:t>policies</a:t>
            </a:r>
            <a:r>
              <a:rPr lang="en-US" dirty="0" smtClean="0"/>
              <a:t> try to minimize payment</a:t>
            </a:r>
          </a:p>
        </p:txBody>
      </p:sp>
    </p:spTree>
    <p:extLst>
      <p:ext uri="{BB962C8B-B14F-4D97-AF65-F5344CB8AC3E}">
        <p14:creationId xmlns:p14="http://schemas.microsoft.com/office/powerpoint/2010/main" val="4387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Export Policy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13113"/>
              </p:ext>
            </p:extLst>
          </p:nvPr>
        </p:nvGraphicFramePr>
        <p:xfrm>
          <a:off x="1371600" y="1778001"/>
          <a:ext cx="6019800" cy="35959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009900"/>
                <a:gridCol w="3009900"/>
              </a:tblGrid>
              <a:tr h="79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Destination</a:t>
                      </a:r>
                      <a:r>
                        <a:rPr lang="en-US" sz="2400" baseline="0" dirty="0" smtClean="0"/>
                        <a:t> prefix advertised by…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Export route to…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2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Customer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Everyone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 (providers, peers, other customers)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Peer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Customers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Provider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Customers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1066800" y="5638800"/>
            <a:ext cx="6858000" cy="914400"/>
          </a:xfrm>
          <a:prstGeom prst="round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We’ll refer to these as the 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Gao</a:t>
            </a:r>
            <a:r>
              <a:rPr lang="en-US" sz="2400" b="0" dirty="0" smtClean="0">
                <a:solidFill>
                  <a:schemeClr val="bg1"/>
                </a:solidFill>
                <a:latin typeface="+mn-lt"/>
              </a:rPr>
              <a:t>-Rexford” rules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(capture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common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-- but not required! --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</a:rPr>
              <a:t>practice!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474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Words>696</Words>
  <Application>Microsoft Macintosh PowerPoint</Application>
  <PresentationFormat>On-screen Show (4:3)</PresentationFormat>
  <Paragraphs>288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BGP</vt:lpstr>
      <vt:lpstr>Border Gateway Protocol</vt:lpstr>
      <vt:lpstr>BGP: Path Vector</vt:lpstr>
      <vt:lpstr>BGP: Path Vector</vt:lpstr>
      <vt:lpstr>BGP: Path Vector</vt:lpstr>
      <vt:lpstr>BGP: Path Vector</vt:lpstr>
      <vt:lpstr>BGP Relationships</vt:lpstr>
      <vt:lpstr>It’s all about the money!</vt:lpstr>
      <vt:lpstr>Typical Export Policy</vt:lpstr>
      <vt:lpstr>Gao-Rexford</vt:lpstr>
      <vt:lpstr>Packets flow where money flows</vt:lpstr>
      <vt:lpstr>Route Selection: Customer &gt; Peer</vt:lpstr>
      <vt:lpstr>Route Selection : Peer &gt; Provider</vt:lpstr>
      <vt:lpstr>Route Selection : Provider (no choice)</vt:lpstr>
      <vt:lpstr>Route Export policy: Advertise customers</vt:lpstr>
      <vt:lpstr>BGP Routing Game!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and BGP</dc:title>
  <dc:creator>ksteph</dc:creator>
  <cp:lastModifiedBy>Radhika Mittal</cp:lastModifiedBy>
  <cp:revision>119</cp:revision>
  <dcterms:created xsi:type="dcterms:W3CDTF">2011-10-29T22:01:47Z</dcterms:created>
  <dcterms:modified xsi:type="dcterms:W3CDTF">2014-10-02T21:29:32Z</dcterms:modified>
</cp:coreProperties>
</file>