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  <p:sldMasterId id="2147483819" r:id="rId2"/>
    <p:sldMasterId id="2147483831" r:id="rId3"/>
    <p:sldMasterId id="2147483843" r:id="rId4"/>
    <p:sldMasterId id="2147483855" r:id="rId5"/>
  </p:sldMasterIdLst>
  <p:notesMasterIdLst>
    <p:notesMasterId r:id="rId44"/>
  </p:notesMasterIdLst>
  <p:sldIdLst>
    <p:sldId id="256" r:id="rId6"/>
    <p:sldId id="260" r:id="rId7"/>
    <p:sldId id="342" r:id="rId8"/>
    <p:sldId id="270" r:id="rId9"/>
    <p:sldId id="269" r:id="rId10"/>
    <p:sldId id="271" r:id="rId11"/>
    <p:sldId id="272" r:id="rId12"/>
    <p:sldId id="275" r:id="rId13"/>
    <p:sldId id="273" r:id="rId14"/>
    <p:sldId id="274" r:id="rId15"/>
    <p:sldId id="322" r:id="rId16"/>
    <p:sldId id="277" r:id="rId17"/>
    <p:sldId id="278" r:id="rId18"/>
    <p:sldId id="279" r:id="rId19"/>
    <p:sldId id="280" r:id="rId20"/>
    <p:sldId id="281" r:id="rId21"/>
    <p:sldId id="323" r:id="rId22"/>
    <p:sldId id="324" r:id="rId23"/>
    <p:sldId id="325" r:id="rId24"/>
    <p:sldId id="326" r:id="rId25"/>
    <p:sldId id="327" r:id="rId26"/>
    <p:sldId id="282" r:id="rId27"/>
    <p:sldId id="343" r:id="rId28"/>
    <p:sldId id="283" r:id="rId29"/>
    <p:sldId id="341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FF33"/>
    <a:srgbClr val="3D6DC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2" autoAdjust="0"/>
    <p:restoredTop sz="73545" autoAdjust="0"/>
  </p:normalViewPr>
  <p:slideViewPr>
    <p:cSldViewPr snapToGrid="0">
      <p:cViewPr varScale="1">
        <p:scale>
          <a:sx n="104" d="100"/>
          <a:sy n="104" d="100"/>
        </p:scale>
        <p:origin x="-120" y="-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6763-4DC4-469F-A493-A1ED9128FF68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A188-9799-4714-A5BA-1AF5F4E2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8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A188-9799-4714-A5BA-1AF5F4E272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5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59059-0383-C54E-8F9A-BB034DA2EF71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5C712B4-5F53-514A-866E-4225DEFD290D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27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42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75ECBE-1740-AB43-9AD4-D1859A822463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29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8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2445EAA-09DF-C04F-97F6-8B62BFF3DAD6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30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24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275F76-7687-EA4B-81F4-114680FBF97A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31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96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CIDR necessary?</a:t>
            </a:r>
          </a:p>
          <a:p>
            <a:endParaRPr lang="en-US" dirty="0" smtClean="0"/>
          </a:p>
          <a:p>
            <a:r>
              <a:rPr lang="en-US" dirty="0" smtClean="0"/>
              <a:t>-Prevent</a:t>
            </a:r>
            <a:r>
              <a:rPr lang="en-US" baseline="0" dirty="0" smtClean="0"/>
              <a:t> address exhaustion</a:t>
            </a:r>
          </a:p>
          <a:p>
            <a:r>
              <a:rPr lang="en-US" baseline="0" dirty="0" smtClean="0"/>
              <a:t>-Smaller routing tables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A188-9799-4714-A5BA-1AF5F4E272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3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A188-9799-4714-A5BA-1AF5F4E272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testAddress</a:t>
            </a:r>
            <a:r>
              <a:rPr lang="en-US" dirty="0" smtClean="0"/>
              <a:t> &amp;</a:t>
            </a:r>
            <a:r>
              <a:rPr lang="en-US" baseline="0" dirty="0" smtClean="0"/>
              <a:t> mask) == address in Table? </a:t>
            </a:r>
            <a:r>
              <a:rPr lang="en-US" baseline="0" smtClean="0"/>
              <a:t>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A188-9799-4714-A5BA-1AF5F4E272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56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 – 18 =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A188-9799-4714-A5BA-1AF5F4E272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3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07437-51C6-D345-9506-D35E39ED2795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8C5E7-1CB2-6048-8C8F-3D5C79F6D278}" type="slidenum">
              <a:rPr lang="en-US"/>
              <a:pPr/>
              <a:t>18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A5875-32BA-7542-BEDD-112C259A6224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CA36C-A803-024F-9F5F-9EC1E9FB32DD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7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6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2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595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82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5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07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01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4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8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02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53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0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33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50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1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62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26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18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41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3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19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54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21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320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58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232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38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62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012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11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5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36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47419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29055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93952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56976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9534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197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45621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50250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830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24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409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024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3326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6202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4466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7225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87106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35946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2088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7675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86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931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14661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10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3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6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18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55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72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10/7/14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2531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IP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9053" y="5838141"/>
            <a:ext cx="9144000" cy="754025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(slides</a:t>
            </a:r>
            <a:r>
              <a:rPr lang="zh-CN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zh-CN" dirty="0" smtClean="0">
                <a:latin typeface="Century Gothic" panose="020B0502020202020204" pitchFamily="34" charset="0"/>
              </a:rPr>
              <a:t>derived</a:t>
            </a:r>
            <a:r>
              <a:rPr lang="zh-CN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zh-CN" dirty="0" smtClean="0">
                <a:latin typeface="Century Gothic" panose="020B0502020202020204" pitchFamily="34" charset="0"/>
              </a:rPr>
              <a:t>from</a:t>
            </a:r>
            <a:r>
              <a:rPr lang="zh-CN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zh-CN" dirty="0" smtClean="0">
                <a:latin typeface="Century Gothic" panose="020B0502020202020204" pitchFamily="34" charset="0"/>
              </a:rPr>
              <a:t>past</a:t>
            </a:r>
            <a:r>
              <a:rPr lang="zh-CN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zh-CN" dirty="0" smtClean="0">
                <a:latin typeface="Century Gothic" panose="020B0502020202020204" pitchFamily="34" charset="0"/>
              </a:rPr>
              <a:t>EE122</a:t>
            </a:r>
            <a:r>
              <a:rPr lang="zh-CN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zh-CN" dirty="0" smtClean="0">
                <a:latin typeface="Century Gothic" panose="020B0502020202020204" pitchFamily="34" charset="0"/>
              </a:rPr>
              <a:t>sections)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(multi-homing slides taken from Nick </a:t>
            </a:r>
            <a:r>
              <a:rPr lang="en-US" dirty="0" err="1" smtClean="0">
                <a:latin typeface="Century Gothic" panose="020B0502020202020204" pitchFamily="34" charset="0"/>
              </a:rPr>
              <a:t>Feamster</a:t>
            </a:r>
            <a:r>
              <a:rPr lang="en-US" dirty="0" smtClean="0">
                <a:latin typeface="Century Gothic" panose="020B0502020202020204" pitchFamily="34" charset="0"/>
              </a:rPr>
              <a:t>)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Q0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4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192.168.0.0 </a:t>
            </a:r>
            <a:r>
              <a:rPr lang="en-US" sz="4000" b="1" dirty="0"/>
              <a:t>/ </a:t>
            </a:r>
            <a:r>
              <a:rPr lang="en-US" sz="4000" b="1" dirty="0" smtClean="0"/>
              <a:t>13</a:t>
            </a:r>
            <a:endParaRPr lang="en-US" sz="4000" b="1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68991" y="2920622"/>
            <a:ext cx="3016154" cy="30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123</a:t>
            </a:r>
            <a:r>
              <a:rPr lang="en-US" sz="3200" dirty="0" smtClean="0"/>
              <a:t>.100.0.5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/>
              <a:t>192.</a:t>
            </a:r>
            <a:r>
              <a:rPr lang="en-US" sz="3200" dirty="0" smtClean="0">
                <a:solidFill>
                  <a:srgbClr val="FF0000"/>
                </a:solidFill>
              </a:rPr>
              <a:t>128</a:t>
            </a:r>
            <a:r>
              <a:rPr lang="en-US" sz="3200" dirty="0" smtClean="0"/>
              <a:t>.69.5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/>
              <a:t>192.168.244.8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/>
              <a:t>192.175.100.0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/>
              <a:t>192.</a:t>
            </a:r>
            <a:r>
              <a:rPr lang="en-US" sz="3200" dirty="0" smtClean="0">
                <a:solidFill>
                  <a:srgbClr val="FF0000"/>
                </a:solidFill>
              </a:rPr>
              <a:t>176</a:t>
            </a:r>
            <a:r>
              <a:rPr lang="en-US" sz="3200" dirty="0" smtClean="0"/>
              <a:t>.3.4</a:t>
            </a:r>
            <a:endParaRPr lang="en-US" sz="32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367279" y="2922894"/>
            <a:ext cx="7206021" cy="30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First quad does not match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Second quad is less than the minimum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rgbClr val="66FF33"/>
                </a:solidFill>
              </a:rPr>
              <a:t>Match!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rgbClr val="66FF33"/>
                </a:solidFill>
              </a:rPr>
              <a:t>Match!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Second quad is greater than the maximum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07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02210" y="666913"/>
            <a:ext cx="7705395" cy="5563971"/>
            <a:chOff x="4112521" y="1738242"/>
            <a:chExt cx="4583949" cy="3310013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5903873" y="2578548"/>
              <a:ext cx="882893" cy="345159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842395" y="3138798"/>
              <a:ext cx="1626502" cy="93413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330035" y="2196656"/>
              <a:ext cx="512359" cy="569913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87265" y="3463525"/>
              <a:ext cx="685074" cy="57729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loud 9"/>
            <p:cNvSpPr/>
            <p:nvPr/>
          </p:nvSpPr>
          <p:spPr>
            <a:xfrm>
              <a:off x="4112521" y="2697366"/>
              <a:ext cx="2262340" cy="976278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kern="1200" dirty="0">
                  <a:solidFill>
                    <a:srgbClr val="5B9BD5"/>
                  </a:solidFill>
                  <a:effectLst/>
                  <a:ea typeface="Calibri" panose="020F0502020204030204" pitchFamily="34" charset="0"/>
                </a:rPr>
                <a:t>Berkeley.edu</a:t>
              </a:r>
              <a:endParaRPr lang="en-US" sz="20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Cloud 10"/>
            <p:cNvSpPr/>
            <p:nvPr/>
          </p:nvSpPr>
          <p:spPr>
            <a:xfrm>
              <a:off x="5468975" y="1738242"/>
              <a:ext cx="1094339" cy="520069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kern="1200" dirty="0">
                  <a:solidFill>
                    <a:srgbClr val="5B9BD5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EECS</a:t>
              </a:r>
              <a:endParaRPr lang="en-US" sz="20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Cloud 11"/>
            <p:cNvSpPr/>
            <p:nvPr/>
          </p:nvSpPr>
          <p:spPr>
            <a:xfrm>
              <a:off x="5758993" y="3952879"/>
              <a:ext cx="1527634" cy="743565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kern="1200" dirty="0">
                  <a:solidFill>
                    <a:srgbClr val="5B9BD5"/>
                  </a:solidFill>
                  <a:effectLst/>
                  <a:ea typeface="Calibri" panose="020F0502020204030204" pitchFamily="34" charset="0"/>
                </a:rPr>
                <a:t>Chemistry</a:t>
              </a:r>
              <a:endParaRPr lang="en-US" sz="20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Cloud 13"/>
            <p:cNvSpPr/>
            <p:nvPr/>
          </p:nvSpPr>
          <p:spPr>
            <a:xfrm>
              <a:off x="6624792" y="2196656"/>
              <a:ext cx="967583" cy="531440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kern="1200" dirty="0">
                  <a:solidFill>
                    <a:srgbClr val="5B9BD5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sz="20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Cloud 14"/>
            <p:cNvSpPr/>
            <p:nvPr/>
          </p:nvSpPr>
          <p:spPr>
            <a:xfrm>
              <a:off x="7286627" y="2892752"/>
              <a:ext cx="1303430" cy="624412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kern="1200" dirty="0">
                  <a:solidFill>
                    <a:srgbClr val="5B9BD5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Math</a:t>
              </a:r>
              <a:endParaRPr lang="en-US" sz="20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86230" y="4766806"/>
              <a:ext cx="1455120" cy="2814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b="1" kern="1200" dirty="0" smtClean="0">
                  <a:solidFill>
                    <a:srgbClr val="5B9BD5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123.100.0.0/18</a:t>
              </a:r>
              <a:endParaRPr lang="en-US" sz="32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41350" y="3541095"/>
              <a:ext cx="1455120" cy="2814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b="1" kern="1200" dirty="0" smtClean="0">
                  <a:solidFill>
                    <a:srgbClr val="5B9BD5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123.100.128.0/18</a:t>
              </a:r>
              <a:endParaRPr lang="en-US" sz="3200" dirty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45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Q1a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Smallest Address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01111011 . 01100</a:t>
            </a:r>
            <a:r>
              <a:rPr lang="en-US" dirty="0">
                <a:solidFill>
                  <a:srgbClr val="3D6DC3"/>
                </a:solidFill>
              </a:rPr>
              <a:t>1</a:t>
            </a:r>
            <a:r>
              <a:rPr lang="en-US" dirty="0" smtClean="0">
                <a:solidFill>
                  <a:srgbClr val="3D6DC3"/>
                </a:solidFill>
              </a:rPr>
              <a:t>00 </a:t>
            </a:r>
            <a:r>
              <a:rPr lang="en-US" dirty="0">
                <a:solidFill>
                  <a:srgbClr val="3D6DC3"/>
                </a:solidFill>
              </a:rPr>
              <a:t>. </a:t>
            </a:r>
            <a:r>
              <a:rPr lang="en-US" dirty="0" smtClean="0">
                <a:solidFill>
                  <a:srgbClr val="3D6DC3"/>
                </a:solidFill>
              </a:rPr>
              <a:t>10</a:t>
            </a:r>
            <a:r>
              <a:rPr lang="en-US" dirty="0" smtClean="0"/>
              <a:t>00 </a:t>
            </a:r>
            <a:r>
              <a:rPr lang="en-US" dirty="0"/>
              <a:t>0000 . 0000 0000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Largest </a:t>
            </a:r>
            <a:r>
              <a:rPr lang="en-US" dirty="0"/>
              <a:t>Address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3D6DC3"/>
                </a:solidFill>
              </a:rPr>
              <a:t>01111011 . 01100100 . </a:t>
            </a:r>
            <a:r>
              <a:rPr lang="en-US" dirty="0" smtClean="0">
                <a:solidFill>
                  <a:srgbClr val="3D6DC3"/>
                </a:solidFill>
              </a:rPr>
              <a:t>10</a:t>
            </a:r>
            <a:r>
              <a:rPr lang="en-US" dirty="0" smtClean="0"/>
              <a:t>11 1111 . 1111 1111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Address Range</a:t>
            </a:r>
          </a:p>
          <a:p>
            <a:pPr marL="0" indent="0" algn="ctr">
              <a:buNone/>
            </a:pPr>
            <a:r>
              <a:rPr lang="en-US" dirty="0" smtClean="0"/>
              <a:t>123.100.128.0 </a:t>
            </a:r>
            <a:r>
              <a:rPr lang="en-US" dirty="0" smtClean="0">
                <a:sym typeface="Wingdings" panose="05000000000000000000" pitchFamily="2" charset="2"/>
              </a:rPr>
              <a:t> 123.100.191.255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r>
              <a:rPr lang="en-US" dirty="0" smtClean="0">
                <a:sym typeface="Wingdings" panose="05000000000000000000" pitchFamily="2" charset="2"/>
              </a:rPr>
              <a:t> addresses</a:t>
            </a:r>
          </a:p>
        </p:txBody>
      </p:sp>
    </p:spTree>
    <p:extLst>
      <p:ext uri="{BB962C8B-B14F-4D97-AF65-F5344CB8AC3E}">
        <p14:creationId xmlns:p14="http://schemas.microsoft.com/office/powerpoint/2010/main" val="11867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Q1b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123.100.192.0/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0111 1011 </a:t>
            </a:r>
            <a:r>
              <a:rPr lang="en-US" dirty="0">
                <a:solidFill>
                  <a:srgbClr val="3D6DC3"/>
                </a:solidFill>
              </a:rPr>
              <a:t>. </a:t>
            </a:r>
            <a:r>
              <a:rPr lang="en-US" dirty="0" smtClean="0">
                <a:solidFill>
                  <a:srgbClr val="3D6DC3"/>
                </a:solidFill>
              </a:rPr>
              <a:t>0110 0100 </a:t>
            </a:r>
            <a:r>
              <a:rPr lang="en-US" dirty="0">
                <a:solidFill>
                  <a:srgbClr val="3D6DC3"/>
                </a:solidFill>
              </a:rPr>
              <a:t>. </a:t>
            </a:r>
            <a:r>
              <a:rPr lang="en-US" dirty="0" smtClean="0">
                <a:solidFill>
                  <a:srgbClr val="3D6DC3"/>
                </a:solidFill>
              </a:rPr>
              <a:t>11</a:t>
            </a:r>
            <a:r>
              <a:rPr lang="en-US" dirty="0" smtClean="0"/>
              <a:t>00 </a:t>
            </a:r>
            <a:r>
              <a:rPr lang="en-US" dirty="0"/>
              <a:t>0000 . 0000 0000</a:t>
            </a: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3D6DC3"/>
                </a:solidFill>
              </a:rPr>
              <a:t>0111 1011 . </a:t>
            </a:r>
            <a:r>
              <a:rPr lang="en-US" dirty="0" smtClean="0">
                <a:solidFill>
                  <a:srgbClr val="3D6DC3"/>
                </a:solidFill>
              </a:rPr>
              <a:t>0110 0100 </a:t>
            </a:r>
            <a:r>
              <a:rPr lang="en-US" dirty="0">
                <a:solidFill>
                  <a:srgbClr val="3D6DC3"/>
                </a:solidFill>
              </a:rPr>
              <a:t>. </a:t>
            </a:r>
            <a:r>
              <a:rPr lang="en-US" dirty="0" smtClean="0">
                <a:solidFill>
                  <a:srgbClr val="3D6DC3"/>
                </a:solidFill>
              </a:rPr>
              <a:t>11</a:t>
            </a:r>
            <a:r>
              <a:rPr lang="en-US" u="sng" dirty="0" smtClean="0">
                <a:solidFill>
                  <a:srgbClr val="3D6DC3"/>
                </a:solidFill>
              </a:rPr>
              <a:t>0</a:t>
            </a:r>
            <a:r>
              <a:rPr lang="en-US" dirty="0" smtClean="0"/>
              <a:t>0 </a:t>
            </a:r>
            <a:r>
              <a:rPr lang="en-US" dirty="0"/>
              <a:t>0000 . 0000 0000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3D6DC3"/>
                </a:solidFill>
              </a:rPr>
              <a:t>0111 1011 . </a:t>
            </a:r>
            <a:r>
              <a:rPr lang="en-US" dirty="0" smtClean="0">
                <a:solidFill>
                  <a:srgbClr val="3D6DC3"/>
                </a:solidFill>
              </a:rPr>
              <a:t>0110 0100 </a:t>
            </a:r>
            <a:r>
              <a:rPr lang="en-US" dirty="0">
                <a:solidFill>
                  <a:srgbClr val="3D6DC3"/>
                </a:solidFill>
              </a:rPr>
              <a:t>. </a:t>
            </a:r>
            <a:r>
              <a:rPr lang="en-US" dirty="0" smtClean="0">
                <a:solidFill>
                  <a:srgbClr val="3D6DC3"/>
                </a:solidFill>
              </a:rPr>
              <a:t>11</a:t>
            </a:r>
            <a:r>
              <a:rPr lang="en-US" u="sng" dirty="0" smtClean="0">
                <a:solidFill>
                  <a:srgbClr val="3D6DC3"/>
                </a:solidFill>
              </a:rPr>
              <a:t>1</a:t>
            </a:r>
            <a:r>
              <a:rPr lang="en-US" dirty="0" smtClean="0"/>
              <a:t>0 </a:t>
            </a:r>
            <a:r>
              <a:rPr lang="en-US" dirty="0"/>
              <a:t>0000 . 0000 0000</a:t>
            </a: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123.100.192.0/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19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123.100.224.0/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19</a:t>
            </a:r>
            <a:endParaRPr lang="en-US" dirty="0">
              <a:solidFill>
                <a:srgbClr val="3D6DC3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764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Q1c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3272971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123.100.192.0/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123.100.128.0/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123.100.0.0/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123.100.0.0/</a:t>
            </a:r>
            <a:r>
              <a:rPr lang="en-US" dirty="0" smtClean="0">
                <a:solidFill>
                  <a:srgbClr val="66FF33"/>
                </a:solidFill>
                <a:sym typeface="Wingdings" panose="05000000000000000000" pitchFamily="2" charset="2"/>
              </a:rPr>
              <a:t>16</a:t>
            </a:r>
            <a:endParaRPr lang="en-US" dirty="0">
              <a:solidFill>
                <a:srgbClr val="66FF33"/>
              </a:solidFill>
              <a:sym typeface="Wingdings" panose="05000000000000000000" pitchFamily="2" charset="2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354286" y="1825625"/>
            <a:ext cx="73297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0111 1011 . 0110 0100 . 11</a:t>
            </a:r>
            <a:r>
              <a:rPr lang="en-US" dirty="0" smtClean="0">
                <a:sym typeface="Wingdings" panose="05000000000000000000" pitchFamily="2" charset="2"/>
              </a:rPr>
              <a:t>00 0000 . 0000 0000</a:t>
            </a:r>
          </a:p>
          <a:p>
            <a:pPr marL="0" indent="0">
              <a:buNone/>
            </a:pPr>
            <a:r>
              <a:rPr lang="en-US" dirty="0">
                <a:solidFill>
                  <a:srgbClr val="3D6DC3"/>
                </a:solidFill>
                <a:sym typeface="Wingdings" panose="05000000000000000000" pitchFamily="2" charset="2"/>
              </a:rPr>
              <a:t>0111 1011 . 0110 0100 . 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10</a:t>
            </a:r>
            <a:r>
              <a:rPr lang="en-US" dirty="0" smtClean="0">
                <a:sym typeface="Wingdings" panose="05000000000000000000" pitchFamily="2" charset="2"/>
              </a:rPr>
              <a:t>00 </a:t>
            </a:r>
            <a:r>
              <a:rPr lang="en-US" dirty="0">
                <a:sym typeface="Wingdings" panose="05000000000000000000" pitchFamily="2" charset="2"/>
              </a:rPr>
              <a:t>0000 . 0000 0000</a:t>
            </a:r>
          </a:p>
          <a:p>
            <a:pPr marL="0" indent="0">
              <a:buNone/>
            </a:pPr>
            <a:r>
              <a:rPr lang="en-US" dirty="0">
                <a:solidFill>
                  <a:srgbClr val="3D6DC3"/>
                </a:solidFill>
                <a:sym typeface="Wingdings" panose="05000000000000000000" pitchFamily="2" charset="2"/>
              </a:rPr>
              <a:t>0111 1011 . 0110 0100 . 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00</a:t>
            </a:r>
            <a:r>
              <a:rPr lang="en-US" dirty="0" smtClean="0">
                <a:sym typeface="Wingdings" panose="05000000000000000000" pitchFamily="2" charset="2"/>
              </a:rPr>
              <a:t>00 </a:t>
            </a:r>
            <a:r>
              <a:rPr lang="en-US" dirty="0">
                <a:sym typeface="Wingdings" panose="05000000000000000000" pitchFamily="2" charset="2"/>
              </a:rPr>
              <a:t>0000 . 0000 </a:t>
            </a:r>
            <a:r>
              <a:rPr lang="en-US" dirty="0" smtClean="0">
                <a:sym typeface="Wingdings" panose="05000000000000000000" pitchFamily="2" charset="2"/>
              </a:rPr>
              <a:t>0000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FF33"/>
                </a:solidFill>
                <a:sym typeface="Wingdings" panose="05000000000000000000" pitchFamily="2" charset="2"/>
              </a:rPr>
              <a:t>0111 1011 . 0110 0100 . </a:t>
            </a:r>
            <a:r>
              <a:rPr lang="en-US" dirty="0" smtClean="0">
                <a:sym typeface="Wingdings" panose="05000000000000000000" pitchFamily="2" charset="2"/>
              </a:rPr>
              <a:t>0000 0000 . 0000 0000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084457" y="3381828"/>
            <a:ext cx="0" cy="4354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13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Q1d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5</a:t>
            </a:r>
            <a:r>
              <a:rPr lang="en-US" dirty="0"/>
              <a:t> </a:t>
            </a:r>
            <a:r>
              <a:rPr lang="en-US" dirty="0" smtClean="0"/>
              <a:t>&lt; 50 &lt; 2</a:t>
            </a:r>
            <a:r>
              <a:rPr lang="en-US" baseline="30000" dirty="0" smtClean="0"/>
              <a:t>6</a:t>
            </a: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Need at least 6 bits for host portion  /26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Well, easy. Just assign 123.100.0.0/26</a:t>
            </a:r>
          </a:p>
          <a:p>
            <a:pPr marL="0" indent="0" algn="ctr">
              <a:buNone/>
            </a:pPr>
            <a:endParaRPr lang="en-US" dirty="0">
              <a:solidFill>
                <a:srgbClr val="3D6DC3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Problem?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/>
              <a:t>123.100.0.0/26 is part of 123.100.0.0/18!</a:t>
            </a:r>
            <a:endParaRPr lang="en-US" dirty="0">
              <a:solidFill>
                <a:srgbClr val="3D6DC3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This </a:t>
            </a:r>
            <a:r>
              <a:rPr lang="en-US" dirty="0">
                <a:sym typeface="Wingdings" panose="05000000000000000000" pitchFamily="2" charset="2"/>
              </a:rPr>
              <a:t>takes a chunk out of Chemistry’s address space.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948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Q1d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So, what’s left?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Allocate from this chunk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123.100.64.0/26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38200" y="2525485"/>
            <a:ext cx="3272971" cy="2235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123.100.192.0/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123.100.128.0/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123.100.0.0/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18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123.100.64.0/</a:t>
            </a:r>
            <a:r>
              <a:rPr lang="en-US" dirty="0" smtClean="0">
                <a:solidFill>
                  <a:srgbClr val="66FF33"/>
                </a:solidFill>
                <a:sym typeface="Wingdings" panose="05000000000000000000" pitchFamily="2" charset="2"/>
              </a:rPr>
              <a:t>18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354286" y="2525485"/>
            <a:ext cx="7329714" cy="2235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0111 1011 . 0110 0100 . 11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00 0000 . 0000 0000</a:t>
            </a:r>
          </a:p>
          <a:p>
            <a:pPr marL="0" indent="0">
              <a:buNone/>
            </a:pPr>
            <a:r>
              <a:rPr lang="en-US" dirty="0">
                <a:solidFill>
                  <a:srgbClr val="3D6DC3"/>
                </a:solidFill>
                <a:sym typeface="Wingdings" panose="05000000000000000000" pitchFamily="2" charset="2"/>
              </a:rPr>
              <a:t>0111 1011 . 0110 0100 . 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10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00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0000 . 0000 0000</a:t>
            </a:r>
          </a:p>
          <a:p>
            <a:pPr marL="0" indent="0">
              <a:buNone/>
            </a:pPr>
            <a:r>
              <a:rPr lang="en-US" dirty="0">
                <a:solidFill>
                  <a:srgbClr val="3D6DC3"/>
                </a:solidFill>
                <a:sym typeface="Wingdings" panose="05000000000000000000" pitchFamily="2" charset="2"/>
              </a:rPr>
              <a:t>0111 1011 . 0110 0100 . </a:t>
            </a:r>
            <a:r>
              <a:rPr lang="en-US" dirty="0" smtClean="0">
                <a:solidFill>
                  <a:srgbClr val="3D6DC3"/>
                </a:solidFill>
                <a:sym typeface="Wingdings" panose="05000000000000000000" pitchFamily="2" charset="2"/>
              </a:rPr>
              <a:t>00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00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0000 . 0000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0000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FF33"/>
                </a:solidFill>
                <a:sym typeface="Wingdings" panose="05000000000000000000" pitchFamily="2" charset="2"/>
              </a:rPr>
              <a:t>0111 1011 . 0110 0100 . 01</a:t>
            </a:r>
            <a:r>
              <a:rPr lang="en-US" dirty="0" smtClean="0">
                <a:sym typeface="Wingdings" panose="05000000000000000000" pitchFamily="2" charset="2"/>
              </a:rPr>
              <a:t>00 0000 . 0000 0000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607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E2C8-6868-F146-962C-1F16486AFE96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Multihoming?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</p:spPr>
        <p:txBody>
          <a:bodyPr/>
          <a:lstStyle/>
          <a:p>
            <a:r>
              <a:rPr lang="en-US" dirty="0"/>
              <a:t>The use of redundant network links for the purposes of </a:t>
            </a:r>
            <a:r>
              <a:rPr lang="en-US" i="1" dirty="0"/>
              <a:t>external</a:t>
            </a:r>
            <a:r>
              <a:rPr lang="en-US" dirty="0"/>
              <a:t> connectivity</a:t>
            </a:r>
          </a:p>
          <a:p>
            <a:endParaRPr lang="en-US" dirty="0"/>
          </a:p>
          <a:p>
            <a:r>
              <a:rPr lang="en-US" dirty="0"/>
              <a:t>Can be achieved at many layers of the protocol stack and many places in the network</a:t>
            </a:r>
          </a:p>
          <a:p>
            <a:pPr lvl="1"/>
            <a:r>
              <a:rPr lang="en-US" dirty="0"/>
              <a:t>Multiple network interfaces in a PC</a:t>
            </a:r>
          </a:p>
          <a:p>
            <a:pPr lvl="1"/>
            <a:r>
              <a:rPr lang="en-US" dirty="0"/>
              <a:t>An ISP with multiple upstream interfaces</a:t>
            </a:r>
          </a:p>
          <a:p>
            <a:pPr lvl="1"/>
            <a:endParaRPr lang="en-US" dirty="0"/>
          </a:p>
          <a:p>
            <a:r>
              <a:rPr lang="en-US" dirty="0"/>
              <a:t>Can refer to having multiple connections to</a:t>
            </a:r>
          </a:p>
          <a:p>
            <a:pPr lvl="1"/>
            <a:r>
              <a:rPr lang="en-US" dirty="0"/>
              <a:t>The same ISP</a:t>
            </a:r>
          </a:p>
          <a:p>
            <a:pPr lvl="1"/>
            <a:r>
              <a:rPr lang="en-US" dirty="0"/>
              <a:t>Multiple ISPs</a:t>
            </a:r>
          </a:p>
        </p:txBody>
      </p:sp>
    </p:spTree>
    <p:extLst>
      <p:ext uri="{BB962C8B-B14F-4D97-AF65-F5344CB8AC3E}">
        <p14:creationId xmlns:p14="http://schemas.microsoft.com/office/powerpoint/2010/main" val="4574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6B8E-F307-1B4A-89BA-E7BC256DB674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Multihome?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4572000" cy="2286000"/>
          </a:xfrm>
        </p:spPr>
        <p:txBody>
          <a:bodyPr/>
          <a:lstStyle/>
          <a:p>
            <a:r>
              <a:rPr lang="en-US"/>
              <a:t>Availability</a:t>
            </a:r>
          </a:p>
          <a:p>
            <a:r>
              <a:rPr lang="en-US"/>
              <a:t>Performance</a:t>
            </a:r>
          </a:p>
          <a:p>
            <a:r>
              <a:rPr lang="en-US"/>
              <a:t>Cost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20800" y="4756150"/>
            <a:ext cx="9245600" cy="830997"/>
          </a:xfrm>
          <a:prstGeom prst="rect">
            <a:avLst/>
          </a:prstGeom>
          <a:solidFill>
            <a:srgbClr val="F5F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</a:rPr>
              <a:t>Interdomain</a:t>
            </a:r>
            <a:r>
              <a:rPr lang="en-US" sz="2400" b="1" dirty="0">
                <a:solidFill>
                  <a:srgbClr val="FF3300"/>
                </a:solidFill>
              </a:rPr>
              <a:t> traffic engineering: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the process by which a </a:t>
            </a:r>
            <a:r>
              <a:rPr lang="en-US" sz="2400" dirty="0" err="1">
                <a:solidFill>
                  <a:schemeClr val="bg1"/>
                </a:solidFill>
              </a:rPr>
              <a:t>multihomed</a:t>
            </a:r>
            <a:r>
              <a:rPr lang="en-US" sz="2400" dirty="0">
                <a:solidFill>
                  <a:schemeClr val="bg1"/>
                </a:solidFill>
              </a:rPr>
              <a:t> network configures its network to achieve these goals</a:t>
            </a:r>
          </a:p>
        </p:txBody>
      </p:sp>
      <p:grpSp>
        <p:nvGrpSpPr>
          <p:cNvPr id="49165" name="Group 13"/>
          <p:cNvGrpSpPr>
            <a:grpSpLocks/>
          </p:cNvGrpSpPr>
          <p:nvPr/>
        </p:nvGrpSpPr>
        <p:grpSpPr bwMode="auto">
          <a:xfrm>
            <a:off x="5588000" y="1676400"/>
            <a:ext cx="6096000" cy="2438400"/>
            <a:chOff x="2640" y="1056"/>
            <a:chExt cx="2880" cy="1536"/>
          </a:xfrm>
        </p:grpSpPr>
        <p:sp>
          <p:nvSpPr>
            <p:cNvPr id="49157" name="Cloud"/>
            <p:cNvSpPr>
              <a:spLocks noChangeAspect="1" noEditPoints="1" noChangeArrowheads="1"/>
            </p:cNvSpPr>
            <p:nvPr/>
          </p:nvSpPr>
          <p:spPr bwMode="auto">
            <a:xfrm>
              <a:off x="3360" y="1968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Cloud"/>
            <p:cNvSpPr>
              <a:spLocks noChangeAspect="1" noEditPoints="1" noChangeArrowheads="1"/>
            </p:cNvSpPr>
            <p:nvPr/>
          </p:nvSpPr>
          <p:spPr bwMode="auto">
            <a:xfrm>
              <a:off x="2640" y="1056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Cloud"/>
            <p:cNvSpPr>
              <a:spLocks noChangeAspect="1" noEditPoints="1" noChangeArrowheads="1"/>
            </p:cNvSpPr>
            <p:nvPr/>
          </p:nvSpPr>
          <p:spPr bwMode="auto">
            <a:xfrm>
              <a:off x="4272" y="1056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3840" y="2112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3216" y="1296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4800" y="1296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H="1" flipV="1">
              <a:off x="3360" y="1536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V="1">
              <a:off x="403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048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8F7B-5761-2C47-B9FE-5FE3BA9D0296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Availability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1981200"/>
          </a:xfrm>
        </p:spPr>
        <p:txBody>
          <a:bodyPr/>
          <a:lstStyle/>
          <a:p>
            <a:r>
              <a:rPr lang="en-US"/>
              <a:t>Maintain connectivity in the face of:</a:t>
            </a:r>
          </a:p>
          <a:p>
            <a:pPr lvl="1"/>
            <a:r>
              <a:rPr lang="en-US"/>
              <a:t>Physical connectivity problems (fiber cut, device failures, etc.)</a:t>
            </a:r>
          </a:p>
          <a:p>
            <a:pPr lvl="1"/>
            <a:r>
              <a:rPr lang="en-US"/>
              <a:t>Failures in upstream ISP</a:t>
            </a:r>
          </a:p>
          <a:p>
            <a:pPr lvl="1"/>
            <a:endParaRPr lang="en-US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2743200" y="4191000"/>
            <a:ext cx="6096000" cy="2438400"/>
            <a:chOff x="2640" y="1056"/>
            <a:chExt cx="2880" cy="1536"/>
          </a:xfrm>
        </p:grpSpPr>
        <p:sp>
          <p:nvSpPr>
            <p:cNvPr id="46085" name="Cloud"/>
            <p:cNvSpPr>
              <a:spLocks noChangeAspect="1" noEditPoints="1" noChangeArrowheads="1"/>
            </p:cNvSpPr>
            <p:nvPr/>
          </p:nvSpPr>
          <p:spPr bwMode="auto">
            <a:xfrm>
              <a:off x="3360" y="1968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Cloud"/>
            <p:cNvSpPr>
              <a:spLocks noChangeAspect="1" noEditPoints="1" noChangeArrowheads="1"/>
            </p:cNvSpPr>
            <p:nvPr/>
          </p:nvSpPr>
          <p:spPr bwMode="auto">
            <a:xfrm>
              <a:off x="2640" y="1056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Cloud"/>
            <p:cNvSpPr>
              <a:spLocks noChangeAspect="1" noEditPoints="1" noChangeArrowheads="1"/>
            </p:cNvSpPr>
            <p:nvPr/>
          </p:nvSpPr>
          <p:spPr bwMode="auto">
            <a:xfrm>
              <a:off x="4272" y="1056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auto">
            <a:xfrm>
              <a:off x="3840" y="2112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3216" y="1296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4800" y="1296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 flipH="1" flipV="1">
              <a:off x="3360" y="1536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 flipV="1">
              <a:off x="403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5994400" y="5029200"/>
            <a:ext cx="1219200" cy="6858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Freeform 23"/>
          <p:cNvSpPr>
            <a:spLocks/>
          </p:cNvSpPr>
          <p:nvPr/>
        </p:nvSpPr>
        <p:spPr bwMode="auto">
          <a:xfrm>
            <a:off x="5791200" y="4114800"/>
            <a:ext cx="2133600" cy="1981200"/>
          </a:xfrm>
          <a:custGeom>
            <a:avLst/>
            <a:gdLst>
              <a:gd name="T0" fmla="*/ 0 w 1008"/>
              <a:gd name="T1" fmla="*/ 1248 h 1248"/>
              <a:gd name="T2" fmla="*/ 720 w 1008"/>
              <a:gd name="T3" fmla="*/ 1008 h 1248"/>
              <a:gd name="T4" fmla="*/ 1008 w 1008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248">
                <a:moveTo>
                  <a:pt x="0" y="1248"/>
                </a:moveTo>
                <a:cubicBezTo>
                  <a:pt x="276" y="1232"/>
                  <a:pt x="552" y="1216"/>
                  <a:pt x="720" y="1008"/>
                </a:cubicBezTo>
                <a:cubicBezTo>
                  <a:pt x="888" y="800"/>
                  <a:pt x="948" y="400"/>
                  <a:pt x="1008" y="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Freeform 24"/>
          <p:cNvSpPr>
            <a:spLocks/>
          </p:cNvSpPr>
          <p:nvPr/>
        </p:nvSpPr>
        <p:spPr bwMode="auto">
          <a:xfrm flipH="1">
            <a:off x="3759200" y="4114800"/>
            <a:ext cx="1524000" cy="1981200"/>
          </a:xfrm>
          <a:custGeom>
            <a:avLst/>
            <a:gdLst>
              <a:gd name="T0" fmla="*/ 0 w 1008"/>
              <a:gd name="T1" fmla="*/ 1248 h 1248"/>
              <a:gd name="T2" fmla="*/ 720 w 1008"/>
              <a:gd name="T3" fmla="*/ 1008 h 1248"/>
              <a:gd name="T4" fmla="*/ 1008 w 1008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248">
                <a:moveTo>
                  <a:pt x="0" y="1248"/>
                </a:moveTo>
                <a:cubicBezTo>
                  <a:pt x="276" y="1232"/>
                  <a:pt x="552" y="1216"/>
                  <a:pt x="720" y="1008"/>
                </a:cubicBezTo>
                <a:cubicBezTo>
                  <a:pt x="888" y="800"/>
                  <a:pt x="948" y="400"/>
                  <a:pt x="1008" y="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3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 animBg="1"/>
      <p:bldP spid="46103" grpId="0" animBg="1"/>
      <p:bldP spid="46103" grpId="1" animBg="1"/>
      <p:bldP spid="461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Century Gothic" panose="020B0502020202020204" pitchFamily="34" charset="0"/>
              </a:rPr>
              <a:t>Today</a:t>
            </a:r>
            <a:endParaRPr lang="en-US" sz="8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IP Addressing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(Q0,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Q1)</a:t>
            </a:r>
            <a:endParaRPr lang="en-US" sz="3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	</a:t>
            </a:r>
            <a:r>
              <a:rPr lang="en-US" sz="3600" dirty="0" smtClean="0"/>
              <a:t>- multi-homing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IP Header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(Q2)</a:t>
            </a:r>
            <a:endParaRPr lang="en-US" sz="3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 smtClean="0"/>
              <a:t>IP Fragmentation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(Q3)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31097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F5D0-2062-6D4D-8C29-1115583B0CEB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1828800"/>
          </a:xfrm>
        </p:spPr>
        <p:txBody>
          <a:bodyPr/>
          <a:lstStyle/>
          <a:p>
            <a:r>
              <a:rPr lang="en-US"/>
              <a:t>Use multiple network links at once to achieve </a:t>
            </a:r>
            <a:r>
              <a:rPr lang="en-US" b="1">
                <a:solidFill>
                  <a:srgbClr val="FF3300"/>
                </a:solidFill>
              </a:rPr>
              <a:t>higher throughput</a:t>
            </a:r>
            <a:r>
              <a:rPr lang="en-US"/>
              <a:t> than just over a single link.</a:t>
            </a:r>
          </a:p>
          <a:p>
            <a:r>
              <a:rPr lang="en-US"/>
              <a:t>Allows incoming traffic to be</a:t>
            </a:r>
            <a:r>
              <a:rPr lang="en-US" b="1">
                <a:solidFill>
                  <a:srgbClr val="FF3300"/>
                </a:solidFill>
              </a:rPr>
              <a:t> load-balanced</a:t>
            </a:r>
            <a:r>
              <a:rPr lang="en-US"/>
              <a:t>.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251200" y="4114800"/>
            <a:ext cx="6096000" cy="2438400"/>
            <a:chOff x="2640" y="1056"/>
            <a:chExt cx="2880" cy="1536"/>
          </a:xfrm>
        </p:grpSpPr>
        <p:sp>
          <p:nvSpPr>
            <p:cNvPr id="48133" name="Cloud"/>
            <p:cNvSpPr>
              <a:spLocks noChangeAspect="1" noEditPoints="1" noChangeArrowheads="1"/>
            </p:cNvSpPr>
            <p:nvPr/>
          </p:nvSpPr>
          <p:spPr bwMode="auto">
            <a:xfrm>
              <a:off x="3360" y="1968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Cloud"/>
            <p:cNvSpPr>
              <a:spLocks noChangeAspect="1" noEditPoints="1" noChangeArrowheads="1"/>
            </p:cNvSpPr>
            <p:nvPr/>
          </p:nvSpPr>
          <p:spPr bwMode="auto">
            <a:xfrm>
              <a:off x="2640" y="1056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Cloud"/>
            <p:cNvSpPr>
              <a:spLocks noChangeAspect="1" noEditPoints="1" noChangeArrowheads="1"/>
            </p:cNvSpPr>
            <p:nvPr/>
          </p:nvSpPr>
          <p:spPr bwMode="auto">
            <a:xfrm>
              <a:off x="4272" y="1056"/>
              <a:ext cx="1248" cy="62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auto">
            <a:xfrm>
              <a:off x="3840" y="2112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>
              <a:off x="3216" y="1296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4800" y="1296"/>
              <a:ext cx="240" cy="240"/>
            </a:xfrm>
            <a:prstGeom prst="ellipse">
              <a:avLst/>
            </a:prstGeom>
            <a:solidFill>
              <a:srgbClr val="F5F7A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 flipH="1" flipV="1">
              <a:off x="3360" y="1536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 flipV="1">
              <a:off x="403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1" name="Freeform 13"/>
          <p:cNvSpPr>
            <a:spLocks/>
          </p:cNvSpPr>
          <p:nvPr/>
        </p:nvSpPr>
        <p:spPr bwMode="auto">
          <a:xfrm>
            <a:off x="3454400" y="3657600"/>
            <a:ext cx="2235200" cy="2438400"/>
          </a:xfrm>
          <a:custGeom>
            <a:avLst/>
            <a:gdLst>
              <a:gd name="T0" fmla="*/ 0 w 1056"/>
              <a:gd name="T1" fmla="*/ 0 h 1536"/>
              <a:gd name="T2" fmla="*/ 384 w 1056"/>
              <a:gd name="T3" fmla="*/ 1008 h 1536"/>
              <a:gd name="T4" fmla="*/ 1056 w 1056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1536">
                <a:moveTo>
                  <a:pt x="0" y="0"/>
                </a:moveTo>
                <a:cubicBezTo>
                  <a:pt x="104" y="376"/>
                  <a:pt x="208" y="752"/>
                  <a:pt x="384" y="1008"/>
                </a:cubicBezTo>
                <a:cubicBezTo>
                  <a:pt x="560" y="1264"/>
                  <a:pt x="808" y="1400"/>
                  <a:pt x="1056" y="153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Freeform 14"/>
          <p:cNvSpPr>
            <a:spLocks/>
          </p:cNvSpPr>
          <p:nvPr/>
        </p:nvSpPr>
        <p:spPr bwMode="auto">
          <a:xfrm flipH="1">
            <a:off x="6604000" y="3733800"/>
            <a:ext cx="2235200" cy="2438400"/>
          </a:xfrm>
          <a:custGeom>
            <a:avLst/>
            <a:gdLst>
              <a:gd name="T0" fmla="*/ 0 w 1056"/>
              <a:gd name="T1" fmla="*/ 0 h 1536"/>
              <a:gd name="T2" fmla="*/ 384 w 1056"/>
              <a:gd name="T3" fmla="*/ 1008 h 1536"/>
              <a:gd name="T4" fmla="*/ 1056 w 1056"/>
              <a:gd name="T5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1536">
                <a:moveTo>
                  <a:pt x="0" y="0"/>
                </a:moveTo>
                <a:cubicBezTo>
                  <a:pt x="104" y="376"/>
                  <a:pt x="208" y="752"/>
                  <a:pt x="384" y="1008"/>
                </a:cubicBezTo>
                <a:cubicBezTo>
                  <a:pt x="560" y="1264"/>
                  <a:pt x="808" y="1400"/>
                  <a:pt x="1056" y="153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8128000" y="5410201"/>
            <a:ext cx="2438400" cy="366713"/>
          </a:xfrm>
          <a:prstGeom prst="rect">
            <a:avLst/>
          </a:prstGeom>
          <a:solidFill>
            <a:srgbClr val="F5F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70% of traffic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5334001"/>
            <a:ext cx="2336800" cy="366713"/>
          </a:xfrm>
          <a:prstGeom prst="rect">
            <a:avLst/>
          </a:prstGeom>
          <a:solidFill>
            <a:srgbClr val="F5F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30% of traffic</a:t>
            </a:r>
          </a:p>
        </p:txBody>
      </p:sp>
    </p:spTree>
    <p:extLst>
      <p:ext uri="{BB962C8B-B14F-4D97-AF65-F5344CB8AC3E}">
        <p14:creationId xmlns:p14="http://schemas.microsoft.com/office/powerpoint/2010/main" val="206671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D95-55CF-7049-BD47-9FAD618EEE1D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/>
              <a:t>with </a:t>
            </a:r>
            <a:r>
              <a:rPr lang="en-US" dirty="0" err="1" smtClean="0"/>
              <a:t>Multihomin</a:t>
            </a:r>
            <a:r>
              <a:rPr lang="en-US" altLang="zh-CN" dirty="0" err="1" smtClean="0"/>
              <a:t>g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468" y="2198379"/>
            <a:ext cx="8493011" cy="4351338"/>
          </a:xfrm>
        </p:spPr>
        <p:txBody>
          <a:bodyPr>
            <a:normAutofit/>
          </a:bodyPr>
          <a:lstStyle/>
          <a:p>
            <a:r>
              <a:rPr lang="en-US" sz="4000" dirty="0"/>
              <a:t>Routing table growth</a:t>
            </a:r>
          </a:p>
          <a:p>
            <a:pPr lvl="1"/>
            <a:r>
              <a:rPr lang="en-US" sz="4000" dirty="0" smtClean="0"/>
              <a:t>Advertising </a:t>
            </a:r>
            <a:r>
              <a:rPr lang="en-US" sz="4000" dirty="0"/>
              <a:t>prefix out multiple ISPs – can</a:t>
            </a:r>
            <a:r>
              <a:rPr lang="ja-JP" altLang="en-US" sz="4000" dirty="0">
                <a:latin typeface="Arial"/>
              </a:rPr>
              <a:t>’</a:t>
            </a:r>
            <a:r>
              <a:rPr lang="en-US" sz="4000" dirty="0"/>
              <a:t>t aggregate</a:t>
            </a:r>
          </a:p>
          <a:p>
            <a:pPr lvl="1"/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884945" y="5315209"/>
            <a:ext cx="562839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/>
              <a:t>Let’s take Q1e as an example!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7696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 flipV="1">
            <a:off x="7583721" y="4444614"/>
            <a:ext cx="1820778" cy="50738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583722" y="2845579"/>
            <a:ext cx="2227935" cy="83700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67200" y="3380666"/>
            <a:ext cx="2002971" cy="149902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Q1e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088399" y="1683206"/>
            <a:ext cx="1570371" cy="87222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38357" y="2929262"/>
            <a:ext cx="2405986" cy="326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13231" y="1371932"/>
            <a:ext cx="865526" cy="128550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22593" y="3508973"/>
            <a:ext cx="247921" cy="135331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1179810" y="2221097"/>
            <a:ext cx="3802883" cy="164107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1200" dirty="0">
                <a:solidFill>
                  <a:srgbClr val="5B9BD5"/>
                </a:solidFill>
                <a:effectLst/>
                <a:ea typeface="Calibri" panose="020F0502020204030204" pitchFamily="34" charset="0"/>
              </a:rPr>
              <a:t>Berkeley.edu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3209537" y="736970"/>
            <a:ext cx="1839531" cy="87421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EECS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2414815" y="4479371"/>
            <a:ext cx="2567878" cy="124989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>
                <a:solidFill>
                  <a:srgbClr val="5B9BD5"/>
                </a:solidFill>
                <a:effectLst/>
                <a:ea typeface="Calibri" panose="020F0502020204030204" pitchFamily="34" charset="0"/>
              </a:rPr>
              <a:t>Chemistry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5158710" y="1059688"/>
            <a:ext cx="1626460" cy="89332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909524" y="2385567"/>
            <a:ext cx="2191002" cy="104960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60599" y="5847543"/>
            <a:ext cx="2445986" cy="473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200" dirty="0" smtClean="0">
                <a:solidFill>
                  <a:srgbClr val="5B9BD5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123.100.0.0/18</a:t>
            </a:r>
            <a:endParaRPr lang="en-US" sz="32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55520" y="3517025"/>
            <a:ext cx="2445986" cy="473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200" dirty="0" smtClean="0">
                <a:solidFill>
                  <a:srgbClr val="5B9BD5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123.100.128.0/18</a:t>
            </a:r>
            <a:endParaRPr lang="en-US" sz="32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Cloud 26"/>
          <p:cNvSpPr/>
          <p:nvPr/>
        </p:nvSpPr>
        <p:spPr>
          <a:xfrm>
            <a:off x="5790193" y="4579516"/>
            <a:ext cx="2411313" cy="104960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 err="1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Floriology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0193" y="5707074"/>
            <a:ext cx="2445986" cy="473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200" dirty="0" smtClean="0">
                <a:solidFill>
                  <a:srgbClr val="5B9BD5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123.100.64.0/26</a:t>
            </a:r>
            <a:endParaRPr lang="en-US" sz="32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Cloud 33"/>
          <p:cNvSpPr/>
          <p:nvPr/>
        </p:nvSpPr>
        <p:spPr>
          <a:xfrm>
            <a:off x="8786715" y="3169139"/>
            <a:ext cx="2998207" cy="192207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Mathematical </a:t>
            </a:r>
            <a:r>
              <a:rPr lang="en-US" sz="2400" b="1" kern="1200" dirty="0" err="1" smtClean="0">
                <a:solidFill>
                  <a:srgbClr val="5B9BD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Floriology</a:t>
            </a:r>
            <a:endParaRPr lang="en-US" sz="20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062825" y="5156020"/>
            <a:ext cx="2445986" cy="473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200" dirty="0" smtClean="0">
                <a:solidFill>
                  <a:srgbClr val="5B9BD5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123.100.64.0/29</a:t>
            </a:r>
            <a:endParaRPr lang="en-US" sz="3200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1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98821"/>
            <a:ext cx="9144000" cy="1359568"/>
          </a:xfrm>
          <a:noFill/>
        </p:spPr>
        <p:txBody>
          <a:bodyPr vert="horz" lIns="90487" tIns="44450" rIns="90487" bIns="44450" rtlCol="0" anchor="ctr">
            <a:normAutofit/>
          </a:bodyPr>
          <a:lstStyle/>
          <a:p>
            <a:pPr>
              <a:tabLst>
                <a:tab pos="1314450" algn="l"/>
              </a:tabLst>
            </a:pPr>
            <a:r>
              <a:rPr lang="en-US" sz="7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IP Header</a:t>
            </a:r>
            <a:endParaRPr lang="en-US" sz="7200" dirty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95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cs.bgu.ac.il/~spl121/wiki.files/fig04_13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b="11037"/>
          <a:stretch/>
        </p:blipFill>
        <p:spPr bwMode="auto">
          <a:xfrm>
            <a:off x="2542986" y="1027906"/>
            <a:ext cx="7106027" cy="50146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Q2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461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dirty="0" smtClean="0">
                <a:sym typeface="Wingdings" panose="05000000000000000000" pitchFamily="2" charset="2"/>
              </a:rPr>
              <a:t>TTL, checksum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ym typeface="Wingdings" panose="05000000000000000000" pitchFamily="2" charset="2"/>
              </a:rPr>
              <a:t>Packet will loop forever (TTL never decremented)</a:t>
            </a:r>
          </a:p>
          <a:p>
            <a:pPr marL="514350" indent="-514350">
              <a:buAutoNum type="alphaLcParenR"/>
            </a:pP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ym typeface="Wingdings" panose="05000000000000000000" pitchFamily="2" charset="2"/>
              </a:rPr>
              <a:t>Routers by other vendors will drop your packets!</a:t>
            </a:r>
          </a:p>
          <a:p>
            <a:pPr marL="514350" indent="-514350">
              <a:buAutoNum type="alphaLcParenR"/>
            </a:pP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ym typeface="Wingdings" panose="05000000000000000000" pitchFamily="2" charset="2"/>
              </a:rPr>
              <a:t>If there are options, your router will read a bogus address</a:t>
            </a:r>
          </a:p>
          <a:p>
            <a:pPr marL="514350" indent="-514350">
              <a:buAutoNum type="alphaLcParenR"/>
            </a:pP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Q2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4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98821"/>
            <a:ext cx="9144000" cy="1359568"/>
          </a:xfrm>
          <a:noFill/>
        </p:spPr>
        <p:txBody>
          <a:bodyPr vert="horz" lIns="90487" tIns="44450" rIns="90487" bIns="44450" rtlCol="0" anchor="ctr">
            <a:normAutofit/>
          </a:bodyPr>
          <a:lstStyle/>
          <a:p>
            <a:pPr>
              <a:tabLst>
                <a:tab pos="1314450" algn="l"/>
              </a:tabLst>
            </a:pPr>
            <a:r>
              <a:rPr lang="en-US" sz="7200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Fragmentation</a:t>
            </a:r>
          </a:p>
        </p:txBody>
      </p:sp>
    </p:spTree>
    <p:extLst>
      <p:ext uri="{BB962C8B-B14F-4D97-AF65-F5344CB8AC3E}">
        <p14:creationId xmlns:p14="http://schemas.microsoft.com/office/powerpoint/2010/main" val="3922618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Fragmentation Fields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4852319" cy="43465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600" b="1" dirty="0" smtClean="0">
                <a:latin typeface="Arial" charset="0"/>
              </a:rPr>
              <a:t>Identifier</a:t>
            </a:r>
            <a:r>
              <a:rPr lang="en-US" sz="1600" dirty="0" smtClean="0">
                <a:latin typeface="Arial" charset="0"/>
              </a:rPr>
              <a:t>: which </a:t>
            </a:r>
            <a:r>
              <a:rPr lang="en-US" sz="1600" dirty="0">
                <a:latin typeface="Arial" charset="0"/>
              </a:rPr>
              <a:t>fragments belong </a:t>
            </a:r>
            <a:r>
              <a:rPr lang="en-US" sz="1600" dirty="0" smtClean="0">
                <a:latin typeface="Arial" charset="0"/>
              </a:rPr>
              <a:t>together</a:t>
            </a:r>
            <a:endParaRPr lang="en-US" sz="1200" dirty="0">
              <a:latin typeface="Arial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 smtClean="0">
                <a:latin typeface="Arial" charset="0"/>
              </a:rPr>
              <a:t>Flags</a:t>
            </a:r>
            <a:r>
              <a:rPr lang="en-US" sz="1600" dirty="0" smtClean="0">
                <a:latin typeface="Arial" charset="0"/>
              </a:rPr>
              <a:t>:</a:t>
            </a:r>
            <a:endParaRPr lang="en-US" sz="1600" dirty="0">
              <a:latin typeface="Arial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b="1" u="sng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eserved: ignore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b="1" u="sng" dirty="0" smtClean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F: don’t fragment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b="1" u="sng" dirty="0" smtClean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F: more fragments coming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 smtClean="0">
                <a:latin typeface="Arial" charset="0"/>
              </a:rPr>
              <a:t>Offset</a:t>
            </a:r>
            <a:r>
              <a:rPr lang="en-US" sz="1600" dirty="0" smtClean="0">
                <a:latin typeface="Arial" charset="0"/>
              </a:rPr>
              <a:t>: portion of datagram </a:t>
            </a:r>
            <a:r>
              <a:rPr lang="en-US" sz="1600" dirty="0">
                <a:latin typeface="Arial" charset="0"/>
              </a:rPr>
              <a:t>this fragment </a:t>
            </a:r>
            <a:r>
              <a:rPr lang="en-US" sz="1600" dirty="0" smtClean="0">
                <a:latin typeface="Arial" charset="0"/>
              </a:rPr>
              <a:t>contains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b="1" dirty="0" smtClean="0">
                <a:solidFill>
                  <a:srgbClr val="F47A00"/>
                </a:solidFill>
                <a:latin typeface="Arial" charset="0"/>
              </a:rPr>
              <a:t>in </a:t>
            </a:r>
            <a:r>
              <a:rPr lang="en-US" sz="1400" b="1" dirty="0">
                <a:solidFill>
                  <a:srgbClr val="F47A00"/>
                </a:solidFill>
                <a:latin typeface="Arial" charset="0"/>
              </a:rPr>
              <a:t>8-byte units </a:t>
            </a:r>
            <a:endParaRPr lang="en-US" sz="1400" b="1" dirty="0">
              <a:latin typeface="Arial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latin typeface="Arial" charset="0"/>
              </a:rPr>
              <a:t>What if fragments arrive out of order?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 smtClean="0">
                <a:latin typeface="Arial" charset="0"/>
              </a:rPr>
              <a:t>Isn’t MF meaningless?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 smtClean="0">
                <a:latin typeface="Arial" charset="0"/>
              </a:rPr>
              <a:t>Doesn’t the data get out of order?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0513" y="2085895"/>
            <a:ext cx="5752386" cy="33115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5966760" y="2814557"/>
            <a:ext cx="5697659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978922" y="3516231"/>
            <a:ext cx="5702219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978922" y="4163931"/>
            <a:ext cx="570374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8750222" y="2111295"/>
            <a:ext cx="1521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339488" y="2146219"/>
            <a:ext cx="1521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646283" y="2146219"/>
            <a:ext cx="1521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895037" y="2195432"/>
            <a:ext cx="780407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Version</a:t>
            </a:r>
          </a:p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4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614246" y="2117645"/>
            <a:ext cx="76944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Length</a:t>
            </a:r>
          </a:p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5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359259" y="2201782"/>
            <a:ext cx="141680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dirty="0">
                <a:solidFill>
                  <a:prstClr val="black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 dirty="0">
                <a:solidFill>
                  <a:prstClr val="black"/>
                </a:solidFill>
                <a:latin typeface="Arial" charset="0"/>
              </a:rPr>
              <a:t>0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9248844" y="2277982"/>
            <a:ext cx="187038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dirty="0">
                <a:solidFill>
                  <a:prstClr val="black"/>
                </a:solidFill>
                <a:latin typeface="Arial" charset="0"/>
              </a:rPr>
              <a:t>Total Length: 4000</a:t>
            </a:r>
            <a:endParaRPr lang="en-US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476022" y="3039982"/>
            <a:ext cx="20181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dirty="0">
                <a:solidFill>
                  <a:prstClr val="black"/>
                </a:solidFill>
                <a:latin typeface="Arial" charset="0"/>
              </a:rPr>
              <a:t>Identification: 56273</a:t>
            </a:r>
            <a:endParaRPr lang="en-US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9382619" y="2844719"/>
            <a:ext cx="1521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724774" y="2905045"/>
            <a:ext cx="69089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R/D/M</a:t>
            </a:r>
          </a:p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0/0/0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9440386" y="3036807"/>
            <a:ext cx="189423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prstClr val="black"/>
                </a:solidFill>
                <a:latin typeface="Arial" charset="0"/>
              </a:rPr>
              <a:t>Fragment Offset: 0</a:t>
            </a:r>
            <a:endParaRPr lang="en-US" sz="1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7400296" y="3543219"/>
            <a:ext cx="1521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6430418" y="3578145"/>
            <a:ext cx="500139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TTL</a:t>
            </a:r>
          </a:p>
          <a:p>
            <a:pPr algn="ctr" eaLnBrk="0" hangingPunct="0"/>
            <a:r>
              <a:rPr lang="en-US" sz="1400">
                <a:solidFill>
                  <a:prstClr val="black"/>
                </a:solidFill>
                <a:latin typeface="Arial" charset="0"/>
              </a:rPr>
              <a:t>127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424620" y="3573381"/>
            <a:ext cx="1213109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>
                <a:solidFill>
                  <a:prstClr val="black"/>
                </a:solidFill>
                <a:latin typeface="Arial" charset="0"/>
              </a:rPr>
              <a:t>Protocol</a:t>
            </a:r>
          </a:p>
          <a:p>
            <a:pPr algn="ctr" eaLnBrk="0" hangingPunct="0"/>
            <a:r>
              <a:rPr lang="en-US" sz="1600">
                <a:solidFill>
                  <a:prstClr val="black"/>
                </a:solidFill>
                <a:latin typeface="Arial" charset="0"/>
              </a:rPr>
              <a:t>6</a:t>
            </a:r>
            <a:endParaRPr lang="en-US" sz="1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9394782" y="3725782"/>
            <a:ext cx="183544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prstClr val="black"/>
                </a:solidFill>
                <a:latin typeface="Arial" charset="0"/>
              </a:rPr>
              <a:t>Checksum: 44019</a:t>
            </a:r>
            <a:endParaRPr lang="en-US" sz="1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5966760" y="4811631"/>
            <a:ext cx="5714381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572078" y="4335382"/>
            <a:ext cx="237392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dirty="0">
                <a:solidFill>
                  <a:prstClr val="black"/>
                </a:solidFill>
                <a:latin typeface="Arial" charset="0"/>
              </a:rPr>
              <a:t>Source Address: 1.2.3.4</a:t>
            </a:r>
            <a:endParaRPr lang="en-US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7409418" y="4960857"/>
            <a:ext cx="274902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solidFill>
                  <a:prstClr val="black"/>
                </a:solidFill>
                <a:latin typeface="Arial" charset="0"/>
              </a:rPr>
              <a:t>Destination Address: 3.4.5.6</a:t>
            </a:r>
            <a:endParaRPr lang="en-US" sz="1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0" y="2805031"/>
            <a:ext cx="2541729" cy="711200"/>
          </a:xfrm>
          <a:prstGeom prst="ellipse">
            <a:avLst/>
          </a:prstGeom>
          <a:noFill/>
          <a:ln w="1016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592109" y="2772487"/>
            <a:ext cx="956226" cy="711200"/>
          </a:xfrm>
          <a:prstGeom prst="ellipse">
            <a:avLst/>
          </a:prstGeom>
          <a:noFill/>
          <a:ln w="1016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340701" y="2832019"/>
            <a:ext cx="2109401" cy="711200"/>
          </a:xfrm>
          <a:prstGeom prst="ellipse">
            <a:avLst/>
          </a:prstGeom>
          <a:noFill/>
          <a:ln w="1016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72802" y="5633940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IP Header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40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  <p:bldP spid="4" grpId="0" animBg="1"/>
      <p:bldP spid="4" grpId="1" animBg="1"/>
      <p:bldP spid="33" grpId="0" animBg="1"/>
      <p:bldP spid="33" grpId="1" animBg="1"/>
      <p:bldP spid="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Why This Works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 without MF set (last fragment)</a:t>
            </a:r>
          </a:p>
          <a:p>
            <a:pPr marL="457200" lvl="1" indent="0">
              <a:buNone/>
            </a:pPr>
            <a:r>
              <a:rPr lang="en-US" dirty="0" smtClean="0"/>
              <a:t>Tells host which are the last bits </a:t>
            </a:r>
            <a:r>
              <a:rPr lang="en-US" dirty="0" smtClean="0"/>
              <a:t>in </a:t>
            </a:r>
            <a:r>
              <a:rPr lang="en-US" dirty="0" smtClean="0"/>
              <a:t>datagram</a:t>
            </a:r>
          </a:p>
          <a:p>
            <a:pPr lvl="5"/>
            <a:endParaRPr lang="en-US" dirty="0"/>
          </a:p>
          <a:p>
            <a:pPr marL="0" indent="0">
              <a:buNone/>
            </a:pPr>
            <a:r>
              <a:rPr lang="en-US" dirty="0" smtClean="0"/>
              <a:t>All other fragments fill in holes in datagram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dirty="0" smtClean="0"/>
              <a:t>Can tell when holes are filled, regardless of order</a:t>
            </a:r>
          </a:p>
        </p:txBody>
      </p:sp>
    </p:spTree>
    <p:extLst>
      <p:ext uri="{BB962C8B-B14F-4D97-AF65-F5344CB8AC3E}">
        <p14:creationId xmlns:p14="http://schemas.microsoft.com/office/powerpoint/2010/main" val="303678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Example of Fragmentation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4000 byte packet, but Maximum Transmission Unit (MTU) is 1500 bytes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082131" y="2616760"/>
            <a:ext cx="6027738" cy="3695140"/>
            <a:chOff x="2914650" y="2170114"/>
            <a:chExt cx="6027738" cy="3695140"/>
          </a:xfrm>
        </p:grpSpPr>
        <p:sp>
          <p:nvSpPr>
            <p:cNvPr id="66564" name="Rectangle 4"/>
            <p:cNvSpPr>
              <a:spLocks noChangeArrowheads="1"/>
            </p:cNvSpPr>
            <p:nvPr/>
          </p:nvSpPr>
          <p:spPr bwMode="auto">
            <a:xfrm>
              <a:off x="2914650" y="2170114"/>
              <a:ext cx="6007100" cy="33115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 flipV="1">
              <a:off x="2973388" y="2898776"/>
              <a:ext cx="5949950" cy="158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2986088" y="3600450"/>
              <a:ext cx="59547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67" name="Line 7"/>
            <p:cNvSpPr>
              <a:spLocks noChangeShapeType="1"/>
            </p:cNvSpPr>
            <p:nvPr/>
          </p:nvSpPr>
          <p:spPr bwMode="auto">
            <a:xfrm>
              <a:off x="2986088" y="4248150"/>
              <a:ext cx="59563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>
              <a:off x="5880100" y="2195514"/>
              <a:ext cx="1588" cy="20272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4406900" y="22304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>
              <a:off x="3683000" y="22304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2915766" y="2279651"/>
              <a:ext cx="780407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Version</a:t>
              </a:r>
            </a:p>
            <a:p>
              <a:pPr algn="ctr" eaLnBrk="0" hangingPunct="0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auto">
            <a:xfrm>
              <a:off x="3666579" y="2201864"/>
              <a:ext cx="769442" cy="736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Header</a:t>
              </a:r>
            </a:p>
            <a:p>
              <a:pPr algn="ctr"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1400" dirty="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4458914" y="2286001"/>
              <a:ext cx="1416799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Type of Service</a:t>
              </a:r>
            </a:p>
            <a:p>
              <a:pPr algn="ctr" eaLnBrk="0" hangingPunct="0"/>
              <a:r>
                <a:rPr lang="en-US" sz="1400" dirty="0">
                  <a:solidFill>
                    <a:srgbClr val="FF0000"/>
                  </a:solidFill>
                  <a:latin typeface="Arial" charset="0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74" name="Rectangle 14"/>
            <p:cNvSpPr>
              <a:spLocks noChangeArrowheads="1"/>
            </p:cNvSpPr>
            <p:nvPr/>
          </p:nvSpPr>
          <p:spPr bwMode="auto">
            <a:xfrm>
              <a:off x="6400801" y="2362201"/>
              <a:ext cx="187038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ED7D31"/>
                  </a:solidFill>
                  <a:latin typeface="Arial" charset="0"/>
                </a:rPr>
                <a:t>Total Length: </a:t>
              </a: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4000</a:t>
              </a:r>
              <a:endParaRPr lang="en-US" sz="1400" dirty="0">
                <a:solidFill>
                  <a:srgbClr val="ED7D31"/>
                </a:solidFill>
                <a:latin typeface="Arial" charset="0"/>
              </a:endParaRPr>
            </a:p>
          </p:txBody>
        </p:sp>
        <p:sp>
          <p:nvSpPr>
            <p:cNvPr id="66575" name="Rectangle 15"/>
            <p:cNvSpPr>
              <a:spLocks noChangeArrowheads="1"/>
            </p:cNvSpPr>
            <p:nvPr/>
          </p:nvSpPr>
          <p:spPr bwMode="auto">
            <a:xfrm>
              <a:off x="3505200" y="3124201"/>
              <a:ext cx="2000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Identification: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56273</a:t>
              </a: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76" name="Line 16"/>
            <p:cNvSpPr>
              <a:spLocks noChangeShapeType="1"/>
            </p:cNvSpPr>
            <p:nvPr/>
          </p:nvSpPr>
          <p:spPr bwMode="auto">
            <a:xfrm>
              <a:off x="6540500" y="29289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77" name="Rectangle 17"/>
            <p:cNvSpPr>
              <a:spLocks noChangeArrowheads="1"/>
            </p:cNvSpPr>
            <p:nvPr/>
          </p:nvSpPr>
          <p:spPr bwMode="auto">
            <a:xfrm>
              <a:off x="5868821" y="2989264"/>
              <a:ext cx="690896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R/D/M</a:t>
              </a:r>
            </a:p>
            <a:p>
              <a:pPr algn="ctr" eaLnBrk="0" hangingPunct="0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0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/</a:t>
              </a: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0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/</a:t>
              </a: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0</a:t>
              </a: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78" name="Rectangle 18"/>
            <p:cNvSpPr>
              <a:spLocks noChangeArrowheads="1"/>
            </p:cNvSpPr>
            <p:nvPr/>
          </p:nvSpPr>
          <p:spPr bwMode="auto">
            <a:xfrm>
              <a:off x="6600825" y="3121026"/>
              <a:ext cx="189423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Fragment Offset: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0</a:t>
              </a: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>
              <a:off x="4470400" y="3627438"/>
              <a:ext cx="1588" cy="601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80" name="Rectangle 20"/>
            <p:cNvSpPr>
              <a:spLocks noChangeArrowheads="1"/>
            </p:cNvSpPr>
            <p:nvPr/>
          </p:nvSpPr>
          <p:spPr bwMode="auto">
            <a:xfrm>
              <a:off x="3468650" y="3662364"/>
              <a:ext cx="500138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TTL</a:t>
              </a:r>
            </a:p>
            <a:p>
              <a:pPr algn="ctr" eaLnBrk="0" hangingPunct="0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127</a:t>
              </a: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81" name="Rectangle 21"/>
            <p:cNvSpPr>
              <a:spLocks noChangeArrowheads="1"/>
            </p:cNvSpPr>
            <p:nvPr/>
          </p:nvSpPr>
          <p:spPr bwMode="auto">
            <a:xfrm>
              <a:off x="4495801" y="3657600"/>
              <a:ext cx="1266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ED7D31"/>
                  </a:solidFill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 sz="1400">
                <a:solidFill>
                  <a:srgbClr val="ED7D31"/>
                </a:solidFill>
                <a:latin typeface="Arial" charset="0"/>
              </a:endParaRPr>
            </a:p>
          </p:txBody>
        </p:sp>
        <p:sp>
          <p:nvSpPr>
            <p:cNvPr id="66582" name="Rectangle 22"/>
            <p:cNvSpPr>
              <a:spLocks noChangeArrowheads="1"/>
            </p:cNvSpPr>
            <p:nvPr/>
          </p:nvSpPr>
          <p:spPr bwMode="auto">
            <a:xfrm>
              <a:off x="6553201" y="3810001"/>
              <a:ext cx="181927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Checksum: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44019</a:t>
              </a:r>
              <a:endParaRPr lang="en-US" sz="1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6583" name="Line 23"/>
            <p:cNvSpPr>
              <a:spLocks noChangeShapeType="1"/>
            </p:cNvSpPr>
            <p:nvPr/>
          </p:nvSpPr>
          <p:spPr bwMode="auto">
            <a:xfrm>
              <a:off x="2973388" y="4895850"/>
              <a:ext cx="59674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6584" name="Rectangle 24"/>
            <p:cNvSpPr>
              <a:spLocks noChangeArrowheads="1"/>
            </p:cNvSpPr>
            <p:nvPr/>
          </p:nvSpPr>
          <p:spPr bwMode="auto">
            <a:xfrm>
              <a:off x="4649789" y="4419601"/>
              <a:ext cx="23739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ED7D31"/>
                  </a:solidFill>
                  <a:latin typeface="Arial" charset="0"/>
                </a:rPr>
                <a:t>Source Address: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1.2.3.4</a:t>
              </a:r>
              <a:endParaRPr lang="en-US" sz="1400">
                <a:solidFill>
                  <a:srgbClr val="ED7D31"/>
                </a:solidFill>
                <a:latin typeface="Arial" charset="0"/>
              </a:endParaRPr>
            </a:p>
          </p:txBody>
        </p:sp>
        <p:sp>
          <p:nvSpPr>
            <p:cNvPr id="66585" name="Rectangle 25"/>
            <p:cNvSpPr>
              <a:spLocks noChangeArrowheads="1"/>
            </p:cNvSpPr>
            <p:nvPr/>
          </p:nvSpPr>
          <p:spPr bwMode="auto">
            <a:xfrm>
              <a:off x="4479926" y="5045076"/>
              <a:ext cx="274902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ED7D31"/>
                  </a:solidFill>
                  <a:latin typeface="Arial" charset="0"/>
                </a:rPr>
                <a:t>Destination Address: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3.4.5.6</a:t>
              </a:r>
              <a:endParaRPr lang="en-US" sz="1400">
                <a:solidFill>
                  <a:srgbClr val="ED7D31"/>
                </a:solidFill>
                <a:latin typeface="Arial" charset="0"/>
              </a:endParaRPr>
            </a:p>
          </p:txBody>
        </p:sp>
        <p:sp>
          <p:nvSpPr>
            <p:cNvPr id="66586" name="Rectangle 26"/>
            <p:cNvSpPr>
              <a:spLocks noChangeArrowheads="1"/>
            </p:cNvSpPr>
            <p:nvPr/>
          </p:nvSpPr>
          <p:spPr bwMode="auto">
            <a:xfrm>
              <a:off x="4302732" y="5529265"/>
              <a:ext cx="332142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rgbClr val="ED7D31"/>
                  </a:solidFill>
                  <a:latin typeface="Arial" charset="0"/>
                </a:rPr>
                <a:t>(3980 more bytes of payload here)</a:t>
              </a:r>
              <a:endParaRPr lang="en-US" sz="1400" dirty="0">
                <a:solidFill>
                  <a:srgbClr val="ED7D3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23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98821"/>
            <a:ext cx="9144000" cy="1359568"/>
          </a:xfrm>
          <a:noFill/>
        </p:spPr>
        <p:txBody>
          <a:bodyPr vert="horz" lIns="90487" tIns="44450" rIns="90487" bIns="44450" rtlCol="0" anchor="ctr">
            <a:normAutofit/>
          </a:bodyPr>
          <a:lstStyle/>
          <a:p>
            <a:pPr>
              <a:tabLst>
                <a:tab pos="1314450" algn="l"/>
              </a:tabLst>
            </a:pPr>
            <a:r>
              <a:rPr lang="en-US" sz="7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IP Addressing</a:t>
            </a:r>
            <a:endParaRPr lang="en-US" sz="7200" dirty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95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Example of </a:t>
            </a:r>
            <a:r>
              <a:rPr lang="en-US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Fragmentation</a:t>
            </a:r>
            <a:endParaRPr lang="en-US" dirty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17571" name="Rectangle 3"/>
          <p:cNvSpPr>
            <a:spLocks noChangeArrowheads="1"/>
          </p:cNvSpPr>
          <p:nvPr/>
        </p:nvSpPr>
        <p:spPr bwMode="auto">
          <a:xfrm>
            <a:off x="2545080" y="3352800"/>
            <a:ext cx="6096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20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254508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2545080" y="3200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947928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043931" y="2833688"/>
            <a:ext cx="8002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prstClr val="white"/>
                </a:solidFill>
              </a:rPr>
              <a:t>4000</a:t>
            </a:r>
          </a:p>
        </p:txBody>
      </p:sp>
      <p:sp>
        <p:nvSpPr>
          <p:cNvPr id="1517576" name="Rectangle 8"/>
          <p:cNvSpPr>
            <a:spLocks noChangeArrowheads="1"/>
          </p:cNvSpPr>
          <p:nvPr/>
        </p:nvSpPr>
        <p:spPr bwMode="auto">
          <a:xfrm>
            <a:off x="3154680" y="3352800"/>
            <a:ext cx="63246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3980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11680" y="3733801"/>
            <a:ext cx="3352800" cy="2014538"/>
            <a:chOff x="192" y="2352"/>
            <a:chExt cx="2112" cy="1269"/>
          </a:xfrm>
        </p:grpSpPr>
        <p:sp>
          <p:nvSpPr>
            <p:cNvPr id="1517578" name="Rectangle 10"/>
            <p:cNvSpPr>
              <a:spLocks noChangeArrowheads="1"/>
            </p:cNvSpPr>
            <p:nvPr/>
          </p:nvSpPr>
          <p:spPr bwMode="auto">
            <a:xfrm>
              <a:off x="192" y="2976"/>
              <a:ext cx="384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1517579" name="Rectangle 11"/>
            <p:cNvSpPr>
              <a:spLocks noChangeArrowheads="1"/>
            </p:cNvSpPr>
            <p:nvPr/>
          </p:nvSpPr>
          <p:spPr bwMode="auto">
            <a:xfrm>
              <a:off x="576" y="2976"/>
              <a:ext cx="1392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1480</a:t>
              </a:r>
            </a:p>
          </p:txBody>
        </p:sp>
        <p:sp>
          <p:nvSpPr>
            <p:cNvPr id="68641" name="Line 12"/>
            <p:cNvSpPr>
              <a:spLocks noChangeShapeType="1"/>
            </p:cNvSpPr>
            <p:nvPr/>
          </p:nvSpPr>
          <p:spPr bwMode="auto">
            <a:xfrm>
              <a:off x="192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42" name="Line 13"/>
            <p:cNvSpPr>
              <a:spLocks noChangeShapeType="1"/>
            </p:cNvSpPr>
            <p:nvPr/>
          </p:nvSpPr>
          <p:spPr bwMode="auto">
            <a:xfrm>
              <a:off x="192" y="3360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43" name="Line 14"/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44" name="Text Box 15"/>
            <p:cNvSpPr txBox="1">
              <a:spLocks noChangeArrowheads="1"/>
            </p:cNvSpPr>
            <p:nvPr/>
          </p:nvSpPr>
          <p:spPr bwMode="auto">
            <a:xfrm>
              <a:off x="912" y="3369"/>
              <a:ext cx="5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white"/>
                  </a:solidFill>
                </a:rPr>
                <a:t>1500</a:t>
              </a:r>
            </a:p>
          </p:txBody>
        </p:sp>
        <p:sp>
          <p:nvSpPr>
            <p:cNvPr id="68645" name="Line 16"/>
            <p:cNvSpPr>
              <a:spLocks noChangeShapeType="1"/>
            </p:cNvSpPr>
            <p:nvPr/>
          </p:nvSpPr>
          <p:spPr bwMode="auto">
            <a:xfrm flipV="1">
              <a:off x="576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46" name="Line 17"/>
            <p:cNvSpPr>
              <a:spLocks noChangeShapeType="1"/>
            </p:cNvSpPr>
            <p:nvPr/>
          </p:nvSpPr>
          <p:spPr bwMode="auto">
            <a:xfrm flipV="1">
              <a:off x="1968" y="2352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983480" y="3733801"/>
            <a:ext cx="2667000" cy="2014538"/>
            <a:chOff x="2064" y="2352"/>
            <a:chExt cx="1680" cy="1269"/>
          </a:xfrm>
        </p:grpSpPr>
        <p:sp>
          <p:nvSpPr>
            <p:cNvPr id="1517587" name="Rectangle 19"/>
            <p:cNvSpPr>
              <a:spLocks noChangeArrowheads="1"/>
            </p:cNvSpPr>
            <p:nvPr/>
          </p:nvSpPr>
          <p:spPr bwMode="auto">
            <a:xfrm>
              <a:off x="2064" y="2976"/>
              <a:ext cx="384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1517588" name="Rectangle 20"/>
            <p:cNvSpPr>
              <a:spLocks noChangeArrowheads="1"/>
            </p:cNvSpPr>
            <p:nvPr/>
          </p:nvSpPr>
          <p:spPr bwMode="auto">
            <a:xfrm>
              <a:off x="2448" y="2976"/>
              <a:ext cx="129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1200</a:t>
              </a:r>
            </a:p>
          </p:txBody>
        </p:sp>
        <p:sp>
          <p:nvSpPr>
            <p:cNvPr id="68633" name="Line 21"/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34" name="Line 22"/>
            <p:cNvSpPr>
              <a:spLocks noChangeShapeType="1"/>
            </p:cNvSpPr>
            <p:nvPr/>
          </p:nvSpPr>
          <p:spPr bwMode="auto">
            <a:xfrm>
              <a:off x="2064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35" name="Line 23"/>
            <p:cNvSpPr>
              <a:spLocks noChangeShapeType="1"/>
            </p:cNvSpPr>
            <p:nvPr/>
          </p:nvSpPr>
          <p:spPr bwMode="auto">
            <a:xfrm>
              <a:off x="374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36" name="Text Box 24"/>
            <p:cNvSpPr txBox="1">
              <a:spLocks noChangeArrowheads="1"/>
            </p:cNvSpPr>
            <p:nvPr/>
          </p:nvSpPr>
          <p:spPr bwMode="auto">
            <a:xfrm>
              <a:off x="2784" y="3369"/>
              <a:ext cx="5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white"/>
                  </a:solidFill>
                </a:rPr>
                <a:t>1220</a:t>
              </a:r>
            </a:p>
          </p:txBody>
        </p:sp>
        <p:sp>
          <p:nvSpPr>
            <p:cNvPr id="68637" name="Line 25"/>
            <p:cNvSpPr>
              <a:spLocks noChangeShapeType="1"/>
            </p:cNvSpPr>
            <p:nvPr/>
          </p:nvSpPr>
          <p:spPr bwMode="auto">
            <a:xfrm flipH="1" flipV="1">
              <a:off x="2304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38" name="Line 26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21880" y="3733801"/>
            <a:ext cx="3048000" cy="2014538"/>
            <a:chOff x="3600" y="2352"/>
            <a:chExt cx="1920" cy="1269"/>
          </a:xfrm>
        </p:grpSpPr>
        <p:sp>
          <p:nvSpPr>
            <p:cNvPr id="1517596" name="Rectangle 28"/>
            <p:cNvSpPr>
              <a:spLocks noChangeArrowheads="1"/>
            </p:cNvSpPr>
            <p:nvPr/>
          </p:nvSpPr>
          <p:spPr bwMode="auto">
            <a:xfrm>
              <a:off x="3840" y="2976"/>
              <a:ext cx="384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1517597" name="Rectangle 29"/>
            <p:cNvSpPr>
              <a:spLocks noChangeArrowheads="1"/>
            </p:cNvSpPr>
            <p:nvPr/>
          </p:nvSpPr>
          <p:spPr bwMode="auto">
            <a:xfrm>
              <a:off x="4224" y="2976"/>
              <a:ext cx="129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1300</a:t>
              </a:r>
            </a:p>
          </p:txBody>
        </p:sp>
        <p:sp>
          <p:nvSpPr>
            <p:cNvPr id="68625" name="Line 30"/>
            <p:cNvSpPr>
              <a:spLocks noChangeShapeType="1"/>
            </p:cNvSpPr>
            <p:nvPr/>
          </p:nvSpPr>
          <p:spPr bwMode="auto">
            <a:xfrm>
              <a:off x="384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26" name="Line 31"/>
            <p:cNvSpPr>
              <a:spLocks noChangeShapeType="1"/>
            </p:cNvSpPr>
            <p:nvPr/>
          </p:nvSpPr>
          <p:spPr bwMode="auto">
            <a:xfrm>
              <a:off x="3840" y="33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27" name="Line 32"/>
            <p:cNvSpPr>
              <a:spLocks noChangeShapeType="1"/>
            </p:cNvSpPr>
            <p:nvPr/>
          </p:nvSpPr>
          <p:spPr bwMode="auto">
            <a:xfrm>
              <a:off x="5520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28" name="Text Box 33"/>
            <p:cNvSpPr txBox="1">
              <a:spLocks noChangeArrowheads="1"/>
            </p:cNvSpPr>
            <p:nvPr/>
          </p:nvSpPr>
          <p:spPr bwMode="auto">
            <a:xfrm>
              <a:off x="4560" y="3369"/>
              <a:ext cx="5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white"/>
                  </a:solidFill>
                </a:rPr>
                <a:t>1320</a:t>
              </a:r>
            </a:p>
          </p:txBody>
        </p:sp>
        <p:sp>
          <p:nvSpPr>
            <p:cNvPr id="68629" name="Line 34"/>
            <p:cNvSpPr>
              <a:spLocks noChangeShapeType="1"/>
            </p:cNvSpPr>
            <p:nvPr/>
          </p:nvSpPr>
          <p:spPr bwMode="auto">
            <a:xfrm flipH="1" flipV="1">
              <a:off x="3600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630" name="Line 35"/>
            <p:cNvSpPr>
              <a:spLocks noChangeShapeType="1"/>
            </p:cNvSpPr>
            <p:nvPr/>
          </p:nvSpPr>
          <p:spPr bwMode="auto">
            <a:xfrm flipH="1" flipV="1">
              <a:off x="4896" y="235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517604" name="Line 36"/>
          <p:cNvSpPr>
            <a:spLocks noChangeShapeType="1"/>
          </p:cNvSpPr>
          <p:nvPr/>
        </p:nvSpPr>
        <p:spPr bwMode="auto">
          <a:xfrm>
            <a:off x="5364480" y="33528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17605" name="Line 37"/>
          <p:cNvSpPr>
            <a:spLocks noChangeShapeType="1"/>
          </p:cNvSpPr>
          <p:nvPr/>
        </p:nvSpPr>
        <p:spPr bwMode="auto">
          <a:xfrm>
            <a:off x="7421880" y="33528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62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1295400" y="1885952"/>
            <a:ext cx="8229600" cy="58102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Datagram split into 3 </a:t>
            </a:r>
            <a:r>
              <a:rPr lang="en-US" dirty="0" smtClean="0"/>
              <a:t>pieces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2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604" grpId="0" animBg="1"/>
      <p:bldP spid="151760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Example of </a:t>
            </a:r>
            <a:r>
              <a:rPr lang="en-US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Fragmentation</a:t>
            </a:r>
            <a:endParaRPr lang="en-US" dirty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First piece (many possibilities!)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3158490" y="2703514"/>
            <a:ext cx="6027738" cy="3311525"/>
            <a:chOff x="3158490" y="2703514"/>
            <a:chExt cx="6027738" cy="3311525"/>
          </a:xfrm>
        </p:grpSpPr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3158490" y="2703514"/>
              <a:ext cx="6007100" cy="33115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 flipV="1">
              <a:off x="3217228" y="3432176"/>
              <a:ext cx="5949950" cy="158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3229928" y="4133850"/>
              <a:ext cx="59547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3229928" y="4781550"/>
              <a:ext cx="59563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6123940" y="2728914"/>
              <a:ext cx="1588" cy="20272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>
              <a:off x="4650740" y="2763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3926840" y="2763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3159606" y="2813051"/>
              <a:ext cx="780407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Version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3910419" y="2735264"/>
              <a:ext cx="769442" cy="736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Header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4702754" y="2819401"/>
              <a:ext cx="1416799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Type of Service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6644641" y="2895601"/>
              <a:ext cx="187038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Total Length: </a:t>
              </a: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1500</a:t>
              </a:r>
              <a:endParaRPr lang="en-US" sz="14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749040" y="3657601"/>
              <a:ext cx="2000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Identification: 56273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6784340" y="34623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6112661" y="3522664"/>
              <a:ext cx="690896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R/D/M</a:t>
              </a:r>
            </a:p>
            <a:p>
              <a:pPr algn="ctr" eaLnBrk="0" hangingPunct="0"/>
              <a:r>
                <a:rPr lang="en-US" sz="1400" dirty="0">
                  <a:solidFill>
                    <a:srgbClr val="FF0000"/>
                  </a:solidFill>
                  <a:latin typeface="Arial" charset="0"/>
                </a:rPr>
                <a:t>0/0/1</a:t>
              </a:r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6844665" y="3654426"/>
              <a:ext cx="189423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Fragment Offset: </a:t>
              </a: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0</a:t>
              </a:r>
              <a:endParaRPr lang="en-US" sz="14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4714240" y="4160838"/>
              <a:ext cx="1588" cy="601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3712490" y="4195764"/>
              <a:ext cx="500138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TTL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127</a:t>
              </a:r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4739641" y="4191000"/>
              <a:ext cx="1266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6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678" name="Rectangle 22"/>
            <p:cNvSpPr>
              <a:spLocks noChangeArrowheads="1"/>
            </p:cNvSpPr>
            <p:nvPr/>
          </p:nvSpPr>
          <p:spPr bwMode="auto">
            <a:xfrm>
              <a:off x="6797041" y="4343401"/>
              <a:ext cx="15922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Checksum: xxx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>
              <a:off x="3217228" y="5429250"/>
              <a:ext cx="59674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680" name="Rectangle 24"/>
            <p:cNvSpPr>
              <a:spLocks noChangeArrowheads="1"/>
            </p:cNvSpPr>
            <p:nvPr/>
          </p:nvSpPr>
          <p:spPr bwMode="auto">
            <a:xfrm>
              <a:off x="4893629" y="4953001"/>
              <a:ext cx="23739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Source Address: 1.2.3.4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681" name="Rectangle 25"/>
            <p:cNvSpPr>
              <a:spLocks noChangeArrowheads="1"/>
            </p:cNvSpPr>
            <p:nvPr/>
          </p:nvSpPr>
          <p:spPr bwMode="auto">
            <a:xfrm>
              <a:off x="4723766" y="5578476"/>
              <a:ext cx="274902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Destination Address: 3.4.5.6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84640" y="717230"/>
            <a:ext cx="2188177" cy="765496"/>
            <a:chOff x="8738903" y="1331119"/>
            <a:chExt cx="2819400" cy="1179797"/>
          </a:xfrm>
        </p:grpSpPr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8738903" y="1331119"/>
              <a:ext cx="6096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9348503" y="1331119"/>
              <a:ext cx="2209800" cy="3810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black"/>
                  </a:solidFill>
                  <a:latin typeface="Calibri"/>
                </a:rPr>
                <a:t>1480</a:t>
              </a:r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8738903" y="1864519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8738903" y="1940719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11558303" y="1864519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9711560" y="1989130"/>
              <a:ext cx="874086" cy="52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prstClr val="white"/>
                  </a:solidFill>
                </a:rPr>
                <a:t>1500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80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Example of </a:t>
            </a:r>
            <a:r>
              <a:rPr lang="en-US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Fragmentation</a:t>
            </a:r>
            <a:endParaRPr lang="en-US" dirty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prstClr val="white"/>
                </a:solidFill>
                <a:latin typeface="Calibri"/>
              </a:rPr>
              <a:t>Second piece. First 1480 bytes already covered, so offset = 1480 / 8 = 185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58490" y="2703514"/>
            <a:ext cx="6027738" cy="3311525"/>
            <a:chOff x="3158490" y="2703514"/>
            <a:chExt cx="6027738" cy="3311525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158490" y="2703514"/>
              <a:ext cx="6007100" cy="33115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217228" y="3432176"/>
              <a:ext cx="5949950" cy="158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229928" y="4133850"/>
              <a:ext cx="59547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29928" y="4781550"/>
              <a:ext cx="59563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6123940" y="2728914"/>
              <a:ext cx="1588" cy="20272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650740" y="2763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926840" y="2763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159606" y="2813051"/>
              <a:ext cx="780407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Version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910419" y="2735264"/>
              <a:ext cx="769442" cy="736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Header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702754" y="2819401"/>
              <a:ext cx="1416799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Type of Service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44641" y="2895601"/>
              <a:ext cx="187038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Total Length: 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1220</a:t>
              </a:r>
              <a:endParaRPr lang="en-US" sz="14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749040" y="3657601"/>
              <a:ext cx="2000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Identification: 56273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6784340" y="34623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112661" y="3522664"/>
              <a:ext cx="690896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R/D/M</a:t>
              </a:r>
            </a:p>
            <a:p>
              <a:pPr algn="ctr" eaLnBrk="0" hangingPunct="0"/>
              <a:r>
                <a:rPr lang="en-US" sz="1400" dirty="0">
                  <a:solidFill>
                    <a:srgbClr val="FF0000"/>
                  </a:solidFill>
                  <a:latin typeface="Arial" charset="0"/>
                </a:rPr>
                <a:t>0/0/1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844665" y="3654426"/>
              <a:ext cx="2121864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Fragment Offset: 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185</a:t>
              </a:r>
              <a:endParaRPr lang="en-US" sz="14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4714240" y="4160838"/>
              <a:ext cx="1588" cy="601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12490" y="4195764"/>
              <a:ext cx="500138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TTL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127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739641" y="4191000"/>
              <a:ext cx="1266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6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6797041" y="4343401"/>
              <a:ext cx="15922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Checksum: xxx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217228" y="5429250"/>
              <a:ext cx="59674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893629" y="4953001"/>
              <a:ext cx="23739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Source Address: 1.2.3.4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723766" y="5578476"/>
              <a:ext cx="274902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Destination Address: 3.4.5.6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184640" y="717230"/>
            <a:ext cx="2188177" cy="765496"/>
            <a:chOff x="8738903" y="1331119"/>
            <a:chExt cx="2819400" cy="1179797"/>
          </a:xfrm>
        </p:grpSpPr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8738903" y="1331119"/>
              <a:ext cx="6096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9348503" y="1331119"/>
              <a:ext cx="2209800" cy="3810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1200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" name="Line 12"/>
            <p:cNvSpPr>
              <a:spLocks noChangeShapeType="1"/>
            </p:cNvSpPr>
            <p:nvPr/>
          </p:nvSpPr>
          <p:spPr bwMode="auto">
            <a:xfrm>
              <a:off x="8738903" y="1864519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8738903" y="1940719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11558303" y="1864519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9711560" y="1989130"/>
              <a:ext cx="874086" cy="52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 smtClean="0">
                  <a:solidFill>
                    <a:prstClr val="white"/>
                  </a:solidFill>
                </a:rPr>
                <a:t>1220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761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Example of </a:t>
            </a:r>
            <a:r>
              <a:rPr lang="en-US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Fragmentation</a:t>
            </a:r>
            <a:endParaRPr lang="en-US" dirty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prstClr val="white"/>
                </a:solidFill>
                <a:latin typeface="Calibri"/>
              </a:rPr>
              <a:t>Third piece. First (1480+1200) = 2680 bytes already covered, so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prstClr val="white"/>
                </a:solidFill>
                <a:latin typeface="Calibri"/>
              </a:rPr>
              <a:t>Offset = 2680/ 8 = 335, and MF flag =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 0</a:t>
            </a:r>
            <a:endParaRPr lang="en-US" sz="2400" dirty="0">
              <a:solidFill>
                <a:srgbClr val="FF0000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58490" y="3000375"/>
            <a:ext cx="6027738" cy="3311525"/>
            <a:chOff x="3158490" y="2703514"/>
            <a:chExt cx="6027738" cy="3311525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158490" y="2703514"/>
              <a:ext cx="6007100" cy="331152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217228" y="3432176"/>
              <a:ext cx="5949950" cy="158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229928" y="4133850"/>
              <a:ext cx="59547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29928" y="4781550"/>
              <a:ext cx="59563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6123940" y="2728914"/>
              <a:ext cx="1588" cy="20272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650740" y="2763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926840" y="27638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159606" y="2813051"/>
              <a:ext cx="780407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Version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910419" y="2735264"/>
              <a:ext cx="769442" cy="736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Header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702754" y="2819401"/>
              <a:ext cx="1416799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Type of Service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44641" y="2895601"/>
              <a:ext cx="187038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Total Length: 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1320</a:t>
              </a:r>
              <a:endParaRPr lang="en-US" sz="14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749040" y="3657601"/>
              <a:ext cx="20002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Identification: 56273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6784340" y="3462338"/>
              <a:ext cx="1588" cy="6588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112661" y="3522664"/>
              <a:ext cx="690896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R/D/M</a:t>
              </a:r>
            </a:p>
            <a:p>
              <a:pPr algn="ctr" eaLnBrk="0" hangingPunct="0"/>
              <a:r>
                <a:rPr lang="en-US" sz="1400" dirty="0" smtClean="0">
                  <a:solidFill>
                    <a:srgbClr val="FF0000"/>
                  </a:solidFill>
                  <a:latin typeface="Arial" charset="0"/>
                </a:rPr>
                <a:t>0/0/</a:t>
              </a:r>
              <a:r>
                <a:rPr lang="en-US" sz="1400" dirty="0">
                  <a:solidFill>
                    <a:srgbClr val="FF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844665" y="3654426"/>
              <a:ext cx="2121864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Fragment Offset: 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335</a:t>
              </a:r>
              <a:endParaRPr lang="en-US" sz="14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4714240" y="4160838"/>
              <a:ext cx="1588" cy="601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12490" y="4195764"/>
              <a:ext cx="500138" cy="520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TTL</a:t>
              </a:r>
            </a:p>
            <a:p>
              <a:pPr algn="ctr" eaLnBrk="0" hangingPunct="0"/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127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739641" y="4191000"/>
              <a:ext cx="1266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6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6797041" y="4343401"/>
              <a:ext cx="1592263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Checksum: xxx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217228" y="5429250"/>
              <a:ext cx="59674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893629" y="4953001"/>
              <a:ext cx="23739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Source Address: 1.2.3.4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723766" y="5578476"/>
              <a:ext cx="274902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Destination Address: 3.4.5.6</a:t>
              </a:r>
              <a:endParaRPr lang="en-US" sz="1400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184640" y="717230"/>
            <a:ext cx="2188177" cy="765496"/>
            <a:chOff x="8738903" y="1331119"/>
            <a:chExt cx="2819400" cy="1179797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8738903" y="1331119"/>
              <a:ext cx="6096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solidFill>
                    <a:prstClr val="black"/>
                  </a:solidFill>
                  <a:latin typeface="Calibri"/>
                </a:rPr>
                <a:t>20</a:t>
              </a: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348503" y="1331119"/>
              <a:ext cx="2209800" cy="3810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1300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8738903" y="1864519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8738903" y="1940719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>
              <a:off x="11558303" y="1864519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9711560" y="1989130"/>
              <a:ext cx="874086" cy="52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 smtClean="0">
                  <a:solidFill>
                    <a:prstClr val="white"/>
                  </a:solidFill>
                </a:rPr>
                <a:t>1320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70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Where Should Reassembly Occur?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6600"/>
                </a:solidFill>
              </a:rPr>
              <a:t>Classic case of E2E principle</a:t>
            </a:r>
          </a:p>
          <a:p>
            <a:pPr lvl="5"/>
            <a:endParaRPr lang="en-US" dirty="0" smtClean="0">
              <a:solidFill>
                <a:srgbClr val="FFCC99"/>
              </a:solidFill>
            </a:endParaRPr>
          </a:p>
          <a:p>
            <a:pPr marL="0" indent="0">
              <a:buNone/>
            </a:pPr>
            <a:r>
              <a:rPr lang="en-US" dirty="0" smtClean="0"/>
              <a:t>Must be done at ends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ragments </a:t>
            </a:r>
            <a:r>
              <a:rPr lang="en-US" dirty="0" smtClean="0"/>
              <a:t>may take </a:t>
            </a:r>
            <a:r>
              <a:rPr lang="en-US" dirty="0" smtClean="0"/>
              <a:t>different paths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Imposes burden on network</a:t>
            </a:r>
          </a:p>
          <a:p>
            <a:pPr marL="457200" lvl="1" indent="0">
              <a:buNone/>
            </a:pPr>
            <a:r>
              <a:rPr lang="en-US" dirty="0" smtClean="0"/>
              <a:t>Complicated reassembly algorithm</a:t>
            </a:r>
          </a:p>
          <a:p>
            <a:pPr marL="457200" lvl="1" indent="0">
              <a:buNone/>
            </a:pPr>
            <a:r>
              <a:rPr lang="en-US" dirty="0" smtClean="0"/>
              <a:t>Must hold onto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 smtClean="0"/>
              <a:t>Little benefit, large cost for network reassembly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3454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6031" y="2444096"/>
            <a:ext cx="10899937" cy="2235912"/>
            <a:chOff x="247034" y="2191654"/>
            <a:chExt cx="11493772" cy="2357726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538514" y="3278185"/>
              <a:ext cx="9082258" cy="16237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4" descr="http://www.gettyicons.com/free-icons/112/hardware/png/256/laptop_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7746" y="2191657"/>
              <a:ext cx="2173060" cy="2173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http://openclipart.org/image/800px/svg_to_png/171415/router-symbo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7698" y="2925090"/>
              <a:ext cx="1076098" cy="706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http://openclipart.org/image/800px/svg_to_png/171415/router-symbo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540" y="2925090"/>
              <a:ext cx="1076098" cy="706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ww.gettyicons.com/free-icons/112/hardware/png/256/laptop_256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7034" y="2191654"/>
              <a:ext cx="1974852" cy="2173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1795145" y="2485611"/>
              <a:ext cx="1889363" cy="697034"/>
              <a:chOff x="1795145" y="2485611"/>
              <a:chExt cx="1889363" cy="697034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2374181" y="2485611"/>
                <a:ext cx="742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prstClr val="white"/>
                    </a:solidFill>
                    <a:latin typeface="Calibri"/>
                  </a:rPr>
                  <a:t>Link 1</a:t>
                </a:r>
                <a:endParaRPr lang="en-US" b="1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795145" y="2813313"/>
                <a:ext cx="1889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libri"/>
                  </a:rPr>
                  <a:t>MTU = 1000 bytes</a:t>
                </a:r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910187" y="2498204"/>
              <a:ext cx="1772345" cy="713478"/>
              <a:chOff x="1864461" y="2485611"/>
              <a:chExt cx="1772345" cy="71347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374181" y="2485611"/>
                <a:ext cx="742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prstClr val="white"/>
                    </a:solidFill>
                    <a:latin typeface="Calibri"/>
                  </a:rPr>
                  <a:t>Link 2</a:t>
                </a:r>
                <a:endParaRPr lang="en-US" b="1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64461" y="2829757"/>
                <a:ext cx="17723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libri"/>
                  </a:rPr>
                  <a:t>MTU = 500 bytes</a:t>
                </a:r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157327" y="2510797"/>
              <a:ext cx="1772345" cy="713478"/>
              <a:chOff x="1864461" y="2485611"/>
              <a:chExt cx="1772345" cy="71347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374181" y="2485611"/>
                <a:ext cx="742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prstClr val="white"/>
                    </a:solidFill>
                    <a:latin typeface="Calibri"/>
                  </a:rPr>
                  <a:t>Link 3</a:t>
                </a:r>
                <a:endParaRPr lang="en-US" b="1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64461" y="2829757"/>
                <a:ext cx="17723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prstClr val="white"/>
                    </a:solidFill>
                    <a:latin typeface="Calibri"/>
                  </a:rPr>
                  <a:t>MTU = 300 bytes</a:t>
                </a:r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23226" y="4163811"/>
              <a:ext cx="815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prstClr val="white"/>
                  </a:solidFill>
                  <a:latin typeface="Calibri"/>
                </a:rPr>
                <a:t>Host A</a:t>
              </a:r>
              <a:endParaRPr lang="en-US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251118" y="4180048"/>
              <a:ext cx="805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prstClr val="white"/>
                  </a:solidFill>
                  <a:latin typeface="Calibri"/>
                </a:rPr>
                <a:t>Host B</a:t>
              </a:r>
              <a:endParaRPr lang="en-US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43651" y="3726819"/>
              <a:ext cx="1024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prstClr val="white"/>
                  </a:solidFill>
                  <a:latin typeface="Calibri"/>
                </a:rPr>
                <a:t>Router A</a:t>
              </a:r>
              <a:endParaRPr lang="en-US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01447" y="3732803"/>
              <a:ext cx="1024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prstClr val="white"/>
                  </a:solidFill>
                  <a:latin typeface="Calibri"/>
                </a:rPr>
                <a:t>Router B</a:t>
              </a:r>
              <a:endParaRPr lang="en-US" b="1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Q3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0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Q3a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7371" y="2039030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4743" y="2039029"/>
            <a:ext cx="5921828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580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9400" y="3555772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26772" y="3555771"/>
            <a:ext cx="4557486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80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44970" y="3555772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2342" y="3555771"/>
            <a:ext cx="1988458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100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106057" y="1436914"/>
            <a:ext cx="1016000" cy="9724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22057" y="1083355"/>
            <a:ext cx="1257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20 bytes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54629" y="4528449"/>
            <a:ext cx="48296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Total length = 500 bytes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Flags = 001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Offset = 0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24171" y="4521192"/>
            <a:ext cx="48296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Total length = 120 bytes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Flags = 000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Offset = 480/8 = 60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69443" y="2812838"/>
            <a:ext cx="545495" cy="604515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776027" y="2829887"/>
            <a:ext cx="486228" cy="565665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3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Q3b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9440" y="1808749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2" y="1808748"/>
            <a:ext cx="4557486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alibri"/>
              </a:rPr>
              <a:t>4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80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35570" y="1808749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12942" y="1808748"/>
            <a:ext cx="1988458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100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53400" y="4938042"/>
            <a:ext cx="38861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Total length = 120 bytes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Flags = 000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Offset = 60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94512" y="2757599"/>
            <a:ext cx="545495" cy="604515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80868" y="3635825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58240" y="3635824"/>
            <a:ext cx="3095171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280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65037" y="3635825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42409" y="3635824"/>
            <a:ext cx="2463801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200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35570" y="3635825"/>
            <a:ext cx="348343" cy="675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12942" y="3635824"/>
            <a:ext cx="1988458" cy="675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100 bytes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24443" y="2757598"/>
            <a:ext cx="496511" cy="604516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207171" y="2692766"/>
            <a:ext cx="0" cy="734179"/>
          </a:xfrm>
          <a:prstGeom prst="straightConnector1">
            <a:avLst/>
          </a:prstGeom>
          <a:ln w="38100"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267201" y="4938042"/>
            <a:ext cx="38861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Total length = 220 bytes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Flags = 001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Offset = 280/8 = 35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7681" y="4938042"/>
            <a:ext cx="38861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Total length = 300 bytes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Flags = 001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Offset = 0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646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/>
      <p:bldP spid="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Q3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c)   Packets </a:t>
            </a:r>
            <a:r>
              <a:rPr lang="en-US" dirty="0" smtClean="0">
                <a:sym typeface="Wingdings" panose="05000000000000000000" pitchFamily="2" charset="2"/>
              </a:rPr>
              <a:t>can arrive out of order</a:t>
            </a:r>
          </a:p>
          <a:p>
            <a:pPr marL="514350" indent="-514350">
              <a:buAutoNum type="alphaLcParenR"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d)   Offsets </a:t>
            </a:r>
            <a:r>
              <a:rPr lang="en-US" dirty="0" smtClean="0">
                <a:sym typeface="Wingdings" panose="05000000000000000000" pitchFamily="2" charset="2"/>
              </a:rPr>
              <a:t>allow simple recursive fragmentation</a:t>
            </a:r>
          </a:p>
          <a:p>
            <a:pPr marL="514350" indent="-514350">
              <a:buAutoNum type="alphaLcParenR"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f)   End</a:t>
            </a:r>
            <a:r>
              <a:rPr lang="en-US" dirty="0" smtClean="0">
                <a:sym typeface="Wingdings" panose="05000000000000000000" pitchFamily="2" charset="2"/>
              </a:rPr>
              <a:t>-to-end argument! Fragmentation is time-consuming; doing it in the network slows down forwarding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lphaLcParenR"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235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1.2.3.0</a:t>
            </a:r>
            <a:endParaRPr lang="en-US" sz="4000" b="1" dirty="0">
              <a:solidFill>
                <a:srgbClr val="3D6DC3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0000 0001 . 0000 0010 . 0000 0011 . 0000 0000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958390" y="2904423"/>
            <a:ext cx="1284170" cy="56548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606718" y="3017520"/>
            <a:ext cx="214962" cy="45238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16040" y="3017520"/>
            <a:ext cx="152400" cy="45238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34200" y="2904423"/>
            <a:ext cx="1233236" cy="55224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1.2.3.0 / </a:t>
            </a:r>
            <a:r>
              <a:rPr lang="en-US" sz="4000" b="1" dirty="0" smtClean="0">
                <a:solidFill>
                  <a:srgbClr val="3D6DC3"/>
                </a:solidFill>
              </a:rPr>
              <a:t>24</a:t>
            </a:r>
            <a:endParaRPr lang="en-US" sz="4000" b="1" dirty="0">
              <a:solidFill>
                <a:srgbClr val="3D6DC3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0000 0001 . 0000 0010 . 0000 0011 </a:t>
            </a:r>
            <a:r>
              <a:rPr lang="en-US" dirty="0" smtClean="0"/>
              <a:t>. 0000 0000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1557" y="4463534"/>
            <a:ext cx="3025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D6DC3"/>
                </a:solidFill>
              </a:rPr>
              <a:t>Network Portion</a:t>
            </a:r>
            <a:endParaRPr lang="en-US" sz="3200" dirty="0">
              <a:solidFill>
                <a:srgbClr val="3D6DC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76501" y="4463534"/>
            <a:ext cx="2271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Host Portion</a:t>
            </a:r>
            <a:endParaRPr lang="en-US" sz="3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621280" y="403860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06040" y="4191000"/>
            <a:ext cx="5166360" cy="152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72400" y="402336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31480" y="403860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016240" y="4191000"/>
            <a:ext cx="1524001" cy="15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525001" y="402336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778240" y="420624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54630" y="418338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7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10.192.128.0 / </a:t>
            </a:r>
            <a:r>
              <a:rPr lang="en-US" sz="4000" b="1" dirty="0" smtClean="0">
                <a:solidFill>
                  <a:srgbClr val="3D6DC3"/>
                </a:solidFill>
              </a:rPr>
              <a:t>18</a:t>
            </a:r>
            <a:endParaRPr lang="en-US" sz="4000" b="1" dirty="0">
              <a:solidFill>
                <a:srgbClr val="3D6DC3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0000 1010 . 1100 0000 . 10</a:t>
            </a:r>
            <a:r>
              <a:rPr lang="en-US" dirty="0" smtClean="0"/>
              <a:t>00 0000 . 0000 0000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3262916" y="4463534"/>
            <a:ext cx="3025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D6DC3"/>
                </a:solidFill>
              </a:rPr>
              <a:t>Network Portion</a:t>
            </a:r>
            <a:endParaRPr lang="en-US" sz="3200" dirty="0">
              <a:solidFill>
                <a:srgbClr val="3D6DC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4177" y="4463534"/>
            <a:ext cx="2271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Host Portion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1280" y="403860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606040" y="4191000"/>
            <a:ext cx="3962400" cy="152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68440" y="402336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55090" y="4015986"/>
            <a:ext cx="0" cy="1799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55090" y="4191000"/>
            <a:ext cx="288515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525001" y="402336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140065" y="420624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31369" y="419100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1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Q0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192.168.0.0 / </a:t>
            </a:r>
            <a:r>
              <a:rPr lang="en-US" sz="4000" b="1" dirty="0" smtClean="0">
                <a:solidFill>
                  <a:srgbClr val="3D6DC3"/>
                </a:solidFill>
              </a:rPr>
              <a:t>13</a:t>
            </a:r>
            <a:endParaRPr lang="en-US" sz="4000" b="1" dirty="0">
              <a:solidFill>
                <a:srgbClr val="3D6DC3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1100 0000 . 1010 </a:t>
            </a:r>
            <a:r>
              <a:rPr lang="en-US" dirty="0">
                <a:solidFill>
                  <a:srgbClr val="3D6DC3"/>
                </a:solidFill>
              </a:rPr>
              <a:t>1</a:t>
            </a:r>
            <a:r>
              <a:rPr lang="en-US" dirty="0" smtClean="0"/>
              <a:t>000 . </a:t>
            </a:r>
            <a:r>
              <a:rPr lang="en-US" dirty="0"/>
              <a:t>0</a:t>
            </a:r>
            <a:r>
              <a:rPr lang="en-US" dirty="0" smtClean="0"/>
              <a:t>000 0000 . 0000 0000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0600" y="4463534"/>
            <a:ext cx="3025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D6DC3"/>
                </a:solidFill>
              </a:rPr>
              <a:t>Network Portion</a:t>
            </a:r>
            <a:endParaRPr lang="en-US" sz="3200" dirty="0">
              <a:solidFill>
                <a:srgbClr val="3D6DC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1569" y="4463534"/>
            <a:ext cx="2271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Host Portion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1280" y="403860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606040" y="4206240"/>
            <a:ext cx="2777490" cy="2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83530" y="403860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77524" y="4038600"/>
            <a:ext cx="0" cy="1600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477524" y="4191000"/>
            <a:ext cx="4053192" cy="76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525001" y="402336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37457" y="4206240"/>
            <a:ext cx="0" cy="167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93194" y="4206240"/>
            <a:ext cx="0" cy="167640"/>
          </a:xfrm>
          <a:prstGeom prst="line">
            <a:avLst/>
          </a:prstGeom>
          <a:ln w="25400">
            <a:solidFill>
              <a:srgbClr val="3D6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68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Q0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1100 0000 . 1010 </a:t>
            </a:r>
            <a:r>
              <a:rPr lang="en-US" dirty="0">
                <a:solidFill>
                  <a:srgbClr val="3D6DC3"/>
                </a:solidFill>
              </a:rPr>
              <a:t>1</a:t>
            </a:r>
            <a:r>
              <a:rPr lang="en-US" dirty="0" smtClean="0"/>
              <a:t>000 . </a:t>
            </a:r>
            <a:r>
              <a:rPr lang="en-US" dirty="0"/>
              <a:t>0</a:t>
            </a:r>
            <a:r>
              <a:rPr lang="en-US" dirty="0" smtClean="0"/>
              <a:t>000 0000 . 0000 0000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1111 1111 . 1111 1</a:t>
            </a:r>
            <a:r>
              <a:rPr lang="en-US" dirty="0" smtClean="0"/>
              <a:t>000 . 0000 0000 . 0000 0000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Subnet </a:t>
            </a:r>
            <a:r>
              <a:rPr lang="en-US" dirty="0" smtClean="0"/>
              <a:t>Mask</a:t>
            </a:r>
          </a:p>
          <a:p>
            <a:pPr marL="0" indent="0" algn="ctr">
              <a:buNone/>
            </a:pPr>
            <a:r>
              <a:rPr lang="en-US" dirty="0" smtClean="0"/>
              <a:t>255.248.0.0</a:t>
            </a:r>
          </a:p>
        </p:txBody>
      </p:sp>
    </p:spTree>
    <p:extLst>
      <p:ext uri="{BB962C8B-B14F-4D97-AF65-F5344CB8AC3E}">
        <p14:creationId xmlns:p14="http://schemas.microsoft.com/office/powerpoint/2010/main" val="190682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anose="020B0502020202020204" pitchFamily="34" charset="0"/>
              </a:rPr>
              <a:t>Q0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Smallest Address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3D6DC3"/>
                </a:solidFill>
              </a:rPr>
              <a:t>1100 </a:t>
            </a:r>
            <a:r>
              <a:rPr lang="en-US" dirty="0">
                <a:solidFill>
                  <a:srgbClr val="3D6DC3"/>
                </a:solidFill>
              </a:rPr>
              <a:t>0000 . 1010 1</a:t>
            </a:r>
            <a:r>
              <a:rPr lang="en-US" dirty="0"/>
              <a:t>000 . 0000 0000 . 0000 0000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Largest </a:t>
            </a:r>
            <a:r>
              <a:rPr lang="en-US" dirty="0"/>
              <a:t>Address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3D6DC3"/>
                </a:solidFill>
              </a:rPr>
              <a:t>1100 0000 . 1010 </a:t>
            </a:r>
            <a:r>
              <a:rPr lang="en-US" dirty="0" smtClean="0">
                <a:solidFill>
                  <a:srgbClr val="3D6DC3"/>
                </a:solidFill>
              </a:rPr>
              <a:t>1</a:t>
            </a:r>
            <a:r>
              <a:rPr lang="en-US" dirty="0" smtClean="0"/>
              <a:t>111 </a:t>
            </a:r>
            <a:r>
              <a:rPr lang="en-US" dirty="0"/>
              <a:t>. </a:t>
            </a:r>
            <a:r>
              <a:rPr lang="en-US" dirty="0" smtClean="0"/>
              <a:t>1111 1111 </a:t>
            </a:r>
            <a:r>
              <a:rPr lang="en-US" dirty="0"/>
              <a:t>. </a:t>
            </a:r>
            <a:r>
              <a:rPr lang="en-US" dirty="0" smtClean="0"/>
              <a:t>1111 1111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Address Range</a:t>
            </a:r>
          </a:p>
          <a:p>
            <a:pPr marL="0" indent="0" algn="ctr">
              <a:buNone/>
            </a:pPr>
            <a:r>
              <a:rPr lang="en-US" dirty="0" smtClean="0"/>
              <a:t>192.168.0.0 </a:t>
            </a:r>
            <a:r>
              <a:rPr lang="en-US" dirty="0" smtClean="0">
                <a:sym typeface="Wingdings" panose="05000000000000000000" pitchFamily="2" charset="2"/>
              </a:rPr>
              <a:t> 192.175.255.255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938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5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692</TotalTime>
  <Words>1338</Words>
  <Application>Microsoft Macintosh PowerPoint</Application>
  <PresentationFormat>Custom</PresentationFormat>
  <Paragraphs>404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1_Depth</vt:lpstr>
      <vt:lpstr>Office Theme</vt:lpstr>
      <vt:lpstr>1_Office Theme</vt:lpstr>
      <vt:lpstr>2_Office Theme</vt:lpstr>
      <vt:lpstr>3_Office Theme</vt:lpstr>
      <vt:lpstr>IP</vt:lpstr>
      <vt:lpstr>Today</vt:lpstr>
      <vt:lpstr>IP Addressing</vt:lpstr>
      <vt:lpstr>PowerPoint Presentation</vt:lpstr>
      <vt:lpstr>PowerPoint Presentation</vt:lpstr>
      <vt:lpstr>PowerPoint Presentation</vt:lpstr>
      <vt:lpstr>Q0</vt:lpstr>
      <vt:lpstr>Q0</vt:lpstr>
      <vt:lpstr>Q0</vt:lpstr>
      <vt:lpstr>Q0</vt:lpstr>
      <vt:lpstr>Q1</vt:lpstr>
      <vt:lpstr>Q1a</vt:lpstr>
      <vt:lpstr>Q1b</vt:lpstr>
      <vt:lpstr>Q1c</vt:lpstr>
      <vt:lpstr>Q1d</vt:lpstr>
      <vt:lpstr>Q1d</vt:lpstr>
      <vt:lpstr>What is Multihoming?</vt:lpstr>
      <vt:lpstr>Why Multihome?</vt:lpstr>
      <vt:lpstr>Availability</vt:lpstr>
      <vt:lpstr>Performance</vt:lpstr>
      <vt:lpstr>Problem with Multihoming</vt:lpstr>
      <vt:lpstr>Q1e</vt:lpstr>
      <vt:lpstr>IP Header</vt:lpstr>
      <vt:lpstr>Q2</vt:lpstr>
      <vt:lpstr>Q2</vt:lpstr>
      <vt:lpstr>Fragmentation</vt:lpstr>
      <vt:lpstr>Fragmentation Fields</vt:lpstr>
      <vt:lpstr>Why This Works</vt:lpstr>
      <vt:lpstr>Example of Fragmentation</vt:lpstr>
      <vt:lpstr>Example of Fragmentation</vt:lpstr>
      <vt:lpstr>Example of Fragmentation</vt:lpstr>
      <vt:lpstr>Example of Fragmentation</vt:lpstr>
      <vt:lpstr>Example of Fragmentation</vt:lpstr>
      <vt:lpstr>Where Should Reassembly Occur?</vt:lpstr>
      <vt:lpstr>Q3</vt:lpstr>
      <vt:lpstr>Q3a</vt:lpstr>
      <vt:lpstr>Q3b</vt:lpstr>
      <vt:lpstr>Q3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EE122</dc:title>
  <dc:creator>Anzeru</dc:creator>
  <cp:lastModifiedBy>Sangjin Han</cp:lastModifiedBy>
  <cp:revision>590</cp:revision>
  <dcterms:created xsi:type="dcterms:W3CDTF">2013-09-16T16:54:03Z</dcterms:created>
  <dcterms:modified xsi:type="dcterms:W3CDTF">2014-10-08T03:07:02Z</dcterms:modified>
</cp:coreProperties>
</file>