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chemeClr val="bg1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100.0</c:v>
                </c:pt>
                <c:pt idx="1">
                  <c:v>200.0</c:v>
                </c:pt>
                <c:pt idx="2">
                  <c:v>400.0</c:v>
                </c:pt>
                <c:pt idx="3">
                  <c:v>800.0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5104136"/>
        <c:axId val="2070141064"/>
      </c:lineChart>
      <c:catAx>
        <c:axId val="2125104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0141064"/>
        <c:crosses val="autoZero"/>
        <c:auto val="1"/>
        <c:lblAlgn val="ctr"/>
        <c:lblOffset val="100"/>
        <c:noMultiLvlLbl val="0"/>
      </c:catAx>
      <c:valAx>
        <c:axId val="2070141064"/>
        <c:scaling>
          <c:orientation val="minMax"/>
          <c:max val="1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Data (Bytes)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25104136"/>
        <c:crossesAt val="1.0"/>
        <c:crossBetween val="between"/>
        <c:majorUnit val="100.0"/>
        <c:minorUnit val="0.0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8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1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3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3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E49E-8D3A-1C4E-862D-B85D1A5B996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50CD8-6A73-9C47-8254-ECC7672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0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CS 168 Discussion</a:t>
            </a:r>
          </a:p>
          <a:p>
            <a:r>
              <a:rPr lang="en-US" dirty="0" smtClean="0"/>
              <a:t>Week 6</a:t>
            </a:r>
          </a:p>
          <a:p>
            <a:endParaRPr lang="en-US" dirty="0"/>
          </a:p>
          <a:p>
            <a:r>
              <a:rPr lang="en-US" i="1" dirty="0" smtClean="0"/>
              <a:t>Many thanks to past EE 122 GSIs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9932"/>
            <a:ext cx="8229600" cy="1143000"/>
          </a:xfrm>
        </p:spPr>
        <p:txBody>
          <a:bodyPr/>
          <a:lstStyle/>
          <a:p>
            <a:r>
              <a:rPr lang="en-US" dirty="0" smtClean="0"/>
              <a:t>Worksheet!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0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1: TCP Sequence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Lowest: </a:t>
            </a:r>
            <a:r>
              <a:rPr lang="en-US" dirty="0" smtClean="0">
                <a:solidFill>
                  <a:srgbClr val="FF0000"/>
                </a:solidFill>
              </a:rPr>
              <a:t>10001</a:t>
            </a:r>
            <a:r>
              <a:rPr lang="en-US" dirty="0" smtClean="0"/>
              <a:t> (first un-ACKed byte)</a:t>
            </a:r>
          </a:p>
          <a:p>
            <a:pPr lvl="1"/>
            <a:r>
              <a:rPr lang="en-US" dirty="0" smtClean="0"/>
              <a:t>Highest: </a:t>
            </a:r>
            <a:r>
              <a:rPr lang="en-US" dirty="0" smtClean="0">
                <a:solidFill>
                  <a:srgbClr val="FF0000"/>
                </a:solidFill>
              </a:rPr>
              <a:t>15000 </a:t>
            </a:r>
            <a:r>
              <a:rPr lang="en-US" dirty="0" smtClean="0"/>
              <a:t>(first un-ACKed byte + window size)</a:t>
            </a:r>
          </a:p>
          <a:p>
            <a:r>
              <a:rPr lang="en-US" dirty="0" smtClean="0"/>
              <a:t>b) </a:t>
            </a:r>
            <a:r>
              <a:rPr lang="en-US" dirty="0" smtClean="0">
                <a:solidFill>
                  <a:srgbClr val="FF0000"/>
                </a:solidFill>
              </a:rPr>
              <a:t>1501</a:t>
            </a:r>
            <a:r>
              <a:rPr lang="en-US" dirty="0" smtClean="0"/>
              <a:t> (Sequence Number + Payload Size)</a:t>
            </a:r>
          </a:p>
          <a:p>
            <a:r>
              <a:rPr lang="en-US" dirty="0" smtClean="0"/>
              <a:t>c) </a:t>
            </a:r>
          </a:p>
          <a:p>
            <a:pPr lvl="1"/>
            <a:r>
              <a:rPr lang="en-US" dirty="0" smtClean="0"/>
              <a:t>Lowest: </a:t>
            </a:r>
            <a:r>
              <a:rPr lang="en-US" dirty="0" smtClean="0">
                <a:solidFill>
                  <a:srgbClr val="FF0000"/>
                </a:solidFill>
              </a:rPr>
              <a:t>1501</a:t>
            </a:r>
          </a:p>
          <a:p>
            <a:pPr lvl="1"/>
            <a:r>
              <a:rPr lang="en-US" dirty="0" smtClean="0"/>
              <a:t>Highest: </a:t>
            </a:r>
            <a:r>
              <a:rPr lang="en-US" dirty="0" smtClean="0">
                <a:solidFill>
                  <a:srgbClr val="FF0000"/>
                </a:solidFill>
              </a:rPr>
              <a:t>1550</a:t>
            </a:r>
          </a:p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FF0000"/>
                </a:solidFill>
              </a:rPr>
              <a:t>No – A sends </a:t>
            </a:r>
            <a:r>
              <a:rPr lang="en-US" b="1" dirty="0" smtClean="0">
                <a:solidFill>
                  <a:srgbClr val="FF0000"/>
                </a:solidFill>
              </a:rPr>
              <a:t>MIN(CWND, Window)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9351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2a</a:t>
            </a:r>
            <a:endParaRPr lang="en-US" dirty="0"/>
          </a:p>
        </p:txBody>
      </p:sp>
      <p:pic>
        <p:nvPicPr>
          <p:cNvPr id="3" name="Picture 2" descr="Screen Shot 2014-10-20 at 12.19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761671"/>
            <a:ext cx="77851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4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2b,c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7882" y="1942353"/>
            <a:ext cx="363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Exponential!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2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42309"/>
              </p:ext>
            </p:extLst>
          </p:nvPr>
        </p:nvGraphicFramePr>
        <p:xfrm>
          <a:off x="625306" y="2142194"/>
          <a:ext cx="7571050" cy="3535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ocument" r:id="rId4" imgW="5575300" imgH="2603500" progId="Word.Document.12">
                  <p:embed/>
                </p:oleObj>
              </mc:Choice>
              <mc:Fallback>
                <p:oleObj name="Document" r:id="rId4" imgW="5575300" imgH="2603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5306" y="2142194"/>
                        <a:ext cx="7571050" cy="3535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797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3b,c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3b) </a:t>
            </a:r>
            <a:r>
              <a:rPr lang="en-US" dirty="0" smtClean="0">
                <a:solidFill>
                  <a:srgbClr val="FF0000"/>
                </a:solidFill>
              </a:rPr>
              <a:t>Isolated Packet Loss</a:t>
            </a:r>
          </a:p>
          <a:p>
            <a:pPr lvl="1"/>
            <a:endParaRPr lang="en-US" dirty="0"/>
          </a:p>
          <a:p>
            <a:r>
              <a:rPr lang="en-US" dirty="0" smtClean="0"/>
              <a:t>3c) </a:t>
            </a:r>
            <a:r>
              <a:rPr lang="en-US" dirty="0" smtClean="0">
                <a:solidFill>
                  <a:srgbClr val="FF0000"/>
                </a:solidFill>
              </a:rPr>
              <a:t>Linear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06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52394"/>
              </p:ext>
            </p:extLst>
          </p:nvPr>
        </p:nvGraphicFramePr>
        <p:xfrm>
          <a:off x="1509059" y="1647733"/>
          <a:ext cx="6119532" cy="4753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5575300" imgH="4330700" progId="Word.Document.12">
                  <p:embed/>
                </p:oleObj>
              </mc:Choice>
              <mc:Fallback>
                <p:oleObj name="Document" r:id="rId4" imgW="5575300" imgH="433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9059" y="1647733"/>
                        <a:ext cx="6119532" cy="4753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724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3e,f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3e) </a:t>
            </a:r>
            <a:r>
              <a:rPr lang="en-US" dirty="0" smtClean="0">
                <a:solidFill>
                  <a:srgbClr val="FF0000"/>
                </a:solidFill>
              </a:rPr>
              <a:t>Congestion in the Network</a:t>
            </a:r>
          </a:p>
          <a:p>
            <a:endParaRPr lang="en-US" b="1" dirty="0"/>
          </a:p>
          <a:p>
            <a:r>
              <a:rPr lang="en-US" dirty="0" smtClean="0"/>
              <a:t>3f) </a:t>
            </a:r>
            <a:r>
              <a:rPr lang="en-US" dirty="0" smtClean="0">
                <a:solidFill>
                  <a:srgbClr val="FF0000"/>
                </a:solidFill>
              </a:rPr>
              <a:t>No need to throttle traffic aggressively for single packet drop. When congested: need to slow down!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4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4: Analyzing the TCP Congestion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a) </a:t>
            </a:r>
            <a:r>
              <a:rPr lang="en-US" dirty="0" smtClean="0">
                <a:solidFill>
                  <a:srgbClr val="FF0000"/>
                </a:solidFill>
              </a:rPr>
              <a:t>1-6, 22-25</a:t>
            </a:r>
          </a:p>
          <a:p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6-14, 15-21</a:t>
            </a:r>
          </a:p>
          <a:p>
            <a:r>
              <a:rPr lang="en-US" dirty="0" smtClean="0"/>
              <a:t>c) </a:t>
            </a:r>
            <a:r>
              <a:rPr lang="en-US" dirty="0" smtClean="0">
                <a:solidFill>
                  <a:srgbClr val="FF0000"/>
                </a:solidFill>
              </a:rPr>
              <a:t>Triple Duplicate ACK</a:t>
            </a:r>
          </a:p>
          <a:p>
            <a:r>
              <a:rPr lang="en-US" dirty="0" smtClean="0"/>
              <a:t>d) </a:t>
            </a:r>
            <a:r>
              <a:rPr lang="en-US" dirty="0" smtClean="0">
                <a:solidFill>
                  <a:srgbClr val="FF0000"/>
                </a:solidFill>
              </a:rPr>
              <a:t>32</a:t>
            </a:r>
          </a:p>
          <a:p>
            <a:r>
              <a:rPr lang="en-US" dirty="0" smtClean="0"/>
              <a:t>e)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</a:p>
          <a:p>
            <a:r>
              <a:rPr lang="en-US" dirty="0" smtClean="0"/>
              <a:t>f)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</a:p>
          <a:p>
            <a:r>
              <a:rPr lang="en-US" dirty="0" smtClean="0"/>
              <a:t>g)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SSTHRESH</a:t>
            </a:r>
            <a:r>
              <a:rPr lang="en-US" dirty="0" smtClean="0">
                <a:solidFill>
                  <a:srgbClr val="FF0000"/>
                </a:solidFill>
              </a:rPr>
              <a:t> = CWND / 2 = 8 / 2 = 4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CWND</a:t>
            </a:r>
            <a:r>
              <a:rPr lang="en-US" dirty="0" smtClean="0">
                <a:solidFill>
                  <a:srgbClr val="FF0000"/>
                </a:solidFill>
              </a:rPr>
              <a:t> = CWND / 2 = 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7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TCP Details!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1514"/>
            <a:ext cx="8229600" cy="1606447"/>
          </a:xfrm>
        </p:spPr>
        <p:txBody>
          <a:bodyPr/>
          <a:lstStyle/>
          <a:p>
            <a:r>
              <a:rPr lang="en-US" dirty="0" smtClean="0"/>
              <a:t>These details </a:t>
            </a:r>
            <a:r>
              <a:rPr lang="en-US" dirty="0" smtClean="0">
                <a:solidFill>
                  <a:srgbClr val="FF0000"/>
                </a:solidFill>
              </a:rPr>
              <a:t>ARE NOT </a:t>
            </a:r>
            <a:r>
              <a:rPr lang="en-US" dirty="0" smtClean="0"/>
              <a:t>representative of all sliding window protocols!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Sequence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sequence number not necessary 0</a:t>
            </a:r>
          </a:p>
          <a:p>
            <a:r>
              <a:rPr lang="en-US" dirty="0" smtClean="0"/>
              <a:t>Sequence number refers to </a:t>
            </a:r>
            <a:r>
              <a:rPr lang="en-US" b="1" dirty="0" smtClean="0"/>
              <a:t>first byte in TCP payload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e.g.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Initial Sequence Number = </a:t>
            </a:r>
            <a:r>
              <a:rPr lang="en-US" b="1" dirty="0" smtClean="0"/>
              <a:t>N</a:t>
            </a:r>
          </a:p>
          <a:p>
            <a:pPr marL="457200" lvl="1" indent="0">
              <a:buNone/>
            </a:pPr>
            <a:r>
              <a:rPr lang="en-US" dirty="0" smtClean="0"/>
              <a:t>Packet with payload bytes 100 – 1000 has seq. no.</a:t>
            </a:r>
          </a:p>
          <a:p>
            <a:pPr marL="457200" lvl="1" indent="0">
              <a:buNone/>
            </a:pPr>
            <a:r>
              <a:rPr lang="en-US" b="1" dirty="0" smtClean="0"/>
              <a:t>N + 100</a:t>
            </a:r>
          </a:p>
        </p:txBody>
      </p:sp>
    </p:spTree>
    <p:extLst>
      <p:ext uri="{BB962C8B-B14F-4D97-AF65-F5344CB8AC3E}">
        <p14:creationId xmlns:p14="http://schemas.microsoft.com/office/powerpoint/2010/main" val="393560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 Number = </a:t>
            </a:r>
            <a:r>
              <a:rPr lang="en-US" b="1" dirty="0" smtClean="0"/>
              <a:t>Next </a:t>
            </a:r>
            <a:r>
              <a:rPr lang="en-US" b="1" u="sng" dirty="0" smtClean="0"/>
              <a:t>expected</a:t>
            </a:r>
            <a:r>
              <a:rPr lang="en-US" b="1" dirty="0" smtClean="0"/>
              <a:t> byte</a:t>
            </a:r>
          </a:p>
          <a:p>
            <a:endParaRPr lang="en-US" b="1" dirty="0"/>
          </a:p>
          <a:p>
            <a:r>
              <a:rPr lang="en-US" dirty="0" smtClean="0"/>
              <a:t>ACK for Sequence Number 1000, payload size 500?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1500 (packet has bytes 1000,1001…,1499)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Cumulative ACKs</a:t>
            </a:r>
          </a:p>
        </p:txBody>
      </p:sp>
    </p:spTree>
    <p:extLst>
      <p:ext uri="{BB962C8B-B14F-4D97-AF65-F5344CB8AC3E}">
        <p14:creationId xmlns:p14="http://schemas.microsoft.com/office/powerpoint/2010/main" val="366435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0000FF"/>
                </a:solidFill>
              </a:rPr>
              <a:t>sender from overwhelming receiver</a:t>
            </a:r>
          </a:p>
          <a:p>
            <a:r>
              <a:rPr lang="en-US" b="1" dirty="0" smtClean="0"/>
              <a:t>Window Size</a:t>
            </a:r>
            <a:r>
              <a:rPr lang="en-US" dirty="0" smtClean="0"/>
              <a:t>: Maximum number of bytes a </a:t>
            </a:r>
            <a:r>
              <a:rPr lang="en-US" dirty="0" smtClean="0"/>
              <a:t>receiver </a:t>
            </a:r>
            <a:r>
              <a:rPr lang="en-US" dirty="0" smtClean="0"/>
              <a:t>can </a:t>
            </a:r>
            <a:r>
              <a:rPr lang="en-US" dirty="0" smtClean="0"/>
              <a:t>accept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Doesn’t say anything about whether the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 is overwhelmed…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0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Avoid </a:t>
            </a:r>
            <a:r>
              <a:rPr lang="en-US" dirty="0" smtClean="0">
                <a:solidFill>
                  <a:srgbClr val="0000FF"/>
                </a:solidFill>
              </a:rPr>
              <a:t>overwhelming the network</a:t>
            </a:r>
          </a:p>
          <a:p>
            <a:endParaRPr lang="en-US" dirty="0"/>
          </a:p>
          <a:p>
            <a:r>
              <a:rPr lang="en-US" b="1" dirty="0" smtClean="0"/>
              <a:t>CWND</a:t>
            </a:r>
            <a:r>
              <a:rPr lang="en-US" dirty="0" smtClean="0"/>
              <a:t> – Congestion Window maintained at sender</a:t>
            </a:r>
          </a:p>
          <a:p>
            <a:r>
              <a:rPr lang="en-US" b="1" dirty="0" smtClean="0"/>
              <a:t>SSTHRESH</a:t>
            </a:r>
            <a:r>
              <a:rPr lang="en-US" dirty="0" smtClean="0"/>
              <a:t> – Threshold until which exponential slow start happens</a:t>
            </a:r>
          </a:p>
          <a:p>
            <a:endParaRPr lang="en-US" dirty="0"/>
          </a:p>
          <a:p>
            <a:r>
              <a:rPr lang="en-US" dirty="0" smtClean="0"/>
              <a:t>How much can a sender send?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MIN(CWND, Receiver Window Size)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7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Control: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in </a:t>
            </a:r>
            <a:r>
              <a:rPr lang="en-US" i="1" dirty="0" smtClean="0"/>
              <a:t>slow start </a:t>
            </a:r>
            <a:r>
              <a:rPr lang="en-US" dirty="0" smtClean="0"/>
              <a:t>or </a:t>
            </a:r>
            <a:r>
              <a:rPr lang="en-US" i="1" dirty="0" smtClean="0"/>
              <a:t>“Additive Increase, Multiplicative Decrease (AIMD)”</a:t>
            </a:r>
          </a:p>
          <a:p>
            <a:endParaRPr lang="en-US" i="1" dirty="0"/>
          </a:p>
          <a:p>
            <a:r>
              <a:rPr lang="en-US" b="1" dirty="0" smtClean="0"/>
              <a:t>Slow Start</a:t>
            </a:r>
            <a:r>
              <a:rPr lang="en-US" dirty="0" smtClean="0"/>
              <a:t>: For Each ACK: CWND += MSS</a:t>
            </a:r>
          </a:p>
          <a:p>
            <a:r>
              <a:rPr lang="en-US" b="1" dirty="0" smtClean="0"/>
              <a:t>AIMD</a:t>
            </a:r>
            <a:r>
              <a:rPr lang="en-US" dirty="0" smtClean="0"/>
              <a:t>: For Each </a:t>
            </a:r>
            <a:r>
              <a:rPr lang="en-US" i="1" u="sng" dirty="0" smtClean="0"/>
              <a:t>Window</a:t>
            </a:r>
            <a:r>
              <a:rPr lang="en-US" dirty="0" smtClean="0"/>
              <a:t>: CWND += MSS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Control: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Triple Duplicate ACK: Indicates </a:t>
            </a:r>
            <a:r>
              <a:rPr lang="en-US" dirty="0" smtClean="0">
                <a:solidFill>
                  <a:srgbClr val="0000FF"/>
                </a:solidFill>
              </a:rPr>
              <a:t>single packet loss</a:t>
            </a:r>
          </a:p>
          <a:p>
            <a:pPr lvl="1"/>
            <a:r>
              <a:rPr lang="en-US" dirty="0" smtClean="0"/>
              <a:t>Retransmit single packet</a:t>
            </a:r>
          </a:p>
          <a:p>
            <a:pPr lvl="1"/>
            <a:r>
              <a:rPr lang="en-US" dirty="0" smtClean="0"/>
              <a:t>SSTHRESH = CWND/ 2</a:t>
            </a:r>
          </a:p>
          <a:p>
            <a:pPr lvl="1"/>
            <a:r>
              <a:rPr lang="en-US" dirty="0" smtClean="0"/>
              <a:t>CWND = SSTHRESH</a:t>
            </a:r>
          </a:p>
          <a:p>
            <a:r>
              <a:rPr lang="en-US" dirty="0" smtClean="0"/>
              <a:t>Timeout: Indicates </a:t>
            </a:r>
            <a:r>
              <a:rPr lang="en-US" dirty="0" smtClean="0">
                <a:solidFill>
                  <a:srgbClr val="0000FF"/>
                </a:solidFill>
              </a:rPr>
              <a:t>congestion</a:t>
            </a:r>
          </a:p>
          <a:p>
            <a:pPr lvl="1"/>
            <a:r>
              <a:rPr lang="en-US" dirty="0" smtClean="0"/>
              <a:t>SSTHRESH = CWND/ 2</a:t>
            </a:r>
          </a:p>
          <a:p>
            <a:pPr lvl="1"/>
            <a:r>
              <a:rPr lang="en-US" dirty="0" smtClean="0"/>
              <a:t>CWND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3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ction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424</Words>
  <Application>Microsoft Macintosh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TCP</vt:lpstr>
      <vt:lpstr>These are TCP Details!</vt:lpstr>
      <vt:lpstr>TCP Sequence Numbers</vt:lpstr>
      <vt:lpstr>TCP Acknowledgements</vt:lpstr>
      <vt:lpstr>TCP Flow Control</vt:lpstr>
      <vt:lpstr>Congestion Control</vt:lpstr>
      <vt:lpstr>Congestion Control: States</vt:lpstr>
      <vt:lpstr>Congestion Control: Loss</vt:lpstr>
      <vt:lpstr>PowerPoint Presentation</vt:lpstr>
      <vt:lpstr>Worksheet!</vt:lpstr>
      <vt:lpstr>Question 1: TCP Sequence Numbers</vt:lpstr>
      <vt:lpstr>Question 2a</vt:lpstr>
      <vt:lpstr>Question 2b,c</vt:lpstr>
      <vt:lpstr>Question 3a</vt:lpstr>
      <vt:lpstr>Question 3b,c</vt:lpstr>
      <vt:lpstr>Question 3d</vt:lpstr>
      <vt:lpstr>Question 3e,f</vt:lpstr>
      <vt:lpstr>Question 4: Analyzing the TCP Congestion Window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</dc:title>
  <dc:creator>Shoumik Palkar</dc:creator>
  <cp:lastModifiedBy>Sangjin Han</cp:lastModifiedBy>
  <cp:revision>30</cp:revision>
  <dcterms:created xsi:type="dcterms:W3CDTF">2014-10-12T22:06:58Z</dcterms:created>
  <dcterms:modified xsi:type="dcterms:W3CDTF">2014-10-21T22:47:53Z</dcterms:modified>
</cp:coreProperties>
</file>