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4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8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1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3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3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E49E-8D3A-1C4E-862D-B85D1A5B996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0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168 Discussion</a:t>
            </a:r>
          </a:p>
          <a:p>
            <a:r>
              <a:rPr lang="en-US" dirty="0" smtClean="0"/>
              <a:t>Week 7</a:t>
            </a:r>
          </a:p>
        </p:txBody>
      </p:sp>
    </p:spTree>
    <p:extLst>
      <p:ext uri="{BB962C8B-B14F-4D97-AF65-F5344CB8AC3E}">
        <p14:creationId xmlns:p14="http://schemas.microsoft.com/office/powerpoint/2010/main" val="8063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1(a)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66338"/>
              </p:ext>
            </p:extLst>
          </p:nvPr>
        </p:nvGraphicFramePr>
        <p:xfrm>
          <a:off x="121241" y="1643409"/>
          <a:ext cx="8162620" cy="5059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84398"/>
                <a:gridCol w="1573365"/>
                <a:gridCol w="1118416"/>
                <a:gridCol w="1175285"/>
                <a:gridCol w="1791361"/>
                <a:gridCol w="18197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</a:t>
                      </a:r>
                      <a:r>
                        <a:rPr lang="en-US" sz="2000" dirty="0" err="1" smtClean="0"/>
                        <a:t>unACKed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Actually</a:t>
                      </a:r>
                    </a:p>
                    <a:p>
                      <a:r>
                        <a:rPr lang="en-US" sz="2000" dirty="0" smtClean="0"/>
                        <a:t>in-flight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(106)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(107)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(108)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(109)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112 (102)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5+1/5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112-116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4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CWND: Ver.2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62689"/>
          </a:xfrm>
        </p:spPr>
        <p:txBody>
          <a:bodyPr>
            <a:normAutofit/>
          </a:bodyPr>
          <a:lstStyle/>
          <a:p>
            <a:r>
              <a:rPr lang="en-US" dirty="0" smtClean="0"/>
              <a:t>Idea: an ACK implies that the receiver got an packet</a:t>
            </a:r>
          </a:p>
          <a:p>
            <a:pPr lvl="1"/>
            <a:r>
              <a:rPr lang="en-US" dirty="0" smtClean="0"/>
              <a:t>The packet is not in-flight any longer.</a:t>
            </a:r>
          </a:p>
          <a:p>
            <a:pPr lvl="1"/>
            <a:r>
              <a:rPr lang="en-US" dirty="0" smtClean="0"/>
              <a:t>Give temporary credits s</a:t>
            </a:r>
            <a:r>
              <a:rPr lang="en-US" dirty="0" smtClean="0"/>
              <a:t>o as to keep </a:t>
            </a:r>
            <a:r>
              <a:rPr lang="en-US" dirty="0" smtClean="0"/>
              <a:t>the packets flow!</a:t>
            </a:r>
          </a:p>
          <a:p>
            <a:pPr lvl="2"/>
            <a:endParaRPr lang="en-US" dirty="0"/>
          </a:p>
          <a:p>
            <a:r>
              <a:rPr lang="en-US" dirty="0" smtClean="0"/>
              <a:t>On triple </a:t>
            </a:r>
            <a:r>
              <a:rPr lang="en-US" dirty="0" err="1" smtClean="0"/>
              <a:t>dupACKs</a:t>
            </a:r>
            <a:r>
              <a:rPr lang="en-US" dirty="0" smtClean="0"/>
              <a:t>, enter “Fast Recovery”.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sthresh</a:t>
            </a:r>
            <a:r>
              <a:rPr lang="en-US" dirty="0" smtClean="0"/>
              <a:t> = </a:t>
            </a:r>
            <a:r>
              <a:rPr lang="en-US" dirty="0" err="1" smtClean="0"/>
              <a:t>cwnd</a:t>
            </a:r>
            <a:r>
              <a:rPr lang="en-US" dirty="0" smtClean="0"/>
              <a:t> / 2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wnd</a:t>
            </a:r>
            <a:r>
              <a:rPr lang="en-US" dirty="0" smtClean="0"/>
              <a:t> = </a:t>
            </a:r>
            <a:r>
              <a:rPr lang="en-US" dirty="0" err="1" smtClean="0"/>
              <a:t>ssthresh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+ 3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dupACK</a:t>
            </a:r>
            <a:r>
              <a:rPr lang="en-US" dirty="0" smtClean="0"/>
              <a:t>, </a:t>
            </a:r>
            <a:r>
              <a:rPr lang="en-US" dirty="0" err="1" smtClean="0"/>
              <a:t>cwnd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cwnd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+ 1</a:t>
            </a:r>
          </a:p>
          <a:p>
            <a:pPr lvl="1"/>
            <a:r>
              <a:rPr lang="en-US" dirty="0" smtClean="0"/>
              <a:t>On new ACK, exit Fast Recovery and set </a:t>
            </a:r>
            <a:r>
              <a:rPr lang="en-US" dirty="0" err="1" smtClean="0"/>
              <a:t>cwnd</a:t>
            </a:r>
            <a:r>
              <a:rPr lang="en-US" dirty="0" smtClean="0"/>
              <a:t>=</a:t>
            </a:r>
            <a:r>
              <a:rPr lang="en-US" dirty="0" err="1" smtClean="0"/>
              <a:t>ssthresh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657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</a:t>
            </a: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99190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(104)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10+1/10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(105)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5288780" y="3516073"/>
            <a:ext cx="2255789" cy="672887"/>
          </a:xfrm>
          <a:prstGeom prst="wedgeRoundRectCallout">
            <a:avLst>
              <a:gd name="adj1" fmla="val -61317"/>
              <a:gd name="adj2" fmla="val -3228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 = 5 + 3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01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</a:t>
            </a: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24617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(104)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10+1/10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(105)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(106)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(107)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1.7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(108)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(109)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2.0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(111)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5288780" y="4719688"/>
            <a:ext cx="2255789" cy="786614"/>
          </a:xfrm>
          <a:prstGeom prst="wedgeRoundRectCallout">
            <a:avLst>
              <a:gd name="adj1" fmla="val -60897"/>
              <a:gd name="adj2" fmla="val -2987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Packets starts to flow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242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</a:t>
            </a: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48332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(104)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10+1/10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(105)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(106)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(108)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(110)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(111)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2.4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112 (102)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5288780" y="5496826"/>
            <a:ext cx="2255789" cy="1166828"/>
          </a:xfrm>
          <a:prstGeom prst="wedgeRoundRectCallout">
            <a:avLst>
              <a:gd name="adj1" fmla="val -61317"/>
              <a:gd name="adj2" fmla="val 3398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 to Congestion Avoidance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11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</a:t>
            </a: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41309"/>
              </p:ext>
            </p:extLst>
          </p:nvPr>
        </p:nvGraphicFramePr>
        <p:xfrm>
          <a:off x="121241" y="1643409"/>
          <a:ext cx="8162620" cy="5059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84398"/>
                <a:gridCol w="1573365"/>
                <a:gridCol w="1118416"/>
                <a:gridCol w="1175285"/>
                <a:gridCol w="1791361"/>
                <a:gridCol w="18197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</a:t>
                      </a:r>
                      <a:r>
                        <a:rPr lang="en-US" sz="2000" dirty="0" err="1" smtClean="0"/>
                        <a:t>unACKed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Actually</a:t>
                      </a:r>
                    </a:p>
                    <a:p>
                      <a:r>
                        <a:rPr lang="en-US" sz="2000" dirty="0" smtClean="0"/>
                        <a:t>in-flight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(104)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10+1/10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(105)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(106)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(108)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(110)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(111)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112 (102)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3219151" y="4768528"/>
            <a:ext cx="1672701" cy="786614"/>
          </a:xfrm>
          <a:prstGeom prst="wedgeRoundRectCallout">
            <a:avLst>
              <a:gd name="adj1" fmla="val -60897"/>
              <a:gd name="adj2" fmla="val -2987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Temporary credits…</a:t>
            </a:r>
            <a:endParaRPr lang="en-US" sz="2400" dirty="0"/>
          </a:p>
        </p:txBody>
      </p:sp>
      <p:sp>
        <p:nvSpPr>
          <p:cNvPr id="3" name="Right Brace 2"/>
          <p:cNvSpPr/>
          <p:nvPr/>
        </p:nvSpPr>
        <p:spPr>
          <a:xfrm>
            <a:off x="2779889" y="3725333"/>
            <a:ext cx="197555" cy="24271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7237995" y="5343061"/>
            <a:ext cx="1774301" cy="790395"/>
          </a:xfrm>
          <a:prstGeom prst="wedgeRoundRectCallout">
            <a:avLst>
              <a:gd name="adj1" fmla="val -60897"/>
              <a:gd name="adj2" fmla="val -2987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r>
              <a:rPr lang="en-US" sz="2400" dirty="0" smtClean="0"/>
              <a:t>eflect the right CWND</a:t>
            </a:r>
            <a:endParaRPr lang="en-US" sz="2400" dirty="0"/>
          </a:p>
        </p:txBody>
      </p:sp>
      <p:sp>
        <p:nvSpPr>
          <p:cNvPr id="8" name="Right Brace 7"/>
          <p:cNvSpPr/>
          <p:nvPr/>
        </p:nvSpPr>
        <p:spPr>
          <a:xfrm>
            <a:off x="6798733" y="4412928"/>
            <a:ext cx="197555" cy="217225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8774" y="1147705"/>
            <a:ext cx="9056303" cy="5429530"/>
            <a:chOff x="245879" y="1282959"/>
            <a:chExt cx="8536415" cy="5117841"/>
          </a:xfrm>
        </p:grpSpPr>
        <p:sp>
          <p:nvSpPr>
            <p:cNvPr id="4" name="Oval 3"/>
            <p:cNvSpPr/>
            <p:nvPr/>
          </p:nvSpPr>
          <p:spPr bwMode="auto">
            <a:xfrm>
              <a:off x="1752600" y="2057400"/>
              <a:ext cx="1295400" cy="1143000"/>
            </a:xfrm>
            <a:prstGeom prst="ellipse">
              <a:avLst/>
            </a:prstGeom>
            <a:solidFill>
              <a:srgbClr val="CC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slow </a:t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</a:b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start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172200" y="1981200"/>
              <a:ext cx="1371600" cy="1219200"/>
            </a:xfrm>
            <a:prstGeom prst="ellipse">
              <a:avLst/>
            </a:prstGeom>
            <a:solidFill>
              <a:srgbClr val="CC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congstn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. </a:t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</a:b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avoid.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038600" y="5181600"/>
              <a:ext cx="1371600" cy="1219200"/>
            </a:xfrm>
            <a:prstGeom prst="ellipse">
              <a:avLst/>
            </a:prstGeom>
            <a:solidFill>
              <a:srgbClr val="CC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fast </a:t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</a:b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rPr>
                <a:t>recovery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7" name="Straight Arrow Connector 6"/>
            <p:cNvCxnSpPr>
              <a:stCxn id="4" idx="6"/>
              <a:endCxn id="5" idx="2"/>
            </p:cNvCxnSpPr>
            <p:nvPr/>
          </p:nvCxnSpPr>
          <p:spPr bwMode="auto">
            <a:xfrm flipV="1">
              <a:off x="3048000" y="2590800"/>
              <a:ext cx="3124200" cy="381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3608636" y="2252246"/>
              <a:ext cx="1632976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err="1" smtClean="0">
                  <a:latin typeface="+mn-lt"/>
                </a:rPr>
                <a:t>cwnd</a:t>
              </a:r>
              <a:r>
                <a:rPr lang="en-US" b="0" i="1" dirty="0" smtClean="0">
                  <a:latin typeface="+mn-lt"/>
                </a:rPr>
                <a:t> &gt; </a:t>
              </a:r>
              <a:r>
                <a:rPr lang="en-US" b="0" i="1" dirty="0" err="1" smtClean="0">
                  <a:latin typeface="+mn-lt"/>
                </a:rPr>
                <a:t>ssthresh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6200" y="2785646"/>
              <a:ext cx="920950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+mn-lt"/>
                </a:rPr>
                <a:t>timeout</a:t>
              </a:r>
              <a:endParaRPr lang="en-US" b="0" i="1" dirty="0">
                <a:latin typeface="+mn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3048000" y="2743200"/>
              <a:ext cx="31242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2505027" y="3159264"/>
              <a:ext cx="1609773" cy="24795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>
              <a:off x="5257800" y="3200400"/>
              <a:ext cx="1600200" cy="2286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5105400" y="3200400"/>
              <a:ext cx="1447800" cy="2057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1"/>
            </p:cNvCxnSpPr>
            <p:nvPr/>
          </p:nvCxnSpPr>
          <p:spPr bwMode="auto">
            <a:xfrm flipH="1" flipV="1">
              <a:off x="2819400" y="3048000"/>
              <a:ext cx="1420066" cy="231214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4495800"/>
              <a:ext cx="1134175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err="1" smtClean="0">
                  <a:latin typeface="+mn-lt"/>
                </a:rPr>
                <a:t>dupACK</a:t>
              </a:r>
              <a:r>
                <a:rPr lang="en-US" b="0" i="1" dirty="0" smtClean="0">
                  <a:latin typeface="+mn-lt"/>
                </a:rPr>
                <a:t>=3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52800" y="3733800"/>
              <a:ext cx="920950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+mn-lt"/>
                </a:rPr>
                <a:t>timeout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0" y="4038600"/>
              <a:ext cx="1134175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err="1" smtClean="0">
                  <a:latin typeface="+mn-lt"/>
                </a:rPr>
                <a:t>dupACK</a:t>
              </a:r>
              <a:r>
                <a:rPr lang="en-US" b="0" i="1" dirty="0" smtClean="0">
                  <a:latin typeface="+mn-lt"/>
                </a:rPr>
                <a:t>=3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51082" y="3810000"/>
              <a:ext cx="1000418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+mn-lt"/>
                </a:rPr>
                <a:t>new ACK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976329">
              <a:off x="3086564" y="5666362"/>
              <a:ext cx="1097328" cy="432134"/>
            </a:xfrm>
            <a:custGeom>
              <a:avLst/>
              <a:gdLst>
                <a:gd name="connsiteX0" fmla="*/ 840607 w 1097328"/>
                <a:gd name="connsiteY0" fmla="*/ 0 h 796115"/>
                <a:gd name="connsiteX1" fmla="*/ 2885 w 1097328"/>
                <a:gd name="connsiteY1" fmla="*/ 770068 h 796115"/>
                <a:gd name="connsiteX2" fmla="*/ 1097328 w 1097328"/>
                <a:gd name="connsiteY2" fmla="*/ 540399 h 79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28" h="796115">
                  <a:moveTo>
                    <a:pt x="840607" y="0"/>
                  </a:moveTo>
                  <a:cubicBezTo>
                    <a:pt x="400352" y="340001"/>
                    <a:pt x="-39902" y="680002"/>
                    <a:pt x="2885" y="770068"/>
                  </a:cubicBezTo>
                  <a:cubicBezTo>
                    <a:pt x="45672" y="860134"/>
                    <a:pt x="571500" y="700266"/>
                    <a:pt x="1097328" y="540399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33600" y="5749881"/>
              <a:ext cx="915532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err="1" smtClean="0">
                  <a:latin typeface="+mn-lt"/>
                </a:rPr>
                <a:t>dupACK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83872" y="2667000"/>
              <a:ext cx="1097328" cy="660734"/>
            </a:xfrm>
            <a:custGeom>
              <a:avLst/>
              <a:gdLst>
                <a:gd name="connsiteX0" fmla="*/ 840607 w 1097328"/>
                <a:gd name="connsiteY0" fmla="*/ 0 h 796115"/>
                <a:gd name="connsiteX1" fmla="*/ 2885 w 1097328"/>
                <a:gd name="connsiteY1" fmla="*/ 770068 h 796115"/>
                <a:gd name="connsiteX2" fmla="*/ 1097328 w 1097328"/>
                <a:gd name="connsiteY2" fmla="*/ 540399 h 79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28" h="796115">
                  <a:moveTo>
                    <a:pt x="840607" y="0"/>
                  </a:moveTo>
                  <a:cubicBezTo>
                    <a:pt x="400352" y="340001"/>
                    <a:pt x="-39902" y="680002"/>
                    <a:pt x="2885" y="770068"/>
                  </a:cubicBezTo>
                  <a:cubicBezTo>
                    <a:pt x="45672" y="860134"/>
                    <a:pt x="571500" y="700266"/>
                    <a:pt x="1097328" y="540399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2682" y="3242846"/>
              <a:ext cx="1000418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+mn-lt"/>
                </a:rPr>
                <a:t>new ACK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4557557">
              <a:off x="1283727" y="1501256"/>
              <a:ext cx="1097328" cy="660734"/>
            </a:xfrm>
            <a:custGeom>
              <a:avLst/>
              <a:gdLst>
                <a:gd name="connsiteX0" fmla="*/ 840607 w 1097328"/>
                <a:gd name="connsiteY0" fmla="*/ 0 h 796115"/>
                <a:gd name="connsiteX1" fmla="*/ 2885 w 1097328"/>
                <a:gd name="connsiteY1" fmla="*/ 770068 h 796115"/>
                <a:gd name="connsiteX2" fmla="*/ 1097328 w 1097328"/>
                <a:gd name="connsiteY2" fmla="*/ 540399 h 79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28" h="796115">
                  <a:moveTo>
                    <a:pt x="840607" y="0"/>
                  </a:moveTo>
                  <a:cubicBezTo>
                    <a:pt x="400352" y="340001"/>
                    <a:pt x="-39902" y="680002"/>
                    <a:pt x="2885" y="770068"/>
                  </a:cubicBezTo>
                  <a:cubicBezTo>
                    <a:pt x="45672" y="860134"/>
                    <a:pt x="571500" y="700266"/>
                    <a:pt x="1097328" y="540399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" y="1600200"/>
              <a:ext cx="920950" cy="348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+mn-lt"/>
                </a:rPr>
                <a:t>timeout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10800000">
              <a:off x="7247054" y="1935809"/>
              <a:ext cx="1097328" cy="660734"/>
            </a:xfrm>
            <a:custGeom>
              <a:avLst/>
              <a:gdLst>
                <a:gd name="connsiteX0" fmla="*/ 840607 w 1097328"/>
                <a:gd name="connsiteY0" fmla="*/ 0 h 796115"/>
                <a:gd name="connsiteX1" fmla="*/ 2885 w 1097328"/>
                <a:gd name="connsiteY1" fmla="*/ 770068 h 796115"/>
                <a:gd name="connsiteX2" fmla="*/ 1097328 w 1097328"/>
                <a:gd name="connsiteY2" fmla="*/ 540399 h 79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28" h="796115">
                  <a:moveTo>
                    <a:pt x="840607" y="0"/>
                  </a:moveTo>
                  <a:cubicBezTo>
                    <a:pt x="400352" y="340001"/>
                    <a:pt x="-39902" y="680002"/>
                    <a:pt x="2885" y="770068"/>
                  </a:cubicBezTo>
                  <a:cubicBezTo>
                    <a:pt x="45672" y="860134"/>
                    <a:pt x="571500" y="700266"/>
                    <a:pt x="1097328" y="540399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83679" y="1929824"/>
              <a:ext cx="598615" cy="609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+mn-lt"/>
                </a:rPr>
                <a:t>new </a:t>
              </a:r>
              <a:br>
                <a:rPr lang="en-US" b="0" i="1" dirty="0" smtClean="0">
                  <a:latin typeface="+mn-lt"/>
                </a:rPr>
              </a:br>
              <a:r>
                <a:rPr lang="en-US" b="0" i="1" dirty="0" smtClean="0">
                  <a:latin typeface="+mn-lt"/>
                </a:rPr>
                <a:t>ACK</a:t>
              </a:r>
              <a:endParaRPr lang="en-US" b="0" i="1" dirty="0"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324048">
              <a:off x="1042966" y="2311961"/>
              <a:ext cx="889644" cy="432134"/>
            </a:xfrm>
            <a:custGeom>
              <a:avLst/>
              <a:gdLst>
                <a:gd name="connsiteX0" fmla="*/ 840607 w 1097328"/>
                <a:gd name="connsiteY0" fmla="*/ 0 h 796115"/>
                <a:gd name="connsiteX1" fmla="*/ 2885 w 1097328"/>
                <a:gd name="connsiteY1" fmla="*/ 770068 h 796115"/>
                <a:gd name="connsiteX2" fmla="*/ 1097328 w 1097328"/>
                <a:gd name="connsiteY2" fmla="*/ 540399 h 79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28" h="796115">
                  <a:moveTo>
                    <a:pt x="840607" y="0"/>
                  </a:moveTo>
                  <a:cubicBezTo>
                    <a:pt x="400352" y="340001"/>
                    <a:pt x="-39902" y="680002"/>
                    <a:pt x="2885" y="770068"/>
                  </a:cubicBezTo>
                  <a:cubicBezTo>
                    <a:pt x="45672" y="860134"/>
                    <a:pt x="571500" y="700266"/>
                    <a:pt x="1097328" y="540399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347719">
              <a:off x="245879" y="2319581"/>
              <a:ext cx="809003" cy="29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i="1" dirty="0" err="1" smtClean="0">
                  <a:latin typeface="+mn-lt"/>
                </a:rPr>
                <a:t>dupACK</a:t>
              </a:r>
              <a:endParaRPr lang="en-US" sz="1400" b="0" i="1" dirty="0">
                <a:latin typeface="+mn-lt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 rot="15672660">
              <a:off x="6999475" y="3045120"/>
              <a:ext cx="889644" cy="432134"/>
            </a:xfrm>
            <a:custGeom>
              <a:avLst/>
              <a:gdLst>
                <a:gd name="connsiteX0" fmla="*/ 840607 w 1097328"/>
                <a:gd name="connsiteY0" fmla="*/ 0 h 796115"/>
                <a:gd name="connsiteX1" fmla="*/ 2885 w 1097328"/>
                <a:gd name="connsiteY1" fmla="*/ 770068 h 796115"/>
                <a:gd name="connsiteX2" fmla="*/ 1097328 w 1097328"/>
                <a:gd name="connsiteY2" fmla="*/ 540399 h 79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28" h="796115">
                  <a:moveTo>
                    <a:pt x="840607" y="0"/>
                  </a:moveTo>
                  <a:cubicBezTo>
                    <a:pt x="400352" y="340001"/>
                    <a:pt x="-39902" y="680002"/>
                    <a:pt x="2885" y="770068"/>
                  </a:cubicBezTo>
                  <a:cubicBezTo>
                    <a:pt x="45672" y="860134"/>
                    <a:pt x="571500" y="700266"/>
                    <a:pt x="1097328" y="540399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347719">
              <a:off x="7480807" y="3087623"/>
              <a:ext cx="912676" cy="319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dirty="0" err="1" smtClean="0">
                  <a:latin typeface="+mn-lt"/>
                </a:rPr>
                <a:t>dupACK</a:t>
              </a:r>
              <a:endParaRPr lang="en-US" sz="1600" b="0" i="1" dirty="0">
                <a:latin typeface="+mn-lt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69676" y="5473204"/>
            <a:ext cx="2182959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See Fig 3.52 </a:t>
            </a:r>
            <a:br>
              <a:rPr lang="en-US" sz="2400" dirty="0" smtClean="0"/>
            </a:br>
            <a:r>
              <a:rPr lang="en-US" sz="2400" dirty="0" smtClean="0"/>
              <a:t>in the textbook </a:t>
            </a:r>
            <a:br>
              <a:rPr lang="en-US" sz="2400" dirty="0" smtClean="0"/>
            </a:br>
            <a:r>
              <a:rPr lang="en-US" sz="2400" dirty="0" smtClean="0"/>
              <a:t>for more details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15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10683" y="1233969"/>
            <a:ext cx="1910025" cy="2303638"/>
          </a:xfrm>
          <a:custGeom>
            <a:avLst/>
            <a:gdLst>
              <a:gd name="connsiteX0" fmla="*/ 19691 w 1910025"/>
              <a:gd name="connsiteY0" fmla="*/ 1260110 h 2303638"/>
              <a:gd name="connsiteX1" fmla="*/ 0 w 1910025"/>
              <a:gd name="connsiteY1" fmla="*/ 2303638 h 2303638"/>
              <a:gd name="connsiteX2" fmla="*/ 1910025 w 1910025"/>
              <a:gd name="connsiteY2" fmla="*/ 2303638 h 2303638"/>
              <a:gd name="connsiteX3" fmla="*/ 1910025 w 1910025"/>
              <a:gd name="connsiteY3" fmla="*/ 0 h 2303638"/>
              <a:gd name="connsiteX4" fmla="*/ 19691 w 1910025"/>
              <a:gd name="connsiteY4" fmla="*/ 1260110 h 230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025" h="2303638">
                <a:moveTo>
                  <a:pt x="19691" y="1260110"/>
                </a:moveTo>
                <a:lnTo>
                  <a:pt x="0" y="2303638"/>
                </a:lnTo>
                <a:lnTo>
                  <a:pt x="1910025" y="2303638"/>
                </a:lnTo>
                <a:lnTo>
                  <a:pt x="1910025" y="0"/>
                </a:lnTo>
                <a:lnTo>
                  <a:pt x="19691" y="126011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0090"/>
                </a:solidFill>
                <a:latin typeface="Arial" pitchFamily="-65" charset="0"/>
              </a:rPr>
              <a:t>A</a:t>
            </a:r>
            <a:endParaRPr lang="en-US" sz="2800" dirty="0">
              <a:solidFill>
                <a:srgbClr val="000090"/>
              </a:solidFill>
              <a:latin typeface="Arial" pitchFamily="-65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996950" y="465721"/>
            <a:ext cx="7842250" cy="3078162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2816225" y="49588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438400" y="114883"/>
            <a:ext cx="783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8" name="Freeform 15"/>
          <p:cNvSpPr>
            <a:spLocks/>
          </p:cNvSpPr>
          <p:nvPr/>
        </p:nvSpPr>
        <p:spPr bwMode="auto">
          <a:xfrm>
            <a:off x="996950" y="1227721"/>
            <a:ext cx="1828800" cy="2316162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949140" y="3467683"/>
            <a:ext cx="7265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charset="0"/>
              </a:rPr>
              <a:t>time</a:t>
            </a:r>
            <a:endParaRPr lang="en-US" i="1" dirty="0">
              <a:latin typeface="Times New Roman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206375" y="127583"/>
            <a:ext cx="81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</a:rPr>
              <a:t>cwnd</a:t>
            </a:r>
          </a:p>
        </p:txBody>
      </p:sp>
      <p:sp>
        <p:nvSpPr>
          <p:cNvPr id="11" name="Freeform 34"/>
          <p:cNvSpPr>
            <a:spLocks noChangeArrowheads="1"/>
          </p:cNvSpPr>
          <p:nvPr/>
        </p:nvSpPr>
        <p:spPr bwMode="auto">
          <a:xfrm>
            <a:off x="2816225" y="1227721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5"/>
          <p:cNvSpPr>
            <a:spLocks noChangeArrowheads="1"/>
          </p:cNvSpPr>
          <p:nvPr/>
        </p:nvSpPr>
        <p:spPr bwMode="auto">
          <a:xfrm>
            <a:off x="4730750" y="1227721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36"/>
          <p:cNvSpPr>
            <a:spLocks noChangeArrowheads="1"/>
          </p:cNvSpPr>
          <p:nvPr/>
        </p:nvSpPr>
        <p:spPr bwMode="auto">
          <a:xfrm>
            <a:off x="6645275" y="1227721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24400" y="49588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632575" y="49588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8542338" y="49588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Straight Connector 41"/>
          <p:cNvCxnSpPr>
            <a:cxnSpLocks noChangeShapeType="1"/>
            <a:endCxn id="13" idx="2"/>
          </p:cNvCxnSpPr>
          <p:nvPr/>
        </p:nvCxnSpPr>
        <p:spPr bwMode="auto">
          <a:xfrm>
            <a:off x="1016000" y="1227721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42"/>
          <p:cNvCxnSpPr>
            <a:cxnSpLocks noChangeShapeType="1"/>
          </p:cNvCxnSpPr>
          <p:nvPr/>
        </p:nvCxnSpPr>
        <p:spPr bwMode="auto">
          <a:xfrm>
            <a:off x="1019175" y="2477083"/>
            <a:ext cx="75231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46"/>
          <p:cNvCxnSpPr>
            <a:cxnSpLocks noChangeShapeType="1"/>
            <a:stCxn id="11" idx="1"/>
          </p:cNvCxnSpPr>
          <p:nvPr/>
        </p:nvCxnSpPr>
        <p:spPr bwMode="auto">
          <a:xfrm flipH="1">
            <a:off x="2816225" y="2497721"/>
            <a:ext cx="19050" cy="1046162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49"/>
          <p:cNvCxnSpPr>
            <a:cxnSpLocks noChangeShapeType="1"/>
          </p:cNvCxnSpPr>
          <p:nvPr/>
        </p:nvCxnSpPr>
        <p:spPr bwMode="auto">
          <a:xfrm flipH="1">
            <a:off x="4724400" y="2518358"/>
            <a:ext cx="19050" cy="1046163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5410200" y="1543633"/>
            <a:ext cx="3276600" cy="3295650"/>
            <a:chOff x="4800600" y="3028950"/>
            <a:chExt cx="3276600" cy="3295650"/>
          </a:xfrm>
        </p:grpSpPr>
        <p:sp>
          <p:nvSpPr>
            <p:cNvPr id="22" name="Oval 52"/>
            <p:cNvSpPr>
              <a:spLocks noChangeArrowheads="1"/>
            </p:cNvSpPr>
            <p:nvPr/>
          </p:nvSpPr>
          <p:spPr bwMode="auto">
            <a:xfrm>
              <a:off x="4800600" y="3028950"/>
              <a:ext cx="685800" cy="6096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" name="Straight Connector 60"/>
            <p:cNvCxnSpPr>
              <a:cxnSpLocks noChangeShapeType="1"/>
              <a:stCxn id="22" idx="5"/>
              <a:endCxn id="25" idx="0"/>
            </p:cNvCxnSpPr>
            <p:nvPr/>
          </p:nvCxnSpPr>
          <p:spPr bwMode="auto">
            <a:xfrm rot="16200000" flipH="1">
              <a:off x="5839619" y="3096419"/>
              <a:ext cx="412750" cy="13192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5334000" y="3962400"/>
              <a:ext cx="2743200" cy="2362200"/>
              <a:chOff x="5334000" y="3962400"/>
              <a:chExt cx="2743200" cy="2362200"/>
            </a:xfrm>
          </p:grpSpPr>
          <p:sp>
            <p:nvSpPr>
              <p:cNvPr id="25" name="Oval 53"/>
              <p:cNvSpPr>
                <a:spLocks noChangeArrowheads="1"/>
              </p:cNvSpPr>
              <p:nvPr/>
            </p:nvSpPr>
            <p:spPr bwMode="auto">
              <a:xfrm>
                <a:off x="5334000" y="3962400"/>
                <a:ext cx="2743200" cy="23622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55"/>
              <p:cNvSpPr>
                <a:spLocks noChangeArrowheads="1"/>
              </p:cNvSpPr>
              <p:nvPr/>
            </p:nvSpPr>
            <p:spPr bwMode="auto">
              <a:xfrm>
                <a:off x="5614988" y="5478463"/>
                <a:ext cx="542925" cy="338137"/>
              </a:xfrm>
              <a:custGeom>
                <a:avLst/>
                <a:gdLst>
                  <a:gd name="T0" fmla="*/ 0 w 542872"/>
                  <a:gd name="T1" fmla="*/ 333430 h 339324"/>
                  <a:gd name="T2" fmla="*/ 281266 w 542872"/>
                  <a:gd name="T3" fmla="*/ 333430 h 339324"/>
                  <a:gd name="T4" fmla="*/ 281266 w 542872"/>
                  <a:gd name="T5" fmla="*/ 152424 h 339324"/>
                  <a:gd name="T6" fmla="*/ 543137 w 542872"/>
                  <a:gd name="T7" fmla="*/ 152424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56"/>
              <p:cNvSpPr>
                <a:spLocks noChangeArrowheads="1"/>
              </p:cNvSpPr>
              <p:nvPr/>
            </p:nvSpPr>
            <p:spPr bwMode="auto">
              <a:xfrm>
                <a:off x="6153150" y="5138738"/>
                <a:ext cx="542925" cy="339725"/>
              </a:xfrm>
              <a:custGeom>
                <a:avLst/>
                <a:gdLst>
                  <a:gd name="T0" fmla="*/ 0 w 542872"/>
                  <a:gd name="T1" fmla="*/ 341333 h 339324"/>
                  <a:gd name="T2" fmla="*/ 281266 w 542872"/>
                  <a:gd name="T3" fmla="*/ 341333 h 339324"/>
                  <a:gd name="T4" fmla="*/ 281266 w 542872"/>
                  <a:gd name="T5" fmla="*/ 156038 h 339324"/>
                  <a:gd name="T6" fmla="*/ 543137 w 542872"/>
                  <a:gd name="T7" fmla="*/ 156038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57"/>
              <p:cNvSpPr>
                <a:spLocks noChangeArrowheads="1"/>
              </p:cNvSpPr>
              <p:nvPr/>
            </p:nvSpPr>
            <p:spPr bwMode="auto">
              <a:xfrm>
                <a:off x="6691313" y="4799013"/>
                <a:ext cx="542925" cy="339725"/>
              </a:xfrm>
              <a:custGeom>
                <a:avLst/>
                <a:gdLst>
                  <a:gd name="T0" fmla="*/ 0 w 542872"/>
                  <a:gd name="T1" fmla="*/ 341333 h 339324"/>
                  <a:gd name="T2" fmla="*/ 281266 w 542872"/>
                  <a:gd name="T3" fmla="*/ 341333 h 339324"/>
                  <a:gd name="T4" fmla="*/ 281266 w 542872"/>
                  <a:gd name="T5" fmla="*/ 156038 h 339324"/>
                  <a:gd name="T6" fmla="*/ 543137 w 542872"/>
                  <a:gd name="T7" fmla="*/ 156038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58"/>
              <p:cNvSpPr>
                <a:spLocks noChangeArrowheads="1"/>
              </p:cNvSpPr>
              <p:nvPr/>
            </p:nvSpPr>
            <p:spPr bwMode="auto">
              <a:xfrm>
                <a:off x="7229475" y="4459288"/>
                <a:ext cx="542925" cy="339725"/>
              </a:xfrm>
              <a:custGeom>
                <a:avLst/>
                <a:gdLst>
                  <a:gd name="T0" fmla="*/ 0 w 542872"/>
                  <a:gd name="T1" fmla="*/ 341333 h 339324"/>
                  <a:gd name="T2" fmla="*/ 281266 w 542872"/>
                  <a:gd name="T3" fmla="*/ 341333 h 339324"/>
                  <a:gd name="T4" fmla="*/ 281266 w 542872"/>
                  <a:gd name="T5" fmla="*/ 156038 h 339324"/>
                  <a:gd name="T6" fmla="*/ 543137 w 542872"/>
                  <a:gd name="T7" fmla="*/ 156038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Box 65"/>
              <p:cNvSpPr txBox="1">
                <a:spLocks noChangeArrowheads="1"/>
              </p:cNvSpPr>
              <p:nvPr/>
            </p:nvSpPr>
            <p:spPr bwMode="auto">
              <a:xfrm>
                <a:off x="5826125" y="4821238"/>
                <a:ext cx="3270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31" name="TextBox 66"/>
              <p:cNvSpPr txBox="1">
                <a:spLocks noChangeArrowheads="1"/>
              </p:cNvSpPr>
              <p:nvPr/>
            </p:nvSpPr>
            <p:spPr bwMode="auto">
              <a:xfrm>
                <a:off x="6781800" y="5619750"/>
                <a:ext cx="7080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i="1">
                    <a:latin typeface="Times New Roman" charset="0"/>
                    <a:cs typeface="Times New Roman" charset="0"/>
                  </a:rPr>
                  <a:t>RTT</a:t>
                </a:r>
              </a:p>
            </p:txBody>
          </p:sp>
          <p:cxnSp>
            <p:nvCxnSpPr>
              <p:cNvPr id="32" name="Straight Arrow Connector 68"/>
              <p:cNvCxnSpPr>
                <a:cxnSpLocks noChangeShapeType="1"/>
              </p:cNvCxnSpPr>
              <p:nvPr/>
            </p:nvCxnSpPr>
            <p:spPr bwMode="auto">
              <a:xfrm rot="10800000">
                <a:off x="7085013" y="4953000"/>
                <a:ext cx="1587" cy="663575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6153150" y="5027613"/>
                <a:ext cx="819150" cy="1587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25835"/>
              </p:ext>
            </p:extLst>
          </p:nvPr>
        </p:nvGraphicFramePr>
        <p:xfrm>
          <a:off x="369888" y="1054683"/>
          <a:ext cx="4794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317362" imgH="228501" progId="Equation.3">
                  <p:embed/>
                </p:oleObj>
              </mc:Choice>
              <mc:Fallback>
                <p:oleObj name="Equation" r:id="rId3" imgW="31736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054683"/>
                        <a:ext cx="4794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726587"/>
              </p:ext>
            </p:extLst>
          </p:nvPr>
        </p:nvGraphicFramePr>
        <p:xfrm>
          <a:off x="369888" y="2211971"/>
          <a:ext cx="479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211971"/>
                        <a:ext cx="4794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2819400" y="876883"/>
            <a:ext cx="6172200" cy="2057400"/>
            <a:chOff x="2667000" y="2133600"/>
            <a:chExt cx="6172200" cy="2057400"/>
          </a:xfrm>
        </p:grpSpPr>
        <p:sp>
          <p:nvSpPr>
            <p:cNvPr id="37" name="Rounded Rectangular Callout 36"/>
            <p:cNvSpPr/>
            <p:nvPr/>
          </p:nvSpPr>
          <p:spPr bwMode="auto">
            <a:xfrm>
              <a:off x="5638800" y="2133600"/>
              <a:ext cx="3200400" cy="457200"/>
            </a:xfrm>
            <a:prstGeom prst="wedgeRoundRectCallout">
              <a:avLst>
                <a:gd name="adj1" fmla="val -97801"/>
                <a:gd name="adj2" fmla="val 403124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2667000" y="4191000"/>
              <a:ext cx="1905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769122" y="2133600"/>
              <a:ext cx="28264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latin typeface="+mn-lt"/>
                </a:rPr>
                <a:t>½ </a:t>
              </a:r>
              <a:r>
                <a:rPr lang="en-US" sz="1800" b="0" dirty="0" err="1" smtClean="0">
                  <a:latin typeface="+mn-lt"/>
                </a:rPr>
                <a:t>W</a:t>
              </a:r>
              <a:r>
                <a:rPr lang="en-US" sz="1800" b="0" baseline="-25000" dirty="0" err="1" smtClean="0">
                  <a:latin typeface="+mn-lt"/>
                </a:rPr>
                <a:t>max</a:t>
              </a:r>
              <a:r>
                <a:rPr lang="en-US" sz="1800" b="0" dirty="0" smtClean="0">
                  <a:latin typeface="+mn-lt"/>
                </a:rPr>
                <a:t> RTTs between drops</a:t>
              </a:r>
            </a:p>
            <a:p>
              <a:pPr algn="ctr"/>
              <a:r>
                <a:rPr lang="en-US" sz="1800" b="0" dirty="0" smtClean="0">
                  <a:latin typeface="+mn-lt"/>
                </a:rPr>
                <a:t> </a:t>
              </a:r>
              <a:endParaRPr lang="en-US" sz="1800" b="0" dirty="0">
                <a:latin typeface="+mn-lt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1000" y="1486483"/>
            <a:ext cx="3429000" cy="2057400"/>
            <a:chOff x="228600" y="2743200"/>
            <a:chExt cx="3429000" cy="2057400"/>
          </a:xfrm>
        </p:grpSpPr>
        <p:sp>
          <p:nvSpPr>
            <p:cNvPr id="41" name="Rounded Rectangular Callout 40"/>
            <p:cNvSpPr/>
            <p:nvPr/>
          </p:nvSpPr>
          <p:spPr bwMode="auto">
            <a:xfrm>
              <a:off x="228600" y="2743200"/>
              <a:ext cx="3200400" cy="457200"/>
            </a:xfrm>
            <a:prstGeom prst="wedgeRoundRectCallout">
              <a:avLst>
                <a:gd name="adj1" fmla="val 55427"/>
                <a:gd name="adj2" fmla="val 214009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3657600" y="3124200"/>
              <a:ext cx="0" cy="1676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345311" y="2743200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latin typeface="+mn-lt"/>
                </a:rPr>
                <a:t>Avg. ¾ </a:t>
              </a:r>
              <a:r>
                <a:rPr lang="en-US" sz="1800" b="0" dirty="0" err="1" smtClean="0">
                  <a:latin typeface="+mn-lt"/>
                </a:rPr>
                <a:t>W</a:t>
              </a:r>
              <a:r>
                <a:rPr lang="en-US" sz="1800" b="0" baseline="-25000" dirty="0" err="1" smtClean="0">
                  <a:latin typeface="+mn-lt"/>
                </a:rPr>
                <a:t>max</a:t>
              </a:r>
              <a:r>
                <a:rPr lang="en-US" sz="1800" b="0" dirty="0" smtClean="0">
                  <a:latin typeface="+mn-lt"/>
                </a:rPr>
                <a:t> packets per RTTs</a:t>
              </a:r>
              <a:endParaRPr lang="en-US" sz="1800" b="0" dirty="0">
                <a:latin typeface="+mn-lt"/>
              </a:endParaRP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" y="4839283"/>
            <a:ext cx="837492" cy="72431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131" y="3867793"/>
            <a:ext cx="1378087" cy="74793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8780" y="5678117"/>
            <a:ext cx="6607497" cy="108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1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2(b) and 2(c)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(b) 1.22Mbps</a:t>
            </a:r>
          </a:p>
          <a:p>
            <a:pPr marL="457200" lvl="1" indent="0">
              <a:buNone/>
            </a:pPr>
            <a:r>
              <a:rPr lang="en-US" dirty="0" smtClean="0"/>
              <a:t>1.22 * 10^4 / (0.1 * 0.1)</a:t>
            </a:r>
          </a:p>
          <a:p>
            <a:endParaRPr lang="en-US" dirty="0"/>
          </a:p>
          <a:p>
            <a:r>
              <a:rPr lang="en-US" dirty="0" smtClean="0"/>
              <a:t>(c) RTT</a:t>
            </a:r>
          </a:p>
          <a:p>
            <a:pPr marL="457200" lvl="1" indent="0">
              <a:buNone/>
            </a:pPr>
            <a:r>
              <a:rPr lang="en-US" dirty="0" smtClean="0"/>
              <a:t>2 &gt; </a:t>
            </a:r>
            <a:r>
              <a:rPr lang="en-US" dirty="0" err="1" smtClean="0"/>
              <a:t>sqrt</a:t>
            </a:r>
            <a:r>
              <a:rPr lang="en-US" dirty="0" smtClean="0"/>
              <a:t>(2)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76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2 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96" y="1600200"/>
            <a:ext cx="8438446" cy="5166581"/>
          </a:xfrm>
        </p:spPr>
        <p:txBody>
          <a:bodyPr/>
          <a:lstStyle/>
          <a:p>
            <a:pPr lvl="0"/>
            <a:r>
              <a:rPr lang="en-US" sz="2800" dirty="0"/>
              <a:t>The loss probability p </a:t>
            </a:r>
            <a:r>
              <a:rPr lang="en-US" sz="2800" dirty="0" smtClean="0"/>
              <a:t>is predictable.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can be dynamic depending on the level of congestion</a:t>
            </a:r>
            <a:r>
              <a:rPr lang="en-US" sz="2400" dirty="0" smtClean="0"/>
              <a:t>.</a:t>
            </a:r>
          </a:p>
          <a:p>
            <a:pPr lvl="2"/>
            <a:endParaRPr lang="en-US" sz="2000" dirty="0"/>
          </a:p>
          <a:p>
            <a:r>
              <a:rPr lang="en-US" sz="2800" dirty="0" smtClean="0"/>
              <a:t>Loss is indicated by </a:t>
            </a:r>
            <a:r>
              <a:rPr lang="en-US" sz="2800" dirty="0"/>
              <a:t>triple </a:t>
            </a:r>
            <a:r>
              <a:rPr lang="en-US" sz="2800" dirty="0" err="1" smtClean="0"/>
              <a:t>dupACK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lvl="1"/>
            <a:r>
              <a:rPr lang="en-US" sz="2400" dirty="0" smtClean="0"/>
              <a:t>TCP retransmission timeout deviates from “</a:t>
            </a:r>
            <a:r>
              <a:rPr lang="en-US" sz="2400" dirty="0" err="1" smtClean="0"/>
              <a:t>sawtooth</a:t>
            </a:r>
            <a:r>
              <a:rPr lang="en-US" sz="2400" dirty="0" smtClean="0"/>
              <a:t>”</a:t>
            </a:r>
          </a:p>
          <a:p>
            <a:pPr lvl="2"/>
            <a:endParaRPr lang="en-US" sz="2000" dirty="0"/>
          </a:p>
          <a:p>
            <a:r>
              <a:rPr lang="en-US" sz="2800" dirty="0"/>
              <a:t>Only the network is the bottleneck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What if the receiver is the bottleneck at a given time? </a:t>
            </a:r>
            <a:endParaRPr lang="en-US" sz="2400" dirty="0"/>
          </a:p>
          <a:p>
            <a:pPr lvl="2"/>
            <a:endParaRPr lang="en-US" dirty="0" smtClean="0"/>
          </a:p>
          <a:p>
            <a:r>
              <a:rPr lang="en-U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857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RECAP: How does TCP set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222"/>
            <a:ext cx="8229600" cy="4506148"/>
          </a:xfrm>
        </p:spPr>
        <p:txBody>
          <a:bodyPr>
            <a:normAutofit/>
          </a:bodyPr>
          <a:lstStyle/>
          <a:p>
            <a:r>
              <a:rPr lang="en-US" dirty="0" smtClean="0"/>
              <a:t>How much data can be outstanding?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in{RWND, CWND}</a:t>
            </a:r>
          </a:p>
          <a:p>
            <a:pPr lvl="2"/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WND: do not overload the receiver</a:t>
            </a:r>
          </a:p>
          <a:p>
            <a:pPr lvl="1"/>
            <a:r>
              <a:rPr lang="en-US" dirty="0" smtClean="0"/>
              <a:t>Maintained </a:t>
            </a:r>
            <a:r>
              <a:rPr lang="en-US" dirty="0" smtClean="0"/>
              <a:t>by receiver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</a:t>
            </a:r>
            <a:r>
              <a:rPr lang="en-US" dirty="0" smtClean="0"/>
              <a:t>to sender</a:t>
            </a:r>
            <a:endParaRPr lang="en-US" dirty="0" smtClean="0"/>
          </a:p>
          <a:p>
            <a:r>
              <a:rPr lang="en-US" dirty="0" smtClean="0"/>
              <a:t>CWND: do not overload </a:t>
            </a:r>
            <a:r>
              <a:rPr lang="en-US" u="sng" dirty="0" smtClean="0"/>
              <a:t>the network</a:t>
            </a:r>
          </a:p>
          <a:p>
            <a:pPr lvl="1"/>
            <a:r>
              <a:rPr lang="en-US" dirty="0" smtClean="0"/>
              <a:t>Maintained by </a:t>
            </a:r>
            <a:r>
              <a:rPr lang="en-US" dirty="0" smtClean="0"/>
              <a:t>sender </a:t>
            </a:r>
            <a:r>
              <a:rPr lang="en-US" dirty="0" smtClean="0"/>
              <a:t>with Slow Start and AIMD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CWND: Ver.1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3985" cy="4862689"/>
          </a:xfrm>
        </p:spPr>
        <p:txBody>
          <a:bodyPr>
            <a:normAutofit/>
          </a:bodyPr>
          <a:lstStyle/>
          <a:p>
            <a:r>
              <a:rPr lang="en-US" dirty="0" smtClean="0"/>
              <a:t>Let’s ignore timeout and Slow Start for now.</a:t>
            </a:r>
            <a:endParaRPr lang="en-US" dirty="0"/>
          </a:p>
          <a:p>
            <a:pPr lvl="1"/>
            <a:r>
              <a:rPr lang="en-US" dirty="0" smtClean="0"/>
              <a:t>We are in Congestion Avoidance phase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new ACK: CWND += 1/CWND</a:t>
            </a:r>
          </a:p>
          <a:p>
            <a:pPr lvl="1"/>
            <a:r>
              <a:rPr lang="en-US" dirty="0" smtClean="0"/>
              <a:t>Additive increase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Three duplicate ACKs: CWND /= 2</a:t>
            </a:r>
          </a:p>
          <a:p>
            <a:pPr lvl="1"/>
            <a:r>
              <a:rPr lang="en-US" dirty="0" smtClean="0"/>
              <a:t>Multiplicative decrease</a:t>
            </a:r>
          </a:p>
          <a:p>
            <a:pPr lvl="1"/>
            <a:r>
              <a:rPr lang="en-US" dirty="0" smtClean="0"/>
              <a:t>Quiz: why three?</a:t>
            </a:r>
          </a:p>
        </p:txBody>
      </p:sp>
    </p:spTree>
    <p:extLst>
      <p:ext uri="{BB962C8B-B14F-4D97-AF65-F5344CB8AC3E}">
        <p14:creationId xmlns:p14="http://schemas.microsoft.com/office/powerpoint/2010/main" val="393560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1(a)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70349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01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1(a)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65605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(104)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10+1/10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0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1(a)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35641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(105)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5288780" y="3516073"/>
            <a:ext cx="2255789" cy="672887"/>
          </a:xfrm>
          <a:prstGeom prst="wedgeRoundRectCallout">
            <a:avLst>
              <a:gd name="adj1" fmla="val -61317"/>
              <a:gd name="adj2" fmla="val -3228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Fast Retransmit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219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1(a)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91233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(106)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(107)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1.7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(108)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(109)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2.0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5288779" y="4994529"/>
            <a:ext cx="3649071" cy="1217832"/>
          </a:xfrm>
          <a:prstGeom prst="wedgeRoundRectCallout">
            <a:avLst>
              <a:gd name="adj1" fmla="val -57520"/>
              <a:gd name="adj2" fmla="val 3362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Cannot send any more packets, since </a:t>
            </a:r>
            <a:br>
              <a:rPr lang="en-US" sz="2400" dirty="0" smtClean="0"/>
            </a:br>
            <a:r>
              <a:rPr lang="en-US" sz="2400" dirty="0" smtClean="0"/>
              <a:t># of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&gt; CWND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969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1(a)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45001"/>
              </p:ext>
            </p:extLst>
          </p:nvPr>
        </p:nvGraphicFramePr>
        <p:xfrm>
          <a:off x="121241" y="1908773"/>
          <a:ext cx="4835807" cy="4754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79179"/>
                <a:gridCol w="1563887"/>
                <a:gridCol w="1194241"/>
                <a:gridCol w="129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ACK (due to)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CWND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xmit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10+1/10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 (105)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(106)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(107)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(108)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(109)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102 (110)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2.4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112 (102)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5+1/5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112-116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5288779" y="6027552"/>
            <a:ext cx="3649071" cy="541327"/>
          </a:xfrm>
          <a:prstGeom prst="wedgeRoundRectCallout">
            <a:avLst>
              <a:gd name="adj1" fmla="val -57520"/>
              <a:gd name="adj2" fmla="val 3362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new ACK triggers a burst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3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CWND: Ver.1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3985" cy="4862689"/>
          </a:xfrm>
        </p:spPr>
        <p:txBody>
          <a:bodyPr>
            <a:normAutofit/>
          </a:bodyPr>
          <a:lstStyle/>
          <a:p>
            <a:r>
              <a:rPr lang="en-US" dirty="0" smtClean="0"/>
              <a:t>No activity, followed by a</a:t>
            </a:r>
            <a:r>
              <a:rPr lang="en-US" dirty="0" smtClean="0">
                <a:sym typeface="Wingdings"/>
              </a:rPr>
              <a:t> sudden </a:t>
            </a:r>
            <a:r>
              <a:rPr lang="en-US" dirty="0" smtClean="0">
                <a:sym typeface="Wingdings"/>
              </a:rPr>
              <a:t>burst</a:t>
            </a:r>
          </a:p>
          <a:p>
            <a:pPr lvl="1"/>
            <a:r>
              <a:rPr lang="en-US" dirty="0" smtClean="0">
                <a:sym typeface="Wingdings"/>
              </a:rPr>
              <a:t>Burst is bad!</a:t>
            </a:r>
          </a:p>
          <a:p>
            <a:pPr lvl="2"/>
            <a:r>
              <a:rPr lang="en-US" dirty="0" smtClean="0">
                <a:sym typeface="Wingdings"/>
              </a:rPr>
              <a:t>Especially when CWND is large (e.g., 1000s of packets)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/>
              <a:t>For others: congestion at a small time scale</a:t>
            </a:r>
          </a:p>
          <a:p>
            <a:pPr lvl="1"/>
            <a:r>
              <a:rPr lang="en-US" dirty="0" smtClean="0"/>
              <a:t>For you: packets are more likely to be dropped</a:t>
            </a:r>
          </a:p>
          <a:p>
            <a:pPr lvl="1"/>
            <a:endParaRPr lang="en-US" dirty="0"/>
          </a:p>
          <a:p>
            <a:r>
              <a:rPr lang="en-US" dirty="0" smtClean="0"/>
              <a:t>Why does this happen?</a:t>
            </a:r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overestimat</a:t>
            </a:r>
            <a:r>
              <a:rPr lang="en-US" u="sng" dirty="0"/>
              <a:t>e</a:t>
            </a:r>
            <a:r>
              <a:rPr lang="en-US" dirty="0" smtClean="0"/>
              <a:t> the # of in-flight packets!</a:t>
            </a:r>
          </a:p>
        </p:txBody>
      </p:sp>
    </p:spTree>
    <p:extLst>
      <p:ext uri="{BB962C8B-B14F-4D97-AF65-F5344CB8AC3E}">
        <p14:creationId xmlns:p14="http://schemas.microsoft.com/office/powerpoint/2010/main" val="176501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1309</Words>
  <Application>Microsoft Macintosh PowerPoint</Application>
  <PresentationFormat>On-screen Show (4:3)</PresentationFormat>
  <Paragraphs>500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Congestion Control</vt:lpstr>
      <vt:lpstr>RECAP: How does TCP set rate?</vt:lpstr>
      <vt:lpstr>Managing CWND: Ver.1</vt:lpstr>
      <vt:lpstr>Worksheet 1(a)</vt:lpstr>
      <vt:lpstr>Worksheet 1(a)</vt:lpstr>
      <vt:lpstr>Worksheet 1(a)</vt:lpstr>
      <vt:lpstr>Worksheet 1(a)</vt:lpstr>
      <vt:lpstr>Worksheet 1(a)</vt:lpstr>
      <vt:lpstr>Managing CWND: Ver.1</vt:lpstr>
      <vt:lpstr>Worksheet 1(a)</vt:lpstr>
      <vt:lpstr>Managing CWND: Ver.2</vt:lpstr>
      <vt:lpstr>Worksheet 1(b)</vt:lpstr>
      <vt:lpstr>Worksheet 1(b)</vt:lpstr>
      <vt:lpstr>Worksheet 1(b)</vt:lpstr>
      <vt:lpstr>Worksheet 1(b)</vt:lpstr>
      <vt:lpstr>The Big Picture</vt:lpstr>
      <vt:lpstr>PowerPoint Presentation</vt:lpstr>
      <vt:lpstr>Worksheet 2(b) and 2(c)</vt:lpstr>
      <vt:lpstr>Worksheet 2 (d)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</dc:title>
  <dc:creator>Shoumik Palkar</dc:creator>
  <cp:lastModifiedBy>Sangjin Han</cp:lastModifiedBy>
  <cp:revision>57</cp:revision>
  <dcterms:created xsi:type="dcterms:W3CDTF">2014-10-12T22:06:58Z</dcterms:created>
  <dcterms:modified xsi:type="dcterms:W3CDTF">2014-10-24T22:25:20Z</dcterms:modified>
</cp:coreProperties>
</file>