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6" r:id="rId10"/>
    <p:sldId id="287" r:id="rId11"/>
    <p:sldId id="267" r:id="rId12"/>
    <p:sldId id="271" r:id="rId13"/>
    <p:sldId id="272" r:id="rId14"/>
    <p:sldId id="273" r:id="rId15"/>
    <p:sldId id="274" r:id="rId16"/>
    <p:sldId id="275" r:id="rId17"/>
    <p:sldId id="277" r:id="rId18"/>
    <p:sldId id="278" r:id="rId19"/>
    <p:sldId id="279" r:id="rId20"/>
    <p:sldId id="280" r:id="rId21"/>
    <p:sldId id="282" r:id="rId22"/>
    <p:sldId id="283" r:id="rId23"/>
    <p:sldId id="284" r:id="rId24"/>
    <p:sldId id="285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5" d="100"/>
          <a:sy n="135" d="100"/>
        </p:scale>
        <p:origin x="-11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7F3300-BB12-6F46-A4B1-E0F91DBC7ABC}" type="datetimeFigureOut">
              <a:rPr lang="en-US" smtClean="0"/>
              <a:t>11/16/13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47C71-6893-4B45-A5CD-B35B17616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441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47C71-6893-4B45-A5CD-B35B176168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273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47C71-6893-4B45-A5CD-B35B1761684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273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47C71-6893-4B45-A5CD-B35B1761684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273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47C71-6893-4B45-A5CD-B35B1761684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2739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47C71-6893-4B45-A5CD-B35B1761684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273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80C0D-1A2E-5341-AA30-53EDF7102B7D}" type="datetimeFigureOut">
              <a:rPr lang="en-US" smtClean="0"/>
              <a:t>11/16/13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8E187-1340-C44D-9DCA-171D2687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34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80C0D-1A2E-5341-AA30-53EDF7102B7D}" type="datetimeFigureOut">
              <a:rPr lang="en-US" smtClean="0"/>
              <a:t>11/16/13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8E187-1340-C44D-9DCA-171D2687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55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80C0D-1A2E-5341-AA30-53EDF7102B7D}" type="datetimeFigureOut">
              <a:rPr lang="en-US" smtClean="0"/>
              <a:t>11/16/13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8E187-1340-C44D-9DCA-171D2687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81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80C0D-1A2E-5341-AA30-53EDF7102B7D}" type="datetimeFigureOut">
              <a:rPr lang="en-US" smtClean="0"/>
              <a:t>11/16/13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8E187-1340-C44D-9DCA-171D2687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17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80C0D-1A2E-5341-AA30-53EDF7102B7D}" type="datetimeFigureOut">
              <a:rPr lang="en-US" smtClean="0"/>
              <a:t>11/16/13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8E187-1340-C44D-9DCA-171D2687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053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80C0D-1A2E-5341-AA30-53EDF7102B7D}" type="datetimeFigureOut">
              <a:rPr lang="en-US" smtClean="0"/>
              <a:t>11/16/13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8E187-1340-C44D-9DCA-171D2687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93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80C0D-1A2E-5341-AA30-53EDF7102B7D}" type="datetimeFigureOut">
              <a:rPr lang="en-US" smtClean="0"/>
              <a:t>11/16/13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8E187-1340-C44D-9DCA-171D2687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96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80C0D-1A2E-5341-AA30-53EDF7102B7D}" type="datetimeFigureOut">
              <a:rPr lang="en-US" smtClean="0"/>
              <a:t>11/16/13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8E187-1340-C44D-9DCA-171D2687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823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80C0D-1A2E-5341-AA30-53EDF7102B7D}" type="datetimeFigureOut">
              <a:rPr lang="en-US" smtClean="0"/>
              <a:t>11/16/13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8E187-1340-C44D-9DCA-171D2687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53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80C0D-1A2E-5341-AA30-53EDF7102B7D}" type="datetimeFigureOut">
              <a:rPr lang="en-US" smtClean="0"/>
              <a:t>11/16/13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8E187-1340-C44D-9DCA-171D2687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07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80C0D-1A2E-5341-AA30-53EDF7102B7D}" type="datetimeFigureOut">
              <a:rPr lang="en-US" smtClean="0"/>
              <a:t>11/16/13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8E187-1340-C44D-9DCA-171D2687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88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80C0D-1A2E-5341-AA30-53EDF7102B7D}" type="datetimeFigureOut">
              <a:rPr lang="en-US" smtClean="0"/>
              <a:t>11/16/13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8E187-1340-C44D-9DCA-171D2687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76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83897"/>
            <a:ext cx="7772400" cy="1470025"/>
          </a:xfrm>
        </p:spPr>
        <p:txBody>
          <a:bodyPr/>
          <a:lstStyle/>
          <a:p>
            <a:r>
              <a:rPr lang="en-US" dirty="0" smtClean="0"/>
              <a:t>A Complete End-to-End 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266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</a:t>
            </a:r>
            <a:r>
              <a:rPr lang="en-US" dirty="0" smtClean="0"/>
              <a:t>: </a:t>
            </a:r>
            <a:r>
              <a:rPr lang="en-US" dirty="0"/>
              <a:t>Setting up the Network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Steps:</a:t>
            </a:r>
          </a:p>
          <a:p>
            <a:pPr lvl="1"/>
            <a:r>
              <a:rPr lang="en-US" dirty="0" smtClean="0"/>
              <a:t>Client accepts an offer by broadcasting a “Request message</a:t>
            </a:r>
            <a:endParaRPr lang="en-US" dirty="0"/>
          </a:p>
          <a:p>
            <a:pPr lvl="1"/>
            <a:r>
              <a:rPr lang="en-US" dirty="0" smtClean="0"/>
              <a:t>The server sends back an ACK</a:t>
            </a:r>
          </a:p>
        </p:txBody>
      </p:sp>
    </p:spTree>
    <p:extLst>
      <p:ext uri="{BB962C8B-B14F-4D97-AF65-F5344CB8AC3E}">
        <p14:creationId xmlns:p14="http://schemas.microsoft.com/office/powerpoint/2010/main" val="700388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Ethernet Instead of </a:t>
            </a:r>
            <a:r>
              <a:rPr lang="en-US" dirty="0" err="1" smtClean="0"/>
              <a:t>Wifi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44737"/>
            <a:ext cx="8229600" cy="1781426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The basic protocol remains same </a:t>
            </a:r>
            <a:r>
              <a:rPr lang="en-US" dirty="0" err="1" smtClean="0"/>
              <a:t>upto</a:t>
            </a:r>
            <a:r>
              <a:rPr lang="en-US" dirty="0" smtClean="0"/>
              <a:t> network</a:t>
            </a:r>
          </a:p>
          <a:p>
            <a:r>
              <a:rPr lang="en-US" dirty="0" err="1" smtClean="0"/>
              <a:t>Wifi</a:t>
            </a:r>
            <a:r>
              <a:rPr lang="en-US" dirty="0" smtClean="0"/>
              <a:t> and Ethernet use the same LL header</a:t>
            </a:r>
          </a:p>
          <a:p>
            <a:r>
              <a:rPr lang="en-US" dirty="0" smtClean="0"/>
              <a:t>Preamble and CRC added by Physical layer varies</a:t>
            </a:r>
          </a:p>
          <a:p>
            <a:r>
              <a:rPr lang="en-US" dirty="0" smtClean="0"/>
              <a:t>Technology used to transmit the packets varies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 CSMA/CD for Ethernet CSMA/CA for </a:t>
            </a:r>
            <a:r>
              <a:rPr lang="en-US" dirty="0" err="1" smtClean="0"/>
              <a:t>Wifi</a:t>
            </a:r>
            <a:r>
              <a:rPr lang="en-US" dirty="0" smtClean="0"/>
              <a:t>, stronger reliability for </a:t>
            </a:r>
            <a:r>
              <a:rPr lang="en-US" dirty="0" err="1" smtClean="0"/>
              <a:t>Wifi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866059" y="1884892"/>
            <a:ext cx="2807369" cy="1149685"/>
          </a:xfrm>
          <a:prstGeom prst="rect">
            <a:avLst/>
          </a:prstGeom>
          <a:solidFill>
            <a:schemeClr val="accent6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DHCP Discovery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61827" y="1884892"/>
            <a:ext cx="1104232" cy="1149685"/>
          </a:xfrm>
          <a:prstGeom prst="rect">
            <a:avLst/>
          </a:prstGeom>
          <a:solidFill>
            <a:schemeClr val="accent2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UDP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57595" y="1884892"/>
            <a:ext cx="1104232" cy="1149685"/>
          </a:xfrm>
          <a:prstGeom prst="rect">
            <a:avLst/>
          </a:prstGeom>
          <a:solidFill>
            <a:schemeClr val="accent3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IP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23474" y="1884892"/>
            <a:ext cx="1334121" cy="1149685"/>
          </a:xfrm>
          <a:prstGeom prst="rect">
            <a:avLst/>
          </a:prstGeom>
          <a:solidFill>
            <a:schemeClr val="accent4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LL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910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2: Getting Destination IP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Send a DNS request to the local DNS server to obtain IP address </a:t>
            </a:r>
            <a:r>
              <a:rPr lang="en-US" dirty="0" err="1" smtClean="0"/>
              <a:t>www.google.com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87579" y="3382211"/>
            <a:ext cx="2807369" cy="1149685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DNS Request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902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2:</a:t>
            </a:r>
            <a:r>
              <a:rPr lang="en-US" dirty="0"/>
              <a:t>Getting Destination IP Address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It is a UDP packet sent on destination port 53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69368" y="3128211"/>
            <a:ext cx="2807369" cy="1149685"/>
          </a:xfrm>
          <a:prstGeom prst="rect">
            <a:avLst/>
          </a:prstGeom>
          <a:solidFill>
            <a:schemeClr val="accent6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DNS Request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65136" y="3128211"/>
            <a:ext cx="1104232" cy="1149685"/>
          </a:xfrm>
          <a:prstGeom prst="rect">
            <a:avLst/>
          </a:prstGeom>
          <a:solidFill>
            <a:schemeClr val="accent2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UDP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275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2:</a:t>
            </a:r>
            <a:r>
              <a:rPr lang="en-US" dirty="0"/>
              <a:t>Getting Destination IP Address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IP contains:</a:t>
            </a:r>
          </a:p>
          <a:p>
            <a:r>
              <a:rPr lang="en-US" dirty="0" smtClean="0"/>
              <a:t>Source Address: Obtained by DHCP</a:t>
            </a:r>
          </a:p>
          <a:p>
            <a:r>
              <a:rPr lang="en-US" dirty="0" smtClean="0"/>
              <a:t>Destination Address: Local DNS server’s IP address (9.9.9.9), also contained DHCP response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358080" y="4892787"/>
            <a:ext cx="2807369" cy="1149685"/>
          </a:xfrm>
          <a:prstGeom prst="rect">
            <a:avLst/>
          </a:prstGeom>
          <a:solidFill>
            <a:schemeClr val="accent6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DNS Request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53848" y="4892787"/>
            <a:ext cx="1104232" cy="1149685"/>
          </a:xfrm>
          <a:prstGeom prst="rect">
            <a:avLst/>
          </a:prstGeom>
          <a:solidFill>
            <a:schemeClr val="accent2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UDP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9616" y="4892787"/>
            <a:ext cx="1104232" cy="1149685"/>
          </a:xfrm>
          <a:prstGeom prst="rect">
            <a:avLst/>
          </a:prstGeom>
          <a:solidFill>
            <a:schemeClr val="accent3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IP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949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2: Getting </a:t>
            </a:r>
            <a:r>
              <a:rPr lang="en-US" dirty="0"/>
              <a:t>Destination IP Address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Add a LL frame </a:t>
            </a:r>
          </a:p>
          <a:p>
            <a:pPr marL="0" indent="0">
              <a:buNone/>
            </a:pPr>
            <a:r>
              <a:rPr lang="en-US" sz="2800" dirty="0" smtClean="0"/>
              <a:t>Destination MAC address??</a:t>
            </a:r>
          </a:p>
          <a:p>
            <a:r>
              <a:rPr lang="en-US" sz="2800" dirty="0" smtClean="0"/>
              <a:t>It knows that 9.9.9.9 is outside the subnet, since it knows the </a:t>
            </a:r>
            <a:r>
              <a:rPr lang="en-US" sz="2800" dirty="0" err="1" smtClean="0"/>
              <a:t>netmask</a:t>
            </a:r>
            <a:r>
              <a:rPr lang="en-US" sz="2800" dirty="0" smtClean="0"/>
              <a:t> from DHCP response</a:t>
            </a:r>
          </a:p>
          <a:p>
            <a:r>
              <a:rPr lang="en-US" sz="2800" dirty="0" smtClean="0"/>
              <a:t>Needs to route to the Default Gateway Router</a:t>
            </a:r>
          </a:p>
          <a:p>
            <a:r>
              <a:rPr lang="en-US" sz="2800" dirty="0" smtClean="0"/>
              <a:t>But its MAC address unknown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053216" y="5226987"/>
            <a:ext cx="2807369" cy="1149685"/>
          </a:xfrm>
          <a:prstGeom prst="rect">
            <a:avLst/>
          </a:prstGeom>
          <a:solidFill>
            <a:schemeClr val="accent6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DNS Request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48984" y="5226987"/>
            <a:ext cx="1104232" cy="1149685"/>
          </a:xfrm>
          <a:prstGeom prst="rect">
            <a:avLst/>
          </a:prstGeom>
          <a:solidFill>
            <a:schemeClr val="accent2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UDP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44752" y="5226987"/>
            <a:ext cx="1104232" cy="1149685"/>
          </a:xfrm>
          <a:prstGeom prst="rect">
            <a:avLst/>
          </a:prstGeom>
          <a:solidFill>
            <a:schemeClr val="accent3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IP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0" y="5226987"/>
            <a:ext cx="1320752" cy="1149685"/>
          </a:xfrm>
          <a:prstGeom prst="rect">
            <a:avLst/>
          </a:prstGeom>
          <a:solidFill>
            <a:schemeClr val="accent4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LL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451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Broadcast an ARP request message</a:t>
            </a:r>
          </a:p>
          <a:p>
            <a:r>
              <a:rPr lang="en-US" dirty="0" smtClean="0"/>
              <a:t>ARP response from the Gateway Router contains the MAC address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787184" y="4170885"/>
            <a:ext cx="1104232" cy="1149685"/>
          </a:xfrm>
          <a:prstGeom prst="rect">
            <a:avLst/>
          </a:prstGeom>
          <a:solidFill>
            <a:schemeClr val="accent3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ARP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66432" y="4170885"/>
            <a:ext cx="1320752" cy="1149685"/>
          </a:xfrm>
          <a:prstGeom prst="rect">
            <a:avLst/>
          </a:prstGeom>
          <a:solidFill>
            <a:schemeClr val="accent4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LL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653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2: Getting </a:t>
            </a:r>
            <a:r>
              <a:rPr lang="en-US" dirty="0"/>
              <a:t>Destination IP Address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DNS request then processed by local server</a:t>
            </a:r>
          </a:p>
          <a:p>
            <a:pPr lvl="1"/>
            <a:r>
              <a:rPr lang="en-US" dirty="0" smtClean="0"/>
              <a:t>Does the recursive querying to root, TLD and authoritative DNS server </a:t>
            </a:r>
          </a:p>
          <a:p>
            <a:r>
              <a:rPr lang="en-US" dirty="0" smtClean="0"/>
              <a:t>DNS response with </a:t>
            </a:r>
            <a:r>
              <a:rPr lang="en-US" dirty="0" err="1" smtClean="0">
                <a:hlinkClick r:id="rId2"/>
              </a:rPr>
              <a:t>www.google.com</a:t>
            </a:r>
            <a:r>
              <a:rPr lang="en-US" dirty="0" err="1" smtClean="0"/>
              <a:t>’s</a:t>
            </a:r>
            <a:r>
              <a:rPr lang="en-US" dirty="0" smtClean="0"/>
              <a:t> IP address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Can save on complete iterative querying by local server if response if cached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571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3: Requesting the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HTTP to communicate with the destination’s application</a:t>
            </a:r>
          </a:p>
          <a:p>
            <a:r>
              <a:rPr lang="en-US" dirty="0" smtClean="0"/>
              <a:t>TCP is the transport protocol used</a:t>
            </a:r>
          </a:p>
          <a:p>
            <a:r>
              <a:rPr lang="en-US" dirty="0" smtClean="0"/>
              <a:t>Encapsulated by IP and LL frames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46269" y="4398145"/>
            <a:ext cx="2807369" cy="1149685"/>
          </a:xfrm>
          <a:prstGeom prst="rect">
            <a:avLst/>
          </a:prstGeom>
          <a:solidFill>
            <a:schemeClr val="accent6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HTTP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42037" y="4398145"/>
            <a:ext cx="1104232" cy="1149685"/>
          </a:xfrm>
          <a:prstGeom prst="rect">
            <a:avLst/>
          </a:prstGeom>
          <a:solidFill>
            <a:schemeClr val="accent2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TCP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37805" y="4398145"/>
            <a:ext cx="1104232" cy="1149685"/>
          </a:xfrm>
          <a:prstGeom prst="rect">
            <a:avLst/>
          </a:prstGeom>
          <a:solidFill>
            <a:schemeClr val="accent3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IP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17053" y="4398145"/>
            <a:ext cx="1320752" cy="1149685"/>
          </a:xfrm>
          <a:prstGeom prst="rect">
            <a:avLst/>
          </a:prstGeom>
          <a:solidFill>
            <a:schemeClr val="accent4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LL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310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515" y="281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How is a Packet Transmitted?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1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280737" y="889446"/>
            <a:ext cx="8149380" cy="4199023"/>
            <a:chOff x="280737" y="889446"/>
            <a:chExt cx="8149380" cy="4199023"/>
          </a:xfrm>
        </p:grpSpPr>
        <p:sp>
          <p:nvSpPr>
            <p:cNvPr id="18" name="Cloud 17"/>
            <p:cNvSpPr/>
            <p:nvPr/>
          </p:nvSpPr>
          <p:spPr>
            <a:xfrm>
              <a:off x="280737" y="1887978"/>
              <a:ext cx="4678948" cy="1881918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71171" y="2914520"/>
              <a:ext cx="11132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Laptop</a:t>
              </a:r>
            </a:p>
          </p:txBody>
        </p:sp>
        <p:cxnSp>
          <p:nvCxnSpPr>
            <p:cNvPr id="7" name="Straight Connector 6"/>
            <p:cNvCxnSpPr>
              <a:stCxn id="11" idx="3"/>
              <a:endCxn id="13" idx="1"/>
            </p:cNvCxnSpPr>
            <p:nvPr/>
          </p:nvCxnSpPr>
          <p:spPr>
            <a:xfrm flipV="1">
              <a:off x="1225311" y="2766612"/>
              <a:ext cx="785936" cy="650"/>
            </a:xfrm>
            <a:prstGeom prst="line">
              <a:avLst/>
            </a:prstGeom>
            <a:ln>
              <a:solidFill>
                <a:srgbClr val="000000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326026" y="2342775"/>
              <a:ext cx="5633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Wifi</a:t>
              </a:r>
              <a:endParaRPr lang="en-US" dirty="0"/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955" y="2498705"/>
              <a:ext cx="507356" cy="537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2" descr="download.jpe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11247" y="2476456"/>
              <a:ext cx="501011" cy="580312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2037984" y="3003252"/>
              <a:ext cx="436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AP</a:t>
              </a:r>
              <a:endParaRPr lang="en-US" dirty="0"/>
            </a:p>
          </p:txBody>
        </p:sp>
        <p:pic>
          <p:nvPicPr>
            <p:cNvPr id="15" name="Picture 14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08" b="5908"/>
            <a:stretch>
              <a:fillRect/>
            </a:stretch>
          </p:blipFill>
          <p:spPr bwMode="auto">
            <a:xfrm>
              <a:off x="3286700" y="2299567"/>
              <a:ext cx="630724" cy="2980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6" name="Straight Connector 15"/>
            <p:cNvCxnSpPr>
              <a:stCxn id="13" idx="3"/>
              <a:endCxn id="15" idx="1"/>
            </p:cNvCxnSpPr>
            <p:nvPr/>
          </p:nvCxnSpPr>
          <p:spPr>
            <a:xfrm flipV="1">
              <a:off x="2512258" y="2448587"/>
              <a:ext cx="774442" cy="318025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509753" y="1528983"/>
              <a:ext cx="14179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BERKELEY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654227" y="2565545"/>
              <a:ext cx="170626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DHCP Server/</a:t>
              </a:r>
            </a:p>
            <a:p>
              <a:pPr algn="ctr"/>
              <a:r>
                <a:rPr lang="en-US" smtClean="0"/>
                <a:t>Gateway </a:t>
              </a:r>
              <a:r>
                <a:rPr lang="en-US" dirty="0" smtClean="0"/>
                <a:t>Router</a:t>
              </a:r>
            </a:p>
          </p:txBody>
        </p:sp>
        <p:sp>
          <p:nvSpPr>
            <p:cNvPr id="30" name="Cloud 29"/>
            <p:cNvSpPr/>
            <p:nvPr/>
          </p:nvSpPr>
          <p:spPr>
            <a:xfrm>
              <a:off x="5267149" y="1968652"/>
              <a:ext cx="3162968" cy="1103329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1" name="Picture 30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08" b="5908"/>
            <a:stretch>
              <a:fillRect/>
            </a:stretch>
          </p:blipFill>
          <p:spPr bwMode="auto">
            <a:xfrm>
              <a:off x="5738459" y="2446459"/>
              <a:ext cx="424373" cy="172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31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08" b="5908"/>
            <a:stretch>
              <a:fillRect/>
            </a:stretch>
          </p:blipFill>
          <p:spPr bwMode="auto">
            <a:xfrm>
              <a:off x="6706333" y="2744499"/>
              <a:ext cx="378920" cy="1490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" name="Picture 32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08" b="5908"/>
            <a:stretch>
              <a:fillRect/>
            </a:stretch>
          </p:blipFill>
          <p:spPr bwMode="auto">
            <a:xfrm>
              <a:off x="6315232" y="2184800"/>
              <a:ext cx="424373" cy="172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Picture 33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08" b="5908"/>
            <a:stretch>
              <a:fillRect/>
            </a:stretch>
          </p:blipFill>
          <p:spPr bwMode="auto">
            <a:xfrm>
              <a:off x="7184179" y="2344860"/>
              <a:ext cx="378920" cy="1490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34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08" b="5908"/>
            <a:stretch>
              <a:fillRect/>
            </a:stretch>
          </p:blipFill>
          <p:spPr bwMode="auto">
            <a:xfrm>
              <a:off x="7715499" y="2359928"/>
              <a:ext cx="378920" cy="1490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6" name="Straight Connector 35"/>
            <p:cNvCxnSpPr>
              <a:stCxn id="15" idx="3"/>
              <a:endCxn id="31" idx="1"/>
            </p:cNvCxnSpPr>
            <p:nvPr/>
          </p:nvCxnSpPr>
          <p:spPr>
            <a:xfrm>
              <a:off x="3917424" y="2448587"/>
              <a:ext cx="1821035" cy="83926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3" idx="1"/>
              <a:endCxn id="31" idx="3"/>
            </p:cNvCxnSpPr>
            <p:nvPr/>
          </p:nvCxnSpPr>
          <p:spPr>
            <a:xfrm flipH="1">
              <a:off x="6162832" y="2270854"/>
              <a:ext cx="152400" cy="261659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32" idx="1"/>
              <a:endCxn id="31" idx="3"/>
            </p:cNvCxnSpPr>
            <p:nvPr/>
          </p:nvCxnSpPr>
          <p:spPr>
            <a:xfrm flipH="1" flipV="1">
              <a:off x="6162832" y="2532513"/>
              <a:ext cx="543501" cy="286496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34" idx="1"/>
            </p:cNvCxnSpPr>
            <p:nvPr/>
          </p:nvCxnSpPr>
          <p:spPr>
            <a:xfrm flipH="1" flipV="1">
              <a:off x="6739606" y="2270855"/>
              <a:ext cx="444573" cy="148515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34" idx="1"/>
              <a:endCxn id="32" idx="3"/>
            </p:cNvCxnSpPr>
            <p:nvPr/>
          </p:nvCxnSpPr>
          <p:spPr>
            <a:xfrm flipH="1">
              <a:off x="7085253" y="2419370"/>
              <a:ext cx="98926" cy="399639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35" idx="1"/>
              <a:endCxn id="34" idx="3"/>
            </p:cNvCxnSpPr>
            <p:nvPr/>
          </p:nvCxnSpPr>
          <p:spPr>
            <a:xfrm flipH="1" flipV="1">
              <a:off x="7563099" y="2419370"/>
              <a:ext cx="152400" cy="15068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32250" y="1263019"/>
              <a:ext cx="507356" cy="537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5" name="Straight Connector 54"/>
            <p:cNvCxnSpPr>
              <a:stCxn id="54" idx="2"/>
              <a:endCxn id="33" idx="0"/>
            </p:cNvCxnSpPr>
            <p:nvPr/>
          </p:nvCxnSpPr>
          <p:spPr>
            <a:xfrm>
              <a:off x="6485928" y="1800132"/>
              <a:ext cx="41491" cy="384668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5947943" y="889446"/>
              <a:ext cx="23404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DNS Server (9.9.9.9)</a:t>
              </a:r>
              <a:endParaRPr lang="en-US" dirty="0"/>
            </a:p>
          </p:txBody>
        </p:sp>
        <p:sp>
          <p:nvSpPr>
            <p:cNvPr id="60" name="Cloud 59"/>
            <p:cNvSpPr/>
            <p:nvPr/>
          </p:nvSpPr>
          <p:spPr>
            <a:xfrm>
              <a:off x="4591448" y="3356799"/>
              <a:ext cx="3162968" cy="1103329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1" name="Picture 60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08" b="5908"/>
            <a:stretch>
              <a:fillRect/>
            </a:stretch>
          </p:blipFill>
          <p:spPr bwMode="auto">
            <a:xfrm>
              <a:off x="5062758" y="3834606"/>
              <a:ext cx="424373" cy="172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" name="Picture 61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08" b="5908"/>
            <a:stretch>
              <a:fillRect/>
            </a:stretch>
          </p:blipFill>
          <p:spPr bwMode="auto">
            <a:xfrm>
              <a:off x="6030632" y="4132646"/>
              <a:ext cx="378920" cy="1490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3" name="Picture 62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08" b="5908"/>
            <a:stretch>
              <a:fillRect/>
            </a:stretch>
          </p:blipFill>
          <p:spPr bwMode="auto">
            <a:xfrm>
              <a:off x="5639531" y="3572947"/>
              <a:ext cx="424373" cy="172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" name="Picture 63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08" b="5908"/>
            <a:stretch>
              <a:fillRect/>
            </a:stretch>
          </p:blipFill>
          <p:spPr bwMode="auto">
            <a:xfrm>
              <a:off x="6508478" y="3733007"/>
              <a:ext cx="378920" cy="1490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5" name="Picture 64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08" b="5908"/>
            <a:stretch>
              <a:fillRect/>
            </a:stretch>
          </p:blipFill>
          <p:spPr bwMode="auto">
            <a:xfrm>
              <a:off x="7039798" y="3748075"/>
              <a:ext cx="378920" cy="1490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66" name="Straight Connector 65"/>
            <p:cNvCxnSpPr>
              <a:stCxn id="63" idx="1"/>
              <a:endCxn id="61" idx="3"/>
            </p:cNvCxnSpPr>
            <p:nvPr/>
          </p:nvCxnSpPr>
          <p:spPr>
            <a:xfrm flipH="1">
              <a:off x="5487131" y="3659001"/>
              <a:ext cx="152400" cy="261659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62" idx="1"/>
              <a:endCxn id="61" idx="3"/>
            </p:cNvCxnSpPr>
            <p:nvPr/>
          </p:nvCxnSpPr>
          <p:spPr>
            <a:xfrm flipH="1" flipV="1">
              <a:off x="5487131" y="3920660"/>
              <a:ext cx="543501" cy="286496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64" idx="1"/>
            </p:cNvCxnSpPr>
            <p:nvPr/>
          </p:nvCxnSpPr>
          <p:spPr>
            <a:xfrm flipH="1" flipV="1">
              <a:off x="6063905" y="3659002"/>
              <a:ext cx="444573" cy="148515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64" idx="1"/>
              <a:endCxn id="62" idx="3"/>
            </p:cNvCxnSpPr>
            <p:nvPr/>
          </p:nvCxnSpPr>
          <p:spPr>
            <a:xfrm flipH="1">
              <a:off x="6409552" y="3807517"/>
              <a:ext cx="98926" cy="399639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65" idx="1"/>
              <a:endCxn id="64" idx="3"/>
            </p:cNvCxnSpPr>
            <p:nvPr/>
          </p:nvCxnSpPr>
          <p:spPr>
            <a:xfrm flipH="1" flipV="1">
              <a:off x="6887398" y="3807517"/>
              <a:ext cx="152400" cy="15068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71" name="Picture 7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35816" y="4551356"/>
              <a:ext cx="507356" cy="537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2" name="Straight Connector 71"/>
            <p:cNvCxnSpPr>
              <a:stCxn id="71" idx="0"/>
              <a:endCxn id="61" idx="1"/>
            </p:cNvCxnSpPr>
            <p:nvPr/>
          </p:nvCxnSpPr>
          <p:spPr>
            <a:xfrm flipH="1" flipV="1">
              <a:off x="5062758" y="3920660"/>
              <a:ext cx="26736" cy="630696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3106638" y="4551356"/>
              <a:ext cx="18285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www.google.com</a:t>
              </a:r>
              <a:endParaRPr lang="en-US" dirty="0"/>
            </a:p>
          </p:txBody>
        </p:sp>
        <p:cxnSp>
          <p:nvCxnSpPr>
            <p:cNvPr id="79" name="Straight Connector 78"/>
            <p:cNvCxnSpPr>
              <a:stCxn id="65" idx="3"/>
              <a:endCxn id="35" idx="2"/>
            </p:cNvCxnSpPr>
            <p:nvPr/>
          </p:nvCxnSpPr>
          <p:spPr>
            <a:xfrm flipV="1">
              <a:off x="7418718" y="2508947"/>
              <a:ext cx="486241" cy="1313638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7325742" y="1518646"/>
              <a:ext cx="11043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AT&amp;T</a:t>
              </a:r>
              <a:endParaRPr lang="en-US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6063904" y="4460128"/>
              <a:ext cx="13548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GOOGLE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47486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515" y="281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Same network layer functionalities irrespective of transport or application layer protocols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523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410491" y="1599309"/>
            <a:ext cx="8149380" cy="4199023"/>
            <a:chOff x="280737" y="889446"/>
            <a:chExt cx="8149380" cy="4199023"/>
          </a:xfrm>
        </p:grpSpPr>
        <p:sp>
          <p:nvSpPr>
            <p:cNvPr id="18" name="Cloud 17"/>
            <p:cNvSpPr/>
            <p:nvPr/>
          </p:nvSpPr>
          <p:spPr>
            <a:xfrm>
              <a:off x="280737" y="1887978"/>
              <a:ext cx="4678948" cy="1881918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71171" y="2914520"/>
              <a:ext cx="11132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Laptop</a:t>
              </a:r>
            </a:p>
          </p:txBody>
        </p:sp>
        <p:cxnSp>
          <p:nvCxnSpPr>
            <p:cNvPr id="7" name="Straight Connector 6"/>
            <p:cNvCxnSpPr>
              <a:stCxn id="11" idx="3"/>
              <a:endCxn id="13" idx="1"/>
            </p:cNvCxnSpPr>
            <p:nvPr/>
          </p:nvCxnSpPr>
          <p:spPr>
            <a:xfrm flipV="1">
              <a:off x="1225311" y="2766612"/>
              <a:ext cx="785936" cy="650"/>
            </a:xfrm>
            <a:prstGeom prst="line">
              <a:avLst/>
            </a:prstGeom>
            <a:ln>
              <a:solidFill>
                <a:srgbClr val="000000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326026" y="2342775"/>
              <a:ext cx="5633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Wifi</a:t>
              </a:r>
              <a:endParaRPr lang="en-US" dirty="0"/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955" y="2498705"/>
              <a:ext cx="507356" cy="537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2" descr="download.jpe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11247" y="2476456"/>
              <a:ext cx="501011" cy="580312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2037984" y="3003252"/>
              <a:ext cx="436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AP</a:t>
              </a:r>
              <a:endParaRPr lang="en-US" dirty="0"/>
            </a:p>
          </p:txBody>
        </p:sp>
        <p:pic>
          <p:nvPicPr>
            <p:cNvPr id="15" name="Picture 14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08" b="5908"/>
            <a:stretch>
              <a:fillRect/>
            </a:stretch>
          </p:blipFill>
          <p:spPr bwMode="auto">
            <a:xfrm>
              <a:off x="3286700" y="2299567"/>
              <a:ext cx="630724" cy="2980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6" name="Straight Connector 15"/>
            <p:cNvCxnSpPr>
              <a:stCxn id="13" idx="3"/>
              <a:endCxn id="15" idx="1"/>
            </p:cNvCxnSpPr>
            <p:nvPr/>
          </p:nvCxnSpPr>
          <p:spPr>
            <a:xfrm flipV="1">
              <a:off x="2512258" y="2448587"/>
              <a:ext cx="774442" cy="318025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509753" y="1528983"/>
              <a:ext cx="14179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BERKELEY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654227" y="2565545"/>
              <a:ext cx="170626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DHCP Server/</a:t>
              </a:r>
            </a:p>
            <a:p>
              <a:pPr algn="ctr"/>
              <a:r>
                <a:rPr lang="en-US" smtClean="0"/>
                <a:t>Gateway </a:t>
              </a:r>
              <a:r>
                <a:rPr lang="en-US" dirty="0" smtClean="0"/>
                <a:t>Router</a:t>
              </a:r>
            </a:p>
          </p:txBody>
        </p:sp>
        <p:sp>
          <p:nvSpPr>
            <p:cNvPr id="30" name="Cloud 29"/>
            <p:cNvSpPr/>
            <p:nvPr/>
          </p:nvSpPr>
          <p:spPr>
            <a:xfrm>
              <a:off x="5267149" y="1968652"/>
              <a:ext cx="3162968" cy="1103329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1" name="Picture 30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08" b="5908"/>
            <a:stretch>
              <a:fillRect/>
            </a:stretch>
          </p:blipFill>
          <p:spPr bwMode="auto">
            <a:xfrm>
              <a:off x="5738459" y="2446459"/>
              <a:ext cx="424373" cy="172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31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08" b="5908"/>
            <a:stretch>
              <a:fillRect/>
            </a:stretch>
          </p:blipFill>
          <p:spPr bwMode="auto">
            <a:xfrm>
              <a:off x="6706333" y="2744499"/>
              <a:ext cx="378920" cy="1490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" name="Picture 32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08" b="5908"/>
            <a:stretch>
              <a:fillRect/>
            </a:stretch>
          </p:blipFill>
          <p:spPr bwMode="auto">
            <a:xfrm>
              <a:off x="6315232" y="2184800"/>
              <a:ext cx="424373" cy="172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Picture 33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08" b="5908"/>
            <a:stretch>
              <a:fillRect/>
            </a:stretch>
          </p:blipFill>
          <p:spPr bwMode="auto">
            <a:xfrm>
              <a:off x="7184179" y="2344860"/>
              <a:ext cx="378920" cy="1490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34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08" b="5908"/>
            <a:stretch>
              <a:fillRect/>
            </a:stretch>
          </p:blipFill>
          <p:spPr bwMode="auto">
            <a:xfrm>
              <a:off x="7715499" y="2359928"/>
              <a:ext cx="378920" cy="1490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6" name="Straight Connector 35"/>
            <p:cNvCxnSpPr>
              <a:stCxn id="15" idx="3"/>
              <a:endCxn id="31" idx="1"/>
            </p:cNvCxnSpPr>
            <p:nvPr/>
          </p:nvCxnSpPr>
          <p:spPr>
            <a:xfrm>
              <a:off x="3917424" y="2448587"/>
              <a:ext cx="1821035" cy="83926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3" idx="1"/>
              <a:endCxn id="31" idx="3"/>
            </p:cNvCxnSpPr>
            <p:nvPr/>
          </p:nvCxnSpPr>
          <p:spPr>
            <a:xfrm flipH="1">
              <a:off x="6162832" y="2270854"/>
              <a:ext cx="152400" cy="261659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32" idx="1"/>
              <a:endCxn id="31" idx="3"/>
            </p:cNvCxnSpPr>
            <p:nvPr/>
          </p:nvCxnSpPr>
          <p:spPr>
            <a:xfrm flipH="1" flipV="1">
              <a:off x="6162832" y="2532513"/>
              <a:ext cx="543501" cy="286496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34" idx="1"/>
            </p:cNvCxnSpPr>
            <p:nvPr/>
          </p:nvCxnSpPr>
          <p:spPr>
            <a:xfrm flipH="1" flipV="1">
              <a:off x="6739606" y="2270855"/>
              <a:ext cx="444573" cy="148515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34" idx="1"/>
              <a:endCxn id="32" idx="3"/>
            </p:cNvCxnSpPr>
            <p:nvPr/>
          </p:nvCxnSpPr>
          <p:spPr>
            <a:xfrm flipH="1">
              <a:off x="7085253" y="2419370"/>
              <a:ext cx="98926" cy="399639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35" idx="1"/>
              <a:endCxn id="34" idx="3"/>
            </p:cNvCxnSpPr>
            <p:nvPr/>
          </p:nvCxnSpPr>
          <p:spPr>
            <a:xfrm flipH="1" flipV="1">
              <a:off x="7563099" y="2419370"/>
              <a:ext cx="152400" cy="15068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32250" y="1263019"/>
              <a:ext cx="507356" cy="537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5" name="Straight Connector 54"/>
            <p:cNvCxnSpPr>
              <a:stCxn id="54" idx="2"/>
              <a:endCxn id="33" idx="0"/>
            </p:cNvCxnSpPr>
            <p:nvPr/>
          </p:nvCxnSpPr>
          <p:spPr>
            <a:xfrm>
              <a:off x="6485928" y="1800132"/>
              <a:ext cx="41491" cy="384668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5947943" y="889446"/>
              <a:ext cx="23404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DNS Server (9.9.9.9)</a:t>
              </a:r>
              <a:endParaRPr lang="en-US" dirty="0"/>
            </a:p>
          </p:txBody>
        </p:sp>
        <p:sp>
          <p:nvSpPr>
            <p:cNvPr id="60" name="Cloud 59"/>
            <p:cNvSpPr/>
            <p:nvPr/>
          </p:nvSpPr>
          <p:spPr>
            <a:xfrm>
              <a:off x="4591448" y="3356799"/>
              <a:ext cx="3162968" cy="1103329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1" name="Picture 60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08" b="5908"/>
            <a:stretch>
              <a:fillRect/>
            </a:stretch>
          </p:blipFill>
          <p:spPr bwMode="auto">
            <a:xfrm>
              <a:off x="5062758" y="3834606"/>
              <a:ext cx="424373" cy="172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" name="Picture 61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08" b="5908"/>
            <a:stretch>
              <a:fillRect/>
            </a:stretch>
          </p:blipFill>
          <p:spPr bwMode="auto">
            <a:xfrm>
              <a:off x="6030632" y="4132646"/>
              <a:ext cx="378920" cy="1490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3" name="Picture 62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08" b="5908"/>
            <a:stretch>
              <a:fillRect/>
            </a:stretch>
          </p:blipFill>
          <p:spPr bwMode="auto">
            <a:xfrm>
              <a:off x="5639531" y="3572947"/>
              <a:ext cx="424373" cy="172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" name="Picture 63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08" b="5908"/>
            <a:stretch>
              <a:fillRect/>
            </a:stretch>
          </p:blipFill>
          <p:spPr bwMode="auto">
            <a:xfrm>
              <a:off x="6508478" y="3733007"/>
              <a:ext cx="378920" cy="1490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5" name="Picture 64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08" b="5908"/>
            <a:stretch>
              <a:fillRect/>
            </a:stretch>
          </p:blipFill>
          <p:spPr bwMode="auto">
            <a:xfrm>
              <a:off x="7039798" y="3748075"/>
              <a:ext cx="378920" cy="1490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66" name="Straight Connector 65"/>
            <p:cNvCxnSpPr>
              <a:stCxn id="63" idx="1"/>
              <a:endCxn id="61" idx="3"/>
            </p:cNvCxnSpPr>
            <p:nvPr/>
          </p:nvCxnSpPr>
          <p:spPr>
            <a:xfrm flipH="1">
              <a:off x="5487131" y="3659001"/>
              <a:ext cx="152400" cy="261659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62" idx="1"/>
              <a:endCxn id="61" idx="3"/>
            </p:cNvCxnSpPr>
            <p:nvPr/>
          </p:nvCxnSpPr>
          <p:spPr>
            <a:xfrm flipH="1" flipV="1">
              <a:off x="5487131" y="3920660"/>
              <a:ext cx="543501" cy="286496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64" idx="1"/>
            </p:cNvCxnSpPr>
            <p:nvPr/>
          </p:nvCxnSpPr>
          <p:spPr>
            <a:xfrm flipH="1" flipV="1">
              <a:off x="6063905" y="3659002"/>
              <a:ext cx="444573" cy="148515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64" idx="1"/>
              <a:endCxn id="62" idx="3"/>
            </p:cNvCxnSpPr>
            <p:nvPr/>
          </p:nvCxnSpPr>
          <p:spPr>
            <a:xfrm flipH="1">
              <a:off x="6409552" y="3807517"/>
              <a:ext cx="98926" cy="399639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65" idx="1"/>
              <a:endCxn id="64" idx="3"/>
            </p:cNvCxnSpPr>
            <p:nvPr/>
          </p:nvCxnSpPr>
          <p:spPr>
            <a:xfrm flipH="1" flipV="1">
              <a:off x="6887398" y="3807517"/>
              <a:ext cx="152400" cy="15068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71" name="Picture 7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35816" y="4551356"/>
              <a:ext cx="507356" cy="537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2" name="Straight Connector 71"/>
            <p:cNvCxnSpPr>
              <a:stCxn id="71" idx="0"/>
              <a:endCxn id="61" idx="1"/>
            </p:cNvCxnSpPr>
            <p:nvPr/>
          </p:nvCxnSpPr>
          <p:spPr>
            <a:xfrm flipH="1" flipV="1">
              <a:off x="5062758" y="3920660"/>
              <a:ext cx="26736" cy="630696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3106638" y="4551356"/>
              <a:ext cx="18285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www.google.com</a:t>
              </a:r>
              <a:endParaRPr lang="en-US" dirty="0"/>
            </a:p>
          </p:txBody>
        </p:sp>
        <p:cxnSp>
          <p:nvCxnSpPr>
            <p:cNvPr id="79" name="Straight Connector 78"/>
            <p:cNvCxnSpPr>
              <a:stCxn id="65" idx="3"/>
              <a:endCxn id="35" idx="2"/>
            </p:cNvCxnSpPr>
            <p:nvPr/>
          </p:nvCxnSpPr>
          <p:spPr>
            <a:xfrm flipV="1">
              <a:off x="7418718" y="2508947"/>
              <a:ext cx="486241" cy="1313638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7325742" y="1518646"/>
              <a:ext cx="11043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AT&amp;T</a:t>
              </a:r>
              <a:endParaRPr lang="en-US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6063904" y="4460128"/>
              <a:ext cx="13548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GOOGLE</a:t>
              </a:r>
              <a:endParaRPr lang="en-US" dirty="0"/>
            </a:p>
          </p:txBody>
        </p:sp>
      </p:grpSp>
      <p:cxnSp>
        <p:nvCxnSpPr>
          <p:cNvPr id="17" name="Straight Connector 16"/>
          <p:cNvCxnSpPr/>
          <p:nvPr/>
        </p:nvCxnSpPr>
        <p:spPr>
          <a:xfrm flipV="1">
            <a:off x="3872912" y="2354179"/>
            <a:ext cx="617335" cy="540484"/>
          </a:xfrm>
          <a:prstGeom prst="line">
            <a:avLst/>
          </a:prstGeom>
          <a:ln w="571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064950" y="2354179"/>
            <a:ext cx="803263" cy="692884"/>
          </a:xfrm>
          <a:prstGeom prst="line">
            <a:avLst/>
          </a:prstGeom>
          <a:ln w="57150" cmpd="sng">
            <a:solidFill>
              <a:srgbClr val="C0504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86657" y="1948292"/>
            <a:ext cx="8058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BGP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cxnSp>
        <p:nvCxnSpPr>
          <p:cNvPr id="77" name="Straight Connector 76"/>
          <p:cNvCxnSpPr>
            <a:endCxn id="80" idx="0"/>
          </p:cNvCxnSpPr>
          <p:nvPr/>
        </p:nvCxnSpPr>
        <p:spPr>
          <a:xfrm>
            <a:off x="8418175" y="3307469"/>
            <a:ext cx="271494" cy="416531"/>
          </a:xfrm>
          <a:prstGeom prst="line">
            <a:avLst/>
          </a:prstGeom>
          <a:ln w="571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80" idx="2"/>
          </p:cNvCxnSpPr>
          <p:nvPr/>
        </p:nvCxnSpPr>
        <p:spPr>
          <a:xfrm flipH="1">
            <a:off x="7692853" y="4247220"/>
            <a:ext cx="996816" cy="297249"/>
          </a:xfrm>
          <a:prstGeom prst="line">
            <a:avLst/>
          </a:prstGeom>
          <a:ln w="57150" cmpd="sng">
            <a:solidFill>
              <a:srgbClr val="C0504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8286741" y="3724000"/>
            <a:ext cx="8058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BGP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Inter-Domain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928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454521" y="1410798"/>
            <a:ext cx="8149380" cy="4199023"/>
            <a:chOff x="280737" y="889446"/>
            <a:chExt cx="8149380" cy="4199023"/>
          </a:xfrm>
        </p:grpSpPr>
        <p:sp>
          <p:nvSpPr>
            <p:cNvPr id="18" name="Cloud 17"/>
            <p:cNvSpPr/>
            <p:nvPr/>
          </p:nvSpPr>
          <p:spPr>
            <a:xfrm>
              <a:off x="280737" y="1887978"/>
              <a:ext cx="4678948" cy="1881918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71171" y="2914520"/>
              <a:ext cx="11132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Laptop</a:t>
              </a:r>
            </a:p>
          </p:txBody>
        </p:sp>
        <p:cxnSp>
          <p:nvCxnSpPr>
            <p:cNvPr id="7" name="Straight Connector 6"/>
            <p:cNvCxnSpPr>
              <a:stCxn id="11" idx="3"/>
              <a:endCxn id="13" idx="1"/>
            </p:cNvCxnSpPr>
            <p:nvPr/>
          </p:nvCxnSpPr>
          <p:spPr>
            <a:xfrm flipV="1">
              <a:off x="1225311" y="2766612"/>
              <a:ext cx="785936" cy="650"/>
            </a:xfrm>
            <a:prstGeom prst="line">
              <a:avLst/>
            </a:prstGeom>
            <a:ln>
              <a:solidFill>
                <a:srgbClr val="000000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326026" y="2342775"/>
              <a:ext cx="5633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Wifi</a:t>
              </a:r>
              <a:endParaRPr lang="en-US" dirty="0"/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955" y="2498705"/>
              <a:ext cx="507356" cy="537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2" descr="download.jpe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11247" y="2476456"/>
              <a:ext cx="501011" cy="580312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2037984" y="3003252"/>
              <a:ext cx="436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AP</a:t>
              </a:r>
              <a:endParaRPr lang="en-US" dirty="0"/>
            </a:p>
          </p:txBody>
        </p:sp>
        <p:pic>
          <p:nvPicPr>
            <p:cNvPr id="15" name="Picture 14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08" b="5908"/>
            <a:stretch>
              <a:fillRect/>
            </a:stretch>
          </p:blipFill>
          <p:spPr bwMode="auto">
            <a:xfrm>
              <a:off x="3286700" y="2299567"/>
              <a:ext cx="630724" cy="2980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6" name="Straight Connector 15"/>
            <p:cNvCxnSpPr>
              <a:stCxn id="13" idx="3"/>
              <a:endCxn id="15" idx="1"/>
            </p:cNvCxnSpPr>
            <p:nvPr/>
          </p:nvCxnSpPr>
          <p:spPr>
            <a:xfrm flipV="1">
              <a:off x="2512258" y="2448587"/>
              <a:ext cx="774442" cy="318025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509753" y="1528983"/>
              <a:ext cx="14179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BERKELEY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654227" y="2565545"/>
              <a:ext cx="170626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DHCP Server/</a:t>
              </a:r>
            </a:p>
            <a:p>
              <a:pPr algn="ctr"/>
              <a:r>
                <a:rPr lang="en-US" smtClean="0"/>
                <a:t>Gateway </a:t>
              </a:r>
              <a:r>
                <a:rPr lang="en-US" dirty="0" smtClean="0"/>
                <a:t>Router</a:t>
              </a:r>
            </a:p>
          </p:txBody>
        </p:sp>
        <p:sp>
          <p:nvSpPr>
            <p:cNvPr id="30" name="Cloud 29"/>
            <p:cNvSpPr/>
            <p:nvPr/>
          </p:nvSpPr>
          <p:spPr>
            <a:xfrm>
              <a:off x="5267149" y="1968652"/>
              <a:ext cx="3162968" cy="1103329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1" name="Picture 30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08" b="5908"/>
            <a:stretch>
              <a:fillRect/>
            </a:stretch>
          </p:blipFill>
          <p:spPr bwMode="auto">
            <a:xfrm>
              <a:off x="5738459" y="2446459"/>
              <a:ext cx="424373" cy="172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31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08" b="5908"/>
            <a:stretch>
              <a:fillRect/>
            </a:stretch>
          </p:blipFill>
          <p:spPr bwMode="auto">
            <a:xfrm>
              <a:off x="6706333" y="2744499"/>
              <a:ext cx="378920" cy="1490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" name="Picture 32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08" b="5908"/>
            <a:stretch>
              <a:fillRect/>
            </a:stretch>
          </p:blipFill>
          <p:spPr bwMode="auto">
            <a:xfrm>
              <a:off x="6315232" y="2184800"/>
              <a:ext cx="424373" cy="172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Picture 33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08" b="5908"/>
            <a:stretch>
              <a:fillRect/>
            </a:stretch>
          </p:blipFill>
          <p:spPr bwMode="auto">
            <a:xfrm>
              <a:off x="7184179" y="2344860"/>
              <a:ext cx="378920" cy="1490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34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08" b="5908"/>
            <a:stretch>
              <a:fillRect/>
            </a:stretch>
          </p:blipFill>
          <p:spPr bwMode="auto">
            <a:xfrm>
              <a:off x="7715499" y="2359928"/>
              <a:ext cx="378920" cy="1490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6" name="Straight Connector 35"/>
            <p:cNvCxnSpPr>
              <a:stCxn id="15" idx="3"/>
              <a:endCxn id="31" idx="1"/>
            </p:cNvCxnSpPr>
            <p:nvPr/>
          </p:nvCxnSpPr>
          <p:spPr>
            <a:xfrm>
              <a:off x="3917424" y="2448587"/>
              <a:ext cx="1821035" cy="83926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3" idx="1"/>
              <a:endCxn id="31" idx="3"/>
            </p:cNvCxnSpPr>
            <p:nvPr/>
          </p:nvCxnSpPr>
          <p:spPr>
            <a:xfrm flipH="1">
              <a:off x="6162832" y="2270854"/>
              <a:ext cx="152400" cy="261659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32" idx="1"/>
              <a:endCxn id="31" idx="3"/>
            </p:cNvCxnSpPr>
            <p:nvPr/>
          </p:nvCxnSpPr>
          <p:spPr>
            <a:xfrm flipH="1" flipV="1">
              <a:off x="6162832" y="2532513"/>
              <a:ext cx="543501" cy="286496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34" idx="1"/>
            </p:cNvCxnSpPr>
            <p:nvPr/>
          </p:nvCxnSpPr>
          <p:spPr>
            <a:xfrm flipH="1" flipV="1">
              <a:off x="6739606" y="2270855"/>
              <a:ext cx="444573" cy="148515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34" idx="1"/>
              <a:endCxn id="32" idx="3"/>
            </p:cNvCxnSpPr>
            <p:nvPr/>
          </p:nvCxnSpPr>
          <p:spPr>
            <a:xfrm flipH="1">
              <a:off x="7085253" y="2419370"/>
              <a:ext cx="98926" cy="399639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35" idx="1"/>
              <a:endCxn id="34" idx="3"/>
            </p:cNvCxnSpPr>
            <p:nvPr/>
          </p:nvCxnSpPr>
          <p:spPr>
            <a:xfrm flipH="1" flipV="1">
              <a:off x="7563099" y="2419370"/>
              <a:ext cx="152400" cy="15068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32250" y="1263019"/>
              <a:ext cx="507356" cy="537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5" name="Straight Connector 54"/>
            <p:cNvCxnSpPr>
              <a:stCxn id="54" idx="2"/>
              <a:endCxn id="33" idx="0"/>
            </p:cNvCxnSpPr>
            <p:nvPr/>
          </p:nvCxnSpPr>
          <p:spPr>
            <a:xfrm>
              <a:off x="6485928" y="1800132"/>
              <a:ext cx="41491" cy="384668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5947943" y="889446"/>
              <a:ext cx="23404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DNS Server (9.9.9.9)</a:t>
              </a:r>
              <a:endParaRPr lang="en-US" dirty="0"/>
            </a:p>
          </p:txBody>
        </p:sp>
        <p:sp>
          <p:nvSpPr>
            <p:cNvPr id="60" name="Cloud 59"/>
            <p:cNvSpPr/>
            <p:nvPr/>
          </p:nvSpPr>
          <p:spPr>
            <a:xfrm>
              <a:off x="4591448" y="3356799"/>
              <a:ext cx="3162968" cy="1103329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1" name="Picture 60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08" b="5908"/>
            <a:stretch>
              <a:fillRect/>
            </a:stretch>
          </p:blipFill>
          <p:spPr bwMode="auto">
            <a:xfrm>
              <a:off x="5062758" y="3834606"/>
              <a:ext cx="424373" cy="172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" name="Picture 61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08" b="5908"/>
            <a:stretch>
              <a:fillRect/>
            </a:stretch>
          </p:blipFill>
          <p:spPr bwMode="auto">
            <a:xfrm>
              <a:off x="6030632" y="4132646"/>
              <a:ext cx="378920" cy="1490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3" name="Picture 62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08" b="5908"/>
            <a:stretch>
              <a:fillRect/>
            </a:stretch>
          </p:blipFill>
          <p:spPr bwMode="auto">
            <a:xfrm>
              <a:off x="5639531" y="3572947"/>
              <a:ext cx="424373" cy="172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" name="Picture 63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08" b="5908"/>
            <a:stretch>
              <a:fillRect/>
            </a:stretch>
          </p:blipFill>
          <p:spPr bwMode="auto">
            <a:xfrm>
              <a:off x="6508478" y="3733007"/>
              <a:ext cx="378920" cy="1490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5" name="Picture 64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08" b="5908"/>
            <a:stretch>
              <a:fillRect/>
            </a:stretch>
          </p:blipFill>
          <p:spPr bwMode="auto">
            <a:xfrm>
              <a:off x="7039798" y="3748075"/>
              <a:ext cx="378920" cy="1490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66" name="Straight Connector 65"/>
            <p:cNvCxnSpPr>
              <a:stCxn id="63" idx="1"/>
              <a:endCxn id="61" idx="3"/>
            </p:cNvCxnSpPr>
            <p:nvPr/>
          </p:nvCxnSpPr>
          <p:spPr>
            <a:xfrm flipH="1">
              <a:off x="5487131" y="3659001"/>
              <a:ext cx="152400" cy="261659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62" idx="1"/>
              <a:endCxn id="61" idx="3"/>
            </p:cNvCxnSpPr>
            <p:nvPr/>
          </p:nvCxnSpPr>
          <p:spPr>
            <a:xfrm flipH="1" flipV="1">
              <a:off x="5487131" y="3920660"/>
              <a:ext cx="543501" cy="286496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64" idx="1"/>
            </p:cNvCxnSpPr>
            <p:nvPr/>
          </p:nvCxnSpPr>
          <p:spPr>
            <a:xfrm flipH="1" flipV="1">
              <a:off x="6063905" y="3659002"/>
              <a:ext cx="444573" cy="148515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64" idx="1"/>
              <a:endCxn id="62" idx="3"/>
            </p:cNvCxnSpPr>
            <p:nvPr/>
          </p:nvCxnSpPr>
          <p:spPr>
            <a:xfrm flipH="1">
              <a:off x="6409552" y="3807517"/>
              <a:ext cx="98926" cy="399639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65" idx="1"/>
              <a:endCxn id="64" idx="3"/>
            </p:cNvCxnSpPr>
            <p:nvPr/>
          </p:nvCxnSpPr>
          <p:spPr>
            <a:xfrm flipH="1" flipV="1">
              <a:off x="6887398" y="3807517"/>
              <a:ext cx="152400" cy="15068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71" name="Picture 7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35816" y="4551356"/>
              <a:ext cx="507356" cy="537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2" name="Straight Connector 71"/>
            <p:cNvCxnSpPr>
              <a:stCxn id="71" idx="0"/>
              <a:endCxn id="61" idx="1"/>
            </p:cNvCxnSpPr>
            <p:nvPr/>
          </p:nvCxnSpPr>
          <p:spPr>
            <a:xfrm flipH="1" flipV="1">
              <a:off x="5062758" y="3920660"/>
              <a:ext cx="26736" cy="630696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3106638" y="4551356"/>
              <a:ext cx="18285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www.google.com</a:t>
              </a:r>
              <a:endParaRPr lang="en-US" dirty="0"/>
            </a:p>
          </p:txBody>
        </p:sp>
        <p:cxnSp>
          <p:nvCxnSpPr>
            <p:cNvPr id="79" name="Straight Connector 78"/>
            <p:cNvCxnSpPr>
              <a:stCxn id="65" idx="3"/>
              <a:endCxn id="35" idx="2"/>
            </p:cNvCxnSpPr>
            <p:nvPr/>
          </p:nvCxnSpPr>
          <p:spPr>
            <a:xfrm flipV="1">
              <a:off x="7418718" y="2508947"/>
              <a:ext cx="486241" cy="1313638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7325742" y="1518646"/>
              <a:ext cx="11043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AT&amp;T</a:t>
              </a:r>
              <a:endParaRPr lang="en-US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890120" y="4433392"/>
              <a:ext cx="13548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GOOGLE</a:t>
              </a:r>
              <a:endParaRPr lang="en-US" dirty="0"/>
            </a:p>
          </p:txBody>
        </p:sp>
      </p:grpSp>
      <p:cxnSp>
        <p:nvCxnSpPr>
          <p:cNvPr id="77" name="Straight Connector 76"/>
          <p:cNvCxnSpPr>
            <a:endCxn id="80" idx="3"/>
          </p:cNvCxnSpPr>
          <p:nvPr/>
        </p:nvCxnSpPr>
        <p:spPr>
          <a:xfrm flipH="1">
            <a:off x="7148145" y="4442012"/>
            <a:ext cx="351381" cy="1324249"/>
          </a:xfrm>
          <a:prstGeom prst="line">
            <a:avLst/>
          </a:prstGeom>
          <a:ln w="571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80" idx="1"/>
          </p:cNvCxnSpPr>
          <p:nvPr/>
        </p:nvCxnSpPr>
        <p:spPr>
          <a:xfrm flipH="1" flipV="1">
            <a:off x="5310810" y="4532039"/>
            <a:ext cx="738156" cy="1234222"/>
          </a:xfrm>
          <a:prstGeom prst="line">
            <a:avLst/>
          </a:prstGeom>
          <a:ln w="57150" cmpd="sng">
            <a:solidFill>
              <a:srgbClr val="C0504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6048966" y="5504651"/>
            <a:ext cx="1099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DV/LS</a:t>
            </a:r>
            <a:endParaRPr lang="en-US" sz="2800" b="1" dirty="0" smtClean="0">
              <a:solidFill>
                <a:schemeClr val="accent2"/>
              </a:solidFill>
            </a:endParaRPr>
          </a:p>
        </p:txBody>
      </p:sp>
      <p:sp>
        <p:nvSpPr>
          <p:cNvPr id="8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Intra-Domain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353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516758" y="1968652"/>
            <a:ext cx="8149380" cy="4199023"/>
            <a:chOff x="280737" y="889446"/>
            <a:chExt cx="8149380" cy="4199023"/>
          </a:xfrm>
        </p:grpSpPr>
        <p:sp>
          <p:nvSpPr>
            <p:cNvPr id="18" name="Cloud 17"/>
            <p:cNvSpPr/>
            <p:nvPr/>
          </p:nvSpPr>
          <p:spPr>
            <a:xfrm>
              <a:off x="280737" y="1887978"/>
              <a:ext cx="4678948" cy="1881918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71171" y="2914520"/>
              <a:ext cx="11132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Laptop</a:t>
              </a:r>
            </a:p>
          </p:txBody>
        </p:sp>
        <p:cxnSp>
          <p:nvCxnSpPr>
            <p:cNvPr id="7" name="Straight Connector 6"/>
            <p:cNvCxnSpPr>
              <a:stCxn id="11" idx="3"/>
              <a:endCxn id="13" idx="1"/>
            </p:cNvCxnSpPr>
            <p:nvPr/>
          </p:nvCxnSpPr>
          <p:spPr>
            <a:xfrm flipV="1">
              <a:off x="1225311" y="2766612"/>
              <a:ext cx="785936" cy="650"/>
            </a:xfrm>
            <a:prstGeom prst="line">
              <a:avLst/>
            </a:prstGeom>
            <a:ln>
              <a:solidFill>
                <a:srgbClr val="000000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326025" y="2249199"/>
              <a:ext cx="8530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solidFill>
                    <a:srgbClr val="C0504D"/>
                  </a:solidFill>
                </a:rPr>
                <a:t>Wifi</a:t>
              </a:r>
              <a:endParaRPr lang="en-US" sz="2000" dirty="0">
                <a:solidFill>
                  <a:srgbClr val="C0504D"/>
                </a:solidFill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955" y="2498705"/>
              <a:ext cx="507356" cy="537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2" descr="download.jpe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11247" y="2476456"/>
              <a:ext cx="501011" cy="580312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2037984" y="3003252"/>
              <a:ext cx="436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AP</a:t>
              </a:r>
              <a:endParaRPr lang="en-US" dirty="0"/>
            </a:p>
          </p:txBody>
        </p:sp>
        <p:pic>
          <p:nvPicPr>
            <p:cNvPr id="15" name="Picture 14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08" b="5908"/>
            <a:stretch>
              <a:fillRect/>
            </a:stretch>
          </p:blipFill>
          <p:spPr bwMode="auto">
            <a:xfrm>
              <a:off x="3286700" y="2299567"/>
              <a:ext cx="630724" cy="2980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6" name="Straight Connector 15"/>
            <p:cNvCxnSpPr>
              <a:stCxn id="13" idx="3"/>
              <a:endCxn id="15" idx="1"/>
            </p:cNvCxnSpPr>
            <p:nvPr/>
          </p:nvCxnSpPr>
          <p:spPr>
            <a:xfrm flipV="1">
              <a:off x="2512258" y="2448587"/>
              <a:ext cx="774442" cy="318025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509753" y="1528983"/>
              <a:ext cx="14179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BERKELEY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654227" y="2565545"/>
              <a:ext cx="170626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DHCP Server/</a:t>
              </a:r>
            </a:p>
            <a:p>
              <a:pPr algn="ctr"/>
              <a:r>
                <a:rPr lang="en-US" smtClean="0"/>
                <a:t>Gateway </a:t>
              </a:r>
              <a:r>
                <a:rPr lang="en-US" dirty="0" smtClean="0"/>
                <a:t>Router</a:t>
              </a:r>
            </a:p>
          </p:txBody>
        </p:sp>
        <p:sp>
          <p:nvSpPr>
            <p:cNvPr id="30" name="Cloud 29"/>
            <p:cNvSpPr/>
            <p:nvPr/>
          </p:nvSpPr>
          <p:spPr>
            <a:xfrm>
              <a:off x="5267149" y="1968652"/>
              <a:ext cx="3162968" cy="1103329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1" name="Picture 30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08" b="5908"/>
            <a:stretch>
              <a:fillRect/>
            </a:stretch>
          </p:blipFill>
          <p:spPr bwMode="auto">
            <a:xfrm>
              <a:off x="5738459" y="2446459"/>
              <a:ext cx="424373" cy="172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31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08" b="5908"/>
            <a:stretch>
              <a:fillRect/>
            </a:stretch>
          </p:blipFill>
          <p:spPr bwMode="auto">
            <a:xfrm>
              <a:off x="6706333" y="2744499"/>
              <a:ext cx="378920" cy="1490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" name="Picture 32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08" b="5908"/>
            <a:stretch>
              <a:fillRect/>
            </a:stretch>
          </p:blipFill>
          <p:spPr bwMode="auto">
            <a:xfrm>
              <a:off x="6315232" y="2184800"/>
              <a:ext cx="424373" cy="172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Picture 33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08" b="5908"/>
            <a:stretch>
              <a:fillRect/>
            </a:stretch>
          </p:blipFill>
          <p:spPr bwMode="auto">
            <a:xfrm>
              <a:off x="7184179" y="2344860"/>
              <a:ext cx="378920" cy="1490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34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08" b="5908"/>
            <a:stretch>
              <a:fillRect/>
            </a:stretch>
          </p:blipFill>
          <p:spPr bwMode="auto">
            <a:xfrm>
              <a:off x="7715499" y="2359928"/>
              <a:ext cx="378920" cy="1490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6" name="Straight Connector 35"/>
            <p:cNvCxnSpPr>
              <a:stCxn id="15" idx="3"/>
              <a:endCxn id="31" idx="1"/>
            </p:cNvCxnSpPr>
            <p:nvPr/>
          </p:nvCxnSpPr>
          <p:spPr>
            <a:xfrm>
              <a:off x="3917424" y="2448587"/>
              <a:ext cx="1821035" cy="83926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3" idx="1"/>
              <a:endCxn id="31" idx="3"/>
            </p:cNvCxnSpPr>
            <p:nvPr/>
          </p:nvCxnSpPr>
          <p:spPr>
            <a:xfrm flipH="1">
              <a:off x="6162832" y="2270854"/>
              <a:ext cx="152400" cy="261659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32" idx="1"/>
              <a:endCxn id="31" idx="3"/>
            </p:cNvCxnSpPr>
            <p:nvPr/>
          </p:nvCxnSpPr>
          <p:spPr>
            <a:xfrm flipH="1" flipV="1">
              <a:off x="6162832" y="2532513"/>
              <a:ext cx="543501" cy="286496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34" idx="1"/>
            </p:cNvCxnSpPr>
            <p:nvPr/>
          </p:nvCxnSpPr>
          <p:spPr>
            <a:xfrm flipH="1" flipV="1">
              <a:off x="6739606" y="2270855"/>
              <a:ext cx="444573" cy="148515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34" idx="1"/>
              <a:endCxn id="32" idx="3"/>
            </p:cNvCxnSpPr>
            <p:nvPr/>
          </p:nvCxnSpPr>
          <p:spPr>
            <a:xfrm flipH="1">
              <a:off x="7085253" y="2419370"/>
              <a:ext cx="98926" cy="399639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35" idx="1"/>
              <a:endCxn id="34" idx="3"/>
            </p:cNvCxnSpPr>
            <p:nvPr/>
          </p:nvCxnSpPr>
          <p:spPr>
            <a:xfrm flipH="1" flipV="1">
              <a:off x="7563099" y="2419370"/>
              <a:ext cx="152400" cy="15068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32250" y="1263019"/>
              <a:ext cx="507356" cy="537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5" name="Straight Connector 54"/>
            <p:cNvCxnSpPr>
              <a:stCxn id="54" idx="2"/>
              <a:endCxn id="33" idx="0"/>
            </p:cNvCxnSpPr>
            <p:nvPr/>
          </p:nvCxnSpPr>
          <p:spPr>
            <a:xfrm>
              <a:off x="6485928" y="1800132"/>
              <a:ext cx="41491" cy="384668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5947943" y="889446"/>
              <a:ext cx="23404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DNS Server (9.9.9.9)</a:t>
              </a:r>
              <a:endParaRPr lang="en-US" dirty="0"/>
            </a:p>
          </p:txBody>
        </p:sp>
        <p:sp>
          <p:nvSpPr>
            <p:cNvPr id="60" name="Cloud 59"/>
            <p:cNvSpPr/>
            <p:nvPr/>
          </p:nvSpPr>
          <p:spPr>
            <a:xfrm>
              <a:off x="4591448" y="3356799"/>
              <a:ext cx="3162968" cy="1103329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1" name="Picture 60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08" b="5908"/>
            <a:stretch>
              <a:fillRect/>
            </a:stretch>
          </p:blipFill>
          <p:spPr bwMode="auto">
            <a:xfrm>
              <a:off x="5062758" y="3834606"/>
              <a:ext cx="424373" cy="172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" name="Picture 61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08" b="5908"/>
            <a:stretch>
              <a:fillRect/>
            </a:stretch>
          </p:blipFill>
          <p:spPr bwMode="auto">
            <a:xfrm>
              <a:off x="6030632" y="4132646"/>
              <a:ext cx="378920" cy="1490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3" name="Picture 62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08" b="5908"/>
            <a:stretch>
              <a:fillRect/>
            </a:stretch>
          </p:blipFill>
          <p:spPr bwMode="auto">
            <a:xfrm>
              <a:off x="5639531" y="3572947"/>
              <a:ext cx="424373" cy="172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" name="Picture 63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08" b="5908"/>
            <a:stretch>
              <a:fillRect/>
            </a:stretch>
          </p:blipFill>
          <p:spPr bwMode="auto">
            <a:xfrm>
              <a:off x="6508478" y="3733007"/>
              <a:ext cx="378920" cy="1490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5" name="Picture 64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08" b="5908"/>
            <a:stretch>
              <a:fillRect/>
            </a:stretch>
          </p:blipFill>
          <p:spPr bwMode="auto">
            <a:xfrm>
              <a:off x="7039798" y="3748075"/>
              <a:ext cx="378920" cy="1490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66" name="Straight Connector 65"/>
            <p:cNvCxnSpPr>
              <a:stCxn id="63" idx="1"/>
              <a:endCxn id="61" idx="3"/>
            </p:cNvCxnSpPr>
            <p:nvPr/>
          </p:nvCxnSpPr>
          <p:spPr>
            <a:xfrm flipH="1">
              <a:off x="5487131" y="3659001"/>
              <a:ext cx="152400" cy="261659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62" idx="1"/>
              <a:endCxn id="61" idx="3"/>
            </p:cNvCxnSpPr>
            <p:nvPr/>
          </p:nvCxnSpPr>
          <p:spPr>
            <a:xfrm flipH="1" flipV="1">
              <a:off x="5487131" y="3920660"/>
              <a:ext cx="543501" cy="286496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64" idx="1"/>
            </p:cNvCxnSpPr>
            <p:nvPr/>
          </p:nvCxnSpPr>
          <p:spPr>
            <a:xfrm flipH="1" flipV="1">
              <a:off x="6063905" y="3659002"/>
              <a:ext cx="444573" cy="148515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64" idx="1"/>
              <a:endCxn id="62" idx="3"/>
            </p:cNvCxnSpPr>
            <p:nvPr/>
          </p:nvCxnSpPr>
          <p:spPr>
            <a:xfrm flipH="1">
              <a:off x="6409552" y="3807517"/>
              <a:ext cx="98926" cy="399639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65" idx="1"/>
              <a:endCxn id="64" idx="3"/>
            </p:cNvCxnSpPr>
            <p:nvPr/>
          </p:nvCxnSpPr>
          <p:spPr>
            <a:xfrm flipH="1" flipV="1">
              <a:off x="6887398" y="3807517"/>
              <a:ext cx="152400" cy="15068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71" name="Picture 7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35816" y="4551356"/>
              <a:ext cx="507356" cy="537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2" name="Straight Connector 71"/>
            <p:cNvCxnSpPr>
              <a:stCxn id="71" idx="0"/>
              <a:endCxn id="61" idx="1"/>
            </p:cNvCxnSpPr>
            <p:nvPr/>
          </p:nvCxnSpPr>
          <p:spPr>
            <a:xfrm flipH="1" flipV="1">
              <a:off x="5062758" y="3920660"/>
              <a:ext cx="26736" cy="630696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3106638" y="4551356"/>
              <a:ext cx="18285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www.google.com</a:t>
              </a:r>
              <a:endParaRPr lang="en-US" dirty="0"/>
            </a:p>
          </p:txBody>
        </p:sp>
        <p:cxnSp>
          <p:nvCxnSpPr>
            <p:cNvPr id="79" name="Straight Connector 78"/>
            <p:cNvCxnSpPr>
              <a:stCxn id="65" idx="3"/>
              <a:endCxn id="35" idx="2"/>
            </p:cNvCxnSpPr>
            <p:nvPr/>
          </p:nvCxnSpPr>
          <p:spPr>
            <a:xfrm flipV="1">
              <a:off x="7418718" y="2508947"/>
              <a:ext cx="486241" cy="1313638"/>
            </a:xfrm>
            <a:prstGeom prst="line">
              <a:avLst/>
            </a:prstGeom>
            <a:ln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7325742" y="1518646"/>
              <a:ext cx="11043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AT&amp;T</a:t>
              </a:r>
              <a:endParaRPr lang="en-US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890120" y="4433392"/>
              <a:ext cx="13548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GOOGLE</a:t>
              </a:r>
              <a:endParaRPr lang="en-US" dirty="0"/>
            </a:p>
          </p:txBody>
        </p:sp>
      </p:grpSp>
      <p:sp>
        <p:nvSpPr>
          <p:cNvPr id="49" name="TextBox 48"/>
          <p:cNvSpPr txBox="1"/>
          <p:nvPr/>
        </p:nvSpPr>
        <p:spPr>
          <a:xfrm rot="20320474">
            <a:off x="2588857" y="3164204"/>
            <a:ext cx="1283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504D"/>
                </a:solidFill>
              </a:rPr>
              <a:t>Ethernet</a:t>
            </a:r>
            <a:endParaRPr lang="en-US" sz="2000" dirty="0">
              <a:solidFill>
                <a:srgbClr val="C0504D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880269" y="3128350"/>
            <a:ext cx="6989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504D"/>
                </a:solidFill>
              </a:rPr>
              <a:t>ATM</a:t>
            </a:r>
            <a:endParaRPr lang="en-US" sz="2000" dirty="0">
              <a:solidFill>
                <a:srgbClr val="C0504D"/>
              </a:solidFill>
            </a:endParaRPr>
          </a:p>
        </p:txBody>
      </p:sp>
      <p:sp>
        <p:nvSpPr>
          <p:cNvPr id="5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Link Layer Technology Varies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896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Transmitting Packet: All Layers View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57200" y="3342105"/>
            <a:ext cx="1668379" cy="8288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57200" y="4170948"/>
            <a:ext cx="1668379" cy="8823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Transport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57200" y="5053263"/>
            <a:ext cx="1668379" cy="7005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Network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57200" y="5753773"/>
            <a:ext cx="1668379" cy="890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Link Layer/</a:t>
            </a:r>
            <a:r>
              <a:rPr lang="en-US" dirty="0" err="1" smtClean="0">
                <a:solidFill>
                  <a:schemeClr val="tx1"/>
                </a:solidFill>
              </a:rPr>
              <a:t>Phy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36315" y="3796632"/>
            <a:ext cx="240632" cy="267368"/>
          </a:xfrm>
          <a:prstGeom prst="rect">
            <a:avLst/>
          </a:prstGeom>
          <a:solidFill>
            <a:schemeClr val="accent6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1261977" y="4689628"/>
            <a:ext cx="240632" cy="267368"/>
          </a:xfrm>
          <a:prstGeom prst="rect">
            <a:avLst/>
          </a:prstGeom>
          <a:solidFill>
            <a:schemeClr val="accent6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1021344" y="4689628"/>
            <a:ext cx="240632" cy="267368"/>
          </a:xfrm>
          <a:prstGeom prst="rect">
            <a:avLst/>
          </a:prstGeom>
          <a:solidFill>
            <a:schemeClr val="accent2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502609" y="5419563"/>
            <a:ext cx="240632" cy="267368"/>
          </a:xfrm>
          <a:prstGeom prst="rect">
            <a:avLst/>
          </a:prstGeom>
          <a:solidFill>
            <a:schemeClr val="accent6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1261976" y="5419563"/>
            <a:ext cx="240632" cy="267368"/>
          </a:xfrm>
          <a:prstGeom prst="rect">
            <a:avLst/>
          </a:prstGeom>
          <a:solidFill>
            <a:schemeClr val="accent2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1021344" y="5419563"/>
            <a:ext cx="240632" cy="267368"/>
          </a:xfrm>
          <a:prstGeom prst="rect">
            <a:avLst/>
          </a:prstGeom>
          <a:solidFill>
            <a:schemeClr val="accent3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1569448" y="6280492"/>
            <a:ext cx="240632" cy="267368"/>
          </a:xfrm>
          <a:prstGeom prst="rect">
            <a:avLst/>
          </a:prstGeom>
          <a:solidFill>
            <a:schemeClr val="accent6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1328815" y="6280492"/>
            <a:ext cx="240632" cy="267368"/>
          </a:xfrm>
          <a:prstGeom prst="rect">
            <a:avLst/>
          </a:prstGeom>
          <a:solidFill>
            <a:schemeClr val="accent2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088183" y="6280492"/>
            <a:ext cx="240632" cy="267368"/>
          </a:xfrm>
          <a:prstGeom prst="rect">
            <a:avLst/>
          </a:prstGeom>
          <a:solidFill>
            <a:schemeClr val="accent3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847551" y="6280492"/>
            <a:ext cx="240632" cy="267368"/>
          </a:xfrm>
          <a:prstGeom prst="rect">
            <a:avLst/>
          </a:prstGeom>
          <a:solidFill>
            <a:schemeClr val="accent4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7240337" y="3400927"/>
            <a:ext cx="1668379" cy="8288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7240337" y="4229770"/>
            <a:ext cx="1668379" cy="8823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Transport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7919452" y="3855454"/>
            <a:ext cx="240632" cy="267368"/>
          </a:xfrm>
          <a:prstGeom prst="rect">
            <a:avLst/>
          </a:prstGeom>
          <a:solidFill>
            <a:schemeClr val="accent6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8045114" y="4748450"/>
            <a:ext cx="240632" cy="267368"/>
          </a:xfrm>
          <a:prstGeom prst="rect">
            <a:avLst/>
          </a:prstGeom>
          <a:solidFill>
            <a:schemeClr val="accent6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7804481" y="4748450"/>
            <a:ext cx="240632" cy="267368"/>
          </a:xfrm>
          <a:prstGeom prst="rect">
            <a:avLst/>
          </a:prstGeom>
          <a:solidFill>
            <a:schemeClr val="accent2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2705762" y="5058611"/>
            <a:ext cx="1668379" cy="7005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Network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2705762" y="5759121"/>
            <a:ext cx="1668379" cy="890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Link Layer/</a:t>
            </a:r>
            <a:r>
              <a:rPr lang="en-US" dirty="0" err="1" smtClean="0">
                <a:solidFill>
                  <a:schemeClr val="tx1"/>
                </a:solidFill>
              </a:rPr>
              <a:t>Phy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3751171" y="5424911"/>
            <a:ext cx="240632" cy="267368"/>
          </a:xfrm>
          <a:prstGeom prst="rect">
            <a:avLst/>
          </a:prstGeom>
          <a:solidFill>
            <a:schemeClr val="accent6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3510538" y="5424911"/>
            <a:ext cx="240632" cy="267368"/>
          </a:xfrm>
          <a:prstGeom prst="rect">
            <a:avLst/>
          </a:prstGeom>
          <a:solidFill>
            <a:schemeClr val="accent2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3269906" y="5424911"/>
            <a:ext cx="240632" cy="267368"/>
          </a:xfrm>
          <a:prstGeom prst="rect">
            <a:avLst/>
          </a:prstGeom>
          <a:solidFill>
            <a:schemeClr val="accent3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3818010" y="6285840"/>
            <a:ext cx="240632" cy="267368"/>
          </a:xfrm>
          <a:prstGeom prst="rect">
            <a:avLst/>
          </a:prstGeom>
          <a:solidFill>
            <a:schemeClr val="accent6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3577377" y="6285840"/>
            <a:ext cx="240632" cy="267368"/>
          </a:xfrm>
          <a:prstGeom prst="rect">
            <a:avLst/>
          </a:prstGeom>
          <a:solidFill>
            <a:schemeClr val="accent2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3336745" y="6285840"/>
            <a:ext cx="240632" cy="267368"/>
          </a:xfrm>
          <a:prstGeom prst="rect">
            <a:avLst/>
          </a:prstGeom>
          <a:solidFill>
            <a:schemeClr val="accent3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3096113" y="6285840"/>
            <a:ext cx="240632" cy="267368"/>
          </a:xfrm>
          <a:prstGeom prst="rect">
            <a:avLst/>
          </a:prstGeom>
          <a:solidFill>
            <a:schemeClr val="accent4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36316" y="2473158"/>
            <a:ext cx="42211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126" name="TextBox 125"/>
          <p:cNvSpPr txBox="1"/>
          <p:nvPr/>
        </p:nvSpPr>
        <p:spPr>
          <a:xfrm>
            <a:off x="3176330" y="2448334"/>
            <a:ext cx="40788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227046" y="2426950"/>
            <a:ext cx="40347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endParaRPr lang="en-US" sz="3200" dirty="0"/>
          </a:p>
        </p:txBody>
      </p:sp>
      <p:sp>
        <p:nvSpPr>
          <p:cNvPr id="128" name="TextBox 127"/>
          <p:cNvSpPr txBox="1"/>
          <p:nvPr/>
        </p:nvSpPr>
        <p:spPr>
          <a:xfrm>
            <a:off x="7871320" y="2473158"/>
            <a:ext cx="43713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sp>
        <p:nvSpPr>
          <p:cNvPr id="129" name="Rectangle 128"/>
          <p:cNvSpPr/>
          <p:nvPr/>
        </p:nvSpPr>
        <p:spPr>
          <a:xfrm>
            <a:off x="3096113" y="6291204"/>
            <a:ext cx="240632" cy="267368"/>
          </a:xfrm>
          <a:prstGeom prst="rect">
            <a:avLst/>
          </a:prstGeom>
          <a:solidFill>
            <a:schemeClr val="accent4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4994421" y="5061294"/>
            <a:ext cx="1668379" cy="7005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Network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4994421" y="5761804"/>
            <a:ext cx="1668379" cy="890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Link Layer/</a:t>
            </a:r>
            <a:r>
              <a:rPr lang="en-US" dirty="0" err="1" smtClean="0">
                <a:solidFill>
                  <a:schemeClr val="tx1"/>
                </a:solidFill>
              </a:rPr>
              <a:t>Phy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6039830" y="5427594"/>
            <a:ext cx="240632" cy="267368"/>
          </a:xfrm>
          <a:prstGeom prst="rect">
            <a:avLst/>
          </a:prstGeom>
          <a:solidFill>
            <a:schemeClr val="accent6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5799197" y="5427594"/>
            <a:ext cx="240632" cy="267368"/>
          </a:xfrm>
          <a:prstGeom prst="rect">
            <a:avLst/>
          </a:prstGeom>
          <a:solidFill>
            <a:schemeClr val="accent2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5558565" y="5427594"/>
            <a:ext cx="240632" cy="267368"/>
          </a:xfrm>
          <a:prstGeom prst="rect">
            <a:avLst/>
          </a:prstGeom>
          <a:solidFill>
            <a:schemeClr val="accent3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6106669" y="6288523"/>
            <a:ext cx="240632" cy="267368"/>
          </a:xfrm>
          <a:prstGeom prst="rect">
            <a:avLst/>
          </a:prstGeom>
          <a:solidFill>
            <a:schemeClr val="accent6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5866036" y="6288523"/>
            <a:ext cx="240632" cy="267368"/>
          </a:xfrm>
          <a:prstGeom prst="rect">
            <a:avLst/>
          </a:prstGeom>
          <a:solidFill>
            <a:schemeClr val="accent2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5625404" y="6288523"/>
            <a:ext cx="240632" cy="267368"/>
          </a:xfrm>
          <a:prstGeom prst="rect">
            <a:avLst/>
          </a:prstGeom>
          <a:solidFill>
            <a:schemeClr val="accent3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5384772" y="6288523"/>
            <a:ext cx="240632" cy="267368"/>
          </a:xfrm>
          <a:prstGeom prst="rect">
            <a:avLst/>
          </a:prstGeom>
          <a:solidFill>
            <a:schemeClr val="accent4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49" name="Rectangle 148"/>
          <p:cNvSpPr/>
          <p:nvPr/>
        </p:nvSpPr>
        <p:spPr>
          <a:xfrm>
            <a:off x="5384772" y="6291192"/>
            <a:ext cx="240632" cy="267368"/>
          </a:xfrm>
          <a:prstGeom prst="rect">
            <a:avLst/>
          </a:prstGeom>
          <a:solidFill>
            <a:schemeClr val="accent4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7240337" y="5063988"/>
            <a:ext cx="1668379" cy="7005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Network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7240337" y="5764498"/>
            <a:ext cx="1668379" cy="890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Link Layer/</a:t>
            </a:r>
            <a:r>
              <a:rPr lang="en-US" dirty="0" err="1" smtClean="0">
                <a:solidFill>
                  <a:schemeClr val="tx1"/>
                </a:solidFill>
              </a:rPr>
              <a:t>Phy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8285746" y="5430288"/>
            <a:ext cx="240632" cy="267368"/>
          </a:xfrm>
          <a:prstGeom prst="rect">
            <a:avLst/>
          </a:prstGeom>
          <a:solidFill>
            <a:schemeClr val="accent6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8045113" y="5430288"/>
            <a:ext cx="240632" cy="267368"/>
          </a:xfrm>
          <a:prstGeom prst="rect">
            <a:avLst/>
          </a:prstGeom>
          <a:solidFill>
            <a:schemeClr val="accent2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7804481" y="5430288"/>
            <a:ext cx="240632" cy="267368"/>
          </a:xfrm>
          <a:prstGeom prst="rect">
            <a:avLst/>
          </a:prstGeom>
          <a:solidFill>
            <a:schemeClr val="accent3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8352585" y="6291217"/>
            <a:ext cx="240632" cy="267368"/>
          </a:xfrm>
          <a:prstGeom prst="rect">
            <a:avLst/>
          </a:prstGeom>
          <a:solidFill>
            <a:schemeClr val="accent6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8111952" y="6291217"/>
            <a:ext cx="240632" cy="267368"/>
          </a:xfrm>
          <a:prstGeom prst="rect">
            <a:avLst/>
          </a:prstGeom>
          <a:solidFill>
            <a:schemeClr val="accent2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7871320" y="6291217"/>
            <a:ext cx="240632" cy="267368"/>
          </a:xfrm>
          <a:prstGeom prst="rect">
            <a:avLst/>
          </a:prstGeom>
          <a:solidFill>
            <a:schemeClr val="accent3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7628014" y="6291217"/>
            <a:ext cx="240632" cy="267368"/>
          </a:xfrm>
          <a:prstGeom prst="rect">
            <a:avLst/>
          </a:prstGeom>
          <a:solidFill>
            <a:schemeClr val="accent4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c</a:t>
            </a:r>
          </a:p>
        </p:txBody>
      </p:sp>
      <p:cxnSp>
        <p:nvCxnSpPr>
          <p:cNvPr id="9" name="Straight Connector 8"/>
          <p:cNvCxnSpPr>
            <a:stCxn id="57" idx="3"/>
            <a:endCxn id="109" idx="1"/>
          </p:cNvCxnSpPr>
          <p:nvPr/>
        </p:nvCxnSpPr>
        <p:spPr>
          <a:xfrm>
            <a:off x="2125579" y="6198939"/>
            <a:ext cx="580183" cy="534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109" idx="3"/>
            <a:endCxn id="141" idx="1"/>
          </p:cNvCxnSpPr>
          <p:nvPr/>
        </p:nvCxnSpPr>
        <p:spPr>
          <a:xfrm>
            <a:off x="4374141" y="6204287"/>
            <a:ext cx="620280" cy="2683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41" idx="3"/>
            <a:endCxn id="151" idx="1"/>
          </p:cNvCxnSpPr>
          <p:nvPr/>
        </p:nvCxnSpPr>
        <p:spPr>
          <a:xfrm>
            <a:off x="6662800" y="6206970"/>
            <a:ext cx="577537" cy="2694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839607" y="1842174"/>
            <a:ext cx="132600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Source</a:t>
            </a:r>
            <a:endParaRPr lang="en-US" sz="3200" dirty="0"/>
          </a:p>
        </p:txBody>
      </p:sp>
      <p:sp>
        <p:nvSpPr>
          <p:cNvPr id="163" name="TextBox 162"/>
          <p:cNvSpPr txBox="1"/>
          <p:nvPr/>
        </p:nvSpPr>
        <p:spPr>
          <a:xfrm>
            <a:off x="7628014" y="1842174"/>
            <a:ext cx="93928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Dest</a:t>
            </a:r>
            <a:endParaRPr lang="en-US" sz="3200" dirty="0"/>
          </a:p>
        </p:txBody>
      </p:sp>
      <p:sp>
        <p:nvSpPr>
          <p:cNvPr id="164" name="TextBox 163"/>
          <p:cNvSpPr txBox="1"/>
          <p:nvPr/>
        </p:nvSpPr>
        <p:spPr>
          <a:xfrm>
            <a:off x="2889423" y="1814682"/>
            <a:ext cx="13242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Router</a:t>
            </a:r>
            <a:endParaRPr lang="en-US" sz="3200" dirty="0"/>
          </a:p>
        </p:txBody>
      </p:sp>
      <p:sp>
        <p:nvSpPr>
          <p:cNvPr id="165" name="TextBox 164"/>
          <p:cNvSpPr txBox="1"/>
          <p:nvPr/>
        </p:nvSpPr>
        <p:spPr>
          <a:xfrm>
            <a:off x="4896464" y="1821193"/>
            <a:ext cx="13242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Router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42790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8" grpId="0" animBg="1"/>
      <p:bldP spid="99" grpId="0" animBg="1"/>
      <p:bldP spid="99" grpId="1" animBg="1"/>
      <p:bldP spid="100" grpId="0" animBg="1"/>
      <p:bldP spid="100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3" grpId="2" animBg="1"/>
      <p:bldP spid="113" grpId="3" animBg="1"/>
      <p:bldP spid="114" grpId="0" animBg="1"/>
      <p:bldP spid="114" grpId="1" animBg="1"/>
      <p:bldP spid="114" grpId="2" animBg="1"/>
      <p:bldP spid="114" grpId="3" animBg="1"/>
      <p:bldP spid="115" grpId="0" animBg="1"/>
      <p:bldP spid="115" grpId="1" animBg="1"/>
      <p:bldP spid="115" grpId="2" animBg="1"/>
      <p:bldP spid="115" grpId="3" animBg="1"/>
      <p:bldP spid="116" grpId="0" animBg="1"/>
      <p:bldP spid="116" grpId="1" animBg="1"/>
      <p:bldP spid="129" grpId="0" animBg="1"/>
      <p:bldP spid="129" grpId="1" animBg="1"/>
      <p:bldP spid="142" grpId="0" animBg="1"/>
      <p:bldP spid="142" grpId="1" animBg="1"/>
      <p:bldP spid="143" grpId="0" animBg="1"/>
      <p:bldP spid="143" grpId="1" animBg="1"/>
      <p:bldP spid="144" grpId="0" animBg="1"/>
      <p:bldP spid="144" grpId="1" animBg="1"/>
      <p:bldP spid="145" grpId="0" animBg="1"/>
      <p:bldP spid="145" grpId="1" animBg="1"/>
      <p:bldP spid="145" grpId="2" animBg="1"/>
      <p:bldP spid="145" grpId="3" animBg="1"/>
      <p:bldP spid="146" grpId="0" animBg="1"/>
      <p:bldP spid="146" grpId="1" animBg="1"/>
      <p:bldP spid="146" grpId="2" animBg="1"/>
      <p:bldP spid="146" grpId="3" animBg="1"/>
      <p:bldP spid="147" grpId="0" animBg="1"/>
      <p:bldP spid="147" grpId="1" animBg="1"/>
      <p:bldP spid="147" grpId="2" animBg="1"/>
      <p:bldP spid="147" grpId="3" animBg="1"/>
      <p:bldP spid="148" grpId="0" animBg="1"/>
      <p:bldP spid="148" grpId="1" animBg="1"/>
      <p:bldP spid="149" grpId="0" animBg="1"/>
      <p:bldP spid="149" grpId="1" animBg="1"/>
      <p:bldP spid="152" grpId="0" animBg="1"/>
      <p:bldP spid="152" grpId="1" animBg="1"/>
      <p:bldP spid="153" grpId="0" animBg="1"/>
      <p:bldP spid="153" grpId="1" animBg="1"/>
      <p:bldP spid="154" grpId="0" animBg="1"/>
      <p:bldP spid="154" grpId="1" animBg="1"/>
      <p:bldP spid="155" grpId="0" animBg="1"/>
      <p:bldP spid="155" grpId="2" animBg="1"/>
      <p:bldP spid="156" grpId="0" animBg="1"/>
      <p:bldP spid="156" grpId="2" animBg="1"/>
      <p:bldP spid="157" grpId="0" animBg="1"/>
      <p:bldP spid="157" grpId="2" animBg="1"/>
      <p:bldP spid="158" grpId="0" animBg="1"/>
      <p:bldP spid="15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1: Setting up the Network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 get an IP address, broadcast DHCP message that is picked by the DHCP server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87579" y="3382211"/>
            <a:ext cx="2807369" cy="1149685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DHCP Discovery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422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</a:t>
            </a:r>
            <a:r>
              <a:rPr lang="en-US" dirty="0" smtClean="0"/>
              <a:t>: Setting </a:t>
            </a:r>
            <a:r>
              <a:rPr lang="en-US" dirty="0"/>
              <a:t>up the Network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It is a UDP packet sent on source port 68 and destination port 67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69368" y="3128211"/>
            <a:ext cx="2807369" cy="1149685"/>
          </a:xfrm>
          <a:prstGeom prst="rect">
            <a:avLst/>
          </a:prstGeom>
          <a:solidFill>
            <a:schemeClr val="accent6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DHCP Discovery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65136" y="3128211"/>
            <a:ext cx="1104232" cy="1149685"/>
          </a:xfrm>
          <a:prstGeom prst="rect">
            <a:avLst/>
          </a:prstGeom>
          <a:solidFill>
            <a:schemeClr val="accent2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UDP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018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</a:t>
            </a:r>
            <a:r>
              <a:rPr lang="en-US" dirty="0" smtClean="0"/>
              <a:t>: </a:t>
            </a:r>
            <a:r>
              <a:rPr lang="en-US" dirty="0"/>
              <a:t>Setting up the Network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IP contains:</a:t>
            </a:r>
          </a:p>
          <a:p>
            <a:r>
              <a:rPr lang="en-US" dirty="0" smtClean="0"/>
              <a:t>Source Address: 0.0.0.0 </a:t>
            </a:r>
          </a:p>
          <a:p>
            <a:pPr lvl="1"/>
            <a:r>
              <a:rPr lang="en-US" dirty="0" smtClean="0"/>
              <a:t>We do not yet have an IP address</a:t>
            </a:r>
          </a:p>
          <a:p>
            <a:r>
              <a:rPr lang="en-US" dirty="0" smtClean="0"/>
              <a:t>Destination Address: 255.255.255.255</a:t>
            </a:r>
          </a:p>
          <a:p>
            <a:pPr lvl="1"/>
            <a:r>
              <a:rPr lang="en-US" dirty="0" smtClean="0"/>
              <a:t>We broadcast the request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358080" y="4892787"/>
            <a:ext cx="2807369" cy="1149685"/>
          </a:xfrm>
          <a:prstGeom prst="rect">
            <a:avLst/>
          </a:prstGeom>
          <a:solidFill>
            <a:schemeClr val="accent6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DHCP Discovery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53848" y="4892787"/>
            <a:ext cx="1104232" cy="1149685"/>
          </a:xfrm>
          <a:prstGeom prst="rect">
            <a:avLst/>
          </a:prstGeom>
          <a:solidFill>
            <a:schemeClr val="accent2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UDP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9616" y="4892787"/>
            <a:ext cx="1104232" cy="1149685"/>
          </a:xfrm>
          <a:prstGeom prst="rect">
            <a:avLst/>
          </a:prstGeom>
          <a:solidFill>
            <a:schemeClr val="accent3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IP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964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</a:t>
            </a:r>
            <a:r>
              <a:rPr lang="en-US" dirty="0" smtClean="0"/>
              <a:t>: </a:t>
            </a:r>
            <a:r>
              <a:rPr lang="en-US" dirty="0"/>
              <a:t>Setting up the Network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Add a Link Layer Frame (even </a:t>
            </a:r>
            <a:r>
              <a:rPr lang="en-US" dirty="0" err="1" smtClean="0"/>
              <a:t>Wifi</a:t>
            </a:r>
            <a:r>
              <a:rPr lang="en-US" dirty="0" smtClean="0"/>
              <a:t> has same format as Ethernet Frame)</a:t>
            </a:r>
          </a:p>
          <a:p>
            <a:pPr marL="457200" indent="-457200"/>
            <a:r>
              <a:rPr lang="en-US" dirty="0" smtClean="0"/>
              <a:t>Destination MAC address is FF:FF:FF:FF:FF:FF</a:t>
            </a:r>
          </a:p>
          <a:p>
            <a:pPr lvl="1"/>
            <a:r>
              <a:rPr lang="en-US" dirty="0" smtClean="0"/>
              <a:t>To broadcast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039848" y="4892787"/>
            <a:ext cx="2807369" cy="1149685"/>
          </a:xfrm>
          <a:prstGeom prst="rect">
            <a:avLst/>
          </a:prstGeom>
          <a:solidFill>
            <a:schemeClr val="accent6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DHCP Discovery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35616" y="4892787"/>
            <a:ext cx="1104232" cy="1149685"/>
          </a:xfrm>
          <a:prstGeom prst="rect">
            <a:avLst/>
          </a:prstGeom>
          <a:solidFill>
            <a:schemeClr val="accent2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UDP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31384" y="4892787"/>
            <a:ext cx="1104232" cy="1149685"/>
          </a:xfrm>
          <a:prstGeom prst="rect">
            <a:avLst/>
          </a:prstGeom>
          <a:solidFill>
            <a:schemeClr val="accent3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IP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10632" y="4892787"/>
            <a:ext cx="1320752" cy="1149685"/>
          </a:xfrm>
          <a:prstGeom prst="rect">
            <a:avLst/>
          </a:prstGeom>
          <a:solidFill>
            <a:schemeClr val="accent4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LL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047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</a:t>
            </a:r>
            <a:r>
              <a:rPr lang="en-US" dirty="0" smtClean="0"/>
              <a:t>: </a:t>
            </a:r>
            <a:r>
              <a:rPr lang="en-US" dirty="0"/>
              <a:t>Setting up the Network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Machine running DHCP server picks up the request</a:t>
            </a:r>
          </a:p>
          <a:p>
            <a:r>
              <a:rPr lang="en-US" sz="2800" dirty="0" smtClean="0"/>
              <a:t>Link Layer driver in the server shreds the LL header</a:t>
            </a:r>
          </a:p>
          <a:p>
            <a:r>
              <a:rPr lang="en-US" sz="2800" dirty="0" smtClean="0"/>
              <a:t>IP Layer of the kernel shreds the IP header</a:t>
            </a:r>
          </a:p>
          <a:p>
            <a:r>
              <a:rPr lang="en-US" sz="2800" dirty="0" smtClean="0"/>
              <a:t>UDP layer shreds the UDP header, after </a:t>
            </a:r>
            <a:r>
              <a:rPr lang="en-US" sz="2800" dirty="0" err="1" smtClean="0"/>
              <a:t>demultiplexing</a:t>
            </a:r>
            <a:r>
              <a:rPr lang="en-US" sz="2800" dirty="0" smtClean="0"/>
              <a:t> the packet to the server application running on port 67.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039848" y="5106675"/>
            <a:ext cx="2807369" cy="1149685"/>
          </a:xfrm>
          <a:prstGeom prst="rect">
            <a:avLst/>
          </a:prstGeom>
          <a:solidFill>
            <a:schemeClr val="accent6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DHCP Discovery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35616" y="5106675"/>
            <a:ext cx="1104232" cy="1149685"/>
          </a:xfrm>
          <a:prstGeom prst="rect">
            <a:avLst/>
          </a:prstGeom>
          <a:solidFill>
            <a:schemeClr val="accent2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UDP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31384" y="5106675"/>
            <a:ext cx="1104232" cy="1149685"/>
          </a:xfrm>
          <a:prstGeom prst="rect">
            <a:avLst/>
          </a:prstGeom>
          <a:solidFill>
            <a:schemeClr val="accent3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IP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10632" y="5106675"/>
            <a:ext cx="1320752" cy="1149685"/>
          </a:xfrm>
          <a:prstGeom prst="rect">
            <a:avLst/>
          </a:prstGeom>
          <a:solidFill>
            <a:schemeClr val="accent4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LL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958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</a:t>
            </a:r>
            <a:r>
              <a:rPr lang="en-US" dirty="0" smtClean="0"/>
              <a:t>: </a:t>
            </a:r>
            <a:r>
              <a:rPr lang="en-US" dirty="0"/>
              <a:t>Setting up the Network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Prepares an offer containing:</a:t>
            </a:r>
          </a:p>
          <a:p>
            <a:pPr lvl="1"/>
            <a:r>
              <a:rPr lang="en-US" dirty="0" smtClean="0"/>
              <a:t>IP address of the requesting entity</a:t>
            </a:r>
          </a:p>
          <a:p>
            <a:pPr lvl="1"/>
            <a:r>
              <a:rPr lang="en-US" dirty="0" smtClean="0"/>
              <a:t>DNS server’s IP address </a:t>
            </a:r>
          </a:p>
          <a:p>
            <a:pPr lvl="1"/>
            <a:r>
              <a:rPr lang="en-US" dirty="0" smtClean="0"/>
              <a:t>Default Gateway’s IP address</a:t>
            </a:r>
          </a:p>
          <a:p>
            <a:pPr lvl="1"/>
            <a:r>
              <a:rPr lang="en-US" dirty="0" smtClean="0"/>
              <a:t>Subnet Mask</a:t>
            </a:r>
          </a:p>
          <a:p>
            <a:r>
              <a:rPr lang="en-US" dirty="0" smtClean="0"/>
              <a:t>Encapsulated by UDP, IP and LL frames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72976" y="4976478"/>
            <a:ext cx="2807369" cy="1149685"/>
          </a:xfrm>
          <a:prstGeom prst="rect">
            <a:avLst/>
          </a:prstGeom>
          <a:solidFill>
            <a:schemeClr val="accent6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DHCP Offer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68744" y="4976478"/>
            <a:ext cx="1104232" cy="1149685"/>
          </a:xfrm>
          <a:prstGeom prst="rect">
            <a:avLst/>
          </a:prstGeom>
          <a:solidFill>
            <a:schemeClr val="accent2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UDP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64512" y="4976478"/>
            <a:ext cx="1104232" cy="1149685"/>
          </a:xfrm>
          <a:prstGeom prst="rect">
            <a:avLst/>
          </a:prstGeom>
          <a:solidFill>
            <a:schemeClr val="accent3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IP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43760" y="4976478"/>
            <a:ext cx="1320752" cy="1149685"/>
          </a:xfrm>
          <a:prstGeom prst="rect">
            <a:avLst/>
          </a:prstGeom>
          <a:solidFill>
            <a:schemeClr val="accent4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LL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560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</a:t>
            </a:r>
            <a:r>
              <a:rPr lang="en-US" dirty="0" smtClean="0"/>
              <a:t>: </a:t>
            </a:r>
            <a:r>
              <a:rPr lang="en-US" dirty="0"/>
              <a:t>Setting up the Network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Prepares an offer containing:</a:t>
            </a:r>
          </a:p>
          <a:p>
            <a:pPr lvl="1"/>
            <a:r>
              <a:rPr lang="en-US" dirty="0" smtClean="0"/>
              <a:t>IP address of the requesting entity</a:t>
            </a:r>
          </a:p>
          <a:p>
            <a:pPr lvl="1"/>
            <a:r>
              <a:rPr lang="en-US" dirty="0" smtClean="0"/>
              <a:t>DNS server’s IP address </a:t>
            </a:r>
          </a:p>
          <a:p>
            <a:pPr lvl="1"/>
            <a:r>
              <a:rPr lang="en-US" dirty="0" smtClean="0"/>
              <a:t>Default Gateway’s IP address</a:t>
            </a:r>
          </a:p>
          <a:p>
            <a:pPr lvl="1"/>
            <a:r>
              <a:rPr lang="en-US" dirty="0" smtClean="0"/>
              <a:t>Subnet Mask</a:t>
            </a:r>
          </a:p>
          <a:p>
            <a:r>
              <a:rPr lang="en-US" dirty="0" smtClean="0"/>
              <a:t>Encapsulated by UDP, IP and LL frames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72976" y="4976478"/>
            <a:ext cx="2807369" cy="1149685"/>
          </a:xfrm>
          <a:prstGeom prst="rect">
            <a:avLst/>
          </a:prstGeom>
          <a:solidFill>
            <a:schemeClr val="accent6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DHCP Offer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68744" y="4976478"/>
            <a:ext cx="1104232" cy="1149685"/>
          </a:xfrm>
          <a:prstGeom prst="rect">
            <a:avLst/>
          </a:prstGeom>
          <a:solidFill>
            <a:schemeClr val="accent2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UDP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64512" y="4976478"/>
            <a:ext cx="1104232" cy="1149685"/>
          </a:xfrm>
          <a:prstGeom prst="rect">
            <a:avLst/>
          </a:prstGeom>
          <a:solidFill>
            <a:schemeClr val="accent3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IP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43760" y="4976478"/>
            <a:ext cx="1320752" cy="1149685"/>
          </a:xfrm>
          <a:prstGeom prst="rect">
            <a:avLst/>
          </a:prstGeom>
          <a:solidFill>
            <a:schemeClr val="accent4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LL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065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763</Words>
  <Application>Microsoft Macintosh PowerPoint</Application>
  <PresentationFormat>On-screen Show (4:3)</PresentationFormat>
  <Paragraphs>225</Paragraphs>
  <Slides>24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A Complete End-to-End View</vt:lpstr>
      <vt:lpstr>PowerPoint Presentation</vt:lpstr>
      <vt:lpstr>Step 1: Setting up the Network </vt:lpstr>
      <vt:lpstr>Step 1: Setting up the Network </vt:lpstr>
      <vt:lpstr>Step 1: Setting up the Network </vt:lpstr>
      <vt:lpstr>Step 1: Setting up the Network </vt:lpstr>
      <vt:lpstr>Step 1: Setting up the Network </vt:lpstr>
      <vt:lpstr>Step 1: Setting up the Network </vt:lpstr>
      <vt:lpstr>Step 1: Setting up the Network </vt:lpstr>
      <vt:lpstr>Step 1: Setting up the Network </vt:lpstr>
      <vt:lpstr>If Ethernet Instead of Wifi?</vt:lpstr>
      <vt:lpstr>Step 2: Getting Destination IP Address</vt:lpstr>
      <vt:lpstr>Step 2:Getting Destination IP Address</vt:lpstr>
      <vt:lpstr>Step 2:Getting Destination IP Address</vt:lpstr>
      <vt:lpstr>Step 2: Getting Destination IP Address</vt:lpstr>
      <vt:lpstr>ARP</vt:lpstr>
      <vt:lpstr>Step 2: Getting Destination IP Address</vt:lpstr>
      <vt:lpstr>Step 3: Requesting the Page</vt:lpstr>
      <vt:lpstr>How is a Packet Transmitted?</vt:lpstr>
      <vt:lpstr>Same network layer functionalities irrespective of transport or application layer protocols</vt:lpstr>
      <vt:lpstr>Inter-Domain</vt:lpstr>
      <vt:lpstr>Intra-Domain</vt:lpstr>
      <vt:lpstr>Link Layer Technology Varies</vt:lpstr>
      <vt:lpstr>Transmitting Packet: All Layers View</vt:lpstr>
    </vt:vector>
  </TitlesOfParts>
  <Company>UC Berkeley EECS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Complete End-to-End View</dc:title>
  <dc:creator>Radhika Mittal</dc:creator>
  <cp:lastModifiedBy>Radhika Mittal</cp:lastModifiedBy>
  <cp:revision>49</cp:revision>
  <dcterms:created xsi:type="dcterms:W3CDTF">2013-11-13T22:24:07Z</dcterms:created>
  <dcterms:modified xsi:type="dcterms:W3CDTF">2013-11-16T19:22:29Z</dcterms:modified>
</cp:coreProperties>
</file>