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101"/>
  </p:notesMasterIdLst>
  <p:handoutMasterIdLst>
    <p:handoutMasterId r:id="rId102"/>
  </p:handoutMasterIdLst>
  <p:sldIdLst>
    <p:sldId id="383" r:id="rId2"/>
    <p:sldId id="559" r:id="rId3"/>
    <p:sldId id="566" r:id="rId4"/>
    <p:sldId id="578" r:id="rId5"/>
    <p:sldId id="562" r:id="rId6"/>
    <p:sldId id="561" r:id="rId7"/>
    <p:sldId id="574" r:id="rId8"/>
    <p:sldId id="583" r:id="rId9"/>
    <p:sldId id="579" r:id="rId10"/>
    <p:sldId id="460" r:id="rId11"/>
    <p:sldId id="461" r:id="rId12"/>
    <p:sldId id="571" r:id="rId13"/>
    <p:sldId id="560" r:id="rId14"/>
    <p:sldId id="572" r:id="rId15"/>
    <p:sldId id="573" r:id="rId16"/>
    <p:sldId id="539" r:id="rId17"/>
    <p:sldId id="568" r:id="rId18"/>
    <p:sldId id="464" r:id="rId19"/>
    <p:sldId id="465" r:id="rId20"/>
    <p:sldId id="466" r:id="rId21"/>
    <p:sldId id="467" r:id="rId22"/>
    <p:sldId id="468" r:id="rId23"/>
    <p:sldId id="567" r:id="rId24"/>
    <p:sldId id="543" r:id="rId25"/>
    <p:sldId id="473" r:id="rId26"/>
    <p:sldId id="469" r:id="rId27"/>
    <p:sldId id="547" r:id="rId28"/>
    <p:sldId id="471" r:id="rId29"/>
    <p:sldId id="472" r:id="rId30"/>
    <p:sldId id="580" r:id="rId31"/>
    <p:sldId id="548" r:id="rId32"/>
    <p:sldId id="549" r:id="rId33"/>
    <p:sldId id="475" r:id="rId34"/>
    <p:sldId id="476" r:id="rId35"/>
    <p:sldId id="477" r:id="rId36"/>
    <p:sldId id="478" r:id="rId37"/>
    <p:sldId id="482" r:id="rId38"/>
    <p:sldId id="483" r:id="rId39"/>
    <p:sldId id="484" r:id="rId40"/>
    <p:sldId id="570" r:id="rId41"/>
    <p:sldId id="486" r:id="rId42"/>
    <p:sldId id="487" r:id="rId43"/>
    <p:sldId id="488" r:id="rId44"/>
    <p:sldId id="489" r:id="rId45"/>
    <p:sldId id="490" r:id="rId46"/>
    <p:sldId id="491" r:id="rId47"/>
    <p:sldId id="492" r:id="rId48"/>
    <p:sldId id="493" r:id="rId49"/>
    <p:sldId id="494" r:id="rId50"/>
    <p:sldId id="495" r:id="rId51"/>
    <p:sldId id="496" r:id="rId52"/>
    <p:sldId id="497" r:id="rId53"/>
    <p:sldId id="498" r:id="rId54"/>
    <p:sldId id="499" r:id="rId55"/>
    <p:sldId id="500" r:id="rId56"/>
    <p:sldId id="501" r:id="rId57"/>
    <p:sldId id="502" r:id="rId58"/>
    <p:sldId id="503" r:id="rId59"/>
    <p:sldId id="504" r:id="rId60"/>
    <p:sldId id="505" r:id="rId61"/>
    <p:sldId id="506" r:id="rId62"/>
    <p:sldId id="575" r:id="rId63"/>
    <p:sldId id="581" r:id="rId64"/>
    <p:sldId id="551" r:id="rId65"/>
    <p:sldId id="507"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 id="520" r:id="rId79"/>
    <p:sldId id="521" r:id="rId80"/>
    <p:sldId id="522" r:id="rId81"/>
    <p:sldId id="523" r:id="rId82"/>
    <p:sldId id="524" r:id="rId83"/>
    <p:sldId id="525" r:id="rId84"/>
    <p:sldId id="526" r:id="rId85"/>
    <p:sldId id="527" r:id="rId86"/>
    <p:sldId id="528" r:id="rId87"/>
    <p:sldId id="529" r:id="rId88"/>
    <p:sldId id="530" r:id="rId89"/>
    <p:sldId id="531" r:id="rId90"/>
    <p:sldId id="532" r:id="rId91"/>
    <p:sldId id="533" r:id="rId92"/>
    <p:sldId id="534" r:id="rId93"/>
    <p:sldId id="535" r:id="rId94"/>
    <p:sldId id="536" r:id="rId95"/>
    <p:sldId id="555" r:id="rId96"/>
    <p:sldId id="552" r:id="rId97"/>
    <p:sldId id="584" r:id="rId98"/>
    <p:sldId id="582" r:id="rId99"/>
    <p:sldId id="564" r:id="rId100"/>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Courier New" pitchFamily="49" charset="0"/>
        <a:ea typeface="MS PGothic" pitchFamily="34" charset="-128"/>
        <a:cs typeface="+mn-cs"/>
      </a:defRPr>
    </a:lvl1pPr>
    <a:lvl2pPr marL="457200" algn="l" rtl="0" fontAlgn="base">
      <a:spcBef>
        <a:spcPct val="0"/>
      </a:spcBef>
      <a:spcAft>
        <a:spcPct val="0"/>
      </a:spcAft>
      <a:defRPr sz="2000" b="1" kern="1200">
        <a:solidFill>
          <a:schemeClr val="tx1"/>
        </a:solidFill>
        <a:latin typeface="Courier New" pitchFamily="49" charset="0"/>
        <a:ea typeface="MS PGothic" pitchFamily="34" charset="-128"/>
        <a:cs typeface="+mn-cs"/>
      </a:defRPr>
    </a:lvl2pPr>
    <a:lvl3pPr marL="914400" algn="l" rtl="0" fontAlgn="base">
      <a:spcBef>
        <a:spcPct val="0"/>
      </a:spcBef>
      <a:spcAft>
        <a:spcPct val="0"/>
      </a:spcAft>
      <a:defRPr sz="2000" b="1" kern="1200">
        <a:solidFill>
          <a:schemeClr val="tx1"/>
        </a:solidFill>
        <a:latin typeface="Courier New" pitchFamily="49" charset="0"/>
        <a:ea typeface="MS PGothic" pitchFamily="34" charset="-128"/>
        <a:cs typeface="+mn-cs"/>
      </a:defRPr>
    </a:lvl3pPr>
    <a:lvl4pPr marL="1371600" algn="l" rtl="0" fontAlgn="base">
      <a:spcBef>
        <a:spcPct val="0"/>
      </a:spcBef>
      <a:spcAft>
        <a:spcPct val="0"/>
      </a:spcAft>
      <a:defRPr sz="2000" b="1" kern="1200">
        <a:solidFill>
          <a:schemeClr val="tx1"/>
        </a:solidFill>
        <a:latin typeface="Courier New" pitchFamily="49" charset="0"/>
        <a:ea typeface="MS PGothic" pitchFamily="34" charset="-128"/>
        <a:cs typeface="+mn-cs"/>
      </a:defRPr>
    </a:lvl4pPr>
    <a:lvl5pPr marL="1828800" algn="l" rtl="0" fontAlgn="base">
      <a:spcBef>
        <a:spcPct val="0"/>
      </a:spcBef>
      <a:spcAft>
        <a:spcPct val="0"/>
      </a:spcAft>
      <a:defRPr sz="2000" b="1" kern="1200">
        <a:solidFill>
          <a:schemeClr val="tx1"/>
        </a:solidFill>
        <a:latin typeface="Courier New" pitchFamily="49" charset="0"/>
        <a:ea typeface="MS PGothic" pitchFamily="34" charset="-128"/>
        <a:cs typeface="+mn-cs"/>
      </a:defRPr>
    </a:lvl5pPr>
    <a:lvl6pPr marL="2286000" algn="l" defTabSz="914400" rtl="0" eaLnBrk="1" latinLnBrk="0" hangingPunct="1">
      <a:defRPr sz="2000" b="1" kern="1200">
        <a:solidFill>
          <a:schemeClr val="tx1"/>
        </a:solidFill>
        <a:latin typeface="Courier New" pitchFamily="49" charset="0"/>
        <a:ea typeface="MS PGothic" pitchFamily="34" charset="-128"/>
        <a:cs typeface="+mn-cs"/>
      </a:defRPr>
    </a:lvl6pPr>
    <a:lvl7pPr marL="2743200" algn="l" defTabSz="914400" rtl="0" eaLnBrk="1" latinLnBrk="0" hangingPunct="1">
      <a:defRPr sz="2000" b="1" kern="1200">
        <a:solidFill>
          <a:schemeClr val="tx1"/>
        </a:solidFill>
        <a:latin typeface="Courier New" pitchFamily="49" charset="0"/>
        <a:ea typeface="MS PGothic" pitchFamily="34" charset="-128"/>
        <a:cs typeface="+mn-cs"/>
      </a:defRPr>
    </a:lvl7pPr>
    <a:lvl8pPr marL="3200400" algn="l" defTabSz="914400" rtl="0" eaLnBrk="1" latinLnBrk="0" hangingPunct="1">
      <a:defRPr sz="2000" b="1" kern="1200">
        <a:solidFill>
          <a:schemeClr val="tx1"/>
        </a:solidFill>
        <a:latin typeface="Courier New" pitchFamily="49" charset="0"/>
        <a:ea typeface="MS PGothic" pitchFamily="34" charset="-128"/>
        <a:cs typeface="+mn-cs"/>
      </a:defRPr>
    </a:lvl8pPr>
    <a:lvl9pPr marL="3657600" algn="l" defTabSz="914400" rtl="0" eaLnBrk="1" latinLnBrk="0" hangingPunct="1">
      <a:defRPr sz="2000" b="1" kern="1200">
        <a:solidFill>
          <a:schemeClr val="tx1"/>
        </a:solidFill>
        <a:latin typeface="Courier New" pitchFamily="49"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FFCC99"/>
    <a:srgbClr val="CCFFFF"/>
    <a:srgbClr val="FFCC00"/>
    <a:srgbClr val="FF7C8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80473" autoAdjust="0"/>
  </p:normalViewPr>
  <p:slideViewPr>
    <p:cSldViewPr>
      <p:cViewPr>
        <p:scale>
          <a:sx n="80" d="100"/>
          <a:sy n="80" d="100"/>
        </p:scale>
        <p:origin x="1522" y="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19024"/>
    </p:cViewPr>
  </p:sorterViewPr>
  <p:notesViewPr>
    <p:cSldViewPr>
      <p:cViewPr varScale="1">
        <p:scale>
          <a:sx n="80" d="100"/>
          <a:sy n="80" d="100"/>
        </p:scale>
        <p:origin x="-129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4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defRPr sz="1300">
                <a:latin typeface="Courier New" charset="0"/>
                <a:ea typeface="+mn-ea"/>
                <a:cs typeface="+mn-cs"/>
              </a:defRPr>
            </a:lvl1pPr>
          </a:lstStyle>
          <a:p>
            <a:pPr>
              <a:defRPr/>
            </a:pPr>
            <a:endParaRPr lang="en-US"/>
          </a:p>
        </p:txBody>
      </p:sp>
      <p:sp>
        <p:nvSpPr>
          <p:cNvPr id="1065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defRPr sz="1300"/>
            </a:lvl1pPr>
          </a:lstStyle>
          <a:p>
            <a:pPr>
              <a:defRPr/>
            </a:pPr>
            <a:fld id="{BF5D0F9C-F009-4C74-A86C-3DDEFC18F7BE}" type="slidenum">
              <a:rPr lang="en-US"/>
              <a:pPr>
                <a:defRPr/>
              </a:pPr>
              <a:t>‹#›</a:t>
            </a:fld>
            <a:endParaRPr lang="en-US"/>
          </a:p>
        </p:txBody>
      </p:sp>
    </p:spTree>
    <p:extLst>
      <p:ext uri="{BB962C8B-B14F-4D97-AF65-F5344CB8AC3E}">
        <p14:creationId xmlns:p14="http://schemas.microsoft.com/office/powerpoint/2010/main" val="3432158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defRPr sz="1300" b="0">
                <a:latin typeface="Times New Roman" charset="0"/>
                <a:ea typeface="+mn-ea"/>
                <a:cs typeface="+mn-cs"/>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defRPr sz="1300" b="0">
                <a:latin typeface="Times New Roman" pitchFamily="18" charset="0"/>
              </a:defRPr>
            </a:lvl1pPr>
          </a:lstStyle>
          <a:p>
            <a:pPr>
              <a:defRPr/>
            </a:pPr>
            <a:fld id="{54A59752-75EB-4068-ABAC-D0B4501D1A2D}" type="slidenum">
              <a:rPr lang="en-US"/>
              <a:pPr>
                <a:defRPr/>
              </a:pPr>
              <a:t>‹#›</a:t>
            </a:fld>
            <a:endParaRPr lang="en-US"/>
          </a:p>
        </p:txBody>
      </p:sp>
    </p:spTree>
    <p:extLst>
      <p:ext uri="{BB962C8B-B14F-4D97-AF65-F5344CB8AC3E}">
        <p14:creationId xmlns:p14="http://schemas.microsoft.com/office/powerpoint/2010/main" val="358922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Reflection_(physics)" TargetMode="External"/><Relationship Id="rId3" Type="http://schemas.openxmlformats.org/officeDocument/2006/relationships/hyperlink" Target="http://en.wikipedia.org/wiki/Attenuation_(electromagnetic_radiation)" TargetMode="External"/><Relationship Id="rId7" Type="http://schemas.openxmlformats.org/officeDocument/2006/relationships/hyperlink" Target="http://en.wikipedia.org/wiki/Diffraction" TargetMode="External"/><Relationship Id="rId12" Type="http://schemas.openxmlformats.org/officeDocument/2006/relationships/hyperlink" Target="http://en.wikipedia.org/wiki/Absorption_(optic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Refraction" TargetMode="External"/><Relationship Id="rId11" Type="http://schemas.openxmlformats.org/officeDocument/2006/relationships/hyperlink" Target="http://en.wikipedia.org/wiki/Coupling_loss" TargetMode="External"/><Relationship Id="rId5" Type="http://schemas.openxmlformats.org/officeDocument/2006/relationships/hyperlink" Target="http://en.wikipedia.org/wiki/Free-space_loss" TargetMode="External"/><Relationship Id="rId10" Type="http://schemas.openxmlformats.org/officeDocument/2006/relationships/hyperlink" Target="http://en.wikipedia.org/wiki/Transmission_medium" TargetMode="External"/><Relationship Id="rId4" Type="http://schemas.openxmlformats.org/officeDocument/2006/relationships/hyperlink" Target="http://en.wikipedia.org/wiki/Electromagnetic_wave" TargetMode="External"/><Relationship Id="rId9" Type="http://schemas.openxmlformats.org/officeDocument/2006/relationships/hyperlink" Target="http://en.wikipedia.org/wiki/Aperture_(antenn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926B563-CCC3-444D-96B7-772E344CB579}" type="slidenum">
              <a:rPr lang="en-US" sz="1300" b="0" smtClean="0">
                <a:latin typeface="Times New Roman" pitchFamily="18" charset="0"/>
              </a:rPr>
              <a:pPr eaLnBrk="1" hangingPunct="1"/>
              <a:t>1</a:t>
            </a:fld>
            <a:endParaRPr lang="en-US" sz="1300" b="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31089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A50100F-5E41-4F4D-B112-B133A7058D3B}" type="slidenum">
              <a:rPr lang="en-US" sz="1300" b="0" smtClean="0">
                <a:latin typeface="Times New Roman" pitchFamily="18" charset="0"/>
              </a:rPr>
              <a:pPr eaLnBrk="1" hangingPunct="1"/>
              <a:t>10</a:t>
            </a:fld>
            <a:endParaRPr lang="en-US" sz="1300" b="0"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2788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64D7281-2564-4B69-BFFB-FA2E066846E1}" type="slidenum">
              <a:rPr lang="en-US" sz="1300" b="0" smtClean="0">
                <a:latin typeface="Times New Roman" pitchFamily="18" charset="0"/>
              </a:rPr>
              <a:pPr eaLnBrk="1" hangingPunct="1"/>
              <a:t>11</a:t>
            </a:fld>
            <a:endParaRPr lang="en-US" sz="1300" b="0"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a:p>
            <a:r>
              <a:rPr lang="en-US" dirty="0" smtClean="0">
                <a:latin typeface="Times New Roman" pitchFamily="18" charset="0"/>
              </a:rPr>
              <a:t>Naturally – there exist technologies for longer distances…</a:t>
            </a:r>
          </a:p>
          <a:p>
            <a:r>
              <a:rPr lang="en-US" dirty="0" smtClean="0">
                <a:latin typeface="Times New Roman" pitchFamily="18" charset="0"/>
              </a:rPr>
              <a:t>Also – we already  have affordable off-the-shelf gear for gigabit+  speeds…</a:t>
            </a:r>
          </a:p>
          <a:p>
            <a:endParaRPr lang="en-US" dirty="0" smtClean="0">
              <a:latin typeface="Times New Roman" pitchFamily="18" charset="0"/>
            </a:endParaRPr>
          </a:p>
          <a:p>
            <a:r>
              <a:rPr lang="en-US" dirty="0" smtClean="0">
                <a:latin typeface="Times New Roman" pitchFamily="18" charset="0"/>
              </a:rPr>
              <a:t>Why not use any of the outdoors technologies also indoors – surely it would work…?</a:t>
            </a:r>
          </a:p>
          <a:p>
            <a:endParaRPr lang="en-US" dirty="0" smtClean="0">
              <a:latin typeface="Times New Roman" pitchFamily="18" charset="0"/>
            </a:endParaRPr>
          </a:p>
          <a:p>
            <a:r>
              <a:rPr lang="en-US" dirty="0" smtClean="0">
                <a:latin typeface="Times New Roman" pitchFamily="18" charset="0"/>
              </a:rPr>
              <a:t>802.11n can do much faster today – 600Mbps (4x4 MIMO)…</a:t>
            </a:r>
          </a:p>
        </p:txBody>
      </p:sp>
    </p:spTree>
    <p:extLst>
      <p:ext uri="{BB962C8B-B14F-4D97-AF65-F5344CB8AC3E}">
        <p14:creationId xmlns:p14="http://schemas.microsoft.com/office/powerpoint/2010/main" val="278260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05C56D4-5650-458D-9BD2-842BE6D62A6E}" type="slidenum">
              <a:rPr lang="en-US" sz="1300" b="0" smtClean="0">
                <a:latin typeface="Times New Roman" pitchFamily="18" charset="0"/>
              </a:rPr>
              <a:pPr eaLnBrk="1" hangingPunct="1"/>
              <a:t>12</a:t>
            </a:fld>
            <a:endParaRPr lang="en-US" sz="1300" b="0" smtClean="0">
              <a:latin typeface="Times New Roman" pitchFamily="18" charset="0"/>
            </a:endParaRPr>
          </a:p>
        </p:txBody>
      </p:sp>
    </p:spTree>
    <p:extLst>
      <p:ext uri="{BB962C8B-B14F-4D97-AF65-F5344CB8AC3E}">
        <p14:creationId xmlns:p14="http://schemas.microsoft.com/office/powerpoint/2010/main" val="288499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A9E3C69-3190-428C-99C2-C5054A1D67C3}" type="slidenum">
              <a:rPr lang="en-US" sz="1300" b="0" smtClean="0">
                <a:latin typeface="Times New Roman" pitchFamily="18" charset="0"/>
              </a:rPr>
              <a:pPr eaLnBrk="1" hangingPunct="1"/>
              <a:t>13</a:t>
            </a:fld>
            <a:endParaRPr lang="en-US" sz="1300" b="0" smtClean="0">
              <a:latin typeface="Times New Roman" pitchFamily="18" charset="0"/>
            </a:endParaRPr>
          </a:p>
        </p:txBody>
      </p:sp>
    </p:spTree>
    <p:extLst>
      <p:ext uri="{BB962C8B-B14F-4D97-AF65-F5344CB8AC3E}">
        <p14:creationId xmlns:p14="http://schemas.microsoft.com/office/powerpoint/2010/main" val="402791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F3BCE67-4227-4342-9D63-D2E1661B4018}" type="slidenum">
              <a:rPr lang="en-US" sz="1300" b="0" smtClean="0">
                <a:latin typeface="Times New Roman" pitchFamily="18" charset="0"/>
              </a:rPr>
              <a:pPr eaLnBrk="1" hangingPunct="1"/>
              <a:t>14</a:t>
            </a:fld>
            <a:endParaRPr lang="en-US" sz="1300" b="0" smtClean="0">
              <a:latin typeface="Times New Roman" pitchFamily="18" charset="0"/>
            </a:endParaRPr>
          </a:p>
        </p:txBody>
      </p:sp>
    </p:spTree>
    <p:extLst>
      <p:ext uri="{BB962C8B-B14F-4D97-AF65-F5344CB8AC3E}">
        <p14:creationId xmlns:p14="http://schemas.microsoft.com/office/powerpoint/2010/main" val="121326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 used to make calls from 40 miles away  – not anymore…</a:t>
            </a:r>
          </a:p>
          <a:p>
            <a:r>
              <a:rPr lang="en-US" dirty="0" smtClean="0">
                <a:latin typeface="Times New Roman" pitchFamily="18" charset="0"/>
              </a:rPr>
              <a:t>Cellular towers climbed down from the mountain-tops in attempt to reduce/contain their footprint.</a:t>
            </a:r>
          </a:p>
          <a:p>
            <a:r>
              <a:rPr lang="en-US" dirty="0" smtClean="0">
                <a:latin typeface="Times New Roman" pitchFamily="18" charset="0"/>
              </a:rPr>
              <a:t>Antenna </a:t>
            </a:r>
            <a:r>
              <a:rPr lang="en-US" dirty="0" smtClean="0">
                <a:latin typeface="Times New Roman" pitchFamily="18" charset="0"/>
              </a:rPr>
              <a:t>is bigger (a plus only if upright).</a:t>
            </a:r>
          </a:p>
          <a:p>
            <a:r>
              <a:rPr lang="en-US" dirty="0" smtClean="0">
                <a:latin typeface="Times New Roman" pitchFamily="18" charset="0"/>
              </a:rPr>
              <a:t>Power (and therefore</a:t>
            </a:r>
            <a:r>
              <a:rPr lang="en-US" baseline="0" dirty="0" smtClean="0">
                <a:latin typeface="Times New Roman" pitchFamily="18" charset="0"/>
              </a:rPr>
              <a:t> battery) is higher.</a:t>
            </a:r>
          </a:p>
          <a:p>
            <a:r>
              <a:rPr lang="en-US" baseline="0" dirty="0" smtClean="0">
                <a:latin typeface="Times New Roman" pitchFamily="18" charset="0"/>
              </a:rPr>
              <a:t>Band 800Mhz AMPS.</a:t>
            </a:r>
            <a:endParaRPr lang="en-US" dirty="0" smtClean="0">
              <a:latin typeface="Times New Roman" pitchFamily="18"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F2E70E-B56D-45DA-AEAA-3839FE60D326}" type="slidenum">
              <a:rPr lang="en-US" sz="1300" b="0" smtClean="0">
                <a:latin typeface="Times New Roman" pitchFamily="18" charset="0"/>
              </a:rPr>
              <a:pPr eaLnBrk="1" hangingPunct="1"/>
              <a:t>15</a:t>
            </a:fld>
            <a:endParaRPr lang="en-US" sz="1300" b="0" smtClean="0">
              <a:latin typeface="Times New Roman" pitchFamily="18" charset="0"/>
            </a:endParaRPr>
          </a:p>
        </p:txBody>
      </p:sp>
    </p:spTree>
    <p:extLst>
      <p:ext uri="{BB962C8B-B14F-4D97-AF65-F5344CB8AC3E}">
        <p14:creationId xmlns:p14="http://schemas.microsoft.com/office/powerpoint/2010/main" val="368193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Broadcast – anybody in</a:t>
            </a:r>
            <a:r>
              <a:rPr lang="en-US" baseline="0" dirty="0" smtClean="0"/>
              <a:t> proximity can hear and interfere (assuming the same channel)</a:t>
            </a:r>
          </a:p>
          <a:p>
            <a:endParaRPr lang="en-US" baseline="0" dirty="0" smtClean="0"/>
          </a:p>
          <a:p>
            <a:r>
              <a:rPr lang="en-US" baseline="0" dirty="0" smtClean="0"/>
              <a:t>Half-duplex:</a:t>
            </a:r>
            <a:br>
              <a:rPr lang="en-US" baseline="0" dirty="0" smtClean="0"/>
            </a:br>
            <a:r>
              <a:rPr lang="en-US" baseline="0" dirty="0" smtClean="0"/>
              <a:t>Not an engineering problem – but a fundamental physics that our strong transmission is deafening to our receiver.</a:t>
            </a:r>
          </a:p>
          <a:p>
            <a:r>
              <a:rPr lang="en-US" baseline="0" dirty="0" smtClean="0"/>
              <a:t>Solve by different channels/bands for RX/TX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16</a:t>
            </a:fld>
            <a:endParaRPr lang="en-US"/>
          </a:p>
        </p:txBody>
      </p:sp>
    </p:spTree>
    <p:extLst>
      <p:ext uri="{BB962C8B-B14F-4D97-AF65-F5344CB8AC3E}">
        <p14:creationId xmlns:p14="http://schemas.microsoft.com/office/powerpoint/2010/main" val="14857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E12B448-CE21-4394-9025-625D49B6C168}" type="slidenum">
              <a:rPr lang="en-US" sz="1300" b="0" smtClean="0">
                <a:latin typeface="Times New Roman" pitchFamily="18" charset="0"/>
              </a:rPr>
              <a:pPr eaLnBrk="1" hangingPunct="1"/>
              <a:t>17</a:t>
            </a:fld>
            <a:endParaRPr lang="en-US" sz="1300" b="0" smtClean="0">
              <a:latin typeface="Times New Roman" pitchFamily="18" charset="0"/>
            </a:endParaRPr>
          </a:p>
        </p:txBody>
      </p:sp>
    </p:spTree>
    <p:extLst>
      <p:ext uri="{BB962C8B-B14F-4D97-AF65-F5344CB8AC3E}">
        <p14:creationId xmlns:p14="http://schemas.microsoft.com/office/powerpoint/2010/main" val="130795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DD2B6C-C2F5-4B16-A859-9E6E6F40897B}" type="slidenum">
              <a:rPr lang="en-US" sz="1300" b="0" smtClean="0">
                <a:latin typeface="Times New Roman" pitchFamily="18" charset="0"/>
              </a:rPr>
              <a:pPr eaLnBrk="1" hangingPunct="1"/>
              <a:t>18</a:t>
            </a:fld>
            <a:endParaRPr lang="en-US" sz="1300" b="0"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0291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E8F58E-F436-48CA-BD17-94BD6858A2A2}" type="slidenum">
              <a:rPr lang="en-US" sz="1300" b="0" smtClean="0">
                <a:latin typeface="Times New Roman" pitchFamily="18" charset="0"/>
              </a:rPr>
              <a:pPr eaLnBrk="1" hangingPunct="1"/>
              <a:t>19</a:t>
            </a:fld>
            <a:endParaRPr lang="en-US" sz="1300" b="0"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27183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Rapid evolution in the wireless eco-system – hard to keep up.</a:t>
            </a:r>
          </a:p>
          <a:p>
            <a:r>
              <a:rPr lang="en-US" smtClean="0">
                <a:latin typeface="Times New Roman" pitchFamily="18" charset="0"/>
              </a:rPr>
              <a:t>Both technologies and business-models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47E7301-94AB-4A70-B5A9-F565B2EADAB5}" type="slidenum">
              <a:rPr lang="en-US" sz="1300" b="0" smtClean="0">
                <a:latin typeface="Times New Roman" pitchFamily="18" charset="0"/>
              </a:rPr>
              <a:pPr eaLnBrk="1" hangingPunct="1"/>
              <a:t>2</a:t>
            </a:fld>
            <a:endParaRPr lang="en-US" sz="1300" b="0" smtClean="0">
              <a:latin typeface="Times New Roman" pitchFamily="18" charset="0"/>
            </a:endParaRPr>
          </a:p>
        </p:txBody>
      </p:sp>
    </p:spTree>
    <p:extLst>
      <p:ext uri="{BB962C8B-B14F-4D97-AF65-F5344CB8AC3E}">
        <p14:creationId xmlns:p14="http://schemas.microsoft.com/office/powerpoint/2010/main" val="34408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99B5C6-5001-4DA8-8AC7-2A884A88CEF7}" type="slidenum">
              <a:rPr lang="en-US" sz="1300" b="0" smtClean="0">
                <a:latin typeface="Times New Roman" pitchFamily="18" charset="0"/>
              </a:rPr>
              <a:pPr eaLnBrk="1" hangingPunct="1"/>
              <a:t>20</a:t>
            </a:fld>
            <a:endParaRPr lang="en-US" sz="1300" b="0" smtClean="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12375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5C2BBE1-4B6E-4DE4-BF3F-030482F56E71}" type="slidenum">
              <a:rPr lang="en-US" sz="1300" b="0" smtClean="0">
                <a:latin typeface="Times New Roman" pitchFamily="18" charset="0"/>
              </a:rPr>
              <a:pPr eaLnBrk="1" hangingPunct="1"/>
              <a:t>21</a:t>
            </a:fld>
            <a:endParaRPr lang="en-US" sz="1300" b="0" smtClean="0">
              <a:latin typeface="Times New Roman" pitchFamily="18" charset="0"/>
            </a:endParaRPr>
          </a:p>
        </p:txBody>
      </p:sp>
      <p:sp>
        <p:nvSpPr>
          <p:cNvPr id="12083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00A07C7-DC62-48AB-AB71-B9F972C184F9}" type="slidenum">
              <a:rPr lang="en-US" sz="1300" b="0">
                <a:latin typeface="Times New Roman" pitchFamily="18" charset="0"/>
              </a:rPr>
              <a:pPr eaLnBrk="1" hangingPunct="1"/>
              <a:t>21</a:t>
            </a:fld>
            <a:endParaRPr lang="en-US" sz="1300" b="0">
              <a:latin typeface="Times New Roman" pitchFamily="18"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2083091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A0C809-F77C-46E4-AF26-83F186B91487}" type="slidenum">
              <a:rPr lang="en-US" sz="1300" b="0" smtClean="0">
                <a:latin typeface="Times New Roman" pitchFamily="18" charset="0"/>
              </a:rPr>
              <a:pPr eaLnBrk="1" hangingPunct="1"/>
              <a:t>22</a:t>
            </a:fld>
            <a:endParaRPr lang="en-US" sz="1300" b="0"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07789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CDC0D5A-B932-4317-89D5-4F8D2C197ECA}" type="slidenum">
              <a:rPr lang="en-US" sz="1300" b="0" smtClean="0">
                <a:latin typeface="Times New Roman" pitchFamily="18" charset="0"/>
              </a:rPr>
              <a:pPr eaLnBrk="1" hangingPunct="1"/>
              <a:t>23</a:t>
            </a:fld>
            <a:endParaRPr lang="en-US" sz="1300" b="0" smtClean="0">
              <a:latin typeface="Times New Roman" pitchFamily="18" charset="0"/>
            </a:endParaRPr>
          </a:p>
        </p:txBody>
      </p:sp>
    </p:spTree>
    <p:extLst>
      <p:ext uri="{BB962C8B-B14F-4D97-AF65-F5344CB8AC3E}">
        <p14:creationId xmlns:p14="http://schemas.microsoft.com/office/powerpoint/2010/main" val="240284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6F5DB87-C66E-47EE-AC88-0468E91268E5}" type="slidenum">
              <a:rPr lang="en-US" sz="1300" b="0" smtClean="0">
                <a:latin typeface="Times New Roman" pitchFamily="18" charset="0"/>
              </a:rPr>
              <a:pPr eaLnBrk="1" hangingPunct="1"/>
              <a:t>25</a:t>
            </a:fld>
            <a:endParaRPr lang="en-US" sz="1300" b="0" smtClean="0">
              <a:latin typeface="Times New Roman" pitchFamily="18" charset="0"/>
            </a:endParaRPr>
          </a:p>
        </p:txBody>
      </p:sp>
      <p:sp>
        <p:nvSpPr>
          <p:cNvPr id="12390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B3DEB1-74B5-41E2-BDE4-8AB39C00E444}" type="slidenum">
              <a:rPr lang="en-US" sz="1300" b="0">
                <a:latin typeface="Times New Roman" pitchFamily="18" charset="0"/>
              </a:rPr>
              <a:pPr eaLnBrk="1" hangingPunct="1"/>
              <a:t>25</a:t>
            </a:fld>
            <a:endParaRPr lang="en-US" sz="1300" b="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92589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C4DA782-5F7C-497D-98F0-1992D89B6F86}" type="slidenum">
              <a:rPr lang="en-US" sz="1300" b="0" smtClean="0">
                <a:latin typeface="Times New Roman" pitchFamily="18" charset="0"/>
              </a:rPr>
              <a:pPr eaLnBrk="1" hangingPunct="1"/>
              <a:t>26</a:t>
            </a:fld>
            <a:endParaRPr lang="en-US" sz="1300" b="0"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9011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CS – what’s the relation between propagation delay and probability of collision?</a:t>
            </a:r>
            <a:endParaRPr lang="en-US" dirty="0"/>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27</a:t>
            </a:fld>
            <a:endParaRPr lang="en-US"/>
          </a:p>
        </p:txBody>
      </p:sp>
    </p:spTree>
    <p:extLst>
      <p:ext uri="{BB962C8B-B14F-4D97-AF65-F5344CB8AC3E}">
        <p14:creationId xmlns:p14="http://schemas.microsoft.com/office/powerpoint/2010/main" val="84755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64A78F8-1C80-4F91-8299-2ABBA6E77E4D}" type="slidenum">
              <a:rPr lang="en-US" sz="1300" b="0" smtClean="0">
                <a:latin typeface="Times New Roman" pitchFamily="18" charset="0"/>
              </a:rPr>
              <a:pPr eaLnBrk="1" hangingPunct="1"/>
              <a:t>28</a:t>
            </a:fld>
            <a:endParaRPr lang="en-US" sz="1300" b="0" smtClean="0">
              <a:latin typeface="Times New Roman" pitchFamily="18" charset="0"/>
            </a:endParaRPr>
          </a:p>
        </p:txBody>
      </p:sp>
      <p:sp>
        <p:nvSpPr>
          <p:cNvPr id="12595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F76B88C-0D8E-4EDF-A1EC-12C6827AE001}" type="slidenum">
              <a:rPr lang="en-US" sz="1300" b="0">
                <a:latin typeface="Times New Roman" pitchFamily="18" charset="0"/>
              </a:rPr>
              <a:pPr eaLnBrk="1" hangingPunct="1"/>
              <a:t>28</a:t>
            </a:fld>
            <a:endParaRPr lang="en-US" sz="1300" b="0">
              <a:latin typeface="Times New Roman"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357212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5AD936D-978B-4B81-9C71-2847A45038B4}" type="slidenum">
              <a:rPr lang="en-US" sz="1300" b="0" smtClean="0">
                <a:latin typeface="Times New Roman" pitchFamily="18" charset="0"/>
              </a:rPr>
              <a:pPr eaLnBrk="1" hangingPunct="1"/>
              <a:t>29</a:t>
            </a:fld>
            <a:endParaRPr lang="en-US" sz="1300" b="0" smtClean="0">
              <a:latin typeface="Times New Roman" pitchFamily="18" charset="0"/>
            </a:endParaRPr>
          </a:p>
        </p:txBody>
      </p:sp>
      <p:sp>
        <p:nvSpPr>
          <p:cNvPr id="12697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9C30EBB-6FF4-4AB6-B3AE-3FEE31131A12}" type="slidenum">
              <a:rPr lang="en-US" sz="1300" b="0">
                <a:latin typeface="Times New Roman" pitchFamily="18" charset="0"/>
              </a:rPr>
              <a:pPr eaLnBrk="1" hangingPunct="1"/>
              <a:t>29</a:t>
            </a:fld>
            <a:endParaRPr lang="en-US" sz="1300" b="0">
              <a:latin typeface="Times New Roman" pitchFamily="18" charset="0"/>
            </a:endParaRPr>
          </a:p>
        </p:txBody>
      </p:sp>
      <p:sp>
        <p:nvSpPr>
          <p:cNvPr id="126980" name="Rectangle 2"/>
          <p:cNvSpPr>
            <a:spLocks noGrp="1" noRot="1" noChangeAspect="1" noChangeArrowheads="1" noTextEdit="1"/>
          </p:cNvSpPr>
          <p:nvPr>
            <p:ph type="sldImg"/>
          </p:nvPr>
        </p:nvSpPr>
        <p:spPr>
          <a:xfrm>
            <a:off x="1258888" y="720725"/>
            <a:ext cx="4800600" cy="3600450"/>
          </a:xfrm>
          <a:ln/>
        </p:spPr>
      </p:sp>
      <p:sp>
        <p:nvSpPr>
          <p:cNvPr id="126981"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r>
              <a:rPr lang="en-US" dirty="0" smtClean="0">
                <a:latin typeface="Times New Roman" pitchFamily="18" charset="0"/>
              </a:rPr>
              <a:t>Can</a:t>
            </a:r>
            <a:r>
              <a:rPr lang="en-US" baseline="0" dirty="0" smtClean="0">
                <a:latin typeface="Times New Roman" pitchFamily="18" charset="0"/>
              </a:rPr>
              <a:t> both B send to A and C send to D at the same time? Yes! – no problem with that… however CS prevents such transmission … exposed node…</a:t>
            </a:r>
            <a:endParaRPr lang="en-US" dirty="0" smtClean="0">
              <a:latin typeface="Times New Roman" pitchFamily="18" charset="0"/>
            </a:endParaRPr>
          </a:p>
        </p:txBody>
      </p:sp>
    </p:spTree>
    <p:extLst>
      <p:ext uri="{BB962C8B-B14F-4D97-AF65-F5344CB8AC3E}">
        <p14:creationId xmlns:p14="http://schemas.microsoft.com/office/powerpoint/2010/main" val="238158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2CFCA7-C7AA-4E24-B78E-8F8189C6A0CC}" type="slidenum">
              <a:rPr lang="en-US" sz="1300" b="0" smtClean="0">
                <a:latin typeface="Times New Roman" pitchFamily="18" charset="0"/>
              </a:rPr>
              <a:pPr eaLnBrk="1" hangingPunct="1"/>
              <a:t>30</a:t>
            </a:fld>
            <a:endParaRPr lang="en-US" sz="1300" b="0" smtClean="0">
              <a:latin typeface="Times New Roman" pitchFamily="18" charset="0"/>
            </a:endParaRPr>
          </a:p>
        </p:txBody>
      </p:sp>
      <p:sp>
        <p:nvSpPr>
          <p:cNvPr id="13312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06423D0-9A26-4424-BF79-55DBCE776900}" type="slidenum">
              <a:rPr lang="en-US" sz="1300" b="0">
                <a:latin typeface="Times New Roman" pitchFamily="18" charset="0"/>
              </a:rPr>
              <a:pPr eaLnBrk="1" hangingPunct="1"/>
              <a:t>30</a:t>
            </a:fld>
            <a:endParaRPr lang="en-US" sz="1300" b="0">
              <a:latin typeface="Times New Roman" pitchFamily="18"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62293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a:buFont typeface="Arial" pitchFamily="34" charset="0"/>
              <a:buChar char="•"/>
              <a:defRPr/>
            </a:pPr>
            <a:r>
              <a:rPr lang="en-US" dirty="0" smtClean="0"/>
              <a:t>Bitrate or Bandwidth (not the same thing, but similar</a:t>
            </a:r>
            <a:r>
              <a:rPr lang="en-US" baseline="0" dirty="0" smtClean="0"/>
              <a:t> enough)</a:t>
            </a:r>
            <a:endParaRPr lang="en-US" dirty="0" smtClean="0"/>
          </a:p>
          <a:p>
            <a:pPr marL="342900" indent="-342900">
              <a:buFont typeface="Arial" pitchFamily="34" charset="0"/>
              <a:buChar char="•"/>
              <a:defRPr/>
            </a:pPr>
            <a:r>
              <a:rPr lang="en-US" dirty="0" smtClean="0"/>
              <a:t>Range - PAN, LAN, MAN, WAN  (lose</a:t>
            </a:r>
            <a:r>
              <a:rPr lang="en-US" baseline="0" dirty="0" smtClean="0"/>
              <a:t> definitions, no actual distances).</a:t>
            </a:r>
            <a:endParaRPr lang="en-US" dirty="0" smtClean="0"/>
          </a:p>
          <a:p>
            <a:pPr marL="342900" indent="-342900">
              <a:buFont typeface="Arial" pitchFamily="34" charset="0"/>
              <a:buChar char="•"/>
              <a:defRPr/>
            </a:pPr>
            <a:r>
              <a:rPr lang="en-US" dirty="0" smtClean="0"/>
              <a:t>Two-way / One-way </a:t>
            </a:r>
          </a:p>
          <a:p>
            <a:pPr marL="342900" indent="-342900">
              <a:buFont typeface="Arial" pitchFamily="34" charset="0"/>
              <a:buChar char="•"/>
              <a:defRPr/>
            </a:pPr>
            <a:r>
              <a:rPr lang="en-US" dirty="0" smtClean="0"/>
              <a:t>Multi-Access / Point-to-Point (example</a:t>
            </a:r>
            <a:r>
              <a:rPr lang="en-US" baseline="0" dirty="0" smtClean="0"/>
              <a:t> for p2p – Microwave link – others?)</a:t>
            </a:r>
            <a:endParaRPr lang="en-US" dirty="0" smtClean="0"/>
          </a:p>
          <a:p>
            <a:pPr marL="342900" indent="-342900">
              <a:buFont typeface="Arial" pitchFamily="34" charset="0"/>
              <a:buChar char="•"/>
              <a:defRPr/>
            </a:pPr>
            <a:r>
              <a:rPr lang="en-US" dirty="0" smtClean="0"/>
              <a:t>Digital / Analog (examples for analog – TV/Radio</a:t>
            </a:r>
            <a:r>
              <a:rPr lang="en-US" baseline="0" dirty="0" smtClean="0"/>
              <a:t> broadcast, police/EMS walkie-talkies)…</a:t>
            </a:r>
            <a:endParaRPr lang="en-US" dirty="0" smtClean="0"/>
          </a:p>
          <a:p>
            <a:pPr marL="342900" indent="-342900">
              <a:buFont typeface="Arial" pitchFamily="34" charset="0"/>
              <a:buChar char="•"/>
              <a:defRPr/>
            </a:pPr>
            <a:r>
              <a:rPr lang="en-US" dirty="0" smtClean="0"/>
              <a:t>Applications and industries (military, commercial, medical, transportation, etc…)</a:t>
            </a:r>
          </a:p>
          <a:p>
            <a:pPr marL="342900" indent="-342900">
              <a:buFont typeface="Arial" pitchFamily="34" charset="0"/>
              <a:buChar char="•"/>
              <a:defRPr/>
            </a:pPr>
            <a:r>
              <a:rPr lang="en-US" dirty="0" smtClean="0"/>
              <a:t>Environments – outdoors/indoors, industrial,</a:t>
            </a:r>
            <a:r>
              <a:rPr lang="en-US" baseline="0" dirty="0" smtClean="0"/>
              <a:t> rural/urban, mountainous / flat-lands , etc..</a:t>
            </a:r>
          </a:p>
          <a:p>
            <a:pPr marL="342900" indent="-342900">
              <a:buFont typeface="Arial" pitchFamily="34" charset="0"/>
              <a:buChar char="•"/>
              <a:defRPr/>
            </a:pPr>
            <a:r>
              <a:rPr lang="en-US" dirty="0" smtClean="0"/>
              <a:t>Frequency – Affects most physical properties:</a:t>
            </a:r>
            <a:br>
              <a:rPr lang="en-US" dirty="0" smtClean="0"/>
            </a:b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5B00A4-4247-4C77-8B79-F6B67604AA63}" type="slidenum">
              <a:rPr lang="en-US" sz="1300" b="0" smtClean="0">
                <a:latin typeface="Times New Roman" pitchFamily="18" charset="0"/>
              </a:rPr>
              <a:pPr eaLnBrk="1" hangingPunct="1"/>
              <a:t>3</a:t>
            </a:fld>
            <a:endParaRPr lang="en-US" sz="1300" b="0" smtClean="0">
              <a:latin typeface="Times New Roman" pitchFamily="18" charset="0"/>
            </a:endParaRPr>
          </a:p>
        </p:txBody>
      </p:sp>
    </p:spTree>
    <p:extLst>
      <p:ext uri="{BB962C8B-B14F-4D97-AF65-F5344CB8AC3E}">
        <p14:creationId xmlns:p14="http://schemas.microsoft.com/office/powerpoint/2010/main" val="4206854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Why do we wait?</a:t>
            </a:r>
          </a:p>
          <a:p>
            <a:r>
              <a:rPr lang="en-US" smtClean="0">
                <a:latin typeface="Times New Roman" pitchFamily="18" charset="0"/>
              </a:rPr>
              <a:t> Why not just send right away as medium becomes clear?</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5C00329-BC93-4A4B-BA2D-B05A629801B9}" type="slidenum">
              <a:rPr lang="en-US" sz="1300" b="0" smtClean="0">
                <a:latin typeface="Times New Roman" pitchFamily="18" charset="0"/>
              </a:rPr>
              <a:pPr eaLnBrk="1" hangingPunct="1"/>
              <a:t>32</a:t>
            </a:fld>
            <a:endParaRPr lang="en-US" sz="1300" b="0" smtClean="0">
              <a:latin typeface="Times New Roman" pitchFamily="18" charset="0"/>
            </a:endParaRPr>
          </a:p>
        </p:txBody>
      </p:sp>
    </p:spTree>
    <p:extLst>
      <p:ext uri="{BB962C8B-B14F-4D97-AF65-F5344CB8AC3E}">
        <p14:creationId xmlns:p14="http://schemas.microsoft.com/office/powerpoint/2010/main" val="4123560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E02E9D-6A4F-4CD9-95CC-5E495CE0D39D}" type="slidenum">
              <a:rPr lang="en-US" sz="1300" b="0" smtClean="0">
                <a:latin typeface="Times New Roman" pitchFamily="18" charset="0"/>
              </a:rPr>
              <a:pPr eaLnBrk="1" hangingPunct="1"/>
              <a:t>33</a:t>
            </a:fld>
            <a:endParaRPr lang="en-US" sz="1300" b="0" smtClean="0">
              <a:latin typeface="Times New Roman" pitchFamily="18" charset="0"/>
            </a:endParaRPr>
          </a:p>
        </p:txBody>
      </p:sp>
      <p:sp>
        <p:nvSpPr>
          <p:cNvPr id="12902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3545A94-B8A9-4FD7-9026-7BA0DA2A648D}" type="slidenum">
              <a:rPr lang="en-US" sz="1300" b="0">
                <a:latin typeface="Times New Roman" pitchFamily="18" charset="0"/>
              </a:rPr>
              <a:pPr eaLnBrk="1" hangingPunct="1"/>
              <a:t>33</a:t>
            </a:fld>
            <a:endParaRPr lang="en-US" sz="1300" b="0">
              <a:latin typeface="Times New Roman" pitchFamily="18" charset="0"/>
            </a:endParaRPr>
          </a:p>
        </p:txBody>
      </p:sp>
      <p:sp>
        <p:nvSpPr>
          <p:cNvPr id="129028" name="Rectangle 2"/>
          <p:cNvSpPr>
            <a:spLocks noGrp="1" noRot="1" noChangeAspect="1" noChangeArrowheads="1" noTextEdit="1"/>
          </p:cNvSpPr>
          <p:nvPr>
            <p:ph type="sldImg"/>
          </p:nvPr>
        </p:nvSpPr>
        <p:spPr>
          <a:xfrm>
            <a:off x="1258888" y="720725"/>
            <a:ext cx="4800600" cy="3600450"/>
          </a:xfrm>
          <a:ln/>
        </p:spPr>
      </p:sp>
      <p:sp>
        <p:nvSpPr>
          <p:cNvPr id="129029"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extLst>
      <p:ext uri="{BB962C8B-B14F-4D97-AF65-F5344CB8AC3E}">
        <p14:creationId xmlns:p14="http://schemas.microsoft.com/office/powerpoint/2010/main" val="2722219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183CBD-58CC-4681-B190-5D675F7E836D}" type="slidenum">
              <a:rPr lang="en-US" sz="1300" b="0" smtClean="0">
                <a:latin typeface="Times New Roman" pitchFamily="18" charset="0"/>
              </a:rPr>
              <a:pPr eaLnBrk="1" hangingPunct="1"/>
              <a:t>34</a:t>
            </a:fld>
            <a:endParaRPr lang="en-US" sz="1300" b="0" smtClean="0">
              <a:latin typeface="Times New Roman" pitchFamily="18" charset="0"/>
            </a:endParaRPr>
          </a:p>
        </p:txBody>
      </p:sp>
      <p:sp>
        <p:nvSpPr>
          <p:cNvPr id="13005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4D9FF43-E401-48CD-99E2-FC1480E3DD97}" type="slidenum">
              <a:rPr lang="en-US" sz="1300" b="0">
                <a:latin typeface="Times New Roman" pitchFamily="18" charset="0"/>
              </a:rPr>
              <a:pPr eaLnBrk="1" hangingPunct="1"/>
              <a:t>34</a:t>
            </a:fld>
            <a:endParaRPr lang="en-US" sz="1300" b="0">
              <a:latin typeface="Times New Roman" pitchFamily="18" charset="0"/>
            </a:endParaRPr>
          </a:p>
        </p:txBody>
      </p:sp>
      <p:sp>
        <p:nvSpPr>
          <p:cNvPr id="130052" name="Rectangle 2"/>
          <p:cNvSpPr>
            <a:spLocks noGrp="1" noRot="1" noChangeAspect="1" noChangeArrowheads="1" noTextEdit="1"/>
          </p:cNvSpPr>
          <p:nvPr>
            <p:ph type="sldImg"/>
          </p:nvPr>
        </p:nvSpPr>
        <p:spPr>
          <a:xfrm>
            <a:off x="1258888" y="720725"/>
            <a:ext cx="4800600" cy="3600450"/>
          </a:xfrm>
          <a:ln/>
        </p:spPr>
      </p:sp>
      <p:sp>
        <p:nvSpPr>
          <p:cNvPr id="130053"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extLst>
      <p:ext uri="{BB962C8B-B14F-4D97-AF65-F5344CB8AC3E}">
        <p14:creationId xmlns:p14="http://schemas.microsoft.com/office/powerpoint/2010/main" val="3237536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221CE2-9BE9-4D6E-AC73-3A980D0D3492}" type="slidenum">
              <a:rPr lang="en-US" sz="1300" b="0" smtClean="0">
                <a:latin typeface="Times New Roman" pitchFamily="18" charset="0"/>
              </a:rPr>
              <a:pPr eaLnBrk="1" hangingPunct="1"/>
              <a:t>35</a:t>
            </a:fld>
            <a:endParaRPr lang="en-US" sz="1300" b="0" smtClean="0">
              <a:latin typeface="Times New Roman" pitchFamily="18" charset="0"/>
            </a:endParaRPr>
          </a:p>
        </p:txBody>
      </p:sp>
      <p:sp>
        <p:nvSpPr>
          <p:cNvPr id="13107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3E45EF6-4A37-4F14-B409-81D8F999599C}" type="slidenum">
              <a:rPr lang="en-US" sz="1300" b="0">
                <a:latin typeface="Times New Roman" pitchFamily="18" charset="0"/>
              </a:rPr>
              <a:pPr eaLnBrk="1" hangingPunct="1"/>
              <a:t>35</a:t>
            </a:fld>
            <a:endParaRPr lang="en-US" sz="1300" b="0">
              <a:latin typeface="Times New Roman" pitchFamily="18" charset="0"/>
            </a:endParaRPr>
          </a:p>
        </p:txBody>
      </p:sp>
      <p:sp>
        <p:nvSpPr>
          <p:cNvPr id="131076" name="Rectangle 2"/>
          <p:cNvSpPr>
            <a:spLocks noGrp="1" noRot="1" noChangeAspect="1" noChangeArrowheads="1" noTextEdit="1"/>
          </p:cNvSpPr>
          <p:nvPr>
            <p:ph type="sldImg"/>
          </p:nvPr>
        </p:nvSpPr>
        <p:spPr>
          <a:xfrm>
            <a:off x="1258888" y="720725"/>
            <a:ext cx="4800600" cy="3600450"/>
          </a:xfrm>
          <a:ln/>
        </p:spPr>
      </p:sp>
      <p:sp>
        <p:nvSpPr>
          <p:cNvPr id="131077"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extLst>
      <p:ext uri="{BB962C8B-B14F-4D97-AF65-F5344CB8AC3E}">
        <p14:creationId xmlns:p14="http://schemas.microsoft.com/office/powerpoint/2010/main" val="4237597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2B8C12-13CA-4625-838D-8398C01E86BC}" type="slidenum">
              <a:rPr lang="en-US" sz="1300" b="0" smtClean="0">
                <a:latin typeface="Times New Roman" pitchFamily="18" charset="0"/>
              </a:rPr>
              <a:pPr eaLnBrk="1" hangingPunct="1"/>
              <a:t>36</a:t>
            </a:fld>
            <a:endParaRPr lang="en-US" sz="1300" b="0" smtClean="0">
              <a:latin typeface="Times New Roman" pitchFamily="18" charset="0"/>
            </a:endParaRPr>
          </a:p>
        </p:txBody>
      </p:sp>
      <p:sp>
        <p:nvSpPr>
          <p:cNvPr id="13209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B8463FD-0FC2-4D77-9851-3F35F21A8AF6}" type="slidenum">
              <a:rPr lang="en-US" sz="1300" b="0">
                <a:latin typeface="Times New Roman" pitchFamily="18" charset="0"/>
              </a:rPr>
              <a:pPr eaLnBrk="1" hangingPunct="1"/>
              <a:t>36</a:t>
            </a:fld>
            <a:endParaRPr lang="en-US" sz="1300" b="0">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71450" indent="-171450">
              <a:buFont typeface="Arial" pitchFamily="34" charset="0"/>
              <a:buChar char="•"/>
              <a:defRPr/>
            </a:pPr>
            <a:r>
              <a:rPr lang="en-US" dirty="0" smtClean="0">
                <a:latin typeface="Times New Roman" pitchFamily="18" charset="0"/>
              </a:rPr>
              <a:t>Does not solve the exposed terminal problem.</a:t>
            </a:r>
          </a:p>
          <a:p>
            <a:pPr marL="171450" indent="-171450">
              <a:buFont typeface="Arial" pitchFamily="34" charset="0"/>
              <a:buChar char="•"/>
              <a:defRPr/>
            </a:pPr>
            <a:r>
              <a:rPr lang="en-US" dirty="0" smtClean="0">
                <a:latin typeface="Times New Roman" pitchFamily="18" charset="0"/>
              </a:rPr>
              <a:t>High overhead and especially increase latency.</a:t>
            </a:r>
          </a:p>
          <a:p>
            <a:pPr marL="171450" indent="-171450">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Tree>
    <p:extLst>
      <p:ext uri="{BB962C8B-B14F-4D97-AF65-F5344CB8AC3E}">
        <p14:creationId xmlns:p14="http://schemas.microsoft.com/office/powerpoint/2010/main" val="187568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4D4964F-04C2-4F69-995F-92F294F37AF6}" type="slidenum">
              <a:rPr lang="en-US" sz="1300" b="0" smtClean="0">
                <a:latin typeface="Times New Roman" pitchFamily="18" charset="0"/>
              </a:rPr>
              <a:pPr eaLnBrk="1" hangingPunct="1"/>
              <a:t>37</a:t>
            </a:fld>
            <a:endParaRPr lang="en-US" sz="1300" b="0" smtClean="0">
              <a:latin typeface="Times New Roman" pitchFamily="18" charset="0"/>
            </a:endParaRPr>
          </a:p>
        </p:txBody>
      </p:sp>
      <p:sp>
        <p:nvSpPr>
          <p:cNvPr id="13414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AA7A0F-356C-4D80-A044-76C06AEBDA1F}" type="slidenum">
              <a:rPr lang="en-US" sz="1300" b="0">
                <a:latin typeface="Times New Roman" pitchFamily="18" charset="0"/>
              </a:rPr>
              <a:pPr eaLnBrk="1" hangingPunct="1"/>
              <a:t>37</a:t>
            </a:fld>
            <a:endParaRPr lang="en-US" sz="1300" b="0">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solidFill>
            <a:srgbClr val="FFFFFF"/>
          </a:solidFill>
          <a:ln>
            <a:solidFill>
              <a:srgbClr val="000000"/>
            </a:solidFill>
          </a:ln>
        </p:spPr>
        <p:txBody>
          <a:bodyPr lIns="95069" tIns="47534" rIns="95069" bIns="47534"/>
          <a:lstStyle/>
          <a:p>
            <a:endParaRPr lang="en-US" smtClean="0">
              <a:latin typeface="Times New Roman" pitchFamily="18" charset="0"/>
            </a:endParaRPr>
          </a:p>
        </p:txBody>
      </p:sp>
    </p:spTree>
    <p:extLst>
      <p:ext uri="{BB962C8B-B14F-4D97-AF65-F5344CB8AC3E}">
        <p14:creationId xmlns:p14="http://schemas.microsoft.com/office/powerpoint/2010/main" val="1912748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5530C42-1CB6-4EA9-9589-8ABEFF392726}" type="slidenum">
              <a:rPr lang="en-US" sz="1300" b="0" smtClean="0">
                <a:latin typeface="Times New Roman" pitchFamily="18" charset="0"/>
              </a:rPr>
              <a:pPr eaLnBrk="1" hangingPunct="1"/>
              <a:t>38</a:t>
            </a:fld>
            <a:endParaRPr lang="en-US" sz="1300" b="0"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48681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655C78-12AC-4556-A28A-FEBFC3100860}" type="slidenum">
              <a:rPr lang="en-US" sz="1300" b="0" smtClean="0">
                <a:latin typeface="Times New Roman" pitchFamily="18" charset="0"/>
              </a:rPr>
              <a:pPr eaLnBrk="1" hangingPunct="1"/>
              <a:t>39</a:t>
            </a:fld>
            <a:endParaRPr lang="en-US" sz="1300" b="0"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4132519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733C3DB-38D4-4B54-BBBC-45868302D58D}" type="slidenum">
              <a:rPr lang="en-US" sz="1300" b="0" smtClean="0">
                <a:latin typeface="Times New Roman" pitchFamily="18" charset="0"/>
              </a:rPr>
              <a:pPr eaLnBrk="1" hangingPunct="1"/>
              <a:t>40</a:t>
            </a:fld>
            <a:endParaRPr lang="en-US" sz="1300" b="0" smtClean="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10863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5C15772-96D8-4E94-BCD6-E298EFC84A02}" type="slidenum">
              <a:rPr lang="en-US" sz="1300" b="0" smtClean="0">
                <a:latin typeface="Times New Roman" pitchFamily="18" charset="0"/>
              </a:rPr>
              <a:pPr eaLnBrk="1" hangingPunct="1"/>
              <a:t>41</a:t>
            </a:fld>
            <a:endParaRPr lang="en-US" sz="1300" b="0" smtClean="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43172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Frequency</a:t>
            </a:r>
            <a:r>
              <a:rPr lang="en-US" baseline="0" dirty="0" smtClean="0"/>
              <a:t> is the number of cycles per second.</a:t>
            </a:r>
          </a:p>
          <a:p>
            <a:pPr>
              <a:defRPr/>
            </a:pPr>
            <a:r>
              <a:rPr lang="en-US" baseline="0" dirty="0" smtClean="0"/>
              <a:t>Wavelength is the length of each cycle (in meters).</a:t>
            </a:r>
          </a:p>
          <a:p>
            <a:pPr>
              <a:defRPr/>
            </a:pPr>
            <a:endParaRPr lang="en-US" baseline="0" dirty="0" smtClean="0"/>
          </a:p>
          <a:p>
            <a:pPr>
              <a:defRPr/>
            </a:pPr>
            <a:r>
              <a:rPr lang="en-US" baseline="0" dirty="0" smtClean="0"/>
              <a:t>Energy proportionality – how much electrical power is needed for a given radio power….</a:t>
            </a:r>
            <a:endParaRPr lang="en-US" dirty="0" smtClean="0"/>
          </a:p>
          <a:p>
            <a:pPr>
              <a:defRPr/>
            </a:pP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5B00A4-4247-4C77-8B79-F6B67604AA63}" type="slidenum">
              <a:rPr lang="en-US" sz="1300" b="0" smtClean="0">
                <a:latin typeface="Times New Roman" pitchFamily="18" charset="0"/>
              </a:rPr>
              <a:pPr eaLnBrk="1" hangingPunct="1"/>
              <a:t>4</a:t>
            </a:fld>
            <a:endParaRPr lang="en-US" sz="1300" b="0" smtClean="0">
              <a:latin typeface="Times New Roman" pitchFamily="18" charset="0"/>
            </a:endParaRPr>
          </a:p>
        </p:txBody>
      </p:sp>
    </p:spTree>
    <p:extLst>
      <p:ext uri="{BB962C8B-B14F-4D97-AF65-F5344CB8AC3E}">
        <p14:creationId xmlns:p14="http://schemas.microsoft.com/office/powerpoint/2010/main" val="2709922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E3896A9-8B08-48A0-A498-D9048979D533}" type="slidenum">
              <a:rPr lang="en-US" sz="1300" b="0" smtClean="0">
                <a:latin typeface="Times New Roman" pitchFamily="18" charset="0"/>
              </a:rPr>
              <a:pPr eaLnBrk="1" hangingPunct="1"/>
              <a:t>42</a:t>
            </a:fld>
            <a:endParaRPr lang="en-US" sz="1300" b="0"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Maybe can be self-healing !</a:t>
            </a:r>
          </a:p>
          <a:p>
            <a:r>
              <a:rPr lang="en-US" smtClean="0">
                <a:latin typeface="Times New Roman" pitchFamily="18" charset="0"/>
              </a:rPr>
              <a:t>Maybe can be multipath?</a:t>
            </a:r>
          </a:p>
          <a:p>
            <a:endParaRPr lang="en-US" smtClean="0">
              <a:latin typeface="Times New Roman" pitchFamily="18" charset="0"/>
            </a:endParaRPr>
          </a:p>
        </p:txBody>
      </p:sp>
    </p:spTree>
    <p:extLst>
      <p:ext uri="{BB962C8B-B14F-4D97-AF65-F5344CB8AC3E}">
        <p14:creationId xmlns:p14="http://schemas.microsoft.com/office/powerpoint/2010/main" val="133275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0D4EAC-FE1A-4789-8111-B0D470575623}" type="slidenum">
              <a:rPr lang="en-US" sz="1300" b="0" smtClean="0">
                <a:latin typeface="Times New Roman" pitchFamily="18" charset="0"/>
              </a:rPr>
              <a:pPr eaLnBrk="1" hangingPunct="1"/>
              <a:t>43</a:t>
            </a:fld>
            <a:endParaRPr lang="en-US" sz="1300" b="0"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408702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B78FBB4-5166-4A39-8DB0-7B7155B62986}" type="slidenum">
              <a:rPr lang="en-US" sz="1300" b="0" smtClean="0">
                <a:latin typeface="Times New Roman" pitchFamily="18" charset="0"/>
              </a:rPr>
              <a:pPr eaLnBrk="1" hangingPunct="1"/>
              <a:t>44</a:t>
            </a:fld>
            <a:endParaRPr lang="en-US" sz="1300" b="0" smtClean="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458153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54E3AC-6EB3-4D1B-8669-1FFD1B793914}" type="slidenum">
              <a:rPr lang="en-US" sz="1300" b="0" smtClean="0">
                <a:latin typeface="Times New Roman" pitchFamily="18" charset="0"/>
              </a:rPr>
              <a:pPr eaLnBrk="1" hangingPunct="1"/>
              <a:t>45</a:t>
            </a:fld>
            <a:endParaRPr lang="en-US" sz="1300" b="0"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603629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BE420BF-032B-4ECA-9479-1B50BF401E0A}" type="slidenum">
              <a:rPr lang="en-US" sz="1300" b="0" smtClean="0">
                <a:latin typeface="Times New Roman" pitchFamily="18" charset="0"/>
              </a:rPr>
              <a:pPr eaLnBrk="1" hangingPunct="1"/>
              <a:t>46</a:t>
            </a:fld>
            <a:endParaRPr lang="en-US" sz="1300" b="0"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533225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B76415-C83D-4879-BD20-B1E1398CF73E}" type="slidenum">
              <a:rPr lang="en-US" sz="1300" b="0" smtClean="0">
                <a:latin typeface="Times New Roman" pitchFamily="18" charset="0"/>
              </a:rPr>
              <a:pPr eaLnBrk="1" hangingPunct="1"/>
              <a:t>47</a:t>
            </a:fld>
            <a:endParaRPr lang="en-US" sz="1300" b="0" smtClean="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20989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258DE73-D02F-49DA-AC2A-ECE83126A9F4}" type="slidenum">
              <a:rPr lang="en-US" sz="1300" b="0" smtClean="0">
                <a:latin typeface="Times New Roman" pitchFamily="18" charset="0"/>
              </a:rPr>
              <a:pPr eaLnBrk="1" hangingPunct="1"/>
              <a:t>48</a:t>
            </a:fld>
            <a:endParaRPr lang="en-US" sz="1300" b="0"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897850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48DE242-8DBD-4EA7-BFB9-D0BB9142B6B4}" type="slidenum">
              <a:rPr lang="en-US" sz="1300" b="0" smtClean="0">
                <a:latin typeface="Times New Roman" pitchFamily="18" charset="0"/>
              </a:rPr>
              <a:pPr eaLnBrk="1" hangingPunct="1"/>
              <a:t>49</a:t>
            </a:fld>
            <a:endParaRPr lang="en-US" sz="1300" b="0" smtClean="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668038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7DBAAEF-1BEB-48BC-B160-30403685E201}" type="slidenum">
              <a:rPr lang="en-US" sz="1300" b="0" smtClean="0">
                <a:latin typeface="Times New Roman" pitchFamily="18" charset="0"/>
              </a:rPr>
              <a:pPr eaLnBrk="1" hangingPunct="1"/>
              <a:t>50</a:t>
            </a:fld>
            <a:endParaRPr lang="en-US" sz="1300" b="0"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397844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9DFC39-5F35-4398-9E60-EE6A6AF50015}" type="slidenum">
              <a:rPr lang="en-US" sz="1300" b="0" smtClean="0">
                <a:latin typeface="Times New Roman" pitchFamily="18" charset="0"/>
              </a:rPr>
              <a:pPr eaLnBrk="1" hangingPunct="1"/>
              <a:t>51</a:t>
            </a:fld>
            <a:endParaRPr lang="en-US" sz="1300" b="0"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42273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Evolution of wireless communication – bit-rates over time</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4D64184-08D5-4867-B7DC-A121DE66C4FD}" type="slidenum">
              <a:rPr lang="en-US" sz="1300" b="0" smtClean="0">
                <a:latin typeface="Times New Roman" pitchFamily="18" charset="0"/>
              </a:rPr>
              <a:pPr eaLnBrk="1" hangingPunct="1"/>
              <a:t>5</a:t>
            </a:fld>
            <a:endParaRPr lang="en-US" sz="1300" b="0" smtClean="0">
              <a:latin typeface="Times New Roman" pitchFamily="18" charset="0"/>
            </a:endParaRPr>
          </a:p>
        </p:txBody>
      </p:sp>
    </p:spTree>
    <p:extLst>
      <p:ext uri="{BB962C8B-B14F-4D97-AF65-F5344CB8AC3E}">
        <p14:creationId xmlns:p14="http://schemas.microsoft.com/office/powerpoint/2010/main" val="451943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7897993-3D18-4E8F-9BC3-9052451D77FF}" type="slidenum">
              <a:rPr lang="en-US" sz="1300" b="0" smtClean="0">
                <a:latin typeface="Times New Roman" pitchFamily="18" charset="0"/>
              </a:rPr>
              <a:pPr eaLnBrk="1" hangingPunct="1"/>
              <a:t>52</a:t>
            </a:fld>
            <a:endParaRPr lang="en-US" sz="1300" b="0"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716108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EA1638E-99EA-4CF2-A522-68ACAE70B737}" type="slidenum">
              <a:rPr lang="en-US" sz="1300" b="0" smtClean="0">
                <a:latin typeface="Times New Roman" pitchFamily="18" charset="0"/>
              </a:rPr>
              <a:pPr eaLnBrk="1" hangingPunct="1"/>
              <a:t>53</a:t>
            </a:fld>
            <a:endParaRPr lang="en-US" sz="1300" b="0"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4060757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D60C7A6-844B-42B4-8351-D3E829047FCA}" type="slidenum">
              <a:rPr lang="en-US" sz="1300" b="0" smtClean="0">
                <a:latin typeface="Times New Roman" pitchFamily="18" charset="0"/>
              </a:rPr>
              <a:pPr eaLnBrk="1" hangingPunct="1"/>
              <a:t>54</a:t>
            </a:fld>
            <a:endParaRPr lang="en-US" sz="1300" b="0"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28450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02F7345-978A-4168-B3DB-C82E4AFB419A}" type="slidenum">
              <a:rPr lang="en-US" sz="1300" b="0" smtClean="0">
                <a:latin typeface="Times New Roman" pitchFamily="18" charset="0"/>
              </a:rPr>
              <a:pPr eaLnBrk="1" hangingPunct="1"/>
              <a:t>55</a:t>
            </a:fld>
            <a:endParaRPr lang="en-US" sz="1300" b="0"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236789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E21C4AA-0FED-4BF5-85FE-8C2903861FBB}" type="slidenum">
              <a:rPr lang="en-US" sz="1300" b="0" smtClean="0">
                <a:latin typeface="Times New Roman" pitchFamily="18" charset="0"/>
              </a:rPr>
              <a:pPr eaLnBrk="1" hangingPunct="1"/>
              <a:t>56</a:t>
            </a:fld>
            <a:endParaRPr lang="en-US" sz="1300" b="0" smtClean="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511687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AEEEF73-A0F3-47AF-9618-5DB8161A4725}" type="slidenum">
              <a:rPr lang="en-US" sz="1300" b="0" smtClean="0">
                <a:latin typeface="Times New Roman" pitchFamily="18" charset="0"/>
              </a:rPr>
              <a:pPr eaLnBrk="1" hangingPunct="1"/>
              <a:t>57</a:t>
            </a:fld>
            <a:endParaRPr lang="en-US" sz="1300" b="0"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79239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1A8FDFE-89CB-451D-9827-99BCF4A0DFCD}" type="slidenum">
              <a:rPr lang="en-US" sz="1300" b="0" smtClean="0">
                <a:latin typeface="Times New Roman" pitchFamily="18" charset="0"/>
              </a:rPr>
              <a:pPr eaLnBrk="1" hangingPunct="1"/>
              <a:t>58</a:t>
            </a:fld>
            <a:endParaRPr lang="en-US" sz="1300" b="0"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989701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8D55C6-072E-4C04-81B0-6EF0CADE9346}" type="slidenum">
              <a:rPr lang="en-US" sz="1300" b="0" smtClean="0">
                <a:latin typeface="Times New Roman" pitchFamily="18" charset="0"/>
              </a:rPr>
              <a:pPr eaLnBrk="1" hangingPunct="1"/>
              <a:t>59</a:t>
            </a:fld>
            <a:endParaRPr lang="en-US" sz="1300" b="0"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624597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E104E7D-1C96-4A42-A53E-0B14E3501CCE}" type="slidenum">
              <a:rPr lang="en-US" sz="1300" b="0" smtClean="0">
                <a:latin typeface="Times New Roman" pitchFamily="18" charset="0"/>
              </a:rPr>
              <a:pPr eaLnBrk="1" hangingPunct="1"/>
              <a:t>60</a:t>
            </a:fld>
            <a:endParaRPr lang="en-US" sz="1300" b="0"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376350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EBBFEE6-B584-4966-BF66-2E907A9DC803}" type="slidenum">
              <a:rPr lang="en-US" sz="1300" b="0" smtClean="0">
                <a:latin typeface="Times New Roman" pitchFamily="18" charset="0"/>
              </a:rPr>
              <a:pPr eaLnBrk="1" hangingPunct="1"/>
              <a:t>61</a:t>
            </a:fld>
            <a:endParaRPr lang="en-US" sz="1300" b="0"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51833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FCC allocates spectrum to users – who are these?</a:t>
            </a:r>
          </a:p>
          <a:p>
            <a:r>
              <a:rPr lang="en-US" dirty="0" smtClean="0">
                <a:latin typeface="Times New Roman" pitchFamily="18" charset="0"/>
              </a:rPr>
              <a:t>Govt. itself (various agencies), military,</a:t>
            </a:r>
            <a:r>
              <a:rPr lang="en-US" baseline="0" dirty="0" smtClean="0">
                <a:latin typeface="Times New Roman" pitchFamily="18" charset="0"/>
              </a:rPr>
              <a:t> </a:t>
            </a:r>
            <a:r>
              <a:rPr lang="en-US" dirty="0" smtClean="0">
                <a:latin typeface="Times New Roman" pitchFamily="18" charset="0"/>
              </a:rPr>
              <a:t>Public-safety.</a:t>
            </a:r>
          </a:p>
          <a:p>
            <a:r>
              <a:rPr lang="en-US" dirty="0" smtClean="0">
                <a:latin typeface="Times New Roman" pitchFamily="18" charset="0"/>
              </a:rPr>
              <a:t>Broadcasters</a:t>
            </a:r>
          </a:p>
          <a:p>
            <a:r>
              <a:rPr lang="en-US" dirty="0" smtClean="0">
                <a:latin typeface="Times New Roman" pitchFamily="18" charset="0"/>
              </a:rPr>
              <a:t>Telecommunications providers (aka operators) – license holders.</a:t>
            </a:r>
          </a:p>
          <a:p>
            <a:endParaRPr lang="en-US" dirty="0" smtClean="0">
              <a:latin typeface="Times New Roman" pitchFamily="18" charset="0"/>
            </a:endParaRPr>
          </a:p>
          <a:p>
            <a:r>
              <a:rPr lang="en-US" dirty="0" smtClean="0">
                <a:latin typeface="Times New Roman" pitchFamily="18" charset="0"/>
              </a:rPr>
              <a:t>Different bands behave differently …</a:t>
            </a:r>
          </a:p>
          <a:p>
            <a:r>
              <a:rPr lang="en-US" dirty="0" smtClean="0">
                <a:latin typeface="Times New Roman" pitchFamily="18" charset="0"/>
              </a:rPr>
              <a:t>Most wave propagation properties are frequency/wave-length dependent:</a:t>
            </a:r>
          </a:p>
          <a:p>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B9B94B-1076-447B-B82A-CED75E1AFBAC}" type="slidenum">
              <a:rPr lang="en-US" sz="1300" b="0" smtClean="0">
                <a:latin typeface="Times New Roman" pitchFamily="18" charset="0"/>
              </a:rPr>
              <a:pPr eaLnBrk="1" hangingPunct="1"/>
              <a:t>6</a:t>
            </a:fld>
            <a:endParaRPr lang="en-US" sz="1300" b="0" smtClean="0">
              <a:latin typeface="Times New Roman" pitchFamily="18" charset="0"/>
            </a:endParaRPr>
          </a:p>
        </p:txBody>
      </p:sp>
    </p:spTree>
    <p:extLst>
      <p:ext uri="{BB962C8B-B14F-4D97-AF65-F5344CB8AC3E}">
        <p14:creationId xmlns:p14="http://schemas.microsoft.com/office/powerpoint/2010/main" val="2061428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0D4EAC-FE1A-4789-8111-B0D470575623}" type="slidenum">
              <a:rPr lang="en-US" sz="1300" b="0" smtClean="0">
                <a:latin typeface="Times New Roman" pitchFamily="18" charset="0"/>
              </a:rPr>
              <a:pPr eaLnBrk="1" hangingPunct="1"/>
              <a:t>63</a:t>
            </a:fld>
            <a:endParaRPr lang="en-US" sz="1300" b="0"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39117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5A9F1F6-2413-4272-B821-36BC470EE23C}" type="slidenum">
              <a:rPr lang="en-US" sz="1300" b="0" smtClean="0">
                <a:latin typeface="Times New Roman" pitchFamily="18" charset="0"/>
              </a:rPr>
              <a:pPr eaLnBrk="1" hangingPunct="1"/>
              <a:t>65</a:t>
            </a:fld>
            <a:endParaRPr lang="en-US" sz="1300" b="0"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624609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1A95C74-4576-4327-865E-CBF563A6BB57}" type="slidenum">
              <a:rPr lang="en-US" sz="1300" b="0" smtClean="0">
                <a:latin typeface="Times New Roman" pitchFamily="18" charset="0"/>
              </a:rPr>
              <a:pPr eaLnBrk="1" hangingPunct="1"/>
              <a:t>66</a:t>
            </a:fld>
            <a:endParaRPr lang="en-US" sz="1300" b="0"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6217164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1A9C38B-93A7-42F8-84FF-47D302CF64FA}" type="slidenum">
              <a:rPr lang="en-US" sz="1300" b="0" smtClean="0">
                <a:latin typeface="Times New Roman" pitchFamily="18" charset="0"/>
              </a:rPr>
              <a:pPr eaLnBrk="1" hangingPunct="1"/>
              <a:t>67</a:t>
            </a:fld>
            <a:endParaRPr lang="en-US" sz="1300" b="0" smtClean="0">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530698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4C8741-D4B4-4377-A7A5-75F8208015BB}" type="slidenum">
              <a:rPr lang="en-US" sz="1300" b="0" smtClean="0">
                <a:latin typeface="Times New Roman" pitchFamily="18" charset="0"/>
              </a:rPr>
              <a:pPr eaLnBrk="1" hangingPunct="1"/>
              <a:t>68</a:t>
            </a:fld>
            <a:endParaRPr lang="en-US" sz="1300" b="0" smtClean="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609761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637AE73-1D8D-41C1-875F-2FE91AF11FA5}" type="slidenum">
              <a:rPr lang="en-US" sz="1300" b="0" smtClean="0">
                <a:latin typeface="Times New Roman" pitchFamily="18" charset="0"/>
              </a:rPr>
              <a:pPr eaLnBrk="1" hangingPunct="1"/>
              <a:t>69</a:t>
            </a:fld>
            <a:endParaRPr lang="en-US" sz="1300" b="0" smtClean="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274407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D9F2D6-AC95-41DA-807B-8C1DD89F930F}" type="slidenum">
              <a:rPr lang="en-US" sz="1300" b="0" smtClean="0">
                <a:latin typeface="Times New Roman" pitchFamily="18" charset="0"/>
              </a:rPr>
              <a:pPr eaLnBrk="1" hangingPunct="1"/>
              <a:t>70</a:t>
            </a:fld>
            <a:endParaRPr lang="en-US" sz="1300" b="0"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890325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5BF014D-395B-4C1A-AF0D-18A9F4232AC4}" type="slidenum">
              <a:rPr lang="en-US" sz="1300" b="0" smtClean="0">
                <a:latin typeface="Times New Roman" pitchFamily="18" charset="0"/>
              </a:rPr>
              <a:pPr eaLnBrk="1" hangingPunct="1"/>
              <a:t>71</a:t>
            </a:fld>
            <a:endParaRPr lang="en-US" sz="1300" b="0"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37489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670E3E8-A8CB-4F9A-B8C7-0AC712D02E4C}" type="slidenum">
              <a:rPr lang="en-US" sz="1300" b="0" smtClean="0">
                <a:latin typeface="Times New Roman" pitchFamily="18" charset="0"/>
              </a:rPr>
              <a:pPr eaLnBrk="1" hangingPunct="1"/>
              <a:t>72</a:t>
            </a:fld>
            <a:endParaRPr lang="en-US" sz="1300" b="0"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498010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A8DBD76-129F-476E-9FE2-CEEA2147CA91}" type="slidenum">
              <a:rPr lang="en-US" sz="1300" b="0" smtClean="0">
                <a:latin typeface="Times New Roman" pitchFamily="18" charset="0"/>
              </a:rPr>
              <a:pPr eaLnBrk="1" hangingPunct="1"/>
              <a:t>73</a:t>
            </a:fld>
            <a:endParaRPr lang="en-US" sz="1300" b="0" smtClean="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32583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Times New Roman" pitchFamily="18"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C7C0875-037B-40FC-B742-64EA350F8A1C}" type="slidenum">
              <a:rPr lang="en-US" sz="1300" b="0" smtClean="0">
                <a:latin typeface="Times New Roman" pitchFamily="18" charset="0"/>
              </a:rPr>
              <a:pPr eaLnBrk="1" hangingPunct="1"/>
              <a:t>7</a:t>
            </a:fld>
            <a:endParaRPr lang="en-US" sz="1300" b="0" smtClean="0">
              <a:latin typeface="Times New Roman" pitchFamily="18" charset="0"/>
            </a:endParaRPr>
          </a:p>
        </p:txBody>
      </p:sp>
    </p:spTree>
    <p:extLst>
      <p:ext uri="{BB962C8B-B14F-4D97-AF65-F5344CB8AC3E}">
        <p14:creationId xmlns:p14="http://schemas.microsoft.com/office/powerpoint/2010/main" val="10089705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D33DF74-9AF7-42F2-BBE2-1C4A84088ECE}" type="slidenum">
              <a:rPr lang="en-US" sz="1300" b="0" smtClean="0">
                <a:latin typeface="Times New Roman" pitchFamily="18" charset="0"/>
              </a:rPr>
              <a:pPr eaLnBrk="1" hangingPunct="1"/>
              <a:t>74</a:t>
            </a:fld>
            <a:endParaRPr lang="en-US" sz="1300" b="0"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6080473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D855B96-BDB2-4E9E-9D9E-0905D85D1761}" type="slidenum">
              <a:rPr lang="en-US" sz="1300" b="0" smtClean="0">
                <a:latin typeface="Times New Roman" pitchFamily="18" charset="0"/>
              </a:rPr>
              <a:pPr eaLnBrk="1" hangingPunct="1"/>
              <a:t>75</a:t>
            </a:fld>
            <a:endParaRPr lang="en-US" sz="1300" b="0"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4723107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91377CD-513B-476A-AEAF-8B4CA7DA935A}" type="slidenum">
              <a:rPr lang="en-US" sz="1300" b="0" smtClean="0">
                <a:latin typeface="Times New Roman" pitchFamily="18" charset="0"/>
              </a:rPr>
              <a:pPr eaLnBrk="1" hangingPunct="1"/>
              <a:t>76</a:t>
            </a:fld>
            <a:endParaRPr lang="en-US" sz="1300" b="0"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8531361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8E8F5D-9AD1-48A9-A9AB-4197C7EE4794}" type="slidenum">
              <a:rPr lang="en-US" sz="1300" b="0" smtClean="0">
                <a:latin typeface="Times New Roman" pitchFamily="18" charset="0"/>
              </a:rPr>
              <a:pPr eaLnBrk="1" hangingPunct="1"/>
              <a:t>77</a:t>
            </a:fld>
            <a:endParaRPr lang="en-US" sz="1300" b="0" smtClean="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1845490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811E351-C6B7-4BAA-964B-7D0837570493}" type="slidenum">
              <a:rPr lang="en-US" sz="1300" b="0" smtClean="0">
                <a:latin typeface="Times New Roman" pitchFamily="18" charset="0"/>
              </a:rPr>
              <a:pPr eaLnBrk="1" hangingPunct="1"/>
              <a:t>78</a:t>
            </a:fld>
            <a:endParaRPr lang="en-US" sz="1300" b="0"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311738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1E8B579-F741-4DD5-B1DB-1F992055CEBB}" type="slidenum">
              <a:rPr lang="en-US" sz="1300" b="0" smtClean="0">
                <a:latin typeface="Times New Roman" pitchFamily="18" charset="0"/>
              </a:rPr>
              <a:pPr eaLnBrk="1" hangingPunct="1"/>
              <a:t>79</a:t>
            </a:fld>
            <a:endParaRPr lang="en-US" sz="1300" b="0" smtClean="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60663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6322720-2B10-4403-ABDC-00CF8A296E42}" type="slidenum">
              <a:rPr lang="en-US" sz="1300" b="0" smtClean="0">
                <a:latin typeface="Times New Roman" pitchFamily="18" charset="0"/>
              </a:rPr>
              <a:pPr eaLnBrk="1" hangingPunct="1"/>
              <a:t>80</a:t>
            </a:fld>
            <a:endParaRPr lang="en-US" sz="1300" b="0" smtClean="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7428787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7B3B6DB-3379-4B8A-A5BE-893B7ACAFD8E}" type="slidenum">
              <a:rPr lang="en-US" sz="1300" b="0" smtClean="0">
                <a:latin typeface="Times New Roman" pitchFamily="18" charset="0"/>
              </a:rPr>
              <a:pPr eaLnBrk="1" hangingPunct="1"/>
              <a:t>81</a:t>
            </a:fld>
            <a:endParaRPr lang="en-US" sz="1300" b="0" smtClean="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3380678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9046E62-DD6E-4A6E-9DF8-686879A9D464}" type="slidenum">
              <a:rPr lang="en-US" sz="1300" b="0" smtClean="0">
                <a:latin typeface="Times New Roman" pitchFamily="18" charset="0"/>
              </a:rPr>
              <a:pPr eaLnBrk="1" hangingPunct="1"/>
              <a:t>82</a:t>
            </a:fld>
            <a:endParaRPr lang="en-US" sz="1300" b="0" smtClean="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48081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EC6599-DA5D-4CDD-BA83-6A341AB0CE1A}" type="slidenum">
              <a:rPr lang="en-US" sz="1300" b="0" smtClean="0">
                <a:latin typeface="Times New Roman" pitchFamily="18" charset="0"/>
              </a:rPr>
              <a:pPr eaLnBrk="1" hangingPunct="1"/>
              <a:t>83</a:t>
            </a:fld>
            <a:endParaRPr lang="en-US" sz="1300" b="0" smtClean="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9625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Allocated to license holders.</a:t>
            </a:r>
          </a:p>
          <a:p>
            <a:r>
              <a:rPr lang="en-US" dirty="0" smtClean="0">
                <a:latin typeface="Times New Roman" pitchFamily="18" charset="0"/>
              </a:rPr>
              <a:t>Occasionally (rarely) a chunk gets auctioned – for billions of dollars.</a:t>
            </a:r>
          </a:p>
          <a:p>
            <a:endParaRPr lang="en-US"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New Roman" pitchFamily="18" charset="0"/>
              </a:rPr>
              <a:t>Show of hands </a:t>
            </a:r>
            <a:r>
              <a:rPr lang="en-US" dirty="0" smtClean="0">
                <a:latin typeface="Times New Roman" pitchFamily="18" charset="0"/>
              </a:rPr>
              <a:t> - Is</a:t>
            </a:r>
            <a:r>
              <a:rPr lang="en-US" baseline="0" dirty="0" smtClean="0">
                <a:latin typeface="Times New Roman" pitchFamily="18" charset="0"/>
              </a:rPr>
              <a:t> spectrum a scarce  resource?</a:t>
            </a:r>
          </a:p>
          <a:p>
            <a:endParaRPr lang="en-US" baseline="0" dirty="0" smtClean="0">
              <a:latin typeface="Times New Roman" pitchFamily="18" charset="0"/>
            </a:endParaRPr>
          </a:p>
          <a:p>
            <a:pPr marL="171450" indent="-171450">
              <a:buFont typeface="Arial" charset="0"/>
              <a:buChar char="•"/>
            </a:pPr>
            <a:r>
              <a:rPr lang="en-US" baseline="0" dirty="0" smtClean="0">
                <a:latin typeface="Times New Roman" pitchFamily="18" charset="0"/>
              </a:rPr>
              <a:t>Reclaim spectrum from old analog broadcasters.</a:t>
            </a:r>
          </a:p>
          <a:p>
            <a:pPr marL="171450" indent="-171450">
              <a:buFont typeface="Arial" charset="0"/>
              <a:buChar char="•"/>
            </a:pPr>
            <a:r>
              <a:rPr lang="en-US" baseline="0" dirty="0" smtClean="0">
                <a:latin typeface="Times New Roman" pitchFamily="18" charset="0"/>
              </a:rPr>
              <a:t>White-spaces / Cognitive radios</a:t>
            </a:r>
          </a:p>
          <a:p>
            <a:pPr marL="171450" indent="-171450">
              <a:buFont typeface="Arial" charset="0"/>
              <a:buChar char="•"/>
            </a:pPr>
            <a:r>
              <a:rPr lang="en-US" baseline="0" dirty="0" smtClean="0">
                <a:latin typeface="Times New Roman" pitchFamily="18" charset="0"/>
              </a:rPr>
              <a:t>Tiered use policy </a:t>
            </a:r>
          </a:p>
          <a:p>
            <a:pPr marL="171450" indent="-171450">
              <a:buFont typeface="Arial" charset="0"/>
              <a:buChar char="•"/>
            </a:pPr>
            <a:r>
              <a:rPr lang="en-US" baseline="0" dirty="0" smtClean="0">
                <a:latin typeface="Times New Roman" pitchFamily="18" charset="0"/>
              </a:rPr>
              <a:t>Enable roaming (technically and commercially).</a:t>
            </a:r>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8</a:t>
            </a:fld>
            <a:endParaRPr lang="en-US"/>
          </a:p>
        </p:txBody>
      </p:sp>
    </p:spTree>
    <p:extLst>
      <p:ext uri="{BB962C8B-B14F-4D97-AF65-F5344CB8AC3E}">
        <p14:creationId xmlns:p14="http://schemas.microsoft.com/office/powerpoint/2010/main" val="623772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F895EFF-065F-4679-BF32-139B45AD9BAA}" type="slidenum">
              <a:rPr lang="en-US" sz="1300" b="0" smtClean="0">
                <a:latin typeface="Times New Roman" pitchFamily="18" charset="0"/>
              </a:rPr>
              <a:pPr eaLnBrk="1" hangingPunct="1"/>
              <a:t>84</a:t>
            </a:fld>
            <a:endParaRPr lang="en-US" sz="1300" b="0" smtClean="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4302274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8DAE364-73AB-4865-AE1D-C0BC1BAC1338}" type="slidenum">
              <a:rPr lang="en-US" sz="1300" b="0" smtClean="0">
                <a:latin typeface="Times New Roman" pitchFamily="18" charset="0"/>
              </a:rPr>
              <a:pPr eaLnBrk="1" hangingPunct="1"/>
              <a:t>85</a:t>
            </a:fld>
            <a:endParaRPr lang="en-US" sz="1300" b="0" smtClean="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758141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96B7B6-826A-4D10-AEF3-A67AB74C7ABE}" type="slidenum">
              <a:rPr lang="en-US" sz="1300" b="0" smtClean="0">
                <a:latin typeface="Times New Roman" pitchFamily="18" charset="0"/>
              </a:rPr>
              <a:pPr eaLnBrk="1" hangingPunct="1"/>
              <a:t>86</a:t>
            </a:fld>
            <a:endParaRPr lang="en-US" sz="1300" b="0" smtClean="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4369543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8971A03-462C-497B-9F2B-57B178AA4072}" type="slidenum">
              <a:rPr lang="en-US" sz="1300" b="0" smtClean="0">
                <a:latin typeface="Times New Roman" pitchFamily="18" charset="0"/>
              </a:rPr>
              <a:pPr eaLnBrk="1" hangingPunct="1"/>
              <a:t>87</a:t>
            </a:fld>
            <a:endParaRPr lang="en-US" sz="1300" b="0" smtClean="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4837016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3E6568-3C9B-4E32-B3B1-D29604909C05}" type="slidenum">
              <a:rPr lang="en-US" sz="1300" b="0" smtClean="0">
                <a:latin typeface="Times New Roman" pitchFamily="18" charset="0"/>
              </a:rPr>
              <a:pPr eaLnBrk="1" hangingPunct="1"/>
              <a:t>88</a:t>
            </a:fld>
            <a:endParaRPr lang="en-US" sz="1300" b="0" smtClean="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0144035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647398D-EF67-4CFB-AB6F-64BB6EE5E340}" type="slidenum">
              <a:rPr lang="en-US" sz="1300" b="0" smtClean="0">
                <a:latin typeface="Times New Roman" pitchFamily="18" charset="0"/>
              </a:rPr>
              <a:pPr eaLnBrk="1" hangingPunct="1"/>
              <a:t>89</a:t>
            </a:fld>
            <a:endParaRPr lang="en-US" sz="1300" b="0"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722051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BEFF81C-679D-40C8-88BE-CF4D30195949}" type="slidenum">
              <a:rPr lang="en-US" sz="1300" b="0" smtClean="0">
                <a:latin typeface="Times New Roman" pitchFamily="18" charset="0"/>
              </a:rPr>
              <a:pPr eaLnBrk="1" hangingPunct="1"/>
              <a:t>90</a:t>
            </a:fld>
            <a:endParaRPr lang="en-US" sz="1300" b="0"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863464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518C7DB-D084-4C2E-AA5F-0B56D85A9E97}" type="slidenum">
              <a:rPr lang="en-US" sz="1300" b="0" smtClean="0">
                <a:latin typeface="Times New Roman" pitchFamily="18" charset="0"/>
              </a:rPr>
              <a:pPr eaLnBrk="1" hangingPunct="1"/>
              <a:t>91</a:t>
            </a:fld>
            <a:endParaRPr lang="en-US" sz="1300" b="0"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8882105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BBEB33-A3C4-4160-9E7F-91127F19517A}" type="slidenum">
              <a:rPr lang="en-US" sz="1300" b="0" smtClean="0">
                <a:latin typeface="Times New Roman" pitchFamily="18" charset="0"/>
              </a:rPr>
              <a:pPr eaLnBrk="1" hangingPunct="1"/>
              <a:t>92</a:t>
            </a:fld>
            <a:endParaRPr lang="en-US" sz="1300" b="0" smtClean="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9390204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7F61B6B-CE31-4A36-8276-51363C8B2F5B}" type="slidenum">
              <a:rPr lang="en-US" sz="1300" b="0" smtClean="0">
                <a:latin typeface="Times New Roman" pitchFamily="18" charset="0"/>
              </a:rPr>
              <a:pPr eaLnBrk="1" hangingPunct="1"/>
              <a:t>93</a:t>
            </a:fld>
            <a:endParaRPr lang="en-US" sz="1300" b="0"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5283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Allocated to license holders.</a:t>
            </a:r>
          </a:p>
          <a:p>
            <a:r>
              <a:rPr lang="en-US" dirty="0" smtClean="0">
                <a:latin typeface="Times New Roman" pitchFamily="18" charset="0"/>
              </a:rPr>
              <a:t>Occasionally (rarely) a chunk gets auctioned – for billions of dollars.</a:t>
            </a:r>
          </a:p>
          <a:p>
            <a:endParaRPr lang="en-US"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New Roman" pitchFamily="18" charset="0"/>
              </a:rPr>
              <a:t>Show of hands </a:t>
            </a:r>
            <a:r>
              <a:rPr lang="en-US" dirty="0" smtClean="0">
                <a:latin typeface="Times New Roman" pitchFamily="18" charset="0"/>
              </a:rPr>
              <a:t> - Is</a:t>
            </a:r>
            <a:r>
              <a:rPr lang="en-US" baseline="0" dirty="0" smtClean="0">
                <a:latin typeface="Times New Roman" pitchFamily="18" charset="0"/>
              </a:rPr>
              <a:t> spectrum a scarce resource?</a:t>
            </a:r>
          </a:p>
          <a:p>
            <a:endParaRPr lang="en-US" baseline="0" dirty="0" smtClean="0">
              <a:latin typeface="Times New Roman" pitchFamily="18" charset="0"/>
            </a:endParaRPr>
          </a:p>
          <a:p>
            <a:pPr marL="171450" indent="-171450">
              <a:buFont typeface="Arial" charset="0"/>
              <a:buChar char="•"/>
            </a:pPr>
            <a:r>
              <a:rPr lang="en-US" baseline="0" dirty="0" smtClean="0">
                <a:latin typeface="Times New Roman" pitchFamily="18" charset="0"/>
              </a:rPr>
              <a:t>Reclaim spectrum from old analog broadcasters.</a:t>
            </a:r>
          </a:p>
          <a:p>
            <a:pPr marL="171450" indent="-171450">
              <a:buFont typeface="Arial" charset="0"/>
              <a:buChar char="•"/>
            </a:pPr>
            <a:r>
              <a:rPr lang="en-US" baseline="0" dirty="0" smtClean="0">
                <a:latin typeface="Times New Roman" pitchFamily="18" charset="0"/>
              </a:rPr>
              <a:t>White-spaces / Cognitive radios</a:t>
            </a:r>
          </a:p>
          <a:p>
            <a:pPr marL="171450" indent="-171450">
              <a:buFont typeface="Arial" charset="0"/>
              <a:buChar char="•"/>
            </a:pPr>
            <a:r>
              <a:rPr lang="en-US" baseline="0" dirty="0" smtClean="0">
                <a:latin typeface="Times New Roman" pitchFamily="18" charset="0"/>
              </a:rPr>
              <a:t>Tiered use policy </a:t>
            </a:r>
          </a:p>
          <a:p>
            <a:pPr marL="171450" indent="-171450">
              <a:buFont typeface="Arial" charset="0"/>
              <a:buChar char="•"/>
            </a:pPr>
            <a:r>
              <a:rPr lang="en-US" baseline="0" dirty="0" smtClean="0">
                <a:latin typeface="Times New Roman" pitchFamily="18" charset="0"/>
              </a:rPr>
              <a:t>Enable roaming (technically and commercially).</a:t>
            </a:r>
          </a:p>
          <a:p>
            <a:pPr marL="171450" indent="-171450">
              <a:buFont typeface="Arial" charset="0"/>
              <a:buChar char="•"/>
            </a:pPr>
            <a:endParaRPr lang="en-US" baseline="0" dirty="0" smtClean="0">
              <a:latin typeface="Times New Roman" pitchFamily="18" charset="0"/>
            </a:endParaRPr>
          </a:p>
          <a:p>
            <a:pPr marL="171450" indent="-171450">
              <a:buFont typeface="Arial" charset="0"/>
              <a:buChar char="•"/>
            </a:pPr>
            <a:endParaRPr lang="en-US" baseline="0" dirty="0" smtClean="0">
              <a:latin typeface="Times New Roman" pitchFamily="18" charset="0"/>
            </a:endParaRPr>
          </a:p>
          <a:p>
            <a:r>
              <a:rPr lang="en-US" baseline="0" dirty="0" smtClean="0">
                <a:latin typeface="Times New Roman" pitchFamily="18" charset="0"/>
              </a:rPr>
              <a:t> </a:t>
            </a:r>
            <a:endParaRPr lang="en-US" dirty="0" smtClean="0">
              <a:latin typeface="Times New Roman" pitchFamily="18"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C7C0875-037B-40FC-B742-64EA350F8A1C}" type="slidenum">
              <a:rPr lang="en-US" sz="1300" b="0" smtClean="0">
                <a:latin typeface="Times New Roman" pitchFamily="18" charset="0"/>
              </a:rPr>
              <a:pPr eaLnBrk="1" hangingPunct="1"/>
              <a:t>9</a:t>
            </a:fld>
            <a:endParaRPr lang="en-US" sz="1300" b="0" smtClean="0">
              <a:latin typeface="Times New Roman" pitchFamily="18" charset="0"/>
            </a:endParaRPr>
          </a:p>
        </p:txBody>
      </p:sp>
    </p:spTree>
    <p:extLst>
      <p:ext uri="{BB962C8B-B14F-4D97-AF65-F5344CB8AC3E}">
        <p14:creationId xmlns:p14="http://schemas.microsoft.com/office/powerpoint/2010/main" val="3805916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EA133C-6E61-4124-8354-17392BBCA288}" type="slidenum">
              <a:rPr lang="en-US" sz="1300" b="0" smtClean="0">
                <a:latin typeface="Times New Roman" pitchFamily="18" charset="0"/>
              </a:rPr>
              <a:pPr eaLnBrk="1" hangingPunct="1"/>
              <a:t>94</a:t>
            </a:fld>
            <a:endParaRPr lang="en-US" sz="1300" b="0" smtClean="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424845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Who heard of Amateur radio?</a:t>
            </a:r>
          </a:p>
          <a:p>
            <a:pPr marL="171450" indent="-171450">
              <a:buFont typeface="Arial" panose="020B0604020202020204" pitchFamily="34" charset="0"/>
              <a:buChar char="•"/>
            </a:pPr>
            <a:r>
              <a:rPr lang="en-US" dirty="0" smtClean="0"/>
              <a:t>Who</a:t>
            </a:r>
            <a:r>
              <a:rPr lang="en-US" baseline="0" dirty="0" smtClean="0"/>
              <a:t> is a licensed operator?</a:t>
            </a:r>
            <a:endParaRPr lang="en-US" dirty="0"/>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98</a:t>
            </a:fld>
            <a:endParaRPr lang="en-US"/>
          </a:p>
        </p:txBody>
      </p:sp>
    </p:spTree>
    <p:extLst>
      <p:ext uri="{BB962C8B-B14F-4D97-AF65-F5344CB8AC3E}">
        <p14:creationId xmlns:p14="http://schemas.microsoft.com/office/powerpoint/2010/main" val="360606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C8E45C-57E1-4A11-9239-33589A01136F}"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D6ABA63-3ED1-4E87-8BBD-C6A97CF87147}" type="slidenum">
              <a:rPr lang="en-US" smtClean="0"/>
              <a:pPr>
                <a:defRPr/>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182880" indent="0" algn="l">
              <a:buNone/>
              <a:defRPr sz="5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E45C-57E1-4A11-9239-33589A01136F}"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2ADC48E-B37B-4309-9EB4-0B434E9F9E6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E45C-57E1-4A11-9239-33589A01136F}"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F9B9E12-E440-4FE4-A451-F9B90DEE871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C8E45C-57E1-4A11-9239-33589A01136F}"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C08BC68-EAFA-44D9-B841-E3CF7A1C641B}" type="slidenum">
              <a:rPr lang="en-US" smtClean="0"/>
              <a:pPr>
                <a:defRPr/>
              </a:pPr>
              <a:t>‹#›</a:t>
            </a:fld>
            <a:endParaRPr lang="en-US"/>
          </a:p>
        </p:txBody>
      </p:sp>
      <p:sp>
        <p:nvSpPr>
          <p:cNvPr id="8" name="Title 7"/>
          <p:cNvSpPr>
            <a:spLocks noGrp="1"/>
          </p:cNvSpPr>
          <p:nvPr>
            <p:ph type="title"/>
          </p:nvPr>
        </p:nvSpPr>
        <p:spPr>
          <a:xfrm>
            <a:off x="457200" y="304800"/>
            <a:ext cx="8229600" cy="1143000"/>
          </a:xfrm>
        </p:spPr>
        <p:txBody>
          <a:bodyPr/>
          <a:lstStyle>
            <a:lvl1pPr marL="0" indent="0" algn="l">
              <a:buNone/>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57200" y="16002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8229600" cy="1219200"/>
          </a:xfrm>
          <a:effectLst/>
        </p:spPr>
        <p:txBody>
          <a:bodyPr anchor="b"/>
          <a:lstStyle>
            <a:lvl1pPr marL="0" indent="0" algn="l">
              <a:buNone/>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8E45C-57E1-4A11-9239-33589A01136F}"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1010204-8E13-4AEE-878E-99819E4C809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C8E45C-57E1-4A11-9239-33589A01136F}"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C62680C-74C7-46CA-A6E4-DF57FD638A6D}"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E45C-57E1-4A11-9239-33589A01136F}"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DED3763-27AB-434D-BBB0-AB5D66F5E5FF}"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C8E45C-57E1-4A11-9239-33589A01136F}"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225FA59C-28C9-4149-8825-BAB01AAB3FAD}"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E45C-57E1-4A11-9239-33589A01136F}"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C4E0F65-2F1C-4317-91AA-9629E87D9F4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E45C-57E1-4A11-9239-33589A01136F}"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C08A819-DBEC-4C14-9B50-ABBFC6848B2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E45C-57E1-4A11-9239-33589A01136F}"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6D0292A-466B-418A-8BF6-B3391EEAD91F}" type="slidenum">
              <a:rPr 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C8E45C-57E1-4A11-9239-33589A01136F}" type="datetimeFigureOut">
              <a:rPr lang="en-US" smtClean="0"/>
              <a:t>11/6/2014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BB9F3B9-398F-4C52-A66B-F2EA174363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notesSlide" Target="../notesSlides/notesSlide40.xml"/><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image" Target="../media/image21.png"/><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18" Type="http://schemas.openxmlformats.org/officeDocument/2006/relationships/oleObject" Target="../embeddings/oleObject28.bin"/><Relationship Id="rId3" Type="http://schemas.openxmlformats.org/officeDocument/2006/relationships/notesSlide" Target="../notesSlides/notesSlide41.xml"/><Relationship Id="rId7" Type="http://schemas.openxmlformats.org/officeDocument/2006/relationships/oleObject" Target="../embeddings/oleObject17.bin"/><Relationship Id="rId12" Type="http://schemas.openxmlformats.org/officeDocument/2006/relationships/oleObject" Target="../embeddings/oleObject22.bin"/><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image" Target="../media/image21.png"/><Relationship Id="rId15" Type="http://schemas.openxmlformats.org/officeDocument/2006/relationships/oleObject" Target="../embeddings/oleObject25.bin"/><Relationship Id="rId10" Type="http://schemas.openxmlformats.org/officeDocument/2006/relationships/oleObject" Target="../embeddings/oleObject20.bin"/><Relationship Id="rId4" Type="http://schemas.openxmlformats.org/officeDocument/2006/relationships/oleObject" Target="../embeddings/oleObject15.bin"/><Relationship Id="rId9" Type="http://schemas.openxmlformats.org/officeDocument/2006/relationships/oleObject" Target="../embeddings/oleObject19.bin"/><Relationship Id="rId1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2.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0.bin"/><Relationship Id="rId5" Type="http://schemas.openxmlformats.org/officeDocument/2006/relationships/image" Target="../media/image21.png"/><Relationship Id="rId10" Type="http://schemas.openxmlformats.org/officeDocument/2006/relationships/oleObject" Target="../embeddings/oleObject34.bin"/><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3.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21.png"/><Relationship Id="rId10" Type="http://schemas.openxmlformats.org/officeDocument/2006/relationships/oleObject" Target="../embeddings/oleObject40.bin"/><Relationship Id="rId4" Type="http://schemas.openxmlformats.org/officeDocument/2006/relationships/oleObject" Target="../embeddings/oleObject35.bin"/><Relationship Id="rId9" Type="http://schemas.openxmlformats.org/officeDocument/2006/relationships/oleObject" Target="../embeddings/oleObject39.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44.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21.png"/><Relationship Id="rId10" Type="http://schemas.openxmlformats.org/officeDocument/2006/relationships/oleObject" Target="../embeddings/oleObject46.bin"/><Relationship Id="rId4" Type="http://schemas.openxmlformats.org/officeDocument/2006/relationships/oleObject" Target="../embeddings/oleObject41.bin"/><Relationship Id="rId9"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45.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8.bin"/><Relationship Id="rId5" Type="http://schemas.openxmlformats.org/officeDocument/2006/relationships/image" Target="../media/image21.png"/><Relationship Id="rId10" Type="http://schemas.openxmlformats.org/officeDocument/2006/relationships/oleObject" Target="../embeddings/oleObject52.bin"/><Relationship Id="rId4" Type="http://schemas.openxmlformats.org/officeDocument/2006/relationships/oleObject" Target="../embeddings/oleObject47.bin"/><Relationship Id="rId9"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46.xml"/><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54.bin"/><Relationship Id="rId5" Type="http://schemas.openxmlformats.org/officeDocument/2006/relationships/image" Target="../media/image21.png"/><Relationship Id="rId10" Type="http://schemas.openxmlformats.org/officeDocument/2006/relationships/oleObject" Target="../embeddings/oleObject58.bin"/><Relationship Id="rId4" Type="http://schemas.openxmlformats.org/officeDocument/2006/relationships/oleObject" Target="../embeddings/oleObject53.bin"/><Relationship Id="rId9" Type="http://schemas.openxmlformats.org/officeDocument/2006/relationships/oleObject" Target="../embeddings/oleObject5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47.xml"/><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60.bin"/><Relationship Id="rId5" Type="http://schemas.openxmlformats.org/officeDocument/2006/relationships/image" Target="../media/image21.png"/><Relationship Id="rId10" Type="http://schemas.openxmlformats.org/officeDocument/2006/relationships/oleObject" Target="../embeddings/oleObject64.bin"/><Relationship Id="rId4" Type="http://schemas.openxmlformats.org/officeDocument/2006/relationships/oleObject" Target="../embeddings/oleObject59.bin"/><Relationship Id="rId9" Type="http://schemas.openxmlformats.org/officeDocument/2006/relationships/oleObject" Target="../embeddings/oleObject6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48.xml"/><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66.bin"/><Relationship Id="rId5" Type="http://schemas.openxmlformats.org/officeDocument/2006/relationships/image" Target="../media/image21.png"/><Relationship Id="rId10" Type="http://schemas.openxmlformats.org/officeDocument/2006/relationships/oleObject" Target="../embeddings/oleObject70.bin"/><Relationship Id="rId4" Type="http://schemas.openxmlformats.org/officeDocument/2006/relationships/oleObject" Target="../embeddings/oleObject65.bin"/><Relationship Id="rId9" Type="http://schemas.openxmlformats.org/officeDocument/2006/relationships/oleObject" Target="../embeddings/oleObject6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49.xml"/><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72.bin"/><Relationship Id="rId5" Type="http://schemas.openxmlformats.org/officeDocument/2006/relationships/image" Target="../media/image21.png"/><Relationship Id="rId10" Type="http://schemas.openxmlformats.org/officeDocument/2006/relationships/oleObject" Target="../embeddings/oleObject76.bin"/><Relationship Id="rId4" Type="http://schemas.openxmlformats.org/officeDocument/2006/relationships/oleObject" Target="../embeddings/oleObject71.bin"/><Relationship Id="rId9" Type="http://schemas.openxmlformats.org/officeDocument/2006/relationships/oleObject" Target="../embeddings/oleObject7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50.xml"/><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78.bin"/><Relationship Id="rId5" Type="http://schemas.openxmlformats.org/officeDocument/2006/relationships/image" Target="../media/image21.png"/><Relationship Id="rId10" Type="http://schemas.openxmlformats.org/officeDocument/2006/relationships/oleObject" Target="../embeddings/oleObject82.bin"/><Relationship Id="rId4" Type="http://schemas.openxmlformats.org/officeDocument/2006/relationships/oleObject" Target="../embeddings/oleObject77.bin"/><Relationship Id="rId9" Type="http://schemas.openxmlformats.org/officeDocument/2006/relationships/oleObject" Target="../embeddings/oleObject81.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51.xml"/><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84.bin"/><Relationship Id="rId5" Type="http://schemas.openxmlformats.org/officeDocument/2006/relationships/image" Target="../media/image21.png"/><Relationship Id="rId10" Type="http://schemas.openxmlformats.org/officeDocument/2006/relationships/oleObject" Target="../embeddings/oleObject88.bin"/><Relationship Id="rId4" Type="http://schemas.openxmlformats.org/officeDocument/2006/relationships/oleObject" Target="../embeddings/oleObject83.bin"/><Relationship Id="rId9" Type="http://schemas.openxmlformats.org/officeDocument/2006/relationships/oleObject" Target="../embeddings/oleObject87.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52.xml"/><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90.bin"/><Relationship Id="rId5" Type="http://schemas.openxmlformats.org/officeDocument/2006/relationships/image" Target="../media/image21.png"/><Relationship Id="rId10" Type="http://schemas.openxmlformats.org/officeDocument/2006/relationships/oleObject" Target="../embeddings/oleObject94.bin"/><Relationship Id="rId4" Type="http://schemas.openxmlformats.org/officeDocument/2006/relationships/oleObject" Target="../embeddings/oleObject89.bin"/><Relationship Id="rId9" Type="http://schemas.openxmlformats.org/officeDocument/2006/relationships/oleObject" Target="../embeddings/oleObject9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53.xml"/><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96.bin"/><Relationship Id="rId5" Type="http://schemas.openxmlformats.org/officeDocument/2006/relationships/image" Target="../media/image21.png"/><Relationship Id="rId10" Type="http://schemas.openxmlformats.org/officeDocument/2006/relationships/oleObject" Target="../embeddings/oleObject100.bin"/><Relationship Id="rId4" Type="http://schemas.openxmlformats.org/officeDocument/2006/relationships/oleObject" Target="../embeddings/oleObject95.bin"/><Relationship Id="rId9" Type="http://schemas.openxmlformats.org/officeDocument/2006/relationships/oleObject" Target="../embeddings/oleObject99.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notesSlide" Target="../notesSlides/notesSlide54.xml"/><Relationship Id="rId7"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02.bin"/><Relationship Id="rId5" Type="http://schemas.openxmlformats.org/officeDocument/2006/relationships/image" Target="../media/image21.png"/><Relationship Id="rId10" Type="http://schemas.openxmlformats.org/officeDocument/2006/relationships/oleObject" Target="../embeddings/oleObject106.bin"/><Relationship Id="rId4" Type="http://schemas.openxmlformats.org/officeDocument/2006/relationships/oleObject" Target="../embeddings/oleObject101.bin"/><Relationship Id="rId9" Type="http://schemas.openxmlformats.org/officeDocument/2006/relationships/oleObject" Target="../embeddings/oleObject105.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notesSlide" Target="../notesSlides/notesSlide55.xml"/><Relationship Id="rId7"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08.bin"/><Relationship Id="rId5" Type="http://schemas.openxmlformats.org/officeDocument/2006/relationships/image" Target="../media/image21.png"/><Relationship Id="rId10" Type="http://schemas.openxmlformats.org/officeDocument/2006/relationships/oleObject" Target="../embeddings/oleObject112.bin"/><Relationship Id="rId4" Type="http://schemas.openxmlformats.org/officeDocument/2006/relationships/oleObject" Target="../embeddings/oleObject107.bin"/><Relationship Id="rId9" Type="http://schemas.openxmlformats.org/officeDocument/2006/relationships/oleObject" Target="../embeddings/oleObject111.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56.xml"/><Relationship Id="rId7"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14.bin"/><Relationship Id="rId5" Type="http://schemas.openxmlformats.org/officeDocument/2006/relationships/image" Target="../media/image21.png"/><Relationship Id="rId10" Type="http://schemas.openxmlformats.org/officeDocument/2006/relationships/oleObject" Target="../embeddings/oleObject118.bin"/><Relationship Id="rId4" Type="http://schemas.openxmlformats.org/officeDocument/2006/relationships/oleObject" Target="../embeddings/oleObject113.bin"/><Relationship Id="rId9" Type="http://schemas.openxmlformats.org/officeDocument/2006/relationships/oleObject" Target="../embeddings/oleObject117.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57.xml"/><Relationship Id="rId7"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20.bin"/><Relationship Id="rId5" Type="http://schemas.openxmlformats.org/officeDocument/2006/relationships/image" Target="../media/image21.png"/><Relationship Id="rId10" Type="http://schemas.openxmlformats.org/officeDocument/2006/relationships/oleObject" Target="../embeddings/oleObject124.bin"/><Relationship Id="rId4" Type="http://schemas.openxmlformats.org/officeDocument/2006/relationships/oleObject" Target="../embeddings/oleObject119.bin"/><Relationship Id="rId9" Type="http://schemas.openxmlformats.org/officeDocument/2006/relationships/oleObject" Target="../embeddings/oleObject123.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58.xml"/><Relationship Id="rId7"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26.bin"/><Relationship Id="rId5" Type="http://schemas.openxmlformats.org/officeDocument/2006/relationships/image" Target="../media/image21.png"/><Relationship Id="rId10" Type="http://schemas.openxmlformats.org/officeDocument/2006/relationships/oleObject" Target="../embeddings/oleObject130.bin"/><Relationship Id="rId4" Type="http://schemas.openxmlformats.org/officeDocument/2006/relationships/oleObject" Target="../embeddings/oleObject125.bin"/><Relationship Id="rId9" Type="http://schemas.openxmlformats.org/officeDocument/2006/relationships/oleObject" Target="../embeddings/oleObject12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notesSlide" Target="../notesSlides/notesSlide59.xml"/><Relationship Id="rId7" Type="http://schemas.openxmlformats.org/officeDocument/2006/relationships/oleObject" Target="../embeddings/oleObject1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32.bin"/><Relationship Id="rId5" Type="http://schemas.openxmlformats.org/officeDocument/2006/relationships/image" Target="../media/image21.png"/><Relationship Id="rId10" Type="http://schemas.openxmlformats.org/officeDocument/2006/relationships/oleObject" Target="../embeddings/oleObject136.bin"/><Relationship Id="rId4" Type="http://schemas.openxmlformats.org/officeDocument/2006/relationships/oleObject" Target="../embeddings/oleObject131.bin"/><Relationship Id="rId9" Type="http://schemas.openxmlformats.org/officeDocument/2006/relationships/oleObject" Target="../embeddings/oleObject135.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oleObject" Target="../embeddings/oleObject145.bin"/><Relationship Id="rId18" Type="http://schemas.openxmlformats.org/officeDocument/2006/relationships/oleObject" Target="../embeddings/oleObject150.bin"/><Relationship Id="rId3" Type="http://schemas.openxmlformats.org/officeDocument/2006/relationships/notesSlide" Target="../notesSlides/notesSlide60.xml"/><Relationship Id="rId7" Type="http://schemas.openxmlformats.org/officeDocument/2006/relationships/oleObject" Target="../embeddings/oleObject139.bin"/><Relationship Id="rId12" Type="http://schemas.openxmlformats.org/officeDocument/2006/relationships/oleObject" Target="../embeddings/oleObject144.bin"/><Relationship Id="rId17" Type="http://schemas.openxmlformats.org/officeDocument/2006/relationships/oleObject" Target="../embeddings/oleObject149.bin"/><Relationship Id="rId2" Type="http://schemas.openxmlformats.org/officeDocument/2006/relationships/slideLayout" Target="../slideLayouts/slideLayout7.xml"/><Relationship Id="rId16" Type="http://schemas.openxmlformats.org/officeDocument/2006/relationships/oleObject" Target="../embeddings/oleObject148.bin"/><Relationship Id="rId1" Type="http://schemas.openxmlformats.org/officeDocument/2006/relationships/vmlDrawing" Target="../drawings/vmlDrawing21.vml"/><Relationship Id="rId6" Type="http://schemas.openxmlformats.org/officeDocument/2006/relationships/oleObject" Target="../embeddings/oleObject138.bin"/><Relationship Id="rId11" Type="http://schemas.openxmlformats.org/officeDocument/2006/relationships/oleObject" Target="../embeddings/oleObject143.bin"/><Relationship Id="rId5" Type="http://schemas.openxmlformats.org/officeDocument/2006/relationships/image" Target="../media/image21.png"/><Relationship Id="rId15" Type="http://schemas.openxmlformats.org/officeDocument/2006/relationships/oleObject" Target="../embeddings/oleObject147.bin"/><Relationship Id="rId10" Type="http://schemas.openxmlformats.org/officeDocument/2006/relationships/oleObject" Target="../embeddings/oleObject142.bin"/><Relationship Id="rId4" Type="http://schemas.openxmlformats.org/officeDocument/2006/relationships/oleObject" Target="../embeddings/oleObject137.bin"/><Relationship Id="rId9" Type="http://schemas.openxmlformats.org/officeDocument/2006/relationships/oleObject" Target="../embeddings/oleObject141.bin"/><Relationship Id="rId14" Type="http://schemas.openxmlformats.org/officeDocument/2006/relationships/oleObject" Target="../embeddings/oleObject146.bin"/></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notesSlide" Target="../notesSlides/notesSlide61.xml"/><Relationship Id="rId7"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52.bin"/><Relationship Id="rId5" Type="http://schemas.openxmlformats.org/officeDocument/2006/relationships/image" Target="../media/image21.png"/><Relationship Id="rId10" Type="http://schemas.openxmlformats.org/officeDocument/2006/relationships/oleObject" Target="../embeddings/oleObject156.bin"/><Relationship Id="rId4" Type="http://schemas.openxmlformats.org/officeDocument/2006/relationships/oleObject" Target="../embeddings/oleObject151.bin"/><Relationship Id="rId9" Type="http://schemas.openxmlformats.org/officeDocument/2006/relationships/oleObject" Target="../embeddings/oleObject155.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notesSlide" Target="../notesSlides/notesSlide62.xml"/><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58.bin"/><Relationship Id="rId5" Type="http://schemas.openxmlformats.org/officeDocument/2006/relationships/image" Target="../media/image21.png"/><Relationship Id="rId10" Type="http://schemas.openxmlformats.org/officeDocument/2006/relationships/oleObject" Target="../embeddings/oleObject162.bin"/><Relationship Id="rId4" Type="http://schemas.openxmlformats.org/officeDocument/2006/relationships/oleObject" Target="../embeddings/oleObject157.bin"/><Relationship Id="rId9" Type="http://schemas.openxmlformats.org/officeDocument/2006/relationships/oleObject" Target="../embeddings/oleObject16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notesSlide" Target="../notesSlides/notesSlide63.xml"/><Relationship Id="rId7" Type="http://schemas.openxmlformats.org/officeDocument/2006/relationships/oleObject" Target="../embeddings/oleObject16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64.bin"/><Relationship Id="rId5" Type="http://schemas.openxmlformats.org/officeDocument/2006/relationships/image" Target="../media/image21.png"/><Relationship Id="rId10" Type="http://schemas.openxmlformats.org/officeDocument/2006/relationships/oleObject" Target="../embeddings/oleObject168.bin"/><Relationship Id="rId4" Type="http://schemas.openxmlformats.org/officeDocument/2006/relationships/oleObject" Target="../embeddings/oleObject163.bin"/><Relationship Id="rId9" Type="http://schemas.openxmlformats.org/officeDocument/2006/relationships/oleObject" Target="../embeddings/oleObject167.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notesSlide" Target="../notesSlides/notesSlide64.xml"/><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70.bin"/><Relationship Id="rId5" Type="http://schemas.openxmlformats.org/officeDocument/2006/relationships/image" Target="../media/image21.png"/><Relationship Id="rId10" Type="http://schemas.openxmlformats.org/officeDocument/2006/relationships/oleObject" Target="../embeddings/oleObject174.bin"/><Relationship Id="rId4" Type="http://schemas.openxmlformats.org/officeDocument/2006/relationships/oleObject" Target="../embeddings/oleObject169.bin"/><Relationship Id="rId9" Type="http://schemas.openxmlformats.org/officeDocument/2006/relationships/oleObject" Target="../embeddings/oleObject173.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notesSlide" Target="../notesSlides/notesSlide65.xml"/><Relationship Id="rId7"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76.bin"/><Relationship Id="rId5" Type="http://schemas.openxmlformats.org/officeDocument/2006/relationships/image" Target="../media/image21.png"/><Relationship Id="rId10" Type="http://schemas.openxmlformats.org/officeDocument/2006/relationships/oleObject" Target="../embeddings/oleObject180.bin"/><Relationship Id="rId4" Type="http://schemas.openxmlformats.org/officeDocument/2006/relationships/oleObject" Target="../embeddings/oleObject175.bin"/><Relationship Id="rId9" Type="http://schemas.openxmlformats.org/officeDocument/2006/relationships/oleObject" Target="../embeddings/oleObject179.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notesSlide" Target="../notesSlides/notesSlide66.xml"/><Relationship Id="rId7" Type="http://schemas.openxmlformats.org/officeDocument/2006/relationships/oleObject" Target="../embeddings/oleObject18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82.bin"/><Relationship Id="rId5" Type="http://schemas.openxmlformats.org/officeDocument/2006/relationships/image" Target="../media/image21.png"/><Relationship Id="rId10" Type="http://schemas.openxmlformats.org/officeDocument/2006/relationships/oleObject" Target="../embeddings/oleObject186.bin"/><Relationship Id="rId4" Type="http://schemas.openxmlformats.org/officeDocument/2006/relationships/oleObject" Target="../embeddings/oleObject181.bin"/><Relationship Id="rId9" Type="http://schemas.openxmlformats.org/officeDocument/2006/relationships/oleObject" Target="../embeddings/oleObject18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90.bin"/><Relationship Id="rId3" Type="http://schemas.openxmlformats.org/officeDocument/2006/relationships/notesSlide" Target="../notesSlides/notesSlide67.xml"/><Relationship Id="rId7" Type="http://schemas.openxmlformats.org/officeDocument/2006/relationships/oleObject" Target="../embeddings/oleObject189.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88.bin"/><Relationship Id="rId5" Type="http://schemas.openxmlformats.org/officeDocument/2006/relationships/image" Target="../media/image21.png"/><Relationship Id="rId10" Type="http://schemas.openxmlformats.org/officeDocument/2006/relationships/oleObject" Target="../embeddings/oleObject192.bin"/><Relationship Id="rId4" Type="http://schemas.openxmlformats.org/officeDocument/2006/relationships/oleObject" Target="../embeddings/oleObject187.bin"/><Relationship Id="rId9" Type="http://schemas.openxmlformats.org/officeDocument/2006/relationships/oleObject" Target="../embeddings/oleObject191.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96.bin"/><Relationship Id="rId3" Type="http://schemas.openxmlformats.org/officeDocument/2006/relationships/notesSlide" Target="../notesSlides/notesSlide68.xml"/><Relationship Id="rId7" Type="http://schemas.openxmlformats.org/officeDocument/2006/relationships/oleObject" Target="../embeddings/oleObject19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94.bin"/><Relationship Id="rId5" Type="http://schemas.openxmlformats.org/officeDocument/2006/relationships/image" Target="../media/image21.png"/><Relationship Id="rId10" Type="http://schemas.openxmlformats.org/officeDocument/2006/relationships/oleObject" Target="../embeddings/oleObject198.bin"/><Relationship Id="rId4" Type="http://schemas.openxmlformats.org/officeDocument/2006/relationships/oleObject" Target="../embeddings/oleObject193.bin"/><Relationship Id="rId9" Type="http://schemas.openxmlformats.org/officeDocument/2006/relationships/oleObject" Target="../embeddings/oleObject197.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notesSlide" Target="../notesSlides/notesSlide69.xml"/><Relationship Id="rId7" Type="http://schemas.openxmlformats.org/officeDocument/2006/relationships/oleObject" Target="../embeddings/oleObject20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00.bin"/><Relationship Id="rId5" Type="http://schemas.openxmlformats.org/officeDocument/2006/relationships/image" Target="../media/image21.png"/><Relationship Id="rId10" Type="http://schemas.openxmlformats.org/officeDocument/2006/relationships/oleObject" Target="../embeddings/oleObject204.bin"/><Relationship Id="rId4" Type="http://schemas.openxmlformats.org/officeDocument/2006/relationships/oleObject" Target="../embeddings/oleObject199.bin"/><Relationship Id="rId9" Type="http://schemas.openxmlformats.org/officeDocument/2006/relationships/oleObject" Target="../embeddings/oleObject203.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70.xml"/><Relationship Id="rId7" Type="http://schemas.openxmlformats.org/officeDocument/2006/relationships/oleObject" Target="../embeddings/oleObject20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06.bin"/><Relationship Id="rId5" Type="http://schemas.openxmlformats.org/officeDocument/2006/relationships/image" Target="../media/image21.png"/><Relationship Id="rId10" Type="http://schemas.openxmlformats.org/officeDocument/2006/relationships/oleObject" Target="../embeddings/oleObject210.bin"/><Relationship Id="rId4" Type="http://schemas.openxmlformats.org/officeDocument/2006/relationships/oleObject" Target="../embeddings/oleObject205.bin"/><Relationship Id="rId9" Type="http://schemas.openxmlformats.org/officeDocument/2006/relationships/oleObject" Target="../embeddings/oleObject209.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14.bin"/><Relationship Id="rId3" Type="http://schemas.openxmlformats.org/officeDocument/2006/relationships/notesSlide" Target="../notesSlides/notesSlide71.xml"/><Relationship Id="rId7" Type="http://schemas.openxmlformats.org/officeDocument/2006/relationships/oleObject" Target="../embeddings/oleObject213.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12.bin"/><Relationship Id="rId5" Type="http://schemas.openxmlformats.org/officeDocument/2006/relationships/image" Target="../media/image21.png"/><Relationship Id="rId10" Type="http://schemas.openxmlformats.org/officeDocument/2006/relationships/oleObject" Target="../embeddings/oleObject216.bin"/><Relationship Id="rId4" Type="http://schemas.openxmlformats.org/officeDocument/2006/relationships/oleObject" Target="../embeddings/oleObject211.bin"/><Relationship Id="rId9" Type="http://schemas.openxmlformats.org/officeDocument/2006/relationships/oleObject" Target="../embeddings/oleObject215.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20.bin"/><Relationship Id="rId3" Type="http://schemas.openxmlformats.org/officeDocument/2006/relationships/notesSlide" Target="../notesSlides/notesSlide72.xml"/><Relationship Id="rId7"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218.bin"/><Relationship Id="rId5" Type="http://schemas.openxmlformats.org/officeDocument/2006/relationships/image" Target="../media/image21.png"/><Relationship Id="rId10" Type="http://schemas.openxmlformats.org/officeDocument/2006/relationships/oleObject" Target="../embeddings/oleObject222.bin"/><Relationship Id="rId4" Type="http://schemas.openxmlformats.org/officeDocument/2006/relationships/oleObject" Target="../embeddings/oleObject217.bin"/><Relationship Id="rId9" Type="http://schemas.openxmlformats.org/officeDocument/2006/relationships/oleObject" Target="../embeddings/oleObject221.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26.bin"/><Relationship Id="rId3" Type="http://schemas.openxmlformats.org/officeDocument/2006/relationships/notesSlide" Target="../notesSlides/notesSlide73.xml"/><Relationship Id="rId7" Type="http://schemas.openxmlformats.org/officeDocument/2006/relationships/oleObject" Target="../embeddings/oleObject225.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224.bin"/><Relationship Id="rId5" Type="http://schemas.openxmlformats.org/officeDocument/2006/relationships/image" Target="../media/image21.png"/><Relationship Id="rId10" Type="http://schemas.openxmlformats.org/officeDocument/2006/relationships/oleObject" Target="../embeddings/oleObject228.bin"/><Relationship Id="rId4" Type="http://schemas.openxmlformats.org/officeDocument/2006/relationships/oleObject" Target="../embeddings/oleObject223.bin"/><Relationship Id="rId9" Type="http://schemas.openxmlformats.org/officeDocument/2006/relationships/oleObject" Target="../embeddings/oleObject227.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notesSlide" Target="../notesSlides/notesSlide74.xml"/><Relationship Id="rId7" Type="http://schemas.openxmlformats.org/officeDocument/2006/relationships/oleObject" Target="../embeddings/oleObject231.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230.bin"/><Relationship Id="rId5" Type="http://schemas.openxmlformats.org/officeDocument/2006/relationships/image" Target="../media/image21.png"/><Relationship Id="rId10" Type="http://schemas.openxmlformats.org/officeDocument/2006/relationships/oleObject" Target="../embeddings/oleObject234.bin"/><Relationship Id="rId4" Type="http://schemas.openxmlformats.org/officeDocument/2006/relationships/oleObject" Target="../embeddings/oleObject229.bin"/><Relationship Id="rId9" Type="http://schemas.openxmlformats.org/officeDocument/2006/relationships/oleObject" Target="../embeddings/oleObject233.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notesSlide" Target="../notesSlides/notesSlide75.xml"/><Relationship Id="rId7" Type="http://schemas.openxmlformats.org/officeDocument/2006/relationships/oleObject" Target="../embeddings/oleObject237.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36.bin"/><Relationship Id="rId5" Type="http://schemas.openxmlformats.org/officeDocument/2006/relationships/image" Target="../media/image21.png"/><Relationship Id="rId10" Type="http://schemas.openxmlformats.org/officeDocument/2006/relationships/oleObject" Target="../embeddings/oleObject240.bin"/><Relationship Id="rId4" Type="http://schemas.openxmlformats.org/officeDocument/2006/relationships/oleObject" Target="../embeddings/oleObject235.bin"/><Relationship Id="rId9" Type="http://schemas.openxmlformats.org/officeDocument/2006/relationships/oleObject" Target="../embeddings/oleObject23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notesSlide" Target="../notesSlides/notesSlide76.xml"/><Relationship Id="rId7" Type="http://schemas.openxmlformats.org/officeDocument/2006/relationships/oleObject" Target="../embeddings/oleObject243.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242.bin"/><Relationship Id="rId5" Type="http://schemas.openxmlformats.org/officeDocument/2006/relationships/image" Target="../media/image21.png"/><Relationship Id="rId10" Type="http://schemas.openxmlformats.org/officeDocument/2006/relationships/oleObject" Target="../embeddings/oleObject246.bin"/><Relationship Id="rId4" Type="http://schemas.openxmlformats.org/officeDocument/2006/relationships/oleObject" Target="../embeddings/oleObject241.bin"/><Relationship Id="rId9" Type="http://schemas.openxmlformats.org/officeDocument/2006/relationships/oleObject" Target="../embeddings/oleObject245.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50.bin"/><Relationship Id="rId3" Type="http://schemas.openxmlformats.org/officeDocument/2006/relationships/notesSlide" Target="../notesSlides/notesSlide77.xml"/><Relationship Id="rId7" Type="http://schemas.openxmlformats.org/officeDocument/2006/relationships/oleObject" Target="../embeddings/oleObject249.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248.bin"/><Relationship Id="rId5" Type="http://schemas.openxmlformats.org/officeDocument/2006/relationships/image" Target="../media/image21.png"/><Relationship Id="rId10" Type="http://schemas.openxmlformats.org/officeDocument/2006/relationships/oleObject" Target="../embeddings/oleObject252.bin"/><Relationship Id="rId4" Type="http://schemas.openxmlformats.org/officeDocument/2006/relationships/oleObject" Target="../embeddings/oleObject247.bin"/><Relationship Id="rId9" Type="http://schemas.openxmlformats.org/officeDocument/2006/relationships/oleObject" Target="../embeddings/oleObject251.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56.bin"/><Relationship Id="rId3" Type="http://schemas.openxmlformats.org/officeDocument/2006/relationships/notesSlide" Target="../notesSlides/notesSlide78.xml"/><Relationship Id="rId7" Type="http://schemas.openxmlformats.org/officeDocument/2006/relationships/oleObject" Target="../embeddings/oleObject255.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254.bin"/><Relationship Id="rId5" Type="http://schemas.openxmlformats.org/officeDocument/2006/relationships/image" Target="../media/image21.png"/><Relationship Id="rId10" Type="http://schemas.openxmlformats.org/officeDocument/2006/relationships/oleObject" Target="../embeddings/oleObject258.bin"/><Relationship Id="rId4" Type="http://schemas.openxmlformats.org/officeDocument/2006/relationships/oleObject" Target="../embeddings/oleObject253.bin"/><Relationship Id="rId9" Type="http://schemas.openxmlformats.org/officeDocument/2006/relationships/oleObject" Target="../embeddings/oleObject257.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notesSlide" Target="../notesSlides/notesSlide79.xml"/><Relationship Id="rId7" Type="http://schemas.openxmlformats.org/officeDocument/2006/relationships/oleObject" Target="../embeddings/oleObject261.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260.bin"/><Relationship Id="rId5" Type="http://schemas.openxmlformats.org/officeDocument/2006/relationships/image" Target="../media/image21.png"/><Relationship Id="rId10" Type="http://schemas.openxmlformats.org/officeDocument/2006/relationships/oleObject" Target="../embeddings/oleObject264.bin"/><Relationship Id="rId4" Type="http://schemas.openxmlformats.org/officeDocument/2006/relationships/oleObject" Target="../embeddings/oleObject259.bin"/><Relationship Id="rId9" Type="http://schemas.openxmlformats.org/officeDocument/2006/relationships/oleObject" Target="../embeddings/oleObject263.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68.bin"/><Relationship Id="rId3" Type="http://schemas.openxmlformats.org/officeDocument/2006/relationships/notesSlide" Target="../notesSlides/notesSlide80.xml"/><Relationship Id="rId7" Type="http://schemas.openxmlformats.org/officeDocument/2006/relationships/oleObject" Target="../embeddings/oleObject267.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266.bin"/><Relationship Id="rId5" Type="http://schemas.openxmlformats.org/officeDocument/2006/relationships/image" Target="../media/image21.png"/><Relationship Id="rId10" Type="http://schemas.openxmlformats.org/officeDocument/2006/relationships/oleObject" Target="../embeddings/oleObject270.bin"/><Relationship Id="rId4" Type="http://schemas.openxmlformats.org/officeDocument/2006/relationships/oleObject" Target="../embeddings/oleObject265.bin"/><Relationship Id="rId9" Type="http://schemas.openxmlformats.org/officeDocument/2006/relationships/oleObject" Target="../embeddings/oleObject26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notesSlide" Target="../notesSlides/notesSlide81.xml"/><Relationship Id="rId7" Type="http://schemas.openxmlformats.org/officeDocument/2006/relationships/oleObject" Target="../embeddings/oleObject273.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272.bin"/><Relationship Id="rId5" Type="http://schemas.openxmlformats.org/officeDocument/2006/relationships/image" Target="../media/image21.png"/><Relationship Id="rId10" Type="http://schemas.openxmlformats.org/officeDocument/2006/relationships/oleObject" Target="../embeddings/oleObject276.bin"/><Relationship Id="rId4" Type="http://schemas.openxmlformats.org/officeDocument/2006/relationships/oleObject" Target="../embeddings/oleObject271.bin"/><Relationship Id="rId9" Type="http://schemas.openxmlformats.org/officeDocument/2006/relationships/oleObject" Target="../embeddings/oleObject275.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80.bin"/><Relationship Id="rId3" Type="http://schemas.openxmlformats.org/officeDocument/2006/relationships/notesSlide" Target="../notesSlides/notesSlide82.xml"/><Relationship Id="rId7" Type="http://schemas.openxmlformats.org/officeDocument/2006/relationships/oleObject" Target="../embeddings/oleObject279.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78.bin"/><Relationship Id="rId5" Type="http://schemas.openxmlformats.org/officeDocument/2006/relationships/image" Target="../media/image21.png"/><Relationship Id="rId10" Type="http://schemas.openxmlformats.org/officeDocument/2006/relationships/oleObject" Target="../embeddings/oleObject282.bin"/><Relationship Id="rId4" Type="http://schemas.openxmlformats.org/officeDocument/2006/relationships/oleObject" Target="../embeddings/oleObject277.bin"/><Relationship Id="rId9" Type="http://schemas.openxmlformats.org/officeDocument/2006/relationships/oleObject" Target="../embeddings/oleObject281.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notesSlide" Target="../notesSlides/notesSlide83.xml"/><Relationship Id="rId7" Type="http://schemas.openxmlformats.org/officeDocument/2006/relationships/oleObject" Target="../embeddings/oleObject285.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284.bin"/><Relationship Id="rId5" Type="http://schemas.openxmlformats.org/officeDocument/2006/relationships/image" Target="../media/image21.png"/><Relationship Id="rId10" Type="http://schemas.openxmlformats.org/officeDocument/2006/relationships/oleObject" Target="../embeddings/oleObject288.bin"/><Relationship Id="rId4" Type="http://schemas.openxmlformats.org/officeDocument/2006/relationships/oleObject" Target="../embeddings/oleObject283.bin"/><Relationship Id="rId9" Type="http://schemas.openxmlformats.org/officeDocument/2006/relationships/oleObject" Target="../embeddings/oleObject287.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92.bin"/><Relationship Id="rId3" Type="http://schemas.openxmlformats.org/officeDocument/2006/relationships/notesSlide" Target="../notesSlides/notesSlide84.xml"/><Relationship Id="rId7" Type="http://schemas.openxmlformats.org/officeDocument/2006/relationships/oleObject" Target="../embeddings/oleObject291.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290.bin"/><Relationship Id="rId5" Type="http://schemas.openxmlformats.org/officeDocument/2006/relationships/image" Target="../media/image21.png"/><Relationship Id="rId10" Type="http://schemas.openxmlformats.org/officeDocument/2006/relationships/oleObject" Target="../embeddings/oleObject294.bin"/><Relationship Id="rId4" Type="http://schemas.openxmlformats.org/officeDocument/2006/relationships/oleObject" Target="../embeddings/oleObject289.bin"/><Relationship Id="rId9" Type="http://schemas.openxmlformats.org/officeDocument/2006/relationships/oleObject" Target="../embeddings/oleObject293.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298.bin"/><Relationship Id="rId3" Type="http://schemas.openxmlformats.org/officeDocument/2006/relationships/notesSlide" Target="../notesSlides/notesSlide85.xml"/><Relationship Id="rId7" Type="http://schemas.openxmlformats.org/officeDocument/2006/relationships/oleObject" Target="../embeddings/oleObject297.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296.bin"/><Relationship Id="rId5" Type="http://schemas.openxmlformats.org/officeDocument/2006/relationships/image" Target="../media/image21.png"/><Relationship Id="rId10" Type="http://schemas.openxmlformats.org/officeDocument/2006/relationships/oleObject" Target="../embeddings/oleObject300.bin"/><Relationship Id="rId4" Type="http://schemas.openxmlformats.org/officeDocument/2006/relationships/oleObject" Target="../embeddings/oleObject295.bin"/><Relationship Id="rId9" Type="http://schemas.openxmlformats.org/officeDocument/2006/relationships/oleObject" Target="../embeddings/oleObject299.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04.bin"/><Relationship Id="rId3" Type="http://schemas.openxmlformats.org/officeDocument/2006/relationships/notesSlide" Target="../notesSlides/notesSlide86.xml"/><Relationship Id="rId7" Type="http://schemas.openxmlformats.org/officeDocument/2006/relationships/oleObject" Target="../embeddings/oleObject303.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302.bin"/><Relationship Id="rId5" Type="http://schemas.openxmlformats.org/officeDocument/2006/relationships/image" Target="../media/image21.png"/><Relationship Id="rId10" Type="http://schemas.openxmlformats.org/officeDocument/2006/relationships/oleObject" Target="../embeddings/oleObject306.bin"/><Relationship Id="rId4" Type="http://schemas.openxmlformats.org/officeDocument/2006/relationships/oleObject" Target="../embeddings/oleObject301.bin"/><Relationship Id="rId9" Type="http://schemas.openxmlformats.org/officeDocument/2006/relationships/oleObject" Target="../embeddings/oleObject305.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10.bin"/><Relationship Id="rId3" Type="http://schemas.openxmlformats.org/officeDocument/2006/relationships/notesSlide" Target="../notesSlides/notesSlide87.xml"/><Relationship Id="rId7" Type="http://schemas.openxmlformats.org/officeDocument/2006/relationships/oleObject" Target="../embeddings/oleObject309.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308.bin"/><Relationship Id="rId5" Type="http://schemas.openxmlformats.org/officeDocument/2006/relationships/image" Target="../media/image21.png"/><Relationship Id="rId10" Type="http://schemas.openxmlformats.org/officeDocument/2006/relationships/oleObject" Target="../embeddings/oleObject312.bin"/><Relationship Id="rId4" Type="http://schemas.openxmlformats.org/officeDocument/2006/relationships/oleObject" Target="../embeddings/oleObject307.bin"/><Relationship Id="rId9" Type="http://schemas.openxmlformats.org/officeDocument/2006/relationships/oleObject" Target="../embeddings/oleObject311.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316.bin"/><Relationship Id="rId3" Type="http://schemas.openxmlformats.org/officeDocument/2006/relationships/notesSlide" Target="../notesSlides/notesSlide88.xml"/><Relationship Id="rId7" Type="http://schemas.openxmlformats.org/officeDocument/2006/relationships/oleObject" Target="../embeddings/oleObject315.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314.bin"/><Relationship Id="rId5" Type="http://schemas.openxmlformats.org/officeDocument/2006/relationships/image" Target="../media/image21.png"/><Relationship Id="rId10" Type="http://schemas.openxmlformats.org/officeDocument/2006/relationships/oleObject" Target="../embeddings/oleObject318.bin"/><Relationship Id="rId4" Type="http://schemas.openxmlformats.org/officeDocument/2006/relationships/oleObject" Target="../embeddings/oleObject313.bin"/><Relationship Id="rId9" Type="http://schemas.openxmlformats.org/officeDocument/2006/relationships/oleObject" Target="../embeddings/oleObject317.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22.bin"/><Relationship Id="rId3" Type="http://schemas.openxmlformats.org/officeDocument/2006/relationships/notesSlide" Target="../notesSlides/notesSlide89.xml"/><Relationship Id="rId7" Type="http://schemas.openxmlformats.org/officeDocument/2006/relationships/oleObject" Target="../embeddings/oleObject321.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320.bin"/><Relationship Id="rId5" Type="http://schemas.openxmlformats.org/officeDocument/2006/relationships/image" Target="../media/image21.png"/><Relationship Id="rId10" Type="http://schemas.openxmlformats.org/officeDocument/2006/relationships/oleObject" Target="../embeddings/oleObject324.bin"/><Relationship Id="rId4" Type="http://schemas.openxmlformats.org/officeDocument/2006/relationships/oleObject" Target="../embeddings/oleObject319.bin"/><Relationship Id="rId9" Type="http://schemas.openxmlformats.org/officeDocument/2006/relationships/oleObject" Target="../embeddings/oleObject323.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notesSlide" Target="../notesSlides/notesSlide90.xml"/><Relationship Id="rId7" Type="http://schemas.openxmlformats.org/officeDocument/2006/relationships/oleObject" Target="../embeddings/oleObject327.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326.bin"/><Relationship Id="rId5" Type="http://schemas.openxmlformats.org/officeDocument/2006/relationships/image" Target="../media/image21.png"/><Relationship Id="rId10" Type="http://schemas.openxmlformats.org/officeDocument/2006/relationships/oleObject" Target="../embeddings/oleObject330.bin"/><Relationship Id="rId4" Type="http://schemas.openxmlformats.org/officeDocument/2006/relationships/oleObject" Target="../embeddings/oleObject325.bin"/><Relationship Id="rId9" Type="http://schemas.openxmlformats.org/officeDocument/2006/relationships/oleObject" Target="../embeddings/oleObject329.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88988" y="5334000"/>
            <a:ext cx="7680325" cy="1219200"/>
          </a:xfrm>
        </p:spPr>
        <p:txBody>
          <a:bodyPr>
            <a:normAutofit/>
          </a:bodyPr>
          <a:lstStyle/>
          <a:p>
            <a:pPr algn="ctr"/>
            <a:r>
              <a:rPr lang="en-US" sz="2400" b="1" dirty="0" smtClean="0"/>
              <a:t>EE 122: </a:t>
            </a:r>
            <a:r>
              <a:rPr lang="en-US" sz="2400" b="1" dirty="0" smtClean="0"/>
              <a:t>Communication </a:t>
            </a:r>
            <a:r>
              <a:rPr lang="en-US" sz="2400" b="1" dirty="0" smtClean="0"/>
              <a:t>Networks</a:t>
            </a:r>
            <a:r>
              <a:rPr lang="en-US" dirty="0" smtClean="0"/>
              <a:t> </a:t>
            </a:r>
          </a:p>
          <a:p>
            <a:pPr algn="ctr"/>
            <a:r>
              <a:rPr lang="en-US" sz="1600" dirty="0" smtClean="0"/>
              <a:t>Materials with thanks to Scott </a:t>
            </a:r>
            <a:r>
              <a:rPr lang="en-US" sz="1600" dirty="0" err="1" smtClean="0"/>
              <a:t>Shenker</a:t>
            </a:r>
            <a:r>
              <a:rPr lang="en-US" sz="1600" dirty="0" smtClean="0"/>
              <a:t>,</a:t>
            </a:r>
            <a:r>
              <a:rPr lang="en-US" sz="1600" b="1" dirty="0" smtClean="0"/>
              <a:t> </a:t>
            </a:r>
            <a:r>
              <a:rPr lang="en-US" sz="1600" dirty="0" smtClean="0"/>
              <a:t>Jennifer Rexford, Ion </a:t>
            </a:r>
            <a:r>
              <a:rPr lang="en-US" sz="1600" dirty="0" err="1" smtClean="0"/>
              <a:t>Stoica</a:t>
            </a:r>
            <a:r>
              <a:rPr lang="en-US" sz="1600" dirty="0" smtClean="0"/>
              <a:t>, Vern </a:t>
            </a:r>
            <a:r>
              <a:rPr lang="en-US" sz="1600" dirty="0" err="1" smtClean="0"/>
              <a:t>Paxson</a:t>
            </a:r>
            <a:r>
              <a:rPr lang="en-US" sz="1600" dirty="0" smtClean="0"/>
              <a:t/>
            </a:r>
            <a:br>
              <a:rPr lang="en-US" sz="1600" dirty="0" smtClean="0"/>
            </a:br>
            <a:r>
              <a:rPr lang="en-US" sz="1600" dirty="0" smtClean="0"/>
              <a:t>and other colleagues at Princeton and UC Berkeley</a:t>
            </a:r>
          </a:p>
        </p:txBody>
      </p:sp>
      <p:sp>
        <p:nvSpPr>
          <p:cNvPr id="3074" name="Rectangle 2"/>
          <p:cNvSpPr>
            <a:spLocks noGrp="1" noChangeArrowheads="1"/>
          </p:cNvSpPr>
          <p:nvPr>
            <p:ph type="ctrTitle"/>
          </p:nvPr>
        </p:nvSpPr>
        <p:spPr>
          <a:xfrm>
            <a:off x="304800" y="238836"/>
            <a:ext cx="8534400" cy="1524000"/>
          </a:xfrm>
        </p:spPr>
        <p:txBody>
          <a:bodyPr>
            <a:normAutofit/>
          </a:bodyPr>
          <a:lstStyle/>
          <a:p>
            <a:r>
              <a:rPr lang="en-US" sz="4400" dirty="0" smtClean="0"/>
              <a:t>Wireless</a:t>
            </a:r>
            <a:r>
              <a:rPr lang="en-US" sz="4400" dirty="0"/>
              <a:t> </a:t>
            </a:r>
            <a:r>
              <a:rPr lang="en-US" sz="4400" dirty="0" smtClean="0"/>
              <a:t>– there is no cat!</a:t>
            </a:r>
            <a:endParaRPr lang="en-US" dirty="0" smtClean="0">
              <a:solidFill>
                <a:schemeClr val="tx1"/>
              </a:solidFill>
            </a:endParaRPr>
          </a:p>
        </p:txBody>
      </p:sp>
      <p:sp>
        <p:nvSpPr>
          <p:cNvPr id="2" name="Rectangle 1"/>
          <p:cNvSpPr/>
          <p:nvPr/>
        </p:nvSpPr>
        <p:spPr>
          <a:xfrm>
            <a:off x="-152400" y="1131777"/>
            <a:ext cx="9067800" cy="2985433"/>
          </a:xfrm>
          <a:prstGeom prst="rect">
            <a:avLst/>
          </a:prstGeom>
        </p:spPr>
        <p:txBody>
          <a:bodyPr wrap="square">
            <a:spAutoFit/>
          </a:bodyPr>
          <a:lstStyle/>
          <a:p>
            <a:pPr marL="457200"/>
            <a:r>
              <a:rPr lang="en-US" sz="2800" b="0" i="1" dirty="0" smtClean="0">
                <a:latin typeface="Calibri" pitchFamily="34" charset="0"/>
                <a:cs typeface="Calibri" pitchFamily="34" charset="0"/>
              </a:rPr>
              <a:t>"You see, wire telegraph is a kind of a very, very long cat. You pull his tail in New York and his head is meowing in Los Angeles. </a:t>
            </a:r>
            <a:br>
              <a:rPr lang="en-US" sz="2800" b="0" i="1" dirty="0" smtClean="0">
                <a:latin typeface="Calibri" pitchFamily="34" charset="0"/>
                <a:cs typeface="Calibri" pitchFamily="34" charset="0"/>
              </a:rPr>
            </a:br>
            <a:r>
              <a:rPr lang="en-US" sz="2800" b="0" i="1" dirty="0" smtClean="0">
                <a:latin typeface="Calibri" pitchFamily="34" charset="0"/>
                <a:cs typeface="Calibri" pitchFamily="34" charset="0"/>
              </a:rPr>
              <a:t>And radio operates exactly the same way…</a:t>
            </a:r>
            <a:br>
              <a:rPr lang="en-US" sz="2800" b="0" i="1" dirty="0" smtClean="0">
                <a:latin typeface="Calibri" pitchFamily="34" charset="0"/>
                <a:cs typeface="Calibri" pitchFamily="34" charset="0"/>
              </a:rPr>
            </a:br>
            <a:r>
              <a:rPr lang="en-US" sz="2800" b="0" i="1" dirty="0" smtClean="0">
                <a:latin typeface="Calibri" pitchFamily="34" charset="0"/>
                <a:cs typeface="Calibri" pitchFamily="34" charset="0"/>
              </a:rPr>
              <a:t>The only difference is that </a:t>
            </a:r>
            <a:r>
              <a:rPr lang="en-US" sz="2800" i="1" dirty="0" smtClean="0">
                <a:latin typeface="Calibri" pitchFamily="34" charset="0"/>
                <a:cs typeface="Calibri" pitchFamily="34" charset="0"/>
              </a:rPr>
              <a:t>there is </a:t>
            </a:r>
            <a:r>
              <a:rPr lang="en-US" sz="2800" i="1" dirty="0">
                <a:latin typeface="Calibri" pitchFamily="34" charset="0"/>
                <a:cs typeface="Calibri" pitchFamily="34" charset="0"/>
              </a:rPr>
              <a:t>no cat</a:t>
            </a:r>
            <a:r>
              <a:rPr lang="en-US" sz="2800" b="0" i="1" dirty="0" smtClean="0">
                <a:latin typeface="Calibri" pitchFamily="34" charset="0"/>
                <a:cs typeface="Calibri" pitchFamily="34" charset="0"/>
              </a:rPr>
              <a:t>.“</a:t>
            </a:r>
          </a:p>
          <a:p>
            <a:pPr marL="457200" algn="r"/>
            <a:r>
              <a:rPr lang="en-US" sz="2400" dirty="0">
                <a:latin typeface="Calibri" pitchFamily="34" charset="0"/>
                <a:cs typeface="Calibri" pitchFamily="34" charset="0"/>
              </a:rPr>
              <a:t>Albert Einstein</a:t>
            </a:r>
            <a:r>
              <a:rPr lang="en-US" sz="2400" b="0" dirty="0">
                <a:latin typeface="Calibri" pitchFamily="34" charset="0"/>
                <a:cs typeface="Calibri" pitchFamily="34" charset="0"/>
              </a:rPr>
              <a:t>, </a:t>
            </a:r>
            <a:endParaRPr lang="en-US" sz="2400" b="0" dirty="0" smtClean="0">
              <a:latin typeface="Calibri" pitchFamily="34" charset="0"/>
              <a:cs typeface="Calibri" pitchFamily="34" charset="0"/>
            </a:endParaRPr>
          </a:p>
          <a:p>
            <a:pPr marL="457200" algn="r"/>
            <a:r>
              <a:rPr lang="en-US" sz="2400" b="0" dirty="0" smtClean="0">
                <a:latin typeface="Calibri" pitchFamily="34" charset="0"/>
                <a:cs typeface="Calibri" pitchFamily="34" charset="0"/>
              </a:rPr>
              <a:t>when </a:t>
            </a:r>
            <a:r>
              <a:rPr lang="en-US" sz="2400" b="0" dirty="0">
                <a:latin typeface="Calibri" pitchFamily="34" charset="0"/>
                <a:cs typeface="Calibri" pitchFamily="34" charset="0"/>
              </a:rPr>
              <a:t>asked to describe </a:t>
            </a:r>
            <a:r>
              <a:rPr lang="en-US" sz="2400" b="0" dirty="0" smtClean="0">
                <a:latin typeface="Calibri" pitchFamily="34" charset="0"/>
                <a:cs typeface="Calibri" pitchFamily="34" charset="0"/>
              </a:rPr>
              <a:t>radio.</a:t>
            </a:r>
            <a:endParaRPr lang="en-US" sz="2400" b="0" i="1" dirty="0">
              <a:latin typeface="Calibri" pitchFamily="34" charset="0"/>
              <a:cs typeface="Calibri" pitchFamily="34" charset="0"/>
            </a:endParaRPr>
          </a:p>
        </p:txBody>
      </p:sp>
      <p:sp>
        <p:nvSpPr>
          <p:cNvPr id="3" name="Rectangle 2"/>
          <p:cNvSpPr/>
          <p:nvPr/>
        </p:nvSpPr>
        <p:spPr>
          <a:xfrm>
            <a:off x="2671553" y="4419600"/>
            <a:ext cx="3724097" cy="707886"/>
          </a:xfrm>
          <a:prstGeom prst="rect">
            <a:avLst/>
          </a:prstGeom>
        </p:spPr>
        <p:txBody>
          <a:bodyPr wrap="none">
            <a:spAutoFit/>
          </a:bodyPr>
          <a:lstStyle/>
          <a:p>
            <a:pPr algn="ctr"/>
            <a:r>
              <a:rPr lang="en-US" dirty="0" err="1" smtClean="0">
                <a:solidFill>
                  <a:schemeClr val="tx1"/>
                </a:solidFill>
              </a:rPr>
              <a:t>Yahel</a:t>
            </a:r>
            <a:r>
              <a:rPr lang="en-US" dirty="0" smtClean="0">
                <a:solidFill>
                  <a:schemeClr val="tx1"/>
                </a:solidFill>
              </a:rPr>
              <a:t> Ben-David </a:t>
            </a:r>
          </a:p>
          <a:p>
            <a:pPr algn="ctr"/>
            <a:r>
              <a:rPr lang="en-US" dirty="0" smtClean="0">
                <a:solidFill>
                  <a:schemeClr val="tx1"/>
                </a:solidFill>
              </a:rPr>
              <a:t>Yahel @ </a:t>
            </a:r>
            <a:r>
              <a:rPr lang="en-US" dirty="0" err="1" smtClean="0">
                <a:solidFill>
                  <a:schemeClr val="tx1"/>
                </a:solidFill>
              </a:rPr>
              <a:t>DeNovoGroup.Org</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28600" y="152400"/>
            <a:ext cx="8915400" cy="914400"/>
          </a:xfrm>
        </p:spPr>
        <p:txBody>
          <a:bodyPr>
            <a:noAutofit/>
          </a:bodyPr>
          <a:lstStyle/>
          <a:p>
            <a:pPr marL="0" indent="0" algn="l">
              <a:buNone/>
            </a:pPr>
            <a:r>
              <a:rPr lang="en-US" dirty="0" smtClean="0"/>
              <a:t>Common Wireless Standards </a:t>
            </a:r>
            <a:br>
              <a:rPr lang="en-US" dirty="0" smtClean="0"/>
            </a:br>
            <a:r>
              <a:rPr lang="en-US" dirty="0" smtClean="0"/>
              <a:t> </a:t>
            </a:r>
          </a:p>
        </p:txBody>
      </p:sp>
      <p:sp>
        <p:nvSpPr>
          <p:cNvPr id="3" name="Content Placeholder 2"/>
          <p:cNvSpPr>
            <a:spLocks noGrp="1"/>
          </p:cNvSpPr>
          <p:nvPr>
            <p:ph idx="4294967295"/>
          </p:nvPr>
        </p:nvSpPr>
        <p:spPr>
          <a:xfrm>
            <a:off x="457200" y="1912937"/>
            <a:ext cx="8686800" cy="4411663"/>
          </a:xfrm>
        </p:spPr>
        <p:txBody>
          <a:bodyPr>
            <a:normAutofit fontScale="85000" lnSpcReduction="20000"/>
          </a:bodyPr>
          <a:lstStyle/>
          <a:p>
            <a:pPr>
              <a:buFont typeface="Arial" pitchFamily="34" charset="0"/>
              <a:buChar char="•"/>
            </a:pPr>
            <a:r>
              <a:rPr lang="en-US" sz="2400" dirty="0" smtClean="0"/>
              <a:t>Cellular (</a:t>
            </a:r>
            <a:r>
              <a:rPr lang="en-US" sz="2100" dirty="0">
                <a:solidFill>
                  <a:srgbClr val="00B050"/>
                </a:solidFill>
              </a:rPr>
              <a:t>Typically 800/900/1800/1900Mhz</a:t>
            </a:r>
            <a:r>
              <a:rPr lang="en-US" sz="2400" dirty="0" smtClean="0"/>
              <a:t>):</a:t>
            </a:r>
          </a:p>
          <a:p>
            <a:pPr lvl="1">
              <a:buFont typeface="Arial" pitchFamily="34" charset="0"/>
              <a:buChar char="•"/>
            </a:pPr>
            <a:r>
              <a:rPr lang="en-US" dirty="0" smtClean="0"/>
              <a:t>2G: GSM / GPRS /</a:t>
            </a:r>
            <a:r>
              <a:rPr lang="en-US" dirty="0"/>
              <a:t>EDGE / CDMA / </a:t>
            </a:r>
            <a:r>
              <a:rPr lang="en-US" dirty="0" smtClean="0"/>
              <a:t>CDMA2000</a:t>
            </a:r>
            <a:r>
              <a:rPr lang="en-US" dirty="0"/>
              <a:t>/</a:t>
            </a:r>
            <a:endParaRPr lang="en-US" dirty="0" smtClean="0"/>
          </a:p>
          <a:p>
            <a:pPr lvl="1">
              <a:buFont typeface="Arial" pitchFamily="34" charset="0"/>
              <a:buChar char="•"/>
            </a:pPr>
            <a:r>
              <a:rPr lang="en-US" dirty="0" smtClean="0"/>
              <a:t>3G: UMTS/HSDPA/EVDO </a:t>
            </a:r>
          </a:p>
          <a:p>
            <a:pPr lvl="1">
              <a:buFont typeface="Arial" pitchFamily="34" charset="0"/>
              <a:buChar char="•"/>
            </a:pPr>
            <a:r>
              <a:rPr lang="en-US" dirty="0" smtClean="0"/>
              <a:t>4G: LTE, </a:t>
            </a:r>
            <a:r>
              <a:rPr lang="en-US" dirty="0" err="1" smtClean="0"/>
              <a:t>WiMax</a:t>
            </a:r>
            <a:endParaRPr lang="en-US" dirty="0" smtClean="0"/>
          </a:p>
          <a:p>
            <a:pPr>
              <a:buFont typeface="Arial" pitchFamily="34" charset="0"/>
              <a:buChar char="•"/>
            </a:pPr>
            <a:r>
              <a:rPr lang="en-US" sz="2400" dirty="0" smtClean="0"/>
              <a:t>IEEE 802.11 (aka </a:t>
            </a:r>
            <a:r>
              <a:rPr lang="en-US" sz="2400" dirty="0" err="1" smtClean="0"/>
              <a:t>WiFi</a:t>
            </a:r>
            <a:r>
              <a:rPr lang="en-US" sz="2400" dirty="0" smtClean="0"/>
              <a:t>):</a:t>
            </a:r>
          </a:p>
          <a:p>
            <a:pPr lvl="1">
              <a:buFont typeface="Arial" pitchFamily="34" charset="0"/>
              <a:buChar char="•"/>
            </a:pPr>
            <a:r>
              <a:rPr lang="en-US" dirty="0" smtClean="0"/>
              <a:t>b:  </a:t>
            </a:r>
            <a:r>
              <a:rPr lang="en-US" dirty="0" smtClean="0">
                <a:solidFill>
                  <a:srgbClr val="00B050"/>
                </a:solidFill>
              </a:rPr>
              <a:t>2.4Ghz</a:t>
            </a:r>
            <a:r>
              <a:rPr lang="en-US" dirty="0" smtClean="0"/>
              <a:t> band, 11Mbps (~</a:t>
            </a:r>
            <a:r>
              <a:rPr lang="en-US" i="1" dirty="0" smtClean="0"/>
              <a:t>4.5 Mbps operating rate</a:t>
            </a:r>
            <a:r>
              <a:rPr lang="en-US" dirty="0" smtClean="0"/>
              <a:t>)</a:t>
            </a:r>
          </a:p>
          <a:p>
            <a:pPr lvl="1">
              <a:buFont typeface="Arial" pitchFamily="34" charset="0"/>
              <a:buChar char="•"/>
            </a:pPr>
            <a:r>
              <a:rPr lang="en-US" dirty="0" smtClean="0"/>
              <a:t>g:  </a:t>
            </a:r>
            <a:r>
              <a:rPr lang="en-US" dirty="0" smtClean="0">
                <a:solidFill>
                  <a:srgbClr val="00B050"/>
                </a:solidFill>
              </a:rPr>
              <a:t>2.4Ghz</a:t>
            </a:r>
            <a:r>
              <a:rPr lang="en-US" dirty="0" smtClean="0"/>
              <a:t>, 54-108Mbps (~</a:t>
            </a:r>
            <a:r>
              <a:rPr lang="en-US" i="1" dirty="0" smtClean="0"/>
              <a:t>19 Mbps operating rate</a:t>
            </a:r>
            <a:r>
              <a:rPr lang="en-US" dirty="0" smtClean="0"/>
              <a:t>)</a:t>
            </a:r>
          </a:p>
          <a:p>
            <a:pPr lvl="1">
              <a:buFont typeface="Arial" pitchFamily="34" charset="0"/>
              <a:buChar char="•"/>
            </a:pPr>
            <a:r>
              <a:rPr lang="en-US" dirty="0" smtClean="0"/>
              <a:t>a:  </a:t>
            </a:r>
            <a:r>
              <a:rPr lang="en-US" dirty="0" smtClean="0">
                <a:solidFill>
                  <a:srgbClr val="00B050"/>
                </a:solidFill>
              </a:rPr>
              <a:t>5Ghz</a:t>
            </a:r>
            <a:r>
              <a:rPr lang="en-US" dirty="0" smtClean="0"/>
              <a:t> band, 54-108Mbps (~</a:t>
            </a:r>
            <a:r>
              <a:rPr lang="en-US" i="1" dirty="0" smtClean="0"/>
              <a:t>19 Mbps operating rate</a:t>
            </a:r>
            <a:r>
              <a:rPr lang="en-US" dirty="0" smtClean="0"/>
              <a:t>)</a:t>
            </a:r>
          </a:p>
          <a:p>
            <a:pPr lvl="1">
              <a:buFont typeface="Arial" pitchFamily="34" charset="0"/>
              <a:buChar char="•"/>
            </a:pPr>
            <a:r>
              <a:rPr lang="en-US" dirty="0" smtClean="0"/>
              <a:t>n:  </a:t>
            </a:r>
            <a:r>
              <a:rPr lang="en-US" dirty="0" smtClean="0">
                <a:solidFill>
                  <a:srgbClr val="00B050"/>
                </a:solidFill>
              </a:rPr>
              <a:t>2.4/5Ghz</a:t>
            </a:r>
            <a:r>
              <a:rPr lang="en-US" dirty="0" smtClean="0"/>
              <a:t>, 150-600Mbps (4x4 </a:t>
            </a:r>
            <a:r>
              <a:rPr lang="en-US" dirty="0" err="1" smtClean="0"/>
              <a:t>mimo</a:t>
            </a:r>
            <a:r>
              <a:rPr lang="en-US" dirty="0" smtClean="0"/>
              <a:t>).</a:t>
            </a:r>
          </a:p>
          <a:p>
            <a:pPr lvl="1">
              <a:buFont typeface="Arial" pitchFamily="34" charset="0"/>
              <a:buChar char="•"/>
            </a:pPr>
            <a:r>
              <a:rPr lang="en-US" dirty="0" smtClean="0"/>
              <a:t>ac: </a:t>
            </a:r>
            <a:r>
              <a:rPr lang="en-US" dirty="0">
                <a:solidFill>
                  <a:srgbClr val="00B050"/>
                </a:solidFill>
              </a:rPr>
              <a:t>2.4/5Ghz</a:t>
            </a:r>
            <a:r>
              <a:rPr lang="en-US" dirty="0"/>
              <a:t>, </a:t>
            </a:r>
            <a:r>
              <a:rPr lang="en-US" dirty="0" smtClean="0"/>
              <a:t>&gt;1Gbps (</a:t>
            </a:r>
            <a:r>
              <a:rPr lang="en-US" dirty="0"/>
              <a:t>4x4 </a:t>
            </a:r>
            <a:r>
              <a:rPr lang="en-US" dirty="0" err="1"/>
              <a:t>mimo</a:t>
            </a:r>
            <a:r>
              <a:rPr lang="en-US" dirty="0" smtClean="0"/>
              <a:t>) (wide channels).</a:t>
            </a:r>
            <a:endParaRPr lang="en-US" dirty="0"/>
          </a:p>
          <a:p>
            <a:pPr lvl="1">
              <a:buFont typeface="Arial" pitchFamily="34" charset="0"/>
              <a:buChar char="•"/>
            </a:pPr>
            <a:endParaRPr lang="en-US" dirty="0" smtClean="0"/>
          </a:p>
          <a:p>
            <a:pPr>
              <a:buFont typeface="Arial" pitchFamily="34" charset="0"/>
              <a:buChar char="•"/>
            </a:pPr>
            <a:r>
              <a:rPr lang="en-US" sz="2400" dirty="0" smtClean="0"/>
              <a:t>IEEE 802.15 – lower power wireless:</a:t>
            </a:r>
          </a:p>
          <a:p>
            <a:pPr lvl="1">
              <a:buFont typeface="Arial" pitchFamily="34" charset="0"/>
              <a:buChar char="•"/>
            </a:pPr>
            <a:r>
              <a:rPr lang="en-US" dirty="0" smtClean="0"/>
              <a:t>802.15.1:  </a:t>
            </a:r>
            <a:r>
              <a:rPr lang="en-US" dirty="0" smtClean="0">
                <a:solidFill>
                  <a:srgbClr val="00B050"/>
                </a:solidFill>
              </a:rPr>
              <a:t>2.4Ghz</a:t>
            </a:r>
            <a:r>
              <a:rPr lang="en-US" dirty="0" smtClean="0"/>
              <a:t>, 2.1 Mbps (Bluetooth)</a:t>
            </a:r>
          </a:p>
          <a:p>
            <a:pPr lvl="1">
              <a:buFont typeface="Arial" pitchFamily="34" charset="0"/>
              <a:buChar char="•"/>
            </a:pPr>
            <a:r>
              <a:rPr lang="en-US" dirty="0" smtClean="0"/>
              <a:t>802.15.4:  </a:t>
            </a:r>
            <a:r>
              <a:rPr lang="en-US" dirty="0" smtClean="0">
                <a:solidFill>
                  <a:srgbClr val="00B050"/>
                </a:solidFill>
              </a:rPr>
              <a:t>2.4Ghz</a:t>
            </a:r>
            <a:r>
              <a:rPr lang="en-US" dirty="0" smtClean="0"/>
              <a:t>, 250 Kbps (Sensor Networks)</a:t>
            </a:r>
          </a:p>
          <a:p>
            <a:pPr marL="365760" lvl="1" indent="0">
              <a:buNone/>
            </a:pPr>
            <a:endParaRPr lang="en-US" dirty="0" smtClean="0"/>
          </a:p>
        </p:txBody>
      </p:sp>
      <p:sp>
        <p:nvSpPr>
          <p:cNvPr id="1024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F9911A2-53D1-4C42-8C7E-61CA4C0091F5}" type="slidenum">
              <a:rPr lang="en-US" sz="1400" b="0">
                <a:latin typeface="Times New Roman" pitchFamily="18" charset="0"/>
              </a:rPr>
              <a:pPr eaLnBrk="1" hangingPunct="1"/>
              <a:t>10</a:t>
            </a:fld>
            <a:endParaRPr lang="en-US" sz="14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381000"/>
            <a:ext cx="8069263" cy="685800"/>
          </a:xfrm>
        </p:spPr>
        <p:txBody>
          <a:bodyPr>
            <a:normAutofit fontScale="90000"/>
          </a:bodyPr>
          <a:lstStyle/>
          <a:p>
            <a:pPr marL="0" indent="0">
              <a:buNone/>
            </a:pPr>
            <a:r>
              <a:rPr lang="en-US" dirty="0" smtClean="0"/>
              <a:t>Wireless Link Characteristics</a:t>
            </a:r>
          </a:p>
        </p:txBody>
      </p:sp>
      <p:sp>
        <p:nvSpPr>
          <p:cNvPr id="11267"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72715EE-FE66-472F-BF23-11BF93121C7D}" type="slidenum">
              <a:rPr lang="en-US" sz="1400" b="0">
                <a:latin typeface="Times New Roman" pitchFamily="18" charset="0"/>
              </a:rPr>
              <a:pPr eaLnBrk="1" hangingPunct="1"/>
              <a:t>11</a:t>
            </a:fld>
            <a:endParaRPr lang="en-US" sz="1400" b="0">
              <a:latin typeface="Times New Roman" pitchFamily="18" charset="0"/>
            </a:endParaRPr>
          </a:p>
        </p:txBody>
      </p:sp>
      <p:pic>
        <p:nvPicPr>
          <p:cNvPr id="11268" name="Picture 2" descr="C:\Documents and Settings\Administrator\Desktop\temp\KuroseRoss4e_gifs\ch06_gif\fig06_02.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4275" y="1828800"/>
            <a:ext cx="65881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1184275" y="6134100"/>
            <a:ext cx="4628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sz="1600" b="0" dirty="0"/>
              <a:t>(Figure Courtesy of Kurose and Ross)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72B17F6-3519-466D-AA98-7BF6C061A68E}" type="slidenum">
              <a:rPr lang="en-US" sz="1400" b="0" smtClean="0">
                <a:latin typeface="Times New Roman" pitchFamily="18" charset="0"/>
              </a:rPr>
              <a:pPr eaLnBrk="1" hangingPunct="1"/>
              <a:t>12</a:t>
            </a:fld>
            <a:endParaRPr lang="en-US" sz="1400" b="0" smtClean="0">
              <a:latin typeface="Times New Roman" pitchFamily="18" charset="0"/>
            </a:endParaRPr>
          </a:p>
        </p:txBody>
      </p:sp>
      <p:sp>
        <p:nvSpPr>
          <p:cNvPr id="12290" name="Title 1"/>
          <p:cNvSpPr>
            <a:spLocks noGrp="1"/>
          </p:cNvSpPr>
          <p:nvPr>
            <p:ph type="title"/>
          </p:nvPr>
        </p:nvSpPr>
        <p:spPr/>
        <p:txBody>
          <a:bodyPr/>
          <a:lstStyle/>
          <a:p>
            <a:r>
              <a:rPr lang="en-US" smtClean="0"/>
              <a:t> WTF?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8387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http://www.flaviostechnotalk.com/wp-content/uploads/2011/05/WRT54GS.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75" b="6779"/>
          <a:stretch/>
        </p:blipFill>
        <p:spPr bwMode="auto">
          <a:xfrm>
            <a:off x="304801" y="2264569"/>
            <a:ext cx="222090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3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66FB6B-5F5A-43C8-8341-5375C382233C}" type="slidenum">
              <a:rPr lang="en-US" sz="1400" b="0" smtClean="0">
                <a:latin typeface="Times New Roman" pitchFamily="18" charset="0"/>
              </a:rPr>
              <a:pPr eaLnBrk="1" hangingPunct="1"/>
              <a:t>13</a:t>
            </a:fld>
            <a:endParaRPr lang="en-US" sz="1400" b="0" smtClean="0">
              <a:latin typeface="Times New Roman" pitchFamily="18" charset="0"/>
            </a:endParaRPr>
          </a:p>
        </p:txBody>
      </p:sp>
      <p:sp>
        <p:nvSpPr>
          <p:cNvPr id="13315" name="Title 1"/>
          <p:cNvSpPr>
            <a:spLocks noGrp="1"/>
          </p:cNvSpPr>
          <p:nvPr>
            <p:ph type="title"/>
          </p:nvPr>
        </p:nvSpPr>
        <p:spPr/>
        <p:txBody>
          <a:bodyPr/>
          <a:lstStyle/>
          <a:p>
            <a:pPr algn="l"/>
            <a:r>
              <a:rPr lang="en-US" dirty="0" smtClean="0"/>
              <a:t>Antennas / Aerials</a:t>
            </a:r>
          </a:p>
        </p:txBody>
      </p:sp>
      <p:sp>
        <p:nvSpPr>
          <p:cNvPr id="13316" name="Content Placeholder 2"/>
          <p:cNvSpPr>
            <a:spLocks noGrp="1"/>
          </p:cNvSpPr>
          <p:nvPr>
            <p:ph sz="quarter" idx="13"/>
          </p:nvPr>
        </p:nvSpPr>
        <p:spPr>
          <a:xfrm>
            <a:off x="371475" y="1143000"/>
            <a:ext cx="8458200" cy="5486400"/>
          </a:xfrm>
        </p:spPr>
        <p:txBody>
          <a:bodyPr/>
          <a:lstStyle/>
          <a:p>
            <a:pPr marL="45720" indent="0">
              <a:buNone/>
            </a:pPr>
            <a:r>
              <a:rPr lang="en-US" dirty="0" smtClean="0"/>
              <a:t>An electrical device which converts electric currents into radio waves, and vice versa.</a:t>
            </a:r>
          </a:p>
          <a:p>
            <a:endParaRPr lang="en-US" dirty="0" smtClean="0"/>
          </a:p>
        </p:txBody>
      </p:sp>
      <p:pic>
        <p:nvPicPr>
          <p:cNvPr id="13318" name="Picture 6" descr="http://t3.gstatic.com/images?q=tbn:ANd9GcQryRVS6v9Jp2FNjErKQiCvdXVbUisOp1KHTlp9IiPfVm4P1IU&amp;t=1&amp;usg=__NLpQsBB8bMhCUiXmMxFMaqQEuQc="/>
          <p:cNvPicPr>
            <a:picLocks noChangeAspect="1" noChangeArrowheads="1"/>
          </p:cNvPicPr>
          <p:nvPr/>
        </p:nvPicPr>
        <p:blipFill rotWithShape="1">
          <a:blip r:embed="rId4">
            <a:extLst>
              <a:ext uri="{28A0092B-C50C-407E-A947-70E740481C1C}">
                <a14:useLocalDpi xmlns:a14="http://schemas.microsoft.com/office/drawing/2010/main" val="0"/>
              </a:ext>
            </a:extLst>
          </a:blip>
          <a:srcRect t="8124" b="3481"/>
          <a:stretch/>
        </p:blipFill>
        <p:spPr bwMode="auto">
          <a:xfrm>
            <a:off x="4636717" y="2264569"/>
            <a:ext cx="206888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9" name="Picture 8" descr="http://t0.gstatic.com/images?q=tbn:ANd9GcQlDyv7JgMTccnAeuRqm_kMognKoScD89dnR1hDd6tqX2012Bw&amp;t=1&amp;usg=__6HJU2VOdNs4r84qc5Wus8XZcoXM="/>
          <p:cNvPicPr>
            <a:picLocks noChangeAspect="1" noChangeArrowheads="1"/>
          </p:cNvPicPr>
          <p:nvPr/>
        </p:nvPicPr>
        <p:blipFill rotWithShape="1">
          <a:blip r:embed="rId5">
            <a:extLst>
              <a:ext uri="{28A0092B-C50C-407E-A947-70E740481C1C}">
                <a14:useLocalDpi xmlns:a14="http://schemas.microsoft.com/office/drawing/2010/main" val="0"/>
              </a:ext>
            </a:extLst>
          </a:blip>
          <a:srcRect t="6471" b="4000"/>
          <a:stretch/>
        </p:blipFill>
        <p:spPr bwMode="auto">
          <a:xfrm>
            <a:off x="6796511" y="2264569"/>
            <a:ext cx="204268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2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947" y="2264569"/>
            <a:ext cx="187585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57175" y="4495800"/>
            <a:ext cx="8801100" cy="1877437"/>
          </a:xfrm>
          <a:prstGeom prst="rect">
            <a:avLst/>
          </a:prstGeom>
        </p:spPr>
        <p:txBody>
          <a:bodyPr>
            <a:spAutoFit/>
          </a:bodyPr>
          <a:lstStyle/>
          <a:p>
            <a:pPr>
              <a:defRPr/>
            </a:pPr>
            <a:r>
              <a:rPr lang="en-US" sz="1600" b="0" dirty="0">
                <a:latin typeface="+mn-lt"/>
              </a:rPr>
              <a:t>Q: What does “higher-gain antenna” mean?</a:t>
            </a:r>
          </a:p>
          <a:p>
            <a:pPr marL="284163" indent="-284163">
              <a:defRPr/>
            </a:pPr>
            <a:r>
              <a:rPr lang="en-US" sz="1600" b="0" dirty="0">
                <a:latin typeface="+mn-lt"/>
              </a:rPr>
              <a:t>A: Antennas are passive devices –</a:t>
            </a:r>
            <a:br>
              <a:rPr lang="en-US" sz="1600" b="0" dirty="0">
                <a:latin typeface="+mn-lt"/>
              </a:rPr>
            </a:br>
            <a:r>
              <a:rPr lang="en-US" sz="1600" b="0" dirty="0" smtClean="0">
                <a:latin typeface="+mn-lt"/>
              </a:rPr>
              <a:t>more </a:t>
            </a:r>
            <a:r>
              <a:rPr lang="en-US" sz="1600" b="0" dirty="0">
                <a:latin typeface="+mn-lt"/>
              </a:rPr>
              <a:t>gain means focused and more </a:t>
            </a:r>
            <a:r>
              <a:rPr lang="en-US" sz="1600" b="0" dirty="0" smtClean="0">
                <a:latin typeface="+mn-lt"/>
              </a:rPr>
              <a:t>directional.	</a:t>
            </a:r>
            <a:br>
              <a:rPr lang="en-US" sz="1600" b="0" dirty="0" smtClean="0">
                <a:latin typeface="+mn-lt"/>
              </a:rPr>
            </a:br>
            <a:r>
              <a:rPr lang="en-US" sz="1600" b="0" dirty="0" smtClean="0">
                <a:latin typeface="+mn-lt"/>
              </a:rPr>
              <a:t>Directionality </a:t>
            </a:r>
            <a:r>
              <a:rPr lang="en-US" sz="1600" b="0" dirty="0">
                <a:latin typeface="+mn-lt"/>
              </a:rPr>
              <a:t>means more energy gets to where it needs to go and </a:t>
            </a:r>
            <a:r>
              <a:rPr lang="en-US" sz="1600" b="0" dirty="0" smtClean="0">
                <a:latin typeface="+mn-lt"/>
              </a:rPr>
              <a:t>less interference </a:t>
            </a:r>
            <a:r>
              <a:rPr lang="en-US" sz="1600" b="0" dirty="0">
                <a:latin typeface="+mn-lt"/>
              </a:rPr>
              <a:t>everywhere.</a:t>
            </a:r>
            <a:br>
              <a:rPr lang="en-US" sz="1600" b="0" dirty="0">
                <a:latin typeface="+mn-lt"/>
              </a:rPr>
            </a:br>
            <a:endParaRPr lang="en-US" sz="1600" b="0" dirty="0" smtClean="0">
              <a:latin typeface="+mn-lt"/>
            </a:endParaRPr>
          </a:p>
          <a:p>
            <a:pPr>
              <a:defRPr/>
            </a:pPr>
            <a:r>
              <a:rPr lang="en-US" sz="1600" b="0" dirty="0" smtClean="0">
                <a:latin typeface="+mn-lt"/>
              </a:rPr>
              <a:t>Q: What are </a:t>
            </a:r>
            <a:r>
              <a:rPr lang="en-US" sz="1600" b="0" dirty="0" err="1" smtClean="0">
                <a:latin typeface="+mn-lt"/>
              </a:rPr>
              <a:t>omni</a:t>
            </a:r>
            <a:r>
              <a:rPr lang="en-US" sz="1600" b="0" dirty="0" smtClean="0">
                <a:latin typeface="+mn-lt"/>
              </a:rPr>
              <a:t>-directional antennas?</a:t>
            </a:r>
            <a:endParaRPr lang="en-US" sz="1600" b="0" dirty="0">
              <a:latin typeface="+mn-lt"/>
            </a:endParaRPr>
          </a:p>
        </p:txBody>
      </p:sp>
      <p:sp>
        <p:nvSpPr>
          <p:cNvPr id="13322" name="AutoShape 2" descr="https://3drivers.com/upload/iblock/c55/phone_c_0000.jpg"/>
          <p:cNvSpPr>
            <a:spLocks noChangeAspect="1" noChangeArrowheads="1"/>
          </p:cNvSpPr>
          <p:nvPr/>
        </p:nvSpPr>
        <p:spPr bwMode="auto">
          <a:xfrm>
            <a:off x="87550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3" name="AutoShape 4" descr="https://3drivers.com/upload/iblock/c55/phone_c_0000.jpg"/>
          <p:cNvSpPr>
            <a:spLocks noChangeAspect="1" noChangeArrowheads="1"/>
          </p:cNvSpPr>
          <p:nvPr/>
        </p:nvSpPr>
        <p:spPr bwMode="auto">
          <a:xfrm>
            <a:off x="89074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4" name="AutoShape 6" descr="https://3drivers.com/upload/iblock/c55/phone_c_0000.jpg"/>
          <p:cNvSpPr>
            <a:spLocks noChangeAspect="1" noChangeArrowheads="1"/>
          </p:cNvSpPr>
          <p:nvPr/>
        </p:nvSpPr>
        <p:spPr bwMode="auto">
          <a:xfrm>
            <a:off x="90598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5" name="AutoShape 8" descr="https://3drivers.com/upload/iblock/c55/phone_c_0000.jpg"/>
          <p:cNvSpPr>
            <a:spLocks noChangeAspect="1" noChangeArrowheads="1"/>
          </p:cNvSpPr>
          <p:nvPr/>
        </p:nvSpPr>
        <p:spPr bwMode="auto">
          <a:xfrm>
            <a:off x="92122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6" name="AutoShape 10" descr="https://3drivers.com/upload/iblock/c55/phone_c_0000.jpg"/>
          <p:cNvSpPr>
            <a:spLocks noChangeAspect="1" noChangeArrowheads="1"/>
          </p:cNvSpPr>
          <p:nvPr/>
        </p:nvSpPr>
        <p:spPr bwMode="auto">
          <a:xfrm>
            <a:off x="9364663"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7" name="Rectangle 15"/>
          <p:cNvSpPr>
            <a:spLocks noChangeArrowheads="1"/>
          </p:cNvSpPr>
          <p:nvPr/>
        </p:nvSpPr>
        <p:spPr bwMode="auto">
          <a:xfrm>
            <a:off x="76200" y="4094163"/>
            <a:ext cx="8982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t>Gain:  2-3dB      </a:t>
            </a:r>
            <a:r>
              <a:rPr lang="en-US" dirty="0"/>
              <a:t>8-12dB      </a:t>
            </a:r>
            <a:r>
              <a:rPr lang="en-US" dirty="0" smtClean="0"/>
              <a:t>   15-18dB      </a:t>
            </a:r>
            <a:r>
              <a:rPr lang="en-US" dirty="0"/>
              <a:t>28-34dB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in.ro/uploads/modules/news/57036/samsu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6250" y="1143000"/>
            <a:ext cx="74326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09DC7E7-B7C3-4F94-AE3D-3B9B553DFE18}" type="slidenum">
              <a:rPr lang="en-US" sz="1400" b="0" smtClean="0">
                <a:latin typeface="Times New Roman" pitchFamily="18" charset="0"/>
              </a:rPr>
              <a:pPr eaLnBrk="1" hangingPunct="1"/>
              <a:t>14</a:t>
            </a:fld>
            <a:endParaRPr lang="en-US" sz="1400" b="0" smtClean="0">
              <a:latin typeface="Times New Roman" pitchFamily="18" charset="0"/>
            </a:endParaRPr>
          </a:p>
        </p:txBody>
      </p:sp>
      <p:sp>
        <p:nvSpPr>
          <p:cNvPr id="15363" name="Title 1"/>
          <p:cNvSpPr>
            <a:spLocks noGrp="1"/>
          </p:cNvSpPr>
          <p:nvPr>
            <p:ph type="title"/>
          </p:nvPr>
        </p:nvSpPr>
        <p:spPr/>
        <p:txBody>
          <a:bodyPr/>
          <a:lstStyle/>
          <a:p>
            <a:r>
              <a:rPr lang="en-US" smtClean="0"/>
              <a:t>How many radios/antennas ?</a:t>
            </a:r>
          </a:p>
        </p:txBody>
      </p:sp>
      <p:sp>
        <p:nvSpPr>
          <p:cNvPr id="3" name="Content Placeholder 2"/>
          <p:cNvSpPr>
            <a:spLocks noGrp="1"/>
          </p:cNvSpPr>
          <p:nvPr>
            <p:ph sz="quarter" idx="13"/>
          </p:nvPr>
        </p:nvSpPr>
        <p:spPr>
          <a:xfrm>
            <a:off x="3124200" y="1219200"/>
            <a:ext cx="6629400" cy="5486400"/>
          </a:xfrm>
        </p:spPr>
        <p:txBody>
          <a:bodyPr/>
          <a:lstStyle/>
          <a:p>
            <a:pPr>
              <a:buFont typeface="Arial" pitchFamily="34" charset="0"/>
              <a:buChar char="•"/>
            </a:pPr>
            <a:r>
              <a:rPr lang="en-US" dirty="0" err="1" smtClean="0"/>
              <a:t>WiFi</a:t>
            </a:r>
            <a:r>
              <a:rPr lang="en-US" dirty="0" smtClean="0"/>
              <a:t> 802.11n - </a:t>
            </a:r>
            <a:r>
              <a:rPr lang="en-US" sz="2400" dirty="0" smtClean="0"/>
              <a:t>2.4 &amp; 5Ghz</a:t>
            </a:r>
            <a:r>
              <a:rPr lang="en-US" dirty="0" smtClean="0"/>
              <a:t> (</a:t>
            </a:r>
            <a:r>
              <a:rPr lang="en-US" dirty="0" err="1" smtClean="0"/>
              <a:t>MiMo</a:t>
            </a:r>
            <a:r>
              <a:rPr lang="en-US" dirty="0" smtClean="0"/>
              <a:t>?)</a:t>
            </a:r>
          </a:p>
          <a:p>
            <a:pPr>
              <a:buFont typeface="Arial" pitchFamily="34" charset="0"/>
              <a:buChar char="•"/>
            </a:pPr>
            <a:r>
              <a:rPr lang="en-US" dirty="0" smtClean="0"/>
              <a:t>2G – GSM “Quad band” </a:t>
            </a:r>
            <a:r>
              <a:rPr lang="en-US" sz="1800" dirty="0" smtClean="0"/>
              <a:t>800/900 &amp; 1800/1900mhz</a:t>
            </a:r>
            <a:endParaRPr lang="en-US" dirty="0" smtClean="0"/>
          </a:p>
          <a:p>
            <a:pPr>
              <a:buFont typeface="Arial" pitchFamily="34" charset="0"/>
              <a:buChar char="•"/>
            </a:pPr>
            <a:r>
              <a:rPr lang="en-US" dirty="0" smtClean="0"/>
              <a:t>3G – HSDPA+</a:t>
            </a:r>
          </a:p>
          <a:p>
            <a:pPr>
              <a:buFont typeface="Arial" pitchFamily="34" charset="0"/>
              <a:buChar char="•"/>
            </a:pPr>
            <a:r>
              <a:rPr lang="en-US" dirty="0" smtClean="0"/>
              <a:t>4G – LTE</a:t>
            </a:r>
          </a:p>
          <a:p>
            <a:pPr>
              <a:buFont typeface="Arial" pitchFamily="34" charset="0"/>
              <a:buChar char="•"/>
            </a:pPr>
            <a:r>
              <a:rPr lang="en-US" dirty="0" smtClean="0"/>
              <a:t>Bluetooth </a:t>
            </a:r>
          </a:p>
          <a:p>
            <a:pPr>
              <a:buFont typeface="Arial" pitchFamily="34" charset="0"/>
              <a:buChar char="•"/>
            </a:pPr>
            <a:r>
              <a:rPr lang="en-US" dirty="0" smtClean="0"/>
              <a:t>NFC</a:t>
            </a:r>
          </a:p>
          <a:p>
            <a:pPr>
              <a:buFont typeface="Arial" pitchFamily="34" charset="0"/>
              <a:buChar char="•"/>
            </a:pPr>
            <a:r>
              <a:rPr lang="en-US" dirty="0" smtClean="0"/>
              <a:t>GPS Receiver</a:t>
            </a:r>
          </a:p>
          <a:p>
            <a:pPr>
              <a:buFont typeface="Arial" pitchFamily="34" charset="0"/>
              <a:buChar char="•"/>
            </a:pPr>
            <a:r>
              <a:rPr lang="en-US" dirty="0" smtClean="0"/>
              <a:t>FM-Radio receiver</a:t>
            </a:r>
            <a:br>
              <a:rPr lang="en-US" dirty="0" smtClean="0"/>
            </a:br>
            <a:r>
              <a:rPr lang="en-US" sz="2400" dirty="0" smtClean="0"/>
              <a:t>(antenna is the headphones cable)</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94B2058-CB36-4265-8454-0F0C2915598A}" type="slidenum">
              <a:rPr lang="en-US" sz="1400" b="0" smtClean="0">
                <a:latin typeface="Times New Roman" pitchFamily="18" charset="0"/>
              </a:rPr>
              <a:pPr eaLnBrk="1" hangingPunct="1"/>
              <a:t>15</a:t>
            </a:fld>
            <a:endParaRPr lang="en-US" sz="1400" b="0" smtClean="0">
              <a:latin typeface="Times New Roman" pitchFamily="18" charset="0"/>
            </a:endParaRPr>
          </a:p>
        </p:txBody>
      </p:sp>
      <p:sp>
        <p:nvSpPr>
          <p:cNvPr id="14338" name="Title 1"/>
          <p:cNvSpPr>
            <a:spLocks noGrp="1"/>
          </p:cNvSpPr>
          <p:nvPr>
            <p:ph type="title"/>
          </p:nvPr>
        </p:nvSpPr>
        <p:spPr/>
        <p:txBody>
          <a:bodyPr/>
          <a:lstStyle/>
          <a:p>
            <a:pPr algn="l"/>
            <a:r>
              <a:rPr lang="en-US" dirty="0" smtClean="0"/>
              <a:t>What has changed?</a:t>
            </a:r>
          </a:p>
        </p:txBody>
      </p:sp>
      <p:sp>
        <p:nvSpPr>
          <p:cNvPr id="14339" name="Content Placeholder 2"/>
          <p:cNvSpPr>
            <a:spLocks noGrp="1"/>
          </p:cNvSpPr>
          <p:nvPr>
            <p:ph sz="quarter" idx="13"/>
          </p:nvPr>
        </p:nvSpPr>
        <p:spPr>
          <a:xfrm>
            <a:off x="381000" y="1219200"/>
            <a:ext cx="5029200" cy="5486400"/>
          </a:xfrm>
        </p:spPr>
        <p:txBody>
          <a:bodyPr/>
          <a:lstStyle/>
          <a:p>
            <a:endParaRPr lang="en-US" smtClean="0"/>
          </a:p>
        </p:txBody>
      </p:sp>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37360"/>
            <a:ext cx="512064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dmswireless.com/wirelessblog/wp-content/uploads/2010/02/pa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37360"/>
            <a:ext cx="4568894"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3D620A3-F966-4FF7-A841-6655C5906DD9}" type="slidenum">
              <a:rPr lang="en-US" sz="1400" b="0" smtClean="0">
                <a:latin typeface="Times New Roman" pitchFamily="18" charset="0"/>
              </a:rPr>
              <a:pPr eaLnBrk="1" hangingPunct="1"/>
              <a:t>16</a:t>
            </a:fld>
            <a:endParaRPr lang="en-US" sz="1400" b="0" smtClean="0">
              <a:latin typeface="Times New Roman" pitchFamily="18" charset="0"/>
            </a:endParaRPr>
          </a:p>
        </p:txBody>
      </p:sp>
      <p:sp>
        <p:nvSpPr>
          <p:cNvPr id="16386" name="Title 2"/>
          <p:cNvSpPr>
            <a:spLocks noGrp="1"/>
          </p:cNvSpPr>
          <p:nvPr>
            <p:ph type="title"/>
          </p:nvPr>
        </p:nvSpPr>
        <p:spPr/>
        <p:txBody>
          <a:bodyPr>
            <a:normAutofit fontScale="90000"/>
          </a:bodyPr>
          <a:lstStyle/>
          <a:p>
            <a:pPr algn="l"/>
            <a:r>
              <a:rPr lang="en-US" dirty="0" smtClean="0"/>
              <a:t>What Makes Wireless Different?</a:t>
            </a:r>
          </a:p>
        </p:txBody>
      </p:sp>
      <p:sp>
        <p:nvSpPr>
          <p:cNvPr id="4" name="Content Placeholder 3"/>
          <p:cNvSpPr>
            <a:spLocks noGrp="1"/>
          </p:cNvSpPr>
          <p:nvPr>
            <p:ph sz="quarter" idx="13"/>
          </p:nvPr>
        </p:nvSpPr>
        <p:spPr/>
        <p:txBody>
          <a:bodyPr/>
          <a:lstStyle/>
          <a:p>
            <a:pPr>
              <a:buFont typeface="Arial" pitchFamily="34" charset="0"/>
              <a:buChar char="•"/>
            </a:pPr>
            <a:r>
              <a:rPr lang="en-US" dirty="0" smtClean="0"/>
              <a:t>Broadcast medium</a:t>
            </a:r>
            <a:r>
              <a:rPr lang="en-US" dirty="0"/>
              <a:t>…</a:t>
            </a:r>
            <a:br>
              <a:rPr lang="en-US" dirty="0"/>
            </a:br>
            <a:r>
              <a:rPr lang="en-US" dirty="0"/>
              <a:t> - </a:t>
            </a:r>
            <a:r>
              <a:rPr lang="en-US" dirty="0" smtClean="0"/>
              <a:t>Anybody </a:t>
            </a:r>
            <a:r>
              <a:rPr lang="en-US" dirty="0"/>
              <a:t>in proximity can hear and </a:t>
            </a:r>
            <a:r>
              <a:rPr lang="en-US" dirty="0" smtClean="0"/>
              <a:t>interfere</a:t>
            </a:r>
          </a:p>
          <a:p>
            <a:pPr>
              <a:buFont typeface="Arial" pitchFamily="34" charset="0"/>
              <a:buChar char="•"/>
            </a:pPr>
            <a:r>
              <a:rPr lang="en-US" dirty="0" smtClean="0"/>
              <a:t>Cannot receive while transmitting…</a:t>
            </a:r>
            <a:br>
              <a:rPr lang="en-US" dirty="0" smtClean="0"/>
            </a:br>
            <a:r>
              <a:rPr lang="en-US" dirty="0" smtClean="0"/>
              <a:t> - Our own (or nearby) transmission </a:t>
            </a:r>
            <a:r>
              <a:rPr lang="en-US" dirty="0"/>
              <a:t>is </a:t>
            </a:r>
            <a:r>
              <a:rPr lang="en-US" dirty="0" smtClean="0"/>
              <a:t>deafening our </a:t>
            </a:r>
            <a:r>
              <a:rPr lang="en-US" dirty="0"/>
              <a:t>receiver</a:t>
            </a:r>
            <a:r>
              <a:rPr lang="en-US" dirty="0" smtClean="0"/>
              <a:t/>
            </a:r>
            <a:br>
              <a:rPr lang="en-US" dirty="0" smtClean="0"/>
            </a:br>
            <a:endParaRPr lang="en-US" dirty="0" smtClean="0"/>
          </a:p>
          <a:p>
            <a:pPr>
              <a:buFont typeface="Arial" pitchFamily="34" charset="0"/>
              <a:buChar char="•"/>
            </a:pPr>
            <a:r>
              <a:rPr lang="en-US" dirty="0" smtClean="0"/>
              <a:t>Signals sent by sender don’</a:t>
            </a:r>
            <a:r>
              <a:rPr lang="en-US" altLang="ja-JP" dirty="0" smtClean="0"/>
              <a:t>t always end up at receiver intact</a:t>
            </a:r>
          </a:p>
          <a:p>
            <a:pPr lvl="1">
              <a:buFont typeface="Arial" pitchFamily="34" charset="0"/>
              <a:buChar char="•"/>
            </a:pPr>
            <a:r>
              <a:rPr lang="en-US" dirty="0" smtClean="0"/>
              <a:t>Complicated physics involved, which we won</a:t>
            </a:r>
            <a:r>
              <a:rPr lang="en-US" dirty="0" smtClean="0">
                <a:ea typeface="MS PGothic" pitchFamily="34" charset="-128"/>
              </a:rPr>
              <a:t>’</a:t>
            </a:r>
            <a:r>
              <a:rPr lang="en-US" altLang="ja-JP" dirty="0" smtClean="0">
                <a:ea typeface="MS PGothic" pitchFamily="34" charset="-128"/>
              </a:rPr>
              <a:t>t discuss</a:t>
            </a:r>
          </a:p>
          <a:p>
            <a:pPr lvl="1">
              <a:buFont typeface="Arial" pitchFamily="34" charset="0"/>
              <a:buChar char="•"/>
            </a:pPr>
            <a:r>
              <a:rPr lang="en-US" dirty="0" smtClean="0"/>
              <a:t>But what can go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B91F993-64B7-404A-AD95-F0B3E0BFE997}" type="slidenum">
              <a:rPr lang="en-US" sz="1400" b="0" smtClean="0">
                <a:latin typeface="Times New Roman" pitchFamily="18" charset="0"/>
              </a:rPr>
              <a:pPr eaLnBrk="1" hangingPunct="1"/>
              <a:t>17</a:t>
            </a:fld>
            <a:endParaRPr lang="en-US" sz="1400" b="0" smtClean="0">
              <a:latin typeface="Times New Roman" pitchFamily="18" charset="0"/>
            </a:endParaRPr>
          </a:p>
        </p:txBody>
      </p:sp>
      <p:sp>
        <p:nvSpPr>
          <p:cNvPr id="17410" name="Title 1"/>
          <p:cNvSpPr>
            <a:spLocks noGrp="1"/>
          </p:cNvSpPr>
          <p:nvPr>
            <p:ph type="title"/>
          </p:nvPr>
        </p:nvSpPr>
        <p:spPr/>
        <p:txBody>
          <a:bodyPr/>
          <a:lstStyle/>
          <a:p>
            <a:pPr algn="l"/>
            <a:r>
              <a:rPr lang="en-US" dirty="0" smtClean="0"/>
              <a:t>Path Loss / Path Attenuation</a:t>
            </a:r>
          </a:p>
        </p:txBody>
      </p:sp>
      <p:sp>
        <p:nvSpPr>
          <p:cNvPr id="26626" name="Content Placeholder 2"/>
          <p:cNvSpPr>
            <a:spLocks noGrp="1"/>
          </p:cNvSpPr>
          <p:nvPr>
            <p:ph sz="quarter" idx="13"/>
          </p:nvPr>
        </p:nvSpPr>
        <p:spPr/>
        <p:txBody>
          <a:bodyPr>
            <a:normAutofit/>
          </a:bodyPr>
          <a:lstStyle/>
          <a:p>
            <a:pPr>
              <a:buFont typeface="Arial" pitchFamily="34" charset="0"/>
              <a:buChar char="•"/>
              <a:defRPr/>
            </a:pPr>
            <a:r>
              <a:rPr lang="en-US" dirty="0" smtClean="0"/>
              <a:t>Free Space Path Loss:</a:t>
            </a:r>
          </a:p>
          <a:p>
            <a:pPr marL="0" indent="0">
              <a:buNone/>
              <a:defRPr/>
            </a:pPr>
            <a:r>
              <a:rPr lang="en-US" sz="2000" dirty="0" smtClean="0"/>
              <a:t>		</a:t>
            </a:r>
            <a:r>
              <a:rPr lang="en-US" sz="2000" dirty="0" smtClean="0">
                <a:solidFill>
                  <a:srgbClr val="FF0000"/>
                </a:solidFill>
              </a:rPr>
              <a:t>d = distance</a:t>
            </a:r>
          </a:p>
          <a:p>
            <a:pPr marL="0" indent="0">
              <a:buNone/>
              <a:defRPr/>
            </a:pPr>
            <a:r>
              <a:rPr lang="en-US" sz="2000" dirty="0" smtClean="0"/>
              <a:t>		</a:t>
            </a:r>
            <a:r>
              <a:rPr lang="el-GR" sz="2000" dirty="0" smtClean="0"/>
              <a:t>λ</a:t>
            </a:r>
            <a:r>
              <a:rPr lang="en-US" sz="2000" dirty="0" smtClean="0"/>
              <a:t> = wave length</a:t>
            </a:r>
          </a:p>
          <a:p>
            <a:pPr marL="0" indent="0">
              <a:buNone/>
              <a:defRPr/>
            </a:pPr>
            <a:r>
              <a:rPr lang="en-US" sz="2000" dirty="0"/>
              <a:t>	</a:t>
            </a:r>
            <a:r>
              <a:rPr lang="en-US" sz="2000" dirty="0" smtClean="0"/>
              <a:t>	</a:t>
            </a:r>
            <a:r>
              <a:rPr lang="en-US" sz="2000" dirty="0" smtClean="0">
                <a:solidFill>
                  <a:srgbClr val="FF0000"/>
                </a:solidFill>
              </a:rPr>
              <a:t>f = frequency</a:t>
            </a:r>
          </a:p>
          <a:p>
            <a:pPr marL="0" indent="0">
              <a:buNone/>
              <a:defRPr/>
            </a:pPr>
            <a:r>
              <a:rPr lang="en-US" sz="2000" dirty="0" smtClean="0"/>
              <a:t>		c = speed of light</a:t>
            </a:r>
          </a:p>
          <a:p>
            <a:pPr marL="0" indent="0">
              <a:buNone/>
              <a:defRPr/>
            </a:pPr>
            <a:r>
              <a:rPr lang="en-US" sz="2000" dirty="0"/>
              <a:t>	</a:t>
            </a:r>
            <a:r>
              <a:rPr lang="en-US" sz="2000" dirty="0" smtClean="0"/>
              <a:t>	</a:t>
            </a:r>
          </a:p>
          <a:p>
            <a:pPr>
              <a:buFont typeface="Arial" pitchFamily="34" charset="0"/>
              <a:buChar char="•"/>
              <a:defRPr/>
            </a:pPr>
            <a:r>
              <a:rPr lang="en-US" dirty="0" smtClean="0"/>
              <a:t>Reflection, Diffraction, Absorption</a:t>
            </a:r>
          </a:p>
          <a:p>
            <a:pPr>
              <a:buFont typeface="Arial" pitchFamily="34" charset="0"/>
              <a:buChar char="•"/>
              <a:defRPr/>
            </a:pPr>
            <a:r>
              <a:rPr lang="en-US" dirty="0" smtClean="0"/>
              <a:t>Terrain contours (Urban, Rural, Vegetation).</a:t>
            </a:r>
          </a:p>
          <a:p>
            <a:pPr>
              <a:buFont typeface="Arial" pitchFamily="34" charset="0"/>
              <a:buChar cha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7413"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381000"/>
            <a:ext cx="7612063" cy="685800"/>
          </a:xfrm>
        </p:spPr>
        <p:txBody>
          <a:bodyPr>
            <a:normAutofit fontScale="90000"/>
          </a:bodyPr>
          <a:lstStyle/>
          <a:p>
            <a:pPr marL="0" indent="0" algn="l">
              <a:buNone/>
            </a:pPr>
            <a:r>
              <a:rPr lang="en-US" dirty="0" smtClean="0"/>
              <a:t>Multipath Effects</a:t>
            </a:r>
          </a:p>
        </p:txBody>
      </p:sp>
      <p:sp>
        <p:nvSpPr>
          <p:cNvPr id="3" name="Content Placeholder 2"/>
          <p:cNvSpPr>
            <a:spLocks noGrp="1"/>
          </p:cNvSpPr>
          <p:nvPr>
            <p:ph idx="4294967295"/>
          </p:nvPr>
        </p:nvSpPr>
        <p:spPr>
          <a:xfrm>
            <a:off x="609600" y="3679825"/>
            <a:ext cx="7620000" cy="2389188"/>
          </a:xfrm>
        </p:spPr>
        <p:txBody>
          <a:bodyPr/>
          <a:lstStyle/>
          <a:p>
            <a:pPr>
              <a:buFont typeface="Arial" pitchFamily="34" charset="0"/>
              <a:buChar char="•"/>
            </a:pPr>
            <a:r>
              <a:rPr lang="en-US" dirty="0" smtClean="0"/>
              <a:t>Signals bounce off surface and interfere with one another</a:t>
            </a:r>
          </a:p>
          <a:p>
            <a:pPr>
              <a:buFont typeface="Arial" pitchFamily="34" charset="0"/>
              <a:buChar char="•"/>
            </a:pPr>
            <a:r>
              <a:rPr lang="en-US" dirty="0" smtClean="0"/>
              <a:t>Self-interference</a:t>
            </a:r>
          </a:p>
        </p:txBody>
      </p:sp>
      <p:sp>
        <p:nvSpPr>
          <p:cNvPr id="1843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D5CD9BA-6642-4683-8062-03802883FF3C}" type="slidenum">
              <a:rPr lang="en-US" sz="1400" b="0">
                <a:latin typeface="Times New Roman" pitchFamily="18" charset="0"/>
              </a:rPr>
              <a:pPr eaLnBrk="1" hangingPunct="1"/>
              <a:t>18</a:t>
            </a:fld>
            <a:endParaRPr lang="en-US" sz="1400" b="0">
              <a:latin typeface="Times New Roman" pitchFamily="18" charset="0"/>
            </a:endParaRPr>
          </a:p>
        </p:txBody>
      </p:sp>
      <p:sp>
        <p:nvSpPr>
          <p:cNvPr id="18437"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r>
              <a:rPr lang="en-US"/>
              <a:t>S</a:t>
            </a:r>
          </a:p>
        </p:txBody>
      </p:sp>
      <p:sp>
        <p:nvSpPr>
          <p:cNvPr id="18438"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r>
              <a:rPr lang="en-US"/>
              <a:t>R</a:t>
            </a:r>
          </a:p>
        </p:txBody>
      </p:sp>
      <p:cxnSp>
        <p:nvCxnSpPr>
          <p:cNvPr id="18439"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40"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41"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2"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50"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4"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18455"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381000"/>
            <a:ext cx="7154863" cy="685800"/>
          </a:xfrm>
        </p:spPr>
        <p:txBody>
          <a:bodyPr>
            <a:normAutofit fontScale="90000"/>
          </a:bodyPr>
          <a:lstStyle/>
          <a:p>
            <a:pPr marL="0" indent="0" algn="l">
              <a:buNone/>
            </a:pPr>
            <a:r>
              <a:rPr lang="en-US" dirty="0" smtClean="0"/>
              <a:t>Ideal Radios</a:t>
            </a:r>
            <a:br>
              <a:rPr lang="en-US" dirty="0" smtClean="0"/>
            </a:br>
            <a:endParaRPr lang="en-US" sz="2200" dirty="0" smtClean="0"/>
          </a:p>
        </p:txBody>
      </p:sp>
      <p:grpSp>
        <p:nvGrpSpPr>
          <p:cNvPr id="2" name="Group 4"/>
          <p:cNvGrpSpPr>
            <a:grpSpLocks/>
          </p:cNvGrpSpPr>
          <p:nvPr/>
        </p:nvGrpSpPr>
        <p:grpSpPr bwMode="auto">
          <a:xfrm>
            <a:off x="990600" y="1905000"/>
            <a:ext cx="6934200" cy="4038600"/>
            <a:chOff x="768" y="1392"/>
            <a:chExt cx="4368" cy="2544"/>
          </a:xfrm>
        </p:grpSpPr>
        <p:sp>
          <p:nvSpPr>
            <p:cNvPr id="19460" name="Oval 5"/>
            <p:cNvSpPr>
              <a:spLocks noChangeArrowheads="1"/>
            </p:cNvSpPr>
            <p:nvPr/>
          </p:nvSpPr>
          <p:spPr bwMode="auto">
            <a:xfrm>
              <a:off x="2736" y="153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1" name="Oval 6"/>
            <p:cNvSpPr>
              <a:spLocks noChangeArrowheads="1"/>
            </p:cNvSpPr>
            <p:nvPr/>
          </p:nvSpPr>
          <p:spPr bwMode="auto">
            <a:xfrm>
              <a:off x="1824" y="1392"/>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2" name="Oval 7"/>
            <p:cNvSpPr>
              <a:spLocks noChangeArrowheads="1"/>
            </p:cNvSpPr>
            <p:nvPr/>
          </p:nvSpPr>
          <p:spPr bwMode="auto">
            <a:xfrm>
              <a:off x="1152" y="240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3" name="Oval 8"/>
            <p:cNvSpPr>
              <a:spLocks noChangeArrowheads="1"/>
            </p:cNvSpPr>
            <p:nvPr/>
          </p:nvSpPr>
          <p:spPr bwMode="auto">
            <a:xfrm>
              <a:off x="2736" y="225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4" name="Oval 9"/>
            <p:cNvSpPr>
              <a:spLocks noChangeArrowheads="1"/>
            </p:cNvSpPr>
            <p:nvPr/>
          </p:nvSpPr>
          <p:spPr bwMode="auto">
            <a:xfrm>
              <a:off x="3600" y="1824"/>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5" name="Oval 10"/>
            <p:cNvSpPr>
              <a:spLocks noChangeArrowheads="1"/>
            </p:cNvSpPr>
            <p:nvPr/>
          </p:nvSpPr>
          <p:spPr bwMode="auto">
            <a:xfrm>
              <a:off x="768" y="144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6"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68"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0"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1"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3"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4"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grpSp>
      <p:sp>
        <p:nvSpPr>
          <p:cNvPr id="3" name="Rectangle 2"/>
          <p:cNvSpPr/>
          <p:nvPr/>
        </p:nvSpPr>
        <p:spPr>
          <a:xfrm>
            <a:off x="914400" y="1286652"/>
            <a:ext cx="7447621" cy="338554"/>
          </a:xfrm>
          <a:prstGeom prst="rect">
            <a:avLst/>
          </a:prstGeom>
        </p:spPr>
        <p:txBody>
          <a:bodyPr wrap="square">
            <a:spAutoFit/>
          </a:bodyPr>
          <a:lstStyle/>
          <a:p>
            <a:r>
              <a:rPr lang="en-US" sz="1600" b="0" dirty="0"/>
              <a:t>(courtesy of Gilman Tolle and Jonathan </a:t>
            </a:r>
            <a:r>
              <a:rPr lang="en-US" sz="1600" b="0" dirty="0" err="1"/>
              <a:t>Hui</a:t>
            </a:r>
            <a:r>
              <a:rPr lang="en-US" sz="1600" b="0" dirty="0"/>
              <a:t>, </a:t>
            </a:r>
            <a:r>
              <a:rPr lang="en-US" sz="1600" b="0" dirty="0" err="1"/>
              <a:t>ArchRock</a:t>
            </a:r>
            <a:r>
              <a:rPr lang="en-US" sz="1600"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EEA0645-0A7E-486B-B431-83A29901D363}" type="slidenum">
              <a:rPr lang="en-US" sz="1400" b="0" smtClean="0">
                <a:latin typeface="Times New Roman" pitchFamily="18" charset="0"/>
              </a:rPr>
              <a:pPr eaLnBrk="1" hangingPunct="1"/>
              <a:t>2</a:t>
            </a:fld>
            <a:endParaRPr lang="en-US" sz="1400" b="0" smtClean="0">
              <a:latin typeface="Times New Roman" pitchFamily="18" charset="0"/>
            </a:endParaRPr>
          </a:p>
        </p:txBody>
      </p:sp>
      <p:pic>
        <p:nvPicPr>
          <p:cNvPr id="4099"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81000"/>
            <a:ext cx="8069263" cy="685800"/>
          </a:xfrm>
        </p:spPr>
        <p:txBody>
          <a:bodyPr>
            <a:normAutofit fontScale="90000"/>
          </a:bodyPr>
          <a:lstStyle/>
          <a:p>
            <a:pPr marL="0" indent="0" algn="l">
              <a:buNone/>
            </a:pPr>
            <a:r>
              <a:rPr lang="en-US" dirty="0" smtClean="0"/>
              <a:t>Real Radios</a:t>
            </a:r>
            <a:br>
              <a:rPr lang="en-US" dirty="0" smtClean="0"/>
            </a:br>
            <a:r>
              <a:rPr lang="en-US" sz="2200" dirty="0" smtClean="0"/>
              <a:t>(courtesy of Gilman Tolle and Jonathan </a:t>
            </a:r>
            <a:r>
              <a:rPr lang="en-US" sz="2200" dirty="0" err="1" smtClean="0"/>
              <a:t>Hui</a:t>
            </a:r>
            <a:r>
              <a:rPr lang="en-US" sz="2200" dirty="0" smtClean="0"/>
              <a:t>, </a:t>
            </a:r>
            <a:r>
              <a:rPr lang="en-US" sz="2200" dirty="0" err="1" smtClean="0"/>
              <a:t>ArchRock</a:t>
            </a:r>
            <a:r>
              <a:rPr lang="en-US" sz="2200" dirty="0" smtClean="0"/>
              <a:t>)</a:t>
            </a:r>
          </a:p>
        </p:txBody>
      </p:sp>
      <p:grpSp>
        <p:nvGrpSpPr>
          <p:cNvPr id="20483" name="Group 4"/>
          <p:cNvGrpSpPr>
            <a:grpSpLocks/>
          </p:cNvGrpSpPr>
          <p:nvPr/>
        </p:nvGrpSpPr>
        <p:grpSpPr bwMode="auto">
          <a:xfrm>
            <a:off x="914400" y="1905000"/>
            <a:ext cx="7011988" cy="4114800"/>
            <a:chOff x="719" y="1392"/>
            <a:chExt cx="4417" cy="2592"/>
          </a:xfrm>
        </p:grpSpPr>
        <p:sp>
          <p:nvSpPr>
            <p:cNvPr id="20484" name="Freeform 5"/>
            <p:cNvSpPr>
              <a:spLocks/>
            </p:cNvSpPr>
            <p:nvPr/>
          </p:nvSpPr>
          <p:spPr bwMode="auto">
            <a:xfrm rot="-4479225">
              <a:off x="2575" y="198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5" name="Freeform 6"/>
            <p:cNvSpPr>
              <a:spLocks/>
            </p:cNvSpPr>
            <p:nvPr/>
          </p:nvSpPr>
          <p:spPr bwMode="auto">
            <a:xfrm rot="7587636">
              <a:off x="2798" y="1407"/>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6" name="Freeform 7"/>
            <p:cNvSpPr>
              <a:spLocks/>
            </p:cNvSpPr>
            <p:nvPr/>
          </p:nvSpPr>
          <p:spPr bwMode="auto">
            <a:xfrm rot="2966982">
              <a:off x="713" y="1398"/>
              <a:ext cx="1644" cy="1631"/>
            </a:xfrm>
            <a:custGeom>
              <a:avLst/>
              <a:gdLst>
                <a:gd name="T0" fmla="*/ 1200 w 1644"/>
                <a:gd name="T1" fmla="*/ 1200 h 1631"/>
                <a:gd name="T2" fmla="*/ 1200 w 1644"/>
                <a:gd name="T3" fmla="*/ 1104 h 1631"/>
                <a:gd name="T4" fmla="*/ 1216 w 1644"/>
                <a:gd name="T5" fmla="*/ 960 h 1631"/>
                <a:gd name="T6" fmla="*/ 1280 w 1644"/>
                <a:gd name="T7" fmla="*/ 880 h 1631"/>
                <a:gd name="T8" fmla="*/ 1312 w 1644"/>
                <a:gd name="T9" fmla="*/ 848 h 1631"/>
                <a:gd name="T10" fmla="*/ 1376 w 1644"/>
                <a:gd name="T11" fmla="*/ 816 h 1631"/>
                <a:gd name="T12" fmla="*/ 1440 w 1644"/>
                <a:gd name="T13" fmla="*/ 720 h 1631"/>
                <a:gd name="T14" fmla="*/ 1376 w 1644"/>
                <a:gd name="T15" fmla="*/ 528 h 1631"/>
                <a:gd name="T16" fmla="*/ 1344 w 1644"/>
                <a:gd name="T17" fmla="*/ 496 h 1631"/>
                <a:gd name="T18" fmla="*/ 1328 w 1644"/>
                <a:gd name="T19" fmla="*/ 464 h 1631"/>
                <a:gd name="T20" fmla="*/ 1264 w 1644"/>
                <a:gd name="T21" fmla="*/ 432 h 1631"/>
                <a:gd name="T22" fmla="*/ 1200 w 1644"/>
                <a:gd name="T23" fmla="*/ 336 h 1631"/>
                <a:gd name="T24" fmla="*/ 1168 w 1644"/>
                <a:gd name="T25" fmla="*/ 240 h 1631"/>
                <a:gd name="T26" fmla="*/ 1120 w 1644"/>
                <a:gd name="T27" fmla="*/ 160 h 1631"/>
                <a:gd name="T28" fmla="*/ 1104 w 1644"/>
                <a:gd name="T29" fmla="*/ 112 h 1631"/>
                <a:gd name="T30" fmla="*/ 1072 w 1644"/>
                <a:gd name="T31" fmla="*/ 64 h 1631"/>
                <a:gd name="T32" fmla="*/ 976 w 1644"/>
                <a:gd name="T33" fmla="*/ 0 h 1631"/>
                <a:gd name="T34" fmla="*/ 784 w 1644"/>
                <a:gd name="T35" fmla="*/ 32 h 1631"/>
                <a:gd name="T36" fmla="*/ 736 w 1644"/>
                <a:gd name="T37" fmla="*/ 96 h 1631"/>
                <a:gd name="T38" fmla="*/ 704 w 1644"/>
                <a:gd name="T39" fmla="*/ 112 h 1631"/>
                <a:gd name="T40" fmla="*/ 656 w 1644"/>
                <a:gd name="T41" fmla="*/ 160 h 1631"/>
                <a:gd name="T42" fmla="*/ 432 w 1644"/>
                <a:gd name="T43" fmla="*/ 256 h 1631"/>
                <a:gd name="T44" fmla="*/ 416 w 1644"/>
                <a:gd name="T45" fmla="*/ 288 h 1631"/>
                <a:gd name="T46" fmla="*/ 384 w 1644"/>
                <a:gd name="T47" fmla="*/ 304 h 1631"/>
                <a:gd name="T48" fmla="*/ 368 w 1644"/>
                <a:gd name="T49" fmla="*/ 464 h 1631"/>
                <a:gd name="T50" fmla="*/ 64 w 1644"/>
                <a:gd name="T51" fmla="*/ 624 h 1631"/>
                <a:gd name="T52" fmla="*/ 32 w 1644"/>
                <a:gd name="T53" fmla="*/ 656 h 1631"/>
                <a:gd name="T54" fmla="*/ 0 w 1644"/>
                <a:gd name="T55" fmla="*/ 720 h 1631"/>
                <a:gd name="T56" fmla="*/ 48 w 1644"/>
                <a:gd name="T57" fmla="*/ 848 h 1631"/>
                <a:gd name="T58" fmla="*/ 80 w 1644"/>
                <a:gd name="T59" fmla="*/ 880 h 1631"/>
                <a:gd name="T60" fmla="*/ 128 w 1644"/>
                <a:gd name="T61" fmla="*/ 960 h 1631"/>
                <a:gd name="T62" fmla="*/ 256 w 1644"/>
                <a:gd name="T63" fmla="*/ 1040 h 1631"/>
                <a:gd name="T64" fmla="*/ 304 w 1644"/>
                <a:gd name="T65" fmla="*/ 1296 h 1631"/>
                <a:gd name="T66" fmla="*/ 336 w 1644"/>
                <a:gd name="T67" fmla="*/ 1360 h 1631"/>
                <a:gd name="T68" fmla="*/ 384 w 1644"/>
                <a:gd name="T69" fmla="*/ 1376 h 1631"/>
                <a:gd name="T70" fmla="*/ 448 w 1644"/>
                <a:gd name="T71" fmla="*/ 1408 h 1631"/>
                <a:gd name="T72" fmla="*/ 848 w 1644"/>
                <a:gd name="T73" fmla="*/ 1552 h 1631"/>
                <a:gd name="T74" fmla="*/ 1152 w 1644"/>
                <a:gd name="T75" fmla="*/ 1584 h 1631"/>
                <a:gd name="T76" fmla="*/ 1248 w 1644"/>
                <a:gd name="T77" fmla="*/ 1552 h 1631"/>
                <a:gd name="T78" fmla="*/ 1552 w 1644"/>
                <a:gd name="T79" fmla="*/ 1520 h 1631"/>
                <a:gd name="T80" fmla="*/ 1616 w 1644"/>
                <a:gd name="T81" fmla="*/ 1392 h 1631"/>
                <a:gd name="T82" fmla="*/ 1600 w 1644"/>
                <a:gd name="T83" fmla="*/ 1360 h 1631"/>
                <a:gd name="T84" fmla="*/ 1232 w 1644"/>
                <a:gd name="T85" fmla="*/ 1264 h 1631"/>
                <a:gd name="T86" fmla="*/ 1200 w 1644"/>
                <a:gd name="T87" fmla="*/ 1200 h 16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4"/>
                <a:gd name="T133" fmla="*/ 0 h 1631"/>
                <a:gd name="T134" fmla="*/ 1644 w 1644"/>
                <a:gd name="T135" fmla="*/ 1631 h 16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4" h="1631">
                  <a:moveTo>
                    <a:pt x="1200" y="1200"/>
                  </a:moveTo>
                  <a:cubicBezTo>
                    <a:pt x="1236" y="1128"/>
                    <a:pt x="1200" y="1217"/>
                    <a:pt x="1200" y="1104"/>
                  </a:cubicBezTo>
                  <a:cubicBezTo>
                    <a:pt x="1200" y="1056"/>
                    <a:pt x="1205" y="1007"/>
                    <a:pt x="1216" y="960"/>
                  </a:cubicBezTo>
                  <a:cubicBezTo>
                    <a:pt x="1236" y="871"/>
                    <a:pt x="1235" y="914"/>
                    <a:pt x="1280" y="880"/>
                  </a:cubicBezTo>
                  <a:cubicBezTo>
                    <a:pt x="1292" y="871"/>
                    <a:pt x="1299" y="856"/>
                    <a:pt x="1312" y="848"/>
                  </a:cubicBezTo>
                  <a:cubicBezTo>
                    <a:pt x="1332" y="835"/>
                    <a:pt x="1376" y="816"/>
                    <a:pt x="1376" y="816"/>
                  </a:cubicBezTo>
                  <a:cubicBezTo>
                    <a:pt x="1394" y="779"/>
                    <a:pt x="1422" y="757"/>
                    <a:pt x="1440" y="720"/>
                  </a:cubicBezTo>
                  <a:cubicBezTo>
                    <a:pt x="1425" y="645"/>
                    <a:pt x="1410" y="596"/>
                    <a:pt x="1376" y="528"/>
                  </a:cubicBezTo>
                  <a:cubicBezTo>
                    <a:pt x="1369" y="515"/>
                    <a:pt x="1353" y="508"/>
                    <a:pt x="1344" y="496"/>
                  </a:cubicBezTo>
                  <a:cubicBezTo>
                    <a:pt x="1337" y="486"/>
                    <a:pt x="1337" y="471"/>
                    <a:pt x="1328" y="464"/>
                  </a:cubicBezTo>
                  <a:cubicBezTo>
                    <a:pt x="1309" y="449"/>
                    <a:pt x="1264" y="432"/>
                    <a:pt x="1264" y="432"/>
                  </a:cubicBezTo>
                  <a:cubicBezTo>
                    <a:pt x="1243" y="400"/>
                    <a:pt x="1221" y="368"/>
                    <a:pt x="1200" y="336"/>
                  </a:cubicBezTo>
                  <a:cubicBezTo>
                    <a:pt x="1181" y="308"/>
                    <a:pt x="1179" y="272"/>
                    <a:pt x="1168" y="240"/>
                  </a:cubicBezTo>
                  <a:cubicBezTo>
                    <a:pt x="1156" y="204"/>
                    <a:pt x="1138" y="197"/>
                    <a:pt x="1120" y="160"/>
                  </a:cubicBezTo>
                  <a:cubicBezTo>
                    <a:pt x="1112" y="145"/>
                    <a:pt x="1112" y="127"/>
                    <a:pt x="1104" y="112"/>
                  </a:cubicBezTo>
                  <a:cubicBezTo>
                    <a:pt x="1095" y="95"/>
                    <a:pt x="1086" y="77"/>
                    <a:pt x="1072" y="64"/>
                  </a:cubicBezTo>
                  <a:cubicBezTo>
                    <a:pt x="1043" y="39"/>
                    <a:pt x="976" y="0"/>
                    <a:pt x="976" y="0"/>
                  </a:cubicBezTo>
                  <a:cubicBezTo>
                    <a:pt x="912" y="11"/>
                    <a:pt x="848" y="21"/>
                    <a:pt x="784" y="32"/>
                  </a:cubicBezTo>
                  <a:cubicBezTo>
                    <a:pt x="749" y="38"/>
                    <a:pt x="754" y="78"/>
                    <a:pt x="736" y="96"/>
                  </a:cubicBezTo>
                  <a:cubicBezTo>
                    <a:pt x="728" y="104"/>
                    <a:pt x="715" y="107"/>
                    <a:pt x="704" y="112"/>
                  </a:cubicBezTo>
                  <a:cubicBezTo>
                    <a:pt x="679" y="162"/>
                    <a:pt x="703" y="131"/>
                    <a:pt x="656" y="160"/>
                  </a:cubicBezTo>
                  <a:cubicBezTo>
                    <a:pt x="544" y="230"/>
                    <a:pt x="560" y="230"/>
                    <a:pt x="432" y="256"/>
                  </a:cubicBezTo>
                  <a:cubicBezTo>
                    <a:pt x="427" y="267"/>
                    <a:pt x="424" y="280"/>
                    <a:pt x="416" y="288"/>
                  </a:cubicBezTo>
                  <a:cubicBezTo>
                    <a:pt x="408" y="296"/>
                    <a:pt x="387" y="292"/>
                    <a:pt x="384" y="304"/>
                  </a:cubicBezTo>
                  <a:cubicBezTo>
                    <a:pt x="370" y="356"/>
                    <a:pt x="377" y="411"/>
                    <a:pt x="368" y="464"/>
                  </a:cubicBezTo>
                  <a:cubicBezTo>
                    <a:pt x="347" y="588"/>
                    <a:pt x="152" y="611"/>
                    <a:pt x="64" y="624"/>
                  </a:cubicBezTo>
                  <a:cubicBezTo>
                    <a:pt x="53" y="635"/>
                    <a:pt x="40" y="643"/>
                    <a:pt x="32" y="656"/>
                  </a:cubicBezTo>
                  <a:cubicBezTo>
                    <a:pt x="19" y="676"/>
                    <a:pt x="0" y="720"/>
                    <a:pt x="0" y="720"/>
                  </a:cubicBezTo>
                  <a:cubicBezTo>
                    <a:pt x="31" y="782"/>
                    <a:pt x="12" y="741"/>
                    <a:pt x="48" y="848"/>
                  </a:cubicBezTo>
                  <a:cubicBezTo>
                    <a:pt x="53" y="862"/>
                    <a:pt x="71" y="868"/>
                    <a:pt x="80" y="880"/>
                  </a:cubicBezTo>
                  <a:cubicBezTo>
                    <a:pt x="118" y="931"/>
                    <a:pt x="68" y="900"/>
                    <a:pt x="128" y="960"/>
                  </a:cubicBezTo>
                  <a:cubicBezTo>
                    <a:pt x="163" y="995"/>
                    <a:pt x="210" y="1025"/>
                    <a:pt x="256" y="1040"/>
                  </a:cubicBezTo>
                  <a:cubicBezTo>
                    <a:pt x="346" y="1130"/>
                    <a:pt x="260" y="1030"/>
                    <a:pt x="304" y="1296"/>
                  </a:cubicBezTo>
                  <a:cubicBezTo>
                    <a:pt x="308" y="1320"/>
                    <a:pt x="325" y="1339"/>
                    <a:pt x="336" y="1360"/>
                  </a:cubicBezTo>
                  <a:cubicBezTo>
                    <a:pt x="344" y="1375"/>
                    <a:pt x="368" y="1369"/>
                    <a:pt x="384" y="1376"/>
                  </a:cubicBezTo>
                  <a:cubicBezTo>
                    <a:pt x="406" y="1385"/>
                    <a:pt x="427" y="1397"/>
                    <a:pt x="448" y="1408"/>
                  </a:cubicBezTo>
                  <a:cubicBezTo>
                    <a:pt x="586" y="1477"/>
                    <a:pt x="695" y="1521"/>
                    <a:pt x="848" y="1552"/>
                  </a:cubicBezTo>
                  <a:cubicBezTo>
                    <a:pt x="1006" y="1631"/>
                    <a:pt x="908" y="1603"/>
                    <a:pt x="1152" y="1584"/>
                  </a:cubicBezTo>
                  <a:cubicBezTo>
                    <a:pt x="1184" y="1573"/>
                    <a:pt x="1214" y="1556"/>
                    <a:pt x="1248" y="1552"/>
                  </a:cubicBezTo>
                  <a:cubicBezTo>
                    <a:pt x="1349" y="1541"/>
                    <a:pt x="1552" y="1520"/>
                    <a:pt x="1552" y="1520"/>
                  </a:cubicBezTo>
                  <a:cubicBezTo>
                    <a:pt x="1639" y="1491"/>
                    <a:pt x="1644" y="1504"/>
                    <a:pt x="1616" y="1392"/>
                  </a:cubicBezTo>
                  <a:cubicBezTo>
                    <a:pt x="1613" y="1380"/>
                    <a:pt x="1608" y="1368"/>
                    <a:pt x="1600" y="1360"/>
                  </a:cubicBezTo>
                  <a:cubicBezTo>
                    <a:pt x="1507" y="1267"/>
                    <a:pt x="1347" y="1274"/>
                    <a:pt x="1232" y="1264"/>
                  </a:cubicBezTo>
                  <a:cubicBezTo>
                    <a:pt x="1200" y="1248"/>
                    <a:pt x="1163" y="1237"/>
                    <a:pt x="1200" y="1200"/>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7" name="Freeform 8"/>
            <p:cNvSpPr>
              <a:spLocks/>
            </p:cNvSpPr>
            <p:nvPr/>
          </p:nvSpPr>
          <p:spPr bwMode="auto">
            <a:xfrm>
              <a:off x="1823" y="1472"/>
              <a:ext cx="1499" cy="1536"/>
            </a:xfrm>
            <a:custGeom>
              <a:avLst/>
              <a:gdLst>
                <a:gd name="T0" fmla="*/ 699 w 1499"/>
                <a:gd name="T1" fmla="*/ 112 h 1536"/>
                <a:gd name="T2" fmla="*/ 427 w 1499"/>
                <a:gd name="T3" fmla="*/ 64 h 1536"/>
                <a:gd name="T4" fmla="*/ 299 w 1499"/>
                <a:gd name="T5" fmla="*/ 32 h 1536"/>
                <a:gd name="T6" fmla="*/ 139 w 1499"/>
                <a:gd name="T7" fmla="*/ 0 h 1536"/>
                <a:gd name="T8" fmla="*/ 11 w 1499"/>
                <a:gd name="T9" fmla="*/ 48 h 1536"/>
                <a:gd name="T10" fmla="*/ 75 w 1499"/>
                <a:gd name="T11" fmla="*/ 256 h 1536"/>
                <a:gd name="T12" fmla="*/ 203 w 1499"/>
                <a:gd name="T13" fmla="*/ 480 h 1536"/>
                <a:gd name="T14" fmla="*/ 203 w 1499"/>
                <a:gd name="T15" fmla="*/ 928 h 1536"/>
                <a:gd name="T16" fmla="*/ 267 w 1499"/>
                <a:gd name="T17" fmla="*/ 1040 h 1536"/>
                <a:gd name="T18" fmla="*/ 379 w 1499"/>
                <a:gd name="T19" fmla="*/ 1024 h 1536"/>
                <a:gd name="T20" fmla="*/ 443 w 1499"/>
                <a:gd name="T21" fmla="*/ 1040 h 1536"/>
                <a:gd name="T22" fmla="*/ 411 w 1499"/>
                <a:gd name="T23" fmla="*/ 1136 h 1536"/>
                <a:gd name="T24" fmla="*/ 379 w 1499"/>
                <a:gd name="T25" fmla="*/ 1264 h 1536"/>
                <a:gd name="T26" fmla="*/ 427 w 1499"/>
                <a:gd name="T27" fmla="*/ 1408 h 1536"/>
                <a:gd name="T28" fmla="*/ 459 w 1499"/>
                <a:gd name="T29" fmla="*/ 1440 h 1536"/>
                <a:gd name="T30" fmla="*/ 475 w 1499"/>
                <a:gd name="T31" fmla="*/ 1472 h 1536"/>
                <a:gd name="T32" fmla="*/ 571 w 1499"/>
                <a:gd name="T33" fmla="*/ 1520 h 1536"/>
                <a:gd name="T34" fmla="*/ 603 w 1499"/>
                <a:gd name="T35" fmla="*/ 1536 h 1536"/>
                <a:gd name="T36" fmla="*/ 763 w 1499"/>
                <a:gd name="T37" fmla="*/ 1520 h 1536"/>
                <a:gd name="T38" fmla="*/ 955 w 1499"/>
                <a:gd name="T39" fmla="*/ 1440 h 1536"/>
                <a:gd name="T40" fmla="*/ 1163 w 1499"/>
                <a:gd name="T41" fmla="*/ 1360 h 1536"/>
                <a:gd name="T42" fmla="*/ 1227 w 1499"/>
                <a:gd name="T43" fmla="*/ 1312 h 1536"/>
                <a:gd name="T44" fmla="*/ 1323 w 1499"/>
                <a:gd name="T45" fmla="*/ 1232 h 1536"/>
                <a:gd name="T46" fmla="*/ 1211 w 1499"/>
                <a:gd name="T47" fmla="*/ 960 h 1536"/>
                <a:gd name="T48" fmla="*/ 1243 w 1499"/>
                <a:gd name="T49" fmla="*/ 880 h 1536"/>
                <a:gd name="T50" fmla="*/ 1275 w 1499"/>
                <a:gd name="T51" fmla="*/ 864 h 1536"/>
                <a:gd name="T52" fmla="*/ 1307 w 1499"/>
                <a:gd name="T53" fmla="*/ 832 h 1536"/>
                <a:gd name="T54" fmla="*/ 1371 w 1499"/>
                <a:gd name="T55" fmla="*/ 800 h 1536"/>
                <a:gd name="T56" fmla="*/ 1435 w 1499"/>
                <a:gd name="T57" fmla="*/ 752 h 1536"/>
                <a:gd name="T58" fmla="*/ 1499 w 1499"/>
                <a:gd name="T59" fmla="*/ 656 h 1536"/>
                <a:gd name="T60" fmla="*/ 1483 w 1499"/>
                <a:gd name="T61" fmla="*/ 576 h 1536"/>
                <a:gd name="T62" fmla="*/ 1451 w 1499"/>
                <a:gd name="T63" fmla="*/ 544 h 1536"/>
                <a:gd name="T64" fmla="*/ 1435 w 1499"/>
                <a:gd name="T65" fmla="*/ 512 h 1536"/>
                <a:gd name="T66" fmla="*/ 1387 w 1499"/>
                <a:gd name="T67" fmla="*/ 496 h 1536"/>
                <a:gd name="T68" fmla="*/ 1259 w 1499"/>
                <a:gd name="T69" fmla="*/ 432 h 1536"/>
                <a:gd name="T70" fmla="*/ 1131 w 1499"/>
                <a:gd name="T71" fmla="*/ 368 h 1536"/>
                <a:gd name="T72" fmla="*/ 1067 w 1499"/>
                <a:gd name="T73" fmla="*/ 320 h 1536"/>
                <a:gd name="T74" fmla="*/ 1019 w 1499"/>
                <a:gd name="T75" fmla="*/ 256 h 1536"/>
                <a:gd name="T76" fmla="*/ 907 w 1499"/>
                <a:gd name="T77" fmla="*/ 128 h 1536"/>
                <a:gd name="T78" fmla="*/ 715 w 1499"/>
                <a:gd name="T79" fmla="*/ 112 h 1536"/>
                <a:gd name="T80" fmla="*/ 667 w 1499"/>
                <a:gd name="T81" fmla="*/ 96 h 1536"/>
                <a:gd name="T82" fmla="*/ 699 w 1499"/>
                <a:gd name="T83" fmla="*/ 112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9"/>
                <a:gd name="T127" fmla="*/ 0 h 1536"/>
                <a:gd name="T128" fmla="*/ 1499 w 1499"/>
                <a:gd name="T129" fmla="*/ 1536 h 1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9" h="1536">
                  <a:moveTo>
                    <a:pt x="699" y="112"/>
                  </a:moveTo>
                  <a:cubicBezTo>
                    <a:pt x="608" y="96"/>
                    <a:pt x="516" y="86"/>
                    <a:pt x="427" y="64"/>
                  </a:cubicBezTo>
                  <a:cubicBezTo>
                    <a:pt x="384" y="53"/>
                    <a:pt x="342" y="42"/>
                    <a:pt x="299" y="32"/>
                  </a:cubicBezTo>
                  <a:cubicBezTo>
                    <a:pt x="246" y="20"/>
                    <a:pt x="139" y="0"/>
                    <a:pt x="139" y="0"/>
                  </a:cubicBezTo>
                  <a:cubicBezTo>
                    <a:pt x="135" y="1"/>
                    <a:pt x="16" y="1"/>
                    <a:pt x="11" y="48"/>
                  </a:cubicBezTo>
                  <a:cubicBezTo>
                    <a:pt x="0" y="146"/>
                    <a:pt x="40" y="173"/>
                    <a:pt x="75" y="256"/>
                  </a:cubicBezTo>
                  <a:cubicBezTo>
                    <a:pt x="116" y="355"/>
                    <a:pt x="125" y="402"/>
                    <a:pt x="203" y="480"/>
                  </a:cubicBezTo>
                  <a:cubicBezTo>
                    <a:pt x="134" y="618"/>
                    <a:pt x="185" y="780"/>
                    <a:pt x="203" y="928"/>
                  </a:cubicBezTo>
                  <a:cubicBezTo>
                    <a:pt x="217" y="1039"/>
                    <a:pt x="191" y="1015"/>
                    <a:pt x="267" y="1040"/>
                  </a:cubicBezTo>
                  <a:cubicBezTo>
                    <a:pt x="304" y="1035"/>
                    <a:pt x="341" y="1024"/>
                    <a:pt x="379" y="1024"/>
                  </a:cubicBezTo>
                  <a:cubicBezTo>
                    <a:pt x="401" y="1024"/>
                    <a:pt x="437" y="1019"/>
                    <a:pt x="443" y="1040"/>
                  </a:cubicBezTo>
                  <a:cubicBezTo>
                    <a:pt x="452" y="1072"/>
                    <a:pt x="419" y="1103"/>
                    <a:pt x="411" y="1136"/>
                  </a:cubicBezTo>
                  <a:cubicBezTo>
                    <a:pt x="400" y="1179"/>
                    <a:pt x="379" y="1264"/>
                    <a:pt x="379" y="1264"/>
                  </a:cubicBezTo>
                  <a:cubicBezTo>
                    <a:pt x="387" y="1304"/>
                    <a:pt x="394" y="1375"/>
                    <a:pt x="427" y="1408"/>
                  </a:cubicBezTo>
                  <a:cubicBezTo>
                    <a:pt x="438" y="1419"/>
                    <a:pt x="450" y="1428"/>
                    <a:pt x="459" y="1440"/>
                  </a:cubicBezTo>
                  <a:cubicBezTo>
                    <a:pt x="466" y="1450"/>
                    <a:pt x="466" y="1465"/>
                    <a:pt x="475" y="1472"/>
                  </a:cubicBezTo>
                  <a:cubicBezTo>
                    <a:pt x="503" y="1494"/>
                    <a:pt x="539" y="1504"/>
                    <a:pt x="571" y="1520"/>
                  </a:cubicBezTo>
                  <a:cubicBezTo>
                    <a:pt x="582" y="1525"/>
                    <a:pt x="603" y="1536"/>
                    <a:pt x="603" y="1536"/>
                  </a:cubicBezTo>
                  <a:cubicBezTo>
                    <a:pt x="656" y="1531"/>
                    <a:pt x="710" y="1529"/>
                    <a:pt x="763" y="1520"/>
                  </a:cubicBezTo>
                  <a:cubicBezTo>
                    <a:pt x="820" y="1510"/>
                    <a:pt x="901" y="1463"/>
                    <a:pt x="955" y="1440"/>
                  </a:cubicBezTo>
                  <a:cubicBezTo>
                    <a:pt x="1023" y="1411"/>
                    <a:pt x="1093" y="1383"/>
                    <a:pt x="1163" y="1360"/>
                  </a:cubicBezTo>
                  <a:cubicBezTo>
                    <a:pt x="1184" y="1344"/>
                    <a:pt x="1204" y="1325"/>
                    <a:pt x="1227" y="1312"/>
                  </a:cubicBezTo>
                  <a:cubicBezTo>
                    <a:pt x="1283" y="1280"/>
                    <a:pt x="1291" y="1296"/>
                    <a:pt x="1323" y="1232"/>
                  </a:cubicBezTo>
                  <a:cubicBezTo>
                    <a:pt x="1297" y="1127"/>
                    <a:pt x="1269" y="1047"/>
                    <a:pt x="1211" y="960"/>
                  </a:cubicBezTo>
                  <a:cubicBezTo>
                    <a:pt x="1222" y="933"/>
                    <a:pt x="1227" y="904"/>
                    <a:pt x="1243" y="880"/>
                  </a:cubicBezTo>
                  <a:cubicBezTo>
                    <a:pt x="1250" y="870"/>
                    <a:pt x="1265" y="871"/>
                    <a:pt x="1275" y="864"/>
                  </a:cubicBezTo>
                  <a:cubicBezTo>
                    <a:pt x="1287" y="855"/>
                    <a:pt x="1294" y="840"/>
                    <a:pt x="1307" y="832"/>
                  </a:cubicBezTo>
                  <a:cubicBezTo>
                    <a:pt x="1327" y="819"/>
                    <a:pt x="1351" y="813"/>
                    <a:pt x="1371" y="800"/>
                  </a:cubicBezTo>
                  <a:cubicBezTo>
                    <a:pt x="1492" y="719"/>
                    <a:pt x="1326" y="807"/>
                    <a:pt x="1435" y="752"/>
                  </a:cubicBezTo>
                  <a:cubicBezTo>
                    <a:pt x="1453" y="715"/>
                    <a:pt x="1481" y="693"/>
                    <a:pt x="1499" y="656"/>
                  </a:cubicBezTo>
                  <a:cubicBezTo>
                    <a:pt x="1494" y="629"/>
                    <a:pt x="1494" y="601"/>
                    <a:pt x="1483" y="576"/>
                  </a:cubicBezTo>
                  <a:cubicBezTo>
                    <a:pt x="1477" y="562"/>
                    <a:pt x="1460" y="556"/>
                    <a:pt x="1451" y="544"/>
                  </a:cubicBezTo>
                  <a:cubicBezTo>
                    <a:pt x="1444" y="534"/>
                    <a:pt x="1445" y="519"/>
                    <a:pt x="1435" y="512"/>
                  </a:cubicBezTo>
                  <a:cubicBezTo>
                    <a:pt x="1422" y="502"/>
                    <a:pt x="1402" y="503"/>
                    <a:pt x="1387" y="496"/>
                  </a:cubicBezTo>
                  <a:cubicBezTo>
                    <a:pt x="1343" y="477"/>
                    <a:pt x="1302" y="453"/>
                    <a:pt x="1259" y="432"/>
                  </a:cubicBezTo>
                  <a:cubicBezTo>
                    <a:pt x="1234" y="420"/>
                    <a:pt x="1155" y="392"/>
                    <a:pt x="1131" y="368"/>
                  </a:cubicBezTo>
                  <a:cubicBezTo>
                    <a:pt x="1091" y="328"/>
                    <a:pt x="1112" y="343"/>
                    <a:pt x="1067" y="320"/>
                  </a:cubicBezTo>
                  <a:cubicBezTo>
                    <a:pt x="1028" y="243"/>
                    <a:pt x="1080" y="337"/>
                    <a:pt x="1019" y="256"/>
                  </a:cubicBezTo>
                  <a:cubicBezTo>
                    <a:pt x="985" y="210"/>
                    <a:pt x="960" y="155"/>
                    <a:pt x="907" y="128"/>
                  </a:cubicBezTo>
                  <a:cubicBezTo>
                    <a:pt x="863" y="40"/>
                    <a:pt x="911" y="112"/>
                    <a:pt x="715" y="112"/>
                  </a:cubicBezTo>
                  <a:cubicBezTo>
                    <a:pt x="698" y="112"/>
                    <a:pt x="684" y="96"/>
                    <a:pt x="667" y="96"/>
                  </a:cubicBezTo>
                  <a:cubicBezTo>
                    <a:pt x="655" y="96"/>
                    <a:pt x="688" y="107"/>
                    <a:pt x="699" y="112"/>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8" name="Freeform 9"/>
            <p:cNvSpPr>
              <a:spLocks/>
            </p:cNvSpPr>
            <p:nvPr/>
          </p:nvSpPr>
          <p:spPr bwMode="auto">
            <a:xfrm>
              <a:off x="1007" y="2528"/>
              <a:ext cx="1800" cy="1456"/>
            </a:xfrm>
            <a:custGeom>
              <a:avLst/>
              <a:gdLst>
                <a:gd name="T0" fmla="*/ 728 w 1800"/>
                <a:gd name="T1" fmla="*/ 928 h 1456"/>
                <a:gd name="T2" fmla="*/ 904 w 1800"/>
                <a:gd name="T3" fmla="*/ 1104 h 1456"/>
                <a:gd name="T4" fmla="*/ 1032 w 1800"/>
                <a:gd name="T5" fmla="*/ 1264 h 1456"/>
                <a:gd name="T6" fmla="*/ 1176 w 1800"/>
                <a:gd name="T7" fmla="*/ 1408 h 1456"/>
                <a:gd name="T8" fmla="*/ 1240 w 1800"/>
                <a:gd name="T9" fmla="*/ 1440 h 1456"/>
                <a:gd name="T10" fmla="*/ 1272 w 1800"/>
                <a:gd name="T11" fmla="*/ 1456 h 1456"/>
                <a:gd name="T12" fmla="*/ 1432 w 1800"/>
                <a:gd name="T13" fmla="*/ 1424 h 1456"/>
                <a:gd name="T14" fmla="*/ 1496 w 1800"/>
                <a:gd name="T15" fmla="*/ 1392 h 1456"/>
                <a:gd name="T16" fmla="*/ 1592 w 1800"/>
                <a:gd name="T17" fmla="*/ 1216 h 1456"/>
                <a:gd name="T18" fmla="*/ 1464 w 1800"/>
                <a:gd name="T19" fmla="*/ 992 h 1456"/>
                <a:gd name="T20" fmla="*/ 1400 w 1800"/>
                <a:gd name="T21" fmla="*/ 880 h 1456"/>
                <a:gd name="T22" fmla="*/ 1432 w 1800"/>
                <a:gd name="T23" fmla="*/ 816 h 1456"/>
                <a:gd name="T24" fmla="*/ 1496 w 1800"/>
                <a:gd name="T25" fmla="*/ 784 h 1456"/>
                <a:gd name="T26" fmla="*/ 1624 w 1800"/>
                <a:gd name="T27" fmla="*/ 720 h 1456"/>
                <a:gd name="T28" fmla="*/ 1720 w 1800"/>
                <a:gd name="T29" fmla="*/ 672 h 1456"/>
                <a:gd name="T30" fmla="*/ 1752 w 1800"/>
                <a:gd name="T31" fmla="*/ 656 h 1456"/>
                <a:gd name="T32" fmla="*/ 1800 w 1800"/>
                <a:gd name="T33" fmla="*/ 496 h 1456"/>
                <a:gd name="T34" fmla="*/ 1704 w 1800"/>
                <a:gd name="T35" fmla="*/ 208 h 1456"/>
                <a:gd name="T36" fmla="*/ 1688 w 1800"/>
                <a:gd name="T37" fmla="*/ 176 h 1456"/>
                <a:gd name="T38" fmla="*/ 1576 w 1800"/>
                <a:gd name="T39" fmla="*/ 112 h 1456"/>
                <a:gd name="T40" fmla="*/ 1224 w 1800"/>
                <a:gd name="T41" fmla="*/ 0 h 1456"/>
                <a:gd name="T42" fmla="*/ 1144 w 1800"/>
                <a:gd name="T43" fmla="*/ 16 h 1456"/>
                <a:gd name="T44" fmla="*/ 1016 w 1800"/>
                <a:gd name="T45" fmla="*/ 96 h 1456"/>
                <a:gd name="T46" fmla="*/ 888 w 1800"/>
                <a:gd name="T47" fmla="*/ 144 h 1456"/>
                <a:gd name="T48" fmla="*/ 728 w 1800"/>
                <a:gd name="T49" fmla="*/ 176 h 1456"/>
                <a:gd name="T50" fmla="*/ 376 w 1800"/>
                <a:gd name="T51" fmla="*/ 96 h 1456"/>
                <a:gd name="T52" fmla="*/ 296 w 1800"/>
                <a:gd name="T53" fmla="*/ 16 h 1456"/>
                <a:gd name="T54" fmla="*/ 136 w 1800"/>
                <a:gd name="T55" fmla="*/ 112 h 1456"/>
                <a:gd name="T56" fmla="*/ 104 w 1800"/>
                <a:gd name="T57" fmla="*/ 352 h 1456"/>
                <a:gd name="T58" fmla="*/ 72 w 1800"/>
                <a:gd name="T59" fmla="*/ 416 h 1456"/>
                <a:gd name="T60" fmla="*/ 24 w 1800"/>
                <a:gd name="T61" fmla="*/ 544 h 1456"/>
                <a:gd name="T62" fmla="*/ 56 w 1800"/>
                <a:gd name="T63" fmla="*/ 608 h 1456"/>
                <a:gd name="T64" fmla="*/ 120 w 1800"/>
                <a:gd name="T65" fmla="*/ 640 h 1456"/>
                <a:gd name="T66" fmla="*/ 232 w 1800"/>
                <a:gd name="T67" fmla="*/ 624 h 1456"/>
                <a:gd name="T68" fmla="*/ 264 w 1800"/>
                <a:gd name="T69" fmla="*/ 608 h 1456"/>
                <a:gd name="T70" fmla="*/ 296 w 1800"/>
                <a:gd name="T71" fmla="*/ 624 h 1456"/>
                <a:gd name="T72" fmla="*/ 232 w 1800"/>
                <a:gd name="T73" fmla="*/ 864 h 1456"/>
                <a:gd name="T74" fmla="*/ 296 w 1800"/>
                <a:gd name="T75" fmla="*/ 944 h 1456"/>
                <a:gd name="T76" fmla="*/ 328 w 1800"/>
                <a:gd name="T77" fmla="*/ 976 h 1456"/>
                <a:gd name="T78" fmla="*/ 392 w 1800"/>
                <a:gd name="T79" fmla="*/ 1008 h 1456"/>
                <a:gd name="T80" fmla="*/ 504 w 1800"/>
                <a:gd name="T81" fmla="*/ 992 h 1456"/>
                <a:gd name="T82" fmla="*/ 632 w 1800"/>
                <a:gd name="T83" fmla="*/ 928 h 1456"/>
                <a:gd name="T84" fmla="*/ 728 w 1800"/>
                <a:gd name="T85" fmla="*/ 928 h 1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0"/>
                <a:gd name="T130" fmla="*/ 0 h 1456"/>
                <a:gd name="T131" fmla="*/ 1800 w 1800"/>
                <a:gd name="T132" fmla="*/ 1456 h 1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0" h="1456">
                  <a:moveTo>
                    <a:pt x="728" y="928"/>
                  </a:moveTo>
                  <a:cubicBezTo>
                    <a:pt x="837" y="964"/>
                    <a:pt x="846" y="1023"/>
                    <a:pt x="904" y="1104"/>
                  </a:cubicBezTo>
                  <a:cubicBezTo>
                    <a:pt x="942" y="1157"/>
                    <a:pt x="989" y="1214"/>
                    <a:pt x="1032" y="1264"/>
                  </a:cubicBezTo>
                  <a:cubicBezTo>
                    <a:pt x="1076" y="1315"/>
                    <a:pt x="1129" y="1361"/>
                    <a:pt x="1176" y="1408"/>
                  </a:cubicBezTo>
                  <a:cubicBezTo>
                    <a:pt x="1193" y="1425"/>
                    <a:pt x="1219" y="1429"/>
                    <a:pt x="1240" y="1440"/>
                  </a:cubicBezTo>
                  <a:cubicBezTo>
                    <a:pt x="1251" y="1445"/>
                    <a:pt x="1272" y="1456"/>
                    <a:pt x="1272" y="1456"/>
                  </a:cubicBezTo>
                  <a:cubicBezTo>
                    <a:pt x="1305" y="1450"/>
                    <a:pt x="1394" y="1438"/>
                    <a:pt x="1432" y="1424"/>
                  </a:cubicBezTo>
                  <a:cubicBezTo>
                    <a:pt x="1454" y="1416"/>
                    <a:pt x="1496" y="1392"/>
                    <a:pt x="1496" y="1392"/>
                  </a:cubicBezTo>
                  <a:cubicBezTo>
                    <a:pt x="1554" y="1306"/>
                    <a:pt x="1552" y="1296"/>
                    <a:pt x="1592" y="1216"/>
                  </a:cubicBezTo>
                  <a:cubicBezTo>
                    <a:pt x="1556" y="1143"/>
                    <a:pt x="1539" y="1030"/>
                    <a:pt x="1464" y="992"/>
                  </a:cubicBezTo>
                  <a:cubicBezTo>
                    <a:pt x="1445" y="953"/>
                    <a:pt x="1419" y="919"/>
                    <a:pt x="1400" y="880"/>
                  </a:cubicBezTo>
                  <a:cubicBezTo>
                    <a:pt x="1411" y="859"/>
                    <a:pt x="1421" y="837"/>
                    <a:pt x="1432" y="816"/>
                  </a:cubicBezTo>
                  <a:cubicBezTo>
                    <a:pt x="1443" y="795"/>
                    <a:pt x="1475" y="795"/>
                    <a:pt x="1496" y="784"/>
                  </a:cubicBezTo>
                  <a:cubicBezTo>
                    <a:pt x="1539" y="763"/>
                    <a:pt x="1581" y="741"/>
                    <a:pt x="1624" y="720"/>
                  </a:cubicBezTo>
                  <a:cubicBezTo>
                    <a:pt x="1656" y="704"/>
                    <a:pt x="1688" y="688"/>
                    <a:pt x="1720" y="672"/>
                  </a:cubicBezTo>
                  <a:cubicBezTo>
                    <a:pt x="1731" y="667"/>
                    <a:pt x="1752" y="656"/>
                    <a:pt x="1752" y="656"/>
                  </a:cubicBezTo>
                  <a:cubicBezTo>
                    <a:pt x="1777" y="606"/>
                    <a:pt x="1800" y="496"/>
                    <a:pt x="1800" y="496"/>
                  </a:cubicBezTo>
                  <a:cubicBezTo>
                    <a:pt x="1774" y="368"/>
                    <a:pt x="1766" y="312"/>
                    <a:pt x="1704" y="208"/>
                  </a:cubicBezTo>
                  <a:cubicBezTo>
                    <a:pt x="1698" y="198"/>
                    <a:pt x="1696" y="184"/>
                    <a:pt x="1688" y="176"/>
                  </a:cubicBezTo>
                  <a:cubicBezTo>
                    <a:pt x="1665" y="153"/>
                    <a:pt x="1601" y="125"/>
                    <a:pt x="1576" y="112"/>
                  </a:cubicBezTo>
                  <a:cubicBezTo>
                    <a:pt x="1465" y="57"/>
                    <a:pt x="1345" y="24"/>
                    <a:pt x="1224" y="0"/>
                  </a:cubicBezTo>
                  <a:cubicBezTo>
                    <a:pt x="1197" y="5"/>
                    <a:pt x="1170" y="9"/>
                    <a:pt x="1144" y="16"/>
                  </a:cubicBezTo>
                  <a:cubicBezTo>
                    <a:pt x="1096" y="30"/>
                    <a:pt x="1064" y="80"/>
                    <a:pt x="1016" y="96"/>
                  </a:cubicBezTo>
                  <a:cubicBezTo>
                    <a:pt x="973" y="110"/>
                    <a:pt x="932" y="133"/>
                    <a:pt x="888" y="144"/>
                  </a:cubicBezTo>
                  <a:cubicBezTo>
                    <a:pt x="835" y="157"/>
                    <a:pt x="728" y="176"/>
                    <a:pt x="728" y="176"/>
                  </a:cubicBezTo>
                  <a:cubicBezTo>
                    <a:pt x="601" y="160"/>
                    <a:pt x="494" y="143"/>
                    <a:pt x="376" y="96"/>
                  </a:cubicBezTo>
                  <a:cubicBezTo>
                    <a:pt x="344" y="64"/>
                    <a:pt x="316" y="56"/>
                    <a:pt x="296" y="16"/>
                  </a:cubicBezTo>
                  <a:cubicBezTo>
                    <a:pt x="216" y="32"/>
                    <a:pt x="173" y="37"/>
                    <a:pt x="136" y="112"/>
                  </a:cubicBezTo>
                  <a:cubicBezTo>
                    <a:pt x="135" y="122"/>
                    <a:pt x="109" y="333"/>
                    <a:pt x="104" y="352"/>
                  </a:cubicBezTo>
                  <a:cubicBezTo>
                    <a:pt x="98" y="375"/>
                    <a:pt x="81" y="394"/>
                    <a:pt x="72" y="416"/>
                  </a:cubicBezTo>
                  <a:cubicBezTo>
                    <a:pt x="0" y="595"/>
                    <a:pt x="68" y="457"/>
                    <a:pt x="24" y="544"/>
                  </a:cubicBezTo>
                  <a:cubicBezTo>
                    <a:pt x="35" y="565"/>
                    <a:pt x="45" y="587"/>
                    <a:pt x="56" y="608"/>
                  </a:cubicBezTo>
                  <a:cubicBezTo>
                    <a:pt x="67" y="629"/>
                    <a:pt x="120" y="640"/>
                    <a:pt x="120" y="640"/>
                  </a:cubicBezTo>
                  <a:cubicBezTo>
                    <a:pt x="157" y="635"/>
                    <a:pt x="195" y="632"/>
                    <a:pt x="232" y="624"/>
                  </a:cubicBezTo>
                  <a:cubicBezTo>
                    <a:pt x="244" y="621"/>
                    <a:pt x="252" y="608"/>
                    <a:pt x="264" y="608"/>
                  </a:cubicBezTo>
                  <a:cubicBezTo>
                    <a:pt x="276" y="608"/>
                    <a:pt x="285" y="619"/>
                    <a:pt x="296" y="624"/>
                  </a:cubicBezTo>
                  <a:cubicBezTo>
                    <a:pt x="260" y="696"/>
                    <a:pt x="258" y="786"/>
                    <a:pt x="232" y="864"/>
                  </a:cubicBezTo>
                  <a:cubicBezTo>
                    <a:pt x="291" y="981"/>
                    <a:pt x="232" y="896"/>
                    <a:pt x="296" y="944"/>
                  </a:cubicBezTo>
                  <a:cubicBezTo>
                    <a:pt x="308" y="953"/>
                    <a:pt x="315" y="968"/>
                    <a:pt x="328" y="976"/>
                  </a:cubicBezTo>
                  <a:cubicBezTo>
                    <a:pt x="348" y="989"/>
                    <a:pt x="392" y="1008"/>
                    <a:pt x="392" y="1008"/>
                  </a:cubicBezTo>
                  <a:cubicBezTo>
                    <a:pt x="429" y="1003"/>
                    <a:pt x="468" y="1002"/>
                    <a:pt x="504" y="992"/>
                  </a:cubicBezTo>
                  <a:cubicBezTo>
                    <a:pt x="517" y="989"/>
                    <a:pt x="614" y="928"/>
                    <a:pt x="632" y="928"/>
                  </a:cubicBezTo>
                  <a:cubicBezTo>
                    <a:pt x="664" y="928"/>
                    <a:pt x="696" y="928"/>
                    <a:pt x="728" y="928"/>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9" name="Freeform 10"/>
            <p:cNvSpPr>
              <a:spLocks/>
            </p:cNvSpPr>
            <p:nvPr/>
          </p:nvSpPr>
          <p:spPr bwMode="auto">
            <a:xfrm>
              <a:off x="3599" y="166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90"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2"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4"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5"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7"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8"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6553200" y="6413500"/>
            <a:ext cx="1981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39591C4-456C-433E-92A6-AD196D4366D6}" type="slidenum">
              <a:rPr lang="en-US" sz="1400" b="0">
                <a:latin typeface="Times New Roman" pitchFamily="18" charset="0"/>
              </a:rPr>
              <a:pPr eaLnBrk="1" hangingPunct="1"/>
              <a:t>21</a:t>
            </a:fld>
            <a:endParaRPr lang="en-US" sz="1400" b="0">
              <a:solidFill>
                <a:srgbClr val="FBBA03"/>
              </a:solidFill>
              <a:latin typeface="Times New Roman" pitchFamily="18" charset="0"/>
            </a:endParaRPr>
          </a:p>
        </p:txBody>
      </p:sp>
      <p:sp>
        <p:nvSpPr>
          <p:cNvPr id="21507" name="Freeform 2"/>
          <p:cNvSpPr>
            <a:spLocks/>
          </p:cNvSpPr>
          <p:nvPr/>
        </p:nvSpPr>
        <p:spPr bwMode="auto">
          <a:xfrm>
            <a:off x="5956300" y="1373188"/>
            <a:ext cx="2068513" cy="1682750"/>
          </a:xfrm>
          <a:custGeom>
            <a:avLst/>
            <a:gdLst>
              <a:gd name="T0" fmla="*/ 2147483647 w 1303"/>
              <a:gd name="T1" fmla="*/ 2147483647 h 1060"/>
              <a:gd name="T2" fmla="*/ 2147483647 w 1303"/>
              <a:gd name="T3" fmla="*/ 2147483647 h 1060"/>
              <a:gd name="T4" fmla="*/ 2147483647 w 1303"/>
              <a:gd name="T5" fmla="*/ 2147483647 h 1060"/>
              <a:gd name="T6" fmla="*/ 2147483647 w 1303"/>
              <a:gd name="T7" fmla="*/ 2147483647 h 1060"/>
              <a:gd name="T8" fmla="*/ 2147483647 w 1303"/>
              <a:gd name="T9" fmla="*/ 2147483647 h 1060"/>
              <a:gd name="T10" fmla="*/ 2147483647 w 1303"/>
              <a:gd name="T11" fmla="*/ 2147483647 h 1060"/>
              <a:gd name="T12" fmla="*/ 2147483647 w 1303"/>
              <a:gd name="T13" fmla="*/ 2147483647 h 1060"/>
              <a:gd name="T14" fmla="*/ 2147483647 w 1303"/>
              <a:gd name="T15" fmla="*/ 2147483647 h 1060"/>
              <a:gd name="T16" fmla="*/ 2147483647 w 1303"/>
              <a:gd name="T17" fmla="*/ 2147483647 h 1060"/>
              <a:gd name="T18" fmla="*/ 2147483647 w 1303"/>
              <a:gd name="T19" fmla="*/ 2147483647 h 1060"/>
              <a:gd name="T20" fmla="*/ 2147483647 w 1303"/>
              <a:gd name="T21" fmla="*/ 2147483647 h 1060"/>
              <a:gd name="T22" fmla="*/ 2147483647 w 1303"/>
              <a:gd name="T23" fmla="*/ 2147483647 h 1060"/>
              <a:gd name="T24" fmla="*/ 2147483647 w 1303"/>
              <a:gd name="T25" fmla="*/ 2147483647 h 1060"/>
              <a:gd name="T26" fmla="*/ 2147483647 w 1303"/>
              <a:gd name="T27" fmla="*/ 2147483647 h 1060"/>
              <a:gd name="T28" fmla="*/ 2147483647 w 1303"/>
              <a:gd name="T29" fmla="*/ 2147483647 h 1060"/>
              <a:gd name="T30" fmla="*/ 2147483647 w 1303"/>
              <a:gd name="T31" fmla="*/ 2147483647 h 1060"/>
              <a:gd name="T32" fmla="*/ 2147483647 w 1303"/>
              <a:gd name="T33" fmla="*/ 2147483647 h 1060"/>
              <a:gd name="T34" fmla="*/ 2147483647 w 1303"/>
              <a:gd name="T35" fmla="*/ 2147483647 h 10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060"/>
              <a:gd name="T56" fmla="*/ 1303 w 1303"/>
              <a:gd name="T57" fmla="*/ 1060 h 10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060">
                <a:moveTo>
                  <a:pt x="335" y="177"/>
                </a:moveTo>
                <a:cubicBezTo>
                  <a:pt x="273" y="174"/>
                  <a:pt x="102" y="189"/>
                  <a:pt x="79" y="213"/>
                </a:cubicBezTo>
                <a:cubicBezTo>
                  <a:pt x="56" y="237"/>
                  <a:pt x="210" y="276"/>
                  <a:pt x="198" y="323"/>
                </a:cubicBezTo>
                <a:cubicBezTo>
                  <a:pt x="186" y="370"/>
                  <a:pt x="0" y="456"/>
                  <a:pt x="6" y="497"/>
                </a:cubicBezTo>
                <a:cubicBezTo>
                  <a:pt x="12" y="538"/>
                  <a:pt x="208" y="520"/>
                  <a:pt x="235" y="570"/>
                </a:cubicBezTo>
                <a:cubicBezTo>
                  <a:pt x="262" y="620"/>
                  <a:pt x="147" y="761"/>
                  <a:pt x="171" y="798"/>
                </a:cubicBezTo>
                <a:cubicBezTo>
                  <a:pt x="195" y="835"/>
                  <a:pt x="326" y="759"/>
                  <a:pt x="381" y="789"/>
                </a:cubicBezTo>
                <a:cubicBezTo>
                  <a:pt x="436" y="819"/>
                  <a:pt x="463" y="966"/>
                  <a:pt x="500" y="981"/>
                </a:cubicBezTo>
                <a:cubicBezTo>
                  <a:pt x="537" y="996"/>
                  <a:pt x="521" y="872"/>
                  <a:pt x="600" y="881"/>
                </a:cubicBezTo>
                <a:cubicBezTo>
                  <a:pt x="679" y="890"/>
                  <a:pt x="931" y="1060"/>
                  <a:pt x="975" y="1036"/>
                </a:cubicBezTo>
                <a:cubicBezTo>
                  <a:pt x="1019" y="1012"/>
                  <a:pt x="813" y="810"/>
                  <a:pt x="866" y="734"/>
                </a:cubicBezTo>
                <a:cubicBezTo>
                  <a:pt x="919" y="658"/>
                  <a:pt x="1287" y="623"/>
                  <a:pt x="1295" y="579"/>
                </a:cubicBezTo>
                <a:cubicBezTo>
                  <a:pt x="1303" y="535"/>
                  <a:pt x="952" y="515"/>
                  <a:pt x="911" y="469"/>
                </a:cubicBezTo>
                <a:cubicBezTo>
                  <a:pt x="870" y="423"/>
                  <a:pt x="1077" y="332"/>
                  <a:pt x="1048" y="305"/>
                </a:cubicBezTo>
                <a:cubicBezTo>
                  <a:pt x="1019" y="278"/>
                  <a:pt x="790" y="354"/>
                  <a:pt x="738" y="305"/>
                </a:cubicBezTo>
                <a:cubicBezTo>
                  <a:pt x="686" y="256"/>
                  <a:pt x="785" y="24"/>
                  <a:pt x="738" y="12"/>
                </a:cubicBezTo>
                <a:cubicBezTo>
                  <a:pt x="691" y="0"/>
                  <a:pt x="523" y="202"/>
                  <a:pt x="454" y="231"/>
                </a:cubicBezTo>
                <a:cubicBezTo>
                  <a:pt x="385" y="260"/>
                  <a:pt x="397" y="180"/>
                  <a:pt x="335" y="177"/>
                </a:cubicBezTo>
                <a:close/>
              </a:path>
            </a:pathLst>
          </a:custGeom>
          <a:solidFill>
            <a:schemeClr val="folHlink"/>
          </a:solidFill>
          <a:ln w="12700">
            <a:solidFill>
              <a:schemeClr val="tx1"/>
            </a:solidFill>
            <a:round/>
            <a:headEnd/>
            <a:tailEnd/>
          </a:ln>
        </p:spPr>
        <p:txBody>
          <a:bodyPr wrap="none">
            <a:spAutoFit/>
          </a:bodyPr>
          <a:lstStyle/>
          <a:p>
            <a:endParaRPr lang="en-US"/>
          </a:p>
        </p:txBody>
      </p:sp>
      <p:sp>
        <p:nvSpPr>
          <p:cNvPr id="21508" name="Rectangle 3"/>
          <p:cNvSpPr>
            <a:spLocks noGrp="1" noChangeArrowheads="1"/>
          </p:cNvSpPr>
          <p:nvPr>
            <p:ph type="title" idx="4294967295"/>
          </p:nvPr>
        </p:nvSpPr>
        <p:spPr>
          <a:xfrm>
            <a:off x="0" y="381000"/>
            <a:ext cx="8069263" cy="685800"/>
          </a:xfrm>
        </p:spPr>
        <p:txBody>
          <a:bodyPr/>
          <a:lstStyle/>
          <a:p>
            <a:r>
              <a:rPr lang="en-US" smtClean="0"/>
              <a:t>The Amoeboed </a:t>
            </a:r>
            <a:r>
              <a:rPr lang="ja-JP" altLang="en-US" smtClean="0"/>
              <a:t>“</a:t>
            </a:r>
            <a:r>
              <a:rPr lang="en-US" altLang="ja-JP" smtClean="0"/>
              <a:t>cell</a:t>
            </a:r>
            <a:r>
              <a:rPr lang="ja-JP" altLang="en-US" smtClean="0"/>
              <a:t>”</a:t>
            </a:r>
            <a:r>
              <a:rPr lang="en-US" altLang="ja-JP" smtClean="0"/>
              <a:t/>
            </a:r>
            <a:br>
              <a:rPr lang="en-US" altLang="ja-JP" smtClean="0"/>
            </a:br>
            <a:r>
              <a:rPr lang="en-US" altLang="ja-JP" sz="2200" smtClean="0"/>
              <a:t>(courtesy of David Culler, UCB)</a:t>
            </a:r>
            <a:endParaRPr lang="en-US" sz="2200" smtClean="0"/>
          </a:p>
        </p:txBody>
      </p:sp>
      <p:sp>
        <p:nvSpPr>
          <p:cNvPr id="21509" name="Line 4"/>
          <p:cNvSpPr>
            <a:spLocks noChangeShapeType="1"/>
          </p:cNvSpPr>
          <p:nvPr/>
        </p:nvSpPr>
        <p:spPr bwMode="auto">
          <a:xfrm>
            <a:off x="1539875" y="5762625"/>
            <a:ext cx="6370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10" name="Line 5"/>
          <p:cNvSpPr>
            <a:spLocks noChangeShapeType="1"/>
          </p:cNvSpPr>
          <p:nvPr/>
        </p:nvSpPr>
        <p:spPr bwMode="auto">
          <a:xfrm flipH="1" flipV="1">
            <a:off x="1481138" y="1538288"/>
            <a:ext cx="28575" cy="4268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950" name="Freeform 6"/>
          <p:cNvSpPr>
            <a:spLocks/>
          </p:cNvSpPr>
          <p:nvPr/>
        </p:nvSpPr>
        <p:spPr bwMode="auto">
          <a:xfrm>
            <a:off x="1668463" y="1887538"/>
            <a:ext cx="6197600" cy="3179762"/>
          </a:xfrm>
          <a:custGeom>
            <a:avLst/>
            <a:gdLst>
              <a:gd name="T0" fmla="*/ 0 w 3904"/>
              <a:gd name="T1" fmla="*/ 0 h 2003"/>
              <a:gd name="T2" fmla="*/ 2147483647 w 3904"/>
              <a:gd name="T3" fmla="*/ 2147483647 h 2003"/>
              <a:gd name="T4" fmla="*/ 2147483647 w 3904"/>
              <a:gd name="T5" fmla="*/ 2147483647 h 2003"/>
              <a:gd name="T6" fmla="*/ 2147483647 w 3904"/>
              <a:gd name="T7" fmla="*/ 2147483647 h 2003"/>
              <a:gd name="T8" fmla="*/ 2147483647 w 3904"/>
              <a:gd name="T9" fmla="*/ 2147483647 h 2003"/>
              <a:gd name="T10" fmla="*/ 2147483647 w 3904"/>
              <a:gd name="T11" fmla="*/ 2147483647 h 2003"/>
              <a:gd name="T12" fmla="*/ 2147483647 w 3904"/>
              <a:gd name="T13" fmla="*/ 2147483647 h 2003"/>
              <a:gd name="T14" fmla="*/ 2147483647 w 3904"/>
              <a:gd name="T15" fmla="*/ 2147483647 h 2003"/>
              <a:gd name="T16" fmla="*/ 2147483647 w 3904"/>
              <a:gd name="T17" fmla="*/ 2147483647 h 2003"/>
              <a:gd name="T18" fmla="*/ 2147483647 w 3904"/>
              <a:gd name="T19" fmla="*/ 2147483647 h 2003"/>
              <a:gd name="T20" fmla="*/ 2147483647 w 3904"/>
              <a:gd name="T21" fmla="*/ 2147483647 h 2003"/>
              <a:gd name="T22" fmla="*/ 2147483647 w 3904"/>
              <a:gd name="T23" fmla="*/ 2147483647 h 2003"/>
              <a:gd name="T24" fmla="*/ 2147483647 w 3904"/>
              <a:gd name="T25" fmla="*/ 2147483647 h 2003"/>
              <a:gd name="T26" fmla="*/ 2147483647 w 3904"/>
              <a:gd name="T27" fmla="*/ 2147483647 h 20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4"/>
              <a:gd name="T43" fmla="*/ 0 h 2003"/>
              <a:gd name="T44" fmla="*/ 3904 w 3904"/>
              <a:gd name="T45" fmla="*/ 2003 h 20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4" h="2003">
                <a:moveTo>
                  <a:pt x="0" y="0"/>
                </a:moveTo>
                <a:cubicBezTo>
                  <a:pt x="12" y="159"/>
                  <a:pt x="24" y="318"/>
                  <a:pt x="74" y="411"/>
                </a:cubicBezTo>
                <a:cubicBezTo>
                  <a:pt x="124" y="504"/>
                  <a:pt x="250" y="516"/>
                  <a:pt x="302" y="557"/>
                </a:cubicBezTo>
                <a:cubicBezTo>
                  <a:pt x="354" y="598"/>
                  <a:pt x="353" y="580"/>
                  <a:pt x="384" y="658"/>
                </a:cubicBezTo>
                <a:cubicBezTo>
                  <a:pt x="415" y="736"/>
                  <a:pt x="445" y="913"/>
                  <a:pt x="485" y="1024"/>
                </a:cubicBezTo>
                <a:cubicBezTo>
                  <a:pt x="525" y="1135"/>
                  <a:pt x="538" y="1282"/>
                  <a:pt x="622" y="1325"/>
                </a:cubicBezTo>
                <a:cubicBezTo>
                  <a:pt x="706" y="1368"/>
                  <a:pt x="891" y="1274"/>
                  <a:pt x="988" y="1280"/>
                </a:cubicBezTo>
                <a:cubicBezTo>
                  <a:pt x="1085" y="1286"/>
                  <a:pt x="1132" y="1272"/>
                  <a:pt x="1207" y="1362"/>
                </a:cubicBezTo>
                <a:cubicBezTo>
                  <a:pt x="1282" y="1452"/>
                  <a:pt x="1235" y="1761"/>
                  <a:pt x="1436" y="1819"/>
                </a:cubicBezTo>
                <a:cubicBezTo>
                  <a:pt x="1637" y="1877"/>
                  <a:pt x="2198" y="1692"/>
                  <a:pt x="2414" y="1709"/>
                </a:cubicBezTo>
                <a:cubicBezTo>
                  <a:pt x="2630" y="1726"/>
                  <a:pt x="2624" y="1891"/>
                  <a:pt x="2734" y="1920"/>
                </a:cubicBezTo>
                <a:cubicBezTo>
                  <a:pt x="2844" y="1949"/>
                  <a:pt x="2930" y="1869"/>
                  <a:pt x="3072" y="1883"/>
                </a:cubicBezTo>
                <a:cubicBezTo>
                  <a:pt x="3214" y="1897"/>
                  <a:pt x="3445" y="2001"/>
                  <a:pt x="3584" y="2002"/>
                </a:cubicBezTo>
                <a:cubicBezTo>
                  <a:pt x="3723" y="2003"/>
                  <a:pt x="3813" y="1947"/>
                  <a:pt x="3904" y="189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1" name="Freeform 7"/>
          <p:cNvSpPr>
            <a:spLocks/>
          </p:cNvSpPr>
          <p:nvPr/>
        </p:nvSpPr>
        <p:spPr bwMode="auto">
          <a:xfrm>
            <a:off x="1668463" y="1930400"/>
            <a:ext cx="6197600" cy="3119438"/>
          </a:xfrm>
          <a:custGeom>
            <a:avLst/>
            <a:gdLst>
              <a:gd name="T0" fmla="*/ 0 w 3904"/>
              <a:gd name="T1" fmla="*/ 0 h 1965"/>
              <a:gd name="T2" fmla="*/ 2147483647 w 3904"/>
              <a:gd name="T3" fmla="*/ 2147483647 h 1965"/>
              <a:gd name="T4" fmla="*/ 2147483647 w 3904"/>
              <a:gd name="T5" fmla="*/ 2147483647 h 1965"/>
              <a:gd name="T6" fmla="*/ 2147483647 w 3904"/>
              <a:gd name="T7" fmla="*/ 2147483647 h 1965"/>
              <a:gd name="T8" fmla="*/ 2147483647 w 3904"/>
              <a:gd name="T9" fmla="*/ 2147483647 h 1965"/>
              <a:gd name="T10" fmla="*/ 2147483647 w 3904"/>
              <a:gd name="T11" fmla="*/ 2147483647 h 1965"/>
              <a:gd name="T12" fmla="*/ 2147483647 w 3904"/>
              <a:gd name="T13" fmla="*/ 2147483647 h 1965"/>
              <a:gd name="T14" fmla="*/ 2147483647 w 3904"/>
              <a:gd name="T15" fmla="*/ 2147483647 h 1965"/>
              <a:gd name="T16" fmla="*/ 2147483647 w 3904"/>
              <a:gd name="T17" fmla="*/ 2147483647 h 1965"/>
              <a:gd name="T18" fmla="*/ 2147483647 w 3904"/>
              <a:gd name="T19" fmla="*/ 2147483647 h 1965"/>
              <a:gd name="T20" fmla="*/ 2147483647 w 3904"/>
              <a:gd name="T21" fmla="*/ 2147483647 h 1965"/>
              <a:gd name="T22" fmla="*/ 2147483647 w 3904"/>
              <a:gd name="T23" fmla="*/ 2147483647 h 1965"/>
              <a:gd name="T24" fmla="*/ 2147483647 w 3904"/>
              <a:gd name="T25" fmla="*/ 2147483647 h 1965"/>
              <a:gd name="T26" fmla="*/ 2147483647 w 3904"/>
              <a:gd name="T27" fmla="*/ 2147483647 h 1965"/>
              <a:gd name="T28" fmla="*/ 2147483647 w 3904"/>
              <a:gd name="T29" fmla="*/ 2147483647 h 1965"/>
              <a:gd name="T30" fmla="*/ 2147483647 w 3904"/>
              <a:gd name="T31" fmla="*/ 2147483647 h 1965"/>
              <a:gd name="T32" fmla="*/ 2147483647 w 3904"/>
              <a:gd name="T33" fmla="*/ 2147483647 h 1965"/>
              <a:gd name="T34" fmla="*/ 2147483647 w 3904"/>
              <a:gd name="T35" fmla="*/ 2147483647 h 19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04"/>
              <a:gd name="T55" fmla="*/ 0 h 1965"/>
              <a:gd name="T56" fmla="*/ 3904 w 3904"/>
              <a:gd name="T57" fmla="*/ 1965 h 19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04" h="1965">
                <a:moveTo>
                  <a:pt x="0" y="0"/>
                </a:moveTo>
                <a:cubicBezTo>
                  <a:pt x="32" y="126"/>
                  <a:pt x="64" y="252"/>
                  <a:pt x="101" y="320"/>
                </a:cubicBezTo>
                <a:cubicBezTo>
                  <a:pt x="138" y="388"/>
                  <a:pt x="202" y="350"/>
                  <a:pt x="220" y="411"/>
                </a:cubicBezTo>
                <a:cubicBezTo>
                  <a:pt x="238" y="472"/>
                  <a:pt x="167" y="607"/>
                  <a:pt x="211" y="686"/>
                </a:cubicBezTo>
                <a:cubicBezTo>
                  <a:pt x="255" y="765"/>
                  <a:pt x="424" y="816"/>
                  <a:pt x="485" y="887"/>
                </a:cubicBezTo>
                <a:cubicBezTo>
                  <a:pt x="546" y="958"/>
                  <a:pt x="533" y="1018"/>
                  <a:pt x="576" y="1115"/>
                </a:cubicBezTo>
                <a:cubicBezTo>
                  <a:pt x="619" y="1212"/>
                  <a:pt x="669" y="1406"/>
                  <a:pt x="741" y="1472"/>
                </a:cubicBezTo>
                <a:cubicBezTo>
                  <a:pt x="813" y="1538"/>
                  <a:pt x="951" y="1488"/>
                  <a:pt x="1006" y="1509"/>
                </a:cubicBezTo>
                <a:cubicBezTo>
                  <a:pt x="1061" y="1530"/>
                  <a:pt x="1011" y="1600"/>
                  <a:pt x="1070" y="1600"/>
                </a:cubicBezTo>
                <a:cubicBezTo>
                  <a:pt x="1129" y="1600"/>
                  <a:pt x="1282" y="1504"/>
                  <a:pt x="1363" y="1509"/>
                </a:cubicBezTo>
                <a:cubicBezTo>
                  <a:pt x="1444" y="1514"/>
                  <a:pt x="1508" y="1589"/>
                  <a:pt x="1555" y="1627"/>
                </a:cubicBezTo>
                <a:cubicBezTo>
                  <a:pt x="1602" y="1665"/>
                  <a:pt x="1585" y="1729"/>
                  <a:pt x="1646" y="1737"/>
                </a:cubicBezTo>
                <a:cubicBezTo>
                  <a:pt x="1707" y="1745"/>
                  <a:pt x="1810" y="1658"/>
                  <a:pt x="1920" y="1673"/>
                </a:cubicBezTo>
                <a:cubicBezTo>
                  <a:pt x="2030" y="1688"/>
                  <a:pt x="2165" y="1821"/>
                  <a:pt x="2304" y="1829"/>
                </a:cubicBezTo>
                <a:cubicBezTo>
                  <a:pt x="2443" y="1837"/>
                  <a:pt x="2616" y="1701"/>
                  <a:pt x="2752" y="1719"/>
                </a:cubicBezTo>
                <a:cubicBezTo>
                  <a:pt x="2888" y="1737"/>
                  <a:pt x="2987" y="1911"/>
                  <a:pt x="3118" y="1938"/>
                </a:cubicBezTo>
                <a:cubicBezTo>
                  <a:pt x="3249" y="1965"/>
                  <a:pt x="3408" y="1888"/>
                  <a:pt x="3539" y="1883"/>
                </a:cubicBezTo>
                <a:cubicBezTo>
                  <a:pt x="3670" y="1878"/>
                  <a:pt x="3787" y="1894"/>
                  <a:pt x="3904" y="19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2" name="AutoShape 8"/>
          <p:cNvSpPr>
            <a:spLocks noChangeArrowheads="1"/>
          </p:cNvSpPr>
          <p:nvPr/>
        </p:nvSpPr>
        <p:spPr bwMode="auto">
          <a:xfrm>
            <a:off x="2800350" y="3976688"/>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pPr algn="r"/>
            <a:endParaRPr lang="en-US"/>
          </a:p>
        </p:txBody>
      </p:sp>
      <p:grpSp>
        <p:nvGrpSpPr>
          <p:cNvPr id="2" name="Group 9"/>
          <p:cNvGrpSpPr>
            <a:grpSpLocks/>
          </p:cNvGrpSpPr>
          <p:nvPr/>
        </p:nvGrpSpPr>
        <p:grpSpPr bwMode="auto">
          <a:xfrm>
            <a:off x="1668463" y="1657350"/>
            <a:ext cx="6110287" cy="3365500"/>
            <a:chOff x="1051" y="1044"/>
            <a:chExt cx="3849" cy="2120"/>
          </a:xfrm>
        </p:grpSpPr>
        <p:sp>
          <p:nvSpPr>
            <p:cNvPr id="21524" name="Freeform 10"/>
            <p:cNvSpPr>
              <a:spLocks/>
            </p:cNvSpPr>
            <p:nvPr/>
          </p:nvSpPr>
          <p:spPr bwMode="auto">
            <a:xfrm>
              <a:off x="1051" y="1171"/>
              <a:ext cx="3849" cy="1993"/>
            </a:xfrm>
            <a:custGeom>
              <a:avLst/>
              <a:gdLst>
                <a:gd name="T0" fmla="*/ 0 w 3849"/>
                <a:gd name="T1" fmla="*/ 0 h 1993"/>
                <a:gd name="T2" fmla="*/ 238 w 3849"/>
                <a:gd name="T3" fmla="*/ 640 h 1993"/>
                <a:gd name="T4" fmla="*/ 887 w 3849"/>
                <a:gd name="T5" fmla="*/ 1417 h 1993"/>
                <a:gd name="T6" fmla="*/ 1619 w 3849"/>
                <a:gd name="T7" fmla="*/ 1709 h 1993"/>
                <a:gd name="T8" fmla="*/ 2963 w 3849"/>
                <a:gd name="T9" fmla="*/ 1929 h 1993"/>
                <a:gd name="T10" fmla="*/ 3849 w 3849"/>
                <a:gd name="T11" fmla="*/ 1993 h 1993"/>
                <a:gd name="T12" fmla="*/ 0 60000 65536"/>
                <a:gd name="T13" fmla="*/ 0 60000 65536"/>
                <a:gd name="T14" fmla="*/ 0 60000 65536"/>
                <a:gd name="T15" fmla="*/ 0 60000 65536"/>
                <a:gd name="T16" fmla="*/ 0 60000 65536"/>
                <a:gd name="T17" fmla="*/ 0 60000 65536"/>
                <a:gd name="T18" fmla="*/ 0 w 3849"/>
                <a:gd name="T19" fmla="*/ 0 h 1993"/>
                <a:gd name="T20" fmla="*/ 3849 w 3849"/>
                <a:gd name="T21" fmla="*/ 1993 h 1993"/>
              </a:gdLst>
              <a:ahLst/>
              <a:cxnLst>
                <a:cxn ang="T12">
                  <a:pos x="T0" y="T1"/>
                </a:cxn>
                <a:cxn ang="T13">
                  <a:pos x="T2" y="T3"/>
                </a:cxn>
                <a:cxn ang="T14">
                  <a:pos x="T4" y="T5"/>
                </a:cxn>
                <a:cxn ang="T15">
                  <a:pos x="T6" y="T7"/>
                </a:cxn>
                <a:cxn ang="T16">
                  <a:pos x="T8" y="T9"/>
                </a:cxn>
                <a:cxn ang="T17">
                  <a:pos x="T10" y="T11"/>
                </a:cxn>
              </a:cxnLst>
              <a:rect l="T18" t="T19" r="T20" b="T21"/>
              <a:pathLst>
                <a:path w="3849" h="1993">
                  <a:moveTo>
                    <a:pt x="0" y="0"/>
                  </a:moveTo>
                  <a:cubicBezTo>
                    <a:pt x="45" y="202"/>
                    <a:pt x="90" y="404"/>
                    <a:pt x="238" y="640"/>
                  </a:cubicBezTo>
                  <a:cubicBezTo>
                    <a:pt x="386" y="876"/>
                    <a:pt x="657" y="1239"/>
                    <a:pt x="887" y="1417"/>
                  </a:cubicBezTo>
                  <a:cubicBezTo>
                    <a:pt x="1117" y="1595"/>
                    <a:pt x="1273" y="1624"/>
                    <a:pt x="1619" y="1709"/>
                  </a:cubicBezTo>
                  <a:cubicBezTo>
                    <a:pt x="1965" y="1794"/>
                    <a:pt x="2591" y="1882"/>
                    <a:pt x="2963" y="1929"/>
                  </a:cubicBezTo>
                  <a:cubicBezTo>
                    <a:pt x="3335" y="1976"/>
                    <a:pt x="3703" y="1987"/>
                    <a:pt x="3849" y="1993"/>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1525" name="Text Box 11"/>
            <p:cNvSpPr txBox="1">
              <a:spLocks noChangeArrowheads="1"/>
            </p:cNvSpPr>
            <p:nvPr/>
          </p:nvSpPr>
          <p:spPr bwMode="auto">
            <a:xfrm>
              <a:off x="1111" y="1044"/>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solidFill>
                    <a:schemeClr val="accent2"/>
                  </a:solidFill>
                </a:rPr>
                <a:t>Signal</a:t>
              </a:r>
            </a:p>
          </p:txBody>
        </p:sp>
      </p:grpSp>
      <p:sp>
        <p:nvSpPr>
          <p:cNvPr id="338956" name="Freeform 12"/>
          <p:cNvSpPr>
            <a:spLocks/>
          </p:cNvSpPr>
          <p:nvPr/>
        </p:nvSpPr>
        <p:spPr bwMode="auto">
          <a:xfrm>
            <a:off x="2074863" y="4964113"/>
            <a:ext cx="5705475" cy="217487"/>
          </a:xfrm>
          <a:custGeom>
            <a:avLst/>
            <a:gdLst>
              <a:gd name="T0" fmla="*/ 0 w 3594"/>
              <a:gd name="T1" fmla="*/ 2147483647 h 137"/>
              <a:gd name="T2" fmla="*/ 2147483647 w 3594"/>
              <a:gd name="T3" fmla="*/ 2147483647 h 137"/>
              <a:gd name="T4" fmla="*/ 2147483647 w 3594"/>
              <a:gd name="T5" fmla="*/ 2147483647 h 137"/>
              <a:gd name="T6" fmla="*/ 2147483647 w 3594"/>
              <a:gd name="T7" fmla="*/ 2147483647 h 137"/>
              <a:gd name="T8" fmla="*/ 2147483647 w 3594"/>
              <a:gd name="T9" fmla="*/ 2147483647 h 137"/>
              <a:gd name="T10" fmla="*/ 2147483647 w 3594"/>
              <a:gd name="T11" fmla="*/ 0 h 137"/>
              <a:gd name="T12" fmla="*/ 2147483647 w 3594"/>
              <a:gd name="T13" fmla="*/ 2147483647 h 137"/>
              <a:gd name="T14" fmla="*/ 2147483647 w 3594"/>
              <a:gd name="T15" fmla="*/ 2147483647 h 137"/>
              <a:gd name="T16" fmla="*/ 2147483647 w 3594"/>
              <a:gd name="T17" fmla="*/ 2147483647 h 137"/>
              <a:gd name="T18" fmla="*/ 2147483647 w 3594"/>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94"/>
              <a:gd name="T31" fmla="*/ 0 h 137"/>
              <a:gd name="T32" fmla="*/ 3594 w 3594"/>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94" h="137">
                <a:moveTo>
                  <a:pt x="0" y="137"/>
                </a:moveTo>
                <a:cubicBezTo>
                  <a:pt x="71" y="74"/>
                  <a:pt x="142" y="11"/>
                  <a:pt x="256" y="9"/>
                </a:cubicBezTo>
                <a:cubicBezTo>
                  <a:pt x="370" y="7"/>
                  <a:pt x="550" y="123"/>
                  <a:pt x="686" y="128"/>
                </a:cubicBezTo>
                <a:cubicBezTo>
                  <a:pt x="822" y="133"/>
                  <a:pt x="951" y="36"/>
                  <a:pt x="1070" y="36"/>
                </a:cubicBezTo>
                <a:cubicBezTo>
                  <a:pt x="1189" y="36"/>
                  <a:pt x="1279" y="134"/>
                  <a:pt x="1399" y="128"/>
                </a:cubicBezTo>
                <a:cubicBezTo>
                  <a:pt x="1519" y="122"/>
                  <a:pt x="1644" y="0"/>
                  <a:pt x="1792" y="0"/>
                </a:cubicBezTo>
                <a:cubicBezTo>
                  <a:pt x="1940" y="0"/>
                  <a:pt x="2144" y="120"/>
                  <a:pt x="2286" y="128"/>
                </a:cubicBezTo>
                <a:cubicBezTo>
                  <a:pt x="2428" y="136"/>
                  <a:pt x="2489" y="47"/>
                  <a:pt x="2643" y="46"/>
                </a:cubicBezTo>
                <a:cubicBezTo>
                  <a:pt x="2797" y="45"/>
                  <a:pt x="3051" y="107"/>
                  <a:pt x="3210" y="119"/>
                </a:cubicBezTo>
                <a:cubicBezTo>
                  <a:pt x="3369" y="131"/>
                  <a:pt x="3481" y="125"/>
                  <a:pt x="3594" y="119"/>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nvGrpSpPr>
          <p:cNvPr id="3" name="Group 13"/>
          <p:cNvGrpSpPr>
            <a:grpSpLocks/>
          </p:cNvGrpSpPr>
          <p:nvPr/>
        </p:nvGrpSpPr>
        <p:grpSpPr bwMode="auto">
          <a:xfrm>
            <a:off x="1635125" y="4733925"/>
            <a:ext cx="6218238" cy="361950"/>
            <a:chOff x="1030" y="2982"/>
            <a:chExt cx="3917" cy="228"/>
          </a:xfrm>
        </p:grpSpPr>
        <p:sp>
          <p:nvSpPr>
            <p:cNvPr id="21522" name="Line 14"/>
            <p:cNvSpPr>
              <a:spLocks noChangeShapeType="1"/>
            </p:cNvSpPr>
            <p:nvPr/>
          </p:nvSpPr>
          <p:spPr bwMode="auto">
            <a:xfrm>
              <a:off x="1290" y="3210"/>
              <a:ext cx="365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23" name="Text Box 15"/>
            <p:cNvSpPr txBox="1">
              <a:spLocks noChangeArrowheads="1"/>
            </p:cNvSpPr>
            <p:nvPr/>
          </p:nvSpPr>
          <p:spPr bwMode="auto">
            <a:xfrm>
              <a:off x="1030" y="2982"/>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Noise</a:t>
              </a:r>
            </a:p>
          </p:txBody>
        </p:sp>
      </p:grpSp>
      <p:sp>
        <p:nvSpPr>
          <p:cNvPr id="338960" name="AutoShape 16"/>
          <p:cNvSpPr>
            <a:spLocks noChangeArrowheads="1"/>
          </p:cNvSpPr>
          <p:nvPr/>
        </p:nvSpPr>
        <p:spPr bwMode="auto">
          <a:xfrm>
            <a:off x="2736850" y="3998913"/>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pPr algn="r"/>
            <a:endParaRPr lang="en-US"/>
          </a:p>
        </p:txBody>
      </p:sp>
      <p:sp>
        <p:nvSpPr>
          <p:cNvPr id="21518" name="Oval 17"/>
          <p:cNvSpPr>
            <a:spLocks noChangeArrowheads="1"/>
          </p:cNvSpPr>
          <p:nvPr/>
        </p:nvSpPr>
        <p:spPr bwMode="auto">
          <a:xfrm>
            <a:off x="6880225" y="2117725"/>
            <a:ext cx="174625" cy="1889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r"/>
            <a:endParaRPr lang="en-US"/>
          </a:p>
        </p:txBody>
      </p:sp>
      <p:sp>
        <p:nvSpPr>
          <p:cNvPr id="21519" name="Line 18"/>
          <p:cNvSpPr>
            <a:spLocks noChangeShapeType="1"/>
          </p:cNvSpPr>
          <p:nvPr/>
        </p:nvSpPr>
        <p:spPr bwMode="auto">
          <a:xfrm flipV="1">
            <a:off x="6953250" y="2190750"/>
            <a:ext cx="1014413"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3" name="Freeform 19"/>
          <p:cNvSpPr>
            <a:spLocks/>
          </p:cNvSpPr>
          <p:nvPr/>
        </p:nvSpPr>
        <p:spPr bwMode="auto">
          <a:xfrm>
            <a:off x="6049963" y="1381125"/>
            <a:ext cx="1717675" cy="1570038"/>
          </a:xfrm>
          <a:custGeom>
            <a:avLst/>
            <a:gdLst>
              <a:gd name="T0" fmla="*/ 2147483647 w 1082"/>
              <a:gd name="T1" fmla="*/ 2147483647 h 989"/>
              <a:gd name="T2" fmla="*/ 2147483647 w 1082"/>
              <a:gd name="T3" fmla="*/ 2147483647 h 989"/>
              <a:gd name="T4" fmla="*/ 2147483647 w 1082"/>
              <a:gd name="T5" fmla="*/ 2147483647 h 989"/>
              <a:gd name="T6" fmla="*/ 2147483647 w 1082"/>
              <a:gd name="T7" fmla="*/ 2147483647 h 989"/>
              <a:gd name="T8" fmla="*/ 2147483647 w 1082"/>
              <a:gd name="T9" fmla="*/ 2147483647 h 989"/>
              <a:gd name="T10" fmla="*/ 2147483647 w 1082"/>
              <a:gd name="T11" fmla="*/ 2147483647 h 989"/>
              <a:gd name="T12" fmla="*/ 2147483647 w 1082"/>
              <a:gd name="T13" fmla="*/ 2147483647 h 989"/>
              <a:gd name="T14" fmla="*/ 2147483647 w 1082"/>
              <a:gd name="T15" fmla="*/ 2147483647 h 989"/>
              <a:gd name="T16" fmla="*/ 2147483647 w 1082"/>
              <a:gd name="T17" fmla="*/ 2147483647 h 989"/>
              <a:gd name="T18" fmla="*/ 2147483647 w 1082"/>
              <a:gd name="T19" fmla="*/ 2147483647 h 989"/>
              <a:gd name="T20" fmla="*/ 2147483647 w 1082"/>
              <a:gd name="T21" fmla="*/ 2147483647 h 989"/>
              <a:gd name="T22" fmla="*/ 2147483647 w 1082"/>
              <a:gd name="T23" fmla="*/ 2147483647 h 989"/>
              <a:gd name="T24" fmla="*/ 2147483647 w 1082"/>
              <a:gd name="T25" fmla="*/ 2147483647 h 989"/>
              <a:gd name="T26" fmla="*/ 2147483647 w 1082"/>
              <a:gd name="T27" fmla="*/ 2147483647 h 989"/>
              <a:gd name="T28" fmla="*/ 2147483647 w 1082"/>
              <a:gd name="T29" fmla="*/ 2147483647 h 989"/>
              <a:gd name="T30" fmla="*/ 2147483647 w 1082"/>
              <a:gd name="T31" fmla="*/ 2147483647 h 989"/>
              <a:gd name="T32" fmla="*/ 2147483647 w 1082"/>
              <a:gd name="T33" fmla="*/ 2147483647 h 989"/>
              <a:gd name="T34" fmla="*/ 2147483647 w 1082"/>
              <a:gd name="T35" fmla="*/ 2147483647 h 989"/>
              <a:gd name="T36" fmla="*/ 2147483647 w 1082"/>
              <a:gd name="T37" fmla="*/ 2147483647 h 9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2"/>
              <a:gd name="T58" fmla="*/ 0 h 989"/>
              <a:gd name="T59" fmla="*/ 1082 w 1082"/>
              <a:gd name="T60" fmla="*/ 989 h 9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2" h="989">
                <a:moveTo>
                  <a:pt x="203" y="309"/>
                </a:moveTo>
                <a:cubicBezTo>
                  <a:pt x="145" y="352"/>
                  <a:pt x="22" y="316"/>
                  <a:pt x="11" y="337"/>
                </a:cubicBezTo>
                <a:cubicBezTo>
                  <a:pt x="0" y="358"/>
                  <a:pt x="130" y="393"/>
                  <a:pt x="139" y="437"/>
                </a:cubicBezTo>
                <a:cubicBezTo>
                  <a:pt x="148" y="481"/>
                  <a:pt x="66" y="562"/>
                  <a:pt x="66" y="602"/>
                </a:cubicBezTo>
                <a:cubicBezTo>
                  <a:pt x="66" y="642"/>
                  <a:pt x="135" y="635"/>
                  <a:pt x="139" y="675"/>
                </a:cubicBezTo>
                <a:cubicBezTo>
                  <a:pt x="143" y="715"/>
                  <a:pt x="69" y="822"/>
                  <a:pt x="93" y="840"/>
                </a:cubicBezTo>
                <a:cubicBezTo>
                  <a:pt x="117" y="858"/>
                  <a:pt x="239" y="770"/>
                  <a:pt x="285" y="785"/>
                </a:cubicBezTo>
                <a:cubicBezTo>
                  <a:pt x="331" y="800"/>
                  <a:pt x="328" y="919"/>
                  <a:pt x="367" y="931"/>
                </a:cubicBezTo>
                <a:cubicBezTo>
                  <a:pt x="406" y="943"/>
                  <a:pt x="474" y="849"/>
                  <a:pt x="523" y="858"/>
                </a:cubicBezTo>
                <a:cubicBezTo>
                  <a:pt x="572" y="867"/>
                  <a:pt x="622" y="989"/>
                  <a:pt x="660" y="986"/>
                </a:cubicBezTo>
                <a:cubicBezTo>
                  <a:pt x="698" y="983"/>
                  <a:pt x="696" y="875"/>
                  <a:pt x="751" y="840"/>
                </a:cubicBezTo>
                <a:cubicBezTo>
                  <a:pt x="806" y="805"/>
                  <a:pt x="936" y="840"/>
                  <a:pt x="989" y="776"/>
                </a:cubicBezTo>
                <a:cubicBezTo>
                  <a:pt x="1042" y="712"/>
                  <a:pt x="1082" y="517"/>
                  <a:pt x="1071" y="456"/>
                </a:cubicBezTo>
                <a:cubicBezTo>
                  <a:pt x="1060" y="395"/>
                  <a:pt x="948" y="454"/>
                  <a:pt x="925" y="410"/>
                </a:cubicBezTo>
                <a:cubicBezTo>
                  <a:pt x="902" y="366"/>
                  <a:pt x="971" y="229"/>
                  <a:pt x="934" y="191"/>
                </a:cubicBezTo>
                <a:cubicBezTo>
                  <a:pt x="897" y="153"/>
                  <a:pt x="782" y="210"/>
                  <a:pt x="706" y="181"/>
                </a:cubicBezTo>
                <a:cubicBezTo>
                  <a:pt x="630" y="152"/>
                  <a:pt x="535" y="34"/>
                  <a:pt x="477" y="17"/>
                </a:cubicBezTo>
                <a:cubicBezTo>
                  <a:pt x="419" y="0"/>
                  <a:pt x="405" y="37"/>
                  <a:pt x="358" y="81"/>
                </a:cubicBezTo>
                <a:cubicBezTo>
                  <a:pt x="311" y="125"/>
                  <a:pt x="261" y="266"/>
                  <a:pt x="203" y="30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1521" name="Text Box 20"/>
          <p:cNvSpPr txBox="1">
            <a:spLocks noChangeArrowheads="1"/>
          </p:cNvSpPr>
          <p:nvPr/>
        </p:nvSpPr>
        <p:spPr bwMode="auto">
          <a:xfrm>
            <a:off x="4276725" y="5864225"/>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dirty="0" smtClean="0"/>
              <a:t>Distance</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8952"/>
                                        </p:tgtEl>
                                        <p:attrNameLst>
                                          <p:attrName>style.visibility</p:attrName>
                                        </p:attrNameLst>
                                      </p:cBhvr>
                                      <p:to>
                                        <p:strVal val="visible"/>
                                      </p:to>
                                    </p:set>
                                    <p:animEffect transition="in" filter="box(out)">
                                      <p:cBhvr>
                                        <p:cTn id="17" dur="1000"/>
                                        <p:tgtEl>
                                          <p:spTgt spid="338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50"/>
                                        </p:tgtEl>
                                        <p:attrNameLst>
                                          <p:attrName>style.visibility</p:attrName>
                                        </p:attrNameLst>
                                      </p:cBhvr>
                                      <p:to>
                                        <p:strVal val="visible"/>
                                      </p:to>
                                    </p:set>
                                    <p:animEffect transition="in" filter="wipe(left)">
                                      <p:cBhvr>
                                        <p:cTn id="22" dur="2000"/>
                                        <p:tgtEl>
                                          <p:spTgt spid="338950"/>
                                        </p:tgtEl>
                                      </p:cBhvr>
                                    </p:animEffect>
                                  </p:childTnLst>
                                  <p:subTnLst>
                                    <p:animClr clrSpc="rgb" dir="cw">
                                      <p:cBhvr override="childStyle">
                                        <p:cTn dur="1" fill="hold" display="0" masterRel="nextClick" afterEffect="1"/>
                                        <p:tgtEl>
                                          <p:spTgt spid="33895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51"/>
                                        </p:tgtEl>
                                        <p:attrNameLst>
                                          <p:attrName>style.visibility</p:attrName>
                                        </p:attrNameLst>
                                      </p:cBhvr>
                                      <p:to>
                                        <p:strVal val="visible"/>
                                      </p:to>
                                    </p:set>
                                    <p:animEffect transition="in" filter="wipe(left)">
                                      <p:cBhvr>
                                        <p:cTn id="27" dur="1000"/>
                                        <p:tgtEl>
                                          <p:spTgt spid="3389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56"/>
                                        </p:tgtEl>
                                        <p:attrNameLst>
                                          <p:attrName>style.visibility</p:attrName>
                                        </p:attrNameLst>
                                      </p:cBhvr>
                                      <p:to>
                                        <p:strVal val="visible"/>
                                      </p:to>
                                    </p:set>
                                    <p:animEffect transition="in" filter="wipe(left)">
                                      <p:cBhvr>
                                        <p:cTn id="32" dur="2000"/>
                                        <p:tgtEl>
                                          <p:spTgt spid="3389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38960"/>
                                        </p:tgtEl>
                                        <p:attrNameLst>
                                          <p:attrName>style.visibility</p:attrName>
                                        </p:attrNameLst>
                                      </p:cBhvr>
                                      <p:to>
                                        <p:strVal val="visible"/>
                                      </p:to>
                                    </p:set>
                                    <p:animEffect transition="in" filter="box(out)">
                                      <p:cBhvr>
                                        <p:cTn id="37" dur="1000"/>
                                        <p:tgtEl>
                                          <p:spTgt spid="338960"/>
                                        </p:tgtEl>
                                      </p:cBhvr>
                                    </p:animEffect>
                                  </p:childTnLst>
                                </p:cTn>
                              </p:par>
                            </p:childTnLst>
                          </p:cTn>
                        </p:par>
                        <p:par>
                          <p:cTn id="38" fill="hold" nodeType="afterGroup">
                            <p:stCondLst>
                              <p:cond delay="1000"/>
                            </p:stCondLst>
                            <p:childTnLst>
                              <p:par>
                                <p:cTn id="39" presetID="0" presetClass="path" presetSubtype="0" accel="50000" decel="50000" fill="hold" grpId="1" nodeType="afterEffect">
                                  <p:stCondLst>
                                    <p:cond delay="0"/>
                                  </p:stCondLst>
                                  <p:childTnLst>
                                    <p:animMotion origin="layout" path="M 3.05556E-6 -6.01156E-6 C 0.02482 0.00392 0.02222 0.00415 0.05555 0.0023 C 0.06614 0.00438 0.07656 0.00693 0.08732 0.00855 C 0.08507 0.01132 0.08385 0.01687 0.0809 0.0171 C 0.06996 0.01779 0.04375 0.01433 0.03003 0.01271 C 0.02048 0.00855 0.01163 0.006 0.00156 0.00438 C -0.01268 -0.00163 -0.02483 -0.00348 0.00625 -6.01156E-6 C 0.01753 0.00531 0.01857 0.00184 0.01111 0.00855 C 0.0052 0.00785 -0.00052 0.00693 -0.00643 0.00648 C -0.01702 0.00554 -0.02778 0.00716 -0.0382 0.00438 C -0.04098 0.00369 -0.03299 0.00092 -0.03021 -6.01156E-6 C -0.02292 -0.00278 -0.01528 -0.00394 -0.00799 -0.00625 C 0.00364 -0.01018 0.03038 -0.01319 0.04288 -0.01481 C 0.06493 -0.00995 0.06093 -0.01897 0.0651 -0.00417 C 0.04531 -0.00209 0.02743 0.00485 0.00781 0.00855 C 0.00277 0.01086 -0.00139 0.0141 -0.00643 0.01063 " pathEditMode="relative" ptsTypes="fffffffffffffffA">
                                      <p:cBhvr>
                                        <p:cTn id="40" dur="2000" fill="hold"/>
                                        <p:tgtEl>
                                          <p:spTgt spid="338960"/>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8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animBg="1"/>
      <p:bldP spid="338951" grpId="0" animBg="1"/>
      <p:bldP spid="338952" grpId="0" animBg="1"/>
      <p:bldP spid="338956" grpId="0" animBg="1"/>
      <p:bldP spid="338960" grpId="0" animBg="1"/>
      <p:bldP spid="338960" grpId="1" animBg="1"/>
      <p:bldP spid="3389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304800" y="381000"/>
            <a:ext cx="8069263" cy="685800"/>
          </a:xfrm>
        </p:spPr>
        <p:txBody>
          <a:bodyPr/>
          <a:lstStyle/>
          <a:p>
            <a:pPr marL="0" indent="0" algn="l">
              <a:buNone/>
            </a:pPr>
            <a:r>
              <a:rPr lang="en-US" dirty="0" smtClean="0"/>
              <a:t>Wireless Bit Errors</a:t>
            </a:r>
          </a:p>
        </p:txBody>
      </p:sp>
      <p:sp>
        <p:nvSpPr>
          <p:cNvPr id="3" name="Content Placeholder 2"/>
          <p:cNvSpPr>
            <a:spLocks noGrp="1"/>
          </p:cNvSpPr>
          <p:nvPr>
            <p:ph idx="4294967295"/>
          </p:nvPr>
        </p:nvSpPr>
        <p:spPr>
          <a:xfrm>
            <a:off x="381000" y="1600200"/>
            <a:ext cx="8229600" cy="4914900"/>
          </a:xfrm>
        </p:spPr>
        <p:txBody>
          <a:bodyPr/>
          <a:lstStyle/>
          <a:p>
            <a:pPr>
              <a:buFont typeface="Arial" pitchFamily="34" charset="0"/>
              <a:buChar char="•"/>
            </a:pPr>
            <a:r>
              <a:rPr lang="en-US" dirty="0" smtClean="0"/>
              <a:t>The lower the SNR (Signal/Noise) the higher the Bit Error Rate </a:t>
            </a:r>
            <a:r>
              <a:rPr lang="en-US" dirty="0" smtClean="0"/>
              <a:t>(We </a:t>
            </a:r>
            <a:r>
              <a:rPr lang="en-US" dirty="0" smtClean="0"/>
              <a:t>could make the signal stronger…</a:t>
            </a:r>
          </a:p>
          <a:p>
            <a:pPr>
              <a:buFont typeface="Arial" pitchFamily="34" charset="0"/>
              <a:buChar char="•"/>
            </a:pPr>
            <a:r>
              <a:rPr lang="en-US" dirty="0" smtClean="0"/>
              <a:t>Why is this not always a good idea?</a:t>
            </a:r>
          </a:p>
          <a:p>
            <a:pPr lvl="1">
              <a:buFont typeface="Arial" pitchFamily="34" charset="0"/>
              <a:buChar char="•"/>
            </a:pPr>
            <a:r>
              <a:rPr lang="en-US" dirty="0" smtClean="0"/>
              <a:t>Increased signal strength requires more power</a:t>
            </a:r>
          </a:p>
          <a:p>
            <a:pPr lvl="1">
              <a:buFont typeface="Arial" pitchFamily="34" charset="0"/>
              <a:buChar char="•"/>
            </a:pPr>
            <a:r>
              <a:rPr lang="en-US" dirty="0" smtClean="0"/>
              <a:t>Increases the interference range of the sender, so you interfere with more nodes around you</a:t>
            </a:r>
          </a:p>
          <a:p>
            <a:pPr marL="884872" lvl="2" indent="-285750">
              <a:buFont typeface="Arial" pitchFamily="34" charset="0"/>
              <a:buChar char="•"/>
            </a:pPr>
            <a:r>
              <a:rPr lang="en-US" dirty="0" smtClean="0"/>
              <a:t>And then they increase their power…….</a:t>
            </a:r>
          </a:p>
          <a:p>
            <a:pPr>
              <a:buFont typeface="Arial" pitchFamily="34" charset="0"/>
              <a:buChar char="•"/>
            </a:pPr>
            <a:r>
              <a:rPr lang="en-US" dirty="0" smtClean="0"/>
              <a:t>How would TCP behave in face of losses?</a:t>
            </a:r>
          </a:p>
          <a:p>
            <a:pPr>
              <a:buFont typeface="Arial" pitchFamily="34" charset="0"/>
              <a:buChar char="•"/>
            </a:pPr>
            <a:r>
              <a:rPr lang="en-US" dirty="0" smtClean="0"/>
              <a:t>Local link-layer Error Correction schemes can correct </a:t>
            </a:r>
            <a:r>
              <a:rPr lang="en-US" dirty="0" smtClean="0">
                <a:solidFill>
                  <a:srgbClr val="FF0000"/>
                </a:solidFill>
              </a:rPr>
              <a:t>some</a:t>
            </a:r>
            <a:r>
              <a:rPr lang="en-US" dirty="0" smtClean="0"/>
              <a:t> problems (should be TCP aware).</a:t>
            </a:r>
          </a:p>
        </p:txBody>
      </p:sp>
      <p:sp>
        <p:nvSpPr>
          <p:cNvPr id="2458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B465FB6-FBB7-42BF-8704-D566C23059E6}" type="slidenum">
              <a:rPr lang="en-US" sz="1400" b="0">
                <a:latin typeface="Times New Roman" pitchFamily="18" charset="0"/>
              </a:rPr>
              <a:pPr eaLnBrk="1" hangingPunct="1"/>
              <a:t>22</a:t>
            </a:fld>
            <a:endParaRPr lang="en-US" sz="14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0CDF37-688E-4178-8504-BFDFE5161CDC}" type="slidenum">
              <a:rPr lang="en-US" sz="1400" b="0" smtClean="0">
                <a:latin typeface="Times New Roman" pitchFamily="18" charset="0"/>
              </a:rPr>
              <a:pPr eaLnBrk="1" hangingPunct="1"/>
              <a:t>23</a:t>
            </a:fld>
            <a:endParaRPr lang="en-US" sz="1400" b="0" smtClean="0">
              <a:latin typeface="Times New Roman" pitchFamily="18" charset="0"/>
            </a:endParaRPr>
          </a:p>
        </p:txBody>
      </p:sp>
      <p:sp>
        <p:nvSpPr>
          <p:cNvPr id="23554" name="Title 2"/>
          <p:cNvSpPr>
            <a:spLocks noGrp="1"/>
          </p:cNvSpPr>
          <p:nvPr>
            <p:ph type="title"/>
          </p:nvPr>
        </p:nvSpPr>
        <p:spPr>
          <a:xfrm>
            <a:off x="0" y="304800"/>
            <a:ext cx="9296400" cy="1143000"/>
          </a:xfrm>
        </p:spPr>
        <p:txBody>
          <a:bodyPr/>
          <a:lstStyle/>
          <a:p>
            <a:r>
              <a:rPr lang="en-US" sz="4800" dirty="0"/>
              <a:t>Bitrate (aka data-rate) </a:t>
            </a:r>
            <a:br>
              <a:rPr lang="en-US" sz="4800" dirty="0"/>
            </a:br>
            <a:endParaRPr lang="en-US" dirty="0" smtClean="0"/>
          </a:p>
        </p:txBody>
      </p:sp>
      <p:sp>
        <p:nvSpPr>
          <p:cNvPr id="2" name="Rectangle 1"/>
          <p:cNvSpPr/>
          <p:nvPr/>
        </p:nvSpPr>
        <p:spPr>
          <a:xfrm>
            <a:off x="454025" y="1763713"/>
            <a:ext cx="8689975" cy="4524315"/>
          </a:xfrm>
          <a:prstGeom prst="rect">
            <a:avLst/>
          </a:prstGeom>
        </p:spPr>
        <p:txBody>
          <a:bodyPr>
            <a:spAutoFit/>
          </a:bodyPr>
          <a:lstStyle/>
          <a:p>
            <a:pPr>
              <a:buFont typeface="Wingdings" pitchFamily="2" charset="2"/>
              <a:buChar char="Ø"/>
              <a:defRPr/>
            </a:pPr>
            <a:r>
              <a:rPr lang="en-US" sz="2400" b="0" dirty="0" smtClean="0">
                <a:latin typeface="+mn-lt"/>
              </a:rPr>
              <a:t>The </a:t>
            </a:r>
            <a:r>
              <a:rPr lang="en-US" sz="2400" b="0" dirty="0">
                <a:latin typeface="+mn-lt"/>
              </a:rPr>
              <a:t>higher the SNR </a:t>
            </a:r>
            <a:r>
              <a:rPr lang="en-US" sz="2400" b="0" dirty="0" smtClean="0">
                <a:latin typeface="+mn-lt"/>
              </a:rPr>
              <a:t>(Signal to Noise Ratio) – </a:t>
            </a:r>
            <a:endParaRPr lang="en-US" sz="2400" b="0" dirty="0">
              <a:latin typeface="+mn-lt"/>
            </a:endParaRPr>
          </a:p>
          <a:p>
            <a:pPr>
              <a:defRPr/>
            </a:pPr>
            <a:r>
              <a:rPr lang="en-US" sz="2400" b="0" dirty="0">
                <a:latin typeface="+mn-lt"/>
              </a:rPr>
              <a:t>	the higher the (theoretical) bitrate.</a:t>
            </a:r>
            <a:br>
              <a:rPr lang="en-US" sz="2400" b="0" dirty="0">
                <a:latin typeface="+mn-lt"/>
              </a:rPr>
            </a:br>
            <a:endParaRPr lang="en-US" sz="2400" b="0" dirty="0">
              <a:latin typeface="+mn-lt"/>
            </a:endParaRPr>
          </a:p>
          <a:p>
            <a:pPr>
              <a:buFont typeface="Wingdings" pitchFamily="2" charset="2"/>
              <a:buChar char="Ø"/>
              <a:defRPr/>
            </a:pPr>
            <a:r>
              <a:rPr lang="en-US" sz="2400" b="0" dirty="0">
                <a:latin typeface="+mn-lt"/>
              </a:rPr>
              <a:t>Modern radios use adaptive /dynamic bitrates.</a:t>
            </a:r>
          </a:p>
          <a:p>
            <a:pPr>
              <a:defRPr/>
            </a:pPr>
            <a:endParaRPr lang="en-US" sz="2400" b="0" dirty="0">
              <a:latin typeface="+mn-lt"/>
            </a:endParaRPr>
          </a:p>
          <a:p>
            <a:pPr>
              <a:defRPr/>
            </a:pPr>
            <a:r>
              <a:rPr lang="en-US" sz="2400" b="0" dirty="0">
                <a:latin typeface="+mn-lt"/>
              </a:rPr>
              <a:t>Q:  In face of loss, </a:t>
            </a:r>
            <a:br>
              <a:rPr lang="en-US" sz="2400" b="0" dirty="0">
                <a:latin typeface="+mn-lt"/>
              </a:rPr>
            </a:br>
            <a:r>
              <a:rPr lang="en-US" sz="2400" b="0" dirty="0">
                <a:latin typeface="+mn-lt"/>
              </a:rPr>
              <a:t>      should we decrease or increase the bitrate?</a:t>
            </a:r>
          </a:p>
          <a:p>
            <a:pPr>
              <a:defRPr/>
            </a:pPr>
            <a:endParaRPr lang="en-US" sz="2400" b="0" dirty="0">
              <a:latin typeface="+mn-lt"/>
            </a:endParaRPr>
          </a:p>
          <a:p>
            <a:pPr>
              <a:defRPr/>
            </a:pPr>
            <a:r>
              <a:rPr lang="en-US" sz="2400" b="0" dirty="0">
                <a:latin typeface="+mn-lt"/>
              </a:rPr>
              <a:t>A:   If caused by free-space loss or multi-path fading</a:t>
            </a:r>
            <a:br>
              <a:rPr lang="en-US" sz="2400" b="0" dirty="0">
                <a:latin typeface="+mn-lt"/>
              </a:rPr>
            </a:br>
            <a:r>
              <a:rPr lang="en-US" sz="2400" b="0" dirty="0">
                <a:latin typeface="+mn-lt"/>
              </a:rPr>
              <a:t>       -lower the bitrate.  </a:t>
            </a:r>
          </a:p>
          <a:p>
            <a:pPr>
              <a:defRPr/>
            </a:pPr>
            <a:r>
              <a:rPr lang="en-US" sz="2400" b="0" dirty="0">
                <a:latin typeface="+mn-lt"/>
              </a:rPr>
              <a:t>       If external interference - often higher bitrates</a:t>
            </a:r>
            <a:br>
              <a:rPr lang="en-US" sz="2400" b="0" dirty="0">
                <a:latin typeface="+mn-lt"/>
              </a:rPr>
            </a:br>
            <a:r>
              <a:rPr lang="en-US" sz="2400" b="0" dirty="0">
                <a:latin typeface="+mn-lt"/>
              </a:rPr>
              <a:t>       (shorter bursts) are probabilistically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D4F503-AA22-499C-BAE9-E8A86DB0721D}" type="slidenum">
              <a:rPr lang="en-US" sz="1400" b="0" smtClean="0">
                <a:latin typeface="Times New Roman" pitchFamily="18" charset="0"/>
              </a:rPr>
              <a:pPr eaLnBrk="1" hangingPunct="1"/>
              <a:t>24</a:t>
            </a:fld>
            <a:endParaRPr lang="en-US" sz="1400" b="0" smtClean="0">
              <a:latin typeface="Times New Roman" pitchFamily="18" charset="0"/>
            </a:endParaRPr>
          </a:p>
        </p:txBody>
      </p:sp>
      <p:sp>
        <p:nvSpPr>
          <p:cNvPr id="22530" name="Title 1"/>
          <p:cNvSpPr>
            <a:spLocks noGrp="1"/>
          </p:cNvSpPr>
          <p:nvPr>
            <p:ph type="title"/>
          </p:nvPr>
        </p:nvSpPr>
        <p:spPr>
          <a:xfrm>
            <a:off x="-76200" y="304800"/>
            <a:ext cx="9144000" cy="1143000"/>
          </a:xfrm>
        </p:spPr>
        <p:txBody>
          <a:bodyPr/>
          <a:lstStyle/>
          <a:p>
            <a:r>
              <a:rPr lang="en-US" dirty="0" smtClean="0"/>
              <a:t>Interference from Other Sources</a:t>
            </a:r>
          </a:p>
        </p:txBody>
      </p:sp>
      <p:sp>
        <p:nvSpPr>
          <p:cNvPr id="3" name="Content Placeholder 2"/>
          <p:cNvSpPr>
            <a:spLocks noGrp="1"/>
          </p:cNvSpPr>
          <p:nvPr>
            <p:ph sz="quarter" idx="13"/>
          </p:nvPr>
        </p:nvSpPr>
        <p:spPr>
          <a:xfrm>
            <a:off x="533400" y="1295400"/>
            <a:ext cx="8229600" cy="4572000"/>
          </a:xfrm>
        </p:spPr>
        <p:txBody>
          <a:bodyPr>
            <a:normAutofit/>
          </a:bodyPr>
          <a:lstStyle/>
          <a:p>
            <a:pPr>
              <a:defRPr/>
            </a:pPr>
            <a:r>
              <a:rPr lang="en-US" dirty="0" smtClean="0"/>
              <a:t>External Interference</a:t>
            </a:r>
          </a:p>
          <a:p>
            <a:pPr lvl="1">
              <a:buFont typeface="Helvetica" charset="0"/>
              <a:buChar char="–"/>
              <a:defRPr/>
            </a:pPr>
            <a:r>
              <a:rPr lang="en-US" dirty="0" smtClean="0"/>
              <a:t>Microwave oven is turned on and blocks your signal</a:t>
            </a:r>
          </a:p>
          <a:p>
            <a:pPr lvl="1">
              <a:buFont typeface="Helvetica" charset="0"/>
              <a:buChar char="–"/>
              <a:defRPr/>
            </a:pPr>
            <a:r>
              <a:rPr lang="en-US" dirty="0" smtClean="0"/>
              <a:t>Would that affect the sender or the receiver?</a:t>
            </a:r>
          </a:p>
          <a:p>
            <a:pPr>
              <a:defRPr/>
            </a:pPr>
            <a:r>
              <a:rPr lang="en-US" dirty="0" smtClean="0"/>
              <a:t>Internal Interference</a:t>
            </a:r>
          </a:p>
          <a:p>
            <a:pPr lvl="1">
              <a:buFont typeface="Helvetica" charset="0"/>
              <a:buChar char="–"/>
              <a:defRPr/>
            </a:pPr>
            <a:r>
              <a:rPr lang="en-US" dirty="0" smtClean="0"/>
              <a:t>Nodes (of the same network) within range of each other collide with one another</a:t>
            </a:r>
            <a:r>
              <a:rPr lang="en-US" dirty="0" smtClean="0">
                <a:ea typeface="MS PGothic" pitchFamily="34" charset="-128"/>
              </a:rPr>
              <a:t>’</a:t>
            </a:r>
            <a:r>
              <a:rPr lang="en-US" altLang="ja-JP" dirty="0" smtClean="0">
                <a:ea typeface="MS PGothic" pitchFamily="34" charset="-128"/>
              </a:rPr>
              <a:t>s transmission</a:t>
            </a:r>
          </a:p>
          <a:p>
            <a:pPr marL="365760" lvl="1" indent="0">
              <a:buNone/>
              <a:defRPr/>
            </a:pPr>
            <a:endParaRPr lang="en-US" altLang="ja-JP" dirty="0" smtClean="0">
              <a:ea typeface="MS PGothic" pitchFamily="34" charset="-128"/>
            </a:endParaRPr>
          </a:p>
          <a:p>
            <a:pPr marL="339725" lvl="1" indent="0">
              <a:buFont typeface="Helvetica" charset="0"/>
              <a:buNone/>
              <a:defRPr/>
            </a:pPr>
            <a:endParaRPr lang="en-US" dirty="0" smtClean="0"/>
          </a:p>
          <a:p>
            <a:pPr>
              <a:defRPr/>
            </a:pPr>
            <a:r>
              <a:rPr lang="en-US" dirty="0" smtClean="0"/>
              <a:t>We have to tolerate external interference and path loss, multipath, etc.</a:t>
            </a:r>
            <a:br>
              <a:rPr lang="en-US" dirty="0" smtClean="0"/>
            </a:br>
            <a:r>
              <a:rPr lang="en-US" dirty="0" smtClean="0"/>
              <a:t>but we can avoid internal interference!</a:t>
            </a:r>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DB37C3-7D23-49AA-8566-2FD439D4049A}" type="slidenum">
              <a:rPr lang="en-US" sz="1400" b="0">
                <a:latin typeface="Times New Roman" pitchFamily="18" charset="0"/>
              </a:rPr>
              <a:pPr eaLnBrk="1" hangingPunct="1"/>
              <a:t>25</a:t>
            </a:fld>
            <a:endParaRPr lang="en-US" sz="1400" b="0">
              <a:latin typeface="Times New Roman" pitchFamily="18" charset="0"/>
            </a:endParaRPr>
          </a:p>
        </p:txBody>
      </p:sp>
      <p:sp>
        <p:nvSpPr>
          <p:cNvPr id="25603" name="Rectangle 2"/>
          <p:cNvSpPr>
            <a:spLocks noGrp="1" noChangeArrowheads="1"/>
          </p:cNvSpPr>
          <p:nvPr>
            <p:ph type="ctrTitle" idx="4294967295"/>
          </p:nvPr>
        </p:nvSpPr>
        <p:spPr>
          <a:xfrm>
            <a:off x="0" y="2130425"/>
            <a:ext cx="7772400" cy="1470025"/>
          </a:xfrm>
        </p:spPr>
        <p:txBody>
          <a:bodyPr/>
          <a:lstStyle/>
          <a:p>
            <a:pPr marL="0" indent="0" algn="ctr">
              <a:buNone/>
            </a:pPr>
            <a:r>
              <a:rPr lang="en-US" dirty="0"/>
              <a:t>802.11</a:t>
            </a:r>
          </a:p>
        </p:txBody>
      </p:sp>
      <p:sp>
        <p:nvSpPr>
          <p:cNvPr id="25604"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aka - WiFi … </a:t>
            </a:r>
          </a:p>
          <a:p>
            <a:r>
              <a:rPr lang="en-US" sz="3200"/>
              <a:t>What makes it special?</a:t>
            </a:r>
          </a:p>
        </p:txBody>
      </p:sp>
      <p:sp>
        <p:nvSpPr>
          <p:cNvPr id="3" name="Rectangle 2"/>
          <p:cNvSpPr>
            <a:spLocks noChangeArrowheads="1"/>
          </p:cNvSpPr>
          <p:nvPr/>
        </p:nvSpPr>
        <p:spPr bwMode="auto">
          <a:xfrm>
            <a:off x="282575" y="4800600"/>
            <a:ext cx="886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latin typeface="Times New Roman" pitchFamily="18" charset="0"/>
              </a:rPr>
              <a:t>Deregulation</a:t>
            </a:r>
            <a:r>
              <a:rPr lang="en-US">
                <a:latin typeface="Times New Roman" pitchFamily="18" charset="0"/>
              </a:rPr>
              <a:t> &gt; Innovation &gt; Adoption &gt; Lower cost = Ubiquitous technology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28600" y="381000"/>
            <a:ext cx="7840663" cy="685800"/>
          </a:xfrm>
        </p:spPr>
        <p:txBody>
          <a:bodyPr/>
          <a:lstStyle/>
          <a:p>
            <a:pPr marL="0" indent="0" algn="l">
              <a:buNone/>
            </a:pPr>
            <a:r>
              <a:rPr lang="en-US" dirty="0" smtClean="0"/>
              <a:t>802.11 Architecture</a:t>
            </a:r>
          </a:p>
        </p:txBody>
      </p:sp>
      <p:sp>
        <p:nvSpPr>
          <p:cNvPr id="26627" name="Content Placeholder 2"/>
          <p:cNvSpPr>
            <a:spLocks noGrp="1"/>
          </p:cNvSpPr>
          <p:nvPr>
            <p:ph idx="4294967295"/>
          </p:nvPr>
        </p:nvSpPr>
        <p:spPr>
          <a:xfrm>
            <a:off x="184030" y="2293937"/>
            <a:ext cx="88392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buFont typeface="Arial" pitchFamily="34" charset="0"/>
              <a:buChar char="•"/>
            </a:pPr>
            <a:r>
              <a:rPr lang="en-US" sz="2200" dirty="0" smtClean="0"/>
              <a:t>Designed for limited area</a:t>
            </a:r>
          </a:p>
          <a:p>
            <a:pPr>
              <a:buFont typeface="Arial" pitchFamily="34" charset="0"/>
              <a:buChar char="•"/>
            </a:pPr>
            <a:r>
              <a:rPr lang="en-US" sz="2200" dirty="0" smtClean="0"/>
              <a:t>AP’</a:t>
            </a:r>
            <a:r>
              <a:rPr lang="en-US" altLang="ja-JP" sz="2200" dirty="0" smtClean="0"/>
              <a:t>s (Access Points) set to specific channel</a:t>
            </a:r>
          </a:p>
          <a:p>
            <a:pPr>
              <a:buFont typeface="Arial" pitchFamily="34" charset="0"/>
              <a:buChar char="•"/>
            </a:pPr>
            <a:r>
              <a:rPr lang="en-US" sz="2200" dirty="0" smtClean="0"/>
              <a:t>Broadcast beacon messages with </a:t>
            </a:r>
            <a:r>
              <a:rPr lang="en-US" sz="2000" dirty="0" smtClean="0"/>
              <a:t>SSID (Service Set Identifier) and MAC Address periodically</a:t>
            </a:r>
          </a:p>
          <a:p>
            <a:pPr>
              <a:buFont typeface="Arial" pitchFamily="34" charset="0"/>
              <a:buChar char="•"/>
            </a:pPr>
            <a:r>
              <a:rPr lang="en-US" sz="2200" dirty="0" smtClean="0"/>
              <a:t>Hosts scan all the channels to discover the AP’</a:t>
            </a:r>
            <a:r>
              <a:rPr lang="en-US" altLang="ja-JP" sz="2200" dirty="0" smtClean="0"/>
              <a:t>s</a:t>
            </a:r>
          </a:p>
          <a:p>
            <a:pPr lvl="1">
              <a:buFont typeface="Arial" pitchFamily="34" charset="0"/>
              <a:buChar char="•"/>
            </a:pPr>
            <a:r>
              <a:rPr lang="en-US" sz="2000" dirty="0" smtClean="0"/>
              <a:t>Host associates with AP</a:t>
            </a:r>
          </a:p>
        </p:txBody>
      </p:sp>
      <p:sp>
        <p:nvSpPr>
          <p:cNvPr id="2662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F7902E0-55DD-4E02-8D73-B161F72CE65F}" type="slidenum">
              <a:rPr lang="en-US" sz="1400" b="0">
                <a:latin typeface="Times New Roman" pitchFamily="18" charset="0"/>
              </a:rPr>
              <a:pPr eaLnBrk="1" hangingPunct="1"/>
              <a:t>26</a:t>
            </a:fld>
            <a:endParaRPr lang="en-US" sz="1400" b="0">
              <a:latin typeface="Times New Roman" pitchFamily="18" charset="0"/>
            </a:endParaRPr>
          </a:p>
        </p:txBody>
      </p:sp>
      <p:pic>
        <p:nvPicPr>
          <p:cNvPr id="26629" name="Picture 2" descr="C:\Documents and Settings\Administrator\Desktop\temp\KuroseRoss4e_gifs\ch06_gif\fig06_07.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697" y="914400"/>
            <a:ext cx="48006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a:latin typeface="Comic Sans MS" pitchFamily="66" charset="0"/>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a:latin typeface="Comic Sans MS" pitchFamily="66" charset="0"/>
              </a:rPr>
              <a:t>802.3 (Ethernet) frames exchanged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731129C-AEE3-49C1-BEAE-41128962FB97}" type="slidenum">
              <a:rPr lang="en-US" sz="1400" b="0" smtClean="0">
                <a:latin typeface="Times New Roman" pitchFamily="18" charset="0"/>
              </a:rPr>
              <a:pPr eaLnBrk="1" hangingPunct="1"/>
              <a:t>27</a:t>
            </a:fld>
            <a:endParaRPr lang="en-US" sz="1400" b="0" smtClean="0">
              <a:latin typeface="Times New Roman" pitchFamily="18" charset="0"/>
            </a:endParaRPr>
          </a:p>
        </p:txBody>
      </p:sp>
      <p:sp>
        <p:nvSpPr>
          <p:cNvPr id="27650" name="Title 1"/>
          <p:cNvSpPr>
            <a:spLocks noGrp="1"/>
          </p:cNvSpPr>
          <p:nvPr>
            <p:ph type="title"/>
          </p:nvPr>
        </p:nvSpPr>
        <p:spPr>
          <a:xfrm>
            <a:off x="76200" y="381000"/>
            <a:ext cx="9220200" cy="685800"/>
          </a:xfrm>
        </p:spPr>
        <p:txBody>
          <a:bodyPr/>
          <a:lstStyle/>
          <a:p>
            <a:r>
              <a:rPr lang="en-US" sz="4000" dirty="0" smtClean="0"/>
              <a:t>Wireless Multiple Access Technique</a:t>
            </a:r>
          </a:p>
        </p:txBody>
      </p:sp>
      <p:sp>
        <p:nvSpPr>
          <p:cNvPr id="3" name="Content Placeholder 2"/>
          <p:cNvSpPr>
            <a:spLocks noGrp="1"/>
          </p:cNvSpPr>
          <p:nvPr>
            <p:ph sz="quarter" idx="13"/>
          </p:nvPr>
        </p:nvSpPr>
        <p:spPr>
          <a:xfrm>
            <a:off x="457200" y="2209800"/>
            <a:ext cx="8229600" cy="3810000"/>
          </a:xfrm>
        </p:spPr>
        <p:txBody>
          <a:bodyPr>
            <a:normAutofit/>
          </a:bodyPr>
          <a:lstStyle/>
          <a:p>
            <a:pPr>
              <a:buFont typeface="Arial" pitchFamily="34" charset="0"/>
              <a:buChar char="•"/>
            </a:pPr>
            <a:r>
              <a:rPr lang="en-US" dirty="0"/>
              <a:t>Collision </a:t>
            </a:r>
            <a:r>
              <a:rPr lang="en-US" dirty="0" smtClean="0"/>
              <a:t>Detection-</a:t>
            </a:r>
            <a:endParaRPr lang="en-US" dirty="0"/>
          </a:p>
          <a:p>
            <a:pPr lvl="1">
              <a:buFont typeface="Arial" pitchFamily="34" charset="0"/>
              <a:buChar char="•"/>
            </a:pPr>
            <a:r>
              <a:rPr lang="en-US" dirty="0"/>
              <a:t>Where do collisions occur?</a:t>
            </a:r>
          </a:p>
          <a:p>
            <a:pPr lvl="1">
              <a:buFont typeface="Arial" pitchFamily="34" charset="0"/>
              <a:buChar char="•"/>
            </a:pPr>
            <a:r>
              <a:rPr lang="en-US" dirty="0"/>
              <a:t>How can you detect them?</a:t>
            </a:r>
          </a:p>
          <a:p>
            <a:pPr>
              <a:buFont typeface="Arial" pitchFamily="34" charset="0"/>
              <a:buChar char="•"/>
            </a:pPr>
            <a:endParaRPr lang="en-US" dirty="0" smtClean="0"/>
          </a:p>
          <a:p>
            <a:pPr>
              <a:buFont typeface="Arial" pitchFamily="34" charset="0"/>
              <a:buChar char="•"/>
            </a:pPr>
            <a:r>
              <a:rPr lang="en-US" dirty="0" smtClean="0"/>
              <a:t>Carrier Sense-</a:t>
            </a:r>
          </a:p>
          <a:p>
            <a:pPr lvl="1">
              <a:buFont typeface="Arial" pitchFamily="34" charset="0"/>
              <a:buChar char="•"/>
            </a:pPr>
            <a:r>
              <a:rPr lang="en-US" dirty="0" smtClean="0"/>
              <a:t>Sender can listen before sending</a:t>
            </a:r>
          </a:p>
          <a:p>
            <a:pPr lvl="1">
              <a:buFont typeface="Arial" pitchFamily="34" charset="0"/>
              <a:buChar char="•"/>
            </a:pPr>
            <a:r>
              <a:rPr lang="en-US" dirty="0" smtClean="0"/>
              <a:t>What does that tell the sender?</a:t>
            </a:r>
          </a:p>
          <a:p>
            <a:pPr marL="365760" lvl="1" indent="0">
              <a:buNone/>
            </a:pPr>
            <a:r>
              <a:rPr lang="en-US" dirty="0" smtClean="0"/>
              <a:t>Q: What’s </a:t>
            </a:r>
            <a:r>
              <a:rPr lang="en-US" dirty="0"/>
              <a:t>the relation between propagation delay and probability of collision?</a:t>
            </a:r>
          </a:p>
          <a:p>
            <a:pPr marL="365760" lvl="1" indent="0">
              <a:buNone/>
            </a:pPr>
            <a:endParaRPr lang="en-US" dirty="0" smtClean="0"/>
          </a:p>
          <a:p>
            <a:pPr marL="365760" lvl="1"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543199-1F37-4B5F-BCAA-309D3F2ED7F4}" type="slidenum">
              <a:rPr lang="en-US" sz="1400" b="0">
                <a:latin typeface="Times New Roman" pitchFamily="18" charset="0"/>
              </a:rPr>
              <a:pPr eaLnBrk="1" hangingPunct="1"/>
              <a:t>28</a:t>
            </a:fld>
            <a:endParaRPr lang="en-US" sz="1400" b="0">
              <a:latin typeface="Times New Roman" pitchFamily="18" charset="0"/>
            </a:endParaRPr>
          </a:p>
        </p:txBody>
      </p:sp>
      <p:sp>
        <p:nvSpPr>
          <p:cNvPr id="943106" name="Rectangle 2"/>
          <p:cNvSpPr>
            <a:spLocks noGrp="1" noChangeArrowheads="1"/>
          </p:cNvSpPr>
          <p:nvPr>
            <p:ph type="body" idx="4294967295"/>
          </p:nvPr>
        </p:nvSpPr>
        <p:spPr>
          <a:xfrm>
            <a:off x="685800" y="1219200"/>
            <a:ext cx="8458200" cy="54864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sz="2400" dirty="0" smtClean="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r>
              <a:rPr lang="en-US" sz="2400" dirty="0" smtClean="0"/>
              <a:t>A and C can both send to B but </a:t>
            </a:r>
            <a:r>
              <a:rPr lang="en-US" sz="2400" dirty="0" smtClean="0">
                <a:solidFill>
                  <a:srgbClr val="FF0000"/>
                </a:solidFill>
              </a:rPr>
              <a:t>can</a:t>
            </a:r>
            <a:r>
              <a:rPr lang="ja-JP" altLang="en-US" sz="2400" dirty="0" smtClean="0">
                <a:solidFill>
                  <a:srgbClr val="FF0000"/>
                </a:solidFill>
              </a:rPr>
              <a:t>’</a:t>
            </a:r>
            <a:r>
              <a:rPr lang="en-US" altLang="ja-JP" sz="2400" dirty="0" smtClean="0">
                <a:solidFill>
                  <a:srgbClr val="FF0000"/>
                </a:solidFill>
              </a:rPr>
              <a:t>t hear each other</a:t>
            </a:r>
            <a:endParaRPr lang="en-US" altLang="ja-JP" sz="2400" dirty="0" smtClean="0"/>
          </a:p>
          <a:p>
            <a:pPr marL="800100" lvl="1" indent="-342900">
              <a:buFont typeface="Arial" pitchFamily="34" charset="0"/>
              <a:buChar char="•"/>
            </a:pPr>
            <a:r>
              <a:rPr lang="en-US" dirty="0" smtClean="0"/>
              <a:t>A is a </a:t>
            </a:r>
            <a:r>
              <a:rPr lang="en-US" i="1" dirty="0" smtClean="0"/>
              <a:t>hidden terminal</a:t>
            </a:r>
            <a:r>
              <a:rPr lang="en-US" dirty="0" smtClean="0"/>
              <a:t> for C and vice versa</a:t>
            </a:r>
          </a:p>
          <a:p>
            <a:pPr>
              <a:buFont typeface="Arial" pitchFamily="34" charset="0"/>
              <a:buChar char="•"/>
            </a:pPr>
            <a:r>
              <a:rPr lang="en-US" sz="2400" dirty="0" smtClean="0"/>
              <a:t>Carrier Sense will be </a:t>
            </a:r>
            <a:r>
              <a:rPr lang="en-US" sz="2400" dirty="0" smtClean="0">
                <a:solidFill>
                  <a:srgbClr val="FF0000"/>
                </a:solidFill>
              </a:rPr>
              <a:t>ineffective</a:t>
            </a:r>
            <a:endParaRPr lang="en-US" sz="2400" dirty="0" smtClean="0"/>
          </a:p>
        </p:txBody>
      </p:sp>
      <p:sp>
        <p:nvSpPr>
          <p:cNvPr id="28677" name="Rectangle 4"/>
          <p:cNvSpPr>
            <a:spLocks noGrp="1" noChangeArrowheads="1"/>
          </p:cNvSpPr>
          <p:nvPr>
            <p:ph type="title" idx="4294967295"/>
          </p:nvPr>
        </p:nvSpPr>
        <p:spPr>
          <a:xfrm>
            <a:off x="533400" y="381000"/>
            <a:ext cx="7535863" cy="685800"/>
          </a:xfrm>
        </p:spPr>
        <p:txBody>
          <a:bodyPr/>
          <a:lstStyle/>
          <a:p>
            <a:pPr marL="0" indent="0" algn="l">
              <a:buNone/>
            </a:pPr>
            <a:r>
              <a:rPr lang="en-US" dirty="0" smtClean="0"/>
              <a:t>Hidden Terminals</a:t>
            </a:r>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28679"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8680"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28681"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181E01D-3A35-478E-A999-6FE79969FDED}" type="slidenum">
              <a:rPr lang="en-US" sz="1400" b="0">
                <a:latin typeface="Times New Roman" pitchFamily="18" charset="0"/>
              </a:rPr>
              <a:pPr eaLnBrk="1" hangingPunct="1"/>
              <a:t>29</a:t>
            </a:fld>
            <a:endParaRPr lang="en-US" sz="1400" b="0">
              <a:latin typeface="Times New Roman" pitchFamily="18" charset="0"/>
            </a:endParaRPr>
          </a:p>
        </p:txBody>
      </p:sp>
      <p:sp>
        <p:nvSpPr>
          <p:cNvPr id="29699" name="Rectangle 2"/>
          <p:cNvSpPr>
            <a:spLocks noGrp="1" noChangeArrowheads="1"/>
          </p:cNvSpPr>
          <p:nvPr>
            <p:ph type="title" idx="4294967295"/>
          </p:nvPr>
        </p:nvSpPr>
        <p:spPr>
          <a:xfrm>
            <a:off x="838200" y="381000"/>
            <a:ext cx="7231063" cy="685800"/>
          </a:xfrm>
        </p:spPr>
        <p:txBody>
          <a:bodyPr/>
          <a:lstStyle/>
          <a:p>
            <a:pPr marL="0" indent="0" algn="l">
              <a:buNone/>
            </a:pPr>
            <a:r>
              <a:rPr lang="en-US" dirty="0" smtClean="0"/>
              <a:t>Exposed Terminals</a:t>
            </a:r>
          </a:p>
        </p:txBody>
      </p:sp>
      <p:sp>
        <p:nvSpPr>
          <p:cNvPr id="1078275" name="Rectangle 3"/>
          <p:cNvSpPr>
            <a:spLocks noGrp="1" noChangeArrowheads="1"/>
          </p:cNvSpPr>
          <p:nvPr>
            <p:ph type="body" idx="4294967295"/>
          </p:nvPr>
        </p:nvSpPr>
        <p:spPr>
          <a:xfrm>
            <a:off x="381000" y="2057400"/>
            <a:ext cx="8001000" cy="4114800"/>
          </a:xfrm>
        </p:spPr>
        <p:txBody>
          <a:bodyPr/>
          <a:lstStyle/>
          <a:p>
            <a:pPr>
              <a:lnSpc>
                <a:spcPct val="90000"/>
              </a:lnSpc>
            </a:pPr>
            <a:endParaRPr lang="en-US" sz="2400" dirty="0" smtClean="0"/>
          </a:p>
          <a:p>
            <a:pPr>
              <a:lnSpc>
                <a:spcPct val="90000"/>
              </a:lnSpc>
            </a:pPr>
            <a:endParaRPr lang="en-US" sz="2400" dirty="0" smtClean="0"/>
          </a:p>
          <a:p>
            <a:pPr>
              <a:lnSpc>
                <a:spcPct val="90000"/>
              </a:lnSpc>
              <a:buFont typeface="Wingdings" pitchFamily="2" charset="2"/>
              <a:buNone/>
            </a:pPr>
            <a:endParaRPr lang="en-US" sz="2400" dirty="0" smtClean="0"/>
          </a:p>
          <a:p>
            <a:pPr>
              <a:lnSpc>
                <a:spcPct val="90000"/>
              </a:lnSpc>
              <a:buFont typeface="Wingdings" pitchFamily="2" charset="2"/>
              <a:buNone/>
            </a:pPr>
            <a:endParaRPr lang="en-US" sz="2400" dirty="0" smtClean="0"/>
          </a:p>
          <a:p>
            <a:pPr>
              <a:lnSpc>
                <a:spcPct val="90000"/>
              </a:lnSpc>
              <a:buFont typeface="Arial" pitchFamily="34" charset="0"/>
              <a:buChar char="•"/>
            </a:pPr>
            <a:r>
              <a:rPr lang="en-US" sz="2400" dirty="0" smtClean="0">
                <a:solidFill>
                  <a:srgbClr val="FF3300"/>
                </a:solidFill>
              </a:rPr>
              <a:t>Exposed node</a:t>
            </a:r>
            <a:r>
              <a:rPr lang="en-US" sz="2400" dirty="0" smtClean="0"/>
              <a:t>: B sends a packet to A; C hears this and decides not to send a packet to D (despite the fact that this will not cause interference)!</a:t>
            </a:r>
          </a:p>
          <a:p>
            <a:pPr>
              <a:lnSpc>
                <a:spcPct val="90000"/>
              </a:lnSpc>
              <a:buFont typeface="Arial" pitchFamily="34" charset="0"/>
              <a:buChar char="•"/>
            </a:pPr>
            <a:r>
              <a:rPr lang="en-US" sz="2400" dirty="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pPr algn="r"/>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29703"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4"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5"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6"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7"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29708"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29709"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29710"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5FB2CC-E757-4A2F-B68F-B880CF42D796}" type="slidenum">
              <a:rPr lang="en-US" sz="1400" b="0" smtClean="0">
                <a:latin typeface="Times New Roman" pitchFamily="18" charset="0"/>
              </a:rPr>
              <a:pPr eaLnBrk="1" hangingPunct="1"/>
              <a:t>3</a:t>
            </a:fld>
            <a:endParaRPr lang="en-US" sz="1400" b="0" smtClean="0">
              <a:latin typeface="Times New Roman" pitchFamily="18" charset="0"/>
            </a:endParaRPr>
          </a:p>
        </p:txBody>
      </p:sp>
      <p:sp>
        <p:nvSpPr>
          <p:cNvPr id="5123" name="Rectangle 2"/>
          <p:cNvSpPr>
            <a:spLocks noChangeArrowheads="1"/>
          </p:cNvSpPr>
          <p:nvPr/>
        </p:nvSpPr>
        <p:spPr bwMode="auto">
          <a:xfrm>
            <a:off x="228600" y="152400"/>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880">
              <a:buClr>
                <a:schemeClr val="accent6">
                  <a:lumMod val="75000"/>
                </a:schemeClr>
              </a:buClr>
              <a:buSzPct val="128000"/>
            </a:pPr>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Metrics for evaluation / </a:t>
            </a:r>
            <a:r>
              <a:rPr lang="en-US" sz="36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comparison of wireless technologies</a:t>
            </a:r>
          </a:p>
        </p:txBody>
      </p:sp>
      <p:sp>
        <p:nvSpPr>
          <p:cNvPr id="4" name="Rectangle 3"/>
          <p:cNvSpPr/>
          <p:nvPr/>
        </p:nvSpPr>
        <p:spPr>
          <a:xfrm>
            <a:off x="381000" y="1752600"/>
            <a:ext cx="8763000" cy="4893647"/>
          </a:xfrm>
          <a:prstGeom prst="rect">
            <a:avLst/>
          </a:prstGeom>
        </p:spPr>
        <p:txBody>
          <a:bodyPr>
            <a:spAutoFit/>
          </a:bodyPr>
          <a:lstStyle/>
          <a:p>
            <a:pPr marL="342900" indent="-342900">
              <a:buFont typeface="Arial" pitchFamily="34" charset="0"/>
              <a:buChar char="•"/>
              <a:defRPr/>
            </a:pPr>
            <a:r>
              <a:rPr lang="en-US" sz="2400" dirty="0"/>
              <a:t>Bitrate or Bandwidth</a:t>
            </a:r>
          </a:p>
          <a:p>
            <a:pPr marL="342900" indent="-342900">
              <a:buFont typeface="Arial" pitchFamily="34" charset="0"/>
              <a:buChar char="•"/>
              <a:defRPr/>
            </a:pPr>
            <a:r>
              <a:rPr lang="en-US" sz="2400" dirty="0"/>
              <a:t>Range - PAN, LAN, MAN, WAN </a:t>
            </a:r>
            <a:endParaRPr lang="en-US" sz="2400" dirty="0" smtClean="0"/>
          </a:p>
          <a:p>
            <a:pPr marL="342900" indent="-342900">
              <a:buFont typeface="Arial" pitchFamily="34" charset="0"/>
              <a:buChar char="•"/>
              <a:defRPr/>
            </a:pPr>
            <a:r>
              <a:rPr lang="en-US" sz="2400" dirty="0" smtClean="0"/>
              <a:t>Stationary / Mobile </a:t>
            </a:r>
            <a:endParaRPr lang="en-US" sz="2400" dirty="0"/>
          </a:p>
          <a:p>
            <a:pPr marL="342900" indent="-342900">
              <a:buFont typeface="Arial" pitchFamily="34" charset="0"/>
              <a:buChar char="•"/>
              <a:defRPr/>
            </a:pPr>
            <a:r>
              <a:rPr lang="en-US" sz="2400" dirty="0"/>
              <a:t>Two-way / One-way </a:t>
            </a:r>
            <a:endParaRPr lang="en-US" sz="2400" dirty="0" smtClean="0"/>
          </a:p>
          <a:p>
            <a:pPr marL="342900" indent="-342900">
              <a:buFont typeface="Arial" pitchFamily="34" charset="0"/>
              <a:buChar char="•"/>
              <a:defRPr/>
            </a:pPr>
            <a:r>
              <a:rPr lang="en-US" sz="2400" dirty="0" smtClean="0"/>
              <a:t>Digital / Analog</a:t>
            </a:r>
          </a:p>
          <a:p>
            <a:pPr marL="342900" indent="-342900">
              <a:buFont typeface="Arial" pitchFamily="34" charset="0"/>
              <a:buChar char="•"/>
              <a:defRPr/>
            </a:pPr>
            <a:r>
              <a:rPr lang="en-US" sz="2400" dirty="0" smtClean="0"/>
              <a:t>Multi-Access / Point-to-Point</a:t>
            </a:r>
          </a:p>
          <a:p>
            <a:pPr marL="342900" indent="-342900">
              <a:buFont typeface="Arial" pitchFamily="34" charset="0"/>
              <a:buChar char="•"/>
              <a:defRPr/>
            </a:pPr>
            <a:r>
              <a:rPr lang="en-US" sz="2400" dirty="0" smtClean="0"/>
              <a:t>Applications </a:t>
            </a:r>
            <a:r>
              <a:rPr lang="en-US" sz="2400" dirty="0"/>
              <a:t>and </a:t>
            </a:r>
            <a:r>
              <a:rPr lang="en-US" sz="2400" dirty="0" smtClean="0"/>
              <a:t>industries</a:t>
            </a:r>
          </a:p>
          <a:p>
            <a:pPr marL="342900" indent="-342900">
              <a:buFont typeface="Arial" pitchFamily="34" charset="0"/>
              <a:buChar char="•"/>
              <a:defRPr/>
            </a:pPr>
            <a:r>
              <a:rPr lang="en-US" sz="2400" dirty="0" smtClean="0"/>
              <a:t>Operating environment</a:t>
            </a:r>
          </a:p>
          <a:p>
            <a:pPr marL="342900" indent="-342900">
              <a:buFont typeface="Arial" pitchFamily="34" charset="0"/>
              <a:buChar char="•"/>
              <a:defRPr/>
            </a:pPr>
            <a:endParaRPr lang="en-US" sz="2400" dirty="0" smtClean="0"/>
          </a:p>
          <a:p>
            <a:pPr marL="342900" indent="-342900">
              <a:buFont typeface="Arial" pitchFamily="34" charset="0"/>
              <a:buChar char="•"/>
              <a:defRPr/>
            </a:pPr>
            <a:endParaRPr lang="en-US" sz="2400" dirty="0"/>
          </a:p>
          <a:p>
            <a:pPr marL="342900" indent="-342900">
              <a:buFont typeface="Arial" pitchFamily="34" charset="0"/>
              <a:buChar char="•"/>
              <a:defRPr/>
            </a:pPr>
            <a:r>
              <a:rPr lang="en-US" sz="2400" dirty="0" smtClean="0"/>
              <a:t>Frequency - Wavelength</a:t>
            </a:r>
          </a:p>
          <a:p>
            <a:pPr>
              <a:defRPr/>
            </a:pPr>
            <a:endParaRPr lang="en-US" sz="2400" dirty="0" smtClean="0"/>
          </a:p>
          <a:p>
            <a:pPr>
              <a:defRP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3B56D3F-51C1-4042-99A0-E2B5A5162C39}" type="slidenum">
              <a:rPr lang="en-US" sz="1400" b="0">
                <a:latin typeface="Times New Roman" pitchFamily="18" charset="0"/>
              </a:rPr>
              <a:pPr eaLnBrk="1" hangingPunct="1"/>
              <a:t>30</a:t>
            </a:fld>
            <a:endParaRPr lang="en-US" sz="1400" b="0">
              <a:latin typeface="Times New Roman" pitchFamily="18" charset="0"/>
            </a:endParaRPr>
          </a:p>
        </p:txBody>
      </p:sp>
      <p:sp>
        <p:nvSpPr>
          <p:cNvPr id="36867" name="Rectangle 2"/>
          <p:cNvSpPr>
            <a:spLocks noGrp="1" noChangeArrowheads="1"/>
          </p:cNvSpPr>
          <p:nvPr>
            <p:ph type="ctrTitle" idx="4294967295"/>
          </p:nvPr>
        </p:nvSpPr>
        <p:spPr>
          <a:xfrm>
            <a:off x="609600" y="2133601"/>
            <a:ext cx="7772400" cy="914400"/>
          </a:xfrm>
        </p:spPr>
        <p:txBody>
          <a:bodyPr/>
          <a:lstStyle/>
          <a:p>
            <a:pPr marL="0" indent="0" algn="ctr">
              <a:buNone/>
            </a:pPr>
            <a:r>
              <a:rPr lang="en-US" dirty="0" smtClean="0">
                <a:solidFill>
                  <a:srgbClr val="0000FF"/>
                </a:solidFill>
              </a:rPr>
              <a:t>5 Minute Break</a:t>
            </a:r>
            <a:br>
              <a:rPr lang="en-US" dirty="0" smtClean="0">
                <a:solidFill>
                  <a:srgbClr val="0000FF"/>
                </a:solidFill>
              </a:rPr>
            </a:br>
            <a:r>
              <a:rPr lang="en-US" dirty="0"/>
              <a:t/>
            </a:r>
            <a:br>
              <a:rPr lang="en-US" dirty="0"/>
            </a:br>
            <a:endParaRPr lang="en-US" dirty="0" smtClean="0">
              <a:solidFill>
                <a:srgbClr val="0000FF"/>
              </a:solidFill>
            </a:endParaRPr>
          </a:p>
        </p:txBody>
      </p:sp>
    </p:spTree>
    <p:extLst>
      <p:ext uri="{BB962C8B-B14F-4D97-AF65-F5344CB8AC3E}">
        <p14:creationId xmlns:p14="http://schemas.microsoft.com/office/powerpoint/2010/main" val="573317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EFFD290-18D1-4648-9410-9D1F018F2B65}" type="slidenum">
              <a:rPr lang="en-US" sz="1400" b="0" smtClean="0">
                <a:latin typeface="Times New Roman" pitchFamily="18" charset="0"/>
              </a:rPr>
              <a:pPr eaLnBrk="1" hangingPunct="1"/>
              <a:t>31</a:t>
            </a:fld>
            <a:endParaRPr lang="en-US" sz="1400" b="0" smtClean="0">
              <a:latin typeface="Times New Roman" pitchFamily="18" charset="0"/>
            </a:endParaRPr>
          </a:p>
        </p:txBody>
      </p:sp>
      <p:sp>
        <p:nvSpPr>
          <p:cNvPr id="30722" name="Title 1"/>
          <p:cNvSpPr>
            <a:spLocks noGrp="1"/>
          </p:cNvSpPr>
          <p:nvPr>
            <p:ph type="title"/>
          </p:nvPr>
        </p:nvSpPr>
        <p:spPr/>
        <p:txBody>
          <a:bodyPr/>
          <a:lstStyle/>
          <a:p>
            <a:r>
              <a:rPr lang="en-US" smtClean="0"/>
              <a:t>Key Points</a:t>
            </a:r>
          </a:p>
        </p:txBody>
      </p:sp>
      <p:sp>
        <p:nvSpPr>
          <p:cNvPr id="3" name="Content Placeholder 2"/>
          <p:cNvSpPr>
            <a:spLocks noGrp="1"/>
          </p:cNvSpPr>
          <p:nvPr>
            <p:ph sz="quarter" idx="13"/>
          </p:nvPr>
        </p:nvSpPr>
        <p:spPr/>
        <p:txBody>
          <a:bodyPr>
            <a:normAutofit lnSpcReduction="10000"/>
          </a:bodyPr>
          <a:lstStyle/>
          <a:p>
            <a:pPr>
              <a:buFont typeface="Arial" pitchFamily="34" charset="0"/>
              <a:buChar char="•"/>
            </a:pPr>
            <a:r>
              <a:rPr lang="en-US" dirty="0" smtClean="0"/>
              <a:t>No concept of a global collision</a:t>
            </a:r>
          </a:p>
          <a:p>
            <a:pPr lvl="1">
              <a:buFont typeface="Arial" pitchFamily="34" charset="0"/>
              <a:buChar char="•"/>
            </a:pPr>
            <a:r>
              <a:rPr lang="en-US" dirty="0" smtClean="0"/>
              <a:t>Different receivers hear different signals</a:t>
            </a:r>
          </a:p>
          <a:p>
            <a:pPr lvl="1">
              <a:buFont typeface="Arial" pitchFamily="34" charset="0"/>
              <a:buChar char="•"/>
            </a:pPr>
            <a:r>
              <a:rPr lang="en-US" dirty="0" smtClean="0"/>
              <a:t>Different senders reach different receivers</a:t>
            </a:r>
            <a:br>
              <a:rPr lang="en-US" dirty="0" smtClean="0"/>
            </a:br>
            <a:endParaRPr lang="en-US" dirty="0" smtClean="0"/>
          </a:p>
          <a:p>
            <a:pPr>
              <a:buFont typeface="Arial" pitchFamily="34" charset="0"/>
              <a:buChar char="•"/>
            </a:pPr>
            <a:r>
              <a:rPr lang="en-US" dirty="0" smtClean="0"/>
              <a:t>Collisions are at receiver, not sender</a:t>
            </a:r>
          </a:p>
          <a:p>
            <a:pPr lvl="1">
              <a:buFont typeface="Arial" pitchFamily="34" charset="0"/>
              <a:buChar char="•"/>
            </a:pPr>
            <a:r>
              <a:rPr lang="en-US" dirty="0" smtClean="0"/>
              <a:t>Only care if receiver can hear the sender clearly</a:t>
            </a:r>
          </a:p>
          <a:p>
            <a:pPr lvl="1">
              <a:buFont typeface="Arial" pitchFamily="34" charset="0"/>
              <a:buChar char="•"/>
            </a:pPr>
            <a:r>
              <a:rPr lang="en-US" dirty="0" smtClean="0"/>
              <a:t>It does not matter if sender can hear someone else</a:t>
            </a:r>
          </a:p>
          <a:p>
            <a:pPr lvl="1">
              <a:buFont typeface="Arial" pitchFamily="34" charset="0"/>
              <a:buChar char="•"/>
            </a:pPr>
            <a:r>
              <a:rPr lang="en-US" dirty="0" smtClean="0"/>
              <a:t>As long as that signal does not interfere with receiver</a:t>
            </a:r>
            <a:br>
              <a:rPr lang="en-US" dirty="0" smtClean="0"/>
            </a:br>
            <a:endParaRPr lang="en-US" dirty="0" smtClean="0"/>
          </a:p>
          <a:p>
            <a:pPr>
              <a:buFont typeface="Arial" pitchFamily="34" charset="0"/>
              <a:buChar char="•"/>
            </a:pPr>
            <a:r>
              <a:rPr lang="en-US" dirty="0" smtClean="0"/>
              <a:t>Goal of protocol:</a:t>
            </a:r>
          </a:p>
          <a:p>
            <a:pPr lvl="1">
              <a:buFont typeface="Arial" pitchFamily="34" charset="0"/>
              <a:buChar char="•"/>
            </a:pPr>
            <a:r>
              <a:rPr lang="en-US" dirty="0" smtClean="0"/>
              <a:t>Detect if receiver can hear sender</a:t>
            </a:r>
          </a:p>
          <a:p>
            <a:pPr lvl="1">
              <a:buFont typeface="Arial" pitchFamily="34" charset="0"/>
              <a:buChar char="•"/>
            </a:pPr>
            <a:r>
              <a:rPr lang="en-US" dirty="0" smtClean="0"/>
              <a:t>Tell senders who might interfere with receiver to shut up</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739B6B8-4961-4D24-A07E-5D93C455FF14}" type="slidenum">
              <a:rPr lang="en-US" sz="1400" b="0" smtClean="0">
                <a:latin typeface="Times New Roman" pitchFamily="18" charset="0"/>
              </a:rPr>
              <a:pPr eaLnBrk="1" hangingPunct="1"/>
              <a:t>32</a:t>
            </a:fld>
            <a:endParaRPr lang="en-US" sz="1400" b="0" smtClean="0">
              <a:latin typeface="Times New Roman" pitchFamily="18" charset="0"/>
            </a:endParaRPr>
          </a:p>
        </p:txBody>
      </p:sp>
      <p:sp>
        <p:nvSpPr>
          <p:cNvPr id="31746"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sz="quarter" idx="13"/>
          </p:nvPr>
        </p:nvSpPr>
        <p:spPr/>
        <p:txBody>
          <a:bodyPr/>
          <a:lstStyle/>
          <a:p>
            <a:pPr>
              <a:buFont typeface="Arial" pitchFamily="34" charset="0"/>
              <a:buChar char="•"/>
              <a:defRPr/>
            </a:pPr>
            <a:r>
              <a:rPr lang="en-US" dirty="0" smtClean="0"/>
              <a:t>Since can’</a:t>
            </a:r>
            <a:r>
              <a:rPr lang="en-US" altLang="ja-JP" dirty="0" smtClean="0"/>
              <a:t>t detect collisions, we try to </a:t>
            </a:r>
            <a:r>
              <a:rPr lang="en-US" altLang="ja-JP" i="1" dirty="0" smtClean="0">
                <a:solidFill>
                  <a:srgbClr val="0000FF"/>
                </a:solidFill>
              </a:rPr>
              <a:t>avoid</a:t>
            </a:r>
            <a:r>
              <a:rPr lang="en-US" altLang="ja-JP" dirty="0" smtClean="0"/>
              <a:t> them</a:t>
            </a:r>
          </a:p>
          <a:p>
            <a:pPr>
              <a:buFont typeface="Arial" pitchFamily="34" charset="0"/>
              <a:buChar char="•"/>
              <a:defRPr/>
            </a:pPr>
            <a:r>
              <a:rPr lang="en-US" dirty="0" smtClean="0"/>
              <a:t>Carrier sense:</a:t>
            </a:r>
          </a:p>
          <a:p>
            <a:pPr lvl="1">
              <a:buFont typeface="Arial" pitchFamily="34" charset="0"/>
              <a:buChar char="•"/>
              <a:defRPr/>
            </a:pPr>
            <a:r>
              <a:rPr lang="en-US" dirty="0" smtClean="0"/>
              <a:t>When medium busy, choose random interval</a:t>
            </a:r>
          </a:p>
          <a:p>
            <a:pPr lvl="1">
              <a:buFont typeface="Arial" pitchFamily="34" charset="0"/>
              <a:buChar char="•"/>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buFont typeface="Arial" pitchFamily="34" charset="0"/>
              <a:buChar char="•"/>
              <a:defRPr/>
            </a:pPr>
            <a:r>
              <a:rPr lang="en-US" dirty="0" smtClean="0"/>
              <a:t>When a collision is inferred, retransmit with binary exponential </a:t>
            </a:r>
            <a:r>
              <a:rPr lang="en-US" dirty="0" err="1" smtClean="0"/>
              <a:t>backoff</a:t>
            </a:r>
            <a:r>
              <a:rPr lang="en-US" dirty="0" smtClean="0"/>
              <a:t> (like Ethernet) </a:t>
            </a:r>
          </a:p>
          <a:p>
            <a:pPr lvl="1">
              <a:buFont typeface="Arial" pitchFamily="34" charset="0"/>
              <a:buChar char="•"/>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buFont typeface="Arial" pitchFamily="34" charset="0"/>
              <a:buChar char="•"/>
              <a:defRPr/>
            </a:pPr>
            <a:r>
              <a:rPr lang="en-US" dirty="0" smtClean="0"/>
              <a:t>Use exponential </a:t>
            </a:r>
            <a:r>
              <a:rPr lang="en-US" dirty="0" err="1" smtClean="0"/>
              <a:t>backoff</a:t>
            </a:r>
            <a:r>
              <a:rPr lang="en-US" dirty="0" smtClean="0"/>
              <a:t> to adapt contention window</a:t>
            </a:r>
          </a:p>
          <a:p>
            <a:pPr lvl="1">
              <a:buFont typeface="Helvetica" charset="0"/>
              <a:buChar char="–"/>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EF5609C-4157-492A-9F52-53FA6C405A97}" type="slidenum">
              <a:rPr lang="en-US" sz="1400" b="0">
                <a:latin typeface="Times New Roman" pitchFamily="18" charset="0"/>
              </a:rPr>
              <a:pPr eaLnBrk="1" hangingPunct="1"/>
              <a:t>33</a:t>
            </a:fld>
            <a:endParaRPr lang="en-US" sz="1400" b="0">
              <a:latin typeface="Times New Roman" pitchFamily="18" charset="0"/>
            </a:endParaRPr>
          </a:p>
        </p:txBody>
      </p:sp>
      <p:sp>
        <p:nvSpPr>
          <p:cNvPr id="32771" name="Rectangle 2"/>
          <p:cNvSpPr>
            <a:spLocks noGrp="1" noChangeArrowheads="1"/>
          </p:cNvSpPr>
          <p:nvPr>
            <p:ph type="title" idx="4294967295"/>
          </p:nvPr>
        </p:nvSpPr>
        <p:spPr>
          <a:xfrm>
            <a:off x="228600" y="304800"/>
            <a:ext cx="8915400" cy="838200"/>
          </a:xfrm>
        </p:spPr>
        <p:txBody>
          <a:bodyPr/>
          <a:lstStyle/>
          <a:p>
            <a:pPr marL="0" indent="0" algn="l">
              <a:buNone/>
            </a:pPr>
            <a:r>
              <a:rPr lang="en-US" sz="3600" dirty="0" smtClean="0"/>
              <a:t>CSMA/CA - Collision Avoidance</a:t>
            </a:r>
          </a:p>
        </p:txBody>
      </p:sp>
      <p:sp>
        <p:nvSpPr>
          <p:cNvPr id="1080323" name="Rectangle 3"/>
          <p:cNvSpPr>
            <a:spLocks noGrp="1" noChangeArrowheads="1"/>
          </p:cNvSpPr>
          <p:nvPr>
            <p:ph type="body" idx="4294967295"/>
          </p:nvPr>
        </p:nvSpPr>
        <p:spPr>
          <a:xfrm>
            <a:off x="533400" y="3657600"/>
            <a:ext cx="8305800" cy="2514600"/>
          </a:xfrm>
        </p:spPr>
        <p:txBody>
          <a:bodyPr>
            <a:normAutofit fontScale="92500"/>
          </a:bodyPr>
          <a:lstStyle/>
          <a:p>
            <a:pPr marL="342900" indent="-342900">
              <a:lnSpc>
                <a:spcPct val="90000"/>
              </a:lnSpc>
              <a:buFont typeface="Arial" pitchFamily="34" charset="0"/>
              <a:buChar char="•"/>
            </a:pPr>
            <a:r>
              <a:rPr lang="en-US" sz="2400" dirty="0" smtClean="0"/>
              <a:t>Before every data transmission </a:t>
            </a:r>
          </a:p>
          <a:p>
            <a:pPr marL="800100" lvl="1" indent="-342900">
              <a:lnSpc>
                <a:spcPct val="90000"/>
              </a:lnSpc>
              <a:buFont typeface="Arial" pitchFamily="34" charset="0"/>
              <a:buChar char="•"/>
            </a:pPr>
            <a:r>
              <a:rPr lang="en-US" sz="2000" dirty="0" smtClean="0"/>
              <a:t>Sender sends a Request to Send (RTS) frame containing the length of the transmission, and the destination.</a:t>
            </a:r>
          </a:p>
          <a:p>
            <a:pPr marL="800100" lvl="1" indent="-342900">
              <a:lnSpc>
                <a:spcPct val="90000"/>
              </a:lnSpc>
              <a:buFont typeface="Arial" pitchFamily="34" charset="0"/>
              <a:buChar char="•"/>
            </a:pPr>
            <a:r>
              <a:rPr lang="en-US" sz="2000" dirty="0" smtClean="0"/>
              <a:t>Receiver respond with a Clear to Send (CTS) frame</a:t>
            </a:r>
          </a:p>
          <a:p>
            <a:pPr marL="800100" lvl="1" indent="-342900">
              <a:lnSpc>
                <a:spcPct val="90000"/>
              </a:lnSpc>
              <a:buFont typeface="Arial" pitchFamily="34" charset="0"/>
              <a:buChar char="•"/>
            </a:pPr>
            <a:r>
              <a:rPr lang="en-US" sz="2000" dirty="0" smtClean="0"/>
              <a:t>Sender sends data</a:t>
            </a:r>
          </a:p>
          <a:p>
            <a:pPr marL="800100" lvl="1" indent="-342900">
              <a:lnSpc>
                <a:spcPct val="90000"/>
              </a:lnSpc>
              <a:buFont typeface="Arial" pitchFamily="34" charset="0"/>
              <a:buChar char="•"/>
            </a:pPr>
            <a:r>
              <a:rPr lang="en-US" sz="2000" dirty="0" smtClean="0"/>
              <a:t>Receiver sends an ACK; now another sender can send data</a:t>
            </a:r>
          </a:p>
          <a:p>
            <a:pPr marL="342900" indent="-342900">
              <a:lnSpc>
                <a:spcPct val="90000"/>
              </a:lnSpc>
              <a:buFont typeface="Arial" pitchFamily="34" charset="0"/>
              <a:buChar char="•"/>
            </a:pPr>
            <a:r>
              <a:rPr lang="en-US" sz="2400" dirty="0" smtClean="0"/>
              <a:t>When sender </a:t>
            </a:r>
            <a:r>
              <a:rPr lang="en-US" sz="2400" dirty="0" err="1" smtClean="0"/>
              <a:t>doesn</a:t>
            </a:r>
            <a:r>
              <a:rPr lang="ja-JP" altLang="en-US" sz="2400" dirty="0" smtClean="0"/>
              <a:t>’</a:t>
            </a:r>
            <a:r>
              <a:rPr lang="en-US" altLang="ja-JP" sz="2400" dirty="0" smtClean="0"/>
              <a:t>t get a CTS back, it assumes collision </a:t>
            </a:r>
            <a:endParaRPr lang="en-US" sz="2400" dirty="0" smtClean="0"/>
          </a:p>
        </p:txBody>
      </p:sp>
      <p:sp>
        <p:nvSpPr>
          <p:cNvPr id="32773"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4"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5"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6"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2777"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2778"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27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27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0"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27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2783" name="Group 22"/>
            <p:cNvGrpSpPr>
              <a:grpSpLocks/>
            </p:cNvGrpSpPr>
            <p:nvPr/>
          </p:nvGrpSpPr>
          <p:grpSpPr bwMode="auto">
            <a:xfrm>
              <a:off x="912" y="1344"/>
              <a:ext cx="1968" cy="210"/>
              <a:chOff x="912" y="1344"/>
              <a:chExt cx="1968" cy="210"/>
            </a:xfrm>
          </p:grpSpPr>
          <p:sp>
            <p:nvSpPr>
              <p:cNvPr id="32785"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86"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2784"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160FB30-AE26-4A4B-A570-F1F7000B49F2}" type="slidenum">
              <a:rPr lang="en-US" sz="1400" b="0">
                <a:latin typeface="Times New Roman" pitchFamily="18" charset="0"/>
              </a:rPr>
              <a:pPr eaLnBrk="1" hangingPunct="1"/>
              <a:t>34</a:t>
            </a:fld>
            <a:endParaRPr lang="en-US" sz="1400" b="0">
              <a:latin typeface="Times New Roman" pitchFamily="18" charset="0"/>
            </a:endParaRPr>
          </a:p>
        </p:txBody>
      </p:sp>
      <p:sp>
        <p:nvSpPr>
          <p:cNvPr id="3139588" name="Rectangle 3"/>
          <p:cNvSpPr>
            <a:spLocks noGrp="1" noChangeArrowheads="1"/>
          </p:cNvSpPr>
          <p:nvPr>
            <p:ph type="body" idx="4294967295"/>
          </p:nvPr>
        </p:nvSpPr>
        <p:spPr>
          <a:xfrm>
            <a:off x="457200" y="3679825"/>
            <a:ext cx="7477125" cy="2328863"/>
          </a:xfrm>
        </p:spPr>
        <p:txBody>
          <a:bodyPr/>
          <a:lstStyle/>
          <a:p>
            <a:pPr marL="457200" indent="-457200">
              <a:buFont typeface="Arial" pitchFamily="34" charset="0"/>
              <a:buChar char="•"/>
            </a:pPr>
            <a:r>
              <a:rPr lang="en-US" dirty="0" smtClean="0"/>
              <a:t>If other nodes hear RTS, but not CTS: </a:t>
            </a:r>
            <a:r>
              <a:rPr lang="en-US" dirty="0" smtClean="0">
                <a:solidFill>
                  <a:srgbClr val="0000FF"/>
                </a:solidFill>
              </a:rPr>
              <a:t>send</a:t>
            </a:r>
            <a:endParaRPr lang="en-US" dirty="0" smtClean="0"/>
          </a:p>
          <a:p>
            <a:pPr marL="914400" lvl="1" indent="-457200">
              <a:buFont typeface="Arial" pitchFamily="34" charset="0"/>
              <a:buChar char="•"/>
            </a:pPr>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endParaRPr lang="en-US" dirty="0" smtClean="0"/>
          </a:p>
        </p:txBody>
      </p:sp>
      <p:grpSp>
        <p:nvGrpSpPr>
          <p:cNvPr id="33797" name="Group 30"/>
          <p:cNvGrpSpPr>
            <a:grpSpLocks/>
          </p:cNvGrpSpPr>
          <p:nvPr/>
        </p:nvGrpSpPr>
        <p:grpSpPr bwMode="auto">
          <a:xfrm>
            <a:off x="1595438" y="1371600"/>
            <a:ext cx="5948362" cy="1981200"/>
            <a:chOff x="1005" y="864"/>
            <a:chExt cx="3747"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2" name="Text Box 7"/>
            <p:cNvSpPr txBox="1">
              <a:spLocks noChangeArrowheads="1"/>
            </p:cNvSpPr>
            <p:nvPr/>
          </p:nvSpPr>
          <p:spPr bwMode="auto">
            <a:xfrm>
              <a:off x="2637" y="1008"/>
              <a:ext cx="51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latin typeface="+mn-lt"/>
                  <a:ea typeface="Arial" charset="0"/>
                </a:rPr>
                <a:t>sender</a:t>
              </a:r>
            </a:p>
          </p:txBody>
        </p:sp>
        <p:sp>
          <p:nvSpPr>
            <p:cNvPr id="3139593" name="Text Box 8"/>
            <p:cNvSpPr txBox="1">
              <a:spLocks noChangeArrowheads="1"/>
            </p:cNvSpPr>
            <p:nvPr/>
          </p:nvSpPr>
          <p:spPr bwMode="auto">
            <a:xfrm>
              <a:off x="1005" y="912"/>
              <a:ext cx="57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latin typeface="+mn-lt"/>
                  <a:ea typeface="Arial" charset="0"/>
                </a:rPr>
                <a:t>receiver</a:t>
              </a:r>
            </a:p>
          </p:txBody>
        </p:sp>
        <p:sp>
          <p:nvSpPr>
            <p:cNvPr id="33803" name="Text Box 9"/>
            <p:cNvSpPr txBox="1">
              <a:spLocks noChangeArrowheads="1"/>
            </p:cNvSpPr>
            <p:nvPr/>
          </p:nvSpPr>
          <p:spPr bwMode="auto">
            <a:xfrm>
              <a:off x="3703" y="864"/>
              <a:ext cx="97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latin typeface="Arial" pitchFamily="34" charset="0"/>
                </a:rPr>
                <a:t>other node in </a:t>
              </a:r>
            </a:p>
            <a:p>
              <a:pPr algn="ctr"/>
              <a:r>
                <a:rPr lang="en-US" sz="1600" b="0">
                  <a:latin typeface="Arial" pitchFamily="34" charset="0"/>
                </a:rPr>
                <a:t>sender</a:t>
              </a:r>
              <a:r>
                <a:rPr lang="en-US" altLang="en-US" sz="1600" b="0">
                  <a:latin typeface="Arial" pitchFamily="34" charset="0"/>
                </a:rPr>
                <a:t>’</a:t>
              </a:r>
              <a:r>
                <a:rPr lang="en-US" sz="1600" b="0">
                  <a:latin typeface="Arial" pitchFamily="34" charset="0"/>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lgn="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lgn="r">
                <a:defRPr/>
              </a:pPr>
              <a:endParaRPr lang="en-US">
                <a:latin typeface="+mn-lt"/>
                <a:ea typeface="+mn-ea"/>
              </a:endParaRPr>
            </a:p>
          </p:txBody>
        </p:sp>
        <p:sp>
          <p:nvSpPr>
            <p:cNvPr id="3139598" name="Text Box 13"/>
            <p:cNvSpPr txBox="1">
              <a:spLocks noChangeArrowheads="1"/>
            </p:cNvSpPr>
            <p:nvPr/>
          </p:nvSpPr>
          <p:spPr bwMode="auto">
            <a:xfrm>
              <a:off x="2496" y="1134"/>
              <a:ext cx="370" cy="210"/>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Arial" charset="0"/>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lgn="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a:solidFill>
                    <a:schemeClr val="tx2"/>
                  </a:solidFill>
                  <a:latin typeface="+mn-lt"/>
                  <a:ea typeface="Arial" charset="0"/>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lgn="r">
                <a:defRPr/>
              </a:pPr>
              <a:endParaRPr lang="en-US">
                <a:latin typeface="+mn-lt"/>
                <a:ea typeface="+mn-ea"/>
              </a:endParaRPr>
            </a:p>
          </p:txBody>
        </p:sp>
        <p:sp>
          <p:nvSpPr>
            <p:cNvPr id="3139609" name="Text Box 24"/>
            <p:cNvSpPr txBox="1">
              <a:spLocks noChangeArrowheads="1"/>
            </p:cNvSpPr>
            <p:nvPr/>
          </p:nvSpPr>
          <p:spPr bwMode="auto">
            <a:xfrm>
              <a:off x="2542" y="1392"/>
              <a:ext cx="374"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solidFill>
                    <a:schemeClr val="hlink"/>
                  </a:solidFill>
                  <a:latin typeface="+mn-lt"/>
                  <a:ea typeface="Arial" charset="0"/>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lgn="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a:solidFill>
                    <a:schemeClr val="tx2"/>
                  </a:solidFill>
                  <a:latin typeface="+mn-lt"/>
                  <a:ea typeface="Arial" charset="0"/>
                </a:rPr>
                <a:t>data</a:t>
              </a:r>
            </a:p>
          </p:txBody>
        </p:sp>
      </p:grpSp>
      <p:sp>
        <p:nvSpPr>
          <p:cNvPr id="21" name="Rectangle 2"/>
          <p:cNvSpPr txBox="1">
            <a:spLocks noChangeArrowheads="1"/>
          </p:cNvSpPr>
          <p:nvPr/>
        </p:nvSpPr>
        <p:spPr>
          <a:xfrm>
            <a:off x="228600" y="304800"/>
            <a:ext cx="89154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600" dirty="0" smtClean="0"/>
              <a:t>CSMA/CA - Collision Avoidance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44EE8C-16B4-421F-A613-1160F559AB71}" type="slidenum">
              <a:rPr lang="en-US" sz="1400" b="0">
                <a:latin typeface="Times New Roman" pitchFamily="18" charset="0"/>
              </a:rPr>
              <a:pPr eaLnBrk="1" hangingPunct="1"/>
              <a:t>35</a:t>
            </a:fld>
            <a:endParaRPr lang="en-US" sz="1400" b="0">
              <a:latin typeface="Times New Roman" pitchFamily="18" charset="0"/>
            </a:endParaRPr>
          </a:p>
        </p:txBody>
      </p:sp>
      <p:sp>
        <p:nvSpPr>
          <p:cNvPr id="3141636" name="Rectangle 3"/>
          <p:cNvSpPr>
            <a:spLocks noGrp="1" noChangeArrowheads="1"/>
          </p:cNvSpPr>
          <p:nvPr>
            <p:ph type="body" idx="4294967295"/>
          </p:nvPr>
        </p:nvSpPr>
        <p:spPr>
          <a:xfrm>
            <a:off x="914400" y="3679825"/>
            <a:ext cx="7019925" cy="2328863"/>
          </a:xfrm>
        </p:spPr>
        <p:txBody>
          <a:bodyPr/>
          <a:lstStyle/>
          <a:p>
            <a:pPr marL="342900" indent="-342900">
              <a:buFont typeface="Arial" pitchFamily="34" charset="0"/>
              <a:buChar char="•"/>
            </a:pPr>
            <a:r>
              <a:rPr lang="en-US" dirty="0" smtClean="0"/>
              <a:t>If other nodes hear RTS, but not CTS: </a:t>
            </a:r>
            <a:r>
              <a:rPr lang="en-US" dirty="0" smtClean="0">
                <a:solidFill>
                  <a:srgbClr val="0000FF"/>
                </a:solidFill>
              </a:rPr>
              <a:t>send</a:t>
            </a:r>
            <a:endParaRPr lang="en-US" dirty="0" smtClean="0"/>
          </a:p>
          <a:p>
            <a:pPr marL="800100" lvl="1" indent="-342900">
              <a:buFont typeface="Arial" pitchFamily="34" charset="0"/>
              <a:buChar char="•"/>
            </a:pPr>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p>
          <a:p>
            <a:pPr marL="800100" lvl="1" indent="-342900">
              <a:buFont typeface="Arial" pitchFamily="34" charset="0"/>
              <a:buChar char="•"/>
            </a:pPr>
            <a:r>
              <a:rPr lang="en-US" dirty="0" smtClean="0"/>
              <a:t>… Can cause problems when a CTS is </a:t>
            </a:r>
            <a:r>
              <a:rPr lang="en-US" dirty="0" smtClean="0">
                <a:solidFill>
                  <a:srgbClr val="FF0000"/>
                </a:solidFill>
              </a:rPr>
              <a:t>lost</a:t>
            </a:r>
          </a:p>
          <a:p>
            <a:pPr marL="342900" indent="-342900">
              <a:buFont typeface="Arial" pitchFamily="34" charset="0"/>
              <a:buChar char="•"/>
            </a:pPr>
            <a:r>
              <a:rPr lang="en-US" dirty="0" smtClean="0"/>
              <a:t>When you hear a CTS, you keep quiet until scheduled transmission is over (hear ACK)</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4827" name="Group 10"/>
          <p:cNvGrpSpPr>
            <a:grpSpLocks/>
          </p:cNvGrpSpPr>
          <p:nvPr/>
        </p:nvGrpSpPr>
        <p:grpSpPr bwMode="auto">
          <a:xfrm>
            <a:off x="1471613" y="1752600"/>
            <a:ext cx="5157787" cy="457200"/>
            <a:chOff x="927" y="1104"/>
            <a:chExt cx="3249" cy="288"/>
          </a:xfrm>
        </p:grpSpPr>
        <p:sp>
          <p:nvSpPr>
            <p:cNvPr id="34844"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5"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6"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4837" name="Group 14"/>
            <p:cNvGrpSpPr>
              <a:grpSpLocks/>
            </p:cNvGrpSpPr>
            <p:nvPr/>
          </p:nvGrpSpPr>
          <p:grpSpPr bwMode="auto">
            <a:xfrm>
              <a:off x="920" y="1776"/>
              <a:ext cx="3256" cy="249"/>
              <a:chOff x="920" y="1776"/>
              <a:chExt cx="3256" cy="249"/>
            </a:xfrm>
          </p:grpSpPr>
          <p:sp>
            <p:nvSpPr>
              <p:cNvPr id="34841"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3"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4838" name="Group 18"/>
            <p:cNvGrpSpPr>
              <a:grpSpLocks/>
            </p:cNvGrpSpPr>
            <p:nvPr/>
          </p:nvGrpSpPr>
          <p:grpSpPr bwMode="auto">
            <a:xfrm>
              <a:off x="912" y="1488"/>
              <a:ext cx="1968" cy="240"/>
              <a:chOff x="912" y="1488"/>
              <a:chExt cx="1968" cy="240"/>
            </a:xfrm>
          </p:grpSpPr>
          <p:sp>
            <p:nvSpPr>
              <p:cNvPr id="34839"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0"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4829" name="Group 22"/>
          <p:cNvGrpSpPr>
            <a:grpSpLocks/>
          </p:cNvGrpSpPr>
          <p:nvPr/>
        </p:nvGrpSpPr>
        <p:grpSpPr bwMode="auto">
          <a:xfrm>
            <a:off x="1447800" y="2133600"/>
            <a:ext cx="3124200" cy="333375"/>
            <a:chOff x="912" y="1344"/>
            <a:chExt cx="1968" cy="210"/>
          </a:xfrm>
        </p:grpSpPr>
        <p:sp>
          <p:nvSpPr>
            <p:cNvPr id="34835"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0"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31" name="Group 45"/>
          <p:cNvGrpSpPr>
            <a:grpSpLocks/>
          </p:cNvGrpSpPr>
          <p:nvPr/>
        </p:nvGrpSpPr>
        <p:grpSpPr bwMode="auto">
          <a:xfrm>
            <a:off x="5410200" y="2209800"/>
            <a:ext cx="381000" cy="381000"/>
            <a:chOff x="3408" y="1392"/>
            <a:chExt cx="240" cy="240"/>
          </a:xfrm>
        </p:grpSpPr>
        <p:sp>
          <p:nvSpPr>
            <p:cNvPr id="34833"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32"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31" name="Rectangle 2"/>
          <p:cNvSpPr txBox="1">
            <a:spLocks noChangeArrowheads="1"/>
          </p:cNvSpPr>
          <p:nvPr/>
        </p:nvSpPr>
        <p:spPr>
          <a:xfrm>
            <a:off x="228600" y="304800"/>
            <a:ext cx="89154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600" smtClean="0"/>
              <a:t>CSMA/CA -MA with Collision Avoidance</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1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694B6B3-E663-4EAC-9402-516A7AC8595E}" type="slidenum">
              <a:rPr lang="en-US" sz="1400" b="0">
                <a:latin typeface="Times New Roman" pitchFamily="18" charset="0"/>
              </a:rPr>
              <a:pPr eaLnBrk="1" hangingPunct="1"/>
              <a:t>36</a:t>
            </a:fld>
            <a:endParaRPr lang="en-US" sz="1400" b="0">
              <a:latin typeface="Times New Roman" pitchFamily="18" charset="0"/>
            </a:endParaRPr>
          </a:p>
        </p:txBody>
      </p:sp>
      <p:sp>
        <p:nvSpPr>
          <p:cNvPr id="35843"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949251" name="Rectangle 3"/>
          <p:cNvSpPr>
            <a:spLocks noGrp="1" noChangeArrowheads="1"/>
          </p:cNvSpPr>
          <p:nvPr>
            <p:ph type="body" idx="4294967295"/>
          </p:nvPr>
        </p:nvSpPr>
        <p:spPr>
          <a:xfrm>
            <a:off x="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5845" name="Rectangle 4"/>
          <p:cNvSpPr>
            <a:spLocks noGrp="1" noChangeArrowheads="1"/>
          </p:cNvSpPr>
          <p:nvPr>
            <p:ph type="title" idx="4294967295"/>
          </p:nvPr>
        </p:nvSpPr>
        <p:spPr>
          <a:xfrm>
            <a:off x="304800" y="381000"/>
            <a:ext cx="8839200" cy="685800"/>
          </a:xfrm>
        </p:spPr>
        <p:txBody>
          <a:bodyPr/>
          <a:lstStyle/>
          <a:p>
            <a:pPr marL="0" indent="0" algn="l">
              <a:buNone/>
            </a:pPr>
            <a:r>
              <a:rPr lang="en-US" dirty="0" smtClean="0"/>
              <a:t>RTS / CTS Protocols (CSMA/CA)</a:t>
            </a:r>
          </a:p>
        </p:txBody>
      </p:sp>
      <p:sp>
        <p:nvSpPr>
          <p:cNvPr id="35846"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35847"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5848"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5856"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7"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5854"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5"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lgn="r">
              <a:defRPr/>
            </a:pPr>
            <a:r>
              <a:rPr lang="en-US" sz="2400" dirty="0">
                <a:latin typeface="+mn-lt"/>
                <a:ea typeface="+mn-ea"/>
              </a:rPr>
              <a:t>B sends to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6769207-1F5E-4B9C-8F46-6B9A0DC84D41}" type="slidenum">
              <a:rPr lang="en-US" sz="1400" b="0">
                <a:latin typeface="Arial" pitchFamily="34" charset="0"/>
              </a:rPr>
              <a:pPr eaLnBrk="1" hangingPunct="1"/>
              <a:t>37</a:t>
            </a:fld>
            <a:endParaRPr lang="en-US" sz="1400" b="0">
              <a:latin typeface="Arial" pitchFamily="34" charset="0"/>
            </a:endParaRPr>
          </a:p>
        </p:txBody>
      </p:sp>
      <p:sp>
        <p:nvSpPr>
          <p:cNvPr id="37891" name="Rectangle 2"/>
          <p:cNvSpPr>
            <a:spLocks noGrp="1" noChangeArrowheads="1"/>
          </p:cNvSpPr>
          <p:nvPr>
            <p:ph type="title" idx="4294967295"/>
          </p:nvPr>
        </p:nvSpPr>
        <p:spPr>
          <a:xfrm>
            <a:off x="0" y="381000"/>
            <a:ext cx="8069263" cy="685800"/>
          </a:xfrm>
        </p:spPr>
        <p:txBody>
          <a:bodyPr/>
          <a:lstStyle/>
          <a:p>
            <a:r>
              <a:rPr lang="en-US" smtClean="0"/>
              <a:t>Channelization of spectrum</a:t>
            </a:r>
          </a:p>
        </p:txBody>
      </p:sp>
      <p:sp>
        <p:nvSpPr>
          <p:cNvPr id="37892" name="Rectangle 3"/>
          <p:cNvSpPr>
            <a:spLocks noGrp="1" noChangeArrowheads="1"/>
          </p:cNvSpPr>
          <p:nvPr>
            <p:ph type="body" idx="4294967295"/>
          </p:nvPr>
        </p:nvSpPr>
        <p:spPr>
          <a:xfrm>
            <a:off x="0" y="1447800"/>
            <a:ext cx="8305800" cy="1066800"/>
          </a:xfrm>
        </p:spPr>
        <p:txBody>
          <a:bodyPr>
            <a:normAutofit fontScale="92500" lnSpcReduction="10000"/>
          </a:bodyPr>
          <a:lstStyle/>
          <a:p>
            <a:r>
              <a:rPr lang="en-US" smtClean="0"/>
              <a:t>Typically, available frequency spectrum is split into multiple channels</a:t>
            </a:r>
          </a:p>
          <a:p>
            <a:r>
              <a:rPr lang="en-US" smtClean="0"/>
              <a:t>Some channels may overlap</a:t>
            </a:r>
          </a:p>
        </p:txBody>
      </p:sp>
      <p:grpSp>
        <p:nvGrpSpPr>
          <p:cNvPr id="37893" name="Group 31"/>
          <p:cNvGrpSpPr>
            <a:grpSpLocks/>
          </p:cNvGrpSpPr>
          <p:nvPr/>
        </p:nvGrpSpPr>
        <p:grpSpPr bwMode="auto">
          <a:xfrm>
            <a:off x="381000" y="3260725"/>
            <a:ext cx="8305800" cy="2987675"/>
            <a:chOff x="240" y="1968"/>
            <a:chExt cx="5232" cy="1882"/>
          </a:xfrm>
        </p:grpSpPr>
        <p:sp>
          <p:nvSpPr>
            <p:cNvPr id="2967558" name="Line 5"/>
            <p:cNvSpPr>
              <a:spLocks noChangeShapeType="1"/>
            </p:cNvSpPr>
            <p:nvPr/>
          </p:nvSpPr>
          <p:spPr bwMode="auto">
            <a:xfrm>
              <a:off x="288" y="2592"/>
              <a:ext cx="5136" cy="0"/>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59" name="Rectangle 6"/>
            <p:cNvSpPr>
              <a:spLocks noChangeArrowheads="1"/>
            </p:cNvSpPr>
            <p:nvPr/>
          </p:nvSpPr>
          <p:spPr bwMode="auto">
            <a:xfrm>
              <a:off x="672" y="2256"/>
              <a:ext cx="624"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dirty="0">
                  <a:latin typeface="+mn-lt"/>
                  <a:ea typeface="Arial" charset="0"/>
                </a:rPr>
                <a:t>26 MHz</a:t>
              </a:r>
            </a:p>
          </p:txBody>
        </p:sp>
        <p:sp>
          <p:nvSpPr>
            <p:cNvPr id="2967560" name="Rectangle 7"/>
            <p:cNvSpPr>
              <a:spLocks noChangeArrowheads="1"/>
            </p:cNvSpPr>
            <p:nvPr/>
          </p:nvSpPr>
          <p:spPr bwMode="auto">
            <a:xfrm>
              <a:off x="1968" y="2256"/>
              <a:ext cx="72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100 MHz</a:t>
              </a:r>
            </a:p>
          </p:txBody>
        </p:sp>
        <p:sp>
          <p:nvSpPr>
            <p:cNvPr id="2967561" name="Rectangle 8"/>
            <p:cNvSpPr>
              <a:spLocks noChangeArrowheads="1"/>
            </p:cNvSpPr>
            <p:nvPr/>
          </p:nvSpPr>
          <p:spPr bwMode="auto">
            <a:xfrm>
              <a:off x="3360" y="2256"/>
              <a:ext cx="96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200 MHz</a:t>
              </a:r>
            </a:p>
          </p:txBody>
        </p:sp>
        <p:sp>
          <p:nvSpPr>
            <p:cNvPr id="2967562" name="Rectangle 9"/>
            <p:cNvSpPr>
              <a:spLocks noChangeArrowheads="1"/>
            </p:cNvSpPr>
            <p:nvPr/>
          </p:nvSpPr>
          <p:spPr bwMode="auto">
            <a:xfrm>
              <a:off x="4560" y="2256"/>
              <a:ext cx="72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150 MHz</a:t>
              </a:r>
            </a:p>
          </p:txBody>
        </p:sp>
        <p:sp>
          <p:nvSpPr>
            <p:cNvPr id="2967563" name="Text Box 10"/>
            <p:cNvSpPr txBox="1">
              <a:spLocks noChangeArrowheads="1"/>
            </p:cNvSpPr>
            <p:nvPr/>
          </p:nvSpPr>
          <p:spPr bwMode="auto">
            <a:xfrm>
              <a:off x="1872"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2.45 GHz</a:t>
              </a:r>
            </a:p>
          </p:txBody>
        </p:sp>
        <p:sp>
          <p:nvSpPr>
            <p:cNvPr id="2967564" name="Line 11"/>
            <p:cNvSpPr>
              <a:spLocks noChangeShapeType="1"/>
            </p:cNvSpPr>
            <p:nvPr/>
          </p:nvSpPr>
          <p:spPr bwMode="auto">
            <a:xfrm>
              <a:off x="960"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5" name="Line 12"/>
            <p:cNvSpPr>
              <a:spLocks noChangeShapeType="1"/>
            </p:cNvSpPr>
            <p:nvPr/>
          </p:nvSpPr>
          <p:spPr bwMode="auto">
            <a:xfrm>
              <a:off x="2304"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6" name="Line 13"/>
            <p:cNvSpPr>
              <a:spLocks noChangeShapeType="1"/>
            </p:cNvSpPr>
            <p:nvPr/>
          </p:nvSpPr>
          <p:spPr bwMode="auto">
            <a:xfrm>
              <a:off x="3840"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7" name="Line 14"/>
            <p:cNvSpPr>
              <a:spLocks noChangeShapeType="1"/>
            </p:cNvSpPr>
            <p:nvPr/>
          </p:nvSpPr>
          <p:spPr bwMode="auto">
            <a:xfrm>
              <a:off x="4896"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8" name="Text Box 15"/>
            <p:cNvSpPr txBox="1">
              <a:spLocks noChangeArrowheads="1"/>
            </p:cNvSpPr>
            <p:nvPr/>
          </p:nvSpPr>
          <p:spPr bwMode="auto">
            <a:xfrm>
              <a:off x="576"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915 MHz</a:t>
              </a:r>
            </a:p>
          </p:txBody>
        </p:sp>
        <p:sp>
          <p:nvSpPr>
            <p:cNvPr id="2967569" name="Text Box 16"/>
            <p:cNvSpPr txBox="1">
              <a:spLocks noChangeArrowheads="1"/>
            </p:cNvSpPr>
            <p:nvPr/>
          </p:nvSpPr>
          <p:spPr bwMode="auto">
            <a:xfrm>
              <a:off x="3408"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5.25 GHz</a:t>
              </a:r>
            </a:p>
          </p:txBody>
        </p:sp>
        <p:sp>
          <p:nvSpPr>
            <p:cNvPr id="2967570" name="Text Box 17"/>
            <p:cNvSpPr txBox="1">
              <a:spLocks noChangeArrowheads="1"/>
            </p:cNvSpPr>
            <p:nvPr/>
          </p:nvSpPr>
          <p:spPr bwMode="auto">
            <a:xfrm>
              <a:off x="4464"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5.8 GHz</a:t>
              </a:r>
            </a:p>
          </p:txBody>
        </p:sp>
        <p:sp>
          <p:nvSpPr>
            <p:cNvPr id="2967571" name="Text Box 18"/>
            <p:cNvSpPr txBox="1">
              <a:spLocks noChangeArrowheads="1"/>
            </p:cNvSpPr>
            <p:nvPr/>
          </p:nvSpPr>
          <p:spPr bwMode="auto">
            <a:xfrm>
              <a:off x="1776" y="1968"/>
              <a:ext cx="1152"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3 channels</a:t>
              </a:r>
            </a:p>
          </p:txBody>
        </p:sp>
        <p:sp>
          <p:nvSpPr>
            <p:cNvPr id="2967572" name="Text Box 19"/>
            <p:cNvSpPr txBox="1">
              <a:spLocks noChangeArrowheads="1"/>
            </p:cNvSpPr>
            <p:nvPr/>
          </p:nvSpPr>
          <p:spPr bwMode="auto">
            <a:xfrm>
              <a:off x="3312" y="1968"/>
              <a:ext cx="1104"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8 channels</a:t>
              </a:r>
            </a:p>
          </p:txBody>
        </p:sp>
        <p:sp>
          <p:nvSpPr>
            <p:cNvPr id="2967573" name="Text Box 20"/>
            <p:cNvSpPr txBox="1">
              <a:spLocks noChangeArrowheads="1"/>
            </p:cNvSpPr>
            <p:nvPr/>
          </p:nvSpPr>
          <p:spPr bwMode="auto">
            <a:xfrm>
              <a:off x="4416" y="1968"/>
              <a:ext cx="1056"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4 channels</a:t>
              </a:r>
            </a:p>
          </p:txBody>
        </p:sp>
        <p:sp>
          <p:nvSpPr>
            <p:cNvPr id="2967574" name="Line 21"/>
            <p:cNvSpPr>
              <a:spLocks noChangeShapeType="1"/>
            </p:cNvSpPr>
            <p:nvPr/>
          </p:nvSpPr>
          <p:spPr bwMode="auto">
            <a:xfrm>
              <a:off x="240" y="3504"/>
              <a:ext cx="5136" cy="0"/>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75" name="Rectangle 22"/>
            <p:cNvSpPr>
              <a:spLocks noChangeArrowheads="1"/>
            </p:cNvSpPr>
            <p:nvPr/>
          </p:nvSpPr>
          <p:spPr bwMode="auto">
            <a:xfrm>
              <a:off x="384" y="3168"/>
              <a:ext cx="864"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250 MHz</a:t>
              </a:r>
            </a:p>
          </p:txBody>
        </p:sp>
        <p:sp>
          <p:nvSpPr>
            <p:cNvPr id="2967576" name="Rectangle 23"/>
            <p:cNvSpPr>
              <a:spLocks noChangeArrowheads="1"/>
            </p:cNvSpPr>
            <p:nvPr/>
          </p:nvSpPr>
          <p:spPr bwMode="auto">
            <a:xfrm>
              <a:off x="1680" y="3168"/>
              <a:ext cx="120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500 MHz</a:t>
              </a:r>
            </a:p>
          </p:txBody>
        </p:sp>
        <p:sp>
          <p:nvSpPr>
            <p:cNvPr id="2967577" name="Rectangle 24"/>
            <p:cNvSpPr>
              <a:spLocks noChangeArrowheads="1"/>
            </p:cNvSpPr>
            <p:nvPr/>
          </p:nvSpPr>
          <p:spPr bwMode="auto">
            <a:xfrm>
              <a:off x="3600" y="3168"/>
              <a:ext cx="1632"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1000 MHz</a:t>
              </a:r>
            </a:p>
          </p:txBody>
        </p:sp>
        <p:sp>
          <p:nvSpPr>
            <p:cNvPr id="2967578" name="Text Box 25"/>
            <p:cNvSpPr txBox="1">
              <a:spLocks noChangeArrowheads="1"/>
            </p:cNvSpPr>
            <p:nvPr/>
          </p:nvSpPr>
          <p:spPr bwMode="auto">
            <a:xfrm>
              <a:off x="1824" y="3600"/>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61.25 GHz</a:t>
              </a:r>
            </a:p>
          </p:txBody>
        </p:sp>
        <p:sp>
          <p:nvSpPr>
            <p:cNvPr id="2967579" name="Line 26"/>
            <p:cNvSpPr>
              <a:spLocks noChangeShapeType="1"/>
            </p:cNvSpPr>
            <p:nvPr/>
          </p:nvSpPr>
          <p:spPr bwMode="auto">
            <a:xfrm>
              <a:off x="816"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0" name="Line 27"/>
            <p:cNvSpPr>
              <a:spLocks noChangeShapeType="1"/>
            </p:cNvSpPr>
            <p:nvPr/>
          </p:nvSpPr>
          <p:spPr bwMode="auto">
            <a:xfrm>
              <a:off x="2256"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1" name="Line 28"/>
            <p:cNvSpPr>
              <a:spLocks noChangeShapeType="1"/>
            </p:cNvSpPr>
            <p:nvPr/>
          </p:nvSpPr>
          <p:spPr bwMode="auto">
            <a:xfrm>
              <a:off x="4368"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2" name="Text Box 29"/>
            <p:cNvSpPr txBox="1">
              <a:spLocks noChangeArrowheads="1"/>
            </p:cNvSpPr>
            <p:nvPr/>
          </p:nvSpPr>
          <p:spPr bwMode="auto">
            <a:xfrm>
              <a:off x="288" y="3600"/>
              <a:ext cx="1104"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24.125 GHz</a:t>
              </a:r>
            </a:p>
          </p:txBody>
        </p:sp>
        <p:sp>
          <p:nvSpPr>
            <p:cNvPr id="2967583" name="Text Box 30"/>
            <p:cNvSpPr txBox="1">
              <a:spLocks noChangeArrowheads="1"/>
            </p:cNvSpPr>
            <p:nvPr/>
          </p:nvSpPr>
          <p:spPr bwMode="auto">
            <a:xfrm>
              <a:off x="3936" y="3600"/>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122.5 GHz</a:t>
              </a:r>
            </a:p>
          </p:txBody>
        </p:sp>
      </p:gr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304800" y="228600"/>
            <a:ext cx="8839200" cy="685800"/>
          </a:xfrm>
        </p:spPr>
        <p:txBody>
          <a:bodyPr/>
          <a:lstStyle/>
          <a:p>
            <a:pPr marL="0" indent="0" algn="l">
              <a:buNone/>
            </a:pPr>
            <a:r>
              <a:rPr lang="en-US" sz="4400" dirty="0" smtClean="0"/>
              <a:t>Preventing Collisions Altogether</a:t>
            </a:r>
          </a:p>
        </p:txBody>
      </p:sp>
      <p:sp>
        <p:nvSpPr>
          <p:cNvPr id="3" name="Content Placeholder 2"/>
          <p:cNvSpPr>
            <a:spLocks noGrp="1"/>
          </p:cNvSpPr>
          <p:nvPr>
            <p:ph idx="4294967295"/>
          </p:nvPr>
        </p:nvSpPr>
        <p:spPr>
          <a:xfrm>
            <a:off x="685800" y="1066800"/>
            <a:ext cx="8458200" cy="5638800"/>
          </a:xfrm>
        </p:spPr>
        <p:txBody>
          <a:bodyPr/>
          <a:lstStyle/>
          <a:p>
            <a:pPr>
              <a:buFont typeface="Arial" pitchFamily="34" charset="0"/>
              <a:buChar char="•"/>
            </a:pPr>
            <a:r>
              <a:rPr lang="en-US" dirty="0" smtClean="0"/>
              <a:t>Frequency Spectrum partitioned into several channels</a:t>
            </a:r>
          </a:p>
          <a:p>
            <a:pPr lvl="1">
              <a:buFont typeface="Arial" pitchFamily="34" charset="0"/>
              <a:buChar char="•"/>
            </a:pPr>
            <a:r>
              <a:rPr lang="en-US" dirty="0" smtClean="0"/>
              <a:t>Nodes within interference range can use separate channels</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smtClean="0"/>
              <a:t>Now A and C can send without any interference!</a:t>
            </a:r>
          </a:p>
          <a:p>
            <a:pPr lvl="1">
              <a:buFont typeface="Arial" pitchFamily="34" charset="0"/>
              <a:buChar char="•"/>
            </a:pPr>
            <a:r>
              <a:rPr lang="en-US" dirty="0" smtClean="0"/>
              <a:t>Aggregate Network throughput doubles</a:t>
            </a:r>
          </a:p>
        </p:txBody>
      </p:sp>
      <p:sp>
        <p:nvSpPr>
          <p:cNvPr id="3891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39AAB5-8B60-4121-A62E-84E237020635}" type="slidenum">
              <a:rPr lang="en-US" sz="1400" b="0">
                <a:latin typeface="Times New Roman" pitchFamily="18" charset="0"/>
              </a:rPr>
              <a:pPr eaLnBrk="1" hangingPunct="1"/>
              <a:t>38</a:t>
            </a:fld>
            <a:endParaRPr lang="en-US" sz="1400" b="0">
              <a:latin typeface="Times New Roman" pitchFamily="18" charset="0"/>
            </a:endParaRPr>
          </a:p>
        </p:txBody>
      </p:sp>
      <p:grpSp>
        <p:nvGrpSpPr>
          <p:cNvPr id="2" name="Group 1"/>
          <p:cNvGrpSpPr/>
          <p:nvPr/>
        </p:nvGrpSpPr>
        <p:grpSpPr>
          <a:xfrm>
            <a:off x="2737644" y="2136985"/>
            <a:ext cx="3429000" cy="1855787"/>
            <a:chOff x="2737644" y="2136985"/>
            <a:chExt cx="3429000" cy="1855787"/>
          </a:xfrm>
        </p:grpSpPr>
        <p:sp>
          <p:nvSpPr>
            <p:cNvPr id="5" name="Oval 4"/>
            <p:cNvSpPr>
              <a:spLocks noChangeArrowheads="1"/>
            </p:cNvSpPr>
            <p:nvPr/>
          </p:nvSpPr>
          <p:spPr bwMode="auto">
            <a:xfrm>
              <a:off x="4185444" y="2136985"/>
              <a:ext cx="1981200" cy="1855787"/>
            </a:xfrm>
            <a:prstGeom prst="ellipse">
              <a:avLst/>
            </a:prstGeom>
            <a:solidFill>
              <a:srgbClr val="99CCFF"/>
            </a:solidFill>
            <a:ln w="12700">
              <a:solidFill>
                <a:srgbClr val="99CCFF"/>
              </a:solidFill>
              <a:round/>
              <a:headEnd/>
              <a:tailEnd/>
            </a:ln>
          </p:spPr>
          <p:txBody>
            <a:bodyPr wrap="none" lIns="90488" tIns="44450" rIns="90488" bIns="44450" anchor="ctr"/>
            <a:lstStyle/>
            <a:p>
              <a:pPr algn="r"/>
              <a:endParaRPr lang="en-US"/>
            </a:p>
          </p:txBody>
        </p:sp>
        <p:sp>
          <p:nvSpPr>
            <p:cNvPr id="6" name="Oval 5"/>
            <p:cNvSpPr>
              <a:spLocks noChangeArrowheads="1"/>
            </p:cNvSpPr>
            <p:nvPr/>
          </p:nvSpPr>
          <p:spPr bwMode="auto">
            <a:xfrm>
              <a:off x="2737644" y="2136985"/>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38919" name="Oval 6"/>
            <p:cNvSpPr>
              <a:spLocks noChangeArrowheads="1"/>
            </p:cNvSpPr>
            <p:nvPr/>
          </p:nvSpPr>
          <p:spPr bwMode="auto">
            <a:xfrm>
              <a:off x="3723481" y="32974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0" name="Oval 7"/>
            <p:cNvSpPr>
              <a:spLocks noChangeArrowheads="1"/>
            </p:cNvSpPr>
            <p:nvPr/>
          </p:nvSpPr>
          <p:spPr bwMode="auto">
            <a:xfrm>
              <a:off x="4375944" y="30688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1" name="Oval 8"/>
            <p:cNvSpPr>
              <a:spLocks noChangeArrowheads="1"/>
            </p:cNvSpPr>
            <p:nvPr/>
          </p:nvSpPr>
          <p:spPr bwMode="auto">
            <a:xfrm>
              <a:off x="5095081" y="32974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2" name="Oval 9"/>
            <p:cNvSpPr>
              <a:spLocks noChangeArrowheads="1"/>
            </p:cNvSpPr>
            <p:nvPr/>
          </p:nvSpPr>
          <p:spPr bwMode="auto">
            <a:xfrm>
              <a:off x="4409281" y="3497472"/>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3" name="Text Box 10"/>
            <p:cNvSpPr txBox="1">
              <a:spLocks noChangeArrowheads="1"/>
            </p:cNvSpPr>
            <p:nvPr/>
          </p:nvSpPr>
          <p:spPr bwMode="auto">
            <a:xfrm>
              <a:off x="3559969" y="3040272"/>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8924" name="Text Box 11"/>
            <p:cNvSpPr txBox="1">
              <a:spLocks noChangeArrowheads="1"/>
            </p:cNvSpPr>
            <p:nvPr/>
          </p:nvSpPr>
          <p:spPr bwMode="auto">
            <a:xfrm>
              <a:off x="4398169" y="2811672"/>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8925" name="Text Box 12"/>
            <p:cNvSpPr txBox="1">
              <a:spLocks noChangeArrowheads="1"/>
            </p:cNvSpPr>
            <p:nvPr/>
          </p:nvSpPr>
          <p:spPr bwMode="auto">
            <a:xfrm>
              <a:off x="4844256" y="3040272"/>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8926" name="Text Box 13"/>
            <p:cNvSpPr txBox="1">
              <a:spLocks noChangeArrowheads="1"/>
            </p:cNvSpPr>
            <p:nvPr/>
          </p:nvSpPr>
          <p:spPr bwMode="auto">
            <a:xfrm>
              <a:off x="4158456" y="3268872"/>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71281" y="2611647"/>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85281" y="2840247"/>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381000"/>
            <a:ext cx="8069263" cy="685800"/>
          </a:xfrm>
        </p:spPr>
        <p:txBody>
          <a:bodyPr/>
          <a:lstStyle/>
          <a:p>
            <a:r>
              <a:rPr lang="en-US" smtClean="0"/>
              <a:t>Using Multiple Channels</a:t>
            </a:r>
          </a:p>
        </p:txBody>
      </p:sp>
      <p:sp>
        <p:nvSpPr>
          <p:cNvPr id="3" name="Content Placeholder 2"/>
          <p:cNvSpPr>
            <a:spLocks noGrp="1"/>
          </p:cNvSpPr>
          <p:nvPr>
            <p:ph idx="4294967295"/>
          </p:nvPr>
        </p:nvSpPr>
        <p:spPr>
          <a:xfrm>
            <a:off x="0" y="1447800"/>
            <a:ext cx="8229600" cy="4411663"/>
          </a:xfrm>
        </p:spPr>
        <p:txBody>
          <a:bodyPr/>
          <a:lstStyle/>
          <a:p>
            <a:r>
              <a:rPr lang="en-US" smtClean="0"/>
              <a:t>802.11: AP</a:t>
            </a:r>
            <a:r>
              <a:rPr lang="ja-JP" altLang="en-US" smtClean="0"/>
              <a:t>’</a:t>
            </a:r>
            <a:r>
              <a:rPr lang="en-US" altLang="ja-JP" smtClean="0"/>
              <a:t>s on different channels</a:t>
            </a:r>
          </a:p>
          <a:p>
            <a:pPr lvl="1"/>
            <a:r>
              <a:rPr lang="en-US" smtClean="0"/>
              <a:t>Usually manually configured by administrator</a:t>
            </a:r>
          </a:p>
          <a:p>
            <a:pPr lvl="1"/>
            <a:r>
              <a:rPr lang="en-US" smtClean="0"/>
              <a:t>Automatic Configuration may cause problems</a:t>
            </a:r>
          </a:p>
          <a:p>
            <a:r>
              <a:rPr lang="en-US" smtClean="0"/>
              <a:t>Most cards have only 1 transceiver</a:t>
            </a:r>
          </a:p>
          <a:p>
            <a:pPr lvl="1"/>
            <a:r>
              <a:rPr lang="en-US" b="1" smtClean="0"/>
              <a:t>Not Full Duplex:  Cannot send and receive at the same time</a:t>
            </a:r>
          </a:p>
          <a:p>
            <a:r>
              <a:rPr lang="en-US" smtClean="0"/>
              <a:t>Multichannel MAC Protocols</a:t>
            </a:r>
          </a:p>
          <a:p>
            <a:pPr lvl="1"/>
            <a:r>
              <a:rPr lang="en-US" smtClean="0"/>
              <a:t>Automatically have nodes negotiate channels</a:t>
            </a:r>
          </a:p>
          <a:p>
            <a:pPr lvl="2"/>
            <a:r>
              <a:rPr lang="en-US" smtClean="0"/>
              <a:t>Channel coordination amongst nodes is necessary</a:t>
            </a:r>
          </a:p>
          <a:p>
            <a:pPr lvl="2"/>
            <a:r>
              <a:rPr lang="en-US" smtClean="0"/>
              <a:t>Introduces negotiation and channel-switching latency that reduce throughput</a:t>
            </a:r>
          </a:p>
        </p:txBody>
      </p:sp>
      <p:sp>
        <p:nvSpPr>
          <p:cNvPr id="4096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DD33A99-0A11-4CC1-A988-E74F44B27126}" type="slidenum">
              <a:rPr lang="en-US" sz="1400" b="0">
                <a:latin typeface="Times New Roman" pitchFamily="18" charset="0"/>
              </a:rPr>
              <a:pPr eaLnBrk="1" hangingPunct="1"/>
              <a:t>39</a:t>
            </a:fld>
            <a:endParaRPr lang="en-US" sz="1400" b="0">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5FB2CC-E757-4A2F-B68F-B880CF42D796}" type="slidenum">
              <a:rPr lang="en-US" sz="1400" b="0" smtClean="0">
                <a:latin typeface="Times New Roman" pitchFamily="18" charset="0"/>
              </a:rPr>
              <a:pPr eaLnBrk="1" hangingPunct="1"/>
              <a:t>4</a:t>
            </a:fld>
            <a:endParaRPr lang="en-US" sz="1400" b="0" smtClean="0">
              <a:latin typeface="Times New Roman" pitchFamily="18" charset="0"/>
            </a:endParaRPr>
          </a:p>
        </p:txBody>
      </p:sp>
      <p:sp>
        <p:nvSpPr>
          <p:cNvPr id="4" name="Rectangle 3"/>
          <p:cNvSpPr/>
          <p:nvPr/>
        </p:nvSpPr>
        <p:spPr>
          <a:xfrm>
            <a:off x="304800" y="127963"/>
            <a:ext cx="8001000" cy="3477875"/>
          </a:xfrm>
          <a:prstGeom prst="rect">
            <a:avLst/>
          </a:prstGeom>
        </p:spPr>
        <p:txBody>
          <a:bodyPr wrap="square">
            <a:spAutoFit/>
          </a:bodyPr>
          <a:lstStyle/>
          <a:p>
            <a:pPr>
              <a:defRPr/>
            </a:pPr>
            <a:endParaRPr lang="en-US" sz="2400" dirty="0"/>
          </a:p>
          <a:p>
            <a:pPr marL="342900" indent="-342900">
              <a:buFont typeface="Arial" pitchFamily="34" charset="0"/>
              <a:buChar char="•"/>
              <a:defRPr/>
            </a:pPr>
            <a:r>
              <a:rPr lang="en-US" sz="2800" dirty="0" smtClean="0"/>
              <a:t>Frequency/Wave-Length </a:t>
            </a:r>
            <a:r>
              <a:rPr lang="en-US" sz="2400" dirty="0" smtClean="0"/>
              <a:t>–</a:t>
            </a:r>
          </a:p>
          <a:p>
            <a:pPr>
              <a:defRPr/>
            </a:pPr>
            <a:endParaRPr lang="en-US" sz="2400" dirty="0"/>
          </a:p>
          <a:p>
            <a:pPr>
              <a:defRPr/>
            </a:pPr>
            <a:endParaRPr lang="en-US" sz="2400" dirty="0" smtClean="0"/>
          </a:p>
          <a:p>
            <a:pPr>
              <a:defRPr/>
            </a:pPr>
            <a:endParaRPr lang="en-US" sz="2400" dirty="0"/>
          </a:p>
          <a:p>
            <a:pPr>
              <a:defRPr/>
            </a:pPr>
            <a:endParaRPr lang="en-US" sz="2400" dirty="0" smtClean="0"/>
          </a:p>
          <a:p>
            <a:pPr>
              <a:defRPr/>
            </a:pPr>
            <a:endParaRPr lang="en-US" sz="2400" dirty="0" smtClean="0"/>
          </a:p>
          <a:p>
            <a:pPr>
              <a:defRPr/>
            </a:pPr>
            <a:endParaRPr lang="en-US" sz="2400" dirty="0" smtClean="0"/>
          </a:p>
          <a:p>
            <a:pPr>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81647"/>
            <a:ext cx="97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2" name="Picture 2" descr="Formula: Converting Frequency to Wavelength of ligh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1510"/>
          <a:stretch/>
        </p:blipFill>
        <p:spPr bwMode="auto">
          <a:xfrm>
            <a:off x="152400" y="1358325"/>
            <a:ext cx="5029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pload.wikimedia.org/wikipedia/commons/6/64/Wavelength.png"/>
          <p:cNvPicPr>
            <a:picLocks noChangeAspect="1" noChangeArrowheads="1"/>
          </p:cNvPicPr>
          <p:nvPr/>
        </p:nvPicPr>
        <p:blipFill rotWithShape="1">
          <a:blip r:embed="rId5">
            <a:clrChange>
              <a:clrFrom>
                <a:srgbClr val="FFFFF3"/>
              </a:clrFrom>
              <a:clrTo>
                <a:srgbClr val="FFFFF3">
                  <a:alpha val="0"/>
                </a:srgbClr>
              </a:clrTo>
            </a:clrChange>
            <a:extLst>
              <a:ext uri="{28A0092B-C50C-407E-A947-70E740481C1C}">
                <a14:useLocalDpi xmlns:a14="http://schemas.microsoft.com/office/drawing/2010/main" val="0"/>
              </a:ext>
            </a:extLst>
          </a:blip>
          <a:srcRect l="5872" t="-2759" r="747" b="691"/>
          <a:stretch/>
        </p:blipFill>
        <p:spPr bwMode="auto">
          <a:xfrm>
            <a:off x="5305425" y="419100"/>
            <a:ext cx="3635496"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238500"/>
            <a:ext cx="7848600" cy="707886"/>
          </a:xfrm>
          <a:prstGeom prst="rect">
            <a:avLst/>
          </a:prstGeom>
        </p:spPr>
        <p:txBody>
          <a:bodyPr wrap="square">
            <a:spAutoFit/>
          </a:bodyPr>
          <a:lstStyle/>
          <a:p>
            <a:pPr>
              <a:defRPr/>
            </a:pPr>
            <a:r>
              <a:rPr lang="en-US" dirty="0" smtClean="0"/>
              <a:t>Frequency: the </a:t>
            </a:r>
            <a:r>
              <a:rPr lang="en-US" dirty="0"/>
              <a:t>number of cycles per second.</a:t>
            </a:r>
          </a:p>
          <a:p>
            <a:pPr>
              <a:defRPr/>
            </a:pPr>
            <a:r>
              <a:rPr lang="en-US" dirty="0" smtClean="0"/>
              <a:t>Wavelength: </a:t>
            </a:r>
            <a:r>
              <a:rPr lang="en-US" dirty="0"/>
              <a:t>the length of each </a:t>
            </a:r>
            <a:r>
              <a:rPr lang="en-US" dirty="0" smtClean="0"/>
              <a:t>cycle(in </a:t>
            </a:r>
            <a:r>
              <a:rPr lang="en-US" dirty="0"/>
              <a:t>meters).</a:t>
            </a:r>
          </a:p>
        </p:txBody>
      </p:sp>
      <p:sp>
        <p:nvSpPr>
          <p:cNvPr id="3" name="Rectangle 2"/>
          <p:cNvSpPr/>
          <p:nvPr/>
        </p:nvSpPr>
        <p:spPr>
          <a:xfrm>
            <a:off x="482721" y="4290556"/>
            <a:ext cx="8458200" cy="2246769"/>
          </a:xfrm>
          <a:prstGeom prst="rect">
            <a:avLst/>
          </a:prstGeom>
        </p:spPr>
        <p:txBody>
          <a:bodyPr wrap="square">
            <a:spAutoFit/>
          </a:bodyPr>
          <a:lstStyle/>
          <a:p>
            <a:pPr>
              <a:defRPr/>
            </a:pPr>
            <a:r>
              <a:rPr lang="en-US" dirty="0"/>
              <a:t>Affects most physical properties:</a:t>
            </a:r>
            <a:br>
              <a:rPr lang="en-US" dirty="0"/>
            </a:br>
            <a:r>
              <a:rPr lang="en-US" dirty="0"/>
              <a:t>	Distance (free-space loss)</a:t>
            </a:r>
            <a:br>
              <a:rPr lang="en-US" dirty="0"/>
            </a:br>
            <a:r>
              <a:rPr lang="en-US" dirty="0"/>
              <a:t>	Penetration, Reflection, Absorption</a:t>
            </a:r>
            <a:br>
              <a:rPr lang="en-US" dirty="0"/>
            </a:br>
            <a:r>
              <a:rPr lang="en-US" dirty="0"/>
              <a:t>	Size of antenna 	</a:t>
            </a:r>
            <a:br>
              <a:rPr lang="en-US" dirty="0"/>
            </a:br>
            <a:r>
              <a:rPr lang="en-US" dirty="0"/>
              <a:t>	Energy proportionality</a:t>
            </a:r>
          </a:p>
          <a:p>
            <a:pPr>
              <a:defRPr/>
            </a:pPr>
            <a:endParaRPr lang="en-US" dirty="0"/>
          </a:p>
          <a:p>
            <a:pPr>
              <a:defRPr/>
            </a:pPr>
            <a:r>
              <a:rPr lang="en-US" dirty="0"/>
              <a:t>  Policy &amp; law: Licensed / Deregulated</a:t>
            </a:r>
            <a:endParaRPr lang="en-US" sz="2400" dirty="0"/>
          </a:p>
        </p:txBody>
      </p:sp>
    </p:spTree>
    <p:extLst>
      <p:ext uri="{BB962C8B-B14F-4D97-AF65-F5344CB8AC3E}">
        <p14:creationId xmlns:p14="http://schemas.microsoft.com/office/powerpoint/2010/main" val="11206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8458200" cy="5638800"/>
          </a:xfrm>
        </p:spPr>
        <p:txBody>
          <a:bodyPr/>
          <a:lstStyle/>
          <a:p>
            <a:pPr marL="365760" lvl="1" indent="0">
              <a:buNone/>
            </a:pPr>
            <a:endParaRPr lang="en-US" dirty="0"/>
          </a:p>
          <a:p>
            <a:pPr marL="365760" lvl="1" indent="0">
              <a:buNone/>
            </a:pPr>
            <a:r>
              <a:rPr lang="en-US" dirty="0" smtClean="0"/>
              <a:t>Partition space into non-overlapping cells.</a:t>
            </a:r>
          </a:p>
        </p:txBody>
      </p:sp>
      <p:sp>
        <p:nvSpPr>
          <p:cNvPr id="3994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2A90F2E-EC52-4010-B116-09DBBB9332F9}" type="slidenum">
              <a:rPr lang="en-US" sz="1400" b="0">
                <a:latin typeface="Times New Roman" pitchFamily="18" charset="0"/>
              </a:rPr>
              <a:pPr eaLnBrk="1" hangingPunct="1"/>
              <a:t>40</a:t>
            </a:fld>
            <a:endParaRPr lang="en-US" sz="1400" b="0">
              <a:latin typeface="Times New Roman" pitchFamily="18" charset="0"/>
            </a:endParaRPr>
          </a:p>
        </p:txBody>
      </p:sp>
      <p:pic>
        <p:nvPicPr>
          <p:cNvPr id="194562" name="Picture 2" descr="http://geckobeach.com/cellular/images/hexagon_cells.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293938"/>
            <a:ext cx="3559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descr="http://dmswireless.com/wirelessblog/wp-content/uploads/2010/02/pa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239" y="1828800"/>
            <a:ext cx="4011857"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04800" y="228600"/>
            <a:ext cx="8839200" cy="685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400" smtClean="0"/>
              <a:t>Preventing Collisions Altogether</a:t>
            </a:r>
            <a:endParaRPr lang="en-US" sz="44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102" descr="roofnet-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68413"/>
            <a:ext cx="6324600" cy="528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Rectangle 2"/>
          <p:cNvSpPr>
            <a:spLocks noGrp="1" noChangeArrowheads="1"/>
          </p:cNvSpPr>
          <p:nvPr>
            <p:ph type="title" idx="4294967295"/>
          </p:nvPr>
        </p:nvSpPr>
        <p:spPr>
          <a:xfrm>
            <a:off x="0" y="381000"/>
            <a:ext cx="8069263" cy="685800"/>
          </a:xfrm>
        </p:spPr>
        <p:txBody>
          <a:bodyPr/>
          <a:lstStyle/>
          <a:p>
            <a:r>
              <a:rPr lang="en-US" smtClean="0"/>
              <a:t>Large Multihop Network</a:t>
            </a:r>
            <a:br>
              <a:rPr lang="en-US" smtClean="0"/>
            </a:br>
            <a:r>
              <a:rPr lang="en-US" sz="2600" smtClean="0"/>
              <a:t>(courtesy of Sanjit Biswas, MIT)</a:t>
            </a:r>
          </a:p>
        </p:txBody>
      </p:sp>
      <p:sp>
        <p:nvSpPr>
          <p:cNvPr id="41988" name="Line 4"/>
          <p:cNvSpPr>
            <a:spLocks noChangeShapeType="1"/>
          </p:cNvSpPr>
          <p:nvPr/>
        </p:nvSpPr>
        <p:spPr bwMode="auto">
          <a:xfrm>
            <a:off x="5715000" y="6373813"/>
            <a:ext cx="18288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9" name="Text Box 5"/>
          <p:cNvSpPr txBox="1">
            <a:spLocks noChangeArrowheads="1"/>
          </p:cNvSpPr>
          <p:nvPr/>
        </p:nvSpPr>
        <p:spPr bwMode="auto">
          <a:xfrm>
            <a:off x="6003925" y="6030913"/>
            <a:ext cx="113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eaLnBrk="1" hangingPunct="1"/>
            <a:r>
              <a:rPr lang="en-US" sz="1600">
                <a:latin typeface="Myriad Roman"/>
              </a:rPr>
              <a:t>1 kilometer</a:t>
            </a:r>
          </a:p>
        </p:txBody>
      </p:sp>
      <p:sp>
        <p:nvSpPr>
          <p:cNvPr id="41990" name="Oval 28"/>
          <p:cNvSpPr>
            <a:spLocks noChangeArrowheads="1"/>
          </p:cNvSpPr>
          <p:nvPr/>
        </p:nvSpPr>
        <p:spPr bwMode="auto">
          <a:xfrm>
            <a:off x="2590800" y="5230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1" name="Oval 29"/>
          <p:cNvSpPr>
            <a:spLocks noChangeArrowheads="1"/>
          </p:cNvSpPr>
          <p:nvPr/>
        </p:nvSpPr>
        <p:spPr bwMode="auto">
          <a:xfrm>
            <a:off x="2667000" y="3554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2" name="Oval 30"/>
          <p:cNvSpPr>
            <a:spLocks noChangeArrowheads="1"/>
          </p:cNvSpPr>
          <p:nvPr/>
        </p:nvSpPr>
        <p:spPr bwMode="auto">
          <a:xfrm>
            <a:off x="26670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3" name="Oval 31"/>
          <p:cNvSpPr>
            <a:spLocks noChangeArrowheads="1"/>
          </p:cNvSpPr>
          <p:nvPr/>
        </p:nvSpPr>
        <p:spPr bwMode="auto">
          <a:xfrm>
            <a:off x="2667000" y="1268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4" name="Oval 32"/>
          <p:cNvSpPr>
            <a:spLocks noChangeArrowheads="1"/>
          </p:cNvSpPr>
          <p:nvPr/>
        </p:nvSpPr>
        <p:spPr bwMode="auto">
          <a:xfrm>
            <a:off x="3276600" y="4621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5" name="Oval 33"/>
          <p:cNvSpPr>
            <a:spLocks noChangeArrowheads="1"/>
          </p:cNvSpPr>
          <p:nvPr/>
        </p:nvSpPr>
        <p:spPr bwMode="auto">
          <a:xfrm>
            <a:off x="3048000" y="4011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6" name="Oval 34"/>
          <p:cNvSpPr>
            <a:spLocks noChangeArrowheads="1"/>
          </p:cNvSpPr>
          <p:nvPr/>
        </p:nvSpPr>
        <p:spPr bwMode="auto">
          <a:xfrm>
            <a:off x="3200400" y="2487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7" name="Oval 35"/>
          <p:cNvSpPr>
            <a:spLocks noChangeArrowheads="1"/>
          </p:cNvSpPr>
          <p:nvPr/>
        </p:nvSpPr>
        <p:spPr bwMode="auto">
          <a:xfrm>
            <a:off x="3352800" y="4392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8" name="Oval 36"/>
          <p:cNvSpPr>
            <a:spLocks noChangeArrowheads="1"/>
          </p:cNvSpPr>
          <p:nvPr/>
        </p:nvSpPr>
        <p:spPr bwMode="auto">
          <a:xfrm>
            <a:off x="3505200" y="4164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9" name="Oval 37"/>
          <p:cNvSpPr>
            <a:spLocks noChangeArrowheads="1"/>
          </p:cNvSpPr>
          <p:nvPr/>
        </p:nvSpPr>
        <p:spPr bwMode="auto">
          <a:xfrm>
            <a:off x="3505200" y="4621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0" name="Oval 38"/>
          <p:cNvSpPr>
            <a:spLocks noChangeArrowheads="1"/>
          </p:cNvSpPr>
          <p:nvPr/>
        </p:nvSpPr>
        <p:spPr bwMode="auto">
          <a:xfrm>
            <a:off x="3733800" y="4545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1" name="Oval 39"/>
          <p:cNvSpPr>
            <a:spLocks noChangeArrowheads="1"/>
          </p:cNvSpPr>
          <p:nvPr/>
        </p:nvSpPr>
        <p:spPr bwMode="auto">
          <a:xfrm>
            <a:off x="3810000" y="4240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2" name="Oval 40"/>
          <p:cNvSpPr>
            <a:spLocks noChangeArrowheads="1"/>
          </p:cNvSpPr>
          <p:nvPr/>
        </p:nvSpPr>
        <p:spPr bwMode="auto">
          <a:xfrm>
            <a:off x="4038600" y="3402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3" name="Oval 41"/>
          <p:cNvSpPr>
            <a:spLocks noChangeArrowheads="1"/>
          </p:cNvSpPr>
          <p:nvPr/>
        </p:nvSpPr>
        <p:spPr bwMode="auto">
          <a:xfrm>
            <a:off x="4038600" y="4316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4" name="Oval 42"/>
          <p:cNvSpPr>
            <a:spLocks noChangeArrowheads="1"/>
          </p:cNvSpPr>
          <p:nvPr/>
        </p:nvSpPr>
        <p:spPr bwMode="auto">
          <a:xfrm>
            <a:off x="4114800" y="4316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5" name="Oval 43"/>
          <p:cNvSpPr>
            <a:spLocks noChangeArrowheads="1"/>
          </p:cNvSpPr>
          <p:nvPr/>
        </p:nvSpPr>
        <p:spPr bwMode="auto">
          <a:xfrm>
            <a:off x="4191000" y="4240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6" name="Oval 44"/>
          <p:cNvSpPr>
            <a:spLocks noChangeArrowheads="1"/>
          </p:cNvSpPr>
          <p:nvPr/>
        </p:nvSpPr>
        <p:spPr bwMode="auto">
          <a:xfrm>
            <a:off x="4191000" y="4545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7" name="Oval 45"/>
          <p:cNvSpPr>
            <a:spLocks noChangeArrowheads="1"/>
          </p:cNvSpPr>
          <p:nvPr/>
        </p:nvSpPr>
        <p:spPr bwMode="auto">
          <a:xfrm>
            <a:off x="44196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8" name="Oval 46"/>
          <p:cNvSpPr>
            <a:spLocks noChangeArrowheads="1"/>
          </p:cNvSpPr>
          <p:nvPr/>
        </p:nvSpPr>
        <p:spPr bwMode="auto">
          <a:xfrm>
            <a:off x="4419600" y="4011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9" name="Oval 47"/>
          <p:cNvSpPr>
            <a:spLocks noChangeArrowheads="1"/>
          </p:cNvSpPr>
          <p:nvPr/>
        </p:nvSpPr>
        <p:spPr bwMode="auto">
          <a:xfrm>
            <a:off x="4572000" y="2716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0" name="Oval 48"/>
          <p:cNvSpPr>
            <a:spLocks noChangeArrowheads="1"/>
          </p:cNvSpPr>
          <p:nvPr/>
        </p:nvSpPr>
        <p:spPr bwMode="auto">
          <a:xfrm>
            <a:off x="4876800" y="3249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1" name="Oval 49"/>
          <p:cNvSpPr>
            <a:spLocks noChangeArrowheads="1"/>
          </p:cNvSpPr>
          <p:nvPr/>
        </p:nvSpPr>
        <p:spPr bwMode="auto">
          <a:xfrm>
            <a:off x="4876800" y="3325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2" name="Oval 50"/>
          <p:cNvSpPr>
            <a:spLocks noChangeArrowheads="1"/>
          </p:cNvSpPr>
          <p:nvPr/>
        </p:nvSpPr>
        <p:spPr bwMode="auto">
          <a:xfrm>
            <a:off x="49530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3" name="Oval 51"/>
          <p:cNvSpPr>
            <a:spLocks noChangeArrowheads="1"/>
          </p:cNvSpPr>
          <p:nvPr/>
        </p:nvSpPr>
        <p:spPr bwMode="auto">
          <a:xfrm>
            <a:off x="5181600" y="3554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4" name="Oval 52"/>
          <p:cNvSpPr>
            <a:spLocks noChangeArrowheads="1"/>
          </p:cNvSpPr>
          <p:nvPr/>
        </p:nvSpPr>
        <p:spPr bwMode="auto">
          <a:xfrm>
            <a:off x="5181600" y="3783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5" name="Oval 53"/>
          <p:cNvSpPr>
            <a:spLocks noChangeArrowheads="1"/>
          </p:cNvSpPr>
          <p:nvPr/>
        </p:nvSpPr>
        <p:spPr bwMode="auto">
          <a:xfrm>
            <a:off x="5334000" y="3325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6" name="Oval 54"/>
          <p:cNvSpPr>
            <a:spLocks noChangeArrowheads="1"/>
          </p:cNvSpPr>
          <p:nvPr/>
        </p:nvSpPr>
        <p:spPr bwMode="auto">
          <a:xfrm>
            <a:off x="5334000" y="4468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7" name="Oval 55"/>
          <p:cNvSpPr>
            <a:spLocks noChangeArrowheads="1"/>
          </p:cNvSpPr>
          <p:nvPr/>
        </p:nvSpPr>
        <p:spPr bwMode="auto">
          <a:xfrm>
            <a:off x="5334000" y="4849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8" name="Oval 56"/>
          <p:cNvSpPr>
            <a:spLocks noChangeArrowheads="1"/>
          </p:cNvSpPr>
          <p:nvPr/>
        </p:nvSpPr>
        <p:spPr bwMode="auto">
          <a:xfrm>
            <a:off x="5562600" y="5154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9" name="Oval 57"/>
          <p:cNvSpPr>
            <a:spLocks noChangeArrowheads="1"/>
          </p:cNvSpPr>
          <p:nvPr/>
        </p:nvSpPr>
        <p:spPr bwMode="auto">
          <a:xfrm>
            <a:off x="5410200" y="3402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0" name="Oval 58"/>
          <p:cNvSpPr>
            <a:spLocks noChangeArrowheads="1"/>
          </p:cNvSpPr>
          <p:nvPr/>
        </p:nvSpPr>
        <p:spPr bwMode="auto">
          <a:xfrm>
            <a:off x="54864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1" name="Oval 59"/>
          <p:cNvSpPr>
            <a:spLocks noChangeArrowheads="1"/>
          </p:cNvSpPr>
          <p:nvPr/>
        </p:nvSpPr>
        <p:spPr bwMode="auto">
          <a:xfrm>
            <a:off x="5562600" y="3249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2" name="Oval 60"/>
          <p:cNvSpPr>
            <a:spLocks noChangeArrowheads="1"/>
          </p:cNvSpPr>
          <p:nvPr/>
        </p:nvSpPr>
        <p:spPr bwMode="auto">
          <a:xfrm>
            <a:off x="54864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3" name="Oval 61"/>
          <p:cNvSpPr>
            <a:spLocks noChangeArrowheads="1"/>
          </p:cNvSpPr>
          <p:nvPr/>
        </p:nvSpPr>
        <p:spPr bwMode="auto">
          <a:xfrm>
            <a:off x="55626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4" name="Oval 62"/>
          <p:cNvSpPr>
            <a:spLocks noChangeArrowheads="1"/>
          </p:cNvSpPr>
          <p:nvPr/>
        </p:nvSpPr>
        <p:spPr bwMode="auto">
          <a:xfrm>
            <a:off x="5638800" y="3173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5" name="Oval 63"/>
          <p:cNvSpPr>
            <a:spLocks noChangeArrowheads="1"/>
          </p:cNvSpPr>
          <p:nvPr/>
        </p:nvSpPr>
        <p:spPr bwMode="auto">
          <a:xfrm>
            <a:off x="6019800" y="3173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6" name="Oval 64"/>
          <p:cNvSpPr>
            <a:spLocks noChangeArrowheads="1"/>
          </p:cNvSpPr>
          <p:nvPr/>
        </p:nvSpPr>
        <p:spPr bwMode="auto">
          <a:xfrm>
            <a:off x="65532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8600" y="228600"/>
            <a:ext cx="8915400" cy="762000"/>
          </a:xfrm>
        </p:spPr>
        <p:txBody>
          <a:bodyPr/>
          <a:lstStyle/>
          <a:p>
            <a:pPr marL="0" indent="0" algn="l">
              <a:buNone/>
            </a:pPr>
            <a:r>
              <a:rPr lang="en-US" sz="4000" dirty="0" smtClean="0"/>
              <a:t>Multi-Hop Wireless Ad Hoc Networks </a:t>
            </a:r>
            <a:r>
              <a:rPr lang="en-US" sz="1600" dirty="0" smtClean="0"/>
              <a:t/>
            </a:r>
            <a:br>
              <a:rPr lang="en-US" sz="1600" dirty="0" smtClean="0"/>
            </a:br>
            <a:endParaRPr lang="en-US" sz="1600" dirty="0" smtClean="0"/>
          </a:p>
        </p:txBody>
      </p:sp>
      <p:graphicFrame>
        <p:nvGraphicFramePr>
          <p:cNvPr id="43011"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907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2"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907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3"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907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4"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9907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5"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9907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6"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9907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7"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99079" name="Bitmap Image" r:id="rId11" imgW="1448002" imgH="1457143" progId="">
                  <p:embed/>
                </p:oleObj>
              </mc:Choice>
              <mc:Fallback>
                <p:oleObj name="Bitmap Image" r:id="rId11" imgW="1448002" imgH="1457143"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8"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99080" name="Bitmap Image" r:id="rId12" imgW="1448002" imgH="1457143" progId="">
                  <p:embed/>
                </p:oleObj>
              </mc:Choice>
              <mc:Fallback>
                <p:oleObj name="Bitmap Image" r:id="rId12" imgW="1448002" imgH="1457143"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9"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99081" name="Bitmap Image" r:id="rId13" imgW="1448002" imgH="1457143" progId="">
                  <p:embed/>
                </p:oleObj>
              </mc:Choice>
              <mc:Fallback>
                <p:oleObj name="Bitmap Image" r:id="rId13" imgW="1448002" imgH="1457143"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0"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9082" name="Bitmap Image" r:id="rId14" imgW="1448002" imgH="1457143" progId="">
                  <p:embed/>
                </p:oleObj>
              </mc:Choice>
              <mc:Fallback>
                <p:oleObj name="Bitmap Image" r:id="rId14" imgW="1448002" imgH="1457143"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1"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99083" name="Bitmap Image" r:id="rId15" imgW="1448002" imgH="1457143" progId="">
                  <p:embed/>
                </p:oleObj>
              </mc:Choice>
              <mc:Fallback>
                <p:oleObj name="Bitmap Image" r:id="rId15" imgW="1448002" imgH="1457143"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2"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9084" name="Bitmap Image" r:id="rId16" imgW="1448002" imgH="1457143" progId="">
                  <p:embed/>
                </p:oleObj>
              </mc:Choice>
              <mc:Fallback>
                <p:oleObj name="Bitmap Image" r:id="rId16" imgW="1448002" imgH="1457143"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3"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9085" name="Bitmap Image" r:id="rId17" imgW="1448002" imgH="1457143" progId="">
                  <p:embed/>
                </p:oleObj>
              </mc:Choice>
              <mc:Fallback>
                <p:oleObj name="Bitmap Image" r:id="rId17" imgW="1448002" imgH="1457143"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4"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99086" name="Bitmap Image" r:id="rId18" imgW="1448002" imgH="1457143" progId="">
                  <p:embed/>
                </p:oleObj>
              </mc:Choice>
              <mc:Fallback>
                <p:oleObj name="Bitmap Image" r:id="rId18" imgW="1448002" imgH="1457143"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5259" name="Text Box 27"/>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5260" name="Text Box 28"/>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5261" name="Text Box 29"/>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5262" name="Text Box 30"/>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5263" name="Text Box 31"/>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5264" name="Line 32"/>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33"/>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6" name="Line 34"/>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8" name="Line 3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9" name="Line 3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70" name="Oval 38"/>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95271" name="Text Box 3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 name="Rectangle 1"/>
          <p:cNvSpPr/>
          <p:nvPr/>
        </p:nvSpPr>
        <p:spPr>
          <a:xfrm>
            <a:off x="304800" y="6319391"/>
            <a:ext cx="8576094" cy="338554"/>
          </a:xfrm>
          <a:prstGeom prst="rect">
            <a:avLst/>
          </a:prstGeom>
        </p:spPr>
        <p:txBody>
          <a:bodyPr wrap="square">
            <a:spAutoFit/>
          </a:bodyPr>
          <a:lstStyle/>
          <a:p>
            <a:r>
              <a:rPr lang="en-US" sz="1600" dirty="0"/>
              <a:t>Courtesy of </a:t>
            </a:r>
            <a:r>
              <a:rPr lang="en-US" sz="1600" dirty="0" err="1"/>
              <a:t>Tianbo</a:t>
            </a:r>
            <a:r>
              <a:rPr lang="en-US" sz="1600" dirty="0"/>
              <a:t> </a:t>
            </a:r>
            <a:r>
              <a:rPr lang="en-US" sz="1600" dirty="0" err="1"/>
              <a:t>Kuang</a:t>
            </a:r>
            <a:r>
              <a:rPr lang="en-US" sz="1600" dirty="0"/>
              <a:t> and Carey Williamson University of Calgary)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6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95264"/>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499"/>
                                          </p:stCondLst>
                                        </p:cTn>
                                        <p:tgtEl>
                                          <p:spTgt spid="9526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1000"/>
                                  </p:stCondLst>
                                  <p:childTnLst>
                                    <p:set>
                                      <p:cBhvr>
                                        <p:cTn id="27" dur="1" fill="hold">
                                          <p:stCondLst>
                                            <p:cond delay="499"/>
                                          </p:stCondLst>
                                        </p:cTn>
                                        <p:tgtEl>
                                          <p:spTgt spid="95265"/>
                                        </p:tgtEl>
                                        <p:attrNameLst>
                                          <p:attrName>style.visibility</p:attrName>
                                        </p:attrNameLst>
                                      </p:cBhvr>
                                      <p:to>
                                        <p:strVal val="visible"/>
                                      </p:to>
                                    </p:set>
                                  </p:childTnLst>
                                </p:cTn>
                              </p:par>
                            </p:childTnLst>
                          </p:cTn>
                        </p:par>
                        <p:par>
                          <p:cTn id="28" fill="hold" nodeType="afterGroup">
                            <p:stCondLst>
                              <p:cond delay="5000"/>
                            </p:stCondLst>
                            <p:childTnLst>
                              <p:par>
                                <p:cTn id="29" presetID="1" presetClass="entr" presetSubtype="0" fill="hold" grpId="0" nodeType="afterEffect">
                                  <p:stCondLst>
                                    <p:cond delay="1000"/>
                                  </p:stCondLst>
                                  <p:childTnLst>
                                    <p:set>
                                      <p:cBhvr>
                                        <p:cTn id="30" dur="1" fill="hold">
                                          <p:stCondLst>
                                            <p:cond delay="499"/>
                                          </p:stCondLst>
                                        </p:cTn>
                                        <p:tgtEl>
                                          <p:spTgt spid="95262"/>
                                        </p:tgtEl>
                                        <p:attrNameLst>
                                          <p:attrName>style.visibility</p:attrName>
                                        </p:attrNameLst>
                                      </p:cBhvr>
                                      <p:to>
                                        <p:strVal val="visible"/>
                                      </p:to>
                                    </p:set>
                                  </p:childTnLst>
                                </p:cTn>
                              </p:par>
                            </p:childTnLst>
                          </p:cTn>
                        </p:par>
                        <p:par>
                          <p:cTn id="31" fill="hold" nodeType="afterGroup">
                            <p:stCondLst>
                              <p:cond delay="6500"/>
                            </p:stCondLst>
                            <p:childTnLst>
                              <p:par>
                                <p:cTn id="32" presetID="1" presetClass="entr" presetSubtype="0" fill="hold" grpId="0" nodeType="afterEffect">
                                  <p:stCondLst>
                                    <p:cond delay="1000"/>
                                  </p:stCondLst>
                                  <p:childTnLst>
                                    <p:set>
                                      <p:cBhvr>
                                        <p:cTn id="33" dur="1" fill="hold">
                                          <p:stCondLst>
                                            <p:cond delay="499"/>
                                          </p:stCondLst>
                                        </p:cTn>
                                        <p:tgtEl>
                                          <p:spTgt spid="95266"/>
                                        </p:tgtEl>
                                        <p:attrNameLst>
                                          <p:attrName>style.visibility</p:attrName>
                                        </p:attrNameLst>
                                      </p:cBhvr>
                                      <p:to>
                                        <p:strVal val="visible"/>
                                      </p:to>
                                    </p:set>
                                  </p:childTnLst>
                                </p:cTn>
                              </p:par>
                            </p:childTnLst>
                          </p:cTn>
                        </p:par>
                        <p:par>
                          <p:cTn id="34" fill="hold" nodeType="afterGroup">
                            <p:stCondLst>
                              <p:cond delay="8000"/>
                            </p:stCondLst>
                            <p:childTnLst>
                              <p:par>
                                <p:cTn id="35" presetID="1" presetClass="entr" presetSubtype="0" fill="hold" grpId="0" nodeType="afterEffect">
                                  <p:stCondLst>
                                    <p:cond delay="1000"/>
                                  </p:stCondLst>
                                  <p:childTnLst>
                                    <p:set>
                                      <p:cBhvr>
                                        <p:cTn id="36" dur="1" fill="hold">
                                          <p:stCondLst>
                                            <p:cond delay="499"/>
                                          </p:stCondLst>
                                        </p:cTn>
                                        <p:tgtEl>
                                          <p:spTgt spid="95263"/>
                                        </p:tgtEl>
                                        <p:attrNameLst>
                                          <p:attrName>style.visibility</p:attrName>
                                        </p:attrNameLst>
                                      </p:cBhvr>
                                      <p:to>
                                        <p:strVal val="visible"/>
                                      </p:to>
                                    </p:set>
                                  </p:childTnLst>
                                </p:cTn>
                              </p:par>
                            </p:childTnLst>
                          </p:cTn>
                        </p:par>
                        <p:par>
                          <p:cTn id="37" fill="hold" nodeType="afterGroup">
                            <p:stCondLst>
                              <p:cond delay="9500"/>
                            </p:stCondLst>
                            <p:childTnLst>
                              <p:par>
                                <p:cTn id="38" presetID="1" presetClass="entr" presetSubtype="0" fill="hold" grpId="0" nodeType="afterEffect">
                                  <p:stCondLst>
                                    <p:cond delay="1000"/>
                                  </p:stCondLst>
                                  <p:childTnLst>
                                    <p:set>
                                      <p:cBhvr>
                                        <p:cTn id="39" dur="1" fill="hold">
                                          <p:stCondLst>
                                            <p:cond delay="499"/>
                                          </p:stCondLst>
                                        </p:cTn>
                                        <p:tgtEl>
                                          <p:spTgt spid="95268"/>
                                        </p:tgtEl>
                                        <p:attrNameLst>
                                          <p:attrName>style.visibility</p:attrName>
                                        </p:attrNameLst>
                                      </p:cBhvr>
                                      <p:to>
                                        <p:strVal val="visible"/>
                                      </p:to>
                                    </p:set>
                                  </p:childTnLst>
                                </p:cTn>
                              </p:par>
                            </p:childTnLst>
                          </p:cTn>
                        </p:par>
                        <p:par>
                          <p:cTn id="40" fill="hold" nodeType="afterGroup">
                            <p:stCondLst>
                              <p:cond delay="11000"/>
                            </p:stCondLst>
                            <p:childTnLst>
                              <p:par>
                                <p:cTn id="41" presetID="1" presetClass="entr" presetSubtype="0" fill="hold" grpId="0" nodeType="afterEffect">
                                  <p:stCondLst>
                                    <p:cond delay="1000"/>
                                  </p:stCondLst>
                                  <p:childTnLst>
                                    <p:set>
                                      <p:cBhvr>
                                        <p:cTn id="42" dur="1" fill="hold">
                                          <p:stCondLst>
                                            <p:cond delay="499"/>
                                          </p:stCondLst>
                                        </p:cTn>
                                        <p:tgtEl>
                                          <p:spTgt spid="95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utoUpdateAnimBg="0"/>
      <p:bldP spid="95260" grpId="0" autoUpdateAnimBg="0"/>
      <p:bldP spid="95261" grpId="0" autoUpdateAnimBg="0"/>
      <p:bldP spid="95262" grpId="0" autoUpdateAnimBg="0"/>
      <p:bldP spid="95263" grpId="0" autoUpdateAnimBg="0"/>
      <p:bldP spid="95264" grpId="0" animBg="1"/>
      <p:bldP spid="95265" grpId="0" animBg="1"/>
      <p:bldP spid="95266" grpId="0" animBg="1"/>
      <p:bldP spid="95268" grpId="0" animBg="1"/>
      <p:bldP spid="95269" grpId="0" animBg="1"/>
      <p:bldP spid="95270" grpId="0" animBg="1"/>
      <p:bldP spid="9527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865D1F6-1321-4808-9C89-BFE98A7DC9E5}" type="slidenum">
              <a:rPr lang="en-US" sz="1400" b="0">
                <a:latin typeface="Times New Roman" pitchFamily="18" charset="0"/>
              </a:rPr>
              <a:pPr eaLnBrk="1" hangingPunct="1"/>
              <a:t>43</a:t>
            </a:fld>
            <a:endParaRPr lang="en-US" sz="1400" b="0">
              <a:latin typeface="Times New Roman" pitchFamily="18" charset="0"/>
            </a:endParaRPr>
          </a:p>
        </p:txBody>
      </p:sp>
      <p:graphicFrame>
        <p:nvGraphicFramePr>
          <p:cNvPr id="440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10009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10009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10009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9"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10010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0"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10010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1"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10010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2"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100103" name="Bitmap Image" r:id="rId11" imgW="1448002" imgH="1457143" progId="">
                  <p:embed/>
                </p:oleObj>
              </mc:Choice>
              <mc:Fallback>
                <p:oleObj name="Bitmap Image" r:id="rId11" imgW="1448002" imgH="1457143" progId="">
                  <p:embed/>
                  <p:pic>
                    <p:nvPicPr>
                      <p:cNvPr id="0" name="Object 8"/>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3"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100104" name="Bitmap Image" r:id="rId12" imgW="1448002" imgH="1457143" progId="">
                  <p:embed/>
                </p:oleObj>
              </mc:Choice>
              <mc:Fallback>
                <p:oleObj name="Bitmap Image" r:id="rId12" imgW="1448002" imgH="1457143" progId="">
                  <p:embed/>
                  <p:pic>
                    <p:nvPicPr>
                      <p:cNvPr id="0" name="Object 9"/>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4"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100105" name="Bitmap Image" r:id="rId13" imgW="1448002" imgH="1457143" progId="">
                  <p:embed/>
                </p:oleObj>
              </mc:Choice>
              <mc:Fallback>
                <p:oleObj name="Bitmap Image" r:id="rId13" imgW="1448002" imgH="1457143" progId="">
                  <p:embed/>
                  <p:pic>
                    <p:nvPicPr>
                      <p:cNvPr id="0" name="Object 10"/>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5"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100106" name="Bitmap Image" r:id="rId14" imgW="1448002" imgH="1457143" progId="">
                  <p:embed/>
                </p:oleObj>
              </mc:Choice>
              <mc:Fallback>
                <p:oleObj name="Bitmap Image" r:id="rId14" imgW="1448002" imgH="1457143"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6"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100107" name="Bitmap Image" r:id="rId15" imgW="1448002" imgH="1457143" progId="">
                  <p:embed/>
                </p:oleObj>
              </mc:Choice>
              <mc:Fallback>
                <p:oleObj name="Bitmap Image" r:id="rId15" imgW="1448002" imgH="1457143" progId="">
                  <p:embed/>
                  <p:pic>
                    <p:nvPicPr>
                      <p:cNvPr id="0" name="Object 12"/>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7"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100108" name="Bitmap Image" r:id="rId16" imgW="1448002" imgH="1457143" progId="">
                  <p:embed/>
                </p:oleObj>
              </mc:Choice>
              <mc:Fallback>
                <p:oleObj name="Bitmap Image" r:id="rId16" imgW="1448002" imgH="1457143"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8"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100109" name="Bitmap Image" r:id="rId17" imgW="1448002" imgH="1457143" progId="">
                  <p:embed/>
                </p:oleObj>
              </mc:Choice>
              <mc:Fallback>
                <p:oleObj name="Bitmap Image" r:id="rId17" imgW="1448002" imgH="1457143"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9"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100110" name="Bitmap Image" r:id="rId18" imgW="1448002" imgH="1457143" progId="">
                  <p:embed/>
                </p:oleObj>
              </mc:Choice>
              <mc:Fallback>
                <p:oleObj name="Bitmap Image" r:id="rId18" imgW="1448002" imgH="1457143" progId="">
                  <p:embed/>
                  <p:pic>
                    <p:nvPicPr>
                      <p:cNvPr id="0" name="Object 15"/>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50"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4051"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4052"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4053"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4054"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4055" name="Line 23"/>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4"/>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5"/>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Line 2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9" name="Line 2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Text Box 2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9"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549C45D-D7B7-4F22-8FE5-EFC3147FBFC2}" type="slidenum">
              <a:rPr lang="en-US" sz="1400" b="0">
                <a:latin typeface="Times New Roman" pitchFamily="18" charset="0"/>
              </a:rPr>
              <a:pPr eaLnBrk="1" hangingPunct="1"/>
              <a:t>44</a:t>
            </a:fld>
            <a:endParaRPr lang="en-US" sz="1400" b="0">
              <a:latin typeface="Times New Roman" pitchFamily="18" charset="0"/>
            </a:endParaRPr>
          </a:p>
        </p:txBody>
      </p:sp>
      <p:graphicFrame>
        <p:nvGraphicFramePr>
          <p:cNvPr id="450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5846"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5847"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5848"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5849"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5850"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5851"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06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506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506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506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507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507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507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7" name="Rectangle 3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5078" name="Rectangle 42"/>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5079" name="Rectangle 43"/>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5080" name="Rectangle 44"/>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5081" name="Rectangle 45"/>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5082" name="Rectangle 46"/>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5083" name="Rectangle 47"/>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5084" name="Rectangle 48"/>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5085" name="Rectangle 49"/>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5086" name="Rectangle 50"/>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5087" name="Rectangle 51"/>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5088" name="Rectangle 52"/>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45089" name="Text Box 56"/>
          <p:cNvSpPr txBox="1">
            <a:spLocks noChangeArrowheads="1"/>
          </p:cNvSpPr>
          <p:nvPr/>
        </p:nvSpPr>
        <p:spPr bwMode="auto">
          <a:xfrm>
            <a:off x="2983242" y="6172200"/>
            <a:ext cx="302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dirty="0">
                <a:latin typeface="Arial" pitchFamily="34" charset="0"/>
              </a:rPr>
              <a:t>(Assume ideal world…)</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A71F90-4FE1-44DC-BFCB-DC42ECD550B2}" type="slidenum">
              <a:rPr lang="en-US" sz="1400" b="0">
                <a:latin typeface="Times New Roman" pitchFamily="18" charset="0"/>
              </a:rPr>
              <a:pPr eaLnBrk="1" hangingPunct="1"/>
              <a:t>45</a:t>
            </a:fld>
            <a:endParaRPr lang="en-US" sz="1400" b="0">
              <a:latin typeface="Times New Roman" pitchFamily="18" charset="0"/>
            </a:endParaRPr>
          </a:p>
        </p:txBody>
      </p:sp>
      <p:graphicFrame>
        <p:nvGraphicFramePr>
          <p:cNvPr id="460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686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687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687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687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687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687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9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609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609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609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609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609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609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Rectangle 28"/>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6102" name="Rectangle 29"/>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6103"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6104"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6105"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6106"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6107"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6108"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6109"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6110"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6111"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611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2D081FD-0BCF-4B9A-9B4E-3B7B435AE959}" type="slidenum">
              <a:rPr lang="en-US" sz="1400" b="0">
                <a:latin typeface="Times New Roman" pitchFamily="18" charset="0"/>
              </a:rPr>
              <a:pPr eaLnBrk="1" hangingPunct="1"/>
              <a:t>46</a:t>
            </a:fld>
            <a:endParaRPr lang="en-US" sz="1400" b="0">
              <a:latin typeface="Times New Roman" pitchFamily="18" charset="0"/>
            </a:endParaRPr>
          </a:p>
        </p:txBody>
      </p:sp>
      <p:graphicFrame>
        <p:nvGraphicFramePr>
          <p:cNvPr id="4710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789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0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789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789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789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789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789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711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711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711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711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711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711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712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Rectangle 28"/>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7126" name="Rectangle 29"/>
          <p:cNvSpPr>
            <a:spLocks noChangeArrowheads="1"/>
          </p:cNvSpPr>
          <p:nvPr/>
        </p:nvSpPr>
        <p:spPr bwMode="auto">
          <a:xfrm>
            <a:off x="1828800" y="2514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7127"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7128"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7129"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7130"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7131"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713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713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713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713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713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77C38F6-E2D2-468C-9730-D1BB13B7BB1E}" type="slidenum">
              <a:rPr lang="en-US" sz="1400" b="0">
                <a:latin typeface="Times New Roman" pitchFamily="18" charset="0"/>
              </a:rPr>
              <a:pPr eaLnBrk="1" hangingPunct="1"/>
              <a:t>47</a:t>
            </a:fld>
            <a:endParaRPr lang="en-US" sz="1400" b="0">
              <a:latin typeface="Times New Roman" pitchFamily="18" charset="0"/>
            </a:endParaRPr>
          </a:p>
        </p:txBody>
      </p:sp>
      <p:graphicFrame>
        <p:nvGraphicFramePr>
          <p:cNvPr id="4813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891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891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891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892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892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892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813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814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814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814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814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814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9" name="Rectangle 28"/>
          <p:cNvSpPr>
            <a:spLocks noChangeArrowheads="1"/>
          </p:cNvSpPr>
          <p:nvPr/>
        </p:nvSpPr>
        <p:spPr bwMode="auto">
          <a:xfrm>
            <a:off x="449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8150" name="Rectangle 29"/>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8151" name="Rectangle 3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8152"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8153"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8154"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8155"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8156"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8157"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8158"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8159"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8160"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8B9B11-B2D5-4FEA-958F-F0A205D44080}" type="slidenum">
              <a:rPr lang="en-US" sz="1400" b="0">
                <a:latin typeface="Times New Roman" pitchFamily="18" charset="0"/>
              </a:rPr>
              <a:pPr eaLnBrk="1" hangingPunct="1"/>
              <a:t>48</a:t>
            </a:fld>
            <a:endParaRPr lang="en-US" sz="1400" b="0">
              <a:latin typeface="Times New Roman" pitchFamily="18" charset="0"/>
            </a:endParaRPr>
          </a:p>
        </p:txBody>
      </p:sp>
      <p:graphicFrame>
        <p:nvGraphicFramePr>
          <p:cNvPr id="4915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994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994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994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994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6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994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6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994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6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916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916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916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916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916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916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Rectangle 28"/>
          <p:cNvSpPr>
            <a:spLocks noChangeArrowheads="1"/>
          </p:cNvSpPr>
          <p:nvPr/>
        </p:nvSpPr>
        <p:spPr bwMode="auto">
          <a:xfrm>
            <a:off x="60960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9174" name="Rectangle 29"/>
          <p:cNvSpPr>
            <a:spLocks noChangeArrowheads="1"/>
          </p:cNvSpPr>
          <p:nvPr/>
        </p:nvSpPr>
        <p:spPr bwMode="auto">
          <a:xfrm>
            <a:off x="4495800" y="3276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9175" name="Rectangle 30"/>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9176" name="Rectangle 31"/>
          <p:cNvSpPr>
            <a:spLocks noChangeArrowheads="1"/>
          </p:cNvSpPr>
          <p:nvPr/>
        </p:nvSpPr>
        <p:spPr bwMode="auto">
          <a:xfrm>
            <a:off x="19050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9177"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9178"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9179"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9180"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9181"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9182"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9183"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9184"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0134752-9A3E-44CC-B831-AFAB244853F0}" type="slidenum">
              <a:rPr lang="en-US" sz="1400" b="0">
                <a:latin typeface="Times New Roman" pitchFamily="18" charset="0"/>
              </a:rPr>
              <a:pPr eaLnBrk="1" hangingPunct="1"/>
              <a:t>49</a:t>
            </a:fld>
            <a:endParaRPr lang="en-US" sz="1400" b="0">
              <a:latin typeface="Times New Roman" pitchFamily="18" charset="0"/>
            </a:endParaRPr>
          </a:p>
        </p:txBody>
      </p:sp>
      <p:graphicFrame>
        <p:nvGraphicFramePr>
          <p:cNvPr id="5018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096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096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096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096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096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097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018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018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018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018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019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019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019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Rectangle 28"/>
          <p:cNvSpPr>
            <a:spLocks noChangeArrowheads="1"/>
          </p:cNvSpPr>
          <p:nvPr/>
        </p:nvSpPr>
        <p:spPr bwMode="auto">
          <a:xfrm>
            <a:off x="7391400" y="4191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0198" name="Rectangle 29"/>
          <p:cNvSpPr>
            <a:spLocks noChangeArrowheads="1"/>
          </p:cNvSpPr>
          <p:nvPr/>
        </p:nvSpPr>
        <p:spPr bwMode="auto">
          <a:xfrm>
            <a:off x="6096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0199" name="Rectangle 30"/>
          <p:cNvSpPr>
            <a:spLocks noChangeArrowheads="1"/>
          </p:cNvSpPr>
          <p:nvPr/>
        </p:nvSpPr>
        <p:spPr bwMode="auto">
          <a:xfrm>
            <a:off x="44196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0200" name="Rectangle 31"/>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0201" name="Rectangle 32"/>
          <p:cNvSpPr>
            <a:spLocks noChangeArrowheads="1"/>
          </p:cNvSpPr>
          <p:nvPr/>
        </p:nvSpPr>
        <p:spPr bwMode="auto">
          <a:xfrm>
            <a:off x="1828800" y="2667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0202"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0203"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0204"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0205"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0206"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0207"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0208"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1DFEB81-40C3-41BA-B6C9-56DF9CF94EC9}" type="slidenum">
              <a:rPr lang="en-US" sz="1400" b="0" smtClean="0">
                <a:latin typeface="Times New Roman" pitchFamily="18" charset="0"/>
              </a:rPr>
              <a:pPr eaLnBrk="1" hangingPunct="1"/>
              <a:t>5</a:t>
            </a:fld>
            <a:endParaRPr lang="en-US" sz="1400" b="0" smtClean="0">
              <a:latin typeface="Times New Roman" pitchFamily="18" charset="0"/>
            </a:endParaRPr>
          </a:p>
        </p:txBody>
      </p:sp>
      <p:sp>
        <p:nvSpPr>
          <p:cNvPr id="6147" name="Rectangle 2"/>
          <p:cNvSpPr>
            <a:spLocks noChangeArrowheads="1"/>
          </p:cNvSpPr>
          <p:nvPr/>
        </p:nvSpPr>
        <p:spPr bwMode="auto">
          <a:xfrm>
            <a:off x="2286000" y="2921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Todo:</a:t>
            </a:r>
          </a:p>
          <a:p>
            <a:r>
              <a:rPr lang="en-US">
                <a:solidFill>
                  <a:srgbClr val="FF0000"/>
                </a:solidFill>
              </a:rPr>
              <a:t>Graph: Evolution of wireless communication – bit-rates over time</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C9F0F7A-6D3F-4D74-87C2-9FBC53EB9BDA}" type="slidenum">
              <a:rPr lang="en-US" sz="1400" b="0">
                <a:latin typeface="Times New Roman" pitchFamily="18" charset="0"/>
              </a:rPr>
              <a:pPr eaLnBrk="1" hangingPunct="1"/>
              <a:t>50</a:t>
            </a:fld>
            <a:endParaRPr lang="en-US" sz="1400" b="0">
              <a:latin typeface="Times New Roman" pitchFamily="18" charset="0"/>
            </a:endParaRPr>
          </a:p>
        </p:txBody>
      </p:sp>
      <p:graphicFrame>
        <p:nvGraphicFramePr>
          <p:cNvPr id="5120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198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199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199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199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199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199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1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121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121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121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121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121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121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1222" name="Rectangle 29"/>
          <p:cNvSpPr>
            <a:spLocks noChangeArrowheads="1"/>
          </p:cNvSpPr>
          <p:nvPr/>
        </p:nvSpPr>
        <p:spPr bwMode="auto">
          <a:xfrm>
            <a:off x="7391400" y="4191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1223" name="Rectangle 30"/>
          <p:cNvSpPr>
            <a:spLocks noChangeArrowheads="1"/>
          </p:cNvSpPr>
          <p:nvPr/>
        </p:nvSpPr>
        <p:spPr bwMode="auto">
          <a:xfrm>
            <a:off x="6019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1224" name="Rectangle 31"/>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1225" name="Rectangle 32"/>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1226" name="Rectangle 33"/>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1227"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1228"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1229"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1230"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1231"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123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AD4A2CE-7F64-4161-8FD6-C66F440D4EFC}" type="slidenum">
              <a:rPr lang="en-US" sz="1400" b="0">
                <a:latin typeface="Times New Roman" pitchFamily="18" charset="0"/>
              </a:rPr>
              <a:pPr eaLnBrk="1" hangingPunct="1"/>
              <a:t>51</a:t>
            </a:fld>
            <a:endParaRPr lang="en-US" sz="1400" b="0">
              <a:latin typeface="Times New Roman" pitchFamily="18" charset="0"/>
            </a:endParaRPr>
          </a:p>
        </p:txBody>
      </p:sp>
      <p:graphicFrame>
        <p:nvGraphicFramePr>
          <p:cNvPr id="5222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301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2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301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301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301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301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301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23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223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223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223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223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223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224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224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2247" name="Rectangle 3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2248" name="Rectangle 31"/>
          <p:cNvSpPr>
            <a:spLocks noChangeArrowheads="1"/>
          </p:cNvSpPr>
          <p:nvPr/>
        </p:nvSpPr>
        <p:spPr bwMode="auto">
          <a:xfrm>
            <a:off x="6019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2249" name="Rectangle 32"/>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2250" name="Rectangle 33"/>
          <p:cNvSpPr>
            <a:spLocks noChangeArrowheads="1"/>
          </p:cNvSpPr>
          <p:nvPr/>
        </p:nvSpPr>
        <p:spPr bwMode="auto">
          <a:xfrm>
            <a:off x="2895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2251" name="Rectangle 34"/>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225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225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225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225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225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3BFD1CA-194D-40A7-BFA6-26328E6AEAF9}" type="slidenum">
              <a:rPr lang="en-US" sz="1400" b="0">
                <a:latin typeface="Times New Roman" pitchFamily="18" charset="0"/>
              </a:rPr>
              <a:pPr eaLnBrk="1" hangingPunct="1"/>
              <a:t>52</a:t>
            </a:fld>
            <a:endParaRPr lang="en-US" sz="1400" b="0">
              <a:latin typeface="Times New Roman" pitchFamily="18" charset="0"/>
            </a:endParaRPr>
          </a:p>
        </p:txBody>
      </p:sp>
      <p:graphicFrame>
        <p:nvGraphicFramePr>
          <p:cNvPr id="5325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403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403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403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404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404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404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325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326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326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326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326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326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9"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3270"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3271"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3272" name="Rectangle 31"/>
          <p:cNvSpPr>
            <a:spLocks noChangeArrowheads="1"/>
          </p:cNvSpPr>
          <p:nvPr/>
        </p:nvSpPr>
        <p:spPr bwMode="auto">
          <a:xfrm>
            <a:off x="73914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3273" name="Rectangle 32"/>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3274" name="Rectangle 33"/>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3275" name="Rectangle 34"/>
          <p:cNvSpPr>
            <a:spLocks noChangeArrowheads="1"/>
          </p:cNvSpPr>
          <p:nvPr/>
        </p:nvSpPr>
        <p:spPr bwMode="auto">
          <a:xfrm>
            <a:off x="2895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3276" name="Rectangle 35"/>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3277"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3278"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3279"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3280"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7FEAA7-433C-4C44-8EB0-EF4E0364915E}" type="slidenum">
              <a:rPr lang="en-US" sz="1400" b="0">
                <a:latin typeface="Times New Roman" pitchFamily="18" charset="0"/>
              </a:rPr>
              <a:pPr eaLnBrk="1" hangingPunct="1"/>
              <a:t>53</a:t>
            </a:fld>
            <a:endParaRPr lang="en-US" sz="1400" b="0">
              <a:latin typeface="Times New Roman" pitchFamily="18" charset="0"/>
            </a:endParaRPr>
          </a:p>
        </p:txBody>
      </p:sp>
      <p:graphicFrame>
        <p:nvGraphicFramePr>
          <p:cNvPr id="5427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506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506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506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506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506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506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8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428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428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428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428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428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428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3"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4294"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4295"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4296"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4297" name="Rectangle 32"/>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4298" name="Rectangle 33"/>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4299" name="Rectangle 34"/>
          <p:cNvSpPr>
            <a:spLocks noChangeArrowheads="1"/>
          </p:cNvSpPr>
          <p:nvPr/>
        </p:nvSpPr>
        <p:spPr bwMode="auto">
          <a:xfrm>
            <a:off x="449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4300" name="Rectangle 35"/>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4301" name="Rectangle 36"/>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4302"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4303"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4304"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143D852-FC55-4ECE-940A-715727922A12}" type="slidenum">
              <a:rPr lang="en-US" sz="1400" b="0">
                <a:latin typeface="Times New Roman" pitchFamily="18" charset="0"/>
              </a:rPr>
              <a:pPr eaLnBrk="1" hangingPunct="1"/>
              <a:t>54</a:t>
            </a:fld>
            <a:endParaRPr lang="en-US" sz="1400" b="0">
              <a:latin typeface="Times New Roman" pitchFamily="18" charset="0"/>
            </a:endParaRPr>
          </a:p>
        </p:txBody>
      </p:sp>
      <p:graphicFrame>
        <p:nvGraphicFramePr>
          <p:cNvPr id="5530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608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608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608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608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608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609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530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530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530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530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531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531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531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5318"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5319"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5320"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5321"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5322" name="Rectangle 33"/>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5323" name="Rectangle 34"/>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5324" name="Rectangle 35"/>
          <p:cNvSpPr>
            <a:spLocks noChangeArrowheads="1"/>
          </p:cNvSpPr>
          <p:nvPr/>
        </p:nvSpPr>
        <p:spPr bwMode="auto">
          <a:xfrm>
            <a:off x="46482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5325" name="Rectangle 36"/>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5326" name="Rectangle 37"/>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5327"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5328"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7F88AFB-E46B-4366-AF32-4C8CA6E3E3A6}" type="slidenum">
              <a:rPr lang="en-US" sz="1400" b="0">
                <a:latin typeface="Times New Roman" pitchFamily="18" charset="0"/>
              </a:rPr>
              <a:pPr eaLnBrk="1" hangingPunct="1"/>
              <a:t>55</a:t>
            </a:fld>
            <a:endParaRPr lang="en-US" sz="1400" b="0">
              <a:latin typeface="Times New Roman" pitchFamily="18" charset="0"/>
            </a:endParaRPr>
          </a:p>
        </p:txBody>
      </p:sp>
      <p:graphicFrame>
        <p:nvGraphicFramePr>
          <p:cNvPr id="5632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710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711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711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711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711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711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633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633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633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633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633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633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633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6342"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6343"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6344"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6345"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6346"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6347" name="Rectangle 34"/>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6348" name="Rectangle 35"/>
          <p:cNvSpPr>
            <a:spLocks noChangeArrowheads="1"/>
          </p:cNvSpPr>
          <p:nvPr/>
        </p:nvSpPr>
        <p:spPr bwMode="auto">
          <a:xfrm>
            <a:off x="59436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6349" name="Rectangle 36"/>
          <p:cNvSpPr>
            <a:spLocks noChangeArrowheads="1"/>
          </p:cNvSpPr>
          <p:nvPr/>
        </p:nvSpPr>
        <p:spPr bwMode="auto">
          <a:xfrm>
            <a:off x="4572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6350" name="Rectangle 37"/>
          <p:cNvSpPr>
            <a:spLocks noChangeArrowheads="1"/>
          </p:cNvSpPr>
          <p:nvPr/>
        </p:nvSpPr>
        <p:spPr bwMode="auto">
          <a:xfrm>
            <a:off x="2971800" y="3657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6351" name="Rectangle 38"/>
          <p:cNvSpPr>
            <a:spLocks noChangeArrowheads="1"/>
          </p:cNvSpPr>
          <p:nvPr/>
        </p:nvSpPr>
        <p:spPr bwMode="auto">
          <a:xfrm>
            <a:off x="1828800" y="2667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635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87166C9-6CB5-490F-8F7B-A201545DB7C6}" type="slidenum">
              <a:rPr lang="en-US" sz="1400" b="0">
                <a:latin typeface="Times New Roman" pitchFamily="18" charset="0"/>
              </a:rPr>
              <a:pPr eaLnBrk="1" hangingPunct="1"/>
              <a:t>56</a:t>
            </a:fld>
            <a:endParaRPr lang="en-US" sz="1400" b="0">
              <a:latin typeface="Times New Roman" pitchFamily="18" charset="0"/>
            </a:endParaRPr>
          </a:p>
        </p:txBody>
      </p:sp>
      <p:graphicFrame>
        <p:nvGraphicFramePr>
          <p:cNvPr id="5734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813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4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813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813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813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813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813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5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735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735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735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735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735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736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736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7367"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7368"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7369"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7370"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7371"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7372" name="Rectangle 35"/>
          <p:cNvSpPr>
            <a:spLocks noChangeArrowheads="1"/>
          </p:cNvSpPr>
          <p:nvPr/>
        </p:nvSpPr>
        <p:spPr bwMode="auto">
          <a:xfrm>
            <a:off x="72390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7373" name="Rectangle 36"/>
          <p:cNvSpPr>
            <a:spLocks noChangeArrowheads="1"/>
          </p:cNvSpPr>
          <p:nvPr/>
        </p:nvSpPr>
        <p:spPr bwMode="auto">
          <a:xfrm>
            <a:off x="5943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7374" name="Rectangle 37"/>
          <p:cNvSpPr>
            <a:spLocks noChangeArrowheads="1"/>
          </p:cNvSpPr>
          <p:nvPr/>
        </p:nvSpPr>
        <p:spPr bwMode="auto">
          <a:xfrm>
            <a:off x="45720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7375" name="Rectangle 38"/>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7376" name="Rectangle 39"/>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6289412-2D86-4396-9CF7-B366B3DD5021}" type="slidenum">
              <a:rPr lang="en-US" sz="1400" b="0">
                <a:latin typeface="Times New Roman" pitchFamily="18" charset="0"/>
              </a:rPr>
              <a:pPr eaLnBrk="1" hangingPunct="1"/>
              <a:t>57</a:t>
            </a:fld>
            <a:endParaRPr lang="en-US" sz="1400" b="0">
              <a:latin typeface="Times New Roman" pitchFamily="18" charset="0"/>
            </a:endParaRPr>
          </a:p>
        </p:txBody>
      </p:sp>
      <p:graphicFrame>
        <p:nvGraphicFramePr>
          <p:cNvPr id="5837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915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915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915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916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916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916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837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837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838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838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838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838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838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9"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8390"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8391"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8392"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8393"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8394"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8395"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8396"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8397" name="Rectangle 36"/>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8398" name="Rectangle 37"/>
          <p:cNvSpPr>
            <a:spLocks noChangeArrowheads="1"/>
          </p:cNvSpPr>
          <p:nvPr/>
        </p:nvSpPr>
        <p:spPr bwMode="auto">
          <a:xfrm>
            <a:off x="59436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8399" name="Rectangle 38"/>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8400" name="Rectangle 39"/>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C27A13B-B018-4B55-BED8-44164D6BD8D9}" type="slidenum">
              <a:rPr lang="en-US" sz="1400" b="0">
                <a:latin typeface="Times New Roman" pitchFamily="18" charset="0"/>
              </a:rPr>
              <a:pPr eaLnBrk="1" hangingPunct="1"/>
              <a:t>58</a:t>
            </a:fld>
            <a:endParaRPr lang="en-US" sz="1400" b="0">
              <a:latin typeface="Times New Roman" pitchFamily="18" charset="0"/>
            </a:endParaRPr>
          </a:p>
        </p:txBody>
      </p:sp>
      <p:graphicFrame>
        <p:nvGraphicFramePr>
          <p:cNvPr id="5939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018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018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018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018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40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018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40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018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940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940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940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940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940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940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940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9414"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9415"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9416"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9417"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9418"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9419"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9420"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9421"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9422" name="Rectangle 37"/>
          <p:cNvSpPr>
            <a:spLocks noChangeArrowheads="1"/>
          </p:cNvSpPr>
          <p:nvPr/>
        </p:nvSpPr>
        <p:spPr bwMode="auto">
          <a:xfrm>
            <a:off x="7315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9423" name="Rectangle 38"/>
          <p:cNvSpPr>
            <a:spLocks noChangeArrowheads="1"/>
          </p:cNvSpPr>
          <p:nvPr/>
        </p:nvSpPr>
        <p:spPr bwMode="auto">
          <a:xfrm>
            <a:off x="6096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9424" name="Rectangle 39"/>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115873A-3B59-40F7-BF9D-DEC6CA699611}" type="slidenum">
              <a:rPr lang="en-US" sz="1400" b="0">
                <a:latin typeface="Times New Roman" pitchFamily="18" charset="0"/>
              </a:rPr>
              <a:pPr eaLnBrk="1" hangingPunct="1"/>
              <a:t>59</a:t>
            </a:fld>
            <a:endParaRPr lang="en-US" sz="1400" b="0">
              <a:latin typeface="Times New Roman" pitchFamily="18" charset="0"/>
            </a:endParaRPr>
          </a:p>
        </p:txBody>
      </p:sp>
      <p:graphicFrame>
        <p:nvGraphicFramePr>
          <p:cNvPr id="6042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120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120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120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120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120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121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042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042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042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042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043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043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043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0438"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0439"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0440"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0441"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0442"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0443"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0444"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0445"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0446"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0447" name="Rectangle 38"/>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0448" name="Rectangle 39"/>
          <p:cNvSpPr>
            <a:spLocks noChangeArrowheads="1"/>
          </p:cNvSpPr>
          <p:nvPr/>
        </p:nvSpPr>
        <p:spPr bwMode="auto">
          <a:xfrm>
            <a:off x="6019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C30AE58-8284-44A8-95E9-034999B7F325}" type="slidenum">
              <a:rPr lang="en-US" sz="1400" b="0" smtClean="0">
                <a:latin typeface="Times New Roman" pitchFamily="18" charset="0"/>
              </a:rPr>
              <a:pPr eaLnBrk="1" hangingPunct="1"/>
              <a:t>6</a:t>
            </a:fld>
            <a:endParaRPr lang="en-US" sz="1400" b="0" smtClean="0">
              <a:latin typeface="Times New Roman" pitchFamily="18" charset="0"/>
            </a:endParaRPr>
          </a:p>
        </p:txBody>
      </p:sp>
      <p:sp>
        <p:nvSpPr>
          <p:cNvPr id="9219" name="Rectangle 2"/>
          <p:cNvSpPr>
            <a:spLocks noChangeArrowheads="1"/>
          </p:cNvSpPr>
          <p:nvPr/>
        </p:nvSpPr>
        <p:spPr bwMode="auto">
          <a:xfrm>
            <a:off x="457200" y="152400"/>
            <a:ext cx="7953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The Wireless Spectrum</a:t>
            </a:r>
          </a:p>
        </p:txBody>
      </p:sp>
      <p:pic>
        <p:nvPicPr>
          <p:cNvPr id="9220"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114800"/>
            <a:ext cx="5867400"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additive="base">
                                        <p:cTn id="7" dur="500" fill="hold"/>
                                        <p:tgtEl>
                                          <p:spTgt spid="191492"/>
                                        </p:tgtEl>
                                        <p:attrNameLst>
                                          <p:attrName>ppt_x</p:attrName>
                                        </p:attrNameLst>
                                      </p:cBhvr>
                                      <p:tavLst>
                                        <p:tav tm="0">
                                          <p:val>
                                            <p:strVal val="#ppt_x"/>
                                          </p:val>
                                        </p:tav>
                                        <p:tav tm="100000">
                                          <p:val>
                                            <p:strVal val="#ppt_x"/>
                                          </p:val>
                                        </p:tav>
                                      </p:tavLst>
                                    </p:anim>
                                    <p:anim calcmode="lin" valueType="num">
                                      <p:cBhvr additive="base">
                                        <p:cTn id="8" dur="500" fill="hold"/>
                                        <p:tgtEl>
                                          <p:spTgt spid="191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A820F2D-B325-4117-9A85-FA6B494FFD38}" type="slidenum">
              <a:rPr lang="en-US" sz="1400" b="0">
                <a:latin typeface="Times New Roman" pitchFamily="18" charset="0"/>
              </a:rPr>
              <a:pPr eaLnBrk="1" hangingPunct="1"/>
              <a:t>60</a:t>
            </a:fld>
            <a:endParaRPr lang="en-US" sz="1400" b="0">
              <a:latin typeface="Times New Roman" pitchFamily="18" charset="0"/>
            </a:endParaRPr>
          </a:p>
        </p:txBody>
      </p:sp>
      <p:graphicFrame>
        <p:nvGraphicFramePr>
          <p:cNvPr id="6144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222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223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223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223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223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223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145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145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145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145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145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145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145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1462"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1463"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1464"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1465"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1466"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1467"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1468"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1469"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1470"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1471" name="Rectangle 38"/>
          <p:cNvSpPr>
            <a:spLocks noChangeArrowheads="1"/>
          </p:cNvSpPr>
          <p:nvPr/>
        </p:nvSpPr>
        <p:spPr bwMode="auto">
          <a:xfrm>
            <a:off x="8382000" y="609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1472" name="Rectangle 39"/>
          <p:cNvSpPr>
            <a:spLocks noChangeArrowheads="1"/>
          </p:cNvSpPr>
          <p:nvPr/>
        </p:nvSpPr>
        <p:spPr bwMode="auto">
          <a:xfrm>
            <a:off x="7315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204D6B-2827-47B3-9399-E9300331B0F4}" type="slidenum">
              <a:rPr lang="en-US" sz="1400" b="0">
                <a:latin typeface="Times New Roman" pitchFamily="18" charset="0"/>
              </a:rPr>
              <a:pPr eaLnBrk="1" hangingPunct="1"/>
              <a:t>61</a:t>
            </a:fld>
            <a:endParaRPr lang="en-US" sz="1400" b="0">
              <a:latin typeface="Times New Roman" pitchFamily="18" charset="0"/>
            </a:endParaRPr>
          </a:p>
        </p:txBody>
      </p:sp>
      <p:graphicFrame>
        <p:nvGraphicFramePr>
          <p:cNvPr id="6246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325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6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325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325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325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325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325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47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247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247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247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247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247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248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248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2487"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2488"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2489"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2490"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2491"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2492"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2493"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2494"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2495" name="Rectangle 38"/>
          <p:cNvSpPr>
            <a:spLocks noChangeArrowheads="1"/>
          </p:cNvSpPr>
          <p:nvPr/>
        </p:nvSpPr>
        <p:spPr bwMode="auto">
          <a:xfrm>
            <a:off x="8382000" y="609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2496" name="Rectangle 39"/>
          <p:cNvSpPr>
            <a:spLocks noChangeArrowheads="1"/>
          </p:cNvSpPr>
          <p:nvPr/>
        </p:nvSpPr>
        <p:spPr bwMode="auto">
          <a:xfrm>
            <a:off x="8382000" y="624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46B8C1A-2E77-4DD4-A869-E1EED3E88169}" type="slidenum">
              <a:rPr lang="en-US" sz="1400" b="0" smtClean="0">
                <a:latin typeface="Times New Roman" pitchFamily="18" charset="0"/>
              </a:rPr>
              <a:pPr eaLnBrk="1" hangingPunct="1"/>
              <a:t>62</a:t>
            </a:fld>
            <a:endParaRPr lang="en-US" sz="1400" b="0" smtClean="0">
              <a:latin typeface="Times New Roman" pitchFamily="18" charset="0"/>
            </a:endParaRPr>
          </a:p>
        </p:txBody>
      </p:sp>
      <p:sp>
        <p:nvSpPr>
          <p:cNvPr id="63490" name="Title 1"/>
          <p:cNvSpPr>
            <a:spLocks noGrp="1"/>
          </p:cNvSpPr>
          <p:nvPr>
            <p:ph type="title"/>
          </p:nvPr>
        </p:nvSpPr>
        <p:spPr/>
        <p:txBody>
          <a:bodyPr/>
          <a:lstStyle/>
          <a:p>
            <a:r>
              <a:rPr lang="en-US" smtClean="0"/>
              <a:t>Wireless Multihop Networks</a:t>
            </a:r>
          </a:p>
        </p:txBody>
      </p:sp>
      <p:sp>
        <p:nvSpPr>
          <p:cNvPr id="3" name="Content Placeholder 2"/>
          <p:cNvSpPr>
            <a:spLocks noGrp="1"/>
          </p:cNvSpPr>
          <p:nvPr>
            <p:ph sz="quarter" idx="13"/>
          </p:nvPr>
        </p:nvSpPr>
        <p:spPr/>
        <p:txBody>
          <a:bodyPr/>
          <a:lstStyle/>
          <a:p>
            <a:r>
              <a:rPr lang="en-US" smtClean="0"/>
              <a:t>Vehicular Networks</a:t>
            </a:r>
          </a:p>
          <a:p>
            <a:pPr lvl="1"/>
            <a:r>
              <a:rPr lang="en-US" smtClean="0"/>
              <a:t>Delay Tolerant (batch) sending over several hops carry data to a base station</a:t>
            </a:r>
          </a:p>
          <a:p>
            <a:r>
              <a:rPr lang="en-US" smtClean="0"/>
              <a:t>Common in Sensor Network for periodically transmitting data</a:t>
            </a:r>
          </a:p>
          <a:p>
            <a:pPr lvl="1"/>
            <a:r>
              <a:rPr lang="en-US" smtClean="0"/>
              <a:t>Infrastructure Monitoring</a:t>
            </a:r>
          </a:p>
          <a:p>
            <a:pPr lvl="2"/>
            <a:r>
              <a:rPr lang="en-US" smtClean="0"/>
              <a:t>E.g., structural health monitoring of the Golden Gate Bridge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865D1F6-1321-4808-9C89-BFE98A7DC9E5}" type="slidenum">
              <a:rPr lang="en-US" sz="1400" b="0">
                <a:latin typeface="Times New Roman" pitchFamily="18" charset="0"/>
              </a:rPr>
              <a:pPr eaLnBrk="1" hangingPunct="1"/>
              <a:t>63</a:t>
            </a:fld>
            <a:endParaRPr lang="en-US" sz="1400" b="0">
              <a:latin typeface="Times New Roman" pitchFamily="18" charset="0"/>
            </a:endParaRPr>
          </a:p>
        </p:txBody>
      </p:sp>
      <p:graphicFrame>
        <p:nvGraphicFramePr>
          <p:cNvPr id="440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103060" name="Bitmap Image" r:id="rId4" imgW="1448002" imgH="1457143" progId="">
                  <p:embed/>
                </p:oleObj>
              </mc:Choice>
              <mc:Fallback>
                <p:oleObj name="Bitmap Image" r:id="rId4"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103061" name="Bitmap Image" r:id="rId6" imgW="1448002" imgH="1457143" progId="">
                  <p:embed/>
                </p:oleObj>
              </mc:Choice>
              <mc:Fallback>
                <p:oleObj name="Bitmap Image" r:id="rId6"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103062" name="Bitmap Image" r:id="rId7" imgW="1448002" imgH="1457143" progId="">
                  <p:embed/>
                </p:oleObj>
              </mc:Choice>
              <mc:Fallback>
                <p:oleObj name="Bitmap Image" r:id="rId7"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9"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103063" name="Bitmap Image" r:id="rId8" imgW="1448002" imgH="1457143" progId="">
                  <p:embed/>
                </p:oleObj>
              </mc:Choice>
              <mc:Fallback>
                <p:oleObj name="Bitmap Image" r:id="rId8"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0"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103064" name="Bitmap Image" r:id="rId9" imgW="1448002" imgH="1457143" progId="">
                  <p:embed/>
                </p:oleObj>
              </mc:Choice>
              <mc:Fallback>
                <p:oleObj name="Bitmap Image" r:id="rId9"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1"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103065" name="Bitmap Image" r:id="rId10" imgW="1448002" imgH="1457143" progId="">
                  <p:embed/>
                </p:oleObj>
              </mc:Choice>
              <mc:Fallback>
                <p:oleObj name="Bitmap Image" r:id="rId10"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2"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103066" name="Bitmap Image" r:id="rId11" imgW="1448002" imgH="1457143" progId="">
                  <p:embed/>
                </p:oleObj>
              </mc:Choice>
              <mc:Fallback>
                <p:oleObj name="Bitmap Image" r:id="rId11"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3"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103067" name="Bitmap Image" r:id="rId12" imgW="1448002" imgH="1457143" progId="">
                  <p:embed/>
                </p:oleObj>
              </mc:Choice>
              <mc:Fallback>
                <p:oleObj name="Bitmap Image" r:id="rId12"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4"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103068" name="Bitmap Image" r:id="rId13" imgW="1448002" imgH="1457143" progId="">
                  <p:embed/>
                </p:oleObj>
              </mc:Choice>
              <mc:Fallback>
                <p:oleObj name="Bitmap Image" r:id="rId13"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5"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103069" name="Bitmap Image" r:id="rId14" imgW="1448002" imgH="1457143" progId="">
                  <p:embed/>
                </p:oleObj>
              </mc:Choice>
              <mc:Fallback>
                <p:oleObj name="Bitmap Image" r:id="rId14"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6"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103070" name="Bitmap Image" r:id="rId15" imgW="1448002" imgH="1457143" progId="">
                  <p:embed/>
                </p:oleObj>
              </mc:Choice>
              <mc:Fallback>
                <p:oleObj name="Bitmap Image" r:id="rId15"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7"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103071" name="Bitmap Image" r:id="rId16" imgW="1448002" imgH="1457143" progId="">
                  <p:embed/>
                </p:oleObj>
              </mc:Choice>
              <mc:Fallback>
                <p:oleObj name="Bitmap Image" r:id="rId16"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8"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103072" name="Bitmap Image" r:id="rId17" imgW="1448002" imgH="1457143" progId="">
                  <p:embed/>
                </p:oleObj>
              </mc:Choice>
              <mc:Fallback>
                <p:oleObj name="Bitmap Image" r:id="rId17"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9"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103073" name="Bitmap Image" r:id="rId18" imgW="1448002" imgH="1457143" progId="">
                  <p:embed/>
                </p:oleObj>
              </mc:Choice>
              <mc:Fallback>
                <p:oleObj name="Bitmap Image" r:id="rId18"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50"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4051"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4052"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4053"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4054"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4055" name="Line 23"/>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4"/>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5"/>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Line 2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9" name="Line 2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Text Box 2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9" name="Rectangle 2"/>
          <p:cNvSpPr txBox="1">
            <a:spLocks noChangeArrowheads="1"/>
          </p:cNvSpPr>
          <p:nvPr/>
        </p:nvSpPr>
        <p:spPr>
          <a:xfrm>
            <a:off x="-122477" y="152400"/>
            <a:ext cx="9296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4000" dirty="0"/>
              <a:t>The end of </a:t>
            </a:r>
            <a:r>
              <a:rPr lang="en-US" sz="4000" dirty="0" smtClean="0"/>
              <a:t>phone companies &amp; ISPs?</a:t>
            </a:r>
            <a:endParaRPr lang="en-US" sz="4000" dirty="0"/>
          </a:p>
        </p:txBody>
      </p:sp>
      <p:sp>
        <p:nvSpPr>
          <p:cNvPr id="3" name="Rectangle 2"/>
          <p:cNvSpPr/>
          <p:nvPr/>
        </p:nvSpPr>
        <p:spPr>
          <a:xfrm>
            <a:off x="472281" y="990600"/>
            <a:ext cx="4800600" cy="954107"/>
          </a:xfrm>
          <a:prstGeom prst="rect">
            <a:avLst/>
          </a:prstGeom>
        </p:spPr>
        <p:txBody>
          <a:bodyPr wrap="square">
            <a:spAutoFit/>
          </a:bodyPr>
          <a:lstStyle/>
          <a:p>
            <a:pPr lvl="1">
              <a:buFont typeface="Arial" pitchFamily="34" charset="0"/>
              <a:buChar char="•"/>
              <a:defRPr/>
            </a:pPr>
            <a:r>
              <a:rPr lang="en-US" sz="2800" dirty="0"/>
              <a:t>Self healing</a:t>
            </a:r>
          </a:p>
          <a:p>
            <a:pPr lvl="1">
              <a:buFont typeface="Arial" pitchFamily="34" charset="0"/>
              <a:buChar char="•"/>
              <a:defRPr/>
            </a:pPr>
            <a:r>
              <a:rPr lang="en-US" sz="2800" dirty="0"/>
              <a:t>Multipath routing </a:t>
            </a:r>
          </a:p>
        </p:txBody>
      </p:sp>
    </p:spTree>
    <p:extLst>
      <p:ext uri="{BB962C8B-B14F-4D97-AF65-F5344CB8AC3E}">
        <p14:creationId xmlns:p14="http://schemas.microsoft.com/office/powerpoint/2010/main" val="42693147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34FCC4-6620-425B-8332-6E0358A86F1F}" type="slidenum">
              <a:rPr lang="en-US" sz="1400" b="0" smtClean="0">
                <a:latin typeface="Times New Roman" pitchFamily="18" charset="0"/>
              </a:rPr>
              <a:pPr eaLnBrk="1" hangingPunct="1"/>
              <a:t>64</a:t>
            </a:fld>
            <a:endParaRPr lang="en-US" sz="1400" b="0" smtClean="0">
              <a:latin typeface="Times New Roman" pitchFamily="18" charset="0"/>
            </a:endParaRPr>
          </a:p>
        </p:txBody>
      </p:sp>
      <p:sp>
        <p:nvSpPr>
          <p:cNvPr id="66562" name="Title 1"/>
          <p:cNvSpPr>
            <a:spLocks noGrp="1"/>
          </p:cNvSpPr>
          <p:nvPr>
            <p:ph type="ctrTitle"/>
          </p:nvPr>
        </p:nvSpPr>
        <p:spPr>
          <a:xfrm>
            <a:off x="0" y="914400"/>
            <a:ext cx="9144000" cy="1470025"/>
          </a:xfrm>
        </p:spPr>
        <p:txBody>
          <a:bodyPr/>
          <a:lstStyle/>
          <a:p>
            <a:pPr algn="ctr"/>
            <a:r>
              <a:rPr lang="en-US" dirty="0" smtClean="0"/>
              <a:t>What Do </a:t>
            </a:r>
            <a:br>
              <a:rPr lang="en-US" dirty="0" smtClean="0"/>
            </a:br>
            <a:r>
              <a:rPr lang="en-US" dirty="0" smtClean="0"/>
              <a:t>YOU</a:t>
            </a:r>
            <a:br>
              <a:rPr lang="en-US" dirty="0" smtClean="0"/>
            </a:br>
            <a:r>
              <a:rPr lang="en-US" dirty="0" smtClean="0"/>
              <a:t>Think Really Happens?</a:t>
            </a:r>
          </a:p>
        </p:txBody>
      </p:sp>
      <p:pic>
        <p:nvPicPr>
          <p:cNvPr id="98306" name="Picture 2" descr="https://encrypted-tbn0.gstatic.com/images?q=tbn:ANd9GcQtow4inMBPmUnpJ6QHOqDZp0fg3raMwpM7rciU0sF_JUx4XQX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581400"/>
            <a:ext cx="1838325" cy="2486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E240627-F48D-4B75-9307-30107670FE97}" type="slidenum">
              <a:rPr lang="en-US" sz="1400" b="0">
                <a:latin typeface="Times New Roman" pitchFamily="18" charset="0"/>
              </a:rPr>
              <a:pPr eaLnBrk="1" hangingPunct="1"/>
              <a:t>65</a:t>
            </a:fld>
            <a:endParaRPr lang="en-US" sz="1400" b="0">
              <a:latin typeface="Times New Roman" pitchFamily="18" charset="0"/>
            </a:endParaRPr>
          </a:p>
        </p:txBody>
      </p:sp>
      <p:graphicFrame>
        <p:nvGraphicFramePr>
          <p:cNvPr id="6758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8378"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8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8379"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8380"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8381"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8382"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8383"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7594" name="Text Box 17"/>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7595" name="Text Box 18"/>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7596" name="Text Box 19"/>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7597" name="Text Box 20"/>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7598" name="Text Box 21"/>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7599" name="Text Box 22"/>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760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5" name="Rectangle 28"/>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7606" name="Rectangle 29"/>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7607"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7608"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7609"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7610"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7611"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761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761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761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761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761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9373" name="Text Box 45"/>
          <p:cNvSpPr txBox="1">
            <a:spLocks noChangeArrowheads="1"/>
          </p:cNvSpPr>
          <p:nvPr/>
        </p:nvSpPr>
        <p:spPr bwMode="auto">
          <a:xfrm>
            <a:off x="3279775" y="1752600"/>
            <a:ext cx="43767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l" eaLnBrk="1" hangingPunct="1"/>
            <a:r>
              <a:rPr lang="en-US">
                <a:latin typeface="Arial" pitchFamily="34" charset="0"/>
              </a:rPr>
              <a:t>Problem 1: node A can</a:t>
            </a:r>
            <a:r>
              <a:rPr lang="ja-JP" altLang="en-US">
                <a:latin typeface="Arial" pitchFamily="34" charset="0"/>
              </a:rPr>
              <a:t>’</a:t>
            </a:r>
            <a:r>
              <a:rPr lang="en-US" altLang="ja-JP">
                <a:latin typeface="Arial" pitchFamily="34" charset="0"/>
              </a:rPr>
              <a:t>t use both</a:t>
            </a:r>
          </a:p>
          <a:p>
            <a:pPr algn="l" eaLnBrk="1" hangingPunct="1"/>
            <a:r>
              <a:rPr lang="en-US">
                <a:latin typeface="Arial" pitchFamily="34" charset="0"/>
              </a:rPr>
              <a:t>of these links at the same time</a:t>
            </a:r>
          </a:p>
          <a:p>
            <a:pPr algn="l" eaLnBrk="1" hangingPunct="1"/>
            <a:r>
              <a:rPr lang="en-US">
                <a:latin typeface="Arial" pitchFamily="34" charset="0"/>
              </a:rPr>
              <a:t> - shared wireless channel</a:t>
            </a:r>
          </a:p>
          <a:p>
            <a:pPr algn="l" eaLnBrk="1" hangingPunct="1"/>
            <a:r>
              <a:rPr lang="en-US">
                <a:latin typeface="Arial" pitchFamily="34" charset="0"/>
              </a:rPr>
              <a:t>  - transmit or receive, but not both</a:t>
            </a:r>
          </a:p>
        </p:txBody>
      </p:sp>
      <p:sp>
        <p:nvSpPr>
          <p:cNvPr id="99374" name="Line 46"/>
          <p:cNvSpPr>
            <a:spLocks noChangeShapeType="1"/>
          </p:cNvSpPr>
          <p:nvPr/>
        </p:nvSpPr>
        <p:spPr bwMode="auto">
          <a:xfrm flipH="1">
            <a:off x="2057400" y="2286000"/>
            <a:ext cx="1295400" cy="4572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75" name="Line 47"/>
          <p:cNvSpPr>
            <a:spLocks noChangeShapeType="1"/>
          </p:cNvSpPr>
          <p:nvPr/>
        </p:nvSpPr>
        <p:spPr bwMode="auto">
          <a:xfrm flipH="1">
            <a:off x="3048000" y="2286000"/>
            <a:ext cx="304800" cy="12954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20" name="Text Box 48"/>
          <p:cNvSpPr txBox="1">
            <a:spLocks noChangeArrowheads="1"/>
          </p:cNvSpPr>
          <p:nvPr/>
        </p:nvSpPr>
        <p:spPr bwMode="auto">
          <a:xfrm>
            <a:off x="3048000" y="1143000"/>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latin typeface="Arial" pitchFamily="34" charset="0"/>
              </a:rPr>
              <a:t>(Reality check…)</a:t>
            </a:r>
          </a:p>
        </p:txBody>
      </p:sp>
      <p:sp>
        <p:nvSpPr>
          <p:cNvPr id="2" name="Rectangle 1"/>
          <p:cNvSpPr>
            <a:spLocks noChangeArrowheads="1"/>
          </p:cNvSpPr>
          <p:nvPr/>
        </p:nvSpPr>
        <p:spPr bwMode="auto">
          <a:xfrm>
            <a:off x="-136281" y="5030788"/>
            <a:ext cx="4354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dirty="0" smtClean="0">
                <a:latin typeface="Times New Roman" pitchFamily="18" charset="0"/>
              </a:rPr>
              <a:t>Relays needs </a:t>
            </a:r>
            <a:r>
              <a:rPr lang="en-US" dirty="0">
                <a:latin typeface="Times New Roman" pitchFamily="18" charset="0"/>
              </a:rPr>
              <a:t>to </a:t>
            </a:r>
            <a:r>
              <a:rPr lang="en-US" dirty="0" smtClean="0">
                <a:latin typeface="Times New Roman" pitchFamily="18" charset="0"/>
              </a:rPr>
              <a:t>“Store </a:t>
            </a:r>
            <a:r>
              <a:rPr lang="en-US" dirty="0">
                <a:latin typeface="Times New Roman" pitchFamily="18" charset="0"/>
              </a:rPr>
              <a:t>and </a:t>
            </a:r>
            <a:r>
              <a:rPr lang="en-US" dirty="0" smtClean="0">
                <a:latin typeface="Times New Roman" pitchFamily="18" charset="0"/>
              </a:rPr>
              <a:t>Forward”.</a:t>
            </a:r>
            <a:endParaRPr lang="en-US" dirty="0">
              <a:latin typeface="Times New Roman" pitchFamily="18" charset="0"/>
            </a:endParaRPr>
          </a:p>
        </p:txBody>
      </p:sp>
      <p:sp>
        <p:nvSpPr>
          <p:cNvPr id="38"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7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37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93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3" grpId="0" autoUpdateAnimBg="0"/>
      <p:bldP spid="99374" grpId="0" animBg="1"/>
      <p:bldP spid="99375"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E4FB2EF-127F-4376-A820-3CD5BFD6D348}" type="slidenum">
              <a:rPr lang="en-US" sz="1400" b="0">
                <a:latin typeface="Times New Roman" pitchFamily="18" charset="0"/>
              </a:rPr>
              <a:pPr eaLnBrk="1" hangingPunct="1"/>
              <a:t>66</a:t>
            </a:fld>
            <a:endParaRPr lang="en-US" sz="1400" b="0">
              <a:latin typeface="Times New Roman" pitchFamily="18" charset="0"/>
            </a:endParaRPr>
          </a:p>
        </p:txBody>
      </p:sp>
      <p:graphicFrame>
        <p:nvGraphicFramePr>
          <p:cNvPr id="6861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9402"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9403"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9404"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9405"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9406"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9407"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18"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8619"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8620"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8621"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8622"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8623"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862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9"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8630"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863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863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863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863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863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863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863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863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863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864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18818" name="Text Box 34"/>
          <p:cNvSpPr txBox="1">
            <a:spLocks noChangeArrowheads="1"/>
          </p:cNvSpPr>
          <p:nvPr/>
        </p:nvSpPr>
        <p:spPr bwMode="auto">
          <a:xfrm>
            <a:off x="4422775" y="1371600"/>
            <a:ext cx="4346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l" eaLnBrk="1" hangingPunct="1"/>
            <a:r>
              <a:rPr lang="en-US">
                <a:latin typeface="Arial" pitchFamily="34" charset="0"/>
              </a:rPr>
              <a:t>Problem 2: S and B can</a:t>
            </a:r>
            <a:r>
              <a:rPr lang="ja-JP" altLang="en-US">
                <a:latin typeface="Arial" pitchFamily="34" charset="0"/>
              </a:rPr>
              <a:t>’</a:t>
            </a:r>
            <a:r>
              <a:rPr lang="en-US" altLang="ja-JP">
                <a:latin typeface="Arial" pitchFamily="34" charset="0"/>
              </a:rPr>
              <a:t>t use both</a:t>
            </a:r>
          </a:p>
          <a:p>
            <a:pPr algn="l" eaLnBrk="1" hangingPunct="1"/>
            <a:r>
              <a:rPr lang="en-US">
                <a:latin typeface="Arial" pitchFamily="34" charset="0"/>
              </a:rPr>
              <a:t>of these links at same time</a:t>
            </a:r>
          </a:p>
          <a:p>
            <a:pPr algn="l" eaLnBrk="1" hangingPunct="1"/>
            <a:r>
              <a:rPr lang="en-US">
                <a:latin typeface="Arial" pitchFamily="34" charset="0"/>
              </a:rPr>
              <a:t>   - range overlap at A</a:t>
            </a:r>
          </a:p>
        </p:txBody>
      </p:sp>
      <p:sp>
        <p:nvSpPr>
          <p:cNvPr id="118819" name="Line 35"/>
          <p:cNvSpPr>
            <a:spLocks noChangeShapeType="1"/>
          </p:cNvSpPr>
          <p:nvPr/>
        </p:nvSpPr>
        <p:spPr bwMode="auto">
          <a:xfrm flipH="1">
            <a:off x="2057400" y="2057400"/>
            <a:ext cx="2209800" cy="6858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20" name="Line 36"/>
          <p:cNvSpPr>
            <a:spLocks noChangeShapeType="1"/>
          </p:cNvSpPr>
          <p:nvPr/>
        </p:nvSpPr>
        <p:spPr bwMode="auto">
          <a:xfrm>
            <a:off x="4267200" y="2057400"/>
            <a:ext cx="304800" cy="14478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21" name="Oval 37"/>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18822" name="Oval 38"/>
          <p:cNvSpPr>
            <a:spLocks noChangeArrowheads="1"/>
          </p:cNvSpPr>
          <p:nvPr/>
        </p:nvSpPr>
        <p:spPr bwMode="auto">
          <a:xfrm>
            <a:off x="2209800" y="1676400"/>
            <a:ext cx="3581400" cy="3657600"/>
          </a:xfrm>
          <a:prstGeom prst="ellipse">
            <a:avLst/>
          </a:prstGeom>
          <a:noFill/>
          <a:ln w="9525">
            <a:solidFill>
              <a:srgbClr val="13B92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8"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8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881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882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3000"/>
                                  </p:stCondLst>
                                  <p:childTnLst>
                                    <p:set>
                                      <p:cBhvr>
                                        <p:cTn id="15" dur="1" fill="hold">
                                          <p:stCondLst>
                                            <p:cond delay="499"/>
                                          </p:stCondLst>
                                        </p:cTn>
                                        <p:tgtEl>
                                          <p:spTgt spid="11882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1000"/>
                                  </p:stCondLst>
                                  <p:childTnLst>
                                    <p:set>
                                      <p:cBhvr>
                                        <p:cTn id="18" dur="1" fill="hold">
                                          <p:stCondLst>
                                            <p:cond delay="499"/>
                                          </p:stCondLst>
                                        </p:cTn>
                                        <p:tgtEl>
                                          <p:spTgt spid="118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8" grpId="0" autoUpdateAnimBg="0"/>
      <p:bldP spid="118819" grpId="0" animBg="1"/>
      <p:bldP spid="118820" grpId="0" animBg="1"/>
      <p:bldP spid="118821" grpId="0" animBg="1"/>
      <p:bldP spid="1188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17DE471-076E-4C24-B7D7-EC6D725FE3C7}" type="slidenum">
              <a:rPr lang="en-US" sz="1400" b="0">
                <a:latin typeface="Times New Roman" pitchFamily="18" charset="0"/>
              </a:rPr>
              <a:pPr eaLnBrk="1" hangingPunct="1"/>
              <a:t>67</a:t>
            </a:fld>
            <a:endParaRPr lang="en-US" sz="1400" b="0">
              <a:latin typeface="Times New Roman" pitchFamily="18" charset="0"/>
            </a:endParaRPr>
          </a:p>
        </p:txBody>
      </p:sp>
      <p:graphicFrame>
        <p:nvGraphicFramePr>
          <p:cNvPr id="696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042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042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042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042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4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042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4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042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9642"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9643"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9644"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9645"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9646"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9647"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964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965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965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965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965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965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965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966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966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966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966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966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024929" name="Text Box 32"/>
          <p:cNvSpPr txBox="1">
            <a:spLocks noChangeArrowheads="1"/>
          </p:cNvSpPr>
          <p:nvPr/>
        </p:nvSpPr>
        <p:spPr bwMode="auto">
          <a:xfrm>
            <a:off x="3436938" y="1600200"/>
            <a:ext cx="4799012" cy="1311275"/>
          </a:xfrm>
          <a:prstGeom prst="rect">
            <a:avLst/>
          </a:prstGeom>
          <a:noFill/>
          <a:ln w="9525">
            <a:noFill/>
            <a:miter lim="800000"/>
            <a:headEnd/>
            <a:tailEnd/>
          </a:ln>
        </p:spPr>
        <p:txBody>
          <a:bodyPr wrap="none">
            <a:spAutoFit/>
          </a:bodyPr>
          <a:lstStyle/>
          <a:p>
            <a:pPr>
              <a:defRPr/>
            </a:pPr>
            <a:r>
              <a:rPr lang="en-US" dirty="0">
                <a:latin typeface="+mn-lt"/>
                <a:ea typeface="Arial" charset="0"/>
              </a:rPr>
              <a:t>Problem 3: LOTS of</a:t>
            </a:r>
            <a:br>
              <a:rPr lang="en-US" dirty="0">
                <a:latin typeface="+mn-lt"/>
                <a:ea typeface="Arial" charset="0"/>
              </a:rPr>
            </a:br>
            <a:r>
              <a:rPr lang="en-US" dirty="0">
                <a:solidFill>
                  <a:srgbClr val="FF0000"/>
                </a:solidFill>
                <a:latin typeface="+mn-lt"/>
                <a:ea typeface="Arial" charset="0"/>
              </a:rPr>
              <a:t>contention</a:t>
            </a:r>
            <a:r>
              <a:rPr lang="en-US" dirty="0">
                <a:latin typeface="+mn-lt"/>
                <a:ea typeface="Arial" charset="0"/>
              </a:rPr>
              <a:t> for the channel</a:t>
            </a:r>
          </a:p>
          <a:p>
            <a:pPr>
              <a:defRPr/>
            </a:pPr>
            <a:r>
              <a:rPr lang="en-US" dirty="0">
                <a:latin typeface="+mn-lt"/>
                <a:ea typeface="Arial" charset="0"/>
              </a:rPr>
              <a:t> - in steady state, all want to send</a:t>
            </a:r>
          </a:p>
          <a:p>
            <a:pPr>
              <a:defRPr/>
            </a:pPr>
            <a:r>
              <a:rPr lang="en-US" dirty="0">
                <a:latin typeface="+mn-lt"/>
                <a:ea typeface="Arial" charset="0"/>
              </a:rPr>
              <a:t> - need RTS/CTS to resolve contention</a:t>
            </a:r>
          </a:p>
        </p:txBody>
      </p:sp>
      <p:sp>
        <p:nvSpPr>
          <p:cNvPr id="3024930" name="Text Box 37"/>
          <p:cNvSpPr txBox="1">
            <a:spLocks noChangeArrowheads="1"/>
          </p:cNvSpPr>
          <p:nvPr/>
        </p:nvSpPr>
        <p:spPr bwMode="auto">
          <a:xfrm>
            <a:off x="952500" y="5291138"/>
            <a:ext cx="2960688" cy="708025"/>
          </a:xfrm>
          <a:prstGeom prst="rect">
            <a:avLst/>
          </a:prstGeom>
          <a:noFill/>
          <a:ln w="9525">
            <a:noFill/>
            <a:miter lim="800000"/>
            <a:headEnd/>
            <a:tailEnd/>
          </a:ln>
        </p:spPr>
        <p:txBody>
          <a:bodyPr wrap="none">
            <a:spAutoFit/>
          </a:bodyPr>
          <a:lstStyle/>
          <a:p>
            <a:pPr algn="r">
              <a:defRPr/>
            </a:pPr>
            <a:r>
              <a:rPr lang="en-US" dirty="0">
                <a:latin typeface="+mn-lt"/>
                <a:ea typeface="Arial" charset="0"/>
              </a:rPr>
              <a:t>RTS: Request-To-Send</a:t>
            </a:r>
          </a:p>
          <a:p>
            <a:pPr algn="r">
              <a:defRPr/>
            </a:pPr>
            <a:r>
              <a:rPr lang="en-US" dirty="0">
                <a:latin typeface="+mn-lt"/>
                <a:ea typeface="Arial" charset="0"/>
              </a:rPr>
              <a:t>CTS: Clear-To-Send</a:t>
            </a:r>
          </a:p>
        </p:txBody>
      </p:sp>
      <p:sp>
        <p:nvSpPr>
          <p:cNvPr id="35"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975F5B-B818-49EE-B06D-A3AD03B0B2A8}" type="slidenum">
              <a:rPr lang="en-US" sz="1400" b="0">
                <a:latin typeface="Times New Roman" pitchFamily="18" charset="0"/>
              </a:rPr>
              <a:pPr eaLnBrk="1" hangingPunct="1"/>
              <a:t>68</a:t>
            </a:fld>
            <a:endParaRPr lang="en-US" sz="1400" b="0">
              <a:latin typeface="Times New Roman" pitchFamily="18" charset="0"/>
            </a:endParaRPr>
          </a:p>
        </p:txBody>
      </p:sp>
      <p:graphicFrame>
        <p:nvGraphicFramePr>
          <p:cNvPr id="706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144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145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145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145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145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145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6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066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066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066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067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067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067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7"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0678"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067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068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068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068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068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068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068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068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068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068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21890" name="Oval 34"/>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1891" name="Oval 35"/>
          <p:cNvSpPr>
            <a:spLocks noChangeArrowheads="1"/>
          </p:cNvSpPr>
          <p:nvPr/>
        </p:nvSpPr>
        <p:spPr bwMode="auto">
          <a:xfrm>
            <a:off x="1143000" y="1371600"/>
            <a:ext cx="3200400" cy="34290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1892" name="Text Box 36"/>
          <p:cNvSpPr txBox="1">
            <a:spLocks noChangeArrowheads="1"/>
          </p:cNvSpPr>
          <p:nvPr/>
        </p:nvSpPr>
        <p:spPr bwMode="auto">
          <a:xfrm>
            <a:off x="2362200" y="1828800"/>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RTS</a:t>
            </a:r>
          </a:p>
        </p:txBody>
      </p:sp>
      <p:sp>
        <p:nvSpPr>
          <p:cNvPr id="121893" name="Text Box 37"/>
          <p:cNvSpPr txBox="1">
            <a:spLocks noChangeArrowheads="1"/>
          </p:cNvSpPr>
          <p:nvPr/>
        </p:nvSpPr>
        <p:spPr bwMode="auto">
          <a:xfrm>
            <a:off x="3276600" y="1905000"/>
            <a:ext cx="71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CTS</a:t>
            </a:r>
          </a:p>
        </p:txBody>
      </p:sp>
      <p:sp>
        <p:nvSpPr>
          <p:cNvPr id="37"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18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18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1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0" grpId="0" animBg="1"/>
      <p:bldP spid="121891" grpId="0" animBg="1"/>
      <p:bldP spid="121892" grpId="0" autoUpdateAnimBg="0"/>
      <p:bldP spid="12189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5415F77-4009-497A-A844-CCF424E87165}" type="slidenum">
              <a:rPr lang="en-US" sz="1400" b="0">
                <a:latin typeface="Times New Roman" pitchFamily="18" charset="0"/>
              </a:rPr>
              <a:pPr eaLnBrk="1" hangingPunct="1"/>
              <a:t>69</a:t>
            </a:fld>
            <a:endParaRPr lang="en-US" sz="1400" b="0">
              <a:latin typeface="Times New Roman" pitchFamily="18" charset="0"/>
            </a:endParaRPr>
          </a:p>
        </p:txBody>
      </p:sp>
      <p:graphicFrame>
        <p:nvGraphicFramePr>
          <p:cNvPr id="716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246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247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247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247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247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247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69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169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169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169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169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169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169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1" name="Rectangle 2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1702"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170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170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170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170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170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170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170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171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171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171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FB5CD0-A96B-4E2B-82D4-38C2C0DBB9A2}" type="slidenum">
              <a:rPr lang="en-US" sz="1400" b="0" smtClean="0">
                <a:latin typeface="Times New Roman" pitchFamily="18" charset="0"/>
              </a:rPr>
              <a:pPr eaLnBrk="1" hangingPunct="1"/>
              <a:t>7</a:t>
            </a:fld>
            <a:endParaRPr lang="en-US" sz="1400" b="0" smtClean="0">
              <a:latin typeface="Times New Roman" pitchFamily="18" charset="0"/>
            </a:endParaRPr>
          </a:p>
        </p:txBody>
      </p:sp>
      <p:pic>
        <p:nvPicPr>
          <p:cNvPr id="8195" name="Picture 2" descr="http://2.bp.blogspot.com/-9CW_O9cmEug/TmWHuuwj7qI/AAAAAAAAAA4/54bVve3BcNg/s1600/ScreenShot049.bmp"/>
          <p:cNvPicPr>
            <a:picLocks noChangeAspect="1" noChangeArrowheads="1"/>
          </p:cNvPicPr>
          <p:nvPr/>
        </p:nvPicPr>
        <p:blipFill rotWithShape="1">
          <a:blip r:embed="rId3">
            <a:extLst>
              <a:ext uri="{28A0092B-C50C-407E-A947-70E740481C1C}">
                <a14:useLocalDpi xmlns:a14="http://schemas.microsoft.com/office/drawing/2010/main" val="0"/>
              </a:ext>
            </a:extLst>
          </a:blip>
          <a:srcRect l="21498"/>
          <a:stretch/>
        </p:blipFill>
        <p:spPr bwMode="auto">
          <a:xfrm>
            <a:off x="-228600" y="747242"/>
            <a:ext cx="9601200" cy="584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641350" y="152400"/>
            <a:ext cx="816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United States Frequency Allocations</a:t>
            </a:r>
            <a:endParaRPr lang="en-US" sz="36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13CEB7-4815-47B7-8DE8-A520D03E0E38}" type="slidenum">
              <a:rPr lang="en-US" sz="1400" b="0">
                <a:latin typeface="Times New Roman" pitchFamily="18" charset="0"/>
              </a:rPr>
              <a:pPr eaLnBrk="1" hangingPunct="1"/>
              <a:t>70</a:t>
            </a:fld>
            <a:endParaRPr lang="en-US" sz="1400" b="0">
              <a:latin typeface="Times New Roman" pitchFamily="18" charset="0"/>
            </a:endParaRPr>
          </a:p>
        </p:txBody>
      </p:sp>
      <p:graphicFrame>
        <p:nvGraphicFramePr>
          <p:cNvPr id="7270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349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0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349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349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350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350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350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271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271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271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271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271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271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272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5" name="Rectangle 20"/>
          <p:cNvSpPr>
            <a:spLocks noChangeArrowheads="1"/>
          </p:cNvSpPr>
          <p:nvPr/>
        </p:nvSpPr>
        <p:spPr bwMode="auto">
          <a:xfrm>
            <a:off x="22860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2726"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272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272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272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273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273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273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273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273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273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273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25984" name="Oval 32"/>
          <p:cNvSpPr>
            <a:spLocks noChangeArrowheads="1"/>
          </p:cNvSpPr>
          <p:nvPr/>
        </p:nvSpPr>
        <p:spPr bwMode="auto">
          <a:xfrm>
            <a:off x="1143000" y="1371600"/>
            <a:ext cx="3200400" cy="34290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5985" name="Text Box 33"/>
          <p:cNvSpPr txBox="1">
            <a:spLocks noChangeArrowheads="1"/>
          </p:cNvSpPr>
          <p:nvPr/>
        </p:nvSpPr>
        <p:spPr bwMode="auto">
          <a:xfrm>
            <a:off x="3124200" y="1905000"/>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RTS</a:t>
            </a:r>
          </a:p>
        </p:txBody>
      </p:sp>
      <p:sp>
        <p:nvSpPr>
          <p:cNvPr id="125986" name="Text Box 34"/>
          <p:cNvSpPr txBox="1">
            <a:spLocks noChangeArrowheads="1"/>
          </p:cNvSpPr>
          <p:nvPr/>
        </p:nvSpPr>
        <p:spPr bwMode="auto">
          <a:xfrm>
            <a:off x="4114800" y="1905000"/>
            <a:ext cx="71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CTS</a:t>
            </a:r>
          </a:p>
        </p:txBody>
      </p:sp>
      <p:sp>
        <p:nvSpPr>
          <p:cNvPr id="125987" name="Oval 35"/>
          <p:cNvSpPr>
            <a:spLocks noChangeArrowheads="1"/>
          </p:cNvSpPr>
          <p:nvPr/>
        </p:nvSpPr>
        <p:spPr bwMode="auto">
          <a:xfrm>
            <a:off x="2209800" y="1676400"/>
            <a:ext cx="3581400" cy="3657600"/>
          </a:xfrm>
          <a:prstGeom prst="ellipse">
            <a:avLst/>
          </a:prstGeom>
          <a:noFill/>
          <a:ln w="9525">
            <a:solidFill>
              <a:srgbClr val="13B92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7"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8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598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598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5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84" grpId="0" animBg="1"/>
      <p:bldP spid="125985" grpId="0" autoUpdateAnimBg="0"/>
      <p:bldP spid="125986" grpId="0" autoUpdateAnimBg="0"/>
      <p:bldP spid="12598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952130B-9A18-41F8-8B58-954670A45AA2}" type="slidenum">
              <a:rPr lang="en-US" sz="1400" b="0">
                <a:latin typeface="Times New Roman" pitchFamily="18" charset="0"/>
              </a:rPr>
              <a:pPr eaLnBrk="1" hangingPunct="1"/>
              <a:t>71</a:t>
            </a:fld>
            <a:endParaRPr lang="en-US" sz="1400" b="0">
              <a:latin typeface="Times New Roman" pitchFamily="18" charset="0"/>
            </a:endParaRPr>
          </a:p>
        </p:txBody>
      </p:sp>
      <p:graphicFrame>
        <p:nvGraphicFramePr>
          <p:cNvPr id="7373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451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451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451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452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452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452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3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373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374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374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374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374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374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9" name="Rectangle 20"/>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3750"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375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375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375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375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375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375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375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375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375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376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67BCE35-E41C-41F2-9CBE-AC5605C4BD0A}" type="slidenum">
              <a:rPr lang="en-US" sz="1400" b="0">
                <a:latin typeface="Times New Roman" pitchFamily="18" charset="0"/>
              </a:rPr>
              <a:pPr eaLnBrk="1" hangingPunct="1"/>
              <a:t>72</a:t>
            </a:fld>
            <a:endParaRPr lang="en-US" sz="1400" b="0">
              <a:latin typeface="Times New Roman" pitchFamily="18" charset="0"/>
            </a:endParaRPr>
          </a:p>
        </p:txBody>
      </p:sp>
      <p:graphicFrame>
        <p:nvGraphicFramePr>
          <p:cNvPr id="7475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554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554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554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554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6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554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6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554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476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476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476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476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476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476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476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3" name="Rectangle 20"/>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477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477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477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477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477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477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478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478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478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478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478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3F45BF7-A315-4A2C-B550-1F952E612DC0}" type="slidenum">
              <a:rPr lang="en-US" sz="1400" b="0">
                <a:latin typeface="Times New Roman" pitchFamily="18" charset="0"/>
              </a:rPr>
              <a:pPr eaLnBrk="1" hangingPunct="1"/>
              <a:t>73</a:t>
            </a:fld>
            <a:endParaRPr lang="en-US" sz="1400" b="0">
              <a:latin typeface="Times New Roman" pitchFamily="18" charset="0"/>
            </a:endParaRPr>
          </a:p>
        </p:txBody>
      </p:sp>
      <p:graphicFrame>
        <p:nvGraphicFramePr>
          <p:cNvPr id="7578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656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656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656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656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656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657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578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578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578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578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579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579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579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7" name="Rectangle 20"/>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5798" name="Rectangle 21"/>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579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580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580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580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580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580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580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580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580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580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5B07FE7-C4E4-4405-B685-B3B6F79C699B}" type="slidenum">
              <a:rPr lang="en-US" sz="1400" b="0">
                <a:latin typeface="Times New Roman" pitchFamily="18" charset="0"/>
              </a:rPr>
              <a:pPr eaLnBrk="1" hangingPunct="1"/>
              <a:t>74</a:t>
            </a:fld>
            <a:endParaRPr lang="en-US" sz="1400" b="0">
              <a:latin typeface="Times New Roman" pitchFamily="18" charset="0"/>
            </a:endParaRPr>
          </a:p>
        </p:txBody>
      </p:sp>
      <p:graphicFrame>
        <p:nvGraphicFramePr>
          <p:cNvPr id="7680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758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759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759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759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759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759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81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681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681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681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681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681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681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Rectangle 2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6822" name="Rectangle 21"/>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682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682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682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682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682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682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682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683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683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683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D2DD151-0D0E-4F44-8785-44418EC1E556}" type="slidenum">
              <a:rPr lang="en-US" sz="1400" b="0">
                <a:latin typeface="Times New Roman" pitchFamily="18" charset="0"/>
              </a:rPr>
              <a:pPr eaLnBrk="1" hangingPunct="1"/>
              <a:t>75</a:t>
            </a:fld>
            <a:endParaRPr lang="en-US" sz="1400" b="0">
              <a:latin typeface="Times New Roman" pitchFamily="18" charset="0"/>
            </a:endParaRPr>
          </a:p>
        </p:txBody>
      </p:sp>
      <p:graphicFrame>
        <p:nvGraphicFramePr>
          <p:cNvPr id="7782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861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2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861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861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861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861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861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3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783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783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783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783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783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784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7846" name="Rectangle 21"/>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784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784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784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785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785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785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785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785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785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785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60F24E-AA5A-4B54-A8A4-E2473D78B9E9}" type="slidenum">
              <a:rPr lang="en-US" sz="1400" b="0">
                <a:latin typeface="Times New Roman" pitchFamily="18" charset="0"/>
              </a:rPr>
              <a:pPr eaLnBrk="1" hangingPunct="1"/>
              <a:t>76</a:t>
            </a:fld>
            <a:endParaRPr lang="en-US" sz="1400" b="0">
              <a:latin typeface="Times New Roman" pitchFamily="18" charset="0"/>
            </a:endParaRPr>
          </a:p>
        </p:txBody>
      </p:sp>
      <p:graphicFrame>
        <p:nvGraphicFramePr>
          <p:cNvPr id="7885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963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963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963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964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964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964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85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885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886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886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886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886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886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8870" name="Rectangle 21"/>
          <p:cNvSpPr>
            <a:spLocks noChangeArrowheads="1"/>
          </p:cNvSpPr>
          <p:nvPr/>
        </p:nvSpPr>
        <p:spPr bwMode="auto">
          <a:xfrm>
            <a:off x="5943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8871" name="Rectangle 22"/>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887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887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887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887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887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887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887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887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888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E65F5DC-62DD-4224-A8A4-401AC7B57476}" type="slidenum">
              <a:rPr lang="en-US" sz="1400" b="0">
                <a:latin typeface="Times New Roman" pitchFamily="18" charset="0"/>
              </a:rPr>
              <a:pPr eaLnBrk="1" hangingPunct="1"/>
              <a:t>77</a:t>
            </a:fld>
            <a:endParaRPr lang="en-US" sz="1400" b="0">
              <a:latin typeface="Times New Roman" pitchFamily="18" charset="0"/>
            </a:endParaRPr>
          </a:p>
        </p:txBody>
      </p:sp>
      <p:graphicFrame>
        <p:nvGraphicFramePr>
          <p:cNvPr id="7987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066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066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066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066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8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066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8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066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88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988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988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988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988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988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988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3"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9894" name="Rectangle 21"/>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9895" name="Rectangle 22"/>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989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989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989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989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990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990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990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990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990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88E2404-2854-4CB7-8CDC-17D6F2D853E8}" type="slidenum">
              <a:rPr lang="en-US" sz="1400" b="0">
                <a:latin typeface="Times New Roman" pitchFamily="18" charset="0"/>
              </a:rPr>
              <a:pPr eaLnBrk="1" hangingPunct="1"/>
              <a:t>78</a:t>
            </a:fld>
            <a:endParaRPr lang="en-US" sz="1400" b="0">
              <a:latin typeface="Times New Roman" pitchFamily="18" charset="0"/>
            </a:endParaRPr>
          </a:p>
        </p:txBody>
      </p:sp>
      <p:graphicFrame>
        <p:nvGraphicFramePr>
          <p:cNvPr id="8090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168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168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168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168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168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169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090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090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090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090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091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091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091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0918"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0919" name="Rectangle 22"/>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092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092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092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092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092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092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092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092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092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2D8E864-A1FE-4A32-ADC2-29C7C8528C36}" type="slidenum">
              <a:rPr lang="en-US" sz="1400" b="0">
                <a:latin typeface="Times New Roman" pitchFamily="18" charset="0"/>
              </a:rPr>
              <a:pPr eaLnBrk="1" hangingPunct="1"/>
              <a:t>79</a:t>
            </a:fld>
            <a:endParaRPr lang="en-US" sz="1400" b="0">
              <a:latin typeface="Times New Roman" pitchFamily="18" charset="0"/>
            </a:endParaRPr>
          </a:p>
        </p:txBody>
      </p:sp>
      <p:graphicFrame>
        <p:nvGraphicFramePr>
          <p:cNvPr id="8192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270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271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271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271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271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271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193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193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193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193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193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193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193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1942"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1943" name="Rectangle 22"/>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1944" name="Rectangle 23"/>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194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194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194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194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194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195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195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195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4E0F65-2F1C-4317-91AA-9629E87D9F41}" type="slidenum">
              <a:rPr lang="en-US" smtClean="0"/>
              <a:pPr>
                <a:defRPr/>
              </a:pPr>
              <a:t>8</a:t>
            </a:fld>
            <a:endParaRPr lang="en-US"/>
          </a:p>
        </p:txBody>
      </p:sp>
      <p:sp>
        <p:nvSpPr>
          <p:cNvPr id="3" name="Rectangle 2"/>
          <p:cNvSpPr/>
          <p:nvPr/>
        </p:nvSpPr>
        <p:spPr>
          <a:xfrm>
            <a:off x="1219200" y="381000"/>
            <a:ext cx="6008376" cy="646331"/>
          </a:xfrm>
          <a:prstGeom prst="rect">
            <a:avLst/>
          </a:prstGeom>
        </p:spPr>
        <p:txBody>
          <a:bodyPr wrap="none">
            <a:spAutoFit/>
          </a:bodyPr>
          <a:lstStyle/>
          <a:p>
            <a:r>
              <a:rPr lang="en-US" sz="3600" dirty="0"/>
              <a:t>The wireless spectrum</a:t>
            </a:r>
          </a:p>
        </p:txBody>
      </p:sp>
      <p:sp>
        <p:nvSpPr>
          <p:cNvPr id="4" name="Rectangle 3"/>
          <p:cNvSpPr/>
          <p:nvPr/>
        </p:nvSpPr>
        <p:spPr>
          <a:xfrm>
            <a:off x="929054" y="3207231"/>
            <a:ext cx="6248400" cy="1938992"/>
          </a:xfrm>
          <a:prstGeom prst="rect">
            <a:avLst/>
          </a:prstGeom>
        </p:spPr>
        <p:txBody>
          <a:bodyPr wrap="square">
            <a:spAutoFit/>
          </a:bodyPr>
          <a:lstStyle/>
          <a:p>
            <a:pPr eaLnBrk="0" hangingPunct="0">
              <a:spcBef>
                <a:spcPct val="30000"/>
              </a:spcBef>
              <a:defRPr/>
            </a:pPr>
            <a:r>
              <a:rPr lang="en-US" dirty="0" smtClean="0">
                <a:latin typeface="Times New Roman" pitchFamily="18" charset="0"/>
              </a:rPr>
              <a:t>Q: Is </a:t>
            </a:r>
            <a:r>
              <a:rPr lang="en-US" dirty="0">
                <a:latin typeface="Times New Roman" pitchFamily="18" charset="0"/>
              </a:rPr>
              <a:t>spectrum a scarce resource?</a:t>
            </a:r>
          </a:p>
          <a:p>
            <a:endParaRPr lang="en-US" dirty="0">
              <a:latin typeface="Times New Roman" pitchFamily="18" charset="0"/>
            </a:endParaRPr>
          </a:p>
          <a:p>
            <a:pPr marL="171450" indent="-171450">
              <a:buFont typeface="Arial" charset="0"/>
              <a:buChar char="•"/>
            </a:pPr>
            <a:r>
              <a:rPr lang="en-US" dirty="0">
                <a:latin typeface="Times New Roman" pitchFamily="18" charset="0"/>
              </a:rPr>
              <a:t>Reclaim spectrum from old analog broadcasters.</a:t>
            </a:r>
          </a:p>
          <a:p>
            <a:pPr marL="171450" indent="-171450">
              <a:buFont typeface="Arial" charset="0"/>
              <a:buChar char="•"/>
            </a:pPr>
            <a:r>
              <a:rPr lang="en-US" dirty="0">
                <a:latin typeface="Times New Roman" pitchFamily="18" charset="0"/>
              </a:rPr>
              <a:t>White-spaces / Cognitive </a:t>
            </a:r>
            <a:r>
              <a:rPr lang="en-US" dirty="0" smtClean="0">
                <a:latin typeface="Times New Roman" pitchFamily="18" charset="0"/>
              </a:rPr>
              <a:t>radios.</a:t>
            </a:r>
            <a:endParaRPr lang="en-US" dirty="0">
              <a:latin typeface="Times New Roman" pitchFamily="18" charset="0"/>
            </a:endParaRPr>
          </a:p>
          <a:p>
            <a:pPr marL="171450" indent="-171450">
              <a:buFont typeface="Arial" charset="0"/>
              <a:buChar char="•"/>
            </a:pPr>
            <a:r>
              <a:rPr lang="en-US" dirty="0">
                <a:latin typeface="Times New Roman" pitchFamily="18" charset="0"/>
              </a:rPr>
              <a:t>Tiered use </a:t>
            </a:r>
            <a:r>
              <a:rPr lang="en-US" dirty="0" smtClean="0">
                <a:latin typeface="Times New Roman" pitchFamily="18" charset="0"/>
              </a:rPr>
              <a:t>policy. </a:t>
            </a:r>
            <a:endParaRPr lang="en-US" dirty="0">
              <a:latin typeface="Times New Roman" pitchFamily="18" charset="0"/>
            </a:endParaRPr>
          </a:p>
          <a:p>
            <a:pPr marL="171450" indent="-171450">
              <a:buFont typeface="Arial" charset="0"/>
              <a:buChar char="•"/>
            </a:pPr>
            <a:r>
              <a:rPr lang="en-US" dirty="0">
                <a:latin typeface="Times New Roman" pitchFamily="18" charset="0"/>
              </a:rPr>
              <a:t>Enable roaming (technically and commercially).</a:t>
            </a:r>
          </a:p>
        </p:txBody>
      </p:sp>
      <p:sp>
        <p:nvSpPr>
          <p:cNvPr id="5" name="Rectangle 4"/>
          <p:cNvSpPr/>
          <p:nvPr/>
        </p:nvSpPr>
        <p:spPr>
          <a:xfrm>
            <a:off x="914400" y="1473368"/>
            <a:ext cx="8077200" cy="707886"/>
          </a:xfrm>
          <a:prstGeom prst="rect">
            <a:avLst/>
          </a:prstGeom>
        </p:spPr>
        <p:txBody>
          <a:bodyPr wrap="square">
            <a:spAutoFit/>
          </a:bodyPr>
          <a:lstStyle/>
          <a:p>
            <a:pPr marL="342900" indent="-342900">
              <a:buFont typeface="Arial" panose="020B0604020202020204" pitchFamily="34" charset="0"/>
              <a:buChar char="•"/>
            </a:pPr>
            <a:r>
              <a:rPr lang="en-US" dirty="0">
                <a:latin typeface="Times New Roman" pitchFamily="18" charset="0"/>
              </a:rPr>
              <a:t>Allocated to license holders.</a:t>
            </a:r>
          </a:p>
          <a:p>
            <a:pPr marL="342900" indent="-342900">
              <a:buFont typeface="Arial" panose="020B0604020202020204" pitchFamily="34" charset="0"/>
              <a:buChar char="•"/>
            </a:pPr>
            <a:r>
              <a:rPr lang="en-US" dirty="0">
                <a:latin typeface="Times New Roman" pitchFamily="18" charset="0"/>
              </a:rPr>
              <a:t>Occasionally (rarely) a chunk gets auctioned – for billions of dollars.</a:t>
            </a:r>
          </a:p>
        </p:txBody>
      </p:sp>
    </p:spTree>
    <p:extLst>
      <p:ext uri="{BB962C8B-B14F-4D97-AF65-F5344CB8AC3E}">
        <p14:creationId xmlns:p14="http://schemas.microsoft.com/office/powerpoint/2010/main" val="21893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F270AB-07BA-47F1-ACF5-2DD7715DF932}" type="slidenum">
              <a:rPr lang="en-US" sz="1400" b="0">
                <a:latin typeface="Times New Roman" pitchFamily="18" charset="0"/>
              </a:rPr>
              <a:pPr eaLnBrk="1" hangingPunct="1"/>
              <a:t>80</a:t>
            </a:fld>
            <a:endParaRPr lang="en-US" sz="1400" b="0">
              <a:latin typeface="Times New Roman" pitchFamily="18" charset="0"/>
            </a:endParaRPr>
          </a:p>
        </p:txBody>
      </p:sp>
      <p:graphicFrame>
        <p:nvGraphicFramePr>
          <p:cNvPr id="8294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373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4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373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373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373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373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373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295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295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295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295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295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295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296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2966"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2967" name="Rectangle 22"/>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2968" name="Rectangle 23"/>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296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297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297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297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297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297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297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297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99C3B0-42E9-419E-8AA3-7D103D32A507}" type="slidenum">
              <a:rPr lang="en-US" sz="1400" b="0">
                <a:latin typeface="Times New Roman" pitchFamily="18" charset="0"/>
              </a:rPr>
              <a:pPr eaLnBrk="1" hangingPunct="1"/>
              <a:t>81</a:t>
            </a:fld>
            <a:endParaRPr lang="en-US" sz="1400" b="0">
              <a:latin typeface="Times New Roman" pitchFamily="18" charset="0"/>
            </a:endParaRPr>
          </a:p>
        </p:txBody>
      </p:sp>
      <p:graphicFrame>
        <p:nvGraphicFramePr>
          <p:cNvPr id="8397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475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475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475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476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476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476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397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397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398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398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398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398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398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3990"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3991" name="Rectangle 22"/>
          <p:cNvSpPr>
            <a:spLocks noChangeArrowheads="1"/>
          </p:cNvSpPr>
          <p:nvPr/>
        </p:nvSpPr>
        <p:spPr bwMode="auto">
          <a:xfrm>
            <a:off x="84582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3992" name="Rectangle 23"/>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399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399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399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399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399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399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399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400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0ABC6E8-9536-4424-AA60-398F14143E75}" type="slidenum">
              <a:rPr lang="en-US" sz="1400" b="0">
                <a:latin typeface="Times New Roman" pitchFamily="18" charset="0"/>
              </a:rPr>
              <a:pPr eaLnBrk="1" hangingPunct="1"/>
              <a:t>82</a:t>
            </a:fld>
            <a:endParaRPr lang="en-US" sz="1400" b="0">
              <a:latin typeface="Times New Roman" pitchFamily="18" charset="0"/>
            </a:endParaRPr>
          </a:p>
        </p:txBody>
      </p:sp>
      <p:graphicFrame>
        <p:nvGraphicFramePr>
          <p:cNvPr id="8499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5782"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5783"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5784"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5785"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500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5786"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500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5787"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5002"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5003"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5004"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5005"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5006"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5007"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500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3"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501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501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501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501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501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501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502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502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502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502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502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055649" name="Text Box 32"/>
          <p:cNvSpPr txBox="1">
            <a:spLocks noChangeArrowheads="1"/>
          </p:cNvSpPr>
          <p:nvPr/>
        </p:nvSpPr>
        <p:spPr bwMode="auto">
          <a:xfrm>
            <a:off x="3810000" y="1600200"/>
            <a:ext cx="4581525" cy="1311275"/>
          </a:xfrm>
          <a:prstGeom prst="rect">
            <a:avLst/>
          </a:prstGeom>
          <a:noFill/>
          <a:ln w="9525">
            <a:noFill/>
            <a:miter lim="800000"/>
            <a:headEnd/>
            <a:tailEnd/>
          </a:ln>
        </p:spPr>
        <p:txBody>
          <a:bodyPr>
            <a:spAutoFit/>
          </a:bodyPr>
          <a:lstStyle/>
          <a:p>
            <a:pPr>
              <a:defRPr/>
            </a:pPr>
            <a:r>
              <a:rPr lang="en-US" dirty="0">
                <a:latin typeface="+mn-lt"/>
                <a:ea typeface="Arial" charset="0"/>
              </a:rPr>
              <a:t>Problem 4: TCP uses ACKS to </a:t>
            </a:r>
          </a:p>
          <a:p>
            <a:pPr>
              <a:defRPr/>
            </a:pPr>
            <a:r>
              <a:rPr lang="en-US" dirty="0">
                <a:latin typeface="+mn-lt"/>
                <a:ea typeface="Arial" charset="0"/>
              </a:rPr>
              <a:t>indicate reliable data delivery</a:t>
            </a:r>
          </a:p>
          <a:p>
            <a:pPr>
              <a:defRPr/>
            </a:pPr>
            <a:r>
              <a:rPr lang="en-US" dirty="0">
                <a:latin typeface="+mn-lt"/>
                <a:ea typeface="Arial" charset="0"/>
              </a:rPr>
              <a:t> - bidirectional traffic (DATA, ACKS)</a:t>
            </a:r>
          </a:p>
          <a:p>
            <a:pPr>
              <a:defRPr/>
            </a:pPr>
            <a:r>
              <a:rPr lang="en-US" dirty="0">
                <a:latin typeface="+mn-lt"/>
                <a:ea typeface="Arial" charset="0"/>
              </a:rPr>
              <a:t> - </a:t>
            </a:r>
            <a:r>
              <a:rPr lang="en-US" i="1" dirty="0">
                <a:latin typeface="+mn-lt"/>
                <a:ea typeface="Arial" charset="0"/>
              </a:rPr>
              <a:t>even more contention</a:t>
            </a:r>
            <a:r>
              <a:rPr lang="en-US" dirty="0">
                <a:latin typeface="+mn-lt"/>
                <a:ea typeface="Arial" charset="0"/>
              </a:rPr>
              <a:t>!!!</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98C3F45-039D-4C78-AB5C-149607F9407E}" type="slidenum">
              <a:rPr lang="en-US" sz="1400" b="0">
                <a:latin typeface="Times New Roman" pitchFamily="18" charset="0"/>
              </a:rPr>
              <a:pPr eaLnBrk="1" hangingPunct="1"/>
              <a:t>83</a:t>
            </a:fld>
            <a:endParaRPr lang="en-US" sz="1400" b="0">
              <a:latin typeface="Times New Roman" pitchFamily="18" charset="0"/>
            </a:endParaRPr>
          </a:p>
        </p:txBody>
      </p:sp>
      <p:graphicFrame>
        <p:nvGraphicFramePr>
          <p:cNvPr id="8602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680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680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680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680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680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681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602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602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602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602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603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603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603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7" name="Rectangle 2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6038"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603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604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604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604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604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604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604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604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604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604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B38A45A-94E3-4577-86FF-A77183129FEA}" type="slidenum">
              <a:rPr lang="en-US" sz="1400" b="0">
                <a:latin typeface="Times New Roman" pitchFamily="18" charset="0"/>
              </a:rPr>
              <a:pPr eaLnBrk="1" hangingPunct="1"/>
              <a:t>84</a:t>
            </a:fld>
            <a:endParaRPr lang="en-US" sz="1400" b="0">
              <a:latin typeface="Times New Roman" pitchFamily="18" charset="0"/>
            </a:endParaRPr>
          </a:p>
        </p:txBody>
      </p:sp>
      <p:graphicFrame>
        <p:nvGraphicFramePr>
          <p:cNvPr id="8704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782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783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783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783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783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783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705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705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705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705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705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705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705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Rectangle 20"/>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7062"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706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706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706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706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706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706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706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707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707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707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A001CF-DC7C-447C-B71B-21186E71C493}" type="slidenum">
              <a:rPr lang="en-US" sz="1400" b="0">
                <a:latin typeface="Times New Roman" pitchFamily="18" charset="0"/>
              </a:rPr>
              <a:pPr eaLnBrk="1" hangingPunct="1"/>
              <a:t>85</a:t>
            </a:fld>
            <a:endParaRPr lang="en-US" sz="1400" b="0">
              <a:latin typeface="Times New Roman" pitchFamily="18" charset="0"/>
            </a:endParaRPr>
          </a:p>
        </p:txBody>
      </p:sp>
      <p:graphicFrame>
        <p:nvGraphicFramePr>
          <p:cNvPr id="8806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885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6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885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885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885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885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885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807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807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807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807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807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807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808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5" name="Rectangle 20"/>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8086"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808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808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808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809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809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809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809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809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809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809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B51CC83-342D-4512-BA86-7EC1B1A2AC7B}" type="slidenum">
              <a:rPr lang="en-US" sz="1400" b="0">
                <a:latin typeface="Times New Roman" pitchFamily="18" charset="0"/>
              </a:rPr>
              <a:pPr eaLnBrk="1" hangingPunct="1"/>
              <a:t>86</a:t>
            </a:fld>
            <a:endParaRPr lang="en-US" sz="1400" b="0">
              <a:latin typeface="Times New Roman" pitchFamily="18" charset="0"/>
            </a:endParaRPr>
          </a:p>
        </p:txBody>
      </p:sp>
      <p:graphicFrame>
        <p:nvGraphicFramePr>
          <p:cNvPr id="8909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987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987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987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988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988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988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909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910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910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910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910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910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9" name="Rectangle 20"/>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9110" name="Rectangle 21"/>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911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911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911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911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911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911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911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911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911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912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01F1688-0F48-4DAC-A046-916B8626EB8D}" type="slidenum">
              <a:rPr lang="en-US" sz="1400" b="0">
                <a:latin typeface="Times New Roman" pitchFamily="18" charset="0"/>
              </a:rPr>
              <a:pPr eaLnBrk="1" hangingPunct="1"/>
              <a:t>87</a:t>
            </a:fld>
            <a:endParaRPr lang="en-US" sz="1400" b="0">
              <a:latin typeface="Times New Roman" pitchFamily="18" charset="0"/>
            </a:endParaRPr>
          </a:p>
        </p:txBody>
      </p:sp>
      <p:graphicFrame>
        <p:nvGraphicFramePr>
          <p:cNvPr id="9011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090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090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090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090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2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090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2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090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012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012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012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012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012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012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012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3" name="Rectangle 2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0134" name="Rectangle 21"/>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013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013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013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013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013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014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014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014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014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014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83C595B-17E5-4433-ACBB-210BC5AF9669}" type="slidenum">
              <a:rPr lang="en-US" sz="1400" b="0">
                <a:latin typeface="Times New Roman" pitchFamily="18" charset="0"/>
              </a:rPr>
              <a:pPr eaLnBrk="1" hangingPunct="1"/>
              <a:t>88</a:t>
            </a:fld>
            <a:endParaRPr lang="en-US" sz="1400" b="0">
              <a:latin typeface="Times New Roman" pitchFamily="18" charset="0"/>
            </a:endParaRPr>
          </a:p>
        </p:txBody>
      </p:sp>
      <p:graphicFrame>
        <p:nvGraphicFramePr>
          <p:cNvPr id="9114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193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193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193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193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193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193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114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114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114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114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115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115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115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1158" name="Rectangle 21"/>
          <p:cNvSpPr>
            <a:spLocks noChangeArrowheads="1"/>
          </p:cNvSpPr>
          <p:nvPr/>
        </p:nvSpPr>
        <p:spPr bwMode="auto">
          <a:xfrm>
            <a:off x="3886200" y="3962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115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116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116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116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116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116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116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116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116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116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43394" name="Oval 34"/>
          <p:cNvSpPr>
            <a:spLocks noChangeArrowheads="1"/>
          </p:cNvSpPr>
          <p:nvPr/>
        </p:nvSpPr>
        <p:spPr bwMode="auto">
          <a:xfrm>
            <a:off x="7924800" y="43434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5" name="Oval 35"/>
          <p:cNvSpPr>
            <a:spLocks noChangeArrowheads="1"/>
          </p:cNvSpPr>
          <p:nvPr/>
        </p:nvSpPr>
        <p:spPr bwMode="auto">
          <a:xfrm>
            <a:off x="7467600" y="4191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6" name="Oval 36"/>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7" name="Rectangle 37"/>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143398" name="Rectangle 38"/>
          <p:cNvSpPr>
            <a:spLocks noChangeArrowheads="1"/>
          </p:cNvSpPr>
          <p:nvPr/>
        </p:nvSpPr>
        <p:spPr bwMode="auto">
          <a:xfrm>
            <a:off x="5410200" y="2819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143400" name="Rectangle 40"/>
          <p:cNvSpPr>
            <a:spLocks noChangeArrowheads="1"/>
          </p:cNvSpPr>
          <p:nvPr/>
        </p:nvSpPr>
        <p:spPr bwMode="auto">
          <a:xfrm>
            <a:off x="3886200" y="3962400"/>
            <a:ext cx="457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US"/>
          </a:p>
        </p:txBody>
      </p:sp>
      <p:sp>
        <p:nvSpPr>
          <p:cNvPr id="39"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4"/>
                                        </p:tgtEl>
                                        <p:attrNameLst>
                                          <p:attrName>style.visibility</p:attrName>
                                        </p:attrNameLst>
                                      </p:cBhvr>
                                      <p:to>
                                        <p:strVal val="visible"/>
                                      </p:to>
                                    </p:set>
                                  </p:childTnLst>
                                  <p:subTnLst>
                                    <p:set>
                                      <p:cBhvr override="childStyle">
                                        <p:cTn dur="1" fill="hold" display="0" masterRel="nextClick" afterEffect="1"/>
                                        <p:tgtEl>
                                          <p:spTgt spid="14339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5"/>
                                        </p:tgtEl>
                                        <p:attrNameLst>
                                          <p:attrName>style.visibility</p:attrName>
                                        </p:attrNameLst>
                                      </p:cBhvr>
                                      <p:to>
                                        <p:strVal val="visible"/>
                                      </p:to>
                                    </p:set>
                                  </p:childTnLst>
                                  <p:subTnLst>
                                    <p:set>
                                      <p:cBhvr override="childStyle">
                                        <p:cTn dur="1" fill="hold" display="0" masterRel="nextClick" afterEffect="1"/>
                                        <p:tgtEl>
                                          <p:spTgt spid="14339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0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43397"/>
                                        </p:tgtEl>
                                        <p:attrNameLst>
                                          <p:attrName>style.visibility</p:attrName>
                                        </p:attrNameLst>
                                      </p:cBhvr>
                                      <p:to>
                                        <p:strVal val="visible"/>
                                      </p:to>
                                    </p:set>
                                  </p:childTnLst>
                                  <p:subTnLst>
                                    <p:set>
                                      <p:cBhvr override="childStyle">
                                        <p:cTn dur="1" fill="hold" display="0" masterRel="nextClick" afterEffect="1"/>
                                        <p:tgtEl>
                                          <p:spTgt spid="14339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3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4" grpId="0" animBg="1" autoUpdateAnimBg="0"/>
      <p:bldP spid="143395" grpId="0" animBg="1" autoUpdateAnimBg="0"/>
      <p:bldP spid="143396" grpId="0" animBg="1" autoUpdateAnimBg="0"/>
      <p:bldP spid="143397" grpId="0" animBg="1" autoUpdateAnimBg="0"/>
      <p:bldP spid="143398" grpId="0" animBg="1" autoUpdateAnimBg="0"/>
      <p:bldP spid="14340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F19EE9A-061C-49AC-B210-7BC9D57FC9EC}" type="slidenum">
              <a:rPr lang="en-US" sz="1400" b="0">
                <a:latin typeface="Times New Roman" pitchFamily="18" charset="0"/>
              </a:rPr>
              <a:pPr eaLnBrk="1" hangingPunct="1"/>
              <a:t>89</a:t>
            </a:fld>
            <a:endParaRPr lang="en-US" sz="1400" b="0">
              <a:latin typeface="Times New Roman" pitchFamily="18" charset="0"/>
            </a:endParaRPr>
          </a:p>
        </p:txBody>
      </p:sp>
      <p:graphicFrame>
        <p:nvGraphicFramePr>
          <p:cNvPr id="9216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2950"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2951"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2952"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2953"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2954"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2955"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17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217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217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217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217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217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217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2182" name="Rectangle 22"/>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2183"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2184"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2185"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2186"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2187"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2188"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2189"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2190"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2191"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2192" name="Oval 35"/>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2193" name="Rectangle 37"/>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FB5CD0-A96B-4E2B-82D4-38C2C0DBB9A2}" type="slidenum">
              <a:rPr lang="en-US" sz="1400" b="0" smtClean="0">
                <a:latin typeface="Times New Roman" pitchFamily="18" charset="0"/>
              </a:rPr>
              <a:pPr eaLnBrk="1" hangingPunct="1"/>
              <a:t>9</a:t>
            </a:fld>
            <a:endParaRPr lang="en-US" sz="1400" b="0" smtClean="0">
              <a:latin typeface="Times New Roman" pitchFamily="18" charset="0"/>
            </a:endParaRPr>
          </a:p>
        </p:txBody>
      </p:sp>
      <p:pic>
        <p:nvPicPr>
          <p:cNvPr id="8195" name="Picture 2" descr="http://2.bp.blogspot.com/-9CW_O9cmEug/TmWHuuwj7qI/AAAAAAAAAA4/54bVve3BcNg/s1600/ScreenShot04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676400"/>
            <a:ext cx="7696200" cy="491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596900" y="152400"/>
            <a:ext cx="81661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
            </a:r>
            <a:b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br>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Old mess!</a:t>
            </a:r>
          </a:p>
        </p:txBody>
      </p:sp>
    </p:spTree>
    <p:extLst>
      <p:ext uri="{BB962C8B-B14F-4D97-AF65-F5344CB8AC3E}">
        <p14:creationId xmlns:p14="http://schemas.microsoft.com/office/powerpoint/2010/main" val="1277989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12C02CE-0586-4D5E-B501-61F4171DC9C5}" type="slidenum">
              <a:rPr lang="en-US" sz="1400" b="0">
                <a:latin typeface="Times New Roman" pitchFamily="18" charset="0"/>
              </a:rPr>
              <a:pPr eaLnBrk="1" hangingPunct="1"/>
              <a:t>90</a:t>
            </a:fld>
            <a:endParaRPr lang="en-US" sz="1400" b="0">
              <a:latin typeface="Times New Roman" pitchFamily="18" charset="0"/>
            </a:endParaRPr>
          </a:p>
        </p:txBody>
      </p:sp>
      <p:graphicFrame>
        <p:nvGraphicFramePr>
          <p:cNvPr id="9318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3974"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8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3975"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3976"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3977"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3978"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3979"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19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319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319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319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319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319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320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3206"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3207"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3208"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3209"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3210"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3211"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3212"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3213"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3214"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3215"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3216" name="Oval 31"/>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3217"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237F0BF-4CE6-4820-8D52-096D3E010743}" type="slidenum">
              <a:rPr lang="en-US" sz="1400" b="0">
                <a:latin typeface="Times New Roman" pitchFamily="18" charset="0"/>
              </a:rPr>
              <a:pPr eaLnBrk="1" hangingPunct="1"/>
              <a:t>91</a:t>
            </a:fld>
            <a:endParaRPr lang="en-US" sz="1400" b="0">
              <a:latin typeface="Times New Roman" pitchFamily="18" charset="0"/>
            </a:endParaRPr>
          </a:p>
        </p:txBody>
      </p:sp>
      <p:graphicFrame>
        <p:nvGraphicFramePr>
          <p:cNvPr id="9421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4998"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4999"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5000"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5001"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5002"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5003"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421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421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422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422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422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422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422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4230"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4231"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4232"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4233"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4234"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4235"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4236"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4237"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4238"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4239"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4240" name="Oval 31"/>
          <p:cNvSpPr>
            <a:spLocks noChangeArrowheads="1"/>
          </p:cNvSpPr>
          <p:nvPr/>
        </p:nvSpPr>
        <p:spPr bwMode="auto">
          <a:xfrm>
            <a:off x="6096000" y="35052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4241"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D053AD-FCC3-4909-8EAD-A2CFABC2D6EA}" type="slidenum">
              <a:rPr lang="en-US" sz="1400" b="0">
                <a:latin typeface="Times New Roman" pitchFamily="18" charset="0"/>
              </a:rPr>
              <a:pPr eaLnBrk="1" hangingPunct="1"/>
              <a:t>92</a:t>
            </a:fld>
            <a:endParaRPr lang="en-US" sz="1400" b="0">
              <a:latin typeface="Times New Roman" pitchFamily="18" charset="0"/>
            </a:endParaRPr>
          </a:p>
        </p:txBody>
      </p:sp>
      <p:graphicFrame>
        <p:nvGraphicFramePr>
          <p:cNvPr id="952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6022"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6023"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6024"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6025"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4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6026"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4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6027"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524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524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524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524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524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524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524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5254"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5255"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5256"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5257"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5258"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5259"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5260"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5261"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5262"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5263"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5264"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5265"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FCCFFB6-BC36-4DD8-B130-AD18564739F3}" type="slidenum">
              <a:rPr lang="en-US" sz="1400" b="0">
                <a:latin typeface="Times New Roman" pitchFamily="18" charset="0"/>
              </a:rPr>
              <a:pPr eaLnBrk="1" hangingPunct="1"/>
              <a:t>93</a:t>
            </a:fld>
            <a:endParaRPr lang="en-US" sz="1400" b="0">
              <a:latin typeface="Times New Roman" pitchFamily="18" charset="0"/>
            </a:endParaRPr>
          </a:p>
        </p:txBody>
      </p:sp>
      <p:graphicFrame>
        <p:nvGraphicFramePr>
          <p:cNvPr id="962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7046"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7047"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7048"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7049"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7050"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7051"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626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626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626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626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627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627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627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6278" name="Rectangle 21"/>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6279"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6280"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6281"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6282"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6283"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6284"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6285"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6286"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6287"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6288"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6289" name="Rectangle 32"/>
          <p:cNvSpPr>
            <a:spLocks noChangeArrowheads="1"/>
          </p:cNvSpPr>
          <p:nvPr/>
        </p:nvSpPr>
        <p:spPr bwMode="auto">
          <a:xfrm>
            <a:off x="73914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9260732-25D3-4AB6-B230-72E487E38869}" type="slidenum">
              <a:rPr lang="en-US" sz="1400" b="0">
                <a:latin typeface="Times New Roman" pitchFamily="18" charset="0"/>
              </a:rPr>
              <a:pPr eaLnBrk="1" hangingPunct="1"/>
              <a:t>94</a:t>
            </a:fld>
            <a:endParaRPr lang="en-US" sz="1400" b="0">
              <a:latin typeface="Times New Roman" pitchFamily="18" charset="0"/>
            </a:endParaRPr>
          </a:p>
        </p:txBody>
      </p:sp>
      <p:graphicFrame>
        <p:nvGraphicFramePr>
          <p:cNvPr id="972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8072"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8073"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8074"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8075"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8076"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8077"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729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729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729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729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729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729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729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7302" name="Rectangle 21"/>
          <p:cNvSpPr>
            <a:spLocks noChangeArrowheads="1"/>
          </p:cNvSpPr>
          <p:nvPr/>
        </p:nvSpPr>
        <p:spPr bwMode="auto">
          <a:xfrm>
            <a:off x="3962400" y="3962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7303"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7304"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7305"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7306"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7307"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7308"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7309"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7310"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7311"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7312"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7313" name="Rectangle 32"/>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7314" name="Oval 33"/>
          <p:cNvSpPr>
            <a:spLocks noChangeArrowheads="1"/>
          </p:cNvSpPr>
          <p:nvPr/>
        </p:nvSpPr>
        <p:spPr bwMode="auto">
          <a:xfrm>
            <a:off x="7848600" y="43434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2</a:t>
            </a:r>
          </a:p>
        </p:txBody>
      </p:sp>
      <p:sp>
        <p:nvSpPr>
          <p:cNvPr id="152610" name="Oval 34"/>
          <p:cNvSpPr>
            <a:spLocks noChangeArrowheads="1"/>
          </p:cNvSpPr>
          <p:nvPr/>
        </p:nvSpPr>
        <p:spPr bwMode="auto">
          <a:xfrm rot="-475640">
            <a:off x="3048000" y="2667000"/>
            <a:ext cx="3429000" cy="1676400"/>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6"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2610"/>
                                        </p:tgtEl>
                                        <p:attrNameLst>
                                          <p:attrName>style.visibility</p:attrName>
                                        </p:attrNameLst>
                                      </p:cBhvr>
                                      <p:to>
                                        <p:strVal val="visible"/>
                                      </p:to>
                                    </p:set>
                                    <p:anim calcmode="lin" valueType="num">
                                      <p:cBhvr>
                                        <p:cTn id="7" dur="500" fill="hold"/>
                                        <p:tgtEl>
                                          <p:spTgt spid="152610"/>
                                        </p:tgtEl>
                                        <p:attrNameLst>
                                          <p:attrName>ppt_w</p:attrName>
                                        </p:attrNameLst>
                                      </p:cBhvr>
                                      <p:tavLst>
                                        <p:tav tm="0">
                                          <p:val>
                                            <p:fltVal val="0"/>
                                          </p:val>
                                        </p:tav>
                                        <p:tav tm="100000">
                                          <p:val>
                                            <p:strVal val="#ppt_w"/>
                                          </p:val>
                                        </p:tav>
                                      </p:tavLst>
                                    </p:anim>
                                    <p:anim calcmode="lin" valueType="num">
                                      <p:cBhvr>
                                        <p:cTn id="8" dur="500" fill="hold"/>
                                        <p:tgtEl>
                                          <p:spTgt spid="152610"/>
                                        </p:tgtEl>
                                        <p:attrNameLst>
                                          <p:attrName>ppt_h</p:attrName>
                                        </p:attrNameLst>
                                      </p:cBhvr>
                                      <p:tavLst>
                                        <p:tav tm="0">
                                          <p:val>
                                            <p:fltVal val="0"/>
                                          </p:val>
                                        </p:tav>
                                        <p:tav tm="100000">
                                          <p:val>
                                            <p:strVal val="#ppt_h"/>
                                          </p:val>
                                        </p:tav>
                                      </p:tavLst>
                                    </p:anim>
                                    <p:anim calcmode="lin" valueType="num">
                                      <p:cBhvr>
                                        <p:cTn id="9" dur="500" fill="hold"/>
                                        <p:tgtEl>
                                          <p:spTgt spid="152610"/>
                                        </p:tgtEl>
                                        <p:attrNameLst>
                                          <p:attrName>ppt_x</p:attrName>
                                        </p:attrNameLst>
                                      </p:cBhvr>
                                      <p:tavLst>
                                        <p:tav tm="0">
                                          <p:val>
                                            <p:fltVal val="0.5"/>
                                          </p:val>
                                        </p:tav>
                                        <p:tav tm="100000">
                                          <p:val>
                                            <p:strVal val="#ppt_x"/>
                                          </p:val>
                                        </p:tav>
                                      </p:tavLst>
                                    </p:anim>
                                    <p:anim calcmode="lin" valueType="num">
                                      <p:cBhvr>
                                        <p:cTn id="10" dur="500" fill="hold"/>
                                        <p:tgtEl>
                                          <p:spTgt spid="1526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072A99-72CB-48C3-8169-58347DA64456}" type="slidenum">
              <a:rPr lang="en-US" sz="1400" b="0" smtClean="0">
                <a:latin typeface="Times New Roman" pitchFamily="18" charset="0"/>
              </a:rPr>
              <a:pPr eaLnBrk="1" hangingPunct="1"/>
              <a:t>95</a:t>
            </a:fld>
            <a:endParaRPr lang="en-US" sz="1400" b="0" smtClean="0">
              <a:latin typeface="Times New Roman" pitchFamily="18" charset="0"/>
            </a:endParaRPr>
          </a:p>
        </p:txBody>
      </p:sp>
      <p:sp>
        <p:nvSpPr>
          <p:cNvPr id="98306" name="Title 1"/>
          <p:cNvSpPr>
            <a:spLocks noGrp="1"/>
          </p:cNvSpPr>
          <p:nvPr>
            <p:ph type="title"/>
          </p:nvPr>
        </p:nvSpPr>
        <p:spPr/>
        <p:txBody>
          <a:bodyPr/>
          <a:lstStyle/>
          <a:p>
            <a:r>
              <a:rPr lang="en-US" smtClean="0"/>
              <a:t>Lesson</a:t>
            </a:r>
          </a:p>
        </p:txBody>
      </p:sp>
      <p:sp>
        <p:nvSpPr>
          <p:cNvPr id="173058" name="Content Placeholder 2"/>
          <p:cNvSpPr>
            <a:spLocks noGrp="1"/>
          </p:cNvSpPr>
          <p:nvPr>
            <p:ph sz="quarter" idx="13"/>
          </p:nvPr>
        </p:nvSpPr>
        <p:spPr/>
        <p:txBody>
          <a:bodyPr/>
          <a:lstStyle/>
          <a:p>
            <a:pPr>
              <a:buFont typeface="Arial" pitchFamily="34" charset="0"/>
              <a:buChar char="•"/>
              <a:defRPr/>
            </a:pPr>
            <a:r>
              <a:rPr lang="en-US" dirty="0" smtClean="0"/>
              <a:t>Multi-hop wireless is hard to make efficient</a:t>
            </a:r>
          </a:p>
          <a:p>
            <a:pPr>
              <a:buFont typeface="Arial" pitchFamily="34" charset="0"/>
              <a:buChar char="•"/>
              <a:defRPr/>
            </a:pPr>
            <a:r>
              <a:rPr lang="en-US" dirty="0" smtClean="0"/>
              <a:t>Store and forward </a:t>
            </a:r>
          </a:p>
          <a:p>
            <a:pPr>
              <a:buFont typeface="Arial" pitchFamily="34" charset="0"/>
              <a:buChar char="•"/>
              <a:defRPr/>
            </a:pPr>
            <a:r>
              <a:rPr lang="en-US" dirty="0" smtClean="0"/>
              <a:t>	Halves the bandwidth for every hop.</a:t>
            </a:r>
          </a:p>
          <a:p>
            <a:pPr marL="342900" indent="-342900">
              <a:buFont typeface="Arial" pitchFamily="34" charset="0"/>
              <a:buChar char="•"/>
              <a:defRPr/>
            </a:pPr>
            <a:r>
              <a:rPr lang="en-US" dirty="0" smtClean="0"/>
              <a:t>	Doubles the latency for every hop.</a:t>
            </a:r>
          </a:p>
          <a:p>
            <a:pPr marL="342900" indent="-342900">
              <a:buFont typeface="Arial" pitchFamily="34" charset="0"/>
              <a:buChar char="•"/>
              <a:defRPr/>
            </a:pPr>
            <a:r>
              <a:rPr lang="en-US" dirty="0" smtClean="0"/>
              <a:t>	Increases Interference.</a:t>
            </a:r>
          </a:p>
          <a:p>
            <a:pPr>
              <a:buFont typeface="Arial" pitchFamily="34" charset="0"/>
              <a:buChar char="•"/>
              <a:defRPr/>
            </a:pPr>
            <a:endParaRPr lang="en-US" dirty="0" smtClean="0"/>
          </a:p>
          <a:p>
            <a:pPr>
              <a:buFont typeface="Arial" pitchFamily="34" charset="0"/>
              <a:buChar char="•"/>
              <a:defRPr/>
            </a:pPr>
            <a:r>
              <a:rPr lang="en-US" dirty="0" smtClean="0"/>
              <a:t>Horrible idea for Internet access.</a:t>
            </a:r>
          </a:p>
          <a:p>
            <a:pPr>
              <a:buFont typeface="Arial" pitchFamily="34" charset="0"/>
              <a:buChar char="•"/>
              <a:defRPr/>
            </a:pPr>
            <a:r>
              <a:rPr lang="en-US" dirty="0" smtClean="0"/>
              <a:t>Even worse for interactive applications</a:t>
            </a:r>
            <a:br>
              <a:rPr lang="en-US" dirty="0" smtClean="0"/>
            </a:br>
            <a:r>
              <a:rPr lang="en-US" dirty="0" smtClean="0"/>
              <a:t> (such as video-conferencing).</a:t>
            </a:r>
          </a:p>
          <a:p>
            <a:pPr>
              <a:defRPr/>
            </a:pPr>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9AFBD6-89B8-4B5A-8FC3-840E1B1B2895}" type="slidenum">
              <a:rPr lang="en-US" sz="1400" b="0" smtClean="0">
                <a:latin typeface="Times New Roman" pitchFamily="18" charset="0"/>
              </a:rPr>
              <a:pPr eaLnBrk="1" hangingPunct="1"/>
              <a:t>96</a:t>
            </a:fld>
            <a:endParaRPr lang="en-US" sz="1400" b="0" smtClean="0">
              <a:latin typeface="Times New Roman" pitchFamily="18" charset="0"/>
            </a:endParaRPr>
          </a:p>
        </p:txBody>
      </p:sp>
      <p:sp>
        <p:nvSpPr>
          <p:cNvPr id="99330" name="Title 1"/>
          <p:cNvSpPr>
            <a:spLocks noGrp="1"/>
          </p:cNvSpPr>
          <p:nvPr>
            <p:ph type="title"/>
          </p:nvPr>
        </p:nvSpPr>
        <p:spPr/>
        <p:txBody>
          <a:bodyPr/>
          <a:lstStyle/>
          <a:p>
            <a:r>
              <a:rPr lang="en-US" smtClean="0"/>
              <a:t>Summary</a:t>
            </a:r>
          </a:p>
        </p:txBody>
      </p:sp>
      <p:sp>
        <p:nvSpPr>
          <p:cNvPr id="99331" name="Content Placeholder 2"/>
          <p:cNvSpPr>
            <a:spLocks noGrp="1"/>
          </p:cNvSpPr>
          <p:nvPr>
            <p:ph sz="quarter" idx="13"/>
          </p:nvPr>
        </p:nvSpPr>
        <p:spPr/>
        <p:txBody>
          <a:bodyPr/>
          <a:lstStyle/>
          <a:p>
            <a:r>
              <a:rPr lang="en-US" smtClean="0"/>
              <a:t>Wireless is a tricky beast</a:t>
            </a:r>
          </a:p>
          <a:p>
            <a:pPr lvl="1"/>
            <a:r>
              <a:rPr lang="en-US" smtClean="0"/>
              <a:t>Distributed multiple access problem</a:t>
            </a:r>
          </a:p>
          <a:p>
            <a:pPr lvl="1"/>
            <a:r>
              <a:rPr lang="en-US" smtClean="0"/>
              <a:t>Hidden terminals</a:t>
            </a:r>
          </a:p>
          <a:p>
            <a:pPr lvl="1"/>
            <a:r>
              <a:rPr lang="en-US" smtClean="0"/>
              <a:t>Exposed terminals</a:t>
            </a:r>
          </a:p>
          <a:p>
            <a:pPr lvl="1"/>
            <a:r>
              <a:rPr lang="en-US" smtClean="0"/>
              <a:t>Current protocols sufficient, given overprovisioning</a:t>
            </a:r>
          </a:p>
          <a:p>
            <a:r>
              <a:rPr lang="en-US" smtClean="0"/>
              <a:t>Multihop even more complicated</a:t>
            </a:r>
          </a:p>
          <a:p>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3174603" cy="3174603"/>
          </a:xfrm>
          <a:prstGeom prst="rect">
            <a:avLst/>
          </a:prstGeom>
        </p:spPr>
      </p:pic>
      <p:sp>
        <p:nvSpPr>
          <p:cNvPr id="2" name="Slide Number Placeholder 1"/>
          <p:cNvSpPr>
            <a:spLocks noGrp="1"/>
          </p:cNvSpPr>
          <p:nvPr>
            <p:ph type="sldNum" sz="quarter" idx="12"/>
          </p:nvPr>
        </p:nvSpPr>
        <p:spPr/>
        <p:txBody>
          <a:bodyPr/>
          <a:lstStyle/>
          <a:p>
            <a:pPr>
              <a:defRPr/>
            </a:pPr>
            <a:fld id="{DC08BC68-EAFA-44D9-B841-E3CF7A1C641B}" type="slidenum">
              <a:rPr lang="en-US" smtClean="0"/>
              <a:pPr>
                <a:defRPr/>
              </a:pPr>
              <a:t>97</a:t>
            </a:fld>
            <a:endParaRPr lang="en-US"/>
          </a:p>
        </p:txBody>
      </p:sp>
      <p:sp>
        <p:nvSpPr>
          <p:cNvPr id="4" name="Content Placeholder 3"/>
          <p:cNvSpPr>
            <a:spLocks noGrp="1"/>
          </p:cNvSpPr>
          <p:nvPr>
            <p:ph sz="quarter" idx="13"/>
          </p:nvPr>
        </p:nvSpPr>
        <p:spPr>
          <a:xfrm>
            <a:off x="762000" y="1149151"/>
            <a:ext cx="8229600" cy="4419600"/>
          </a:xfrm>
        </p:spPr>
        <p:txBody>
          <a:bodyPr>
            <a:normAutofit fontScale="92500" lnSpcReduction="10000"/>
          </a:bodyPr>
          <a:lstStyle/>
          <a:p>
            <a:pPr marL="45720" indent="0">
              <a:buNone/>
            </a:pPr>
            <a:endParaRPr lang="en-US" dirty="0" smtClean="0"/>
          </a:p>
          <a:p>
            <a:pPr marL="45720" indent="0">
              <a:buNone/>
            </a:pPr>
            <a:endParaRPr lang="en-US" dirty="0" smtClean="0"/>
          </a:p>
          <a:p>
            <a:pPr marL="45720" indent="0">
              <a:buNone/>
            </a:pPr>
            <a:endParaRPr lang="en-US" dirty="0" smtClean="0"/>
          </a:p>
          <a:p>
            <a:pPr marL="45720" indent="0">
              <a:buNone/>
            </a:pPr>
            <a:r>
              <a:rPr lang="en-US" dirty="0" smtClean="0">
                <a:solidFill>
                  <a:schemeClr val="bg2">
                    <a:lumMod val="50000"/>
                  </a:schemeClr>
                </a:solidFill>
                <a:latin typeface="Adobe Fan Heiti Std B" panose="020B0700000000000000" pitchFamily="34" charset="-128"/>
                <a:ea typeface="Adobe Fan Heiti Std B" panose="020B0700000000000000" pitchFamily="34" charset="-128"/>
              </a:rPr>
              <a:t>                                       Bridging </a:t>
            </a:r>
            <a:r>
              <a:rPr lang="en-US" dirty="0">
                <a:solidFill>
                  <a:schemeClr val="bg2">
                    <a:lumMod val="50000"/>
                  </a:schemeClr>
                </a:solidFill>
                <a:latin typeface="Adobe Fan Heiti Std B" panose="020B0700000000000000" pitchFamily="34" charset="-128"/>
                <a:ea typeface="Adobe Fan Heiti Std B" panose="020B0700000000000000" pitchFamily="34" charset="-128"/>
              </a:rPr>
              <a:t>the gap between research and impact</a:t>
            </a:r>
          </a:p>
          <a:p>
            <a:pPr marL="45720" indent="0">
              <a:buNone/>
            </a:pPr>
            <a:endParaRPr lang="en-US" dirty="0" smtClean="0"/>
          </a:p>
          <a:p>
            <a:pPr marL="45720" indent="0">
              <a:buNone/>
            </a:pPr>
            <a:r>
              <a:rPr lang="en-US" sz="3200" dirty="0" smtClean="0"/>
              <a:t>Connecting the next billion, and keeping the Internet free an uncensored.</a:t>
            </a:r>
          </a:p>
          <a:p>
            <a:pPr marL="45720" indent="0">
              <a:buNone/>
            </a:pPr>
            <a:endParaRPr lang="en-US" dirty="0"/>
          </a:p>
          <a:p>
            <a:pPr marL="45720" indent="0">
              <a:buNone/>
            </a:pPr>
            <a:r>
              <a:rPr lang="en-US" dirty="0" smtClean="0"/>
              <a:t>WWW. </a:t>
            </a:r>
            <a:r>
              <a:rPr lang="en-US" dirty="0" err="1" smtClean="0"/>
              <a:t>DeNovoGroup.Org</a:t>
            </a:r>
            <a:endParaRPr lang="en-US" dirty="0" smtClean="0"/>
          </a:p>
          <a:p>
            <a:pPr marL="45720" indent="0">
              <a:buNone/>
            </a:pPr>
            <a:r>
              <a:rPr lang="en-US" dirty="0" smtClean="0"/>
              <a:t>And</a:t>
            </a:r>
          </a:p>
          <a:p>
            <a:pPr marL="45720" indent="0">
              <a:buNone/>
            </a:pPr>
            <a:r>
              <a:rPr lang="en-US" dirty="0" smtClean="0"/>
              <a:t>WWW.FurtherReach.Net</a:t>
            </a:r>
          </a:p>
          <a:p>
            <a:pPr marL="45720" indent="0">
              <a:buNone/>
            </a:pPr>
            <a:endParaRPr lang="en-US" dirty="0"/>
          </a:p>
        </p:txBody>
      </p:sp>
      <p:sp>
        <p:nvSpPr>
          <p:cNvPr id="5" name="AutoShape 4" descr="http://furtherreach.net/img/FurtherReachLogoKnockout.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42914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en-US" b="0" dirty="0">
                <a:effectLst/>
              </a:rPr>
              <a:t>Amateur </a:t>
            </a:r>
            <a:r>
              <a:rPr lang="en-US" b="0" dirty="0" smtClean="0">
                <a:effectLst/>
              </a:rPr>
              <a:t>radio </a:t>
            </a:r>
            <a:br>
              <a:rPr lang="en-US" b="0" dirty="0" smtClean="0">
                <a:effectLst/>
              </a:rPr>
            </a:br>
            <a:r>
              <a:rPr lang="en-US" b="0" dirty="0" smtClean="0">
                <a:effectLst/>
              </a:rPr>
              <a:t>					</a:t>
            </a:r>
            <a:r>
              <a:rPr lang="en-US" sz="3200" b="0" dirty="0" smtClean="0">
                <a:effectLst/>
              </a:rPr>
              <a:t>(aka Ham Radio)</a:t>
            </a:r>
            <a:r>
              <a:rPr lang="en-US" b="0" dirty="0">
                <a:effectLst/>
              </a:rPr>
              <a:t/>
            </a:r>
            <a:br>
              <a:rPr lang="en-US" b="0" dirty="0">
                <a:effectLst/>
              </a:rPr>
            </a:br>
            <a:endParaRPr lang="en-US" dirty="0"/>
          </a:p>
        </p:txBody>
      </p:sp>
      <p:pic>
        <p:nvPicPr>
          <p:cNvPr id="103426" name="Picture 2" descr="http://upload.wikimedia.org/wikipedia/commons/thumb/1/16/Mw0rkbshack.jpg/1024px-Mw0rkbshack.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4603" y="1981200"/>
            <a:ext cx="4809003" cy="3118338"/>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http://1.bp.blogspot.com/-qETDOls_Hm4/TZosEZrMOqI/AAAAAAAAACw/08aAWbt70G0/s1600/DSC_4570+%2528Large%25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4695850" cy="3118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320026"/>
            <a:ext cx="9144000" cy="584775"/>
          </a:xfrm>
          <a:prstGeom prst="rect">
            <a:avLst/>
          </a:prstGeom>
        </p:spPr>
        <p:txBody>
          <a:bodyPr wrap="square">
            <a:spAutoFit/>
          </a:bodyPr>
          <a:lstStyle/>
          <a:p>
            <a:pPr algn="ctr"/>
            <a:r>
              <a:rPr lang="en-US" sz="3200" b="0" dirty="0">
                <a:solidFill>
                  <a:srgbClr val="222222"/>
                </a:solidFill>
                <a:latin typeface="arial" panose="020B0604020202020204" pitchFamily="34" charset="0"/>
              </a:rPr>
              <a:t>Entryway into the world of </a:t>
            </a:r>
            <a:r>
              <a:rPr lang="en-US" sz="3200" b="0" dirty="0" smtClean="0">
                <a:solidFill>
                  <a:srgbClr val="222222"/>
                </a:solidFill>
                <a:latin typeface="arial" panose="020B0604020202020204" pitchFamily="34" charset="0"/>
              </a:rPr>
              <a:t>wireless…</a:t>
            </a:r>
            <a:r>
              <a:rPr lang="en-US" sz="3200" b="0" dirty="0">
                <a:solidFill>
                  <a:srgbClr val="222222"/>
                </a:solidFill>
                <a:latin typeface="arial" panose="020B0604020202020204" pitchFamily="34" charset="0"/>
              </a:rPr>
              <a:t> </a:t>
            </a:r>
            <a:endParaRPr lang="en-US" sz="3200" dirty="0"/>
          </a:p>
        </p:txBody>
      </p:sp>
      <p:sp>
        <p:nvSpPr>
          <p:cNvPr id="6" name="Rectangle 5"/>
          <p:cNvSpPr/>
          <p:nvPr/>
        </p:nvSpPr>
        <p:spPr>
          <a:xfrm>
            <a:off x="2095500" y="5904801"/>
            <a:ext cx="5257800" cy="707886"/>
          </a:xfrm>
          <a:prstGeom prst="rect">
            <a:avLst/>
          </a:prstGeom>
        </p:spPr>
        <p:txBody>
          <a:bodyPr wrap="square">
            <a:spAutoFit/>
          </a:bodyPr>
          <a:lstStyle/>
          <a:p>
            <a:pPr algn="ctr"/>
            <a:r>
              <a:rPr lang="en-US" dirty="0"/>
              <a:t>Yahel @ </a:t>
            </a:r>
            <a:r>
              <a:rPr lang="en-US" dirty="0" err="1"/>
              <a:t>EECS.Berkeley.Edu</a:t>
            </a:r>
            <a:r>
              <a:rPr lang="en-US" dirty="0"/>
              <a:t> </a:t>
            </a:r>
            <a:endParaRPr lang="en-US" dirty="0" smtClean="0"/>
          </a:p>
          <a:p>
            <a:pPr algn="ctr"/>
            <a:r>
              <a:rPr lang="en-US" dirty="0" err="1" smtClean="0"/>
              <a:t>Callsign</a:t>
            </a:r>
            <a:r>
              <a:rPr lang="en-US" dirty="0" smtClean="0"/>
              <a:t>: KK6GEN</a:t>
            </a:r>
            <a:endParaRPr lang="en-US" dirty="0"/>
          </a:p>
        </p:txBody>
      </p:sp>
      <p:sp>
        <p:nvSpPr>
          <p:cNvPr id="8" name="Rectangle 7"/>
          <p:cNvSpPr/>
          <p:nvPr/>
        </p:nvSpPr>
        <p:spPr>
          <a:xfrm>
            <a:off x="3352800" y="-19110"/>
            <a:ext cx="6019800" cy="400110"/>
          </a:xfrm>
          <a:prstGeom prst="rect">
            <a:avLst/>
          </a:prstGeom>
        </p:spPr>
        <p:txBody>
          <a:bodyPr wrap="square">
            <a:spAutoFit/>
          </a:bodyPr>
          <a:lstStyle/>
          <a:p>
            <a:r>
              <a:rPr lang="en-US" dirty="0"/>
              <a:t>UC-Berkeley Amateur Radio Club - W6BB</a:t>
            </a:r>
          </a:p>
        </p:txBody>
      </p:sp>
    </p:spTree>
    <p:extLst>
      <p:ext uri="{BB962C8B-B14F-4D97-AF65-F5344CB8AC3E}">
        <p14:creationId xmlns:p14="http://schemas.microsoft.com/office/powerpoint/2010/main" val="20045977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3661369-B69A-4002-B7ED-9D2E52186320}" type="slidenum">
              <a:rPr lang="en-US" sz="1400" b="0" smtClean="0">
                <a:latin typeface="Times New Roman" pitchFamily="18" charset="0"/>
              </a:rPr>
              <a:pPr eaLnBrk="1" hangingPunct="1"/>
              <a:t>99</a:t>
            </a:fld>
            <a:endParaRPr lang="en-US" sz="1400" b="0" smtClean="0">
              <a:latin typeface="Times New Roman" pitchFamily="18" charset="0"/>
            </a:endParaRPr>
          </a:p>
        </p:txBody>
      </p:sp>
      <p:sp>
        <p:nvSpPr>
          <p:cNvPr id="100354" name="Title 1"/>
          <p:cNvSpPr>
            <a:spLocks noGrp="1"/>
          </p:cNvSpPr>
          <p:nvPr>
            <p:ph type="title"/>
          </p:nvPr>
        </p:nvSpPr>
        <p:spPr/>
        <p:txBody>
          <a:bodyPr/>
          <a:lstStyle/>
          <a:p>
            <a:pPr algn="ctr"/>
            <a:r>
              <a:rPr lang="en-US" dirty="0" smtClean="0"/>
              <a:t>Questions ?</a:t>
            </a:r>
          </a:p>
        </p:txBody>
      </p:sp>
      <p:sp>
        <p:nvSpPr>
          <p:cNvPr id="2" name="Content Placeholder 1"/>
          <p:cNvSpPr>
            <a:spLocks noGrp="1"/>
          </p:cNvSpPr>
          <p:nvPr>
            <p:ph sz="quarter" idx="13"/>
          </p:nvPr>
        </p:nvSpPr>
        <p:spPr>
          <a:xfrm>
            <a:off x="457200" y="3124200"/>
            <a:ext cx="8229600" cy="2514600"/>
          </a:xfrm>
        </p:spPr>
        <p:txBody>
          <a:bodyPr>
            <a:noAutofit/>
          </a:bodyPr>
          <a:lstStyle/>
          <a:p>
            <a:pPr marL="45720" indent="0" algn="ctr">
              <a:buNone/>
            </a:pPr>
            <a:r>
              <a:rPr lang="en-US" sz="4800" b="1" dirty="0" smtClean="0"/>
              <a:t> - Thank you - </a:t>
            </a:r>
            <a:endParaRPr lang="en-US" sz="4800" b="1" dirty="0"/>
          </a:p>
        </p:txBody>
      </p:sp>
      <p:sp>
        <p:nvSpPr>
          <p:cNvPr id="3" name="Rectangle 2"/>
          <p:cNvSpPr/>
          <p:nvPr/>
        </p:nvSpPr>
        <p:spPr>
          <a:xfrm>
            <a:off x="2362200" y="5284857"/>
            <a:ext cx="4572000" cy="707886"/>
          </a:xfrm>
          <a:prstGeom prst="rect">
            <a:avLst/>
          </a:prstGeom>
        </p:spPr>
        <p:txBody>
          <a:bodyPr>
            <a:spAutoFit/>
          </a:bodyPr>
          <a:lstStyle/>
          <a:p>
            <a:pPr algn="ctr"/>
            <a:r>
              <a:rPr lang="en-US" dirty="0"/>
              <a:t>Yahel @ </a:t>
            </a:r>
            <a:r>
              <a:rPr lang="en-US" dirty="0" err="1"/>
              <a:t>EECS.Berkeley.Edu</a:t>
            </a:r>
            <a:r>
              <a:rPr lang="en-US" dirty="0"/>
              <a:t> </a:t>
            </a:r>
          </a:p>
          <a:p>
            <a:pPr algn="ctr"/>
            <a:r>
              <a:rPr lang="en-US" dirty="0" err="1"/>
              <a:t>Callsign</a:t>
            </a:r>
            <a:r>
              <a:rPr lang="en-US" dirty="0"/>
              <a:t>: KK6GEN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50578</TotalTime>
  <Words>3420</Words>
  <Application>Microsoft Office PowerPoint</Application>
  <PresentationFormat>On-screen Show (4:3)</PresentationFormat>
  <Paragraphs>1604</Paragraphs>
  <Slides>99</Slides>
  <Notes>91</Notes>
  <HiddenSlides>7</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6" baseType="lpstr">
      <vt:lpstr>Adobe Fan Heiti Std B</vt:lpstr>
      <vt:lpstr>MS PGothic</vt:lpstr>
      <vt:lpstr>MS PGothic</vt:lpstr>
      <vt:lpstr>Arial</vt:lpstr>
      <vt:lpstr>Arial</vt:lpstr>
      <vt:lpstr>Calibri</vt:lpstr>
      <vt:lpstr>Comic Sans MS</vt:lpstr>
      <vt:lpstr>Courier New</vt:lpstr>
      <vt:lpstr>Georgia</vt:lpstr>
      <vt:lpstr>Helvetica</vt:lpstr>
      <vt:lpstr>HGｺﾞｼｯｸM</vt:lpstr>
      <vt:lpstr>Myriad Roman</vt:lpstr>
      <vt:lpstr>Times New Roman</vt:lpstr>
      <vt:lpstr>Trebuchet MS</vt:lpstr>
      <vt:lpstr>Wingdings</vt:lpstr>
      <vt:lpstr>Slipstream</vt:lpstr>
      <vt:lpstr>Bitmap Image</vt:lpstr>
      <vt:lpstr>Wireless – there is no cat!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Wireless Standards   </vt:lpstr>
      <vt:lpstr>Wireless Link Characteristics</vt:lpstr>
      <vt:lpstr> WTF?   </vt:lpstr>
      <vt:lpstr>Antennas / Aerials</vt:lpstr>
      <vt:lpstr>How many radios/antennas ?</vt:lpstr>
      <vt:lpstr>What has changed?</vt:lpstr>
      <vt:lpstr>What Makes Wireless Different?</vt:lpstr>
      <vt:lpstr>Path Loss / Path Attenuation</vt:lpstr>
      <vt:lpstr>Multipath Effects</vt:lpstr>
      <vt:lpstr>Ideal Radios </vt:lpstr>
      <vt:lpstr>Real Radios (courtesy of Gilman Tolle and Jonathan Hui, ArchRock)</vt:lpstr>
      <vt:lpstr>The Amoeboed “cell” (courtesy of David Culler, UCB)</vt:lpstr>
      <vt:lpstr>Wireless Bit Errors</vt:lpstr>
      <vt:lpstr>Bitrate (aka data-rate)  </vt:lpstr>
      <vt:lpstr>Interference from Other Sources</vt:lpstr>
      <vt:lpstr>802.11</vt:lpstr>
      <vt:lpstr>802.11 Architecture</vt:lpstr>
      <vt:lpstr>Wireless Multiple Access Technique</vt:lpstr>
      <vt:lpstr>Hidden Terminals</vt:lpstr>
      <vt:lpstr>Exposed Terminals</vt:lpstr>
      <vt:lpstr>5 Minute Break  </vt:lpstr>
      <vt:lpstr>Key Points</vt:lpstr>
      <vt:lpstr>Basic Collision Avoidance</vt:lpstr>
      <vt:lpstr>CSMA/CA - Collision Avoidance</vt:lpstr>
      <vt:lpstr>PowerPoint Presentation</vt:lpstr>
      <vt:lpstr>PowerPoint Presentation</vt:lpstr>
      <vt:lpstr>RTS / CTS Protocols (CSMA/CA)</vt:lpstr>
      <vt:lpstr>Channelization of spectrum</vt:lpstr>
      <vt:lpstr>Preventing Collisions Altogether</vt:lpstr>
      <vt:lpstr>Using Multiple Channels</vt:lpstr>
      <vt:lpstr>PowerPoint Presentation</vt:lpstr>
      <vt:lpstr>Large Multihop Network (courtesy of Sanjit Biswas, MIT)</vt:lpstr>
      <vt:lpstr>Multi-Hop Wireless Ad Hoc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Wireless Multihop Networks</vt:lpstr>
      <vt:lpstr>PowerPoint Presentation</vt:lpstr>
      <vt:lpstr>What Do  YOU Think Really Happens?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vt:lpstr>
      <vt:lpstr>Summary</vt:lpstr>
      <vt:lpstr>PowerPoint Presentation</vt:lpstr>
      <vt:lpstr>Amateur radio       (aka Ham Radio) </vt:lpstr>
      <vt:lpstr>Questions ?</vt:lpstr>
    </vt:vector>
  </TitlesOfParts>
  <Company>ICSI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122: Computer Networks</dc:title>
  <dc:creator>ybd</dc:creator>
  <cp:lastModifiedBy>Yahel Ben-David</cp:lastModifiedBy>
  <cp:revision>383</cp:revision>
  <cp:lastPrinted>2010-11-15T16:29:35Z</cp:lastPrinted>
  <dcterms:created xsi:type="dcterms:W3CDTF">2010-11-16T20:10:37Z</dcterms:created>
  <dcterms:modified xsi:type="dcterms:W3CDTF">2014-11-10T23:17:06Z</dcterms:modified>
</cp:coreProperties>
</file>