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6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tags/tag7.xml" ContentType="application/vnd.openxmlformats-officedocument.presentationml.tags+xml"/>
  <Override PartName="/ppt/notesSlides/notesSlide32.xml" ContentType="application/vnd.openxmlformats-officedocument.presentationml.notesSlide+xml"/>
  <Override PartName="/ppt/tags/tag8.xml" ContentType="application/vnd.openxmlformats-officedocument.presentationml.tags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notesSlides/notesSlide34.xml" ContentType="application/vnd.openxmlformats-officedocument.presentationml.notesSlide+xml"/>
  <Override PartName="/ppt/tags/tag10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tags/tag11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.xml" ContentType="application/vnd.openxmlformats-officedocument.drawingml.chart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421" r:id="rId2"/>
    <p:sldId id="422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256" r:id="rId12"/>
    <p:sldId id="270" r:id="rId13"/>
    <p:sldId id="370" r:id="rId14"/>
    <p:sldId id="357" r:id="rId15"/>
    <p:sldId id="371" r:id="rId16"/>
    <p:sldId id="372" r:id="rId17"/>
    <p:sldId id="374" r:id="rId18"/>
    <p:sldId id="375" r:id="rId19"/>
    <p:sldId id="382" r:id="rId20"/>
    <p:sldId id="383" r:id="rId21"/>
    <p:sldId id="386" r:id="rId22"/>
    <p:sldId id="384" r:id="rId23"/>
    <p:sldId id="385" r:id="rId24"/>
    <p:sldId id="387" r:id="rId25"/>
    <p:sldId id="388" r:id="rId26"/>
    <p:sldId id="377" r:id="rId27"/>
    <p:sldId id="378" r:id="rId28"/>
    <p:sldId id="379" r:id="rId29"/>
    <p:sldId id="380" r:id="rId30"/>
    <p:sldId id="415" r:id="rId31"/>
    <p:sldId id="416" r:id="rId32"/>
    <p:sldId id="417" r:id="rId33"/>
    <p:sldId id="418" r:id="rId34"/>
    <p:sldId id="381" r:id="rId35"/>
    <p:sldId id="389" r:id="rId36"/>
    <p:sldId id="391" r:id="rId37"/>
    <p:sldId id="392" r:id="rId38"/>
    <p:sldId id="393" r:id="rId39"/>
    <p:sldId id="394" r:id="rId40"/>
    <p:sldId id="395" r:id="rId41"/>
    <p:sldId id="398" r:id="rId42"/>
    <p:sldId id="397" r:id="rId43"/>
    <p:sldId id="400" r:id="rId44"/>
    <p:sldId id="403" r:id="rId45"/>
    <p:sldId id="404" r:id="rId46"/>
    <p:sldId id="402" r:id="rId47"/>
    <p:sldId id="413" r:id="rId48"/>
    <p:sldId id="405" r:id="rId49"/>
    <p:sldId id="408" r:id="rId50"/>
    <p:sldId id="409" r:id="rId51"/>
    <p:sldId id="406" r:id="rId52"/>
    <p:sldId id="341" r:id="rId53"/>
    <p:sldId id="431" r:id="rId54"/>
    <p:sldId id="410" r:id="rId55"/>
    <p:sldId id="412" r:id="rId56"/>
    <p:sldId id="407" r:id="rId57"/>
    <p:sldId id="414" r:id="rId58"/>
    <p:sldId id="419" r:id="rId59"/>
    <p:sldId id="318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6" autoAdjust="0"/>
  </p:normalViewPr>
  <p:slideViewPr>
    <p:cSldViewPr snapToGrid="0" snapToObjects="1">
      <p:cViewPr>
        <p:scale>
          <a:sx n="103" d="100"/>
          <a:sy n="103" d="100"/>
        </p:scale>
        <p:origin x="-84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987194861787"/>
          <c:y val="0.146432545931759"/>
          <c:w val="0.408602417344891"/>
          <c:h val="0.611723359580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38100"/>
          </c:spPr>
          <c:marker>
            <c:symbol val="diamond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Sheet1!$B$21:$B$28</c:f>
              <c:numCache>
                <c:formatCode>General</c:formatCode>
                <c:ptCount val="8"/>
                <c:pt idx="0">
                  <c:v>1.006646</c:v>
                </c:pt>
                <c:pt idx="1">
                  <c:v>1.001773</c:v>
                </c:pt>
                <c:pt idx="2">
                  <c:v>1.002619</c:v>
                </c:pt>
                <c:pt idx="3">
                  <c:v>1.003519</c:v>
                </c:pt>
                <c:pt idx="4">
                  <c:v>1.005064</c:v>
                </c:pt>
                <c:pt idx="5">
                  <c:v>1.006082</c:v>
                </c:pt>
                <c:pt idx="6">
                  <c:v>1.006989</c:v>
                </c:pt>
                <c:pt idx="7">
                  <c:v>1.008016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DCTCP</c:v>
                </c:pt>
              </c:strCache>
            </c:strRef>
          </c:tx>
          <c:spPr>
            <a:ln w="38100"/>
          </c:spPr>
          <c:marker>
            <c:symbol val="x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Sheet1!$E$21:$E$28</c:f>
              <c:numCache>
                <c:formatCode>General</c:formatCode>
                <c:ptCount val="8"/>
                <c:pt idx="0">
                  <c:v>1.277691</c:v>
                </c:pt>
                <c:pt idx="1">
                  <c:v>1.544221</c:v>
                </c:pt>
                <c:pt idx="2">
                  <c:v>1.791598</c:v>
                </c:pt>
                <c:pt idx="3">
                  <c:v>2.047597</c:v>
                </c:pt>
                <c:pt idx="4">
                  <c:v>2.329352</c:v>
                </c:pt>
                <c:pt idx="5">
                  <c:v>2.661969</c:v>
                </c:pt>
                <c:pt idx="6">
                  <c:v>3.063145</c:v>
                </c:pt>
                <c:pt idx="7">
                  <c:v>3.59595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TCP-DropTail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circle"/>
            <c:size val="6"/>
            <c:spPr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Sheet1!$F$21:$F$28</c:f>
              <c:numCache>
                <c:formatCode>General</c:formatCode>
                <c:ptCount val="8"/>
                <c:pt idx="0">
                  <c:v>2.712796</c:v>
                </c:pt>
                <c:pt idx="1">
                  <c:v>3.886607</c:v>
                </c:pt>
                <c:pt idx="2">
                  <c:v>5.053694</c:v>
                </c:pt>
                <c:pt idx="3">
                  <c:v>6.539819</c:v>
                </c:pt>
                <c:pt idx="4">
                  <c:v>8.425597</c:v>
                </c:pt>
                <c:pt idx="5">
                  <c:v>11.081239</c:v>
                </c:pt>
                <c:pt idx="6">
                  <c:v>15.050176</c:v>
                </c:pt>
                <c:pt idx="7">
                  <c:v>20.373317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1077864"/>
        <c:axId val="-2128754888"/>
      </c:lineChart>
      <c:catAx>
        <c:axId val="-2081077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8754888"/>
        <c:crosses val="autoZero"/>
        <c:auto val="1"/>
        <c:lblAlgn val="ctr"/>
        <c:lblOffset val="100"/>
        <c:noMultiLvlLbl val="0"/>
      </c:catAx>
      <c:valAx>
        <c:axId val="-2128754888"/>
        <c:scaling>
          <c:orientation val="minMax"/>
          <c:max val="1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FCT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81077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3900725644589"/>
          <c:y val="0.000303149606299211"/>
          <c:w val="0.61982476455149"/>
          <c:h val="0.1094679790026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987194861787"/>
          <c:y val="0.146432545931759"/>
          <c:w val="0.408602417344891"/>
          <c:h val="0.611723359580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38100"/>
          </c:spPr>
          <c:marker>
            <c:symbol val="diamond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Sheet1!$B$21:$B$28</c:f>
              <c:numCache>
                <c:formatCode>General</c:formatCode>
                <c:ptCount val="8"/>
                <c:pt idx="0">
                  <c:v>1.006646</c:v>
                </c:pt>
                <c:pt idx="1">
                  <c:v>1.001773</c:v>
                </c:pt>
                <c:pt idx="2">
                  <c:v>1.002619</c:v>
                </c:pt>
                <c:pt idx="3">
                  <c:v>1.003519</c:v>
                </c:pt>
                <c:pt idx="4">
                  <c:v>1.005064</c:v>
                </c:pt>
                <c:pt idx="5">
                  <c:v>1.006082</c:v>
                </c:pt>
                <c:pt idx="6">
                  <c:v>1.006989</c:v>
                </c:pt>
                <c:pt idx="7">
                  <c:v>1.008016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DCTCP</c:v>
                </c:pt>
              </c:strCache>
            </c:strRef>
          </c:tx>
          <c:spPr>
            <a:ln w="38100"/>
          </c:spPr>
          <c:marker>
            <c:symbol val="x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Sheet1!$E$21:$E$28</c:f>
              <c:numCache>
                <c:formatCode>General</c:formatCode>
                <c:ptCount val="8"/>
                <c:pt idx="0">
                  <c:v>1.277691</c:v>
                </c:pt>
                <c:pt idx="1">
                  <c:v>1.544221</c:v>
                </c:pt>
                <c:pt idx="2">
                  <c:v>1.791598</c:v>
                </c:pt>
                <c:pt idx="3">
                  <c:v>2.047597</c:v>
                </c:pt>
                <c:pt idx="4">
                  <c:v>2.329352</c:v>
                </c:pt>
                <c:pt idx="5">
                  <c:v>2.661969</c:v>
                </c:pt>
                <c:pt idx="6">
                  <c:v>3.063145</c:v>
                </c:pt>
                <c:pt idx="7">
                  <c:v>3.59595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TCP-DropTail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circle"/>
            <c:size val="6"/>
            <c:spPr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Sheet1!$F$21:$F$28</c:f>
              <c:numCache>
                <c:formatCode>General</c:formatCode>
                <c:ptCount val="8"/>
                <c:pt idx="0">
                  <c:v>2.712796</c:v>
                </c:pt>
                <c:pt idx="1">
                  <c:v>3.886607</c:v>
                </c:pt>
                <c:pt idx="2">
                  <c:v>5.053694</c:v>
                </c:pt>
                <c:pt idx="3">
                  <c:v>6.539819</c:v>
                </c:pt>
                <c:pt idx="4">
                  <c:v>8.425597</c:v>
                </c:pt>
                <c:pt idx="5">
                  <c:v>11.081239</c:v>
                </c:pt>
                <c:pt idx="6">
                  <c:v>15.050176</c:v>
                </c:pt>
                <c:pt idx="7">
                  <c:v>20.373317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438936"/>
        <c:axId val="-2128872968"/>
      </c:lineChart>
      <c:catAx>
        <c:axId val="-2129438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8872968"/>
        <c:crosses val="autoZero"/>
        <c:auto val="1"/>
        <c:lblAlgn val="ctr"/>
        <c:lblOffset val="100"/>
        <c:noMultiLvlLbl val="0"/>
      </c:catAx>
      <c:valAx>
        <c:axId val="-2128872968"/>
        <c:scaling>
          <c:orientation val="minMax"/>
          <c:max val="1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FCT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9438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3900725644589"/>
          <c:y val="0.000303149606299211"/>
          <c:w val="0.61982476455149"/>
          <c:h val="0.1094679790026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987194861787"/>
          <c:y val="0.146432545931759"/>
          <c:w val="0.408602417344891"/>
          <c:h val="0.611723359580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38100"/>
          </c:spPr>
          <c:marker>
            <c:symbol val="diamond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Sheet1!$B$21:$B$28</c:f>
              <c:numCache>
                <c:formatCode>General</c:formatCode>
                <c:ptCount val="8"/>
                <c:pt idx="0">
                  <c:v>1.006646</c:v>
                </c:pt>
                <c:pt idx="1">
                  <c:v>1.001773</c:v>
                </c:pt>
                <c:pt idx="2">
                  <c:v>1.002619</c:v>
                </c:pt>
                <c:pt idx="3">
                  <c:v>1.003519</c:v>
                </c:pt>
                <c:pt idx="4">
                  <c:v>1.005064</c:v>
                </c:pt>
                <c:pt idx="5">
                  <c:v>1.006082</c:v>
                </c:pt>
                <c:pt idx="6">
                  <c:v>1.006989</c:v>
                </c:pt>
                <c:pt idx="7">
                  <c:v>1.008016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DCTCP</c:v>
                </c:pt>
              </c:strCache>
            </c:strRef>
          </c:tx>
          <c:spPr>
            <a:ln w="38100"/>
          </c:spPr>
          <c:marker>
            <c:symbol val="x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Sheet1!$E$21:$E$28</c:f>
              <c:numCache>
                <c:formatCode>General</c:formatCode>
                <c:ptCount val="8"/>
                <c:pt idx="0">
                  <c:v>1.277691</c:v>
                </c:pt>
                <c:pt idx="1">
                  <c:v>1.544221</c:v>
                </c:pt>
                <c:pt idx="2">
                  <c:v>1.791598</c:v>
                </c:pt>
                <c:pt idx="3">
                  <c:v>2.047597</c:v>
                </c:pt>
                <c:pt idx="4">
                  <c:v>2.329352</c:v>
                </c:pt>
                <c:pt idx="5">
                  <c:v>2.661969</c:v>
                </c:pt>
                <c:pt idx="6">
                  <c:v>3.063145</c:v>
                </c:pt>
                <c:pt idx="7">
                  <c:v>3.59595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TCP-DropTail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circle"/>
            <c:size val="6"/>
            <c:spPr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Sheet1!$F$21:$F$28</c:f>
              <c:numCache>
                <c:formatCode>General</c:formatCode>
                <c:ptCount val="8"/>
                <c:pt idx="0">
                  <c:v>2.712796</c:v>
                </c:pt>
                <c:pt idx="1">
                  <c:v>3.886607</c:v>
                </c:pt>
                <c:pt idx="2">
                  <c:v>5.053694</c:v>
                </c:pt>
                <c:pt idx="3">
                  <c:v>6.539819</c:v>
                </c:pt>
                <c:pt idx="4">
                  <c:v>8.425597</c:v>
                </c:pt>
                <c:pt idx="5">
                  <c:v>11.081239</c:v>
                </c:pt>
                <c:pt idx="6">
                  <c:v>15.050176</c:v>
                </c:pt>
                <c:pt idx="7">
                  <c:v>20.373317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0933048"/>
        <c:axId val="-2081193208"/>
      </c:lineChart>
      <c:catAx>
        <c:axId val="-2080933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81193208"/>
        <c:crosses val="autoZero"/>
        <c:auto val="1"/>
        <c:lblAlgn val="ctr"/>
        <c:lblOffset val="100"/>
        <c:noMultiLvlLbl val="0"/>
      </c:catAx>
      <c:valAx>
        <c:axId val="-2081193208"/>
        <c:scaling>
          <c:orientation val="minMax"/>
          <c:max val="1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FCT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80933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3900725644589"/>
          <c:y val="0.000303149606299211"/>
          <c:w val="0.61982476455149"/>
          <c:h val="0.1094679790026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987194861787"/>
          <c:y val="0.146432545931759"/>
          <c:w val="0.408602417344891"/>
          <c:h val="0.611723359580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38100"/>
          </c:spPr>
          <c:marker>
            <c:symbol val="diamond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Sheet1!$B$21:$B$28</c:f>
              <c:numCache>
                <c:formatCode>General</c:formatCode>
                <c:ptCount val="8"/>
                <c:pt idx="0">
                  <c:v>1.006646</c:v>
                </c:pt>
                <c:pt idx="1">
                  <c:v>1.001773</c:v>
                </c:pt>
                <c:pt idx="2">
                  <c:v>1.002619</c:v>
                </c:pt>
                <c:pt idx="3">
                  <c:v>1.003519</c:v>
                </c:pt>
                <c:pt idx="4">
                  <c:v>1.005064</c:v>
                </c:pt>
                <c:pt idx="5">
                  <c:v>1.006082</c:v>
                </c:pt>
                <c:pt idx="6">
                  <c:v>1.006989</c:v>
                </c:pt>
                <c:pt idx="7">
                  <c:v>1.008016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pFabric</c:v>
                </c:pt>
              </c:strCache>
            </c:strRef>
          </c:tx>
          <c:spPr>
            <a:ln w="38100"/>
          </c:spPr>
          <c:marker>
            <c:symbol val="square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Sheet1!$C$21:$C$28</c:f>
              <c:numCache>
                <c:formatCode>General</c:formatCode>
                <c:ptCount val="8"/>
                <c:pt idx="0">
                  <c:v>1.019195</c:v>
                </c:pt>
                <c:pt idx="1">
                  <c:v>1.035928</c:v>
                </c:pt>
                <c:pt idx="2">
                  <c:v>1.052765</c:v>
                </c:pt>
                <c:pt idx="3">
                  <c:v>1.070725</c:v>
                </c:pt>
                <c:pt idx="4">
                  <c:v>1.089637</c:v>
                </c:pt>
                <c:pt idx="5">
                  <c:v>1.108813</c:v>
                </c:pt>
                <c:pt idx="6">
                  <c:v>1.127893</c:v>
                </c:pt>
                <c:pt idx="7">
                  <c:v>1.14353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DCTCP</c:v>
                </c:pt>
              </c:strCache>
            </c:strRef>
          </c:tx>
          <c:spPr>
            <a:ln w="38100"/>
          </c:spPr>
          <c:marker>
            <c:symbol val="x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Sheet1!$E$21:$E$28</c:f>
              <c:numCache>
                <c:formatCode>General</c:formatCode>
                <c:ptCount val="8"/>
                <c:pt idx="0">
                  <c:v>1.277691</c:v>
                </c:pt>
                <c:pt idx="1">
                  <c:v>1.544221</c:v>
                </c:pt>
                <c:pt idx="2">
                  <c:v>1.791598</c:v>
                </c:pt>
                <c:pt idx="3">
                  <c:v>2.047597</c:v>
                </c:pt>
                <c:pt idx="4">
                  <c:v>2.329352</c:v>
                </c:pt>
                <c:pt idx="5">
                  <c:v>2.661969</c:v>
                </c:pt>
                <c:pt idx="6">
                  <c:v>3.063145</c:v>
                </c:pt>
                <c:pt idx="7">
                  <c:v>3.59595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TCP-DropTail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circle"/>
            <c:size val="6"/>
            <c:spPr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Sheet1!$F$21:$F$28</c:f>
              <c:numCache>
                <c:formatCode>General</c:formatCode>
                <c:ptCount val="8"/>
                <c:pt idx="0">
                  <c:v>2.712796</c:v>
                </c:pt>
                <c:pt idx="1">
                  <c:v>3.886607</c:v>
                </c:pt>
                <c:pt idx="2">
                  <c:v>5.053694</c:v>
                </c:pt>
                <c:pt idx="3">
                  <c:v>6.539819</c:v>
                </c:pt>
                <c:pt idx="4">
                  <c:v>8.425597</c:v>
                </c:pt>
                <c:pt idx="5">
                  <c:v>11.081239</c:v>
                </c:pt>
                <c:pt idx="6">
                  <c:v>15.050176</c:v>
                </c:pt>
                <c:pt idx="7">
                  <c:v>20.373317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0894824"/>
        <c:axId val="-2080508216"/>
      </c:lineChart>
      <c:catAx>
        <c:axId val="-2080894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80508216"/>
        <c:crosses val="autoZero"/>
        <c:auto val="1"/>
        <c:lblAlgn val="ctr"/>
        <c:lblOffset val="100"/>
        <c:noMultiLvlLbl val="0"/>
      </c:catAx>
      <c:valAx>
        <c:axId val="-2080508216"/>
        <c:scaling>
          <c:orientation val="minMax"/>
          <c:max val="1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FCT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80894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3900725644589"/>
          <c:y val="0.000303149606299211"/>
          <c:w val="0.61982476455149"/>
          <c:h val="0.1094679790026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11391-5CC0-3A4D-8B80-C982D38CC758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F53F2-D707-B442-9ED8-EC380A4FA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6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</a:t>
            </a:r>
            <a:r>
              <a:rPr lang="en-US" baseline="0" dirty="0" smtClean="0"/>
              <a:t> first part of project 3, you designed a stateless, passive firewall. In this part, you will extend your firewall to make </a:t>
            </a:r>
            <a:r>
              <a:rPr lang="en-US" baseline="0" dirty="0" err="1" smtClean="0"/>
              <a:t>stateful</a:t>
            </a:r>
            <a:r>
              <a:rPr lang="en-US" baseline="0" dirty="0" smtClean="0"/>
              <a:t> and active.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7978-060E-6343-A7BF-426304B7A0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Many paths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Many paths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Many paths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Many paths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Many paths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Many paths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Many paths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Many paths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Many paths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what you’ve got used to in the first part of the project won’t change – including the framework, VM, test harness, tools and basic firewall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7978-060E-6343-A7BF-426304B7A0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4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Many paths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Many paths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 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630E-C6A9-444B-A16B-2B64151D1DE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</a:t>
            </a:r>
            <a:r>
              <a:rPr lang="en-US" baseline="0" dirty="0" smtClean="0"/>
              <a:t> Buffers – bad for latency</a:t>
            </a:r>
          </a:p>
          <a:p>
            <a:r>
              <a:rPr lang="en-US" baseline="0" dirty="0" smtClean="0"/>
              <a:t>Shallow Buffers – bad for bursts &amp; throughput</a:t>
            </a:r>
          </a:p>
          <a:p>
            <a:r>
              <a:rPr lang="en-US" baseline="0" dirty="0" smtClean="0"/>
              <a:t>Reduce </a:t>
            </a:r>
            <a:r>
              <a:rPr lang="en-US" baseline="0" dirty="0" err="1" smtClean="0"/>
              <a:t>RTO</a:t>
            </a:r>
            <a:r>
              <a:rPr lang="en-US" baseline="-25000" dirty="0" err="1" smtClean="0"/>
              <a:t>min</a:t>
            </a:r>
            <a:r>
              <a:rPr lang="en-US" baseline="0" dirty="0" smtClean="0"/>
              <a:t> – no good for latency</a:t>
            </a:r>
          </a:p>
          <a:p>
            <a:r>
              <a:rPr lang="en-US" baseline="0" dirty="0" smtClean="0"/>
              <a:t>AQM – Difficult to tune, not fast enough for </a:t>
            </a:r>
            <a:r>
              <a:rPr lang="en-US" baseline="0" dirty="0" err="1" smtClean="0"/>
              <a:t>incast</a:t>
            </a:r>
            <a:r>
              <a:rPr lang="en-US" baseline="0" dirty="0" smtClean="0"/>
              <a:t>-style micro-bursts, lose throughput in low stat-</a:t>
            </a:r>
            <a:r>
              <a:rPr lang="en-US" baseline="0" dirty="0" err="1" smtClean="0"/>
              <a:t>mux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630E-C6A9-444B-A16B-2B64151D1DE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DCTCP is based on the existing Explicit Congestion Notification framework in TCP.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630E-C6A9-444B-A16B-2B64151D1DE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ns2.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5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630E-C6A9-444B-A16B-2B64151D1DE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part, you will implement three new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7978-060E-6343-A7BF-426304B7A0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88F11-916A-C446-A3D3-EB791675F86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60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7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929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7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25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7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7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incast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-- one big switch abstraction…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the first kind of rule, you have to explicitly deny TCP connection requests from a specified client IP-port pair.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intercepting a SYN packet from such a source, your firewall must not only drop the packet, but respond with a RST packet so that the client doesn’t keep trying to connect.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7978-060E-6343-A7BF-426304B7A0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1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7978-060E-6343-A7BF-426304B7A0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9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7978-060E-6343-A7BF-426304B7A0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won’t check the most</a:t>
            </a:r>
            <a:r>
              <a:rPr lang="en-US" baseline="0" dirty="0" smtClean="0"/>
              <a:t> of what you were supposed to do in 3a, including the old firewall rules and country based matching.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makes sure the grading for 3b is decoupled from the grading for 3a.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Don’t worry too much if your solution to 3a was incomplete, but ensure you complete this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7978-060E-6343-A7BF-426304B7A0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9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final</a:t>
            </a:r>
            <a:r>
              <a:rPr lang="en-US" baseline="0" dirty="0" smtClean="0"/>
              <a:t> reminder: please do not copy codes from others, we will run copy checker for every submission.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project spec and code should be online</a:t>
            </a:r>
            <a:r>
              <a:rPr lang="en-US" baseline="0" dirty="0" smtClean="0"/>
              <a:t> by the end of today.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project is led by </a:t>
            </a:r>
            <a:r>
              <a:rPr lang="en-US" baseline="0" dirty="0" err="1" smtClean="0"/>
              <a:t>Shoumik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Sangjin</a:t>
            </a:r>
            <a:r>
              <a:rPr lang="en-US" baseline="0" dirty="0" smtClean="0"/>
              <a:t>, and 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have general questions about protocols, packet formats, etc., you can talk to any GSI.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if you have more specific questions, please ask one of us.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E7978-060E-6343-A7BF-426304B7A0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9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5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9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0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8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5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214D-D3E6-FA4A-8F9C-0B855AB058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nst.eecs.berkeley.edu/~cs168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chart" Target="../charts/chart1.xm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16.w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chart" Target="../charts/chart2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chart" Target="../charts/chart3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chart" Target="../charts/chart4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400" y="2540000"/>
            <a:ext cx="3454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Stateless, Passive</a:t>
            </a:r>
            <a:r>
              <a:rPr lang="en-US" sz="3600" dirty="0"/>
              <a:t> </a:t>
            </a:r>
            <a:r>
              <a:rPr lang="en-US" sz="3600" dirty="0" smtClean="0"/>
              <a:t>Firewall</a:t>
            </a:r>
            <a:br>
              <a:rPr lang="en-US" sz="3600" dirty="0" smtClean="0"/>
            </a:br>
            <a:r>
              <a:rPr lang="en-US" sz="3600" dirty="0" smtClean="0"/>
              <a:t>(3a)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33800" y="3149600"/>
            <a:ext cx="1727200" cy="533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61000" y="2540000"/>
            <a:ext cx="3454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Stateful</a:t>
            </a:r>
            <a:r>
              <a:rPr lang="en-US" sz="3600" dirty="0" smtClean="0"/>
              <a:t>, Active Firewall</a:t>
            </a:r>
            <a:br>
              <a:rPr lang="en-US" sz="3600" dirty="0" smtClean="0"/>
            </a:br>
            <a:r>
              <a:rPr lang="en-US" sz="3600" dirty="0" smtClean="0"/>
              <a:t>(3b)</a:t>
            </a:r>
          </a:p>
        </p:txBody>
      </p:sp>
    </p:spTree>
    <p:extLst>
      <p:ext uri="{BB962C8B-B14F-4D97-AF65-F5344CB8AC3E}">
        <p14:creationId xmlns:p14="http://schemas.microsoft.com/office/powerpoint/2010/main" val="118429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GSIs: </a:t>
            </a:r>
          </a:p>
          <a:p>
            <a:pPr lvl="1"/>
            <a:r>
              <a:rPr lang="en-US" dirty="0" smtClean="0"/>
              <a:t>Anurag, </a:t>
            </a:r>
            <a:r>
              <a:rPr lang="en-US" dirty="0" err="1" smtClean="0"/>
              <a:t>Shoumik</a:t>
            </a:r>
            <a:r>
              <a:rPr lang="en-US" dirty="0" smtClean="0"/>
              <a:t> and </a:t>
            </a:r>
            <a:r>
              <a:rPr lang="en-US" dirty="0" err="1" smtClean="0"/>
              <a:t>Sangjin</a:t>
            </a:r>
            <a:endParaRPr lang="en-US" dirty="0" smtClean="0"/>
          </a:p>
          <a:p>
            <a:r>
              <a:rPr lang="en-US" dirty="0" smtClean="0"/>
              <a:t>Additional OH:</a:t>
            </a:r>
          </a:p>
          <a:p>
            <a:pPr lvl="1"/>
            <a:r>
              <a:rPr lang="en-US" dirty="0" smtClean="0"/>
              <a:t>Will be announced on Piazza</a:t>
            </a:r>
          </a:p>
          <a:p>
            <a:r>
              <a:rPr lang="en-US" dirty="0" smtClean="0"/>
              <a:t>Slides, specs (code framework same as 3a):</a:t>
            </a:r>
          </a:p>
          <a:p>
            <a:pPr lvl="1"/>
            <a:r>
              <a:rPr lang="en-US" dirty="0" smtClean="0"/>
              <a:t>Online midnight today</a:t>
            </a:r>
          </a:p>
          <a:p>
            <a:r>
              <a:rPr lang="en-US" dirty="0" smtClean="0"/>
              <a:t>Due: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</a:t>
            </a:r>
            <a:r>
              <a:rPr lang="en-US" dirty="0" smtClean="0">
                <a:solidFill>
                  <a:srgbClr val="FF0000"/>
                </a:solidFill>
              </a:rPr>
              <a:t> noon </a:t>
            </a:r>
            <a:r>
              <a:rPr lang="en-US" dirty="0" smtClean="0">
                <a:solidFill>
                  <a:srgbClr val="000000"/>
                </a:solidFill>
              </a:rPr>
              <a:t>on Dec 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1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Datacenters (part 2)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6962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CS 168,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Fall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Sylvia Ratnasamy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http://inst.eecs.berkeley.edu/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~cs168/</a:t>
            </a: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3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need to know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979360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Characteristics of a datacenter environment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goals, constraints, workloads,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etc.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and why DC networks are different (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vs.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WAN)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e.g., latency, geo, autonomy, …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traditional solutions fare in this environment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E.g., IP, Ethernet, TCP, DHCP, ARP</a:t>
            </a:r>
          </a:p>
          <a:p>
            <a:r>
              <a:rPr lang="en-US" dirty="0" smtClean="0"/>
              <a:t>Specific design approaches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58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requirements</a:t>
            </a:r>
          </a:p>
          <a:p>
            <a:pPr lvl="1"/>
            <a:r>
              <a:rPr lang="en-US" dirty="0" smtClean="0"/>
              <a:t>High “bisection bandwidth”</a:t>
            </a:r>
          </a:p>
          <a:p>
            <a:pPr lvl="1"/>
            <a:r>
              <a:rPr lang="en-US" dirty="0" smtClean="0"/>
              <a:t>Low latency, even in the worst-case</a:t>
            </a:r>
          </a:p>
          <a:p>
            <a:pPr lvl="1"/>
            <a:r>
              <a:rPr lang="en-US" dirty="0" smtClean="0"/>
              <a:t>Large scale </a:t>
            </a:r>
          </a:p>
          <a:p>
            <a:pPr lvl="1"/>
            <a:r>
              <a:rPr lang="en-US" dirty="0" smtClean="0"/>
              <a:t> Low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3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015441" y="2112458"/>
            <a:ext cx="3749118" cy="3211917"/>
            <a:chOff x="224106" y="402291"/>
            <a:chExt cx="8760152" cy="568541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2"/>
            <a:stretch/>
          </p:blipFill>
          <p:spPr bwMode="auto">
            <a:xfrm>
              <a:off x="224106" y="402291"/>
              <a:ext cx="8760152" cy="490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4241" y="5116656"/>
              <a:ext cx="1422326" cy="971044"/>
              <a:chOff x="504241" y="5116656"/>
              <a:chExt cx="1422326" cy="97104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692272" y="5116657"/>
              <a:ext cx="1422326" cy="971044"/>
              <a:chOff x="504241" y="5116656"/>
              <a:chExt cx="1422326" cy="97104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898979" y="5108063"/>
              <a:ext cx="1422326" cy="971044"/>
              <a:chOff x="504241" y="5116656"/>
              <a:chExt cx="1422326" cy="97104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6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7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7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7124361" y="5116658"/>
              <a:ext cx="1422326" cy="971044"/>
              <a:chOff x="504241" y="5116656"/>
              <a:chExt cx="1422326" cy="97104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0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0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1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1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Content Placeholder 1"/>
          <p:cNvSpPr txBox="1">
            <a:spLocks/>
          </p:cNvSpPr>
          <p:nvPr/>
        </p:nvSpPr>
        <p:spPr>
          <a:xfrm>
            <a:off x="4686212" y="5403087"/>
            <a:ext cx="4099626" cy="62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“scale out” approach</a:t>
            </a:r>
            <a:endParaRPr lang="en-US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130726" y="2216442"/>
            <a:ext cx="5276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E.g., `Clos’ topology</a:t>
            </a:r>
          </a:p>
          <a:p>
            <a:pPr lvl="1"/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Multi-stage network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All switches have k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ports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k/2 ports up, k/2 down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All </a:t>
            </a:r>
            <a:r>
              <a:rPr lang="en-US" sz="3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links have same speed</a:t>
            </a:r>
          </a:p>
          <a:p>
            <a:pPr marL="457200" lvl="1" indent="0"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Recap: High bisection BW topology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3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276" y="915023"/>
            <a:ext cx="9022668" cy="5224813"/>
            <a:chOff x="9276" y="915023"/>
            <a:chExt cx="9022668" cy="5097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6" y="915023"/>
              <a:ext cx="9022668" cy="50979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47265" y="1862851"/>
              <a:ext cx="4728615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300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596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26534" y="4583834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615" y="472390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E.g., “Fat Tree” Topology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[Sigcomm’08]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4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L2/L3 design: </a:t>
            </a:r>
          </a:p>
          <a:p>
            <a:pPr lvl="1"/>
            <a:r>
              <a:rPr lang="en-US" dirty="0" smtClean="0"/>
              <a:t>addressing / routing / forwarding in the Fat-Tree</a:t>
            </a:r>
          </a:p>
          <a:p>
            <a:pPr lvl="1"/>
            <a:endParaRPr lang="en-US" dirty="0"/>
          </a:p>
          <a:p>
            <a:r>
              <a:rPr lang="en-US" dirty="0" smtClean="0"/>
              <a:t>L4 design:</a:t>
            </a:r>
          </a:p>
          <a:p>
            <a:pPr lvl="1"/>
            <a:r>
              <a:rPr lang="en-US" dirty="0" smtClean="0"/>
              <a:t>Transport protocol design (w/ Fat-Tree)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1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89099" y="1417638"/>
            <a:ext cx="7545766" cy="4611236"/>
            <a:chOff x="9276" y="915023"/>
            <a:chExt cx="9022668" cy="50979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6" y="915023"/>
              <a:ext cx="9022668" cy="509798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347265" y="1876481"/>
              <a:ext cx="4728615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4300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64596" y="378902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26534" y="4583834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63615" y="472390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paths well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122002" y="2724707"/>
            <a:ext cx="4746927" cy="2724706"/>
          </a:xfrm>
          <a:custGeom>
            <a:avLst/>
            <a:gdLst>
              <a:gd name="connsiteX0" fmla="*/ 0 w 4746927"/>
              <a:gd name="connsiteY0" fmla="*/ 2724706 h 2724706"/>
              <a:gd name="connsiteX1" fmla="*/ 172616 w 4746927"/>
              <a:gd name="connsiteY1" fmla="*/ 2441139 h 2724706"/>
              <a:gd name="connsiteX2" fmla="*/ 197275 w 4746927"/>
              <a:gd name="connsiteY2" fmla="*/ 1602768 h 2724706"/>
              <a:gd name="connsiteX3" fmla="*/ 1849452 w 4746927"/>
              <a:gd name="connsiteY3" fmla="*/ 0 h 2724706"/>
              <a:gd name="connsiteX4" fmla="*/ 4068795 w 4746927"/>
              <a:gd name="connsiteY4" fmla="*/ 1541123 h 2724706"/>
              <a:gd name="connsiteX5" fmla="*/ 4685279 w 4746927"/>
              <a:gd name="connsiteY5" fmla="*/ 2145244 h 2724706"/>
              <a:gd name="connsiteX6" fmla="*/ 4746927 w 4746927"/>
              <a:gd name="connsiteY6" fmla="*/ 2650732 h 2724706"/>
              <a:gd name="connsiteX7" fmla="*/ 4746927 w 4746927"/>
              <a:gd name="connsiteY7" fmla="*/ 2650732 h 272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6927" h="2724706">
                <a:moveTo>
                  <a:pt x="0" y="2724706"/>
                </a:moveTo>
                <a:lnTo>
                  <a:pt x="172616" y="2441139"/>
                </a:lnTo>
                <a:lnTo>
                  <a:pt x="197275" y="1602768"/>
                </a:lnTo>
                <a:lnTo>
                  <a:pt x="1849452" y="0"/>
                </a:lnTo>
                <a:lnTo>
                  <a:pt x="4068795" y="1541123"/>
                </a:lnTo>
                <a:lnTo>
                  <a:pt x="4685279" y="2145244"/>
                </a:lnTo>
                <a:lnTo>
                  <a:pt x="4746927" y="2650732"/>
                </a:lnTo>
                <a:lnTo>
                  <a:pt x="4746927" y="265073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08309" y="2626075"/>
            <a:ext cx="4734597" cy="2860325"/>
          </a:xfrm>
          <a:custGeom>
            <a:avLst/>
            <a:gdLst>
              <a:gd name="connsiteX0" fmla="*/ 0 w 4734597"/>
              <a:gd name="connsiteY0" fmla="*/ 2774022 h 2860325"/>
              <a:gd name="connsiteX1" fmla="*/ 197275 w 4734597"/>
              <a:gd name="connsiteY1" fmla="*/ 2305521 h 2860325"/>
              <a:gd name="connsiteX2" fmla="*/ 283582 w 4734597"/>
              <a:gd name="connsiteY2" fmla="*/ 1689071 h 2860325"/>
              <a:gd name="connsiteX3" fmla="*/ 2946794 w 4734597"/>
              <a:gd name="connsiteY3" fmla="*/ 0 h 2860325"/>
              <a:gd name="connsiteX4" fmla="*/ 3982487 w 4734597"/>
              <a:gd name="connsiteY4" fmla="*/ 1504136 h 2860325"/>
              <a:gd name="connsiteX5" fmla="*/ 4672949 w 4734597"/>
              <a:gd name="connsiteY5" fmla="*/ 2182231 h 2860325"/>
              <a:gd name="connsiteX6" fmla="*/ 4734597 w 4734597"/>
              <a:gd name="connsiteY6" fmla="*/ 2860325 h 28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4597" h="2860325">
                <a:moveTo>
                  <a:pt x="0" y="2774022"/>
                </a:moveTo>
                <a:lnTo>
                  <a:pt x="197275" y="2305521"/>
                </a:lnTo>
                <a:lnTo>
                  <a:pt x="283582" y="1689071"/>
                </a:lnTo>
                <a:lnTo>
                  <a:pt x="2946794" y="0"/>
                </a:lnTo>
                <a:lnTo>
                  <a:pt x="3982487" y="1504136"/>
                </a:lnTo>
                <a:lnTo>
                  <a:pt x="4672949" y="2182231"/>
                </a:lnTo>
                <a:lnTo>
                  <a:pt x="4734597" y="286032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82287" y="2576759"/>
            <a:ext cx="4771587" cy="2884983"/>
          </a:xfrm>
          <a:custGeom>
            <a:avLst/>
            <a:gdLst>
              <a:gd name="connsiteX0" fmla="*/ 0 w 4771587"/>
              <a:gd name="connsiteY0" fmla="*/ 2884983 h 2884983"/>
              <a:gd name="connsiteX1" fmla="*/ 209604 w 4771587"/>
              <a:gd name="connsiteY1" fmla="*/ 2453468 h 2884983"/>
              <a:gd name="connsiteX2" fmla="*/ 875407 w 4771587"/>
              <a:gd name="connsiteY2" fmla="*/ 1812361 h 2884983"/>
              <a:gd name="connsiteX3" fmla="*/ 4056465 w 4771587"/>
              <a:gd name="connsiteY3" fmla="*/ 0 h 2884983"/>
              <a:gd name="connsiteX4" fmla="*/ 4771587 w 4771587"/>
              <a:gd name="connsiteY4" fmla="*/ 1615097 h 2884983"/>
              <a:gd name="connsiteX5" fmla="*/ 4771587 w 4771587"/>
              <a:gd name="connsiteY5" fmla="*/ 2330179 h 2884983"/>
              <a:gd name="connsiteX6" fmla="*/ 4709938 w 4771587"/>
              <a:gd name="connsiteY6" fmla="*/ 2811009 h 288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1587" h="2884983">
                <a:moveTo>
                  <a:pt x="0" y="2884983"/>
                </a:moveTo>
                <a:lnTo>
                  <a:pt x="209604" y="2453468"/>
                </a:lnTo>
                <a:lnTo>
                  <a:pt x="875407" y="1812361"/>
                </a:lnTo>
                <a:lnTo>
                  <a:pt x="4056465" y="0"/>
                </a:lnTo>
                <a:lnTo>
                  <a:pt x="4771587" y="1615097"/>
                </a:lnTo>
                <a:lnTo>
                  <a:pt x="4771587" y="2330179"/>
                </a:lnTo>
                <a:lnTo>
                  <a:pt x="4709938" y="2811009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68595" y="2737036"/>
            <a:ext cx="5079828" cy="2700048"/>
          </a:xfrm>
          <a:custGeom>
            <a:avLst/>
            <a:gdLst>
              <a:gd name="connsiteX0" fmla="*/ 0 w 5079828"/>
              <a:gd name="connsiteY0" fmla="*/ 2700048 h 2700048"/>
              <a:gd name="connsiteX1" fmla="*/ 184945 w 5079828"/>
              <a:gd name="connsiteY1" fmla="*/ 2305520 h 2700048"/>
              <a:gd name="connsiteX2" fmla="*/ 924726 w 5079828"/>
              <a:gd name="connsiteY2" fmla="*/ 1664413 h 2700048"/>
              <a:gd name="connsiteX3" fmla="*/ 5079828 w 5079828"/>
              <a:gd name="connsiteY3" fmla="*/ 0 h 2700048"/>
              <a:gd name="connsiteX4" fmla="*/ 4771586 w 5079828"/>
              <a:gd name="connsiteY4" fmla="*/ 1479478 h 2700048"/>
              <a:gd name="connsiteX5" fmla="*/ 4734597 w 5079828"/>
              <a:gd name="connsiteY5" fmla="*/ 2219217 h 2700048"/>
              <a:gd name="connsiteX6" fmla="*/ 4660619 w 5079828"/>
              <a:gd name="connsiteY6" fmla="*/ 2663061 h 27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9828" h="2700048">
                <a:moveTo>
                  <a:pt x="0" y="2700048"/>
                </a:moveTo>
                <a:lnTo>
                  <a:pt x="184945" y="2305520"/>
                </a:lnTo>
                <a:lnTo>
                  <a:pt x="924726" y="1664413"/>
                </a:lnTo>
                <a:lnTo>
                  <a:pt x="5079828" y="0"/>
                </a:lnTo>
                <a:lnTo>
                  <a:pt x="4771586" y="1479478"/>
                </a:lnTo>
                <a:lnTo>
                  <a:pt x="4734597" y="2219217"/>
                </a:lnTo>
                <a:lnTo>
                  <a:pt x="4660619" y="266306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6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43" y="1612529"/>
            <a:ext cx="890973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L2/L3 design: </a:t>
            </a:r>
          </a:p>
          <a:p>
            <a:pPr lvl="1"/>
            <a:r>
              <a:rPr lang="en-US" dirty="0" smtClean="0"/>
              <a:t>addressing / routing / forwarding in the Fat-Tree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Goals:	</a:t>
            </a:r>
          </a:p>
          <a:p>
            <a:pPr lvl="1"/>
            <a:r>
              <a:rPr lang="en-US" dirty="0" smtClean="0"/>
              <a:t>Routing protocol must expose all available paths</a:t>
            </a:r>
          </a:p>
          <a:p>
            <a:pPr lvl="1"/>
            <a:r>
              <a:rPr lang="en-US" dirty="0" smtClean="0"/>
              <a:t>Forwarding must spread traffic evenly over all paths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67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 DV / LS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62" y="1600200"/>
            <a:ext cx="8205938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Routing</a:t>
            </a:r>
          </a:p>
          <a:p>
            <a:pPr lvl="1"/>
            <a:r>
              <a:rPr lang="en-US" sz="2400" dirty="0" smtClean="0"/>
              <a:t>Distance-Vector: Remember </a:t>
            </a:r>
            <a:r>
              <a:rPr lang="en-US" sz="2400" i="1" dirty="0" smtClean="0"/>
              <a:t>all</a:t>
            </a:r>
            <a:r>
              <a:rPr lang="en-US" sz="2400" dirty="0" smtClean="0"/>
              <a:t> next-hops that advertise equal cost to a destination 	</a:t>
            </a:r>
            <a:endParaRPr lang="en-US" sz="2400" dirty="0"/>
          </a:p>
          <a:p>
            <a:pPr lvl="1"/>
            <a:r>
              <a:rPr lang="en-US" sz="2400" dirty="0" smtClean="0"/>
              <a:t>Link-State: Extend 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 to compute </a:t>
            </a:r>
            <a:r>
              <a:rPr lang="en-US" sz="2400" i="1" dirty="0" smtClean="0"/>
              <a:t>all</a:t>
            </a:r>
            <a:r>
              <a:rPr lang="en-US" sz="2400" dirty="0" smtClean="0"/>
              <a:t> equal cost shortest paths to each destination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Forwarding: how to spread traffic across next hops?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656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framework</a:t>
            </a:r>
          </a:p>
          <a:p>
            <a:r>
              <a:rPr lang="en-US" dirty="0" smtClean="0"/>
              <a:t>Same VM</a:t>
            </a:r>
          </a:p>
          <a:p>
            <a:r>
              <a:rPr lang="en-US" dirty="0" smtClean="0"/>
              <a:t>Same test harness</a:t>
            </a:r>
          </a:p>
          <a:p>
            <a:r>
              <a:rPr lang="en-US" dirty="0" smtClean="0"/>
              <a:t>Same tools</a:t>
            </a:r>
          </a:p>
          <a:p>
            <a:r>
              <a:rPr lang="en-US" dirty="0" smtClean="0"/>
              <a:t>Same basic firewall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5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08" y="4980912"/>
            <a:ext cx="8372658" cy="1691813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Per-packet load balancing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084998" y="1620484"/>
            <a:ext cx="3313923" cy="2438348"/>
            <a:chOff x="3084998" y="1620484"/>
            <a:chExt cx="3313923" cy="2438348"/>
          </a:xfrm>
        </p:grpSpPr>
        <p:grpSp>
          <p:nvGrpSpPr>
            <p:cNvPr id="43" name="Group 42"/>
            <p:cNvGrpSpPr/>
            <p:nvPr/>
          </p:nvGrpSpPr>
          <p:grpSpPr>
            <a:xfrm>
              <a:off x="3084998" y="1620484"/>
              <a:ext cx="3313923" cy="1480601"/>
              <a:chOff x="3084998" y="1620484"/>
              <a:chExt cx="3313923" cy="148060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4049276" y="2558609"/>
                <a:ext cx="1331606" cy="54247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3665097" y="2120349"/>
                <a:ext cx="649665" cy="4382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4682538" y="2058941"/>
                <a:ext cx="1" cy="491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4921247" y="2058941"/>
                <a:ext cx="677123" cy="4996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382178" y="1620484"/>
                <a:ext cx="6216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to D</a:t>
                </a:r>
                <a:endParaRPr lang="en-US" sz="2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84998" y="1720238"/>
                <a:ext cx="6216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to D</a:t>
                </a:r>
                <a:endParaRPr lang="en-US" sz="2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77312" y="1842990"/>
                <a:ext cx="6216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to D</a:t>
                </a:r>
                <a:endParaRPr lang="en-US" sz="2000" dirty="0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 flipV="1">
              <a:off x="3596680" y="3101086"/>
              <a:ext cx="797828" cy="7890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4682537" y="3101086"/>
              <a:ext cx="1" cy="9577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003788" y="3101085"/>
              <a:ext cx="594582" cy="7890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516707" y="3430053"/>
            <a:ext cx="1189900" cy="1394298"/>
            <a:chOff x="2516707" y="3430053"/>
            <a:chExt cx="1189900" cy="1394298"/>
          </a:xfrm>
        </p:grpSpPr>
        <p:sp>
          <p:nvSpPr>
            <p:cNvPr id="28" name="Rectangle 27"/>
            <p:cNvSpPr/>
            <p:nvPr/>
          </p:nvSpPr>
          <p:spPr>
            <a:xfrm>
              <a:off x="3395803" y="3430053"/>
              <a:ext cx="310804" cy="1972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52283" y="3582453"/>
              <a:ext cx="310804" cy="1972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96881" y="3733777"/>
              <a:ext cx="310804" cy="1972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53361" y="3898506"/>
              <a:ext cx="310804" cy="197264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16707" y="4116465"/>
              <a:ext cx="9028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from A</a:t>
              </a:r>
              <a:br>
                <a:rPr lang="en-US" sz="2000" dirty="0" smtClean="0"/>
              </a:br>
              <a:r>
                <a:rPr lang="en-US" sz="2000" dirty="0" smtClean="0"/>
                <a:t> (to D)</a:t>
              </a:r>
              <a:endParaRPr lang="en-US" sz="20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96063" y="3475993"/>
            <a:ext cx="902811" cy="1360687"/>
            <a:chOff x="3996063" y="3475993"/>
            <a:chExt cx="902811" cy="1360687"/>
          </a:xfrm>
        </p:grpSpPr>
        <p:sp>
          <p:nvSpPr>
            <p:cNvPr id="32" name="Rectangle 31"/>
            <p:cNvSpPr/>
            <p:nvPr/>
          </p:nvSpPr>
          <p:spPr>
            <a:xfrm>
              <a:off x="4314762" y="3475993"/>
              <a:ext cx="310804" cy="19726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14762" y="3861568"/>
              <a:ext cx="310804" cy="19726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96063" y="4128794"/>
              <a:ext cx="9028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from B</a:t>
              </a:r>
              <a:br>
                <a:rPr lang="en-US" sz="2000" dirty="0" smtClean="0"/>
              </a:br>
              <a:r>
                <a:rPr lang="en-US" sz="2000" dirty="0" smtClean="0"/>
                <a:t> (to D)</a:t>
              </a:r>
              <a:endParaRPr lang="en-US" sz="2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80882" y="3500602"/>
            <a:ext cx="902811" cy="1316994"/>
            <a:chOff x="5380882" y="3500602"/>
            <a:chExt cx="902811" cy="1316994"/>
          </a:xfrm>
        </p:grpSpPr>
        <p:sp>
          <p:nvSpPr>
            <p:cNvPr id="34" name="Rectangle 33"/>
            <p:cNvSpPr/>
            <p:nvPr/>
          </p:nvSpPr>
          <p:spPr>
            <a:xfrm>
              <a:off x="5466508" y="3500602"/>
              <a:ext cx="310804" cy="19726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80882" y="4109710"/>
              <a:ext cx="9028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from C</a:t>
              </a:r>
              <a:br>
                <a:rPr lang="en-US" sz="2000" dirty="0" smtClean="0"/>
              </a:br>
              <a:r>
                <a:rPr lang="en-US" sz="2000" dirty="0" smtClean="0"/>
                <a:t> (to D)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78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08" y="4980912"/>
            <a:ext cx="8372658" cy="1691813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Per-packet load balancing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+ traffic well spread (even w/ elephant flows)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− Interacts badly w/ TCP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49276" y="2558609"/>
            <a:ext cx="1331606" cy="542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65097" y="2120348"/>
            <a:ext cx="687902" cy="491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682538" y="2058941"/>
            <a:ext cx="1" cy="491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21247" y="2058941"/>
            <a:ext cx="677123" cy="499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82178" y="1620484"/>
            <a:ext cx="62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84998" y="1720238"/>
            <a:ext cx="62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77312" y="1842990"/>
            <a:ext cx="62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D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96680" y="3101086"/>
            <a:ext cx="797828" cy="789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682537" y="3101086"/>
            <a:ext cx="1" cy="957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003788" y="3101085"/>
            <a:ext cx="594582" cy="789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26047" y="2120348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14762" y="2065987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72269" y="2216535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27099" y="2483860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47057" y="2335857"/>
            <a:ext cx="310804" cy="1972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87566" y="2375438"/>
            <a:ext cx="310804" cy="1972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371733" y="2243100"/>
            <a:ext cx="310804" cy="19726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516707" y="4116465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A</a:t>
            </a:r>
            <a:br>
              <a:rPr lang="en-US" sz="2000" dirty="0" smtClean="0"/>
            </a:br>
            <a:r>
              <a:rPr lang="en-US" sz="2000" dirty="0" smtClean="0"/>
              <a:t> (to D)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96063" y="4128794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B</a:t>
            </a:r>
            <a:br>
              <a:rPr lang="en-US" sz="2000" dirty="0" smtClean="0"/>
            </a:br>
            <a:r>
              <a:rPr lang="en-US" sz="2000" dirty="0" smtClean="0"/>
              <a:t> (to D)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380882" y="4109710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C</a:t>
            </a:r>
            <a:br>
              <a:rPr lang="en-US" sz="2000" dirty="0" smtClean="0"/>
            </a:br>
            <a:r>
              <a:rPr lang="en-US" sz="2000" dirty="0" smtClean="0"/>
              <a:t> (to 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244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w/ per-packet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83" y="1849346"/>
            <a:ext cx="8951348" cy="4574057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Consider:</a:t>
            </a:r>
          </a:p>
          <a:p>
            <a:pPr lvl="1"/>
            <a:r>
              <a:rPr lang="en-US" sz="2000" dirty="0" smtClean="0"/>
              <a:t>sender sends </a:t>
            </a:r>
            <a:r>
              <a:rPr lang="en-US" sz="2000" dirty="0" err="1" smtClean="0"/>
              <a:t>seq</a:t>
            </a:r>
            <a:r>
              <a:rPr lang="en-US" sz="2000" dirty="0" smtClean="0"/>
              <a:t>#: 1,2,3,4,5 </a:t>
            </a:r>
          </a:p>
          <a:p>
            <a:pPr lvl="1"/>
            <a:r>
              <a:rPr lang="en-US" sz="2000" dirty="0" smtClean="0"/>
              <a:t>receiver receives: 5,4,3,2,1</a:t>
            </a:r>
          </a:p>
          <a:p>
            <a:pPr lvl="1"/>
            <a:r>
              <a:rPr lang="en-US" sz="2000" dirty="0" smtClean="0"/>
              <a:t>sender will enter fast </a:t>
            </a:r>
            <a:r>
              <a:rPr lang="en-US" sz="2000" dirty="0" err="1" smtClean="0"/>
              <a:t>retx</a:t>
            </a:r>
            <a:r>
              <a:rPr lang="en-US" sz="2000" dirty="0" smtClean="0"/>
              <a:t>, reduce CWND, </a:t>
            </a:r>
            <a:r>
              <a:rPr lang="en-US" sz="2000" dirty="0" err="1" smtClean="0"/>
              <a:t>retx</a:t>
            </a:r>
            <a:r>
              <a:rPr lang="en-US" sz="2000" dirty="0" smtClean="0"/>
              <a:t> #1, …</a:t>
            </a:r>
          </a:p>
          <a:p>
            <a:pPr lvl="1"/>
            <a:r>
              <a:rPr lang="en-US" sz="2000" dirty="0" smtClean="0"/>
              <a:t> repeatedly!</a:t>
            </a:r>
          </a:p>
          <a:p>
            <a:r>
              <a:rPr lang="en-US" sz="2400" dirty="0" smtClean="0"/>
              <a:t>Also: one RTT and timeout estimator for multiple paths</a:t>
            </a:r>
          </a:p>
          <a:p>
            <a:r>
              <a:rPr lang="en-US" sz="2400" dirty="0" smtClean="0"/>
              <a:t>Also: CWND halved when a packet is dropped on </a:t>
            </a:r>
            <a:r>
              <a:rPr lang="en-US" sz="2400" i="1" dirty="0" smtClean="0"/>
              <a:t>any</a:t>
            </a:r>
            <a:r>
              <a:rPr lang="en-US" sz="2400" dirty="0" smtClean="0"/>
              <a:t> path</a:t>
            </a:r>
          </a:p>
          <a:p>
            <a:endParaRPr lang="en-US" sz="2400" dirty="0" smtClean="0"/>
          </a:p>
          <a:p>
            <a:r>
              <a:rPr lang="en-US" sz="2400" dirty="0" smtClean="0"/>
              <a:t>Multipath TCP (MP-TCP) is an ongoing effort to extend TCP to coexist with multipath routing </a:t>
            </a:r>
          </a:p>
          <a:p>
            <a:pPr lvl="1"/>
            <a:r>
              <a:rPr lang="en-US" sz="2000" dirty="0" smtClean="0"/>
              <a:t>Value beyond datacenters (e.g., spread traffic across </a:t>
            </a:r>
            <a:r>
              <a:rPr lang="en-US" sz="2000" dirty="0" err="1" smtClean="0"/>
              <a:t>wifi</a:t>
            </a:r>
            <a:r>
              <a:rPr lang="en-US" sz="2000" dirty="0" smtClean="0"/>
              <a:t> and 4G access)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3401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08" y="4980912"/>
            <a:ext cx="8372658" cy="1691813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Per-flow load balancing </a:t>
            </a:r>
            <a:r>
              <a:rPr lang="en-US" sz="2400" i="1" dirty="0" smtClean="0"/>
              <a:t>(</a:t>
            </a:r>
            <a:r>
              <a:rPr lang="en-US" sz="2400" i="1" dirty="0"/>
              <a:t>ECMP, “Equal Cost Multi Path”</a:t>
            </a:r>
            <a:r>
              <a:rPr lang="en-US" sz="2400" i="1" dirty="0" smtClean="0"/>
              <a:t>)</a:t>
            </a:r>
            <a:endParaRPr lang="en-US" sz="2800" i="1" dirty="0" smtClean="0"/>
          </a:p>
          <a:p>
            <a:pPr lvl="1"/>
            <a:r>
              <a:rPr lang="en-US" sz="2200" dirty="0" smtClean="0">
                <a:solidFill>
                  <a:srgbClr val="000090"/>
                </a:solidFill>
              </a:rPr>
              <a:t>E.g., based on HASH(source-</a:t>
            </a:r>
            <a:r>
              <a:rPr lang="en-US" sz="2200" dirty="0" err="1" smtClean="0">
                <a:solidFill>
                  <a:srgbClr val="000090"/>
                </a:solidFill>
              </a:rPr>
              <a:t>addr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dst-addr</a:t>
            </a:r>
            <a:r>
              <a:rPr lang="en-US" sz="2200" dirty="0" smtClean="0">
                <a:solidFill>
                  <a:srgbClr val="000090"/>
                </a:solidFill>
              </a:rPr>
              <a:t>, source-port, </a:t>
            </a:r>
            <a:r>
              <a:rPr lang="en-US" sz="2200" dirty="0" err="1" smtClean="0">
                <a:solidFill>
                  <a:srgbClr val="000090"/>
                </a:solidFill>
              </a:rPr>
              <a:t>dst</a:t>
            </a:r>
            <a:r>
              <a:rPr lang="en-US" sz="2200" dirty="0" smtClean="0">
                <a:solidFill>
                  <a:srgbClr val="000090"/>
                </a:solidFill>
              </a:rPr>
              <a:t>-port)</a:t>
            </a:r>
          </a:p>
          <a:p>
            <a:pPr lvl="1"/>
            <a:endParaRPr lang="en-US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049276" y="2558609"/>
            <a:ext cx="1331606" cy="542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65097" y="2120349"/>
            <a:ext cx="649665" cy="438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682538" y="2058941"/>
            <a:ext cx="1" cy="491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21247" y="2058941"/>
            <a:ext cx="677123" cy="499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82178" y="1620484"/>
            <a:ext cx="62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84998" y="1720238"/>
            <a:ext cx="62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77312" y="1842990"/>
            <a:ext cx="62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D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96680" y="3101086"/>
            <a:ext cx="797828" cy="789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682537" y="3101086"/>
            <a:ext cx="1" cy="957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003788" y="3101085"/>
            <a:ext cx="594582" cy="789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95803" y="3430053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52283" y="3582453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96881" y="3733777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53361" y="3898506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314762" y="3475993"/>
            <a:ext cx="310804" cy="1972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314762" y="3861568"/>
            <a:ext cx="310804" cy="1972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66508" y="3500602"/>
            <a:ext cx="310804" cy="19726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516707" y="4116465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A</a:t>
            </a:r>
            <a:br>
              <a:rPr lang="en-US" sz="2000" dirty="0" smtClean="0"/>
            </a:br>
            <a:r>
              <a:rPr lang="en-US" sz="2000" dirty="0" smtClean="0"/>
              <a:t> (to D)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96063" y="4128794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B</a:t>
            </a:r>
            <a:br>
              <a:rPr lang="en-US" sz="2000" dirty="0" smtClean="0"/>
            </a:br>
            <a:r>
              <a:rPr lang="en-US" sz="2000" dirty="0" smtClean="0"/>
              <a:t> (to D)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380882" y="4109710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C</a:t>
            </a:r>
            <a:br>
              <a:rPr lang="en-US" sz="2000" dirty="0" smtClean="0"/>
            </a:br>
            <a:r>
              <a:rPr lang="en-US" sz="2000" dirty="0" smtClean="0"/>
              <a:t> (to 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549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08" y="4980912"/>
            <a:ext cx="8372658" cy="1691813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Per-flow load balancing </a:t>
            </a:r>
            <a:r>
              <a:rPr lang="en-US" sz="2400" i="1" dirty="0" smtClean="0">
                <a:solidFill>
                  <a:srgbClr val="000000"/>
                </a:solidFill>
              </a:rPr>
              <a:t>(ECMP, </a:t>
            </a:r>
            <a:r>
              <a:rPr lang="en-US" sz="2400" i="1" dirty="0">
                <a:solidFill>
                  <a:srgbClr val="000000"/>
                </a:solidFill>
              </a:rPr>
              <a:t>“Equal Cost Multi Path</a:t>
            </a:r>
            <a:r>
              <a:rPr lang="en-US" sz="2400" i="1" dirty="0" smtClean="0">
                <a:solidFill>
                  <a:srgbClr val="000000"/>
                </a:solidFill>
              </a:rPr>
              <a:t>”)</a:t>
            </a:r>
            <a:endParaRPr lang="en-US" sz="2800" i="1" dirty="0" smtClean="0">
              <a:solidFill>
                <a:srgbClr val="000000"/>
              </a:solidFill>
            </a:endParaRPr>
          </a:p>
          <a:p>
            <a:pPr lvl="1"/>
            <a:r>
              <a:rPr lang="en-US" sz="2200" dirty="0" smtClean="0">
                <a:solidFill>
                  <a:srgbClr val="000090"/>
                </a:solidFill>
              </a:rPr>
              <a:t>E.g., based on HASH(source-</a:t>
            </a:r>
            <a:r>
              <a:rPr lang="en-US" sz="2200" dirty="0" err="1" smtClean="0">
                <a:solidFill>
                  <a:srgbClr val="000090"/>
                </a:solidFill>
              </a:rPr>
              <a:t>addr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dst-addr</a:t>
            </a:r>
            <a:r>
              <a:rPr lang="en-US" sz="2200" dirty="0" smtClean="0">
                <a:solidFill>
                  <a:srgbClr val="000090"/>
                </a:solidFill>
              </a:rPr>
              <a:t>, source-port, </a:t>
            </a:r>
            <a:r>
              <a:rPr lang="en-US" sz="2200" dirty="0" err="1" smtClean="0">
                <a:solidFill>
                  <a:srgbClr val="000090"/>
                </a:solidFill>
              </a:rPr>
              <a:t>dst</a:t>
            </a:r>
            <a:r>
              <a:rPr lang="en-US" sz="2200" dirty="0" smtClean="0">
                <a:solidFill>
                  <a:srgbClr val="000090"/>
                </a:solidFill>
              </a:rPr>
              <a:t>-port)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Pro: a flow follows a single path (</a:t>
            </a:r>
            <a:r>
              <a:rPr lang="en-US" sz="2400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rgbClr val="000090"/>
                </a:solidFill>
              </a:rPr>
              <a:t>TCP is happy) 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Con: non optimal load-balancing; elephants are a problem</a:t>
            </a:r>
            <a:endParaRPr lang="en-US" sz="2400" dirty="0">
              <a:solidFill>
                <a:srgbClr val="000090"/>
              </a:solidFill>
            </a:endParaRPr>
          </a:p>
          <a:p>
            <a:pPr lvl="1"/>
            <a:endParaRPr lang="en-US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049276" y="2558609"/>
            <a:ext cx="1331606" cy="542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65097" y="2120349"/>
            <a:ext cx="649665" cy="438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682538" y="2058941"/>
            <a:ext cx="1" cy="491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21247" y="2058941"/>
            <a:ext cx="677123" cy="499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82178" y="1620484"/>
            <a:ext cx="62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84998" y="1720238"/>
            <a:ext cx="62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77312" y="1842990"/>
            <a:ext cx="62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D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96680" y="3101086"/>
            <a:ext cx="797828" cy="789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682537" y="3101086"/>
            <a:ext cx="1" cy="957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003788" y="3101085"/>
            <a:ext cx="594582" cy="789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63689" y="1747490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20169" y="1899890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64767" y="2051214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21247" y="2215943"/>
            <a:ext cx="310804" cy="1972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38472" y="2022349"/>
            <a:ext cx="310804" cy="1972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03958" y="2248478"/>
            <a:ext cx="310804" cy="1972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65845" y="2314575"/>
            <a:ext cx="310804" cy="19726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516707" y="4116465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A</a:t>
            </a:r>
            <a:br>
              <a:rPr lang="en-US" sz="2000" dirty="0" smtClean="0"/>
            </a:br>
            <a:r>
              <a:rPr lang="en-US" sz="2000" dirty="0" smtClean="0"/>
              <a:t> (to D)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996063" y="4128794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B</a:t>
            </a:r>
            <a:br>
              <a:rPr lang="en-US" sz="2000" dirty="0" smtClean="0"/>
            </a:br>
            <a:r>
              <a:rPr lang="en-US" sz="2000" dirty="0" smtClean="0"/>
              <a:t> (to D)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380882" y="4109710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C</a:t>
            </a:r>
            <a:br>
              <a:rPr lang="en-US" sz="2000" dirty="0" smtClean="0"/>
            </a:br>
            <a:r>
              <a:rPr lang="en-US" sz="2000" dirty="0" smtClean="0"/>
              <a:t> (to 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807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 DV / LS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62" y="1600200"/>
            <a:ext cx="8433498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How: </a:t>
            </a:r>
          </a:p>
          <a:p>
            <a:pPr lvl="1"/>
            <a:r>
              <a:rPr lang="en-US" sz="2400" dirty="0" smtClean="0"/>
              <a:t>Simple extensions to DV/LS</a:t>
            </a:r>
          </a:p>
          <a:p>
            <a:pPr lvl="1"/>
            <a:r>
              <a:rPr lang="en-US" sz="2400" dirty="0" smtClean="0"/>
              <a:t>ECMP for load balancing 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3200" dirty="0" smtClean="0"/>
              <a:t>Benefits</a:t>
            </a:r>
          </a:p>
          <a:p>
            <a:pPr marL="457200" lvl="1" indent="0">
              <a:buNone/>
            </a:pPr>
            <a:r>
              <a:rPr lang="en-US" sz="2400" dirty="0" smtClean="0"/>
              <a:t>+ Simple; reuses existing solutions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Problem: scales poorly </a:t>
            </a:r>
          </a:p>
          <a:p>
            <a:pPr lvl="1"/>
            <a:r>
              <a:rPr lang="en-US" sz="2400" dirty="0" smtClean="0"/>
              <a:t>With N destinations, O(N) routing entries and messages</a:t>
            </a:r>
          </a:p>
          <a:p>
            <a:pPr lvl="1"/>
            <a:r>
              <a:rPr lang="en-US" sz="2400" dirty="0" smtClean="0"/>
              <a:t>N now in the millions!</a:t>
            </a:r>
          </a:p>
        </p:txBody>
      </p:sp>
    </p:spTree>
    <p:extLst>
      <p:ext uri="{BB962C8B-B14F-4D97-AF65-F5344CB8AC3E}">
        <p14:creationId xmlns:p14="http://schemas.microsoft.com/office/powerpoint/2010/main" val="302625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You: design a </a:t>
            </a:r>
            <a:r>
              <a:rPr lang="en-US" u="sng" dirty="0" smtClean="0"/>
              <a:t>scalable</a:t>
            </a:r>
            <a:r>
              <a:rPr lang="en-US" dirty="0" smtClean="0"/>
              <a:t> routing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110"/>
            <a:ext cx="8518808" cy="5119613"/>
          </a:xfrm>
        </p:spPr>
        <p:txBody>
          <a:bodyPr>
            <a:noAutofit/>
          </a:bodyPr>
          <a:lstStyle/>
          <a:p>
            <a:r>
              <a:rPr lang="en-US" sz="2800" dirty="0" smtClean="0"/>
              <a:t>Design for this specific topology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Take 5 minutes, then tell me:</a:t>
            </a:r>
          </a:p>
          <a:p>
            <a:pPr lvl="1"/>
            <a:r>
              <a:rPr lang="en-US" sz="2000" dirty="0" smtClean="0"/>
              <a:t>#routing entries per switch your solution needs</a:t>
            </a:r>
            <a:endParaRPr lang="en-US" sz="2400" dirty="0"/>
          </a:p>
          <a:p>
            <a:pPr lvl="1"/>
            <a:r>
              <a:rPr lang="en-US" sz="2000" dirty="0" smtClean="0"/>
              <a:t>many solutions possible; remember: you’re now free from backward compatibility (can redesign IP, routing algorithms, switch designs, etc.)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52986" y="1775373"/>
            <a:ext cx="5199592" cy="3378143"/>
            <a:chOff x="9276" y="915023"/>
            <a:chExt cx="9022668" cy="50979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6" y="915023"/>
              <a:ext cx="9022668" cy="509798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347265" y="1862851"/>
              <a:ext cx="4728615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4300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64596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26534" y="4583834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63615" y="472390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79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65802" y="887688"/>
            <a:ext cx="8366141" cy="4820634"/>
            <a:chOff x="9276" y="915023"/>
            <a:chExt cx="9022668" cy="5097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6" y="915023"/>
              <a:ext cx="9022668" cy="50979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47265" y="1862851"/>
              <a:ext cx="4728615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300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596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26534" y="4583834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615" y="472390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 1: Topology-aware addressing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397" y="5881008"/>
            <a:ext cx="1035635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10.0.*.*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1486" y="5874508"/>
            <a:ext cx="1035635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10.1.*.*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3496" y="5843104"/>
            <a:ext cx="1035635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10.2.*.*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6315" y="5820107"/>
            <a:ext cx="1035635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10.3.*.*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4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65802" y="887688"/>
            <a:ext cx="8366141" cy="4820634"/>
            <a:chOff x="9276" y="915023"/>
            <a:chExt cx="9022668" cy="5097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6" y="915023"/>
              <a:ext cx="9022668" cy="50979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47265" y="1862851"/>
              <a:ext cx="4728615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300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596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26534" y="4583834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615" y="472390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 1: Topology-aware addressing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996" y="5719903"/>
            <a:ext cx="865441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10.0.0.*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1095" y="5705231"/>
            <a:ext cx="865441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10.1.0.*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2536" y="5719903"/>
            <a:ext cx="865441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10.2.0.*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421" y="5719903"/>
            <a:ext cx="865441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10.3.0.*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2187" y="5707574"/>
            <a:ext cx="865441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10.0.1.*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8936" y="5719903"/>
            <a:ext cx="865441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10.1.1.*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1112" y="5708322"/>
            <a:ext cx="865441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10.2.1.*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91162" y="5707574"/>
            <a:ext cx="865441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10.3.1.*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65802" y="887688"/>
            <a:ext cx="8366141" cy="4820634"/>
            <a:chOff x="9276" y="915023"/>
            <a:chExt cx="9022668" cy="5097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6" y="915023"/>
              <a:ext cx="9022668" cy="50979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47265" y="1862851"/>
              <a:ext cx="4728615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300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596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26534" y="4583834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615" y="472390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 1: Topology-aware addressing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3373215">
            <a:off x="635850" y="5753831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3314277">
            <a:off x="1015111" y="5752034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3373215">
            <a:off x="1669387" y="5807599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314277">
            <a:off x="2048648" y="5805802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373215">
            <a:off x="2933229" y="5807600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314277">
            <a:off x="3337150" y="5805803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3373215">
            <a:off x="3991426" y="5861368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3314277">
            <a:off x="4370687" y="5859571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3373215">
            <a:off x="5055320" y="5753830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3314277">
            <a:off x="5459241" y="5752033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3373215">
            <a:off x="6113517" y="5807598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3314277">
            <a:off x="6492778" y="5805801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3373215">
            <a:off x="7159960" y="5779205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3314277">
            <a:off x="7563881" y="5777408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3373215">
            <a:off x="8181167" y="5808315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3314277">
            <a:off x="8560428" y="5757202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10.3.1.1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new rules:</a:t>
            </a:r>
          </a:p>
          <a:p>
            <a:pPr marL="0" indent="0">
              <a:buNone/>
            </a:pPr>
            <a:endParaRPr lang="en-US" dirty="0" smtClean="0"/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deny </a:t>
            </a:r>
            <a:r>
              <a:rPr lang="en-US" u="none" strike="noStrike" dirty="0" err="1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tcp</a:t>
            </a:r>
            <a:r>
              <a:rPr lang="en-US" u="none" strike="noStrike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 &lt;IP address&gt; &lt;port&gt;</a:t>
            </a:r>
            <a:endParaRPr lang="en-US" u="none" strike="noStrike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deny </a:t>
            </a:r>
            <a:r>
              <a:rPr lang="en-US" u="none" strike="noStrike" dirty="0" err="1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dns</a:t>
            </a:r>
            <a:r>
              <a:rPr lang="en-US" u="none" strike="noStrike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 &lt;domain name&gt;</a:t>
            </a:r>
            <a:endParaRPr lang="en-US" u="none" strike="noStrike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log http &lt;host name&gt;</a:t>
            </a:r>
            <a:endParaRPr lang="en-US" u="none" strike="noStrike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33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65802" y="887688"/>
            <a:ext cx="8366141" cy="4820634"/>
            <a:chOff x="9276" y="915023"/>
            <a:chExt cx="9022668" cy="5097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6" y="915023"/>
              <a:ext cx="9022668" cy="50979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47265" y="1862851"/>
              <a:ext cx="4728615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300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596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26534" y="4583834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615" y="472390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 1: Topology-aware addressing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3373215">
            <a:off x="635850" y="5753831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3314277">
            <a:off x="1015111" y="5752034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3373215">
            <a:off x="1669387" y="5807599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314277">
            <a:off x="2048648" y="5805802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373215">
            <a:off x="2933229" y="5807600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314277">
            <a:off x="3337150" y="5805803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3373215">
            <a:off x="3991426" y="5861368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3314277">
            <a:off x="4370687" y="5859571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3373215">
            <a:off x="5055320" y="5753830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3314277">
            <a:off x="5459241" y="5752033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3373215">
            <a:off x="6113517" y="5807598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3314277">
            <a:off x="6492778" y="5805801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3373215">
            <a:off x="7159960" y="5779205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3314277">
            <a:off x="7563881" y="5777408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3373215">
            <a:off x="8181167" y="5808315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3314277">
            <a:off x="8560428" y="5757202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34264" y="1676741"/>
            <a:ext cx="1862090" cy="1282215"/>
          </a:xfrm>
          <a:prstGeom prst="wedgeRoundRectCallout">
            <a:avLst>
              <a:gd name="adj1" fmla="val 97822"/>
              <a:gd name="adj2" fmla="val -19417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10.0.*.* </a:t>
            </a:r>
            <a:r>
              <a:rPr lang="en-US" dirty="0" smtClean="0">
                <a:sym typeface="Wingdings"/>
              </a:rPr>
              <a:t> 1</a:t>
            </a:r>
            <a:r>
              <a:rPr lang="en-US" dirty="0" smtClean="0"/>
              <a:t>  </a:t>
            </a:r>
          </a:p>
          <a:p>
            <a:r>
              <a:rPr lang="en-US" dirty="0" smtClean="0"/>
              <a:t>10.1.*.* </a:t>
            </a:r>
            <a:r>
              <a:rPr lang="en-US" dirty="0" smtClean="0">
                <a:sym typeface="Wingdings"/>
              </a:rPr>
              <a:t> 2</a:t>
            </a:r>
            <a:endParaRPr lang="en-US" dirty="0" smtClean="0"/>
          </a:p>
          <a:p>
            <a:r>
              <a:rPr lang="en-US" dirty="0" smtClean="0"/>
              <a:t>10.2.*.* </a:t>
            </a:r>
            <a:r>
              <a:rPr lang="en-US" dirty="0" smtClean="0">
                <a:sym typeface="Wingdings"/>
              </a:rPr>
              <a:t> 3</a:t>
            </a:r>
            <a:endParaRPr lang="en-US" dirty="0" smtClean="0"/>
          </a:p>
          <a:p>
            <a:r>
              <a:rPr lang="en-US" dirty="0" smtClean="0"/>
              <a:t>10.3.*.* </a:t>
            </a:r>
            <a:r>
              <a:rPr lang="en-US" dirty="0" smtClean="0">
                <a:sym typeface="Wingdings"/>
              </a:rPr>
              <a:t>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4307" y="219482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3942" y="221187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96632" y="2179344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83403" y="1974741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0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65802" y="887688"/>
            <a:ext cx="8366141" cy="4820634"/>
            <a:chOff x="9276" y="915023"/>
            <a:chExt cx="9022668" cy="5097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6" y="915023"/>
              <a:ext cx="9022668" cy="50979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47265" y="1862851"/>
              <a:ext cx="4728615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300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596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26534" y="4583834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615" y="472390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 1: Topology-aware addressing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3373215">
            <a:off x="635850" y="5753831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3314277">
            <a:off x="1015111" y="5752034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3373215">
            <a:off x="1669387" y="5807599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314277">
            <a:off x="2048648" y="5805802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373215">
            <a:off x="2933229" y="5807600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314277">
            <a:off x="3337150" y="5805803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3373215">
            <a:off x="3991426" y="5861368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3314277">
            <a:off x="4370687" y="5859571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3373215">
            <a:off x="5055320" y="5753830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3314277">
            <a:off x="5459241" y="5752033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3373215">
            <a:off x="6113517" y="5807598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3314277">
            <a:off x="6492778" y="5805801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3373215">
            <a:off x="7159960" y="5779205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3314277">
            <a:off x="7563881" y="5777408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3373215">
            <a:off x="8181167" y="5808315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3314277">
            <a:off x="8560428" y="5757202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34264" y="1907075"/>
            <a:ext cx="1862090" cy="1051881"/>
          </a:xfrm>
          <a:prstGeom prst="wedgeRoundRectCallout">
            <a:avLst>
              <a:gd name="adj1" fmla="val -4148"/>
              <a:gd name="adj2" fmla="val 127010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10.0.0.* </a:t>
            </a:r>
            <a:r>
              <a:rPr lang="en-US" dirty="0" smtClean="0">
                <a:sym typeface="Wingdings"/>
              </a:rPr>
              <a:t> 1</a:t>
            </a:r>
            <a:r>
              <a:rPr lang="en-US" dirty="0" smtClean="0"/>
              <a:t>  </a:t>
            </a:r>
          </a:p>
          <a:p>
            <a:r>
              <a:rPr lang="en-US" dirty="0" smtClean="0"/>
              <a:t>10.0.1.* </a:t>
            </a:r>
            <a:r>
              <a:rPr lang="en-US" dirty="0" smtClean="0">
                <a:sym typeface="Wingdings"/>
              </a:rPr>
              <a:t> 2</a:t>
            </a:r>
            <a:endParaRPr lang="en-US" dirty="0" smtClean="0"/>
          </a:p>
          <a:p>
            <a:r>
              <a:rPr lang="en-US" dirty="0" smtClean="0"/>
              <a:t>*.*.*.* </a:t>
            </a:r>
            <a:r>
              <a:rPr lang="en-US" dirty="0" smtClean="0">
                <a:sym typeface="Wingdings"/>
              </a:rPr>
              <a:t> 3, 4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05487" y="3956794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81726" y="401843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8317" y="358403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5084" y="3307217"/>
            <a:ext cx="42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1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65802" y="887688"/>
            <a:ext cx="8366141" cy="4820634"/>
            <a:chOff x="9276" y="915023"/>
            <a:chExt cx="9022668" cy="5097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6" y="915023"/>
              <a:ext cx="9022668" cy="50979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47265" y="1862851"/>
              <a:ext cx="4728615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300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596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26534" y="4583834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615" y="472390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 1: Topology-aware addressing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3373215">
            <a:off x="635850" y="5753831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3314277">
            <a:off x="1015111" y="5752034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3373215">
            <a:off x="1669387" y="5807599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314277">
            <a:off x="2048648" y="5805802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373215">
            <a:off x="2933229" y="5807600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314277">
            <a:off x="3337150" y="5805803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3373215">
            <a:off x="3991426" y="5861368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3314277">
            <a:off x="4370687" y="5859571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3373215">
            <a:off x="5055320" y="5753830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3314277">
            <a:off x="5459241" y="5752033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3373215">
            <a:off x="6113517" y="5807598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3314277">
            <a:off x="6492778" y="5805801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3373215">
            <a:off x="7159960" y="5779205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3314277">
            <a:off x="7563881" y="5777408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3373215">
            <a:off x="8181167" y="5808315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3314277">
            <a:off x="8560428" y="5757202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34264" y="1504137"/>
            <a:ext cx="1862090" cy="1454819"/>
          </a:xfrm>
          <a:prstGeom prst="wedgeRoundRectCallout">
            <a:avLst>
              <a:gd name="adj1" fmla="val -837"/>
              <a:gd name="adj2" fmla="val 108366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10.0.0.* </a:t>
            </a:r>
            <a:r>
              <a:rPr lang="en-US" dirty="0" smtClean="0">
                <a:sym typeface="Wingdings"/>
              </a:rPr>
              <a:t> 1</a:t>
            </a:r>
            <a:r>
              <a:rPr lang="en-US" dirty="0" smtClean="0"/>
              <a:t>  </a:t>
            </a:r>
          </a:p>
          <a:p>
            <a:r>
              <a:rPr lang="en-US" dirty="0" smtClean="0"/>
              <a:t>10.0.1.* </a:t>
            </a:r>
            <a:r>
              <a:rPr lang="en-US" dirty="0" smtClean="0">
                <a:sym typeface="Wingdings"/>
              </a:rPr>
              <a:t> 2</a:t>
            </a:r>
            <a:endParaRPr lang="en-US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 *.*.*.0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 3</a:t>
            </a:r>
          </a:p>
          <a:p>
            <a:r>
              <a:rPr lang="en-US" b="1" dirty="0" smtClean="0">
                <a:solidFill>
                  <a:schemeClr val="bg1"/>
                </a:solidFill>
                <a:sym typeface="Wingdings"/>
              </a:rPr>
              <a:t> *.*.*.1  4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487" y="3956794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81726" y="401843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8317" y="358403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5084" y="3307217"/>
            <a:ext cx="42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65802" y="887688"/>
            <a:ext cx="8366141" cy="4820634"/>
            <a:chOff x="9276" y="915023"/>
            <a:chExt cx="9022668" cy="5097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6" y="915023"/>
              <a:ext cx="9022668" cy="50979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47265" y="1862851"/>
              <a:ext cx="4728615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300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596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26534" y="4583834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615" y="472390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 1: Topology-aware addressing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3373215">
            <a:off x="635850" y="5753831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3314277">
            <a:off x="1015111" y="5752034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3373215">
            <a:off x="1669387" y="5807599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314277">
            <a:off x="2048648" y="5805802"/>
            <a:ext cx="869048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10.0.1.1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373215">
            <a:off x="2933229" y="5807600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314277">
            <a:off x="3337150" y="5805803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3373215">
            <a:off x="3991426" y="5861368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3314277">
            <a:off x="4370687" y="5859571"/>
            <a:ext cx="869048" cy="3385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10.1.1.1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3373215">
            <a:off x="5055320" y="5753830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3314277">
            <a:off x="5459241" y="5752033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3373215">
            <a:off x="6113517" y="5807598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3314277">
            <a:off x="6492778" y="5805801"/>
            <a:ext cx="869048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10.2.1.1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3373215">
            <a:off x="7159960" y="5779205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10.3.0.0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3314277">
            <a:off x="7563881" y="5777408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10.3.0.1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3373215">
            <a:off x="8181167" y="5808315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10.3.1.0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3314277">
            <a:off x="8560428" y="5757202"/>
            <a:ext cx="869048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10.3.1.1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2340" y="2245623"/>
            <a:ext cx="1862090" cy="1454819"/>
          </a:xfrm>
          <a:prstGeom prst="wedgeRoundRectCallout">
            <a:avLst>
              <a:gd name="adj1" fmla="val -2162"/>
              <a:gd name="adj2" fmla="val 110909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10.0.0.0 </a:t>
            </a:r>
            <a:r>
              <a:rPr lang="en-US" dirty="0" smtClean="0">
                <a:sym typeface="Wingdings"/>
              </a:rPr>
              <a:t> 1</a:t>
            </a:r>
            <a:r>
              <a:rPr lang="en-US" dirty="0" smtClean="0"/>
              <a:t>  </a:t>
            </a:r>
          </a:p>
          <a:p>
            <a:r>
              <a:rPr lang="en-US" dirty="0" smtClean="0"/>
              <a:t>10.0.0.1 </a:t>
            </a:r>
            <a:r>
              <a:rPr lang="en-US" dirty="0" smtClean="0">
                <a:sym typeface="Wingdings"/>
              </a:rPr>
              <a:t> 2</a:t>
            </a:r>
            <a:endParaRPr lang="en-US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 *.*.*.0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 3</a:t>
            </a:r>
          </a:p>
          <a:p>
            <a:r>
              <a:rPr lang="en-US" b="1" dirty="0" smtClean="0">
                <a:solidFill>
                  <a:schemeClr val="bg1"/>
                </a:solidFill>
                <a:sym typeface="Wingdings"/>
              </a:rPr>
              <a:t> *.*.*.1  4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747" y="4782836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69396" y="478283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80357" y="4323777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9853" y="4129113"/>
            <a:ext cx="42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8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 1: Topology-aware addressing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439247" cy="45259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Idea: addresses embed location in regular topology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Maximum #entries/switch: </a:t>
            </a:r>
            <a:r>
              <a:rPr lang="en-US" i="1" dirty="0" smtClean="0"/>
              <a:t>k ( = 4 in example)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Constant, independent of #destinations!</a:t>
            </a:r>
          </a:p>
          <a:p>
            <a:endParaRPr lang="en-US" dirty="0" smtClean="0"/>
          </a:p>
          <a:p>
            <a:r>
              <a:rPr lang="en-US" dirty="0" smtClean="0"/>
              <a:t>No route computation / messages / protocols </a:t>
            </a:r>
          </a:p>
          <a:p>
            <a:pPr lvl="1"/>
            <a:r>
              <a:rPr lang="en-US" dirty="0" smtClean="0"/>
              <a:t>Topology is “hard coded”</a:t>
            </a:r>
          </a:p>
          <a:p>
            <a:pPr lvl="1"/>
            <a:r>
              <a:rPr lang="en-US" dirty="0" smtClean="0"/>
              <a:t>(but still need localized link failure detection)</a:t>
            </a:r>
          </a:p>
          <a:p>
            <a:pPr lvl="1"/>
            <a:endParaRPr lang="en-US" dirty="0"/>
          </a:p>
          <a:p>
            <a:r>
              <a:rPr lang="en-US" dirty="0" smtClean="0"/>
              <a:t>Problems?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VM migration: ideally, VM keeps its IP address when it moves</a:t>
            </a:r>
          </a:p>
          <a:p>
            <a:pPr lvl="1"/>
            <a:r>
              <a:rPr lang="en-US" dirty="0" smtClean="0"/>
              <a:t>Vulnerable to misconfiguration (in topology or addresses)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6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 2: Centralize + Source Routes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819"/>
            <a:ext cx="8518808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Centralized “controller” server knows topology and computes routes</a:t>
            </a:r>
          </a:p>
          <a:p>
            <a:r>
              <a:rPr lang="en-US" sz="2800" dirty="0" smtClean="0"/>
              <a:t>Controller hands server all paths to each destination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O(#destinations) state per server 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But server memory cheap </a:t>
            </a:r>
            <a:r>
              <a:rPr lang="en-US" sz="2000" dirty="0" smtClean="0">
                <a:solidFill>
                  <a:srgbClr val="000090"/>
                </a:solidFill>
              </a:rPr>
              <a:t>(e.g., 1M routes x 100B/route=100MB)</a:t>
            </a: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800" dirty="0" smtClean="0"/>
              <a:t>Server inserts entire path vector into packet header (“source routing”)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E.g., header=[</a:t>
            </a:r>
            <a:r>
              <a:rPr lang="en-US" sz="2400" dirty="0" err="1" smtClean="0">
                <a:solidFill>
                  <a:srgbClr val="000090"/>
                </a:solidFill>
              </a:rPr>
              <a:t>dst</a:t>
            </a:r>
            <a:r>
              <a:rPr lang="en-US" sz="2400" dirty="0" smtClean="0">
                <a:solidFill>
                  <a:srgbClr val="000090"/>
                </a:solidFill>
              </a:rPr>
              <a:t>=D | index=0 | path={S5,S1,S2,S9}]</a:t>
            </a:r>
          </a:p>
          <a:p>
            <a:r>
              <a:rPr lang="en-US" sz="2800" dirty="0" smtClean="0"/>
              <a:t>Switch forwards based on packet header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index++;  next-hop = path[index]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3664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 2: Centralize + Source Routes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464"/>
            <a:ext cx="8518808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#entries per switch? </a:t>
            </a:r>
            <a:endParaRPr lang="en-US" sz="2400" dirty="0"/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None!</a:t>
            </a:r>
          </a:p>
          <a:p>
            <a:r>
              <a:rPr lang="en-US" sz="2400" dirty="0" smtClean="0"/>
              <a:t>#routing messages?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akin to a broadcast from controller to all servers</a:t>
            </a:r>
            <a:endParaRPr lang="en-US" sz="1600" dirty="0" smtClean="0">
              <a:solidFill>
                <a:srgbClr val="000090"/>
              </a:solidFill>
            </a:endParaRPr>
          </a:p>
          <a:p>
            <a:r>
              <a:rPr lang="en-US" sz="2400" dirty="0" smtClean="0"/>
              <a:t>Pro: 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switches very simple and scalable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flexibility: end-points (hence apps) control route selection</a:t>
            </a:r>
          </a:p>
          <a:p>
            <a:r>
              <a:rPr lang="en-US" sz="2400" dirty="0" smtClean="0"/>
              <a:t>Cons: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scalability / robustness of controller (SDN addresses this)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Clean-slate design of everything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1785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L2/L3 design: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addressing / routing / forwarding in the Fat-Tree</a:t>
            </a:r>
          </a:p>
          <a:p>
            <a:pPr lvl="1"/>
            <a:endParaRPr lang="en-US" dirty="0"/>
          </a:p>
          <a:p>
            <a:r>
              <a:rPr lang="en-US" dirty="0" smtClean="0"/>
              <a:t>L4 design:</a:t>
            </a:r>
          </a:p>
          <a:p>
            <a:pPr lvl="1"/>
            <a:r>
              <a:rPr lang="en-US" dirty="0" smtClean="0"/>
              <a:t>Transport protocol design (w/ Fat-Tree)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3650" y="5757369"/>
            <a:ext cx="7080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Many slides courtesy of Mohammad </a:t>
            </a:r>
            <a:r>
              <a:rPr lang="en-US" sz="2000" i="1" dirty="0" err="1" smtClean="0">
                <a:solidFill>
                  <a:srgbClr val="0000FF"/>
                </a:solidFill>
              </a:rPr>
              <a:t>Alizadeh</a:t>
            </a:r>
            <a:r>
              <a:rPr lang="en-US" sz="2000" i="1" dirty="0" smtClean="0">
                <a:solidFill>
                  <a:srgbClr val="0000FF"/>
                </a:solidFill>
              </a:rPr>
              <a:t>, Stanford University </a:t>
            </a:r>
            <a:endParaRPr lang="en-US" sz="2000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5660">
            <a:off x="7632285" y="4018063"/>
            <a:ext cx="1341789" cy="17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2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0684" y="3178255"/>
            <a:ext cx="1032934" cy="111556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26024" y="1627632"/>
            <a:ext cx="1170176" cy="4239768"/>
            <a:chOff x="6526024" y="1627632"/>
            <a:chExt cx="1170176" cy="423976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6024" y="4751832"/>
              <a:ext cx="1170176" cy="1115568"/>
            </a:xfrm>
            <a:prstGeom prst="rect">
              <a:avLst/>
            </a:prstGeom>
          </p:spPr>
        </p:pic>
        <p:grpSp>
          <p:nvGrpSpPr>
            <p:cNvPr id="16" name="Group 19"/>
            <p:cNvGrpSpPr/>
            <p:nvPr/>
          </p:nvGrpSpPr>
          <p:grpSpPr>
            <a:xfrm>
              <a:off x="6629400" y="1627632"/>
              <a:ext cx="1032934" cy="1131332"/>
              <a:chOff x="6434666" y="1371600"/>
              <a:chExt cx="1032934" cy="11313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434666" y="1371600"/>
                <a:ext cx="1032934" cy="1115568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477000" y="2133600"/>
                <a:ext cx="4233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Workloads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754563"/>
          </a:xfrm>
        </p:spPr>
        <p:txBody>
          <a:bodyPr/>
          <a:lstStyle/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Partition/Aggregate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(Query</a:t>
            </a:r>
            <a:r>
              <a:rPr lang="en-US" b="1" dirty="0" smtClean="0">
                <a:solidFill>
                  <a:srgbClr val="0000CC"/>
                </a:solidFill>
              </a:rPr>
              <a:t>)</a:t>
            </a:r>
            <a:endParaRPr lang="en-US" b="1" dirty="0" smtClean="0">
              <a:solidFill>
                <a:srgbClr val="0000CC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Short messages [50KB-1MB] 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 </a:t>
            </a:r>
            <a:r>
              <a:rPr lang="en-US" sz="2400" b="1" dirty="0" smtClean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b="1" dirty="0" smtClean="0">
                <a:solidFill>
                  <a:srgbClr val="0000CC"/>
                </a:solidFill>
              </a:rPr>
              <a:t>C</a:t>
            </a:r>
            <a:r>
              <a:rPr lang="en-US" sz="2400" b="1" dirty="0" smtClean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oordination, Control state)</a:t>
            </a:r>
          </a:p>
          <a:p>
            <a:pPr lvl="1"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lvl="1"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Large flows [1MB-50MB] 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 </a:t>
            </a:r>
            <a:r>
              <a:rPr lang="en-US" sz="2400" b="1" dirty="0" smtClean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b="1" dirty="0" smtClean="0">
                <a:solidFill>
                  <a:srgbClr val="0000CC"/>
                </a:solidFill>
              </a:rPr>
              <a:t>D</a:t>
            </a:r>
            <a:r>
              <a:rPr lang="en-US" sz="2400" b="1" dirty="0" smtClean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ata update)</a:t>
            </a: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lvl="1">
              <a:spcBef>
                <a:spcPct val="25000"/>
              </a:spcBef>
              <a:buClr>
                <a:srgbClr val="000000"/>
              </a:buClr>
              <a:buNone/>
            </a:pPr>
            <a:endParaRPr lang="en-US" sz="2400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222658" y="1824335"/>
            <a:ext cx="3757815" cy="3742730"/>
            <a:chOff x="5222658" y="1824335"/>
            <a:chExt cx="3757815" cy="3742730"/>
          </a:xfrm>
        </p:grpSpPr>
        <p:grpSp>
          <p:nvGrpSpPr>
            <p:cNvPr id="19" name="Group 18"/>
            <p:cNvGrpSpPr/>
            <p:nvPr/>
          </p:nvGrpSpPr>
          <p:grpSpPr>
            <a:xfrm>
              <a:off x="5222658" y="1824335"/>
              <a:ext cx="2986021" cy="461665"/>
              <a:chOff x="5222658" y="2057400"/>
              <a:chExt cx="2986021" cy="461665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5222658" y="2286000"/>
                <a:ext cx="685800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088034" y="2057400"/>
                <a:ext cx="21206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Delay-sensitive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230624" y="3424535"/>
              <a:ext cx="2974848" cy="461665"/>
              <a:chOff x="5230624" y="3420070"/>
              <a:chExt cx="2974848" cy="461665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5230624" y="3657600"/>
                <a:ext cx="685800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096000" y="3420070"/>
                <a:ext cx="21094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Delay-sensitive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22658" y="5105400"/>
              <a:ext cx="3757815" cy="461665"/>
              <a:chOff x="5222658" y="4724400"/>
              <a:chExt cx="3757815" cy="46166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5222658" y="4953000"/>
                <a:ext cx="685800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088034" y="4724400"/>
                <a:ext cx="28924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Throughput-sensitive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7845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Tension Between Requirements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68FF-8BB4-3349-8005-AE9F629C616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128" y="2081570"/>
            <a:ext cx="330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cs typeface="Times New Roman"/>
              </a:rPr>
              <a:t>High Throughput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2057400"/>
            <a:ext cx="180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cs typeface="Times New Roman"/>
              </a:rPr>
              <a:t>Low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9712" y="4262006"/>
            <a:ext cx="138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DCTCP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3200400"/>
            <a:ext cx="2666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Deep queues at switches: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 Queuing delays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increase latency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32004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Shallow queues at switches: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 Bad for bursts &amp;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throughput  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5715000" y="2604841"/>
            <a:ext cx="27432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ounded Rectangle 31"/>
          <p:cNvSpPr/>
          <p:nvPr/>
        </p:nvSpPr>
        <p:spPr>
          <a:xfrm>
            <a:off x="1394037" y="5047668"/>
            <a:ext cx="6629400" cy="1055608"/>
          </a:xfrm>
          <a:prstGeom prst="roundRect">
            <a:avLst/>
          </a:prstGeom>
          <a:ln>
            <a:noFill/>
          </a:ln>
          <a:effectLst>
            <a:innerShdw blurRad="215900">
              <a:prstClr val="black"/>
            </a:inn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</a:rPr>
              <a:t>Objective:</a:t>
            </a:r>
          </a:p>
          <a:p>
            <a:pPr lvl="0" algn="ctr"/>
            <a:r>
              <a:rPr lang="en-US" sz="2800" b="1" dirty="0" smtClean="0">
                <a:solidFill>
                  <a:srgbClr val="FF0000"/>
                </a:solidFill>
              </a:rPr>
              <a:t>Low Queue Occupancy &amp; High Throughput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787571" y="2715802"/>
            <a:ext cx="27432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29146" y="2069202"/>
            <a:ext cx="330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defTabSz="914400" eaLnBrk="0" hangingPunct="0">
              <a:spcBef>
                <a:spcPct val="20000"/>
              </a:spcBef>
              <a:defRPr/>
            </a:pPr>
            <a:r>
              <a:rPr lang="en-US" sz="2400" b="1" i="1" kern="0" dirty="0" smtClean="0">
                <a:cs typeface="Times New Roman"/>
              </a:rPr>
              <a:t>vs.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5840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23900"/>
          </a:xfrm>
        </p:spPr>
        <p:txBody>
          <a:bodyPr/>
          <a:lstStyle/>
          <a:p>
            <a:pPr lvl="0"/>
            <a:r>
              <a:rPr lang="en-US" u="none" strike="noStrike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deny </a:t>
            </a:r>
            <a:r>
              <a:rPr lang="en-US" u="none" strike="noStrike" dirty="0" err="1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tcp</a:t>
            </a:r>
            <a:r>
              <a:rPr lang="en-US" u="none" strike="noStrike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 &lt;IP address&gt; &lt;port&gt;</a:t>
            </a:r>
            <a:endParaRPr lang="en-US" u="none" strike="noStrike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35101"/>
            <a:ext cx="1936376" cy="1371600"/>
          </a:xfrm>
          <a:prstGeom prst="rect">
            <a:avLst/>
          </a:prstGeom>
        </p:spPr>
      </p:pic>
      <p:pic>
        <p:nvPicPr>
          <p:cNvPr id="5" name="Picture 4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3758901"/>
            <a:ext cx="14478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300" y="3758901"/>
            <a:ext cx="1066800" cy="158527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527300" y="4406900"/>
            <a:ext cx="33020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06596" y="3942834"/>
            <a:ext cx="565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strike="noStrike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SYN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 bwMode="auto">
          <a:xfrm>
            <a:off x="5143500" y="3942834"/>
            <a:ext cx="685800" cy="914400"/>
          </a:xfrm>
          <a:prstGeom prst="mathMultiply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27300" y="4857234"/>
            <a:ext cx="33020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06596" y="5022035"/>
            <a:ext cx="565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strike="noStrike" dirty="0" smtClean="0">
                <a:solidFill>
                  <a:srgbClr val="FF0000"/>
                </a:solidFill>
                <a:effectLst/>
                <a:latin typeface="Consolas"/>
                <a:ea typeface="Consolas"/>
                <a:cs typeface="Consolas"/>
              </a:rPr>
              <a:t>RST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7600" y="5543767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5543767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7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TCP (DC-TCP)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489"/>
            <a:ext cx="8518808" cy="4525963"/>
          </a:xfrm>
        </p:spPr>
        <p:txBody>
          <a:bodyPr/>
          <a:lstStyle/>
          <a:p>
            <a:r>
              <a:rPr lang="en-US" dirty="0" smtClean="0"/>
              <a:t>Proposal from Microsoft Research, 2010</a:t>
            </a:r>
          </a:p>
          <a:p>
            <a:pPr lvl="1"/>
            <a:r>
              <a:rPr lang="en-US" dirty="0" smtClean="0"/>
              <a:t>Incremental fixes to TCP for DC environments </a:t>
            </a:r>
          </a:p>
          <a:p>
            <a:pPr lvl="1"/>
            <a:r>
              <a:rPr lang="en-US" dirty="0" smtClean="0"/>
              <a:t>Deployed in Microsoft datacenters (~rumor)</a:t>
            </a:r>
          </a:p>
          <a:p>
            <a:pPr lvl="1"/>
            <a:endParaRPr lang="en-US" dirty="0"/>
          </a:p>
          <a:p>
            <a:r>
              <a:rPr lang="en-US" dirty="0" smtClean="0"/>
              <a:t>Leverages Explicit Congestion Notification (ECN)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454EE-BB9B-1946-B650-43AA8497107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50305"/>
      </p:ext>
    </p:extLst>
  </p:cSld>
  <p:clrMapOvr>
    <a:masterClrMapping/>
  </p:clrMapOvr>
  <p:transition xmlns:p14="http://schemas.microsoft.com/office/powerpoint/2010/main" spd="slow" advTm="276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915400" cy="1173162"/>
          </a:xfrm>
        </p:spPr>
        <p:txBody>
          <a:bodyPr/>
          <a:lstStyle/>
          <a:p>
            <a:r>
              <a:rPr lang="en-US" sz="3600" dirty="0" smtClean="0"/>
              <a:t>Lec#14: Explicit Congestion Notification (ECN)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763000" cy="4792662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</a:rPr>
              <a:t>Defined in RFC 3168 using </a:t>
            </a:r>
            <a:r>
              <a:rPr lang="en-US" sz="2400" dirty="0" err="1">
                <a:solidFill>
                  <a:srgbClr val="000090"/>
                </a:solidFill>
              </a:rPr>
              <a:t>ToS</a:t>
            </a:r>
            <a:r>
              <a:rPr lang="en-US" sz="2400" dirty="0">
                <a:solidFill>
                  <a:srgbClr val="000090"/>
                </a:solidFill>
              </a:rPr>
              <a:t>/DSCP bits in the IP header</a:t>
            </a:r>
          </a:p>
          <a:p>
            <a:endParaRPr lang="en-US" sz="2400" dirty="0" smtClean="0"/>
          </a:p>
          <a:p>
            <a:r>
              <a:rPr lang="en-US" sz="2400" dirty="0" smtClean="0"/>
              <a:t>Single bit in packet header; set by congested routers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If </a:t>
            </a:r>
            <a:r>
              <a:rPr lang="en-US" sz="2000" dirty="0">
                <a:solidFill>
                  <a:srgbClr val="000090"/>
                </a:solidFill>
              </a:rPr>
              <a:t>data packet has bit set, then ACK has ECN bit </a:t>
            </a:r>
            <a:r>
              <a:rPr lang="en-US" sz="2000" dirty="0" smtClean="0">
                <a:solidFill>
                  <a:srgbClr val="000090"/>
                </a:solidFill>
              </a:rPr>
              <a:t>set</a:t>
            </a:r>
          </a:p>
          <a:p>
            <a:endParaRPr lang="en-US" sz="2400" dirty="0" smtClean="0"/>
          </a:p>
          <a:p>
            <a:r>
              <a:rPr lang="en-US" sz="2400" dirty="0" smtClean="0"/>
              <a:t>Routers typically set ECN bit based on average queue length</a:t>
            </a:r>
          </a:p>
          <a:p>
            <a:endParaRPr lang="en-US" sz="2400" dirty="0" smtClean="0"/>
          </a:p>
          <a:p>
            <a:r>
              <a:rPr lang="en-US" sz="2400" dirty="0" smtClean="0"/>
              <a:t>Congestion semantics exactly like that of drop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I.e., sender reacts as though it saw a drop</a:t>
            </a:r>
            <a:endParaRPr lang="en-US" sz="2000" dirty="0">
              <a:solidFill>
                <a:srgbClr val="000090"/>
              </a:solidFill>
            </a:endParaRPr>
          </a:p>
          <a:p>
            <a:pPr lvl="5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7886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2"/>
          <p:cNvGrpSpPr/>
          <p:nvPr/>
        </p:nvGrpSpPr>
        <p:grpSpPr>
          <a:xfrm>
            <a:off x="6583680" y="4419600"/>
            <a:ext cx="274320" cy="274320"/>
            <a:chOff x="6934200" y="2667000"/>
            <a:chExt cx="274320" cy="274320"/>
          </a:xfrm>
        </p:grpSpPr>
        <p:sp>
          <p:nvSpPr>
            <p:cNvPr id="84" name="Rectangle 163"/>
            <p:cNvSpPr>
              <a:spLocks noChangeArrowheads="1"/>
            </p:cNvSpPr>
            <p:nvPr/>
          </p:nvSpPr>
          <p:spPr bwMode="auto">
            <a:xfrm>
              <a:off x="6934200" y="2667000"/>
              <a:ext cx="274320" cy="274320"/>
            </a:xfrm>
            <a:prstGeom prst="rect">
              <a:avLst/>
            </a:prstGeom>
            <a:gradFill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005638" y="2733675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1"/>
          <p:cNvGrpSpPr/>
          <p:nvPr/>
        </p:nvGrpSpPr>
        <p:grpSpPr>
          <a:xfrm>
            <a:off x="6586728" y="3279648"/>
            <a:ext cx="274320" cy="274320"/>
            <a:chOff x="6934200" y="2667000"/>
            <a:chExt cx="274320" cy="274320"/>
          </a:xfrm>
        </p:grpSpPr>
        <p:sp>
          <p:nvSpPr>
            <p:cNvPr id="80" name="Rectangle 163"/>
            <p:cNvSpPr>
              <a:spLocks noChangeArrowheads="1"/>
            </p:cNvSpPr>
            <p:nvPr/>
          </p:nvSpPr>
          <p:spPr bwMode="auto">
            <a:xfrm>
              <a:off x="6934200" y="2667000"/>
              <a:ext cx="274320" cy="27432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005638" y="2733675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59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212068"/>
            <a:ext cx="358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6" name="Picture 85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9844" y="5502672"/>
            <a:ext cx="915278" cy="974328"/>
          </a:xfrm>
          <a:prstGeom prst="rect">
            <a:avLst/>
          </a:prstGeom>
        </p:spPr>
      </p:pic>
      <p:pic>
        <p:nvPicPr>
          <p:cNvPr id="89" name="Picture 88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0722" y="1708944"/>
            <a:ext cx="915278" cy="97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Review: The TCP/ECN Control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2824" y="6356350"/>
            <a:ext cx="2133600" cy="365125"/>
          </a:xfrm>
        </p:spPr>
        <p:txBody>
          <a:bodyPr/>
          <a:lstStyle/>
          <a:p>
            <a:fld id="{D6860B3D-D4F8-4840-B91D-0EEC232E35FC}" type="slidenum">
              <a:rPr lang="en-US" smtClean="0"/>
              <a:pPr/>
              <a:t>42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18102" y="4069257"/>
            <a:ext cx="161029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28709" y="2196108"/>
            <a:ext cx="1675522" cy="17662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227831" y="4191000"/>
            <a:ext cx="1676400" cy="1798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4038600" y="376634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1244" y="125174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Sender 1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141244" y="506174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Sender 2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856244" y="3048000"/>
            <a:ext cx="11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Receiver</a:t>
            </a:r>
            <a:endParaRPr lang="en-US" b="1" dirty="0"/>
          </a:p>
        </p:txBody>
      </p:sp>
      <p:sp>
        <p:nvSpPr>
          <p:cNvPr id="33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2" name="Rectangle 163"/>
          <p:cNvSpPr>
            <a:spLocks noChangeArrowheads="1"/>
          </p:cNvSpPr>
          <p:nvPr/>
        </p:nvSpPr>
        <p:spPr bwMode="auto">
          <a:xfrm>
            <a:off x="2017776" y="574929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7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8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9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0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1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2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3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4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5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6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7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4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5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6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7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8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9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0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1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2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3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4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5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58" name="Rectangle 163"/>
          <p:cNvSpPr>
            <a:spLocks noChangeArrowheads="1"/>
          </p:cNvSpPr>
          <p:nvPr/>
        </p:nvSpPr>
        <p:spPr bwMode="auto">
          <a:xfrm>
            <a:off x="2017776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4" name="Rectangle 163"/>
          <p:cNvSpPr>
            <a:spLocks noChangeArrowheads="1"/>
          </p:cNvSpPr>
          <p:nvPr/>
        </p:nvSpPr>
        <p:spPr bwMode="auto">
          <a:xfrm>
            <a:off x="2017776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017776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017776" y="5748528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pic>
        <p:nvPicPr>
          <p:cNvPr id="5" name="Picture 4" descr="ser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2201" y="3534338"/>
            <a:ext cx="1148799" cy="1102845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>
          <a:xfrm>
            <a:off x="4514850" y="3962400"/>
            <a:ext cx="133350" cy="144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7872" y="3962400"/>
            <a:ext cx="133350" cy="144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8"/>
          <p:cNvGrpSpPr/>
          <p:nvPr/>
        </p:nvGrpSpPr>
        <p:grpSpPr>
          <a:xfrm>
            <a:off x="3581400" y="2819400"/>
            <a:ext cx="2133600" cy="1143794"/>
            <a:chOff x="3962400" y="2667000"/>
            <a:chExt cx="2133600" cy="1143794"/>
          </a:xfrm>
        </p:grpSpPr>
        <p:cxnSp>
          <p:nvCxnSpPr>
            <p:cNvPr id="97" name="Straight Arrow Connector 96"/>
            <p:cNvCxnSpPr/>
            <p:nvPr/>
          </p:nvCxnSpPr>
          <p:spPr>
            <a:xfrm rot="16200000" flipH="1">
              <a:off x="4501515" y="3358515"/>
              <a:ext cx="792480" cy="1104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5400000">
              <a:off x="4403330" y="3370661"/>
              <a:ext cx="796129" cy="841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962400" y="26670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ECN Mark (1 bit)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Rectangle 163"/>
          <p:cNvSpPr>
            <a:spLocks noChangeArrowheads="1"/>
          </p:cNvSpPr>
          <p:nvPr/>
        </p:nvSpPr>
        <p:spPr bwMode="auto">
          <a:xfrm>
            <a:off x="6583680" y="4419600"/>
            <a:ext cx="274320" cy="27432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586728" y="3279648"/>
            <a:ext cx="293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553200" y="4343400"/>
            <a:ext cx="358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895600" y="1457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ECN = Explicit Congestion Notification</a:t>
            </a:r>
            <a:endParaRPr lang="en-US" sz="28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133430"/>
      </p:ext>
    </p:extLst>
  </p:cSld>
  <p:clrMapOvr>
    <a:masterClrMapping/>
  </p:clrMapOvr>
  <p:transition xmlns:p14="http://schemas.microsoft.com/office/powerpoint/2010/main" spd="slow" advTm="7090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68 -0.0037 C 0.0342 0.02662 0.10747 0.1338 0.14167 0.17778 C 0.17587 0.222 0.18854 0.2463 0.21771 0.26135 C 0.24688 0.27639 0.29584 0.26667 0.31632 0.26806 " pathEditMode="relative" rAng="0" ptsTypes="aaaa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198 -0.0007 C 0.03837 -0.04051 0.06476 -0.08032 0.09063 -0.11806 C 0.1165 -0.15579 0.14914 -0.20185 0.16771 -0.22778 C 0.18629 -0.2537 0.1908 -0.26296 0.20174 -0.27315 C 0.21268 -0.28333 0.21858 -0.28634 0.23386 -0.28889 C 0.24914 -0.29144 0.28143 -0.28912 0.29393 -0.28912 " pathEditMode="relative" rAng="0" ptsTypes="aaaaaa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268 -0.0037 C 0.0342 0.02662 0.10747 0.1338 0.14167 0.17778 C 0.17587 0.222 0.19601 0.2463 0.21771 0.26135 C 0.23941 0.27639 0.26042 0.26667 0.27153 0.26806 " pathEditMode="relative" rAng="0" ptsTypes="aaaa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198 -0.00069 C 0.03837 -0.0405 0.06476 -0.08032 0.09063 -0.11805 C 0.1165 -0.15578 0.14914 -0.20185 0.16771 -0.22777 C 0.18629 -0.2537 0.1908 -0.26296 0.20174 -0.27314 C 0.21268 -0.28333 0.22604 -0.28657 0.23386 -0.28888 C 0.24167 -0.2912 0.24549 -0.28796 0.24844 -0.28773 " pathEditMode="relative" rAng="0" ptsTypes="aaaaaa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58 0.26598 L 0.51424 0.2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9393 -0.29259 L 0.51268 -0.292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035 -0.0007 C -0.03871 0.00023 -0.17638 -0.00625 -0.23454 0.00463 C -0.2927 0.01551 -0.31562 0.03819 -0.34826 0.06458 C -0.3809 0.09097 -0.40972 0.13426 -0.43073 0.16296 C -0.45173 0.19166 -0.46545 0.22106 -0.47448 0.23634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7101 0.26737 L 0.51424 0.265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04 0.00139 L 0.24479 0.00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00191 0.00277 C -0.09705 0.00416 -0.19218 0.00578 -0.2493 -0.00232 C -0.30642 -0.01041 -0.30781 -0.0111 -0.34427 -0.04556 C -0.38073 -0.08002 -0.42448 -0.14454 -0.46805 -0.20907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-10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19 -0.28935 L 0.51268 -0.2923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556 0.0007 L 0.26684 0.0013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8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2.5E-6 3.7037E-7 C -0.03698 0.00023 -0.16146 -0.01157 -0.22153 0.00116 C -0.28159 0.01389 -0.31788 0.0375 -0.36024 0.07616 C -0.4026 0.11481 -0.45139 0.20023 -0.47534 0.23287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11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90" grpId="0" animBg="1"/>
      <p:bldP spid="62" grpId="0" animBg="1"/>
      <p:bldP spid="62" grpId="1" animBg="1"/>
      <p:bldP spid="62" grpId="2" animBg="1"/>
      <p:bldP spid="58" grpId="0" animBg="1"/>
      <p:bldP spid="58" grpId="1" animBg="1"/>
      <p:bldP spid="58" grpId="2" animBg="1"/>
      <p:bldP spid="64" grpId="0" animBg="1"/>
      <p:bldP spid="64" grpId="1" animBg="1"/>
      <p:bldP spid="64" grpId="2" animBg="1"/>
      <p:bldP spid="79" grpId="0" animBg="1"/>
      <p:bldP spid="79" grpId="1" animBg="1"/>
      <p:bldP spid="79" grpId="2" animBg="1"/>
      <p:bldP spid="85" grpId="0" animBg="1"/>
      <p:bldP spid="85" grpId="1" animBg="1"/>
      <p:bldP spid="85" grpId="2" animBg="1"/>
      <p:bldP spid="93" grpId="0" animBg="1"/>
      <p:bldP spid="93" grpId="1" animBg="1"/>
      <p:bldP spid="93" grpId="2" animBg="1"/>
      <p:bldP spid="95" grpId="0" animBg="1"/>
      <p:bldP spid="95" grpId="1" animBg="1"/>
      <p:bldP spid="95" grpId="2" animBg="1"/>
      <p:bldP spid="63" grpId="0" animBg="1"/>
      <p:bldP spid="91" grpId="0" animBg="1"/>
      <p:bldP spid="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DC-TCP: key ideas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1716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React early</a:t>
            </a:r>
            <a:r>
              <a:rPr lang="en-US" sz="2800" dirty="0"/>
              <a:t> </a:t>
            </a:r>
            <a:r>
              <a:rPr lang="en-US" sz="2800" dirty="0" smtClean="0"/>
              <a:t>and quickly: </a:t>
            </a:r>
            <a:r>
              <a:rPr lang="en-US" sz="2400" dirty="0" smtClean="0"/>
              <a:t>use ECN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React in proportion to the </a:t>
            </a:r>
            <a:r>
              <a:rPr lang="en-US" sz="2800" b="1" dirty="0" smtClean="0"/>
              <a:t>extent</a:t>
            </a:r>
            <a:r>
              <a:rPr lang="en-US" sz="2800" dirty="0" smtClean="0"/>
              <a:t> of congestion, not</a:t>
            </a:r>
            <a:br>
              <a:rPr lang="en-US" sz="2800" dirty="0" smtClean="0"/>
            </a:br>
            <a:r>
              <a:rPr lang="en-US" sz="2800" dirty="0" smtClean="0"/>
              <a:t> its </a:t>
            </a:r>
            <a:r>
              <a:rPr lang="en-US" sz="2800" b="1" dirty="0" smtClean="0"/>
              <a:t>presence</a:t>
            </a:r>
            <a:endParaRPr lang="en-US" sz="28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None/>
            </a:pPr>
            <a:endParaRPr lang="en-US" sz="2000" dirty="0" smtClean="0">
              <a:solidFill>
                <a:srgbClr val="0000CC"/>
              </a:solidFill>
            </a:endParaRPr>
          </a:p>
          <a:p>
            <a:pPr lvl="1"/>
            <a:endParaRPr lang="en-US" sz="2000" dirty="0" smtClean="0">
              <a:solidFill>
                <a:srgbClr val="0000CC"/>
              </a:solidFill>
            </a:endParaRPr>
          </a:p>
          <a:p>
            <a:pPr lvl="1"/>
            <a:endParaRPr lang="en-US" sz="2000" dirty="0" smtClean="0">
              <a:solidFill>
                <a:srgbClr val="0000CC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76153"/>
              </p:ext>
            </p:extLst>
          </p:nvPr>
        </p:nvGraphicFramePr>
        <p:xfrm>
          <a:off x="609600" y="3371105"/>
          <a:ext cx="7932821" cy="1699192"/>
        </p:xfrm>
        <a:graphic>
          <a:graphicData uri="http://schemas.openxmlformats.org/drawingml/2006/table">
            <a:tbl>
              <a:tblPr/>
              <a:tblGrid>
                <a:gridCol w="2419434"/>
                <a:gridCol w="2690395"/>
                <a:gridCol w="2822992"/>
              </a:tblGrid>
              <a:tr h="164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ECN Marks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TCP 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DCTCP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1 0 1 1 1 1 0 1 1 1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41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0 0 0 0 0 0 0 0 0 1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50%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9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63"/>
    </mc:Choice>
    <mc:Fallback xmlns="" xmlns:mv="urn:schemas-microsoft-com:mac:vml">
      <mp:transition xmlns:mp="http://schemas.microsoft.com/office/mac/powerpoint/2008/main" spd="slow" advTm="1089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996"/>
            <a:ext cx="8229600" cy="21562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Queue Length &gt; K </a:t>
            </a:r>
            <a:br>
              <a:rPr lang="en-US" b="1" dirty="0" smtClean="0"/>
            </a:br>
            <a:r>
              <a:rPr lang="en-US" sz="2000" i="1" dirty="0" smtClean="0"/>
              <a:t>(note: queue length is instantaneous, not average)</a:t>
            </a:r>
          </a:p>
          <a:p>
            <a:pPr lvl="2"/>
            <a:r>
              <a:rPr lang="en-US" dirty="0" smtClean="0"/>
              <a:t>Set ECN bit in packet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89388" y="3714282"/>
            <a:ext cx="2604836" cy="2161339"/>
            <a:chOff x="4114801" y="2419590"/>
            <a:chExt cx="2604836" cy="2161339"/>
          </a:xfrm>
        </p:grpSpPr>
        <p:grpSp>
          <p:nvGrpSpPr>
            <p:cNvPr id="4" name="Group 151"/>
            <p:cNvGrpSpPr>
              <a:grpSpLocks/>
            </p:cNvGrpSpPr>
            <p:nvPr/>
          </p:nvGrpSpPr>
          <p:grpSpPr bwMode="auto">
            <a:xfrm>
              <a:off x="4114801" y="3573369"/>
              <a:ext cx="2209800" cy="609600"/>
              <a:chOff x="4032" y="480"/>
              <a:chExt cx="768" cy="576"/>
            </a:xfrm>
            <a:gradFill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</p:grpSpPr>
          <p:sp>
            <p:nvSpPr>
              <p:cNvPr id="5" name="Freeform 152"/>
              <p:cNvSpPr>
                <a:spLocks/>
              </p:cNvSpPr>
              <p:nvPr/>
            </p:nvSpPr>
            <p:spPr bwMode="auto">
              <a:xfrm>
                <a:off x="4032" y="480"/>
                <a:ext cx="768" cy="576"/>
              </a:xfrm>
              <a:custGeom>
                <a:avLst/>
                <a:gdLst>
                  <a:gd name="T0" fmla="*/ 0 w 768"/>
                  <a:gd name="T1" fmla="*/ 0 h 576"/>
                  <a:gd name="T2" fmla="*/ 768 w 768"/>
                  <a:gd name="T3" fmla="*/ 0 h 576"/>
                  <a:gd name="T4" fmla="*/ 768 w 768"/>
                  <a:gd name="T5" fmla="*/ 576 h 576"/>
                  <a:gd name="T6" fmla="*/ 0 w 768"/>
                  <a:gd name="T7" fmla="*/ 57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0"/>
                    </a:moveTo>
                    <a:lnTo>
                      <a:pt x="768" y="0"/>
                    </a:lnTo>
                    <a:lnTo>
                      <a:pt x="768" y="576"/>
                    </a:lnTo>
                    <a:lnTo>
                      <a:pt x="0" y="576"/>
                    </a:lnTo>
                  </a:path>
                </a:pathLst>
              </a:cu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33399"/>
                  </a:solidFill>
                </a:endParaRPr>
              </a:p>
            </p:txBody>
          </p:sp>
          <p:sp>
            <p:nvSpPr>
              <p:cNvPr id="6" name="Line 153"/>
              <p:cNvSpPr>
                <a:spLocks noChangeShapeType="1"/>
              </p:cNvSpPr>
              <p:nvPr/>
            </p:nvSpPr>
            <p:spPr bwMode="auto">
              <a:xfrm>
                <a:off x="4721" y="653"/>
                <a:ext cx="0" cy="28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rot="5400000">
              <a:off x="4744930" y="3889114"/>
              <a:ext cx="138363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5131945" y="2419590"/>
              <a:ext cx="609600" cy="609600"/>
            </a:xfrm>
            <a:prstGeom prst="ellipse">
              <a:avLst/>
            </a:prstGeom>
            <a:solidFill>
              <a:schemeClr val="accent6">
                <a:alpha val="8000"/>
              </a:schemeClr>
            </a:solidFill>
            <a:ln w="38100"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5929564" y="2675247"/>
              <a:ext cx="79007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smtClean="0">
                  <a:latin typeface="Calibri" charset="0"/>
                </a:rPr>
                <a:t>Don’t </a:t>
              </a:r>
            </a:p>
            <a:p>
              <a:r>
                <a:rPr lang="en-US" sz="2000" b="1" dirty="0" smtClean="0">
                  <a:latin typeface="Calibri" charset="0"/>
                </a:rPr>
                <a:t>Mark</a:t>
              </a:r>
              <a:endParaRPr lang="en-US" sz="2000" b="1" dirty="0">
                <a:latin typeface="Calibri" charset="0"/>
              </a:endParaRP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4114801" y="2797188"/>
              <a:ext cx="7816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latin typeface="Calibri" charset="0"/>
                </a:rPr>
                <a:t>Mark</a:t>
              </a:r>
              <a:endParaRPr lang="en-US" sz="2800" b="1" dirty="0">
                <a:latin typeface="Calibri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4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sender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09" y="5239427"/>
            <a:ext cx="8229600" cy="1257668"/>
          </a:xfrm>
        </p:spPr>
        <p:txBody>
          <a:bodyPr anchor="ctr">
            <a:normAutofit/>
          </a:bodyPr>
          <a:lstStyle/>
          <a:p>
            <a:pPr marL="0" lvl="1" indent="0">
              <a:buNone/>
            </a:pPr>
            <a:r>
              <a:rPr lang="el-GR" sz="2400" b="1" i="1" dirty="0" smtClean="0">
                <a:latin typeface="Calibri" charset="0"/>
                <a:ea typeface="ＭＳ Ｐゴシック" charset="-128"/>
                <a:cs typeface="ＭＳ Ｐゴシック" charset="-128"/>
              </a:rPr>
              <a:t>α</a:t>
            </a:r>
            <a:r>
              <a:rPr lang="en-US" sz="2400" b="1" i="1" dirty="0" smtClean="0">
                <a:latin typeface="Calibri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 smtClean="0">
                <a:latin typeface="Calibri" charset="0"/>
                <a:ea typeface="ＭＳ Ｐゴシック" charset="-128"/>
                <a:cs typeface="ＭＳ Ｐゴシック" charset="-128"/>
              </a:rPr>
              <a:t>equal to 1 (high congestion):                   (same as TCP!)</a:t>
            </a:r>
            <a:endParaRPr lang="en-US" sz="2400" i="1" dirty="0" smtClean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97268"/>
              </p:ext>
            </p:extLst>
          </p:nvPr>
        </p:nvGraphicFramePr>
        <p:xfrm>
          <a:off x="1227959" y="3210689"/>
          <a:ext cx="7077841" cy="70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" name="Equation" r:id="rId3" imgW="3708400" imgH="368300" progId="Equation.3">
                  <p:embed/>
                </p:oleObj>
              </mc:Choice>
              <mc:Fallback>
                <p:oleObj name="Equation" r:id="rId3" imgW="3708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959" y="3210689"/>
                        <a:ext cx="7077841" cy="702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28341"/>
              </p:ext>
            </p:extLst>
          </p:nvPr>
        </p:nvGraphicFramePr>
        <p:xfrm>
          <a:off x="5969511" y="4413417"/>
          <a:ext cx="1912937" cy="739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" name="Equation" r:id="rId5" imgW="952500" imgH="368300" progId="Equation.3">
                  <p:embed/>
                </p:oleObj>
              </mc:Choice>
              <mc:Fallback>
                <p:oleObj name="Equation" r:id="rId5" imgW="952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511" y="4413417"/>
                        <a:ext cx="1912937" cy="7390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1"/>
            <a:ext cx="8229600" cy="125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Maintain running average of the </a:t>
            </a:r>
            <a:r>
              <a:rPr lang="en-US" sz="3200" i="1" dirty="0" smtClean="0">
                <a:solidFill>
                  <a:srgbClr val="0000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fraction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of packets </a:t>
            </a:r>
            <a:r>
              <a:rPr lang="en-US" sz="3200" dirty="0" smtClean="0">
                <a:latin typeface="Calibri" charset="0"/>
                <a:ea typeface="ＭＳ Ｐゴシック" charset="-128"/>
                <a:cs typeface="ＭＳ Ｐゴシック" charset="-128"/>
              </a:rPr>
              <a:t>marked </a:t>
            </a:r>
            <a:r>
              <a:rPr lang="en-US" sz="3200" b="1" dirty="0" smtClean="0">
                <a:latin typeface="Calibri" charset="0"/>
                <a:ea typeface="ＭＳ Ｐゴシック" charset="-128"/>
                <a:cs typeface="ＭＳ Ｐゴシック" charset="-128"/>
              </a:rPr>
              <a:t>(</a:t>
            </a:r>
            <a:r>
              <a:rPr lang="el-GR" sz="3200" b="1" i="1" dirty="0" smtClean="0">
                <a:latin typeface="Calibri" charset="0"/>
                <a:ea typeface="ＭＳ Ｐゴシック" charset="-128"/>
                <a:cs typeface="ＭＳ Ｐゴシック" charset="-128"/>
              </a:rPr>
              <a:t>α</a:t>
            </a:r>
            <a:r>
              <a:rPr lang="en-US" sz="3200" b="1" dirty="0" smtClean="0">
                <a:latin typeface="Calibri" charset="0"/>
                <a:ea typeface="ＭＳ Ｐゴシック" charset="-128"/>
                <a:cs typeface="ＭＳ Ｐゴシック" charset="-128"/>
              </a:rPr>
              <a:t>)</a:t>
            </a:r>
            <a:r>
              <a:rPr lang="en-US" sz="3200" dirty="0" smtClean="0">
                <a:solidFill>
                  <a:srgbClr val="0000CC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.</a:t>
            </a:r>
            <a:endParaRPr lang="en-US" sz="3200" b="1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081234"/>
            <a:ext cx="8229600" cy="125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Window adapts based on </a:t>
            </a:r>
            <a:r>
              <a:rPr lang="el-GR" sz="3200" b="1" i="1" dirty="0" smtClean="0">
                <a:solidFill>
                  <a:srgbClr val="FF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α</a:t>
            </a:r>
            <a:r>
              <a:rPr lang="en-US" sz="3200" i="1" dirty="0" smtClean="0">
                <a:solidFill>
                  <a:srgbClr val="FF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:</a:t>
            </a:r>
            <a:endParaRPr lang="en-US" sz="3200" i="1" dirty="0">
              <a:solidFill>
                <a:srgbClr val="FF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624463"/>
              </p:ext>
            </p:extLst>
          </p:nvPr>
        </p:nvGraphicFramePr>
        <p:xfrm>
          <a:off x="4758951" y="5527675"/>
          <a:ext cx="11223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7" name="Equation" r:id="rId7" imgW="558800" imgH="393700" progId="Equation.3">
                  <p:embed/>
                </p:oleObj>
              </mc:Choice>
              <mc:Fallback>
                <p:oleObj name="Equation" r:id="rId7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8951" y="5527675"/>
                        <a:ext cx="1122362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1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DCTCP in 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3213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Setup: Win 7, Broadcom 1Gbps Switch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Scenario: 2 long-lived flows, K = 30KB</a:t>
            </a:r>
            <a:endParaRPr lang="en-US" sz="2000" b="1" dirty="0">
              <a:solidFill>
                <a:srgbClr val="0000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400" y="1066800"/>
            <a:ext cx="7728023" cy="5410200"/>
            <a:chOff x="533400" y="1219200"/>
            <a:chExt cx="7728023" cy="5410200"/>
          </a:xfrm>
        </p:grpSpPr>
        <p:pic>
          <p:nvPicPr>
            <p:cNvPr id="6" name="Picture 370" descr="dctcp-vs-tcp.pd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219200"/>
              <a:ext cx="7728023" cy="54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-157491" y="2062488"/>
              <a:ext cx="205740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(Kbytes)</a:t>
              </a:r>
              <a:endParaRPr lang="en-US" sz="28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68"/>
    </mc:Choice>
    <mc:Fallback xmlns="" xmlns:mv="urn:schemas-microsoft-com:mac:vml">
      <mp:transition xmlns:mp="http://schemas.microsoft.com/office/mac/powerpoint/2008/main" spd="slow" advTm="482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DC-TCP: why it 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86332"/>
            <a:ext cx="8991600" cy="51716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React early</a:t>
            </a:r>
            <a:r>
              <a:rPr lang="en-US" sz="2800" dirty="0"/>
              <a:t> </a:t>
            </a:r>
            <a:r>
              <a:rPr lang="en-US" sz="2800" dirty="0" smtClean="0"/>
              <a:t>and quickly: </a:t>
            </a:r>
            <a:r>
              <a:rPr lang="en-US" sz="2400" dirty="0" smtClean="0"/>
              <a:t>use ECN 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 Avoid large buildup in queues  lower latency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React in proportion to the </a:t>
            </a:r>
            <a:r>
              <a:rPr lang="en-US" sz="2800" b="1" dirty="0" smtClean="0"/>
              <a:t>extent</a:t>
            </a:r>
            <a:r>
              <a:rPr lang="en-US" sz="2800" dirty="0" smtClean="0"/>
              <a:t> of congestion, not</a:t>
            </a:r>
            <a:br>
              <a:rPr lang="en-US" sz="2800" dirty="0" smtClean="0"/>
            </a:br>
            <a:r>
              <a:rPr lang="en-US" sz="2800" dirty="0" smtClean="0"/>
              <a:t> its </a:t>
            </a:r>
            <a:r>
              <a:rPr lang="en-US" sz="2800" b="1" dirty="0" smtClean="0"/>
              <a:t>presence</a:t>
            </a:r>
            <a:endParaRPr lang="en-US" sz="2800" dirty="0" smtClean="0"/>
          </a:p>
          <a:p>
            <a:pPr lvl="1">
              <a:buFont typeface="Wingdings" charset="0"/>
              <a:buChar char="à"/>
            </a:pPr>
            <a:r>
              <a:rPr lang="en-US" sz="2400" dirty="0" smtClean="0">
                <a:solidFill>
                  <a:srgbClr val="FF0000"/>
                </a:solidFill>
              </a:rPr>
              <a:t>Maintain </a:t>
            </a:r>
            <a:r>
              <a:rPr lang="en-US" sz="2400" dirty="0">
                <a:solidFill>
                  <a:srgbClr val="FF0000"/>
                </a:solidFill>
              </a:rPr>
              <a:t>high throughput by not over-reacting to </a:t>
            </a:r>
            <a:r>
              <a:rPr lang="en-US" sz="2400" dirty="0" smtClean="0">
                <a:solidFill>
                  <a:srgbClr val="FF0000"/>
                </a:solidFill>
              </a:rPr>
              <a:t>congestion</a:t>
            </a:r>
          </a:p>
          <a:p>
            <a:pPr lvl="1">
              <a:buFont typeface="Wingdings" charset="0"/>
              <a:buChar char="à"/>
            </a:pPr>
            <a:r>
              <a:rPr lang="en-US" sz="2400" dirty="0" smtClean="0">
                <a:solidFill>
                  <a:srgbClr val="FF0000"/>
                </a:solidFill>
              </a:rPr>
              <a:t>Reduces variance in sending rates, lowering queue buildups </a:t>
            </a:r>
            <a:endParaRPr lang="en-US" sz="2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400" dirty="0" smtClean="0"/>
          </a:p>
          <a:p>
            <a:pPr lvl="1">
              <a:buNone/>
            </a:pPr>
            <a:endParaRPr lang="en-US" sz="2000" dirty="0" smtClean="0">
              <a:solidFill>
                <a:srgbClr val="0000CC"/>
              </a:solidFill>
            </a:endParaRPr>
          </a:p>
          <a:p>
            <a:pPr lvl="1"/>
            <a:endParaRPr lang="en-US" sz="2000" dirty="0" smtClean="0">
              <a:solidFill>
                <a:srgbClr val="0000CC"/>
              </a:solidFill>
            </a:endParaRPr>
          </a:p>
          <a:p>
            <a:pPr lvl="1"/>
            <a:endParaRPr lang="en-US" sz="2000" dirty="0" smtClean="0">
              <a:solidFill>
                <a:srgbClr val="0000CC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1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63"/>
    </mc:Choice>
    <mc:Fallback xmlns="" xmlns:mv="urn:schemas-microsoft-com:mac:vml">
      <mp:transition xmlns:mp="http://schemas.microsoft.com/office/mac/powerpoint/2008/main" spd="slow" advTm="1089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TCP (DC-TCP)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489"/>
            <a:ext cx="8518808" cy="4525963"/>
          </a:xfrm>
        </p:spPr>
        <p:txBody>
          <a:bodyPr/>
          <a:lstStyle/>
          <a:p>
            <a:r>
              <a:rPr lang="en-US" dirty="0" smtClean="0"/>
              <a:t>Proposal from Microsoft Research, 2010</a:t>
            </a:r>
          </a:p>
          <a:p>
            <a:pPr lvl="1"/>
            <a:r>
              <a:rPr lang="en-US" dirty="0" smtClean="0"/>
              <a:t>Incremental fixes to TCP for DC environments </a:t>
            </a:r>
          </a:p>
          <a:p>
            <a:pPr lvl="1"/>
            <a:r>
              <a:rPr lang="en-US" dirty="0" smtClean="0"/>
              <a:t>Deployed in Microsoft datacenters (~rumor)</a:t>
            </a:r>
          </a:p>
          <a:p>
            <a:pPr lvl="1"/>
            <a:endParaRPr lang="en-US" dirty="0"/>
          </a:p>
          <a:p>
            <a:r>
              <a:rPr lang="en-US" dirty="0" smtClean="0"/>
              <a:t>Leverages Explicit Congestion Notification (ECN)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An improvement; but still far from “ideal”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454EE-BB9B-1946-B650-43AA8497107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69334"/>
      </p:ext>
    </p:extLst>
  </p:cSld>
  <p:clrMapOvr>
    <a:masterClrMapping/>
  </p:clrMapOvr>
  <p:transition xmlns:p14="http://schemas.microsoft.com/office/powerpoint/2010/main" spd="slow" advTm="276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“ideal”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40" y="179746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best measure of performance for a data center transport protocol? </a:t>
            </a:r>
          </a:p>
          <a:p>
            <a:pPr lvl="1"/>
            <a:r>
              <a:rPr lang="en-US" dirty="0" smtClean="0"/>
              <a:t>When the flow is completely transferred?</a:t>
            </a:r>
          </a:p>
          <a:p>
            <a:pPr lvl="1"/>
            <a:r>
              <a:rPr lang="en-US" dirty="0" smtClean="0"/>
              <a:t>Latency of each packet in the flow?</a:t>
            </a:r>
          </a:p>
          <a:p>
            <a:pPr lvl="1"/>
            <a:r>
              <a:rPr lang="en-US" dirty="0" smtClean="0"/>
              <a:t>Number of packet drops?</a:t>
            </a:r>
          </a:p>
          <a:p>
            <a:pPr lvl="1"/>
            <a:r>
              <a:rPr lang="en-US" dirty="0" smtClean="0"/>
              <a:t>Link utilization? </a:t>
            </a:r>
          </a:p>
          <a:p>
            <a:pPr lvl="1"/>
            <a:r>
              <a:rPr lang="en-US" dirty="0" smtClean="0"/>
              <a:t>Average queue length at switches?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92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active!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23900"/>
          </a:xfrm>
        </p:spPr>
        <p:txBody>
          <a:bodyPr/>
          <a:lstStyle/>
          <a:p>
            <a:pPr lvl="0"/>
            <a:r>
              <a:rPr lang="en-US" dirty="0" smtClean="0">
                <a:effectLst/>
                <a:latin typeface="Consolas"/>
                <a:ea typeface="Consolas"/>
                <a:cs typeface="Consolas"/>
              </a:rPr>
              <a:t>deny </a:t>
            </a:r>
            <a:r>
              <a:rPr lang="en-US" dirty="0" err="1" smtClean="0">
                <a:effectLst/>
                <a:latin typeface="Consolas"/>
                <a:ea typeface="Consolas"/>
                <a:cs typeface="Consolas"/>
              </a:rPr>
              <a:t>dns</a:t>
            </a:r>
            <a:r>
              <a:rPr lang="en-US" dirty="0" smtClean="0">
                <a:effectLst/>
                <a:latin typeface="Consolas"/>
                <a:ea typeface="Consolas"/>
                <a:cs typeface="Consolas"/>
              </a:rPr>
              <a:t> &lt;domain name&gt;</a:t>
            </a:r>
            <a:r>
              <a:rPr lang="en-US" dirty="0" smtClean="0">
                <a:effectLst/>
              </a:rPr>
              <a:t> </a:t>
            </a:r>
            <a:endParaRPr lang="en-US" u="none" strike="noStrike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4298907"/>
            <a:ext cx="1028700" cy="728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0" y="3758901"/>
            <a:ext cx="1066800" cy="158527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27300" y="4406900"/>
            <a:ext cx="33020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60496" y="3942834"/>
            <a:ext cx="1453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strike="noStrike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DNS </a:t>
            </a:r>
            <a:r>
              <a:rPr lang="en-US" u="none" strike="noStrike" dirty="0" err="1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Reqest</a:t>
            </a:r>
            <a:endParaRPr lang="en-US" dirty="0"/>
          </a:p>
        </p:txBody>
      </p:sp>
      <p:sp>
        <p:nvSpPr>
          <p:cNvPr id="9" name="Multiply 8"/>
          <p:cNvSpPr/>
          <p:nvPr/>
        </p:nvSpPr>
        <p:spPr bwMode="auto">
          <a:xfrm>
            <a:off x="5143500" y="3942834"/>
            <a:ext cx="685800" cy="914400"/>
          </a:xfrm>
          <a:prstGeom prst="mathMultiply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27300" y="4857234"/>
            <a:ext cx="33020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5027570"/>
            <a:ext cx="2695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none" strike="noStrike" dirty="0" smtClean="0">
                <a:solidFill>
                  <a:srgbClr val="FF0000"/>
                </a:solidFill>
                <a:effectLst/>
                <a:latin typeface="Consolas"/>
                <a:ea typeface="Consolas"/>
                <a:cs typeface="Consolas"/>
              </a:rPr>
              <a:t>DNS Response to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effectLst/>
                <a:latin typeface="Consolas"/>
                <a:ea typeface="Consolas"/>
                <a:cs typeface="Consolas"/>
              </a:rPr>
              <a:t>54.173.224.150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4612" y="4442448"/>
            <a:ext cx="4284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 err="1" smtClean="0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1552" y="4442448"/>
            <a:ext cx="49259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 err="1" smtClean="0">
                <a:latin typeface="+mn-lt"/>
              </a:rPr>
              <a:t>ext</a:t>
            </a:r>
            <a:endParaRPr lang="en-US" sz="1800" b="0" dirty="0">
              <a:latin typeface="+mn-lt"/>
            </a:endParaRPr>
          </a:p>
        </p:txBody>
      </p:sp>
      <p:pic>
        <p:nvPicPr>
          <p:cNvPr id="15" name="image01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57200" y="1417638"/>
            <a:ext cx="8318500" cy="4995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968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Completion Time (FCT)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Time from when flow started at the sender, to when all packets in the flow were received at the receiver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9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FCT with DCTCP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38135"/>
              </p:ext>
            </p:extLst>
          </p:nvPr>
        </p:nvGraphicFramePr>
        <p:xfrm>
          <a:off x="1023362" y="1465429"/>
          <a:ext cx="7089567" cy="45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9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53"/>
    </mc:Choice>
    <mc:Fallback xmlns="">
      <p:transition xmlns:p14="http://schemas.microsoft.com/office/powerpoint/2010/main" spd="slow" advTm="402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2"/>
          <a:stretch/>
        </p:blipFill>
        <p:spPr>
          <a:xfrm>
            <a:off x="685800" y="3961613"/>
            <a:ext cx="7270865" cy="2768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46"/>
            <a:ext cx="8229600" cy="1704798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smtClean="0">
                <a:latin typeface="+mn-lt"/>
              </a:rPr>
              <a:t>Recall: “Elephants” and “Mice” </a:t>
            </a:r>
            <a:endParaRPr lang="en-US" sz="44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04517" y="3902432"/>
            <a:ext cx="0" cy="2379132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9026" y="3902432"/>
            <a:ext cx="0" cy="2379132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44650" y="5370479"/>
            <a:ext cx="2133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55% of flows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3% of bytes</a:t>
            </a:r>
            <a:endParaRPr lang="en-US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5336613"/>
            <a:ext cx="216226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5% of flows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35% of bytes</a:t>
            </a:r>
            <a:endParaRPr lang="en-US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33600" y="4671390"/>
            <a:ext cx="1654143" cy="534909"/>
            <a:chOff x="2286000" y="4419600"/>
            <a:chExt cx="1654143" cy="53490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86000" y="4954509"/>
              <a:ext cx="1654143" cy="0"/>
            </a:xfrm>
            <a:prstGeom prst="line">
              <a:avLst/>
            </a:prstGeom>
            <a:ln w="63500">
              <a:solidFill>
                <a:srgbClr val="C00000"/>
              </a:solidFill>
              <a:prstDash val="sysDot"/>
              <a:headEnd type="stealth" w="lg" len="med"/>
              <a:tailEnd type="none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362200" y="4419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&lt;</a:t>
              </a:r>
              <a:r>
                <a:rPr lang="en-US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100KB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16574" y="4596699"/>
            <a:ext cx="1613026" cy="533400"/>
            <a:chOff x="6768974" y="4419600"/>
            <a:chExt cx="1613026" cy="533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768974" y="4953000"/>
              <a:ext cx="1403287" cy="0"/>
            </a:xfrm>
            <a:prstGeom prst="line">
              <a:avLst/>
            </a:prstGeom>
            <a:ln w="63500">
              <a:solidFill>
                <a:srgbClr val="C00000"/>
              </a:solidFill>
              <a:prstDash val="sysDot"/>
              <a:headEnd type="none" w="lg" len="med"/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58000" y="4419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&gt;10MB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45" y="2384507"/>
            <a:ext cx="8711779" cy="1051498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Web search, data mining (Microsoft</a:t>
            </a:r>
            <a:r>
              <a:rPr lang="en-US" dirty="0" smtClean="0"/>
              <a:t>) [</a:t>
            </a:r>
            <a:r>
              <a:rPr lang="en-US" dirty="0" err="1" smtClean="0"/>
              <a:t>Alizadeh</a:t>
            </a:r>
            <a:r>
              <a:rPr lang="en-US" dirty="0" smtClean="0"/>
              <a:t> 2010]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0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FCT with DCTCP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287925"/>
              </p:ext>
            </p:extLst>
          </p:nvPr>
        </p:nvGraphicFramePr>
        <p:xfrm>
          <a:off x="1023362" y="1465429"/>
          <a:ext cx="7089567" cy="45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060" y="5716228"/>
            <a:ext cx="717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Problem: the mice are delayed by the elephants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3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53"/>
    </mc:Choice>
    <mc:Fallback xmlns="">
      <p:transition xmlns:p14="http://schemas.microsoft.com/office/powerpoint/2010/main" spd="slow" advTm="402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651"/>
            <a:ext cx="8229600" cy="1291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Solution: use priorities!</a:t>
            </a:r>
            <a:br>
              <a:rPr lang="en-US" dirty="0" smtClean="0"/>
            </a:br>
            <a:r>
              <a:rPr lang="en-US" sz="3600" i="1" dirty="0" smtClean="0"/>
              <a:t>[</a:t>
            </a:r>
            <a:r>
              <a:rPr lang="en-US" sz="3600" i="1" dirty="0" err="1" smtClean="0"/>
              <a:t>pFabric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Sigcomm</a:t>
            </a:r>
            <a:r>
              <a:rPr lang="en-US" sz="3600" i="1" dirty="0" smtClean="0"/>
              <a:t> 2013]</a:t>
            </a:r>
            <a:endParaRPr lang="en-US" sz="3600" i="1" dirty="0"/>
          </a:p>
        </p:txBody>
      </p:sp>
      <p:sp>
        <p:nvSpPr>
          <p:cNvPr id="129" name="Rectangle 128"/>
          <p:cNvSpPr/>
          <p:nvPr/>
        </p:nvSpPr>
        <p:spPr>
          <a:xfrm>
            <a:off x="4648200" y="5562600"/>
            <a:ext cx="4471916" cy="50601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92" name="Content Placeholder 2"/>
          <p:cNvSpPr txBox="1">
            <a:spLocks/>
          </p:cNvSpPr>
          <p:nvPr/>
        </p:nvSpPr>
        <p:spPr>
          <a:xfrm>
            <a:off x="457199" y="1828800"/>
            <a:ext cx="8686801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  <a:latin typeface="+mn-lt"/>
              </a:rPr>
              <a:t>Packets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carry a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single priority number</a:t>
            </a: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+mn-lt"/>
              </a:rPr>
              <a:t>priority = remaining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flow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size </a:t>
            </a:r>
            <a:r>
              <a:rPr lang="en-US" dirty="0" smtClean="0">
                <a:latin typeface="+mn-lt"/>
              </a:rPr>
              <a:t>(e.g., #bytes un-</a:t>
            </a:r>
            <a:r>
              <a:rPr lang="en-US" dirty="0" err="1" smtClean="0">
                <a:latin typeface="+mn-lt"/>
              </a:rPr>
              <a:t>acked</a:t>
            </a:r>
            <a:r>
              <a:rPr lang="en-US" dirty="0" smtClean="0">
                <a:latin typeface="+mn-lt"/>
              </a:rPr>
              <a:t>)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US" b="1" dirty="0" smtClean="0">
              <a:solidFill>
                <a:srgbClr val="000000"/>
              </a:solidFill>
              <a:latin typeface="+mn-lt"/>
              <a:cs typeface="Verdana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+mn-lt"/>
                <a:cs typeface="Verdana"/>
              </a:rPr>
              <a:t>Switches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  <a:cs typeface="Verdana"/>
              </a:rPr>
              <a:t>very </a:t>
            </a:r>
            <a:r>
              <a:rPr lang="en-US" dirty="0">
                <a:solidFill>
                  <a:srgbClr val="000000"/>
                </a:solidFill>
                <a:latin typeface="+mn-lt"/>
                <a:cs typeface="Verdana"/>
              </a:rPr>
              <a:t>small 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Verdana"/>
              </a:rPr>
              <a:t>queues (e.g., 10 packets)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  <a:cs typeface="Verdana"/>
              </a:rPr>
              <a:t>send </a:t>
            </a:r>
            <a:r>
              <a:rPr lang="en-US" dirty="0">
                <a:solidFill>
                  <a:srgbClr val="000000"/>
                </a:solidFill>
                <a:latin typeface="+mn-lt"/>
                <a:cs typeface="Verdana"/>
              </a:rPr>
              <a:t>highest priority / drop lowest priority 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Verdana"/>
              </a:rPr>
              <a:t>packet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+mn-lt"/>
              <a:cs typeface="Verdana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+mn-lt"/>
                <a:cs typeface="Verdana"/>
              </a:rPr>
              <a:t>Servers</a:t>
            </a:r>
            <a:endParaRPr lang="en-US" b="1" dirty="0">
              <a:solidFill>
                <a:srgbClr val="000000"/>
              </a:solidFill>
              <a:latin typeface="+mn-lt"/>
              <a:cs typeface="Verdana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  <a:cs typeface="Verdana"/>
              </a:rPr>
              <a:t>Transmit/retransmit aggressively (at full link rate)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  <a:cs typeface="Verdana"/>
              </a:rPr>
              <a:t>Drop transmission rate only under extreme loss (timeouts)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785" y="6501460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1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45"/>
    </mc:Choice>
    <mc:Fallback xmlns="">
      <p:transition xmlns:p14="http://schemas.microsoft.com/office/powerpoint/2010/main" spd="slow" advTm="9264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FCT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589722"/>
              </p:ext>
            </p:extLst>
          </p:nvPr>
        </p:nvGraphicFramePr>
        <p:xfrm>
          <a:off x="1023362" y="1627427"/>
          <a:ext cx="7089567" cy="45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2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53"/>
    </mc:Choice>
    <mc:Fallback xmlns="">
      <p:transition xmlns:p14="http://schemas.microsoft.com/office/powerpoint/2010/main" spd="slow" advTm="402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FCT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049607"/>
              </p:ext>
            </p:extLst>
          </p:nvPr>
        </p:nvGraphicFramePr>
        <p:xfrm>
          <a:off x="1023362" y="1647532"/>
          <a:ext cx="7089567" cy="45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785" y="6489131"/>
            <a:ext cx="4591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Mohammad </a:t>
            </a: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Alizadeh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Stanford University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32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53"/>
    </mc:Choice>
    <mc:Fallback xmlns="">
      <p:transition xmlns:p14="http://schemas.microsoft.com/office/powerpoint/2010/main" spd="slow" advTm="402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</a:t>
            </a:r>
            <a:r>
              <a:rPr lang="en-US" dirty="0" err="1" smtClean="0"/>
              <a:t>pFabric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0171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Consider problem of scheduling N jobs at a single queue/processor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J</a:t>
            </a:r>
            <a:r>
              <a:rPr lang="en-US" sz="2400" baseline="-25000" dirty="0" smtClean="0">
                <a:solidFill>
                  <a:srgbClr val="000090"/>
                </a:solidFill>
              </a:rPr>
              <a:t>1,</a:t>
            </a:r>
            <a:r>
              <a:rPr lang="en-US" sz="2400" dirty="0" smtClean="0">
                <a:solidFill>
                  <a:srgbClr val="000090"/>
                </a:solidFill>
              </a:rPr>
              <a:t> J</a:t>
            </a:r>
            <a:r>
              <a:rPr lang="en-US" sz="2400" baseline="-25000" dirty="0" smtClean="0">
                <a:solidFill>
                  <a:srgbClr val="000090"/>
                </a:solidFill>
              </a:rPr>
              <a:t>2</a:t>
            </a:r>
            <a:r>
              <a:rPr lang="en-US" sz="2400" dirty="0" smtClean="0">
                <a:solidFill>
                  <a:srgbClr val="000090"/>
                </a:solidFill>
              </a:rPr>
              <a:t>, … , </a:t>
            </a:r>
            <a:r>
              <a:rPr lang="en-US" sz="2400" dirty="0" err="1" smtClean="0">
                <a:solidFill>
                  <a:srgbClr val="000090"/>
                </a:solidFill>
              </a:rPr>
              <a:t>J</a:t>
            </a:r>
            <a:r>
              <a:rPr lang="en-US" sz="2400" baseline="-25000" dirty="0" err="1" smtClean="0">
                <a:solidFill>
                  <a:srgbClr val="000090"/>
                </a:solidFill>
              </a:rPr>
              <a:t>n</a:t>
            </a:r>
            <a:r>
              <a:rPr lang="en-US" sz="2400" dirty="0" smtClean="0">
                <a:solidFill>
                  <a:srgbClr val="000090"/>
                </a:solidFill>
              </a:rPr>
              <a:t> with duration T</a:t>
            </a:r>
            <a:r>
              <a:rPr lang="en-US" sz="2400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dirty="0" smtClean="0">
                <a:solidFill>
                  <a:srgbClr val="000090"/>
                </a:solidFill>
              </a:rPr>
              <a:t>, T</a:t>
            </a:r>
            <a:r>
              <a:rPr lang="en-US" sz="2400" baseline="-25000" dirty="0" smtClean="0">
                <a:solidFill>
                  <a:srgbClr val="000090"/>
                </a:solidFill>
              </a:rPr>
              <a:t>2</a:t>
            </a:r>
            <a:r>
              <a:rPr lang="en-US" sz="2400" dirty="0" smtClean="0">
                <a:solidFill>
                  <a:srgbClr val="000090"/>
                </a:solidFill>
              </a:rPr>
              <a:t>, …</a:t>
            </a:r>
            <a:r>
              <a:rPr lang="en-US" sz="2400" dirty="0" err="1" smtClean="0">
                <a:solidFill>
                  <a:srgbClr val="00009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90"/>
                </a:solidFill>
              </a:rPr>
              <a:t>n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respectively</a:t>
            </a:r>
            <a:endParaRPr lang="en-US" sz="2800" dirty="0" smtClean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 smtClean="0"/>
              <a:t>“Shortest Job First” (SJF) scheduling minimizes average Job Completion Time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Pick job with minimum T</a:t>
            </a:r>
            <a:r>
              <a:rPr lang="en-US" sz="2400" baseline="-25000" dirty="0" smtClean="0">
                <a:solidFill>
                  <a:srgbClr val="000090"/>
                </a:solidFill>
              </a:rPr>
              <a:t>i </a:t>
            </a:r>
            <a:r>
              <a:rPr lang="en-US" sz="2400" dirty="0" smtClean="0">
                <a:solidFill>
                  <a:srgbClr val="000090"/>
                </a:solidFill>
              </a:rPr>
              <a:t>; de-queue and run ; repeat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I.e., job that requires minimum runtime has max priority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Solution for a network of queues is NP-hard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Setting priority=remaining flow size is a heuristic to approximate SJF</a:t>
            </a:r>
          </a:p>
          <a:p>
            <a:pPr lvl="1"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800" dirty="0"/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 smtClean="0"/>
          </a:p>
          <a:p>
            <a:pPr lvl="1">
              <a:lnSpc>
                <a:spcPct val="110000"/>
              </a:lnSpc>
            </a:pP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11037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exercise: why does SJF work?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Consider 4 jobs with duration 1,2,4,8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Compute finish times w/ Round-Robin vs. SJF</a:t>
            </a:r>
          </a:p>
          <a:p>
            <a:pPr>
              <a:lnSpc>
                <a:spcPct val="120000"/>
              </a:lnSpc>
            </a:pPr>
            <a:r>
              <a:rPr lang="en-US" dirty="0"/>
              <a:t>Assume </a:t>
            </a:r>
            <a:r>
              <a:rPr lang="en-US" dirty="0" smtClean="0"/>
              <a:t>scheduler: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Picks best job (as per scheduling policy)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Runs job for one time unit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Update job durations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 repeat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Job completion times: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With RR: 1, 5, 10, 15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90"/>
                </a:solidFill>
              </a:rPr>
              <a:t>With SJF: 1, 3, 7, 15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2" y="1618874"/>
            <a:ext cx="9132328" cy="510374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Learn more: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https</a:t>
            </a:r>
            <a:r>
              <a:rPr lang="en-US" sz="2400" dirty="0">
                <a:solidFill>
                  <a:srgbClr val="0000FF"/>
                </a:solidFill>
              </a:rPr>
              <a:t>://</a:t>
            </a:r>
            <a:r>
              <a:rPr lang="en-US" sz="2400" dirty="0" err="1">
                <a:solidFill>
                  <a:srgbClr val="0000FF"/>
                </a:solidFill>
              </a:rPr>
              <a:t>code.facebook.com</a:t>
            </a:r>
            <a:r>
              <a:rPr lang="en-US" sz="2400" dirty="0">
                <a:solidFill>
                  <a:srgbClr val="0000FF"/>
                </a:solidFill>
              </a:rPr>
              <a:t>/posts/360346274145943/introducing-data-center-fabric-the-next-generation-facebook-data-center-network/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 smtClean="0"/>
              <a:t>Next time: Guest lecture by Stephen </a:t>
            </a:r>
            <a:r>
              <a:rPr lang="en-US" dirty="0" err="1" smtClean="0"/>
              <a:t>Strowes</a:t>
            </a:r>
            <a:r>
              <a:rPr lang="en-US" dirty="0" smtClean="0"/>
              <a:t>, IPv6!</a:t>
            </a:r>
          </a:p>
        </p:txBody>
      </p:sp>
    </p:spTree>
    <p:extLst>
      <p:ext uri="{BB962C8B-B14F-4D97-AF65-F5344CB8AC3E}">
        <p14:creationId xmlns:p14="http://schemas.microsoft.com/office/powerpoint/2010/main" val="266967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23900"/>
          </a:xfrm>
        </p:spPr>
        <p:txBody>
          <a:bodyPr/>
          <a:lstStyle/>
          <a:p>
            <a:r>
              <a:rPr lang="en-US" dirty="0" smtClean="0">
                <a:effectLst/>
                <a:latin typeface="Consolas"/>
                <a:ea typeface="Consolas"/>
                <a:cs typeface="Consolas"/>
              </a:rPr>
              <a:t>log http &lt;host name&gt;</a:t>
            </a:r>
            <a:r>
              <a:rPr lang="en-US" dirty="0" smtClean="0">
                <a:effectLst/>
              </a:rPr>
              <a:t> </a:t>
            </a:r>
            <a:endParaRPr lang="en-US" u="none" strike="noStrike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43201"/>
            <a:ext cx="8331200" cy="130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 HTTP </a:t>
            </a:r>
            <a:r>
              <a:rPr lang="en-US" i="1" dirty="0" smtClean="0"/>
              <a:t>transactions</a:t>
            </a:r>
          </a:p>
          <a:p>
            <a:pPr lvl="1"/>
            <a:r>
              <a:rPr lang="en-US" dirty="0" smtClean="0"/>
              <a:t>Request/Response pair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60843"/>
            <a:ext cx="7906503" cy="135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www-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inst.eecs.berkeley.edu</a:t>
            </a:r>
            <a:r>
              <a:rPr lang="en-US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 GET /~cs168/fa14/ HTTP/1.1 301 254</a:t>
            </a:r>
            <a:endParaRPr lang="en-US" sz="28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www-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inst.eecs.berkeley.edu</a:t>
            </a:r>
            <a:r>
              <a:rPr lang="en-US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 GET /~cs168/fa14/ HTTP/1.1 200 273</a:t>
            </a:r>
          </a:p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www-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inst.eecs.berkeley.edu</a:t>
            </a:r>
            <a:r>
              <a:rPr lang="en-US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 GET /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favicon.ico</a:t>
            </a:r>
            <a:r>
              <a:rPr lang="en-US" dirty="0" smtClean="0">
                <a:solidFill>
                  <a:srgbClr val="000000"/>
                </a:solidFill>
                <a:effectLst/>
                <a:latin typeface="Consolas"/>
                <a:ea typeface="Consolas"/>
                <a:cs typeface="Consolas"/>
              </a:rPr>
              <a:t> HTTP/1.1 200 0</a:t>
            </a:r>
            <a:endParaRPr lang="en-US" sz="28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...</a:t>
            </a:r>
            <a:endParaRPr lang="en-US" sz="28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406789"/>
            <a:ext cx="310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Consolas"/>
                <a:ea typeface="Consolas"/>
                <a:cs typeface="Consolas"/>
              </a:rPr>
              <a:t>log http *.</a:t>
            </a:r>
            <a:r>
              <a:rPr lang="en-US" dirty="0" err="1" smtClean="0">
                <a:effectLst/>
                <a:latin typeface="Consolas"/>
                <a:ea typeface="Consolas"/>
                <a:cs typeface="Consolas"/>
              </a:rPr>
              <a:t>berkeley.edu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8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Handle: </a:t>
            </a:r>
          </a:p>
          <a:p>
            <a:pPr lvl="1"/>
            <a:r>
              <a:rPr lang="en-US" dirty="0" smtClean="0"/>
              <a:t>segmented TCP packets</a:t>
            </a:r>
          </a:p>
          <a:p>
            <a:pPr lvl="1"/>
            <a:r>
              <a:rPr lang="en-US" dirty="0" smtClean="0"/>
              <a:t>headers spanning multiple packets</a:t>
            </a:r>
          </a:p>
          <a:p>
            <a:pPr lvl="1"/>
            <a:r>
              <a:rPr lang="en-US" dirty="0" smtClean="0"/>
              <a:t>packet drops/re-orderings</a:t>
            </a:r>
          </a:p>
          <a:p>
            <a:pPr lvl="1"/>
            <a:r>
              <a:rPr lang="en-US" dirty="0" smtClean="0"/>
              <a:t>and more… (read project spec!)</a:t>
            </a:r>
          </a:p>
          <a:p>
            <a:endParaRPr lang="en-US" dirty="0"/>
          </a:p>
          <a:p>
            <a:r>
              <a:rPr lang="en-US" dirty="0" smtClean="0"/>
              <a:t>My advice?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Start early</a:t>
            </a:r>
          </a:p>
        </p:txBody>
      </p:sp>
    </p:spTree>
    <p:extLst>
      <p:ext uri="{BB962C8B-B14F-4D97-AF65-F5344CB8AC3E}">
        <p14:creationId xmlns:p14="http://schemas.microsoft.com/office/powerpoint/2010/main" val="109924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won’t check…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Firewall rules from 3a</a:t>
            </a:r>
          </a:p>
          <a:p>
            <a:r>
              <a:rPr lang="en-US" dirty="0" smtClean="0"/>
              <a:t>Country-based matching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Takeaway?</a:t>
            </a:r>
          </a:p>
          <a:p>
            <a:r>
              <a:rPr lang="en-US" dirty="0" smtClean="0"/>
              <a:t>Don’t worry too much if your solution for 3a wasn’t complete</a:t>
            </a:r>
          </a:p>
          <a:p>
            <a:pPr lvl="1"/>
            <a:r>
              <a:rPr lang="en-US" dirty="0" smtClean="0"/>
              <a:t>But make sure the solution to this one 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7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875195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0000"/>
                </a:solidFill>
                <a:latin typeface="+mn-lt"/>
              </a:rPr>
              <a:t>NO CHEATING</a:t>
            </a:r>
          </a:p>
          <a:p>
            <a:pPr algn="ctr"/>
            <a:endParaRPr lang="en-US" sz="54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+mn-lt"/>
              </a:rPr>
              <a:t>WE RUN COPY CHECKER</a:t>
            </a:r>
            <a:endParaRPr lang="en-US" sz="5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5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1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0.7|16|4.9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3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3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15.2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6.7|3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5747</TotalTime>
  <Words>3284</Words>
  <Application>Microsoft Macintosh PowerPoint</Application>
  <PresentationFormat>On-screen Show (4:3)</PresentationFormat>
  <Paragraphs>686</Paragraphs>
  <Slides>59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Equation</vt:lpstr>
      <vt:lpstr>Project 3b</vt:lpstr>
      <vt:lpstr>What stays…</vt:lpstr>
      <vt:lpstr>What’s new?</vt:lpstr>
      <vt:lpstr>Active!</vt:lpstr>
      <vt:lpstr>Even more active!</vt:lpstr>
      <vt:lpstr>Stateful!</vt:lpstr>
      <vt:lpstr>Stateful!</vt:lpstr>
      <vt:lpstr>What we won’t check…</vt:lpstr>
      <vt:lpstr>PowerPoint Presentation</vt:lpstr>
      <vt:lpstr>Logistics</vt:lpstr>
      <vt:lpstr>Datacenters (part 2)</vt:lpstr>
      <vt:lpstr>What you need to know </vt:lpstr>
      <vt:lpstr>Recap: Last Lecture</vt:lpstr>
      <vt:lpstr>Recap: High bisection BW topology</vt:lpstr>
      <vt:lpstr>E.g., “Fat Tree” Topology [Sigcomm’08]</vt:lpstr>
      <vt:lpstr>Questions for today</vt:lpstr>
      <vt:lpstr>Using multiple paths well</vt:lpstr>
      <vt:lpstr>Questions for today</vt:lpstr>
      <vt:lpstr>Extend DV / LS ?</vt:lpstr>
      <vt:lpstr>Forwarding </vt:lpstr>
      <vt:lpstr>Forwarding </vt:lpstr>
      <vt:lpstr>TCP w/ per-packet load balancing</vt:lpstr>
      <vt:lpstr>Forwarding </vt:lpstr>
      <vt:lpstr>Forwarding </vt:lpstr>
      <vt:lpstr>Extend DV / LS ?</vt:lpstr>
      <vt:lpstr>You: design a scalable routing solution</vt:lpstr>
      <vt:lpstr>Solution 1: Topology-aware addressing</vt:lpstr>
      <vt:lpstr>Solution 1: Topology-aware addressing</vt:lpstr>
      <vt:lpstr>Solution 1: Topology-aware addressing</vt:lpstr>
      <vt:lpstr>Solution 1: Topology-aware addressing</vt:lpstr>
      <vt:lpstr>Solution 1: Topology-aware addressing</vt:lpstr>
      <vt:lpstr>Solution 1: Topology-aware addressing</vt:lpstr>
      <vt:lpstr>Solution 1: Topology-aware addressing</vt:lpstr>
      <vt:lpstr>Solution 1: Topology-aware addressing</vt:lpstr>
      <vt:lpstr>Solution 2: Centralize + Source Routes</vt:lpstr>
      <vt:lpstr>Solution 2: Centralize + Source Routes</vt:lpstr>
      <vt:lpstr>Questions for today</vt:lpstr>
      <vt:lpstr>Workloads</vt:lpstr>
      <vt:lpstr>Tension Between Requirements</vt:lpstr>
      <vt:lpstr>Data Center TCP (DC-TCP)</vt:lpstr>
      <vt:lpstr>Lec#14: Explicit Congestion Notification (ECN)</vt:lpstr>
      <vt:lpstr>Review: The TCP/ECN Control Loop</vt:lpstr>
      <vt:lpstr>DC-TCP: key ideas</vt:lpstr>
      <vt:lpstr>At the switch</vt:lpstr>
      <vt:lpstr>At the sender</vt:lpstr>
      <vt:lpstr>DCTCP in Action</vt:lpstr>
      <vt:lpstr>DC-TCP: why it works</vt:lpstr>
      <vt:lpstr>Data Center TCP (DC-TCP)</vt:lpstr>
      <vt:lpstr>What’s “ideal” ?</vt:lpstr>
      <vt:lpstr>Flow Completion Time (FCT)</vt:lpstr>
      <vt:lpstr>FCT with DCTCP</vt:lpstr>
      <vt:lpstr>Recall: “Elephants” and “Mice” </vt:lpstr>
      <vt:lpstr>FCT with DCTCP</vt:lpstr>
      <vt:lpstr>Solution: use priorities! [pFabric, Sigcomm 2013]</vt:lpstr>
      <vt:lpstr>FCT</vt:lpstr>
      <vt:lpstr>FCT</vt:lpstr>
      <vt:lpstr>Why does pFabric work?</vt:lpstr>
      <vt:lpstr>DIY exercise: why does SJF work? </vt:lpstr>
      <vt:lpstr>Summary</vt:lpstr>
    </vt:vector>
  </TitlesOfParts>
  <Manager/>
  <Company>U.C.Berkeley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Sylvia Ratnasamy</dc:creator>
  <cp:keywords/>
  <dc:description/>
  <cp:lastModifiedBy>Sangjin Han</cp:lastModifiedBy>
  <cp:revision>426</cp:revision>
  <dcterms:created xsi:type="dcterms:W3CDTF">2013-11-19T20:08:51Z</dcterms:created>
  <dcterms:modified xsi:type="dcterms:W3CDTF">2014-11-18T05:02:09Z</dcterms:modified>
  <cp:category/>
</cp:coreProperties>
</file>