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notesMasterIdLst>
    <p:notesMasterId r:id="rId44"/>
  </p:notesMasterIdLst>
  <p:handoutMasterIdLst>
    <p:handoutMasterId r:id="rId45"/>
  </p:handoutMasterIdLst>
  <p:sldIdLst>
    <p:sldId id="424" r:id="rId2"/>
    <p:sldId id="426" r:id="rId3"/>
    <p:sldId id="447" r:id="rId4"/>
    <p:sldId id="448" r:id="rId5"/>
    <p:sldId id="427" r:id="rId6"/>
    <p:sldId id="428" r:id="rId7"/>
    <p:sldId id="449" r:id="rId8"/>
    <p:sldId id="303" r:id="rId9"/>
    <p:sldId id="444" r:id="rId10"/>
    <p:sldId id="305" r:id="rId11"/>
    <p:sldId id="309" r:id="rId12"/>
    <p:sldId id="310" r:id="rId13"/>
    <p:sldId id="430" r:id="rId14"/>
    <p:sldId id="311" r:id="rId15"/>
    <p:sldId id="312" r:id="rId16"/>
    <p:sldId id="313" r:id="rId17"/>
    <p:sldId id="431" r:id="rId18"/>
    <p:sldId id="345" r:id="rId19"/>
    <p:sldId id="432" r:id="rId20"/>
    <p:sldId id="332" r:id="rId21"/>
    <p:sldId id="333" r:id="rId22"/>
    <p:sldId id="355" r:id="rId23"/>
    <p:sldId id="433" r:id="rId24"/>
    <p:sldId id="335" r:id="rId25"/>
    <p:sldId id="357" r:id="rId26"/>
    <p:sldId id="435" r:id="rId27"/>
    <p:sldId id="436" r:id="rId28"/>
    <p:sldId id="445" r:id="rId29"/>
    <p:sldId id="434" r:id="rId30"/>
    <p:sldId id="359" r:id="rId31"/>
    <p:sldId id="360" r:id="rId32"/>
    <p:sldId id="336" r:id="rId33"/>
    <p:sldId id="337" r:id="rId34"/>
    <p:sldId id="338" r:id="rId35"/>
    <p:sldId id="347" r:id="rId36"/>
    <p:sldId id="392" r:id="rId37"/>
    <p:sldId id="394" r:id="rId38"/>
    <p:sldId id="398" r:id="rId39"/>
    <p:sldId id="395" r:id="rId40"/>
    <p:sldId id="396" r:id="rId41"/>
    <p:sldId id="397" r:id="rId42"/>
    <p:sldId id="437" r:id="rId43"/>
  </p:sldIdLst>
  <p:sldSz cx="12192000" cy="6858000"/>
  <p:notesSz cx="7315200" cy="96012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33FF"/>
    <a:srgbClr val="FF3300"/>
    <a:srgbClr val="CC00CC"/>
    <a:srgbClr val="FFCC00"/>
    <a:srgbClr val="FF9999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7" autoAdjust="0"/>
    <p:restoredTop sz="82329" autoAdjust="0"/>
  </p:normalViewPr>
  <p:slideViewPr>
    <p:cSldViewPr>
      <p:cViewPr>
        <p:scale>
          <a:sx n="85" d="100"/>
          <a:sy n="85" d="100"/>
        </p:scale>
        <p:origin x="-1176" y="-1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3576A76-EAAE-494F-9F7F-EC8DD1141B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93E6AE6-BA58-4D01-BFA7-9066FA1BC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3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9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</a:t>
            </a:r>
          </a:p>
          <a:p>
            <a:endParaRPr lang="en-US" dirty="0" smtClean="0"/>
          </a:p>
          <a:p>
            <a:r>
              <a:rPr lang="en-US" dirty="0" smtClean="0"/>
              <a:t>Draw network</a:t>
            </a:r>
          </a:p>
          <a:p>
            <a:r>
              <a:rPr lang="en-US" dirty="0" smtClean="0"/>
              <a:t>Specify</a:t>
            </a:r>
            <a:r>
              <a:rPr lang="en-US" baseline="0" dirty="0" smtClean="0"/>
              <a:t> the CPTs</a:t>
            </a:r>
          </a:p>
          <a:p>
            <a:r>
              <a:rPr lang="en-US" baseline="0" dirty="0" smtClean="0"/>
              <a:t>Then query, e.g., Mary Calls --- not something we specified, inference computed this for us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P(B) = ?</a:t>
            </a:r>
          </a:p>
          <a:p>
            <a:r>
              <a:rPr lang="en-US" baseline="0" dirty="0" smtClean="0"/>
              <a:t>P(B | +e) = ?</a:t>
            </a:r>
          </a:p>
          <a:p>
            <a:endParaRPr lang="en-US" baseline="0" dirty="0" smtClean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 smtClean="0">
                <a:sym typeface="Wingdings"/>
              </a:rPr>
              <a:t>Independence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 smtClean="0">
              <a:sym typeface="Wingdings"/>
            </a:endParaRPr>
          </a:p>
          <a:p>
            <a:r>
              <a:rPr lang="en-US" baseline="0" dirty="0" smtClean="0"/>
              <a:t>P(B) = ?</a:t>
            </a:r>
          </a:p>
          <a:p>
            <a:r>
              <a:rPr lang="en-US" baseline="0" dirty="0" smtClean="0"/>
              <a:t>P(B | +m) = ?</a:t>
            </a:r>
          </a:p>
          <a:p>
            <a:pPr marL="0" indent="0">
              <a:buFont typeface="Wingdings" charset="0"/>
              <a:buNone/>
            </a:pPr>
            <a:endParaRPr lang="en-US" baseline="0" dirty="0" smtClean="0">
              <a:sym typeface="Wingdings"/>
            </a:endParaRPr>
          </a:p>
          <a:p>
            <a:pPr marL="0" indent="0">
              <a:buFont typeface="Wingdings" charset="0"/>
              <a:buNone/>
            </a:pPr>
            <a:endParaRPr lang="en-US" baseline="0" dirty="0" smtClean="0">
              <a:sym typeface="Wingdings"/>
            </a:endParaRPr>
          </a:p>
          <a:p>
            <a:pPr marL="0" indent="0">
              <a:buFont typeface="Wingdings" charset="0"/>
              <a:buNone/>
            </a:pPr>
            <a:r>
              <a:rPr lang="en-US" baseline="0" dirty="0" smtClean="0">
                <a:sym typeface="Wingdings"/>
              </a:rPr>
              <a:t>Show explaining away</a:t>
            </a:r>
          </a:p>
          <a:p>
            <a:pPr marL="0" indent="0">
              <a:buFont typeface="Wingdings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0F13DAB-E8A7-49D8-9B00-67FF064195A2}" type="slidenum">
              <a:rPr lang="en-US" sz="1300"/>
              <a:pPr eaLnBrk="1" hangingPunct="1"/>
              <a:t>14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61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FBDBA-8484-455D-B245-CB37572AF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F2AE3-E00A-49E3-84D4-020B69DEF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293A6-559F-4294-A2FB-84D948A63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BBA2E-7FD9-46B8-A226-C36B49A97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1409C-11F8-4378-A9C8-ED515D87E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F41DF-D8B8-41F6-9DEF-CF7345794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CC272-083A-4C84-813A-D9CF7008B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B74DA-79AF-4B05-95C9-B7F6D7E3A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FD908-86D3-45AB-ADF7-3B2458B2F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54A4C-ECA7-4D89-B689-5883706A9C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13666-7D53-408E-8CAE-D86E2DAC0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741FC258-4C93-4B3A-BC1B-47590C715D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5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tags" Target="../tags/tag26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29.xml"/><Relationship Id="rId7" Type="http://schemas.openxmlformats.org/officeDocument/2006/relationships/image" Target="../media/image4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tags" Target="../tags/tag32.xml"/><Relationship Id="rId7" Type="http://schemas.openxmlformats.org/officeDocument/2006/relationships/image" Target="../media/image5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5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64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63.png"/><Relationship Id="rId5" Type="http://schemas.openxmlformats.org/officeDocument/2006/relationships/tags" Target="../tags/tag37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tags" Target="../tags/tag36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42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44.xml"/><Relationship Id="rId10" Type="http://schemas.openxmlformats.org/officeDocument/2006/relationships/image" Target="../media/image71.png"/><Relationship Id="rId4" Type="http://schemas.openxmlformats.org/officeDocument/2006/relationships/tags" Target="../tags/tag43.xml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7.png"/><Relationship Id="rId3" Type="http://schemas.openxmlformats.org/officeDocument/2006/relationships/tags" Target="../tags/tag4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6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56.png"/><Relationship Id="rId5" Type="http://schemas.openxmlformats.org/officeDocument/2006/relationships/tags" Target="../tags/tag49.xml"/><Relationship Id="rId10" Type="http://schemas.openxmlformats.org/officeDocument/2006/relationships/image" Target="../media/image54.png"/><Relationship Id="rId4" Type="http://schemas.openxmlformats.org/officeDocument/2006/relationships/tags" Target="../tags/tag48.xml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53.xml"/><Relationship Id="rId7" Type="http://schemas.openxmlformats.org/officeDocument/2006/relationships/image" Target="../media/image79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72.png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56.xml"/><Relationship Id="rId7" Type="http://schemas.openxmlformats.org/officeDocument/2006/relationships/image" Target="../media/image83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56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76.png"/><Relationship Id="rId17" Type="http://schemas.openxmlformats.org/officeDocument/2006/relationships/image" Target="../media/image83.png"/><Relationship Id="rId2" Type="http://schemas.openxmlformats.org/officeDocument/2006/relationships/tags" Target="../tags/tag58.xml"/><Relationship Id="rId16" Type="http://schemas.openxmlformats.org/officeDocument/2006/relationships/image" Target="../media/image89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88.png"/><Relationship Id="rId5" Type="http://schemas.openxmlformats.org/officeDocument/2006/relationships/tags" Target="../tags/tag61.xml"/><Relationship Id="rId15" Type="http://schemas.openxmlformats.org/officeDocument/2006/relationships/image" Target="../media/image54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1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63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62.png"/><Relationship Id="rId5" Type="http://schemas.openxmlformats.org/officeDocument/2006/relationships/tags" Target="../tags/tag70.xml"/><Relationship Id="rId15" Type="http://schemas.openxmlformats.org/officeDocument/2006/relationships/image" Target="../media/image93.png"/><Relationship Id="rId10" Type="http://schemas.openxmlformats.org/officeDocument/2006/relationships/image" Target="../media/image61.png"/><Relationship Id="rId4" Type="http://schemas.openxmlformats.org/officeDocument/2006/relationships/tags" Target="../tags/tag69.xml"/><Relationship Id="rId9" Type="http://schemas.openxmlformats.org/officeDocument/2006/relationships/image" Target="../media/image90.png"/><Relationship Id="rId1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93.png"/><Relationship Id="rId5" Type="http://schemas.openxmlformats.org/officeDocument/2006/relationships/image" Target="../media/image94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8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image" Target="../media/image100.png"/><Relationship Id="rId26" Type="http://schemas.openxmlformats.org/officeDocument/2006/relationships/image" Target="../media/image107.png"/><Relationship Id="rId3" Type="http://schemas.openxmlformats.org/officeDocument/2006/relationships/tags" Target="../tags/tag79.xml"/><Relationship Id="rId21" Type="http://schemas.openxmlformats.org/officeDocument/2006/relationships/image" Target="../media/image103.png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06.png"/><Relationship Id="rId2" Type="http://schemas.openxmlformats.org/officeDocument/2006/relationships/tags" Target="../tags/tag78.xml"/><Relationship Id="rId16" Type="http://schemas.openxmlformats.org/officeDocument/2006/relationships/tags" Target="../tags/tag92.xml"/><Relationship Id="rId20" Type="http://schemas.openxmlformats.org/officeDocument/2006/relationships/image" Target="../media/image102.png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24" Type="http://schemas.openxmlformats.org/officeDocument/2006/relationships/image" Target="../media/image69.png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23" Type="http://schemas.openxmlformats.org/officeDocument/2006/relationships/image" Target="../media/image105.png"/><Relationship Id="rId28" Type="http://schemas.openxmlformats.org/officeDocument/2006/relationships/image" Target="../media/image109.png"/><Relationship Id="rId10" Type="http://schemas.openxmlformats.org/officeDocument/2006/relationships/tags" Target="../tags/tag86.xml"/><Relationship Id="rId19" Type="http://schemas.openxmlformats.org/officeDocument/2006/relationships/image" Target="../media/image101.png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Relationship Id="rId22" Type="http://schemas.openxmlformats.org/officeDocument/2006/relationships/image" Target="../media/image104.png"/><Relationship Id="rId27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tags" Target="../tags/tag105.xml"/><Relationship Id="rId18" Type="http://schemas.openxmlformats.org/officeDocument/2006/relationships/image" Target="../media/image69.png"/><Relationship Id="rId26" Type="http://schemas.openxmlformats.org/officeDocument/2006/relationships/image" Target="../media/image113.png"/><Relationship Id="rId3" Type="http://schemas.openxmlformats.org/officeDocument/2006/relationships/tags" Target="../tags/tag95.xml"/><Relationship Id="rId21" Type="http://schemas.openxmlformats.org/officeDocument/2006/relationships/image" Target="../media/image108.png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12.png"/><Relationship Id="rId2" Type="http://schemas.openxmlformats.org/officeDocument/2006/relationships/tags" Target="../tags/tag94.xml"/><Relationship Id="rId16" Type="http://schemas.openxmlformats.org/officeDocument/2006/relationships/tags" Target="../tags/tag108.xml"/><Relationship Id="rId20" Type="http://schemas.openxmlformats.org/officeDocument/2006/relationships/image" Target="../media/image110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24" Type="http://schemas.openxmlformats.org/officeDocument/2006/relationships/image" Target="../media/image111.png"/><Relationship Id="rId5" Type="http://schemas.openxmlformats.org/officeDocument/2006/relationships/tags" Target="../tags/tag97.xml"/><Relationship Id="rId15" Type="http://schemas.openxmlformats.org/officeDocument/2006/relationships/tags" Target="../tags/tag107.xml"/><Relationship Id="rId23" Type="http://schemas.openxmlformats.org/officeDocument/2006/relationships/image" Target="../media/image105.png"/><Relationship Id="rId10" Type="http://schemas.openxmlformats.org/officeDocument/2006/relationships/tags" Target="../tags/tag102.xml"/><Relationship Id="rId19" Type="http://schemas.openxmlformats.org/officeDocument/2006/relationships/image" Target="../media/image106.png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Relationship Id="rId22" Type="http://schemas.openxmlformats.org/officeDocument/2006/relationships/image" Target="../media/image101.png"/><Relationship Id="rId27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11.xml"/><Relationship Id="rId7" Type="http://schemas.openxmlformats.org/officeDocument/2006/relationships/image" Target="../media/image115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1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8.png"/><Relationship Id="rId4" Type="http://schemas.openxmlformats.org/officeDocument/2006/relationships/tags" Target="../tags/tag112.xml"/><Relationship Id="rId9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4.png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image" Target="../media/image103.png"/><Relationship Id="rId2" Type="http://schemas.openxmlformats.org/officeDocument/2006/relationships/tags" Target="../tags/tag114.xml"/><Relationship Id="rId16" Type="http://schemas.openxmlformats.org/officeDocument/2006/relationships/image" Target="../media/image109.png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image" Target="../media/image102.png"/><Relationship Id="rId5" Type="http://schemas.openxmlformats.org/officeDocument/2006/relationships/tags" Target="../tags/tag117.xml"/><Relationship Id="rId15" Type="http://schemas.openxmlformats.org/officeDocument/2006/relationships/image" Target="../media/image119.png"/><Relationship Id="rId10" Type="http://schemas.openxmlformats.org/officeDocument/2006/relationships/image" Target="../media/image101.png"/><Relationship Id="rId4" Type="http://schemas.openxmlformats.org/officeDocument/2006/relationships/tags" Target="../tags/tag116.xml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tags" Target="../tags/tag121.xml"/><Relationship Id="rId16" Type="http://schemas.openxmlformats.org/officeDocument/2006/relationships/image" Target="../media/image125.png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image" Target="../media/image120.png"/><Relationship Id="rId5" Type="http://schemas.openxmlformats.org/officeDocument/2006/relationships/tags" Target="../tags/tag124.xml"/><Relationship Id="rId15" Type="http://schemas.openxmlformats.org/officeDocument/2006/relationships/image" Target="../media/image124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28.png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image" Target="../media/image124.png"/><Relationship Id="rId17" Type="http://schemas.openxmlformats.org/officeDocument/2006/relationships/image" Target="../media/image130.png"/><Relationship Id="rId2" Type="http://schemas.openxmlformats.org/officeDocument/2006/relationships/tags" Target="../tags/tag130.xml"/><Relationship Id="rId16" Type="http://schemas.openxmlformats.org/officeDocument/2006/relationships/image" Target="../media/image129.png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image" Target="../media/image123.png"/><Relationship Id="rId5" Type="http://schemas.openxmlformats.org/officeDocument/2006/relationships/tags" Target="../tags/tag133.xml"/><Relationship Id="rId15" Type="http://schemas.openxmlformats.org/officeDocument/2006/relationships/image" Target="../media/image12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32.png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150.xml"/><Relationship Id="rId18" Type="http://schemas.openxmlformats.org/officeDocument/2006/relationships/tags" Target="../tags/tag155.xml"/><Relationship Id="rId26" Type="http://schemas.openxmlformats.org/officeDocument/2006/relationships/tags" Target="../tags/tag163.xml"/><Relationship Id="rId39" Type="http://schemas.openxmlformats.org/officeDocument/2006/relationships/image" Target="../media/image136.png"/><Relationship Id="rId21" Type="http://schemas.openxmlformats.org/officeDocument/2006/relationships/tags" Target="../tags/tag158.xml"/><Relationship Id="rId34" Type="http://schemas.openxmlformats.org/officeDocument/2006/relationships/image" Target="../media/image124.png"/><Relationship Id="rId42" Type="http://schemas.openxmlformats.org/officeDocument/2006/relationships/image" Target="../media/image128.png"/><Relationship Id="rId47" Type="http://schemas.openxmlformats.org/officeDocument/2006/relationships/image" Target="../media/image142.png"/><Relationship Id="rId50" Type="http://schemas.openxmlformats.org/officeDocument/2006/relationships/image" Target="../media/image145.png"/><Relationship Id="rId55" Type="http://schemas.openxmlformats.org/officeDocument/2006/relationships/image" Target="../media/image150.png"/><Relationship Id="rId63" Type="http://schemas.openxmlformats.org/officeDocument/2006/relationships/image" Target="../media/image158.png"/><Relationship Id="rId7" Type="http://schemas.openxmlformats.org/officeDocument/2006/relationships/tags" Target="../tags/tag144.xml"/><Relationship Id="rId2" Type="http://schemas.openxmlformats.org/officeDocument/2006/relationships/tags" Target="../tags/tag139.xml"/><Relationship Id="rId16" Type="http://schemas.openxmlformats.org/officeDocument/2006/relationships/tags" Target="../tags/tag153.xml"/><Relationship Id="rId20" Type="http://schemas.openxmlformats.org/officeDocument/2006/relationships/tags" Target="../tags/tag157.xml"/><Relationship Id="rId29" Type="http://schemas.openxmlformats.org/officeDocument/2006/relationships/tags" Target="../tags/tag166.xml"/><Relationship Id="rId41" Type="http://schemas.openxmlformats.org/officeDocument/2006/relationships/image" Target="../media/image137.png"/><Relationship Id="rId54" Type="http://schemas.openxmlformats.org/officeDocument/2006/relationships/image" Target="../media/image149.png"/><Relationship Id="rId62" Type="http://schemas.openxmlformats.org/officeDocument/2006/relationships/image" Target="../media/image157.pn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24" Type="http://schemas.openxmlformats.org/officeDocument/2006/relationships/tags" Target="../tags/tag161.xml"/><Relationship Id="rId32" Type="http://schemas.openxmlformats.org/officeDocument/2006/relationships/slideLayout" Target="../slideLayouts/slideLayout2.xml"/><Relationship Id="rId37" Type="http://schemas.openxmlformats.org/officeDocument/2006/relationships/image" Target="../media/image134.png"/><Relationship Id="rId40" Type="http://schemas.openxmlformats.org/officeDocument/2006/relationships/image" Target="../media/image122.png"/><Relationship Id="rId45" Type="http://schemas.openxmlformats.org/officeDocument/2006/relationships/image" Target="../media/image140.png"/><Relationship Id="rId53" Type="http://schemas.openxmlformats.org/officeDocument/2006/relationships/image" Target="../media/image148.png"/><Relationship Id="rId58" Type="http://schemas.openxmlformats.org/officeDocument/2006/relationships/image" Target="../media/image153.png"/><Relationship Id="rId5" Type="http://schemas.openxmlformats.org/officeDocument/2006/relationships/tags" Target="../tags/tag142.xml"/><Relationship Id="rId15" Type="http://schemas.openxmlformats.org/officeDocument/2006/relationships/tags" Target="../tags/tag152.xml"/><Relationship Id="rId23" Type="http://schemas.openxmlformats.org/officeDocument/2006/relationships/tags" Target="../tags/tag160.xml"/><Relationship Id="rId28" Type="http://schemas.openxmlformats.org/officeDocument/2006/relationships/tags" Target="../tags/tag165.xml"/><Relationship Id="rId36" Type="http://schemas.openxmlformats.org/officeDocument/2006/relationships/image" Target="../media/image133.png"/><Relationship Id="rId49" Type="http://schemas.openxmlformats.org/officeDocument/2006/relationships/image" Target="../media/image144.png"/><Relationship Id="rId57" Type="http://schemas.openxmlformats.org/officeDocument/2006/relationships/image" Target="../media/image152.png"/><Relationship Id="rId61" Type="http://schemas.openxmlformats.org/officeDocument/2006/relationships/image" Target="../media/image156.png"/><Relationship Id="rId10" Type="http://schemas.openxmlformats.org/officeDocument/2006/relationships/tags" Target="../tags/tag147.xml"/><Relationship Id="rId19" Type="http://schemas.openxmlformats.org/officeDocument/2006/relationships/tags" Target="../tags/tag156.xml"/><Relationship Id="rId31" Type="http://schemas.openxmlformats.org/officeDocument/2006/relationships/tags" Target="../tags/tag168.xml"/><Relationship Id="rId44" Type="http://schemas.openxmlformats.org/officeDocument/2006/relationships/image" Target="../media/image139.png"/><Relationship Id="rId52" Type="http://schemas.openxmlformats.org/officeDocument/2006/relationships/image" Target="../media/image147.png"/><Relationship Id="rId60" Type="http://schemas.openxmlformats.org/officeDocument/2006/relationships/image" Target="../media/image155.png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tags" Target="../tags/tag151.xml"/><Relationship Id="rId22" Type="http://schemas.openxmlformats.org/officeDocument/2006/relationships/tags" Target="../tags/tag159.xml"/><Relationship Id="rId27" Type="http://schemas.openxmlformats.org/officeDocument/2006/relationships/tags" Target="../tags/tag164.xml"/><Relationship Id="rId30" Type="http://schemas.openxmlformats.org/officeDocument/2006/relationships/tags" Target="../tags/tag167.xml"/><Relationship Id="rId35" Type="http://schemas.openxmlformats.org/officeDocument/2006/relationships/image" Target="../media/image125.png"/><Relationship Id="rId43" Type="http://schemas.openxmlformats.org/officeDocument/2006/relationships/image" Target="../media/image138.png"/><Relationship Id="rId48" Type="http://schemas.openxmlformats.org/officeDocument/2006/relationships/image" Target="../media/image143.png"/><Relationship Id="rId56" Type="http://schemas.openxmlformats.org/officeDocument/2006/relationships/image" Target="../media/image151.png"/><Relationship Id="rId8" Type="http://schemas.openxmlformats.org/officeDocument/2006/relationships/tags" Target="../tags/tag145.xml"/><Relationship Id="rId51" Type="http://schemas.openxmlformats.org/officeDocument/2006/relationships/image" Target="../media/image146.png"/><Relationship Id="rId3" Type="http://schemas.openxmlformats.org/officeDocument/2006/relationships/tags" Target="../tags/tag140.xml"/><Relationship Id="rId12" Type="http://schemas.openxmlformats.org/officeDocument/2006/relationships/tags" Target="../tags/tag149.xml"/><Relationship Id="rId17" Type="http://schemas.openxmlformats.org/officeDocument/2006/relationships/tags" Target="../tags/tag154.xml"/><Relationship Id="rId25" Type="http://schemas.openxmlformats.org/officeDocument/2006/relationships/tags" Target="../tags/tag162.xml"/><Relationship Id="rId33" Type="http://schemas.openxmlformats.org/officeDocument/2006/relationships/image" Target="../media/image126.png"/><Relationship Id="rId38" Type="http://schemas.openxmlformats.org/officeDocument/2006/relationships/image" Target="../media/image135.png"/><Relationship Id="rId46" Type="http://schemas.openxmlformats.org/officeDocument/2006/relationships/image" Target="../media/image141.png"/><Relationship Id="rId59" Type="http://schemas.openxmlformats.org/officeDocument/2006/relationships/image" Target="../media/image1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.xml"/><Relationship Id="rId7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tags" Target="../tags/tag13.xml"/><Relationship Id="rId21" Type="http://schemas.openxmlformats.org/officeDocument/2006/relationships/image" Target="../media/image25.png"/><Relationship Id="rId7" Type="http://schemas.openxmlformats.org/officeDocument/2006/relationships/tags" Target="../tags/tag17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tags" Target="../tags/tag1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15" Type="http://schemas.openxmlformats.org/officeDocument/2006/relationships/image" Target="../media/image19.png"/><Relationship Id="rId23" Type="http://schemas.openxmlformats.org/officeDocument/2006/relationships/image" Target="../media/image27.emf"/><Relationship Id="rId10" Type="http://schemas.openxmlformats.org/officeDocument/2006/relationships/tags" Target="../tags/tag20.xml"/><Relationship Id="rId19" Type="http://schemas.openxmlformats.org/officeDocument/2006/relationships/image" Target="../media/image23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Bayes’ Nets: Inference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33600"/>
            <a:ext cx="6886665" cy="3525166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3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Inference by Enumeration in Bayes’ Net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7391400" cy="4729164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Given unlimited time, inference in BNs is easy</a:t>
            </a:r>
          </a:p>
          <a:p>
            <a:pPr lvl="7"/>
            <a:endParaRPr lang="en-US" sz="5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Reminder of inference by enumeration by example:</a:t>
            </a:r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8360174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10468306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1" name="Oval 4"/>
          <p:cNvSpPr>
            <a:spLocks noChangeArrowheads="1"/>
          </p:cNvSpPr>
          <p:nvPr/>
        </p:nvSpPr>
        <p:spPr bwMode="auto">
          <a:xfrm>
            <a:off x="9457653" y="2415866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10583206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8527913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24" name="AutoShape 6"/>
          <p:cNvCxnSpPr>
            <a:cxnSpLocks noChangeShapeType="1"/>
            <a:endCxn id="22" idx="1"/>
          </p:cNvCxnSpPr>
          <p:nvPr/>
        </p:nvCxnSpPr>
        <p:spPr bwMode="auto">
          <a:xfrm>
            <a:off x="10111369" y="3072138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AutoShape 6"/>
          <p:cNvCxnSpPr>
            <a:cxnSpLocks noChangeShapeType="1"/>
            <a:endCxn id="23" idx="7"/>
          </p:cNvCxnSpPr>
          <p:nvPr/>
        </p:nvCxnSpPr>
        <p:spPr bwMode="auto">
          <a:xfrm flipH="1">
            <a:off x="9178321" y="3072138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6"/>
          <p:cNvCxnSpPr>
            <a:cxnSpLocks noChangeShapeType="1"/>
            <a:stCxn id="20" idx="3"/>
            <a:endCxn id="21" idx="7"/>
          </p:cNvCxnSpPr>
          <p:nvPr/>
        </p:nvCxnSpPr>
        <p:spPr bwMode="auto">
          <a:xfrm flipH="1">
            <a:off x="10108061" y="1954407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6"/>
          <p:cNvCxnSpPr>
            <a:cxnSpLocks noChangeShapeType="1"/>
            <a:stCxn id="19" idx="5"/>
            <a:endCxn id="21" idx="1"/>
          </p:cNvCxnSpPr>
          <p:nvPr/>
        </p:nvCxnSpPr>
        <p:spPr bwMode="auto">
          <a:xfrm>
            <a:off x="9010582" y="1954407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362200" cy="370345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38400"/>
            <a:ext cx="3048000" cy="40713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352800"/>
            <a:ext cx="3390249" cy="72648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19600"/>
            <a:ext cx="6324600" cy="76575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2192000" cy="70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Inference by Enumeration?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380163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Inference by Enumeration vs. Variable Elimination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5867400" cy="1295400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Why is inference by enumeration so slow?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You join up the whole joint distribution before you sum out the hidden variables</a:t>
            </a:r>
          </a:p>
          <a:p>
            <a:pPr lvl="1"/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600"/>
            <a:ext cx="5181600" cy="3454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0" y="1219200"/>
            <a:ext cx="60960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Idea: interleave joining and marginalizing!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Called </a:t>
            </a:r>
            <a:r>
              <a:rPr lang="ja-JP" altLang="en-US" sz="2000" dirty="0" smtClean="0">
                <a:latin typeface="Calibri"/>
                <a:cs typeface="Calibri"/>
              </a:rPr>
              <a:t>“</a:t>
            </a:r>
            <a:r>
              <a:rPr lang="en-US" altLang="ja-JP" sz="2000" dirty="0" smtClean="0">
                <a:latin typeface="Calibri"/>
                <a:cs typeface="Calibri"/>
              </a:rPr>
              <a:t>Variable Elimination</a:t>
            </a:r>
            <a:r>
              <a:rPr lang="ja-JP" altLang="en-US" sz="2000" dirty="0" smtClean="0">
                <a:latin typeface="Calibri"/>
                <a:cs typeface="Calibri"/>
              </a:rPr>
              <a:t>”</a:t>
            </a:r>
            <a:endParaRPr lang="en-US" altLang="ja-JP" sz="2000" dirty="0" smtClean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Still NP-hard, but usually much faster than inference by enumeration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First we’ll need some new notation: factors</a:t>
            </a: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1" y="3200400"/>
            <a:ext cx="5567369" cy="2819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 Zoo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8305800" cy="568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34" y="1905000"/>
            <a:ext cx="5379013" cy="4495800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Factor Zoo I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343400" cy="4906963"/>
          </a:xfrm>
        </p:spPr>
        <p:txBody>
          <a:bodyPr/>
          <a:lstStyle/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Joint distribution: P(X,Y)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Entries P(</a:t>
            </a:r>
            <a:r>
              <a:rPr lang="en-US" sz="2000" dirty="0" err="1" smtClean="0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) for all x, y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Sums to 1</a:t>
            </a:r>
          </a:p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Selected joint: P(</a:t>
            </a:r>
            <a:r>
              <a:rPr lang="en-US" sz="2400" dirty="0" err="1" smtClean="0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)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A slice of the joint distribution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Entries P(</a:t>
            </a:r>
            <a:r>
              <a:rPr lang="en-US" sz="2000" dirty="0" err="1" smtClean="0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) for fixed x, all y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Sums to P(x)</a:t>
            </a:r>
          </a:p>
          <a:p>
            <a:pPr lvl="1"/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Number of capitals = dimensionality of the table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5119"/>
              </p:ext>
            </p:extLst>
          </p:nvPr>
        </p:nvGraphicFramePr>
        <p:xfrm>
          <a:off x="4572000" y="1800225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606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716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818039"/>
              </p:ext>
            </p:extLst>
          </p:nvPr>
        </p:nvGraphicFramePr>
        <p:xfrm>
          <a:off x="4572000" y="4543425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3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4114800"/>
            <a:ext cx="15351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281435"/>
            <a:ext cx="4216657" cy="2576564"/>
          </a:xfrm>
          <a:prstGeom prst="rect">
            <a:avLst/>
          </a:prstGeom>
        </p:spPr>
      </p:pic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Factor Zoo II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2400" y="1632744"/>
            <a:ext cx="4191000" cy="4615656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Single conditional: P(Y | x)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Entries P(y | x) for fixed x, all y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Sums to 1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Family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of conditionals: </a:t>
            </a:r>
          </a:p>
          <a:p>
            <a:pPr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P(Y | X)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Multiple conditionals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Entries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P(y 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|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x) 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for all x, y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Sums to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|X|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33660"/>
              </p:ext>
            </p:extLst>
          </p:nvPr>
        </p:nvGraphicFramePr>
        <p:xfrm>
          <a:off x="8001000" y="4648200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54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12" y="4219575"/>
            <a:ext cx="1147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292908"/>
              </p:ext>
            </p:extLst>
          </p:nvPr>
        </p:nvGraphicFramePr>
        <p:xfrm>
          <a:off x="8991600" y="2286000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54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3" y="1857375"/>
            <a:ext cx="14779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10"/>
          <p:cNvSpPr/>
          <p:nvPr/>
        </p:nvSpPr>
        <p:spPr>
          <a:xfrm>
            <a:off x="10287000" y="5054600"/>
            <a:ext cx="1524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10287000" y="5816600"/>
            <a:ext cx="1524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1557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12" y="6037263"/>
            <a:ext cx="147637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8" name="Picture 1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283200"/>
            <a:ext cx="13716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39334"/>
            <a:ext cx="3505200" cy="2570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Factor Zoo III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Specified family: P( y | X )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Entries P(y | x) for fixed y,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	but for all x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Sums to … who knows!</a:t>
            </a: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20195"/>
              </p:ext>
            </p:extLst>
          </p:nvPr>
        </p:nvGraphicFramePr>
        <p:xfrm>
          <a:off x="838200" y="4343400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70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3914775"/>
            <a:ext cx="14176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10"/>
          <p:cNvSpPr/>
          <p:nvPr/>
        </p:nvSpPr>
        <p:spPr>
          <a:xfrm>
            <a:off x="3124200" y="4724400"/>
            <a:ext cx="128588" cy="381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3124200" y="5105400"/>
            <a:ext cx="128588" cy="381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2554" name="Picture 1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1655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73663"/>
            <a:ext cx="17446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56962"/>
            <a:ext cx="6723552" cy="4219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Factor Zoo Summary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47800" y="1524000"/>
            <a:ext cx="9525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ea typeface="ＭＳ Ｐゴシック" pitchFamily="34" charset="-128"/>
              </a:rPr>
              <a:t>In general, when we write P(Y</a:t>
            </a:r>
            <a:r>
              <a:rPr lang="en-US" sz="2400" baseline="-25000" dirty="0" smtClean="0">
                <a:ea typeface="ＭＳ Ｐゴシック" pitchFamily="34" charset="-128"/>
              </a:rPr>
              <a:t>1</a:t>
            </a:r>
            <a:r>
              <a:rPr lang="en-US" sz="2400" dirty="0" smtClean="0">
                <a:ea typeface="ＭＳ Ｐゴシック" pitchFamily="34" charset="-128"/>
              </a:rPr>
              <a:t> … Y</a:t>
            </a:r>
            <a:r>
              <a:rPr lang="en-US" sz="2400" baseline="-25000" dirty="0" smtClean="0">
                <a:ea typeface="ＭＳ Ｐゴシック" pitchFamily="34" charset="-128"/>
              </a:rPr>
              <a:t>N</a:t>
            </a:r>
            <a:r>
              <a:rPr lang="en-US" sz="2400" dirty="0" smtClean="0">
                <a:ea typeface="ＭＳ Ｐゴシック" pitchFamily="34" charset="-128"/>
              </a:rPr>
              <a:t> | X</a:t>
            </a:r>
            <a:r>
              <a:rPr lang="en-US" sz="2400" baseline="-25000" dirty="0" smtClean="0">
                <a:ea typeface="ＭＳ Ｐゴシック" pitchFamily="34" charset="-128"/>
              </a:rPr>
              <a:t>1</a:t>
            </a:r>
            <a:r>
              <a:rPr lang="en-US" sz="2400" dirty="0" smtClean="0">
                <a:ea typeface="ＭＳ Ｐゴシック" pitchFamily="34" charset="-128"/>
              </a:rPr>
              <a:t> … X</a:t>
            </a:r>
            <a:r>
              <a:rPr lang="en-US" sz="2400" baseline="-25000" dirty="0" smtClean="0">
                <a:ea typeface="ＭＳ Ｐゴシック" pitchFamily="34" charset="-128"/>
              </a:rPr>
              <a:t>M</a:t>
            </a:r>
            <a:r>
              <a:rPr lang="en-US" sz="2400" dirty="0" smtClean="0">
                <a:ea typeface="ＭＳ Ｐゴシック" pitchFamily="34" charset="-128"/>
              </a:rPr>
              <a:t>)</a:t>
            </a:r>
          </a:p>
          <a:p>
            <a:pPr lvl="5"/>
            <a:endParaRPr lang="en-US" sz="12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It is a </a:t>
            </a:r>
            <a:r>
              <a:rPr lang="ja-JP" altLang="en-US" sz="2000" dirty="0" smtClean="0">
                <a:ea typeface="ＭＳ Ｐゴシック" pitchFamily="34" charset="-128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</a:rPr>
              <a:t>factor,</a:t>
            </a:r>
            <a:r>
              <a:rPr lang="ja-JP" altLang="en-US" sz="2000" dirty="0" smtClean="0">
                <a:ea typeface="ＭＳ Ｐゴシック" pitchFamily="34" charset="-128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</a:rPr>
              <a:t> a multi-dimensional array</a:t>
            </a:r>
          </a:p>
          <a:p>
            <a:pPr lvl="5"/>
            <a:endParaRPr lang="en-US" altLang="ja-JP" sz="12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Its values are P(y</a:t>
            </a:r>
            <a:r>
              <a:rPr lang="en-US" sz="2000" baseline="-25000" dirty="0" smtClean="0">
                <a:ea typeface="ＭＳ Ｐゴシック" pitchFamily="34" charset="-128"/>
              </a:rPr>
              <a:t>1</a:t>
            </a:r>
            <a:r>
              <a:rPr lang="en-US" sz="2000" dirty="0" smtClean="0">
                <a:ea typeface="ＭＳ Ｐゴシック" pitchFamily="34" charset="-128"/>
              </a:rPr>
              <a:t> … </a:t>
            </a:r>
            <a:r>
              <a:rPr lang="en-US" sz="2000" dirty="0" err="1" smtClean="0">
                <a:ea typeface="ＭＳ Ｐゴシック" pitchFamily="34" charset="-128"/>
              </a:rPr>
              <a:t>y</a:t>
            </a:r>
            <a:r>
              <a:rPr lang="en-US" sz="2000" baseline="-25000" dirty="0" err="1" smtClean="0">
                <a:ea typeface="ＭＳ Ｐゴシック" pitchFamily="34" charset="-128"/>
              </a:rPr>
              <a:t>N</a:t>
            </a:r>
            <a:r>
              <a:rPr lang="en-US" sz="2000" dirty="0" smtClean="0">
                <a:ea typeface="ＭＳ Ｐゴシック" pitchFamily="34" charset="-128"/>
              </a:rPr>
              <a:t> | x</a:t>
            </a:r>
            <a:r>
              <a:rPr lang="en-US" sz="2000" baseline="-25000" dirty="0" smtClean="0">
                <a:ea typeface="ＭＳ Ｐゴシック" pitchFamily="34" charset="-128"/>
              </a:rPr>
              <a:t>1</a:t>
            </a:r>
            <a:r>
              <a:rPr lang="en-US" sz="2000" dirty="0" smtClean="0">
                <a:ea typeface="ＭＳ Ｐゴシック" pitchFamily="34" charset="-128"/>
              </a:rPr>
              <a:t> … </a:t>
            </a:r>
            <a:r>
              <a:rPr lang="en-US" sz="2000" dirty="0" err="1" smtClean="0">
                <a:ea typeface="ＭＳ Ｐゴシック" pitchFamily="34" charset="-128"/>
              </a:rPr>
              <a:t>x</a:t>
            </a:r>
            <a:r>
              <a:rPr lang="en-US" sz="2000" baseline="-25000" dirty="0" err="1" smtClean="0">
                <a:ea typeface="ＭＳ Ｐゴシック" pitchFamily="34" charset="-128"/>
              </a:rPr>
              <a:t>M</a:t>
            </a:r>
            <a:r>
              <a:rPr lang="en-US" sz="2000" dirty="0" smtClean="0">
                <a:ea typeface="ＭＳ Ｐゴシック" pitchFamily="34" charset="-128"/>
              </a:rPr>
              <a:t>)</a:t>
            </a:r>
          </a:p>
          <a:p>
            <a:pPr lvl="6"/>
            <a:endParaRPr lang="en-US" sz="12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Any assigned (=lower-case) X or Y is a dimension missing (selected) from the array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49989"/>
            <a:ext cx="2666999" cy="1955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41" y="4724400"/>
            <a:ext cx="3157059" cy="1981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770598"/>
            <a:ext cx="3416121" cy="2087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24400"/>
            <a:ext cx="2514599" cy="210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Example: Traffic Domain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600200" y="1600199"/>
            <a:ext cx="10185400" cy="4525965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Random Variables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R: Raining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T: Traffic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L: Late for class!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6172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6172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6172201" y="40005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6173788" y="2133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6172994" y="29329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895600"/>
            <a:ext cx="10588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56527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5450" y="4800600"/>
            <a:ext cx="1030288" cy="31356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344271"/>
              </p:ext>
            </p:extLst>
          </p:nvPr>
        </p:nvGraphicFramePr>
        <p:xfrm>
          <a:off x="7924800" y="1946275"/>
          <a:ext cx="1219200" cy="568326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270532"/>
              </p:ext>
            </p:extLst>
          </p:nvPr>
        </p:nvGraphicFramePr>
        <p:xfrm>
          <a:off x="7696200" y="3276600"/>
          <a:ext cx="1828800" cy="1135332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11574"/>
              </p:ext>
            </p:extLst>
          </p:nvPr>
        </p:nvGraphicFramePr>
        <p:xfrm>
          <a:off x="7696200" y="5229225"/>
          <a:ext cx="1828800" cy="1135332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54500"/>
            <a:ext cx="1828800" cy="469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45" y="4936330"/>
            <a:ext cx="2049055" cy="73116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29" y="5864740"/>
            <a:ext cx="3051324" cy="688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Elimination (VE)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19200"/>
            <a:ext cx="5066166" cy="50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Bayes’ </a:t>
            </a:r>
            <a:r>
              <a:rPr lang="en-US" altLang="ja-JP" dirty="0" smtClean="0">
                <a:latin typeface="Calibri"/>
                <a:ea typeface="ＭＳ Ｐゴシック" pitchFamily="34" charset="-128"/>
                <a:cs typeface="Calibri"/>
              </a:rPr>
              <a:t>Net </a:t>
            </a:r>
            <a:r>
              <a:rPr lang="en-US" altLang="ja-JP" dirty="0" smtClean="0">
                <a:latin typeface="Calibri"/>
                <a:ea typeface="ＭＳ Ｐゴシック" pitchFamily="34" charset="-128"/>
                <a:cs typeface="Calibri"/>
              </a:rPr>
              <a:t>Representation</a:t>
            </a:r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467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directed, acyclic graph, one node per random variable</a:t>
            </a:r>
          </a:p>
          <a:p>
            <a:pPr eaLnBrk="1" hangingPunct="1">
              <a:lnSpc>
                <a:spcPct val="80000"/>
              </a:lnSpc>
            </a:pPr>
            <a:endParaRPr lang="en-US" sz="7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conditional probability table (CPT) for each node</a:t>
            </a:r>
          </a:p>
          <a:p>
            <a:pPr lvl="7">
              <a:lnSpc>
                <a:spcPct val="8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A collection of distributions over X, one for each combination of parents</a:t>
            </a:r>
            <a:r>
              <a:rPr lang="ja-JP" altLang="en-US" sz="20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 values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7">
              <a:lnSpc>
                <a:spcPct val="80000"/>
              </a:lnSpc>
            </a:pPr>
            <a:endParaRPr lang="en-US" altLang="ja-JP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nets implicitly encode 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joint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distributions</a:t>
            </a:r>
          </a:p>
          <a:p>
            <a:pPr lvl="5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As a product of local conditional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distributions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To see what probability a BN gives to a full assignment, multiply all the relevant conditionals together: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7660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14729"/>
            <a:ext cx="19272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5535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494919"/>
            <a:ext cx="2062552" cy="2362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34" y="1524000"/>
            <a:ext cx="3514965" cy="25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9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Inference by Enumeration: Procedural Outline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10210800" cy="4525963"/>
          </a:xfrm>
        </p:spPr>
        <p:txBody>
          <a:bodyPr/>
          <a:lstStyle/>
          <a:p>
            <a:r>
              <a:rPr lang="en-US" sz="2600" dirty="0" smtClean="0">
                <a:ea typeface="ＭＳ Ｐゴシック" pitchFamily="34" charset="-128"/>
              </a:rPr>
              <a:t>Track objects called </a:t>
            </a:r>
            <a:r>
              <a:rPr lang="en-US" sz="2600" dirty="0" smtClean="0">
                <a:solidFill>
                  <a:srgbClr val="CC0000"/>
                </a:solidFill>
                <a:ea typeface="ＭＳ Ｐゴシック" pitchFamily="34" charset="-128"/>
              </a:rPr>
              <a:t>factors</a:t>
            </a:r>
          </a:p>
          <a:p>
            <a:r>
              <a:rPr lang="en-US" sz="2600" dirty="0" smtClean="0">
                <a:ea typeface="ＭＳ Ｐゴシック" pitchFamily="34" charset="-128"/>
              </a:rPr>
              <a:t>Initial factors are local CPTs (one per node)</a:t>
            </a:r>
          </a:p>
          <a:p>
            <a:endParaRPr lang="en-US" sz="2600" dirty="0" smtClean="0">
              <a:ea typeface="ＭＳ Ｐゴシック" pitchFamily="34" charset="-128"/>
            </a:endParaRPr>
          </a:p>
          <a:p>
            <a:endParaRPr lang="en-US" sz="2600" dirty="0" smtClean="0">
              <a:ea typeface="ＭＳ Ｐゴシック" pitchFamily="34" charset="-128"/>
            </a:endParaRPr>
          </a:p>
          <a:p>
            <a:endParaRPr lang="en-US" sz="2600" dirty="0" smtClean="0">
              <a:ea typeface="ＭＳ Ｐゴシック" pitchFamily="34" charset="-128"/>
            </a:endParaRPr>
          </a:p>
          <a:p>
            <a:r>
              <a:rPr lang="en-US" sz="2600" dirty="0" smtClean="0">
                <a:ea typeface="ＭＳ Ｐゴシック" pitchFamily="34" charset="-128"/>
              </a:rPr>
              <a:t>Any known values are selected</a:t>
            </a:r>
          </a:p>
          <a:p>
            <a:pPr lvl="1"/>
            <a:r>
              <a:rPr lang="en-US" sz="2200" dirty="0" smtClean="0">
                <a:ea typeface="ＭＳ Ｐゴシック" pitchFamily="34" charset="-128"/>
              </a:rPr>
              <a:t>E.g. if we know                  , the initial factors are</a:t>
            </a:r>
          </a:p>
          <a:p>
            <a:pPr lvl="1"/>
            <a:endParaRPr lang="en-US" sz="2200" dirty="0" smtClean="0">
              <a:ea typeface="ＭＳ Ｐゴシック" pitchFamily="34" charset="-128"/>
            </a:endParaRPr>
          </a:p>
          <a:p>
            <a:pPr lvl="1"/>
            <a:endParaRPr lang="en-US" sz="2200" dirty="0" smtClean="0">
              <a:ea typeface="ＭＳ Ｐゴシック" pitchFamily="34" charset="-128"/>
            </a:endParaRPr>
          </a:p>
          <a:p>
            <a:pPr lvl="1"/>
            <a:endParaRPr lang="en-US" sz="2200" dirty="0" smtClean="0">
              <a:ea typeface="ＭＳ Ｐゴシック" pitchFamily="34" charset="-128"/>
            </a:endParaRPr>
          </a:p>
          <a:p>
            <a:pPr lvl="1"/>
            <a:endParaRPr lang="en-US" sz="2200" dirty="0" smtClean="0">
              <a:ea typeface="ＭＳ Ｐゴシック" pitchFamily="34" charset="-128"/>
            </a:endParaRPr>
          </a:p>
          <a:p>
            <a:r>
              <a:rPr lang="en-US" sz="2600" dirty="0" smtClean="0">
                <a:ea typeface="ＭＳ Ｐゴシック" pitchFamily="34" charset="-128"/>
              </a:rPr>
              <a:t>Procedure: Join all </a:t>
            </a:r>
            <a:r>
              <a:rPr lang="en-US" sz="2600" dirty="0" smtClean="0">
                <a:ea typeface="ＭＳ Ｐゴシック" pitchFamily="34" charset="-128"/>
              </a:rPr>
              <a:t>factors, eliminate </a:t>
            </a:r>
            <a:r>
              <a:rPr lang="en-US" sz="2600" dirty="0" smtClean="0">
                <a:ea typeface="ＭＳ Ｐゴシック" pitchFamily="34" charset="-128"/>
              </a:rPr>
              <a:t>all hidden </a:t>
            </a:r>
            <a:r>
              <a:rPr lang="en-US" sz="2600" dirty="0" smtClean="0">
                <a:ea typeface="ＭＳ Ｐゴシック" pitchFamily="34" charset="-128"/>
              </a:rPr>
              <a:t>variables, normalize</a:t>
            </a:r>
            <a:endParaRPr lang="en-US" sz="2600" dirty="0" smtClean="0">
              <a:ea typeface="ＭＳ Ｐゴシック" pitchFamily="34" charset="-128"/>
            </a:endParaRPr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443163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2443163"/>
            <a:ext cx="10890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43163"/>
            <a:ext cx="10588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02188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03775"/>
            <a:ext cx="1274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10922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447800" y="2841625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276600" y="2841625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249863" y="2841625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4572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5257800" y="5181600"/>
          <a:ext cx="1371600" cy="446088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4572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5" name="Picture 4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11650"/>
            <a:ext cx="1120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524000" y="5181600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352800" y="5181600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13" y="1447800"/>
            <a:ext cx="4758786" cy="4718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00" y="1371600"/>
            <a:ext cx="5537543" cy="1740541"/>
          </a:xfrm>
          <a:prstGeom prst="rect">
            <a:avLst/>
          </a:prstGeom>
        </p:spPr>
      </p:pic>
      <p:sp>
        <p:nvSpPr>
          <p:cNvPr id="30729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Operation 1: Join Factors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715000" cy="4525963"/>
          </a:xfrm>
        </p:spPr>
        <p:txBody>
          <a:bodyPr/>
          <a:lstStyle/>
          <a:p>
            <a:r>
              <a:rPr lang="en-US" sz="2000" dirty="0" smtClean="0">
                <a:ea typeface="ＭＳ Ｐゴシック" pitchFamily="34" charset="-128"/>
              </a:rPr>
              <a:t>First basic operation: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joining factors</a:t>
            </a:r>
          </a:p>
          <a:p>
            <a:r>
              <a:rPr lang="en-US" sz="2000" dirty="0" smtClean="0">
                <a:ea typeface="ＭＳ Ｐゴシック" pitchFamily="34" charset="-128"/>
              </a:rPr>
              <a:t>Combining factors:</a:t>
            </a:r>
          </a:p>
          <a:p>
            <a:pPr lvl="1"/>
            <a:r>
              <a:rPr lang="en-US" sz="1800" dirty="0" smtClean="0">
                <a:solidFill>
                  <a:srgbClr val="CC0000"/>
                </a:solidFill>
                <a:ea typeface="ＭＳ Ｐゴシック" pitchFamily="34" charset="-128"/>
              </a:rPr>
              <a:t>Just like a database join</a:t>
            </a: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Get all factors over the joining variable</a:t>
            </a: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Build a new factor over the union of the variables involved</a:t>
            </a:r>
          </a:p>
          <a:p>
            <a:pPr lvl="4"/>
            <a:endParaRPr lang="en-US" sz="1100" dirty="0" smtClean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z="2000" dirty="0" smtClean="0">
                <a:ea typeface="ＭＳ Ｐゴシック" pitchFamily="34" charset="-128"/>
              </a:rPr>
              <a:t>Example: Join on R</a:t>
            </a:r>
          </a:p>
          <a:p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18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3"/>
            <a:endParaRPr lang="en-US" sz="12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1800" dirty="0" smtClean="0">
              <a:ea typeface="ＭＳ Ｐゴシック" pitchFamily="34" charset="-128"/>
            </a:endParaRP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Computation for each entry: </a:t>
            </a:r>
            <a:r>
              <a:rPr lang="en-US" sz="1800" dirty="0" err="1" smtClean="0">
                <a:ea typeface="ＭＳ Ｐゴシック" pitchFamily="34" charset="-128"/>
              </a:rPr>
              <a:t>pointwise</a:t>
            </a:r>
            <a:r>
              <a:rPr lang="en-US" sz="1800" dirty="0" smtClean="0">
                <a:ea typeface="ＭＳ Ｐゴシック" pitchFamily="34" charset="-128"/>
              </a:rPr>
              <a:t> products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4237037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7010400" y="4237037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170362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4167187"/>
            <a:ext cx="1289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159250"/>
            <a:ext cx="13446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42973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763430"/>
              </p:ext>
            </p:extLst>
          </p:nvPr>
        </p:nvGraphicFramePr>
        <p:xfrm>
          <a:off x="3352800" y="4724400"/>
          <a:ext cx="1219200" cy="568326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06158"/>
              </p:ext>
            </p:extLst>
          </p:nvPr>
        </p:nvGraphicFramePr>
        <p:xfrm>
          <a:off x="5334000" y="4724400"/>
          <a:ext cx="1295400" cy="1135332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889348"/>
              </p:ext>
            </p:extLst>
          </p:nvPr>
        </p:nvGraphicFramePr>
        <p:xfrm>
          <a:off x="8305800" y="4724400"/>
          <a:ext cx="1600200" cy="1135332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85" name="Oval 15"/>
          <p:cNvSpPr>
            <a:spLocks noChangeArrowheads="1"/>
          </p:cNvSpPr>
          <p:nvPr/>
        </p:nvSpPr>
        <p:spPr bwMode="auto">
          <a:xfrm>
            <a:off x="2436813" y="53101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6" name="Oval 11"/>
          <p:cNvSpPr>
            <a:spLocks noChangeArrowheads="1"/>
          </p:cNvSpPr>
          <p:nvPr/>
        </p:nvSpPr>
        <p:spPr bwMode="auto">
          <a:xfrm>
            <a:off x="2438400" y="42433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0787" name="AutoShape 12"/>
          <p:cNvCxnSpPr>
            <a:cxnSpLocks noChangeShapeType="1"/>
          </p:cNvCxnSpPr>
          <p:nvPr/>
        </p:nvCxnSpPr>
        <p:spPr bwMode="auto">
          <a:xfrm rot="5400000">
            <a:off x="2437607" y="5042693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al 15"/>
          <p:cNvSpPr>
            <a:spLocks noChangeArrowheads="1"/>
          </p:cNvSpPr>
          <p:nvPr/>
        </p:nvSpPr>
        <p:spPr bwMode="auto">
          <a:xfrm>
            <a:off x="10287000" y="4852987"/>
            <a:ext cx="838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R,T</a:t>
            </a:r>
            <a:endParaRPr lang="en-US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30785" grpId="0" animBg="1"/>
      <p:bldP spid="30786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Example: Multiple Joins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00200"/>
            <a:ext cx="8536056" cy="4487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0"/>
            <a:ext cx="3810000" cy="2002971"/>
          </a:xfrm>
          <a:prstGeom prst="rect">
            <a:avLst/>
          </a:prstGeom>
        </p:spPr>
      </p:pic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81534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Multiple Joins</a:t>
            </a:r>
          </a:p>
        </p:txBody>
      </p:sp>
      <p:sp>
        <p:nvSpPr>
          <p:cNvPr id="32771" name="Oval 15"/>
          <p:cNvSpPr>
            <a:spLocks noChangeArrowheads="1"/>
          </p:cNvSpPr>
          <p:nvPr/>
        </p:nvSpPr>
        <p:spPr bwMode="auto">
          <a:xfrm>
            <a:off x="457200" y="32385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2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524000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895600"/>
            <a:ext cx="1060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Oval 11"/>
          <p:cNvSpPr>
            <a:spLocks noChangeArrowheads="1"/>
          </p:cNvSpPr>
          <p:nvPr/>
        </p:nvSpPr>
        <p:spPr bwMode="auto">
          <a:xfrm>
            <a:off x="458787" y="21717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2775" name="AutoShape 12"/>
          <p:cNvCxnSpPr>
            <a:cxnSpLocks noChangeShapeType="1"/>
            <a:stCxn id="32774" idx="4"/>
            <a:endCxn id="32771" idx="0"/>
          </p:cNvCxnSpPr>
          <p:nvPr/>
        </p:nvCxnSpPr>
        <p:spPr bwMode="auto">
          <a:xfrm rot="5400000">
            <a:off x="457994" y="2971006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667000" y="22479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R</a:t>
            </a:r>
          </a:p>
        </p:txBody>
      </p:sp>
      <p:sp>
        <p:nvSpPr>
          <p:cNvPr id="32777" name="Oval 25"/>
          <p:cNvSpPr>
            <a:spLocks noChangeArrowheads="1"/>
          </p:cNvSpPr>
          <p:nvPr/>
        </p:nvSpPr>
        <p:spPr bwMode="auto">
          <a:xfrm>
            <a:off x="457200" y="43053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778" name="AutoShape 12"/>
          <p:cNvCxnSpPr>
            <a:cxnSpLocks noChangeShapeType="1"/>
            <a:stCxn id="32771" idx="4"/>
            <a:endCxn id="32777" idx="0"/>
          </p:cNvCxnSpPr>
          <p:nvPr/>
        </p:nvCxnSpPr>
        <p:spPr bwMode="auto">
          <a:xfrm rot="5400000">
            <a:off x="457200" y="40386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79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6553200" y="34290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934200" y="4495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AutoShape 12"/>
          <p:cNvCxnSpPr>
            <a:cxnSpLocks noChangeShapeType="1"/>
            <a:stCxn id="51" idx="4"/>
            <a:endCxn id="30" idx="0"/>
          </p:cNvCxnSpPr>
          <p:nvPr/>
        </p:nvCxnSpPr>
        <p:spPr bwMode="auto">
          <a:xfrm rot="5400000">
            <a:off x="6934201" y="42291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2238375"/>
            <a:ext cx="1103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3064"/>
              </p:ext>
            </p:extLst>
          </p:nvPr>
        </p:nvGraphicFramePr>
        <p:xfrm>
          <a:off x="1557337" y="1981200"/>
          <a:ext cx="12192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110511"/>
              </p:ext>
            </p:extLst>
          </p:nvPr>
        </p:nvGraphicFramePr>
        <p:xfrm>
          <a:off x="1511300" y="33528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811561"/>
              </p:ext>
            </p:extLst>
          </p:nvPr>
        </p:nvGraphicFramePr>
        <p:xfrm>
          <a:off x="1525587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398770"/>
              </p:ext>
            </p:extLst>
          </p:nvPr>
        </p:nvGraphicFramePr>
        <p:xfrm>
          <a:off x="4572000" y="2667000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6" name="Picture 3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565907"/>
              </p:ext>
            </p:extLst>
          </p:nvPr>
        </p:nvGraphicFramePr>
        <p:xfrm>
          <a:off x="47244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3200400" y="30861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9753600" y="25908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657600"/>
            <a:ext cx="1489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717894"/>
              </p:ext>
            </p:extLst>
          </p:nvPr>
        </p:nvGraphicFramePr>
        <p:xfrm>
          <a:off x="9144000" y="4038600"/>
          <a:ext cx="2667000" cy="251460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8382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8153400" y="30480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467600" y="23622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</a:t>
            </a:r>
            <a:r>
              <a:rPr lang="en-US" sz="28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</a:t>
            </a:r>
            <a:endParaRPr lang="en-US" sz="28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 animBg="1"/>
      <p:bldP spid="30" grpId="0" animBg="1"/>
      <p:bldP spid="41" grpId="0" animBg="1"/>
      <p:bldP spid="26" grpId="0" animBg="1"/>
      <p:bldP spid="33" grpId="0" animBg="1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47800"/>
            <a:ext cx="6361366" cy="4499640"/>
          </a:xfrm>
          <a:prstGeom prst="rect">
            <a:avLst/>
          </a:prstGeom>
        </p:spPr>
      </p:pic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Operation 2: Eliminate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6134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Second basic operation: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marginalization</a:t>
            </a:r>
          </a:p>
          <a:p>
            <a:pPr lvl="6"/>
            <a:endParaRPr lang="en-US" sz="500" dirty="0" smtClean="0">
              <a:solidFill>
                <a:srgbClr val="CC0000"/>
              </a:solidFill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Take a factor and sum out a variable</a:t>
            </a:r>
          </a:p>
          <a:p>
            <a:pPr lvl="2"/>
            <a:endParaRPr lang="en-US" sz="5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Shrinks a factor to a smaller one</a:t>
            </a:r>
          </a:p>
          <a:p>
            <a:pPr lvl="4"/>
            <a:endParaRPr lang="en-US" sz="5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projection</a:t>
            </a:r>
            <a:r>
              <a:rPr lang="en-US" sz="2000" dirty="0" smtClean="0">
                <a:ea typeface="ＭＳ Ｐゴシック" pitchFamily="34" charset="-128"/>
              </a:rPr>
              <a:t> operation</a:t>
            </a:r>
          </a:p>
          <a:p>
            <a:pPr lvl="4"/>
            <a:endParaRPr lang="en-US" sz="1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Example: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endParaRPr lang="en-US" sz="24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</p:txBody>
      </p:sp>
      <p:pic>
        <p:nvPicPr>
          <p:cNvPr id="34819" name="Picture 1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4305300"/>
            <a:ext cx="1346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3276600" y="52197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4591050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718050"/>
            <a:ext cx="11842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287147"/>
              </p:ext>
            </p:extLst>
          </p:nvPr>
        </p:nvGraphicFramePr>
        <p:xfrm>
          <a:off x="1143000" y="4838700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57449"/>
              </p:ext>
            </p:extLst>
          </p:nvPr>
        </p:nvGraphicFramePr>
        <p:xfrm>
          <a:off x="4953000" y="51244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043" y="4343400"/>
            <a:ext cx="8915400" cy="2760256"/>
          </a:xfrm>
          <a:prstGeom prst="rect">
            <a:avLst/>
          </a:prstGeom>
        </p:spPr>
      </p:pic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Multiple Elimination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95800" y="1941513"/>
            <a:ext cx="1447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</a:t>
            </a:r>
          </a:p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out R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239000" y="1905000"/>
            <a:ext cx="2057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</a:t>
            </a:r>
          </a:p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out T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943600" y="1219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2" y="2362200"/>
            <a:ext cx="1058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9220200" y="1219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590800"/>
            <a:ext cx="7016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Oval 14"/>
          <p:cNvSpPr>
            <a:spLocks noChangeArrowheads="1"/>
          </p:cNvSpPr>
          <p:nvPr/>
        </p:nvSpPr>
        <p:spPr bwMode="auto">
          <a:xfrm>
            <a:off x="2438400" y="1219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50" name="Picture 1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1489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994727"/>
              </p:ext>
            </p:extLst>
          </p:nvPr>
        </p:nvGraphicFramePr>
        <p:xfrm>
          <a:off x="1828800" y="1828800"/>
          <a:ext cx="2667000" cy="251460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8382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357653"/>
              </p:ext>
            </p:extLst>
          </p:nvPr>
        </p:nvGraphicFramePr>
        <p:xfrm>
          <a:off x="5943600" y="2819400"/>
          <a:ext cx="16002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7366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90140"/>
              </p:ext>
            </p:extLst>
          </p:nvPr>
        </p:nvGraphicFramePr>
        <p:xfrm>
          <a:off x="8936037" y="30289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0.886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4724400" y="32004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>
            <a:off x="7772400" y="31623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  <p:bldP spid="17" grpId="0" animBg="1"/>
      <p:bldP spid="21" grpId="0" animBg="1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Thus Far: Multiple Join, Multiple Eliminate (= Inference by Enumeration)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59263"/>
            <a:ext cx="8785379" cy="551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2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Marginalizing Early (= Variable Elimination)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10515600" cy="53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4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Traffic Domain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447800" y="2362200"/>
            <a:ext cx="4876800" cy="3459164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Inference by Enumeration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379412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79412" y="3581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379413" y="33147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381000" y="1447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380206" y="22471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1828800" cy="46990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781800" y="2362200"/>
            <a:ext cx="4876800" cy="345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ea typeface="ＭＳ Ｐゴシック" pitchFamily="34" charset="-128"/>
              </a:rPr>
              <a:t>Variable Elimination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76600"/>
            <a:ext cx="3505200" cy="638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2932" y="3934378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2087" y="3998910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4648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02445" y="53340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72600" y="46482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10600" y="6019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29000" y="5257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52800"/>
            <a:ext cx="3098822" cy="57220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00400" y="59552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4419600" y="3276600"/>
            <a:ext cx="304800" cy="1295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/>
          <p:cNvSpPr/>
          <p:nvPr/>
        </p:nvSpPr>
        <p:spPr>
          <a:xfrm>
            <a:off x="4114800" y="3581400"/>
            <a:ext cx="228600" cy="2057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3962400" y="3962400"/>
            <a:ext cx="152400" cy="2438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>
            <a:off x="3733800" y="4419600"/>
            <a:ext cx="152400" cy="2895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10058400" y="3200400"/>
            <a:ext cx="228600" cy="1371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Left Brace 36"/>
          <p:cNvSpPr/>
          <p:nvPr/>
        </p:nvSpPr>
        <p:spPr>
          <a:xfrm>
            <a:off x="9829800" y="3657600"/>
            <a:ext cx="228600" cy="18288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9448800" y="3886200"/>
            <a:ext cx="228600" cy="27432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Left Brace 38"/>
          <p:cNvSpPr/>
          <p:nvPr/>
        </p:nvSpPr>
        <p:spPr>
          <a:xfrm>
            <a:off x="9220200" y="4267200"/>
            <a:ext cx="228600" cy="3276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0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/>
      <p:bldP spid="22" grpId="0"/>
      <p:bldP spid="10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1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Marginalizing Early! (aka VE)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343400" y="1200090"/>
            <a:ext cx="2057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 out R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215065" y="3048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215065" y="4114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AutoShape 12"/>
          <p:cNvCxnSpPr>
            <a:cxnSpLocks noChangeShapeType="1"/>
            <a:stCxn id="16" idx="4"/>
            <a:endCxn id="17" idx="0"/>
          </p:cNvCxnSpPr>
          <p:nvPr/>
        </p:nvCxnSpPr>
        <p:spPr bwMode="auto">
          <a:xfrm>
            <a:off x="6481765" y="3581400"/>
            <a:ext cx="0" cy="533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5" name="Picture 3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7302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1295400"/>
            <a:ext cx="1103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199620"/>
              </p:ext>
            </p:extLst>
          </p:nvPr>
        </p:nvGraphicFramePr>
        <p:xfrm>
          <a:off x="3124200" y="1724025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49911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63070"/>
              </p:ext>
            </p:extLst>
          </p:nvPr>
        </p:nvGraphicFramePr>
        <p:xfrm>
          <a:off x="3276600" y="54483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34814"/>
              </p:ext>
            </p:extLst>
          </p:nvPr>
        </p:nvGraphicFramePr>
        <p:xfrm>
          <a:off x="5867400" y="21907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6" name="Picture 4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81106"/>
              </p:ext>
            </p:extLst>
          </p:nvPr>
        </p:nvGraphicFramePr>
        <p:xfrm>
          <a:off x="58674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953" name="Oval 15"/>
          <p:cNvSpPr>
            <a:spLocks noChangeArrowheads="1"/>
          </p:cNvSpPr>
          <p:nvPr/>
        </p:nvSpPr>
        <p:spPr bwMode="auto">
          <a:xfrm>
            <a:off x="76200" y="4038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954" name="Picture 4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524000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55" name="Picture 50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895600"/>
            <a:ext cx="1060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56" name="Oval 11"/>
          <p:cNvSpPr>
            <a:spLocks noChangeArrowheads="1"/>
          </p:cNvSpPr>
          <p:nvPr/>
        </p:nvSpPr>
        <p:spPr bwMode="auto">
          <a:xfrm>
            <a:off x="77787" y="2971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6957" name="AutoShape 12"/>
          <p:cNvCxnSpPr>
            <a:cxnSpLocks noChangeShapeType="1"/>
            <a:stCxn id="36956" idx="4"/>
            <a:endCxn id="36953" idx="0"/>
          </p:cNvCxnSpPr>
          <p:nvPr/>
        </p:nvCxnSpPr>
        <p:spPr bwMode="auto">
          <a:xfrm rot="5400000">
            <a:off x="76994" y="3771106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958" name="Oval 25"/>
          <p:cNvSpPr>
            <a:spLocks noChangeArrowheads="1"/>
          </p:cNvSpPr>
          <p:nvPr/>
        </p:nvSpPr>
        <p:spPr bwMode="auto">
          <a:xfrm>
            <a:off x="76200" y="5105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959" name="AutoShape 12"/>
          <p:cNvCxnSpPr>
            <a:cxnSpLocks noChangeShapeType="1"/>
            <a:stCxn id="36953" idx="4"/>
            <a:endCxn id="36958" idx="0"/>
          </p:cNvCxnSpPr>
          <p:nvPr/>
        </p:nvCxnSpPr>
        <p:spPr bwMode="auto">
          <a:xfrm rot="5400000">
            <a:off x="76200" y="48387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6960" name="Picture 5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869950" y="1981200"/>
          <a:ext cx="12192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/>
        </p:nvGraphicFramePr>
        <p:xfrm>
          <a:off x="823913" y="33528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8382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0" name="AutoShape 5"/>
          <p:cNvSpPr>
            <a:spLocks noChangeArrowheads="1"/>
          </p:cNvSpPr>
          <p:nvPr/>
        </p:nvSpPr>
        <p:spPr bwMode="auto">
          <a:xfrm>
            <a:off x="23622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133600" y="1143000"/>
            <a:ext cx="91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R</a:t>
            </a: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276600" y="3124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3657600" y="4191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AutoShape 12"/>
          <p:cNvCxnSpPr>
            <a:cxnSpLocks noChangeShapeType="1"/>
            <a:stCxn id="62" idx="4"/>
            <a:endCxn id="63" idx="0"/>
          </p:cNvCxnSpPr>
          <p:nvPr/>
        </p:nvCxnSpPr>
        <p:spPr bwMode="auto">
          <a:xfrm rot="5400000">
            <a:off x="3657601" y="39243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8305800" y="30480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3962400"/>
            <a:ext cx="10572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11069637" y="3124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4210050"/>
            <a:ext cx="7016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885918"/>
              </p:ext>
            </p:extLst>
          </p:nvPr>
        </p:nvGraphicFramePr>
        <p:xfrm>
          <a:off x="8229600" y="4381500"/>
          <a:ext cx="16002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7366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882854"/>
              </p:ext>
            </p:extLst>
          </p:nvPr>
        </p:nvGraphicFramePr>
        <p:xfrm>
          <a:off x="10668000" y="464820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51054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74676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239000" y="1200090"/>
            <a:ext cx="91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</a:t>
            </a: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</a:t>
            </a:r>
            <a:endParaRPr lang="en-US" sz="20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AutoShape 5"/>
          <p:cNvSpPr>
            <a:spLocks noChangeArrowheads="1"/>
          </p:cNvSpPr>
          <p:nvPr/>
        </p:nvSpPr>
        <p:spPr bwMode="auto">
          <a:xfrm>
            <a:off x="9829800" y="154311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9296400" y="1143000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 out T</a:t>
            </a:r>
            <a:endParaRPr lang="en-US" sz="20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3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17" grpId="0" animBg="1"/>
      <p:bldP spid="60" grpId="0" animBg="1"/>
      <p:bldP spid="61" grpId="0"/>
      <p:bldP spid="62" grpId="0" animBg="1"/>
      <p:bldP spid="63" grpId="0" animBg="1"/>
      <p:bldP spid="36" grpId="0" animBg="1"/>
      <p:bldP spid="38" grpId="0" animBg="1"/>
      <p:bldP spid="44" grpId="0" animBg="1"/>
      <p:bldP spid="49" grpId="0" animBg="1"/>
      <p:bldP spid="50" grpId="0"/>
      <p:bldP spid="51" grpId="0" animBg="1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143000"/>
            <a:ext cx="2438400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sp>
        <p:nvSpPr>
          <p:cNvPr id="5" name="Oval 4"/>
          <p:cNvSpPr/>
          <p:nvPr/>
        </p:nvSpPr>
        <p:spPr>
          <a:xfrm>
            <a:off x="2971800" y="1554162"/>
            <a:ext cx="15240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B</a:t>
            </a:r>
            <a:r>
              <a:rPr lang="en-US" dirty="0">
                <a:latin typeface="Calibri"/>
                <a:cs typeface="Calibri"/>
              </a:rPr>
              <a:t>urglary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00600" y="1554162"/>
            <a:ext cx="1447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 smtClean="0">
                <a:latin typeface="Calibri"/>
                <a:cs typeface="Calibri"/>
              </a:rPr>
              <a:t>E</a:t>
            </a:r>
            <a:r>
              <a:rPr lang="en-US" dirty="0" err="1" smtClean="0">
                <a:latin typeface="Calibri"/>
                <a:cs typeface="Calibri"/>
              </a:rPr>
              <a:t>arthqk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62400" y="2544762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A</a:t>
            </a:r>
            <a:r>
              <a:rPr lang="en-US" dirty="0">
                <a:latin typeface="Calibri"/>
                <a:cs typeface="Calibri"/>
              </a:rPr>
              <a:t>larm</a:t>
            </a:r>
          </a:p>
        </p:txBody>
      </p:sp>
      <p:sp>
        <p:nvSpPr>
          <p:cNvPr id="8" name="Oval 7"/>
          <p:cNvSpPr/>
          <p:nvPr/>
        </p:nvSpPr>
        <p:spPr>
          <a:xfrm>
            <a:off x="2819400" y="3611562"/>
            <a:ext cx="1066800" cy="8985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J</a:t>
            </a:r>
            <a:r>
              <a:rPr lang="en-US" dirty="0">
                <a:latin typeface="Calibri"/>
                <a:cs typeface="Calibri"/>
              </a:rPr>
              <a:t>ohn calls</a:t>
            </a:r>
          </a:p>
        </p:txBody>
      </p:sp>
      <p:sp>
        <p:nvSpPr>
          <p:cNvPr id="9" name="Oval 8"/>
          <p:cNvSpPr/>
          <p:nvPr/>
        </p:nvSpPr>
        <p:spPr>
          <a:xfrm>
            <a:off x="5105400" y="3611562"/>
            <a:ext cx="1066800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M</a:t>
            </a:r>
            <a:r>
              <a:rPr lang="en-US" dirty="0">
                <a:latin typeface="Calibri"/>
                <a:cs typeface="Calibri"/>
              </a:rPr>
              <a:t>ary calls</a:t>
            </a:r>
          </a:p>
        </p:txBody>
      </p:sp>
      <p:cxnSp>
        <p:nvCxnSpPr>
          <p:cNvPr id="11" name="Straight Arrow Connector 10"/>
          <p:cNvCxnSpPr>
            <a:stCxn id="5" idx="4"/>
            <a:endCxn id="7" idx="1"/>
          </p:cNvCxnSpPr>
          <p:nvPr/>
        </p:nvCxnSpPr>
        <p:spPr>
          <a:xfrm rot="16200000" flipH="1">
            <a:off x="3744912" y="2305050"/>
            <a:ext cx="373063" cy="395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7" idx="7"/>
          </p:cNvCxnSpPr>
          <p:nvPr/>
        </p:nvCxnSpPr>
        <p:spPr>
          <a:xfrm rot="5400000">
            <a:off x="5083175" y="2247900"/>
            <a:ext cx="296863" cy="585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8" idx="0"/>
          </p:cNvCxnSpPr>
          <p:nvPr/>
        </p:nvCxnSpPr>
        <p:spPr>
          <a:xfrm rot="5400000">
            <a:off x="3630613" y="3113087"/>
            <a:ext cx="220662" cy="776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5"/>
            <a:endCxn id="9" idx="0"/>
          </p:cNvCxnSpPr>
          <p:nvPr/>
        </p:nvCxnSpPr>
        <p:spPr>
          <a:xfrm rot="16200000" flipH="1">
            <a:off x="5178426" y="3151187"/>
            <a:ext cx="220662" cy="700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186164"/>
              </p:ext>
            </p:extLst>
          </p:nvPr>
        </p:nvGraphicFramePr>
        <p:xfrm>
          <a:off x="1524000" y="1427162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/>
                <a:gridCol w="762000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998507"/>
              </p:ext>
            </p:extLst>
          </p:nvPr>
        </p:nvGraphicFramePr>
        <p:xfrm>
          <a:off x="7010400" y="1350962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/>
                <a:gridCol w="761813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063754"/>
              </p:ext>
            </p:extLst>
          </p:nvPr>
        </p:nvGraphicFramePr>
        <p:xfrm>
          <a:off x="7010400" y="3200400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/>
                <a:gridCol w="529907"/>
                <a:gridCol w="533400"/>
                <a:gridCol w="1219200"/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0.94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0.06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0.29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0.71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0.999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652291"/>
              </p:ext>
            </p:extLst>
          </p:nvPr>
        </p:nvGraphicFramePr>
        <p:xfrm>
          <a:off x="1676400" y="4678362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533400"/>
                <a:gridCol w="917893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713443"/>
              </p:ext>
            </p:extLst>
          </p:nvPr>
        </p:nvGraphicFramePr>
        <p:xfrm>
          <a:off x="4267200" y="4678362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613093"/>
                <a:gridCol w="9144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108489" y="6477000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[Demo: BN Applet]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05000"/>
            <a:ext cx="4974417" cy="4344412"/>
          </a:xfrm>
          <a:prstGeom prst="rect">
            <a:avLst/>
          </a:prstGeom>
        </p:spPr>
      </p:pic>
      <p:sp>
        <p:nvSpPr>
          <p:cNvPr id="3892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Evidence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400" smtClean="0">
                <a:ea typeface="ＭＳ Ｐゴシック" pitchFamily="34" charset="-128"/>
              </a:rPr>
              <a:t>If evidence, start with factors that select that evidence</a:t>
            </a:r>
          </a:p>
          <a:p>
            <a:pPr lvl="1"/>
            <a:r>
              <a:rPr lang="en-US" sz="2000" smtClean="0">
                <a:ea typeface="ＭＳ Ｐゴシック" pitchFamily="34" charset="-128"/>
              </a:rPr>
              <a:t>No evidence uses these initial factors:</a:t>
            </a:r>
          </a:p>
          <a:p>
            <a:endParaRPr lang="en-US" sz="2400" smtClean="0">
              <a:ea typeface="ＭＳ Ｐゴシック" pitchFamily="34" charset="-128"/>
            </a:endParaRPr>
          </a:p>
          <a:p>
            <a:endParaRPr lang="en-US" sz="2400" smtClean="0">
              <a:ea typeface="ＭＳ Ｐゴシック" pitchFamily="34" charset="-128"/>
            </a:endParaRPr>
          </a:p>
          <a:p>
            <a:endParaRPr lang="en-US" sz="2400" smtClean="0">
              <a:ea typeface="ＭＳ Ｐゴシック" pitchFamily="34" charset="-128"/>
            </a:endParaRPr>
          </a:p>
          <a:p>
            <a:endParaRPr lang="en-US" sz="2400" smtClean="0">
              <a:ea typeface="ＭＳ Ｐゴシック" pitchFamily="34" charset="-128"/>
            </a:endParaRPr>
          </a:p>
          <a:p>
            <a:pPr lvl="1"/>
            <a:r>
              <a:rPr lang="en-US" sz="2000" smtClean="0">
                <a:ea typeface="ＭＳ Ｐゴシック" pitchFamily="34" charset="-128"/>
              </a:rPr>
              <a:t>Computing                        , the initial factors become:</a:t>
            </a:r>
          </a:p>
          <a:p>
            <a:pPr lvl="1"/>
            <a:endParaRPr lang="en-US" sz="2000" smtClean="0">
              <a:ea typeface="ＭＳ Ｐゴシック" pitchFamily="34" charset="-128"/>
            </a:endParaRPr>
          </a:p>
          <a:p>
            <a:pPr lvl="1"/>
            <a:endParaRPr lang="en-US" sz="2000" smtClean="0">
              <a:ea typeface="ＭＳ Ｐゴシック" pitchFamily="34" charset="-128"/>
            </a:endParaRPr>
          </a:p>
          <a:p>
            <a:pPr lvl="2"/>
            <a:endParaRPr lang="en-US" sz="1600" smtClean="0">
              <a:ea typeface="ＭＳ Ｐゴシック" pitchFamily="34" charset="-128"/>
            </a:endParaRPr>
          </a:p>
          <a:p>
            <a:pPr lvl="2"/>
            <a:endParaRPr lang="en-US" sz="1600" smtClean="0">
              <a:ea typeface="ＭＳ Ｐゴシック" pitchFamily="34" charset="-128"/>
            </a:endParaRPr>
          </a:p>
          <a:p>
            <a:pPr lvl="1"/>
            <a:endParaRPr lang="en-US" sz="2000" smtClean="0">
              <a:ea typeface="ＭＳ Ｐゴシック" pitchFamily="34" charset="-128"/>
            </a:endParaRPr>
          </a:p>
          <a:p>
            <a:r>
              <a:rPr lang="en-US" sz="2400" smtClean="0">
                <a:ea typeface="ＭＳ Ｐゴシック" pitchFamily="34" charset="-128"/>
              </a:rPr>
              <a:t>We eliminate all vars other than query + evidence</a:t>
            </a:r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362200"/>
            <a:ext cx="75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2362200"/>
            <a:ext cx="10906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362200"/>
            <a:ext cx="10588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4595813"/>
            <a:ext cx="969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4594225"/>
            <a:ext cx="1430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531938" y="2760663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360738" y="2760663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334000" y="2760663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4572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3977069"/>
            <a:ext cx="14287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524000" y="4975225"/>
          <a:ext cx="1219200" cy="2227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4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4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352800" y="4975225"/>
          <a:ext cx="1295400" cy="446088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2" name="Picture 2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4576763"/>
            <a:ext cx="10588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5334000" y="4975225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4572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05000"/>
            <a:ext cx="4974417" cy="4344412"/>
          </a:xfrm>
          <a:prstGeom prst="rect">
            <a:avLst/>
          </a:prstGeom>
        </p:spPr>
      </p:pic>
      <p:sp>
        <p:nvSpPr>
          <p:cNvPr id="3994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Evidence II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Result will be a selected joint of query and evidence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E.g. for P(L | +r), we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would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 end up with: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To get our answer, just normalize this!</a:t>
            </a: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That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s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it!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67000"/>
            <a:ext cx="13049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30008"/>
              </p:ext>
            </p:extLst>
          </p:nvPr>
        </p:nvGraphicFramePr>
        <p:xfrm>
          <a:off x="6019800" y="3124200"/>
          <a:ext cx="1143000" cy="628650"/>
        </p:xfrm>
        <a:graphic>
          <a:graphicData uri="http://schemas.openxmlformats.org/drawingml/2006/table">
            <a:tbl>
              <a:tblPr/>
              <a:tblGrid>
                <a:gridCol w="457200"/>
                <a:gridCol w="685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03527"/>
              </p:ext>
            </p:extLst>
          </p:nvPr>
        </p:nvGraphicFramePr>
        <p:xfrm>
          <a:off x="1676400" y="3124200"/>
          <a:ext cx="1752600" cy="62865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8890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0.074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667000"/>
            <a:ext cx="14287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4191000" y="32766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581400" y="2667000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Normalize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General Variable Elimination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5638800" cy="43735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Query: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Start with initial factors: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Local CPTs (but instantiated by evidence)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While there are still hidden variables (not Q or evidence):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Pick a hidden variable 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Join all factors mentioning 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Eliminate (sum out) H</a:t>
            </a:r>
          </a:p>
          <a:p>
            <a:pPr lvl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Join all remaining factors and normalize</a:t>
            </a:r>
          </a:p>
        </p:txBody>
      </p:sp>
      <p:pic>
        <p:nvPicPr>
          <p:cNvPr id="40963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45720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733800"/>
            <a:ext cx="3053791" cy="1546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1200"/>
            <a:ext cx="2252280" cy="1295399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715000"/>
            <a:ext cx="685800" cy="900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19" y="6019800"/>
            <a:ext cx="1307806" cy="4110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</a:t>
            </a:r>
          </a:p>
        </p:txBody>
      </p:sp>
      <p:pic>
        <p:nvPicPr>
          <p:cNvPr id="41987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38052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449513"/>
            <a:ext cx="784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2449513"/>
            <a:ext cx="14890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430463"/>
            <a:ext cx="9969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430463"/>
            <a:ext cx="11191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36813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 Box 20"/>
          <p:cNvSpPr txBox="1">
            <a:spLocks noChangeArrowheads="1"/>
          </p:cNvSpPr>
          <p:nvPr/>
        </p:nvSpPr>
        <p:spPr bwMode="auto">
          <a:xfrm>
            <a:off x="762000" y="32766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Choose A</a:t>
            </a:r>
          </a:p>
        </p:txBody>
      </p:sp>
      <p:sp>
        <p:nvSpPr>
          <p:cNvPr id="26635" name="AutoShape 24"/>
          <p:cNvSpPr>
            <a:spLocks noChangeArrowheads="1"/>
          </p:cNvSpPr>
          <p:nvPr/>
        </p:nvSpPr>
        <p:spPr bwMode="auto">
          <a:xfrm>
            <a:off x="3200400" y="4179888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AutoShape 26"/>
          <p:cNvSpPr>
            <a:spLocks noChangeArrowheads="1"/>
          </p:cNvSpPr>
          <p:nvPr/>
        </p:nvSpPr>
        <p:spPr bwMode="auto">
          <a:xfrm>
            <a:off x="6705600" y="4179888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Rectangle 31"/>
          <p:cNvSpPr>
            <a:spLocks noChangeArrowheads="1"/>
          </p:cNvSpPr>
          <p:nvPr/>
        </p:nvSpPr>
        <p:spPr bwMode="auto">
          <a:xfrm>
            <a:off x="1828800" y="5410200"/>
            <a:ext cx="6096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Rectangle 32"/>
          <p:cNvSpPr>
            <a:spLocks noChangeArrowheads="1"/>
          </p:cNvSpPr>
          <p:nvPr/>
        </p:nvSpPr>
        <p:spPr bwMode="auto">
          <a:xfrm>
            <a:off x="914400" y="2286000"/>
            <a:ext cx="8534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39" name="Picture 33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4421188"/>
            <a:ext cx="21907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34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94200"/>
            <a:ext cx="2428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6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200"/>
            <a:ext cx="14890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2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9969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5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800600"/>
            <a:ext cx="11191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41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4343400"/>
            <a:ext cx="21955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43" descr="txp_fi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3434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44" descr="txp_fi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638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5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6388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18" descr="txp_fi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56261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larm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nimBg="1"/>
      <p:bldP spid="26636" grpId="0" animBg="1"/>
      <p:bldP spid="2868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</a:t>
            </a:r>
          </a:p>
        </p:txBody>
      </p:sp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2514600" y="1447800"/>
            <a:ext cx="6096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1219200" y="2209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  <a:cs typeface="Calibri" pitchFamily="34" charset="0"/>
              </a:rPr>
              <a:t>Choose E</a:t>
            </a:r>
          </a:p>
        </p:txBody>
      </p:sp>
      <p:sp>
        <p:nvSpPr>
          <p:cNvPr id="43013" name="AutoShape 9"/>
          <p:cNvSpPr>
            <a:spLocks noChangeArrowheads="1"/>
          </p:cNvSpPr>
          <p:nvPr/>
        </p:nvSpPr>
        <p:spPr bwMode="auto">
          <a:xfrm>
            <a:off x="3657600" y="2819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4" name="AutoShape 10"/>
          <p:cNvSpPr>
            <a:spLocks noChangeArrowheads="1"/>
          </p:cNvSpPr>
          <p:nvPr/>
        </p:nvSpPr>
        <p:spPr bwMode="auto">
          <a:xfrm>
            <a:off x="7086600" y="2819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015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3060700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33713"/>
            <a:ext cx="2428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18"/>
          <p:cNvSpPr>
            <a:spLocks noChangeArrowheads="1"/>
          </p:cNvSpPr>
          <p:nvPr/>
        </p:nvSpPr>
        <p:spPr bwMode="auto">
          <a:xfrm>
            <a:off x="2438400" y="4191000"/>
            <a:ext cx="6096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59" name="Text Box 20"/>
          <p:cNvSpPr txBox="1">
            <a:spLocks noChangeArrowheads="1"/>
          </p:cNvSpPr>
          <p:nvPr/>
        </p:nvSpPr>
        <p:spPr bwMode="auto">
          <a:xfrm>
            <a:off x="1219200" y="4876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 pitchFamily="34" charset="0"/>
                <a:cs typeface="Calibri" pitchFamily="34" charset="0"/>
              </a:rPr>
              <a:t>Finish with B</a:t>
            </a:r>
          </a:p>
        </p:txBody>
      </p:sp>
      <p:sp>
        <p:nvSpPr>
          <p:cNvPr id="29708" name="AutoShape 21"/>
          <p:cNvSpPr>
            <a:spLocks noChangeArrowheads="1"/>
          </p:cNvSpPr>
          <p:nvPr/>
        </p:nvSpPr>
        <p:spPr bwMode="auto">
          <a:xfrm>
            <a:off x="3429000" y="5486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709" name="AutoShape 22"/>
          <p:cNvSpPr>
            <a:spLocks noChangeArrowheads="1"/>
          </p:cNvSpPr>
          <p:nvPr/>
        </p:nvSpPr>
        <p:spPr bwMode="auto">
          <a:xfrm>
            <a:off x="6553200" y="5486400"/>
            <a:ext cx="1447800" cy="685800"/>
          </a:xfrm>
          <a:prstGeom prst="rightArrow">
            <a:avLst>
              <a:gd name="adj1" fmla="val 50000"/>
              <a:gd name="adj2" fmla="val 80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pic>
        <p:nvPicPr>
          <p:cNvPr id="29710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5727700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2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5637213"/>
            <a:ext cx="16160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2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16129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16129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1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30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18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194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33" descr="txp_fi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2971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35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29718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36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5" descr="txp_fi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3434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38" descr="txp_fi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5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864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Picture 42" descr="txp_fi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5713413"/>
            <a:ext cx="1473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larm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 animBg="1"/>
      <p:bldP spid="27659" grpId="0"/>
      <p:bldP spid="29708" grpId="0" animBg="1"/>
      <p:bldP spid="2970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  <a:cs typeface="Calibri" pitchFamily="34" charset="0"/>
              </a:rPr>
              <a:t>Example 2: P(B|a)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119368"/>
              </p:ext>
            </p:extLst>
          </p:nvPr>
        </p:nvGraphicFramePr>
        <p:xfrm>
          <a:off x="3505200" y="4013200"/>
          <a:ext cx="2438400" cy="1112838"/>
        </p:xfrm>
        <a:graphic>
          <a:graphicData uri="http://schemas.openxmlformats.org/drawingml/2006/table">
            <a:tbl>
              <a:tblPr/>
              <a:tblGrid>
                <a:gridCol w="762000"/>
                <a:gridCol w="838200"/>
                <a:gridCol w="838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" name="Picture 3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584575"/>
            <a:ext cx="105886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72012"/>
              </p:ext>
            </p:extLst>
          </p:nvPr>
        </p:nvGraphicFramePr>
        <p:xfrm>
          <a:off x="228600" y="4800600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80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4343400"/>
            <a:ext cx="10747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759262"/>
              </p:ext>
            </p:extLst>
          </p:nvPr>
        </p:nvGraphicFramePr>
        <p:xfrm>
          <a:off x="304800" y="2819400"/>
          <a:ext cx="1381125" cy="1112838"/>
        </p:xfrm>
        <a:graphic>
          <a:graphicData uri="http://schemas.openxmlformats.org/drawingml/2006/table">
            <a:tbl>
              <a:tblPr/>
              <a:tblGrid>
                <a:gridCol w="762000"/>
                <a:gridCol w="6191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95" name="Picture 12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362200"/>
            <a:ext cx="7604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96" name="Oval 15"/>
          <p:cNvSpPr>
            <a:spLocks noChangeArrowheads="1"/>
          </p:cNvSpPr>
          <p:nvPr/>
        </p:nvSpPr>
        <p:spPr bwMode="auto">
          <a:xfrm>
            <a:off x="2057400" y="3429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/>
                <a:cs typeface="Times New Roman"/>
              </a:rPr>
              <a:t>a</a:t>
            </a:r>
            <a:endParaRPr lang="en-US" sz="2400" baseline="-25000">
              <a:latin typeface="Times New Roman"/>
              <a:cs typeface="Times New Roman"/>
            </a:endParaRPr>
          </a:p>
        </p:txBody>
      </p:sp>
      <p:sp>
        <p:nvSpPr>
          <p:cNvPr id="44097" name="Oval 11"/>
          <p:cNvSpPr>
            <a:spLocks noChangeArrowheads="1"/>
          </p:cNvSpPr>
          <p:nvPr/>
        </p:nvSpPr>
        <p:spPr bwMode="auto">
          <a:xfrm>
            <a:off x="2058988" y="2362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/>
                <a:cs typeface="Times New Roman"/>
              </a:rPr>
              <a:t>B</a:t>
            </a:r>
          </a:p>
        </p:txBody>
      </p:sp>
      <p:cxnSp>
        <p:nvCxnSpPr>
          <p:cNvPr id="44098" name="AutoShape 12"/>
          <p:cNvCxnSpPr>
            <a:cxnSpLocks noChangeShapeType="1"/>
            <a:stCxn id="44097" idx="4"/>
            <a:endCxn id="44096" idx="0"/>
          </p:cNvCxnSpPr>
          <p:nvPr/>
        </p:nvCxnSpPr>
        <p:spPr bwMode="auto">
          <a:xfrm rot="5400000">
            <a:off x="2058194" y="31615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3962400" y="2362200"/>
            <a:ext cx="1524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/>
                <a:cs typeface="Times New Roman"/>
              </a:rPr>
              <a:t>a, B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44100" name="TextBox 24"/>
          <p:cNvSpPr txBox="1">
            <a:spLocks noChangeArrowheads="1"/>
          </p:cNvSpPr>
          <p:nvPr/>
        </p:nvSpPr>
        <p:spPr bwMode="auto">
          <a:xfrm>
            <a:off x="152400" y="1524000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Start / Select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810000" y="1533525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on 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29400" y="1533525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28600" y="5715000"/>
            <a:ext cx="2209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8600" y="6477000"/>
            <a:ext cx="2209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808489"/>
              </p:ext>
            </p:extLst>
          </p:nvPr>
        </p:nvGraphicFramePr>
        <p:xfrm>
          <a:off x="6477000" y="4010025"/>
          <a:ext cx="2438400" cy="1112838"/>
        </p:xfrm>
        <a:graphic>
          <a:graphicData uri="http://schemas.openxmlformats.org/drawingml/2006/table">
            <a:tbl>
              <a:tblPr/>
              <a:tblGrid>
                <a:gridCol w="762000"/>
                <a:gridCol w="838200"/>
                <a:gridCol w="838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8/17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9/17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" name="Picture 3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3581400"/>
            <a:ext cx="10017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\\.host\Shared Folders\Shared with PC\p_a_given_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343400"/>
            <a:ext cx="914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>
            <a:endCxn id="40962" idx="1"/>
          </p:cNvCxnSpPr>
          <p:nvPr/>
        </p:nvCxnSpPr>
        <p:spPr>
          <a:xfrm>
            <a:off x="1295400" y="4500563"/>
            <a:ext cx="304800" cy="793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Same Example in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3124200"/>
            <a:ext cx="5867400" cy="321945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en-US" sz="105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marginal </a:t>
            </a:r>
            <a:r>
              <a:rPr lang="en-US" sz="2000" dirty="0" smtClean="0">
                <a:ea typeface="ＭＳ Ｐゴシック" pitchFamily="34" charset="-128"/>
              </a:rPr>
              <a:t>obtained </a:t>
            </a:r>
            <a:r>
              <a:rPr lang="en-US" sz="2000" dirty="0" smtClean="0">
                <a:ea typeface="ＭＳ Ｐゴシック" pitchFamily="34" charset="-128"/>
              </a:rPr>
              <a:t>from joint by summing out</a:t>
            </a: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use Bayes</a:t>
            </a:r>
            <a:r>
              <a:rPr lang="en-US" altLang="en-US" sz="2000" dirty="0" smtClean="0">
                <a:ea typeface="ＭＳ Ｐゴシック" pitchFamily="34" charset="-128"/>
              </a:rPr>
              <a:t>’</a:t>
            </a:r>
            <a:r>
              <a:rPr lang="en-US" sz="2000" dirty="0" smtClean="0">
                <a:ea typeface="ＭＳ Ｐゴシック" pitchFamily="34" charset="-128"/>
              </a:rPr>
              <a:t> net joint distribution expression</a:t>
            </a: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use x*(</a:t>
            </a:r>
            <a:r>
              <a:rPr lang="en-US" sz="2000" dirty="0" err="1" smtClean="0">
                <a:ea typeface="ＭＳ Ｐゴシック" pitchFamily="34" charset="-128"/>
              </a:rPr>
              <a:t>y+z</a:t>
            </a:r>
            <a:r>
              <a:rPr lang="en-US" sz="2000" dirty="0" smtClean="0">
                <a:ea typeface="ＭＳ Ｐゴシック" pitchFamily="34" charset="-128"/>
              </a:rPr>
              <a:t>) = </a:t>
            </a:r>
            <a:r>
              <a:rPr lang="en-US" sz="2000" dirty="0" err="1" smtClean="0">
                <a:ea typeface="ＭＳ Ｐゴシック" pitchFamily="34" charset="-128"/>
              </a:rPr>
              <a:t>xy</a:t>
            </a:r>
            <a:r>
              <a:rPr lang="en-US" sz="2000" dirty="0" smtClean="0">
                <a:ea typeface="ＭＳ Ｐゴシック" pitchFamily="34" charset="-128"/>
              </a:rPr>
              <a:t> + </a:t>
            </a:r>
            <a:r>
              <a:rPr lang="en-US" sz="2000" dirty="0" err="1" smtClean="0">
                <a:ea typeface="ＭＳ Ｐゴシック" pitchFamily="34" charset="-128"/>
              </a:rPr>
              <a:t>xz</a:t>
            </a:r>
            <a:endParaRPr lang="en-US" sz="20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joining on a, and then summing out gives f</a:t>
            </a:r>
            <a:r>
              <a:rPr lang="en-US" sz="2000" baseline="-25000" dirty="0" smtClean="0">
                <a:ea typeface="ＭＳ Ｐゴシック" pitchFamily="34" charset="-128"/>
              </a:rPr>
              <a:t>1</a:t>
            </a: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u</a:t>
            </a:r>
            <a:r>
              <a:rPr lang="en-US" sz="2000" dirty="0" smtClean="0">
                <a:ea typeface="ＭＳ Ｐゴシック" pitchFamily="34" charset="-128"/>
              </a:rPr>
              <a:t>se x*(</a:t>
            </a:r>
            <a:r>
              <a:rPr lang="en-US" sz="2000" dirty="0" err="1" smtClean="0">
                <a:ea typeface="ＭＳ Ｐゴシック" pitchFamily="34" charset="-128"/>
              </a:rPr>
              <a:t>y+z</a:t>
            </a:r>
            <a:r>
              <a:rPr lang="en-US" sz="2000" dirty="0" smtClean="0">
                <a:ea typeface="ＭＳ Ｐゴシック" pitchFamily="34" charset="-128"/>
              </a:rPr>
              <a:t>)  = </a:t>
            </a:r>
            <a:r>
              <a:rPr lang="en-US" sz="2000" dirty="0" err="1" smtClean="0">
                <a:ea typeface="ＭＳ Ｐゴシック" pitchFamily="34" charset="-128"/>
              </a:rPr>
              <a:t>xy</a:t>
            </a:r>
            <a:r>
              <a:rPr lang="en-US" sz="2000" dirty="0" smtClean="0">
                <a:ea typeface="ＭＳ Ｐゴシック" pitchFamily="34" charset="-128"/>
              </a:rPr>
              <a:t> + </a:t>
            </a:r>
            <a:r>
              <a:rPr lang="en-US" sz="2000" dirty="0" err="1" smtClean="0">
                <a:ea typeface="ＭＳ Ｐゴシック" pitchFamily="34" charset="-128"/>
              </a:rPr>
              <a:t>xz</a:t>
            </a:r>
            <a:endParaRPr lang="en-US" sz="20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joining on e, and then summing out gives f</a:t>
            </a:r>
            <a:r>
              <a:rPr lang="en-US" sz="2000" baseline="-25000" dirty="0" smtClean="0">
                <a:ea typeface="ＭＳ Ｐゴシック" pitchFamily="34" charset="-128"/>
              </a:rPr>
              <a:t>2</a:t>
            </a:r>
          </a:p>
        </p:txBody>
      </p:sp>
      <p:pic>
        <p:nvPicPr>
          <p:cNvPr id="45061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8052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449513"/>
            <a:ext cx="784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2449513"/>
            <a:ext cx="14890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2430463"/>
            <a:ext cx="9969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2430463"/>
            <a:ext cx="11191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6813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Rectangle 32"/>
          <p:cNvSpPr>
            <a:spLocks noChangeArrowheads="1"/>
          </p:cNvSpPr>
          <p:nvPr/>
        </p:nvSpPr>
        <p:spPr bwMode="auto">
          <a:xfrm>
            <a:off x="381000" y="2286000"/>
            <a:ext cx="8534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22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999" y="3110821"/>
            <a:ext cx="5791201" cy="30613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069" name="Content Placeholder 2"/>
          <p:cNvSpPr txBox="1">
            <a:spLocks/>
          </p:cNvSpPr>
          <p:nvPr/>
        </p:nvSpPr>
        <p:spPr bwMode="auto">
          <a:xfrm>
            <a:off x="0" y="6477000"/>
            <a:ext cx="1211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All we are doing is exploiting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uwy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uwz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uxy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uxz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vwy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vwz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vxy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vxz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= (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u+v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)(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w+x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)(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y+z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to improve computational efficiency!</a:t>
            </a:r>
          </a:p>
        </p:txBody>
      </p:sp>
      <p:pic>
        <p:nvPicPr>
          <p:cNvPr id="24" name="Picture 23" descr="alarm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1606" y="-31750"/>
            <a:ext cx="12190393" cy="1143000"/>
          </a:xfrm>
        </p:spPr>
        <p:txBody>
          <a:bodyPr/>
          <a:lstStyle/>
          <a:p>
            <a:r>
              <a:rPr lang="en-US" sz="3600" dirty="0" smtClean="0">
                <a:ea typeface="ＭＳ Ｐゴシック" pitchFamily="34" charset="-128"/>
              </a:rPr>
              <a:t>Another Variable Elimination Example</a:t>
            </a:r>
          </a:p>
        </p:txBody>
      </p:sp>
      <p:pic>
        <p:nvPicPr>
          <p:cNvPr id="46083" name="Picture 2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4368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1" y="1676402"/>
            <a:ext cx="7239000" cy="50673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58200" y="1371600"/>
            <a:ext cx="2667000" cy="2286000"/>
            <a:chOff x="7467600" y="1524000"/>
            <a:chExt cx="1295400" cy="1563688"/>
          </a:xfrm>
        </p:grpSpPr>
        <p:sp>
          <p:nvSpPr>
            <p:cNvPr id="25" name="Oval 24"/>
            <p:cNvSpPr/>
            <p:nvPr/>
          </p:nvSpPr>
          <p:spPr bwMode="auto">
            <a:xfrm>
              <a:off x="74676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pic>
          <p:nvPicPr>
            <p:cNvPr id="71" name="Picture 7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94163" y="287091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6" name="Straight Arrow Connector 25"/>
            <p:cNvCxnSpPr>
              <a:stCxn id="32" idx="4"/>
              <a:endCxn id="25" idx="0"/>
            </p:cNvCxnSpPr>
            <p:nvPr/>
          </p:nvCxnSpPr>
          <p:spPr bwMode="auto">
            <a:xfrm>
              <a:off x="75819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1" idx="5"/>
              <a:endCxn id="36" idx="1"/>
            </p:cNvCxnSpPr>
            <p:nvPr/>
          </p:nvCxnSpPr>
          <p:spPr bwMode="auto">
            <a:xfrm>
              <a:off x="8196263" y="1752600"/>
              <a:ext cx="371475" cy="4968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1" idx="3"/>
              <a:endCxn id="32" idx="7"/>
            </p:cNvCxnSpPr>
            <p:nvPr/>
          </p:nvCxnSpPr>
          <p:spPr bwMode="auto">
            <a:xfrm flipH="1">
              <a:off x="7662863" y="1752600"/>
              <a:ext cx="371475" cy="4968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1" idx="4"/>
              <a:endCxn id="33" idx="0"/>
            </p:cNvCxnSpPr>
            <p:nvPr/>
          </p:nvCxnSpPr>
          <p:spPr bwMode="auto">
            <a:xfrm>
              <a:off x="8115300" y="1792288"/>
              <a:ext cx="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 bwMode="auto">
            <a:xfrm>
              <a:off x="80010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8001000" y="15240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62500" lnSpcReduction="20000"/>
            </a:bodyPr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4676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80010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85344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cxnSp>
          <p:nvCxnSpPr>
            <p:cNvPr id="52" name="Straight Arrow Connector 51"/>
            <p:cNvCxnSpPr>
              <a:stCxn id="36" idx="4"/>
              <a:endCxn id="57" idx="0"/>
            </p:cNvCxnSpPr>
            <p:nvPr/>
          </p:nvCxnSpPr>
          <p:spPr bwMode="auto">
            <a:xfrm>
              <a:off x="86487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33" idx="4"/>
              <a:endCxn id="30" idx="0"/>
            </p:cNvCxnSpPr>
            <p:nvPr/>
          </p:nvCxnSpPr>
          <p:spPr bwMode="auto">
            <a:xfrm>
              <a:off x="81153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 bwMode="auto">
            <a:xfrm>
              <a:off x="85344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pic>
          <p:nvPicPr>
            <p:cNvPr id="65" name="Picture 64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38722" y="1565855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Picture 6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01000" y="2261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Picture 66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32793" y="2261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9" name="Picture 68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67600" y="22613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3" name="Picture 72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18708" y="2870918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5" name="Picture 7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52108" y="2870918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6105" name="TextBox 75"/>
          <p:cNvSpPr txBox="1">
            <a:spLocks noChangeArrowheads="1"/>
          </p:cNvSpPr>
          <p:nvPr/>
        </p:nvSpPr>
        <p:spPr bwMode="auto">
          <a:xfrm>
            <a:off x="8153400" y="4267200"/>
            <a:ext cx="3886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Computational complexity critically depends on the largest factor being generated in this process.  Size of factor = number of entries in table.  In example above (assuming binary) all factors generated are of size 2 --- as they all only have one variable (Z, Z, and X</a:t>
            </a:r>
            <a:r>
              <a:rPr lang="en-US" sz="1800" baseline="-25000" dirty="0">
                <a:latin typeface="Calibri"/>
                <a:cs typeface="Calibri"/>
              </a:rPr>
              <a:t>3</a:t>
            </a:r>
            <a:r>
              <a:rPr lang="en-US" sz="1800" dirty="0">
                <a:latin typeface="Calibri"/>
                <a:cs typeface="Calibri"/>
              </a:rPr>
              <a:t> respectively).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Variable Elimination Ordering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8686800" cy="4602163"/>
          </a:xfrm>
        </p:spPr>
        <p:txBody>
          <a:bodyPr/>
          <a:lstStyle/>
          <a:p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For the query P(X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n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|y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,…,</a:t>
            </a:r>
            <a:r>
              <a:rPr lang="en-US" sz="2000" dirty="0" err="1" smtClean="0">
                <a:ea typeface="ＭＳ Ｐゴシック" pitchFamily="34" charset="-128"/>
                <a:cs typeface="Calibri" pitchFamily="34" charset="0"/>
              </a:rPr>
              <a:t>y</a:t>
            </a:r>
            <a:r>
              <a:rPr lang="en-US" sz="2000" baseline="-25000" dirty="0" err="1" smtClean="0">
                <a:ea typeface="ＭＳ Ｐゴシック" pitchFamily="34" charset="-128"/>
                <a:cs typeface="Calibri" pitchFamily="34" charset="0"/>
              </a:rPr>
              <a:t>n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) work through the following two different orderings as done in previous slide: Z, 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, …, 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n-1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 and 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, …, 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n-1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, Z.  What is the size of the maximum factor generated for each of the orderings?</a:t>
            </a: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Answer: 2</a:t>
            </a:r>
            <a:r>
              <a:rPr lang="en-US" sz="2000" baseline="30000" dirty="0" smtClean="0">
                <a:ea typeface="ＭＳ Ｐゴシック" pitchFamily="34" charset="-128"/>
                <a:cs typeface="Calibri" pitchFamily="34" charset="0"/>
              </a:rPr>
              <a:t>n+1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US" sz="2000" smtClean="0">
                <a:ea typeface="ＭＳ Ｐゴシック" pitchFamily="34" charset="-128"/>
                <a:cs typeface="Calibri" pitchFamily="34" charset="0"/>
              </a:rPr>
              <a:t>versus 2</a:t>
            </a:r>
            <a:r>
              <a:rPr lang="en-US" sz="2000" baseline="30000" smtClean="0">
                <a:ea typeface="ＭＳ Ｐゴシック" pitchFamily="34" charset="-128"/>
                <a:cs typeface="Calibri" pitchFamily="34" charset="0"/>
              </a:rPr>
              <a:t>2</a:t>
            </a:r>
            <a:r>
              <a:rPr lang="en-US" sz="2000" smtClean="0"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(assuming binary)</a:t>
            </a:r>
          </a:p>
          <a:p>
            <a:pPr lvl="4"/>
            <a:endParaRPr lang="en-US" sz="8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In general: the ordering can greatly affect efficiency.  </a:t>
            </a: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33800" y="2590800"/>
            <a:ext cx="4343400" cy="2819400"/>
            <a:chOff x="3810000" y="2743200"/>
            <a:chExt cx="2514600" cy="1752600"/>
          </a:xfrm>
        </p:grpSpPr>
        <p:sp>
          <p:nvSpPr>
            <p:cNvPr id="86" name="Oval 85"/>
            <p:cNvSpPr/>
            <p:nvPr/>
          </p:nvSpPr>
          <p:spPr bwMode="auto">
            <a:xfrm>
              <a:off x="59436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4102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54102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4419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38100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5943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" name="Straight Arrow Connector 5"/>
            <p:cNvCxnSpPr>
              <a:stCxn id="12" idx="4"/>
              <a:endCxn id="59" idx="0"/>
            </p:cNvCxnSpPr>
            <p:nvPr/>
          </p:nvCxnSpPr>
          <p:spPr bwMode="auto">
            <a:xfrm>
              <a:off x="40005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11" idx="4"/>
              <a:endCxn id="61" idx="0"/>
            </p:cNvCxnSpPr>
            <p:nvPr/>
          </p:nvCxnSpPr>
          <p:spPr bwMode="auto">
            <a:xfrm>
              <a:off x="5219700" y="3087688"/>
              <a:ext cx="3810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11" idx="4"/>
              <a:endCxn id="12" idx="7"/>
            </p:cNvCxnSpPr>
            <p:nvPr/>
          </p:nvCxnSpPr>
          <p:spPr bwMode="auto">
            <a:xfrm flipH="1">
              <a:off x="4135438" y="3087688"/>
              <a:ext cx="1084262" cy="3968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11" idx="4"/>
              <a:endCxn id="13" idx="0"/>
            </p:cNvCxnSpPr>
            <p:nvPr/>
          </p:nvCxnSpPr>
          <p:spPr bwMode="auto">
            <a:xfrm flipH="1">
              <a:off x="4610100" y="3087688"/>
              <a:ext cx="60960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 bwMode="auto">
            <a:xfrm>
              <a:off x="5029200" y="2743200"/>
              <a:ext cx="381000" cy="3444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92500" lnSpcReduction="20000"/>
            </a:bodyPr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8100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4196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4"/>
              <a:endCxn id="58" idx="0"/>
            </p:cNvCxnSpPr>
            <p:nvPr/>
          </p:nvCxnSpPr>
          <p:spPr bwMode="auto">
            <a:xfrm>
              <a:off x="46101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8" name="Picture 17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53688" y="2819400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5800" y="3565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86200" y="35567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14112" y="420980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13508" y="4202830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2" name="Straight Arrow Connector 31"/>
            <p:cNvCxnSpPr>
              <a:stCxn id="61" idx="4"/>
              <a:endCxn id="57" idx="0"/>
            </p:cNvCxnSpPr>
            <p:nvPr/>
          </p:nvCxnSpPr>
          <p:spPr bwMode="auto">
            <a:xfrm>
              <a:off x="56007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0180" name="Picture 50179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9006" y="3621087"/>
              <a:ext cx="453390" cy="18891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Picture 51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200" y="4204956"/>
              <a:ext cx="37187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190" name="Picture 50189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800" y="4191000"/>
              <a:ext cx="212499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41" name="Straight Arrow Connector 40"/>
            <p:cNvCxnSpPr>
              <a:stCxn id="11" idx="4"/>
              <a:endCxn id="86" idx="0"/>
            </p:cNvCxnSpPr>
            <p:nvPr/>
          </p:nvCxnSpPr>
          <p:spPr bwMode="auto">
            <a:xfrm>
              <a:off x="5219700" y="3087688"/>
              <a:ext cx="9144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86" idx="4"/>
              <a:endCxn id="75" idx="0"/>
            </p:cNvCxnSpPr>
            <p:nvPr/>
          </p:nvCxnSpPr>
          <p:spPr bwMode="auto">
            <a:xfrm>
              <a:off x="61341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3" name="Picture 52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02092" y="3632917"/>
              <a:ext cx="247915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7134" name="TextBox 53"/>
            <p:cNvSpPr txBox="1">
              <a:spLocks noChangeArrowheads="1"/>
            </p:cNvSpPr>
            <p:nvPr/>
          </p:nvSpPr>
          <p:spPr bwMode="auto">
            <a:xfrm>
              <a:off x="4876800" y="3505200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  <p:sp>
          <p:nvSpPr>
            <p:cNvPr id="47135" name="TextBox 95"/>
            <p:cNvSpPr txBox="1">
              <a:spLocks noChangeArrowheads="1"/>
            </p:cNvSpPr>
            <p:nvPr/>
          </p:nvSpPr>
          <p:spPr bwMode="auto">
            <a:xfrm>
              <a:off x="4876800" y="4049713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sz="4000" dirty="0" smtClean="0">
                <a:ea typeface="ＭＳ Ｐゴシック" pitchFamily="34" charset="-128"/>
              </a:rPr>
              <a:t>VE: Computational and Space Complexity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1295400" y="1397001"/>
            <a:ext cx="97536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The computational and space complexity of variable elimination is determined by the largest factor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The elimination ordering can greatly affect the size of the largest factor.  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E.g., previous slide</a:t>
            </a:r>
            <a:r>
              <a:rPr lang="en-US" altLang="en-US" sz="2000" dirty="0" smtClean="0">
                <a:ea typeface="ＭＳ Ｐゴシック" pitchFamily="34" charset="-128"/>
              </a:rPr>
              <a:t>’</a:t>
            </a:r>
            <a:r>
              <a:rPr lang="en-US" sz="2000" dirty="0" smtClean="0">
                <a:ea typeface="ＭＳ Ｐゴシック" pitchFamily="34" charset="-128"/>
              </a:rPr>
              <a:t>s example 2</a:t>
            </a:r>
            <a:r>
              <a:rPr lang="en-US" sz="2000" baseline="30000" dirty="0" smtClean="0">
                <a:ea typeface="ＭＳ Ｐゴシック" pitchFamily="34" charset="-128"/>
              </a:rPr>
              <a:t>n</a:t>
            </a:r>
            <a:r>
              <a:rPr lang="en-US" sz="2000" dirty="0" smtClean="0">
                <a:ea typeface="ＭＳ Ｐゴシック" pitchFamily="34" charset="-128"/>
              </a:rPr>
              <a:t> vs. 2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Does there always exist an ordering that only results in small factors?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No!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BN Applet</a:t>
            </a:r>
            <a:endParaRPr lang="en-US" dirty="0"/>
          </a:p>
        </p:txBody>
      </p:sp>
      <p:pic>
        <p:nvPicPr>
          <p:cNvPr id="5" name="BN Demo Appl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300" y="1160661"/>
            <a:ext cx="81534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4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Worst Case Complexity?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11430000" cy="58674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CSP:  </a:t>
            </a: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600" dirty="0" smtClean="0">
              <a:ea typeface="ＭＳ Ｐゴシック" pitchFamily="34" charset="-128"/>
            </a:endParaRPr>
          </a:p>
          <a:p>
            <a:r>
              <a:rPr lang="en-US" sz="2000" dirty="0" smtClean="0">
                <a:ea typeface="ＭＳ Ｐゴシック" pitchFamily="34" charset="-128"/>
              </a:rPr>
              <a:t>If we can answer P(z) equal to zero or not, we answered whether the 3-SAT problem has a solution.</a:t>
            </a:r>
          </a:p>
          <a:p>
            <a:pPr lvl="4"/>
            <a:endParaRPr lang="en-US" sz="900" dirty="0" smtClean="0">
              <a:ea typeface="ＭＳ Ｐゴシック" pitchFamily="34" charset="-128"/>
            </a:endParaRPr>
          </a:p>
          <a:p>
            <a:r>
              <a:rPr lang="en-US" sz="2000" dirty="0" smtClean="0">
                <a:ea typeface="ＭＳ Ｐゴシック" pitchFamily="34" charset="-128"/>
              </a:rPr>
              <a:t>Hence inference in Bayes</a:t>
            </a:r>
            <a:r>
              <a:rPr lang="en-US" altLang="en-US" sz="2000" dirty="0" smtClean="0">
                <a:ea typeface="ＭＳ Ｐゴシック" pitchFamily="34" charset="-128"/>
              </a:rPr>
              <a:t>’</a:t>
            </a:r>
            <a:r>
              <a:rPr lang="en-US" sz="2000" dirty="0" smtClean="0">
                <a:ea typeface="ＭＳ Ｐゴシック" pitchFamily="34" charset="-128"/>
              </a:rPr>
              <a:t> nets is NP-hard.  No known efficient probabilistic inference in general.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24200" y="2286000"/>
            <a:ext cx="7848600" cy="3124200"/>
            <a:chOff x="3124200" y="2286000"/>
            <a:chExt cx="7848600" cy="3124200"/>
          </a:xfrm>
        </p:grpSpPr>
        <p:cxnSp>
          <p:nvCxnSpPr>
            <p:cNvPr id="18" name="Straight Arrow Connector 17"/>
            <p:cNvCxnSpPr>
              <a:stCxn id="16" idx="4"/>
              <a:endCxn id="116" idx="0"/>
            </p:cNvCxnSpPr>
            <p:nvPr/>
          </p:nvCxnSpPr>
          <p:spPr bwMode="auto">
            <a:xfrm flipH="1">
              <a:off x="3314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9157" name="Group 1"/>
            <p:cNvGrpSpPr>
              <a:grpSpLocks/>
            </p:cNvGrpSpPr>
            <p:nvPr/>
          </p:nvGrpSpPr>
          <p:grpSpPr bwMode="auto">
            <a:xfrm>
              <a:off x="3352800" y="2286000"/>
              <a:ext cx="381000" cy="381000"/>
              <a:chOff x="2438400" y="3429000"/>
              <a:chExt cx="381000" cy="381000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2438400" y="3429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" name="Picture 20" descr="TP_tmp.png"/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14600" y="35567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58" name="Group 52229"/>
            <p:cNvGrpSpPr>
              <a:grpSpLocks/>
            </p:cNvGrpSpPr>
            <p:nvPr/>
          </p:nvGrpSpPr>
          <p:grpSpPr bwMode="auto">
            <a:xfrm>
              <a:off x="4419600" y="2286000"/>
              <a:ext cx="381000" cy="381000"/>
              <a:chOff x="2057400" y="1828800"/>
              <a:chExt cx="381000" cy="381000"/>
            </a:xfrm>
          </p:grpSpPr>
          <p:sp>
            <p:nvSpPr>
              <p:cNvPr id="38" name="Oval 37"/>
              <p:cNvSpPr/>
              <p:nvPr/>
            </p:nvSpPr>
            <p:spPr bwMode="auto">
              <a:xfrm>
                <a:off x="2057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28" name="Picture 52227" descr="TP_tmp.png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33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59" name="Group 52232"/>
            <p:cNvGrpSpPr>
              <a:grpSpLocks/>
            </p:cNvGrpSpPr>
            <p:nvPr/>
          </p:nvGrpSpPr>
          <p:grpSpPr bwMode="auto">
            <a:xfrm>
              <a:off x="5486400" y="2286000"/>
              <a:ext cx="381000" cy="381000"/>
              <a:chOff x="3124200" y="1828800"/>
              <a:chExt cx="381000" cy="381000"/>
            </a:xfrm>
          </p:grpSpPr>
          <p:sp>
            <p:nvSpPr>
              <p:cNvPr id="44" name="Oval 43"/>
              <p:cNvSpPr/>
              <p:nvPr/>
            </p:nvSpPr>
            <p:spPr bwMode="auto">
              <a:xfrm>
                <a:off x="31242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1" name="Picture 52230" descr="TP_tmp.png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3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004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0" name="Group 52235"/>
            <p:cNvGrpSpPr>
              <a:grpSpLocks/>
            </p:cNvGrpSpPr>
            <p:nvPr/>
          </p:nvGrpSpPr>
          <p:grpSpPr bwMode="auto">
            <a:xfrm>
              <a:off x="6553200" y="2286000"/>
              <a:ext cx="381000" cy="381000"/>
              <a:chOff x="4191000" y="1828800"/>
              <a:chExt cx="381000" cy="3810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41910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4" name="Picture 52233" descr="TP_tmp.png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3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72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1" name="Group 52238"/>
            <p:cNvGrpSpPr>
              <a:grpSpLocks/>
            </p:cNvGrpSpPr>
            <p:nvPr/>
          </p:nvGrpSpPr>
          <p:grpSpPr bwMode="auto">
            <a:xfrm>
              <a:off x="7620000" y="2286000"/>
              <a:ext cx="381000" cy="381000"/>
              <a:chOff x="5257800" y="1828800"/>
              <a:chExt cx="381000" cy="381000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52578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7" name="Picture 52236" descr="TP_tmp.png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3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3340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2" name="Group 52241"/>
            <p:cNvGrpSpPr>
              <a:grpSpLocks/>
            </p:cNvGrpSpPr>
            <p:nvPr/>
          </p:nvGrpSpPr>
          <p:grpSpPr bwMode="auto">
            <a:xfrm>
              <a:off x="8686800" y="2286000"/>
              <a:ext cx="381000" cy="381000"/>
              <a:chOff x="6324600" y="1828800"/>
              <a:chExt cx="381000" cy="381000"/>
            </a:xfrm>
          </p:grpSpPr>
          <p:sp>
            <p:nvSpPr>
              <p:cNvPr id="62" name="Oval 61"/>
              <p:cNvSpPr/>
              <p:nvPr/>
            </p:nvSpPr>
            <p:spPr bwMode="auto">
              <a:xfrm>
                <a:off x="63246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0" name="Picture 52239" descr="TP_tmp.png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3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008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3" name="Group 52244"/>
            <p:cNvGrpSpPr>
              <a:grpSpLocks/>
            </p:cNvGrpSpPr>
            <p:nvPr/>
          </p:nvGrpSpPr>
          <p:grpSpPr bwMode="auto">
            <a:xfrm>
              <a:off x="9753600" y="2286000"/>
              <a:ext cx="381000" cy="381000"/>
              <a:chOff x="7391400" y="1828800"/>
              <a:chExt cx="381000" cy="381000"/>
            </a:xfrm>
          </p:grpSpPr>
          <p:sp>
            <p:nvSpPr>
              <p:cNvPr id="68" name="Oval 67"/>
              <p:cNvSpPr/>
              <p:nvPr/>
            </p:nvSpPr>
            <p:spPr bwMode="auto">
              <a:xfrm>
                <a:off x="7391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3" name="Picture 52242" descr="TP_tmp.png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3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67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4" name="Group 52253"/>
            <p:cNvGrpSpPr>
              <a:grpSpLocks/>
            </p:cNvGrpSpPr>
            <p:nvPr/>
          </p:nvGrpSpPr>
          <p:grpSpPr bwMode="auto">
            <a:xfrm>
              <a:off x="3124200" y="3048000"/>
              <a:ext cx="381000" cy="381000"/>
              <a:chOff x="762000" y="2743200"/>
              <a:chExt cx="381000" cy="381000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762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2" name="Picture 52251" descr="TP_tmp.png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4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4763" y="2870918"/>
                <a:ext cx="177082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5" name="Group 225"/>
            <p:cNvGrpSpPr>
              <a:grpSpLocks/>
            </p:cNvGrpSpPr>
            <p:nvPr/>
          </p:nvGrpSpPr>
          <p:grpSpPr bwMode="auto">
            <a:xfrm>
              <a:off x="4191000" y="3048000"/>
              <a:ext cx="381000" cy="381000"/>
              <a:chOff x="1828800" y="2743200"/>
              <a:chExt cx="381000" cy="381000"/>
            </a:xfrm>
          </p:grpSpPr>
          <p:sp>
            <p:nvSpPr>
              <p:cNvPr id="122" name="Oval 121"/>
              <p:cNvSpPr/>
              <p:nvPr/>
            </p:nvSpPr>
            <p:spPr bwMode="auto">
              <a:xfrm>
                <a:off x="1828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5" name="Picture 52254" descr="TP_tmp.png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4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922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6" name="Group 229"/>
            <p:cNvGrpSpPr>
              <a:grpSpLocks/>
            </p:cNvGrpSpPr>
            <p:nvPr/>
          </p:nvGrpSpPr>
          <p:grpSpPr bwMode="auto">
            <a:xfrm>
              <a:off x="5257800" y="3048000"/>
              <a:ext cx="381000" cy="381000"/>
              <a:chOff x="2895600" y="2743200"/>
              <a:chExt cx="381000" cy="381000"/>
            </a:xfrm>
          </p:grpSpPr>
          <p:sp>
            <p:nvSpPr>
              <p:cNvPr id="128" name="Oval 127"/>
              <p:cNvSpPr/>
              <p:nvPr/>
            </p:nvSpPr>
            <p:spPr bwMode="auto">
              <a:xfrm>
                <a:off x="2895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27" name="Picture 226" descr="TP_tmp.png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4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89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7" name="Group 232"/>
            <p:cNvGrpSpPr>
              <a:grpSpLocks/>
            </p:cNvGrpSpPr>
            <p:nvPr/>
          </p:nvGrpSpPr>
          <p:grpSpPr bwMode="auto">
            <a:xfrm>
              <a:off x="6324600" y="3048000"/>
              <a:ext cx="381000" cy="381000"/>
              <a:chOff x="3962400" y="2743200"/>
              <a:chExt cx="381000" cy="381000"/>
            </a:xfrm>
          </p:grpSpPr>
          <p:sp>
            <p:nvSpPr>
              <p:cNvPr id="134" name="Oval 133"/>
              <p:cNvSpPr/>
              <p:nvPr/>
            </p:nvSpPr>
            <p:spPr bwMode="auto">
              <a:xfrm>
                <a:off x="39624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1" name="Picture 230" descr="TP_tmp.png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4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563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8" name="Group 235"/>
            <p:cNvGrpSpPr>
              <a:grpSpLocks/>
            </p:cNvGrpSpPr>
            <p:nvPr/>
          </p:nvGrpSpPr>
          <p:grpSpPr bwMode="auto">
            <a:xfrm>
              <a:off x="7391400" y="3048000"/>
              <a:ext cx="381000" cy="381000"/>
              <a:chOff x="5029200" y="2743200"/>
              <a:chExt cx="381000" cy="381000"/>
            </a:xfrm>
          </p:grpSpPr>
          <p:sp>
            <p:nvSpPr>
              <p:cNvPr id="140" name="Oval 139"/>
              <p:cNvSpPr/>
              <p:nvPr/>
            </p:nvSpPr>
            <p:spPr bwMode="auto">
              <a:xfrm>
                <a:off x="50292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4" name="Picture 233" descr="TP_tmp.png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4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231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9" name="Group 238"/>
            <p:cNvGrpSpPr>
              <a:grpSpLocks/>
            </p:cNvGrpSpPr>
            <p:nvPr/>
          </p:nvGrpSpPr>
          <p:grpSpPr bwMode="auto">
            <a:xfrm>
              <a:off x="8458200" y="3048000"/>
              <a:ext cx="381000" cy="381000"/>
              <a:chOff x="6096000" y="2743200"/>
              <a:chExt cx="381000" cy="381000"/>
            </a:xfrm>
          </p:grpSpPr>
          <p:sp>
            <p:nvSpPr>
              <p:cNvPr id="146" name="Oval 145"/>
              <p:cNvSpPr/>
              <p:nvPr/>
            </p:nvSpPr>
            <p:spPr bwMode="auto">
              <a:xfrm>
                <a:off x="6096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7" name="Picture 236" descr="TP_tmp.png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4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899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0" name="Group 241"/>
            <p:cNvGrpSpPr>
              <a:grpSpLocks/>
            </p:cNvGrpSpPr>
            <p:nvPr/>
          </p:nvGrpSpPr>
          <p:grpSpPr bwMode="auto">
            <a:xfrm>
              <a:off x="9525000" y="3048000"/>
              <a:ext cx="381000" cy="381000"/>
              <a:chOff x="7162800" y="2743200"/>
              <a:chExt cx="381000" cy="381000"/>
            </a:xfrm>
          </p:grpSpPr>
          <p:sp>
            <p:nvSpPr>
              <p:cNvPr id="152" name="Oval 151"/>
              <p:cNvSpPr/>
              <p:nvPr/>
            </p:nvSpPr>
            <p:spPr bwMode="auto">
              <a:xfrm>
                <a:off x="7162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0" name="Picture 239" descr="TP_tmp.png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4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256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1" name="Group 244"/>
            <p:cNvGrpSpPr>
              <a:grpSpLocks/>
            </p:cNvGrpSpPr>
            <p:nvPr/>
          </p:nvGrpSpPr>
          <p:grpSpPr bwMode="auto">
            <a:xfrm>
              <a:off x="10591800" y="3048000"/>
              <a:ext cx="381000" cy="381000"/>
              <a:chOff x="8229600" y="2743200"/>
              <a:chExt cx="381000" cy="381000"/>
            </a:xfrm>
          </p:grpSpPr>
          <p:sp>
            <p:nvSpPr>
              <p:cNvPr id="155" name="Oval 154"/>
              <p:cNvSpPr/>
              <p:nvPr/>
            </p:nvSpPr>
            <p:spPr bwMode="auto">
              <a:xfrm>
                <a:off x="8229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3" name="Picture 242" descr="TP_tmp.pn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4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23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2" name="Group 247"/>
            <p:cNvGrpSpPr>
              <a:grpSpLocks/>
            </p:cNvGrpSpPr>
            <p:nvPr/>
          </p:nvGrpSpPr>
          <p:grpSpPr bwMode="auto">
            <a:xfrm>
              <a:off x="3657600" y="3733800"/>
              <a:ext cx="381000" cy="381000"/>
              <a:chOff x="1295400" y="3276600"/>
              <a:chExt cx="381000" cy="381000"/>
            </a:xfrm>
          </p:grpSpPr>
          <p:sp>
            <p:nvSpPr>
              <p:cNvPr id="164" name="Oval 163"/>
              <p:cNvSpPr/>
              <p:nvPr/>
            </p:nvSpPr>
            <p:spPr bwMode="auto">
              <a:xfrm>
                <a:off x="1295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6" name="Picture 245" descr="TP_tmp.pn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4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36183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3" name="Group 204"/>
            <p:cNvGrpSpPr>
              <a:grpSpLocks/>
            </p:cNvGrpSpPr>
            <p:nvPr/>
          </p:nvGrpSpPr>
          <p:grpSpPr bwMode="auto">
            <a:xfrm>
              <a:off x="5791200" y="3733800"/>
              <a:ext cx="381000" cy="381000"/>
              <a:chOff x="3429000" y="3276600"/>
              <a:chExt cx="381000" cy="381000"/>
            </a:xfrm>
          </p:grpSpPr>
          <p:sp>
            <p:nvSpPr>
              <p:cNvPr id="170" name="Oval 169"/>
              <p:cNvSpPr/>
              <p:nvPr/>
            </p:nvSpPr>
            <p:spPr bwMode="auto">
              <a:xfrm>
                <a:off x="34290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3" name="Picture 202" descr="TP_tmp.png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4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697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4" name="Group 253"/>
            <p:cNvGrpSpPr>
              <a:grpSpLocks/>
            </p:cNvGrpSpPr>
            <p:nvPr/>
          </p:nvGrpSpPr>
          <p:grpSpPr bwMode="auto">
            <a:xfrm>
              <a:off x="7924800" y="3733800"/>
              <a:ext cx="381000" cy="381000"/>
              <a:chOff x="5562600" y="3276600"/>
              <a:chExt cx="381000" cy="381000"/>
            </a:xfrm>
          </p:grpSpPr>
          <p:sp>
            <p:nvSpPr>
              <p:cNvPr id="176" name="Oval 175"/>
              <p:cNvSpPr/>
              <p:nvPr/>
            </p:nvSpPr>
            <p:spPr bwMode="auto">
              <a:xfrm>
                <a:off x="55626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2" name="Picture 251" descr="TP_tmp.png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5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33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5" name="Group 201"/>
            <p:cNvGrpSpPr>
              <a:grpSpLocks/>
            </p:cNvGrpSpPr>
            <p:nvPr/>
          </p:nvGrpSpPr>
          <p:grpSpPr bwMode="auto">
            <a:xfrm>
              <a:off x="10134600" y="3733800"/>
              <a:ext cx="381000" cy="381000"/>
              <a:chOff x="7772400" y="3276600"/>
              <a:chExt cx="381000" cy="381000"/>
            </a:xfrm>
          </p:grpSpPr>
          <p:sp>
            <p:nvSpPr>
              <p:cNvPr id="182" name="Oval 181"/>
              <p:cNvSpPr/>
              <p:nvPr/>
            </p:nvSpPr>
            <p:spPr bwMode="auto">
              <a:xfrm>
                <a:off x="7772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5" name="Picture 254" descr="TP_tmp.png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8131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6" name="Group 207"/>
            <p:cNvGrpSpPr>
              <a:grpSpLocks/>
            </p:cNvGrpSpPr>
            <p:nvPr/>
          </p:nvGrpSpPr>
          <p:grpSpPr bwMode="auto">
            <a:xfrm>
              <a:off x="4649788" y="4343400"/>
              <a:ext cx="530225" cy="381000"/>
              <a:chOff x="2287880" y="3810000"/>
              <a:chExt cx="531247" cy="381000"/>
            </a:xfrm>
          </p:grpSpPr>
          <p:sp>
            <p:nvSpPr>
              <p:cNvPr id="188" name="Oval 187"/>
              <p:cNvSpPr/>
              <p:nvPr/>
            </p:nvSpPr>
            <p:spPr bwMode="auto">
              <a:xfrm>
                <a:off x="2362636" y="3810000"/>
                <a:ext cx="38014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6" name="Picture 205" descr="TP_tmp.pn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5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87880" y="3937718"/>
                <a:ext cx="531247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7" name="Group 210"/>
            <p:cNvGrpSpPr>
              <a:grpSpLocks/>
            </p:cNvGrpSpPr>
            <p:nvPr/>
          </p:nvGrpSpPr>
          <p:grpSpPr bwMode="auto">
            <a:xfrm>
              <a:off x="8924925" y="4343400"/>
              <a:ext cx="514350" cy="381000"/>
              <a:chOff x="6563934" y="3810000"/>
              <a:chExt cx="513539" cy="381000"/>
            </a:xfrm>
          </p:grpSpPr>
          <p:sp>
            <p:nvSpPr>
              <p:cNvPr id="194" name="Oval 193"/>
              <p:cNvSpPr/>
              <p:nvPr/>
            </p:nvSpPr>
            <p:spPr bwMode="auto">
              <a:xfrm>
                <a:off x="6628919" y="3810000"/>
                <a:ext cx="38198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9" name="Picture 208" descr="TP_tmp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5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63934" y="3937718"/>
                <a:ext cx="513539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8" name="Group 213"/>
            <p:cNvGrpSpPr>
              <a:grpSpLocks/>
            </p:cNvGrpSpPr>
            <p:nvPr/>
          </p:nvGrpSpPr>
          <p:grpSpPr bwMode="auto">
            <a:xfrm>
              <a:off x="6934200" y="5029200"/>
              <a:ext cx="381000" cy="381000"/>
              <a:chOff x="4572000" y="4191000"/>
              <a:chExt cx="381000" cy="381000"/>
            </a:xfrm>
          </p:grpSpPr>
          <p:sp>
            <p:nvSpPr>
              <p:cNvPr id="200" name="Oval 199"/>
              <p:cNvSpPr/>
              <p:nvPr/>
            </p:nvSpPr>
            <p:spPr bwMode="auto">
              <a:xfrm>
                <a:off x="4572000" y="4191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2" name="Picture 211" descr="TP_tmp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01325" y="4318718"/>
                <a:ext cx="123958" cy="141666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225" name="Straight Arrow Connector 224"/>
            <p:cNvCxnSpPr>
              <a:stCxn id="38" idx="4"/>
              <a:endCxn id="116" idx="0"/>
            </p:cNvCxnSpPr>
            <p:nvPr/>
          </p:nvCxnSpPr>
          <p:spPr bwMode="auto">
            <a:xfrm flipH="1">
              <a:off x="33147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>
              <a:stCxn id="44" idx="4"/>
              <a:endCxn id="116" idx="0"/>
            </p:cNvCxnSpPr>
            <p:nvPr/>
          </p:nvCxnSpPr>
          <p:spPr bwMode="auto">
            <a:xfrm flipH="1">
              <a:off x="33147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9" name="Straight Arrow Connector 278"/>
            <p:cNvCxnSpPr>
              <a:stCxn id="16" idx="4"/>
              <a:endCxn id="122" idx="0"/>
            </p:cNvCxnSpPr>
            <p:nvPr/>
          </p:nvCxnSpPr>
          <p:spPr bwMode="auto">
            <a:xfrm>
              <a:off x="3543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3" name="Straight Arrow Connector 282"/>
            <p:cNvCxnSpPr>
              <a:stCxn id="44" idx="4"/>
              <a:endCxn id="122" idx="0"/>
            </p:cNvCxnSpPr>
            <p:nvPr/>
          </p:nvCxnSpPr>
          <p:spPr bwMode="auto">
            <a:xfrm flipH="1">
              <a:off x="43815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6" name="Straight Arrow Connector 285"/>
            <p:cNvCxnSpPr>
              <a:stCxn id="50" idx="4"/>
              <a:endCxn id="122" idx="0"/>
            </p:cNvCxnSpPr>
            <p:nvPr/>
          </p:nvCxnSpPr>
          <p:spPr bwMode="auto">
            <a:xfrm flipH="1">
              <a:off x="43815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9" name="Straight Arrow Connector 288"/>
            <p:cNvCxnSpPr>
              <a:stCxn id="38" idx="4"/>
              <a:endCxn id="140" idx="0"/>
            </p:cNvCxnSpPr>
            <p:nvPr/>
          </p:nvCxnSpPr>
          <p:spPr bwMode="auto">
            <a:xfrm>
              <a:off x="46101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3" name="Straight Arrow Connector 292"/>
            <p:cNvCxnSpPr>
              <a:stCxn id="56" idx="4"/>
              <a:endCxn id="140" idx="0"/>
            </p:cNvCxnSpPr>
            <p:nvPr/>
          </p:nvCxnSpPr>
          <p:spPr bwMode="auto">
            <a:xfrm flipH="1">
              <a:off x="75819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>
              <a:stCxn id="68" idx="4"/>
              <a:endCxn id="140" idx="0"/>
            </p:cNvCxnSpPr>
            <p:nvPr/>
          </p:nvCxnSpPr>
          <p:spPr bwMode="auto">
            <a:xfrm flipH="1">
              <a:off x="75819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9" name="Straight Arrow Connector 298"/>
            <p:cNvCxnSpPr>
              <a:stCxn id="68" idx="4"/>
              <a:endCxn id="155" idx="0"/>
            </p:cNvCxnSpPr>
            <p:nvPr/>
          </p:nvCxnSpPr>
          <p:spPr bwMode="auto">
            <a:xfrm>
              <a:off x="9944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3" name="Straight Arrow Connector 302"/>
            <p:cNvCxnSpPr>
              <a:stCxn id="68" idx="4"/>
              <a:endCxn id="152" idx="0"/>
            </p:cNvCxnSpPr>
            <p:nvPr/>
          </p:nvCxnSpPr>
          <p:spPr bwMode="auto">
            <a:xfrm flipH="1">
              <a:off x="97155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>
              <a:stCxn id="62" idx="4"/>
              <a:endCxn id="155" idx="0"/>
            </p:cNvCxnSpPr>
            <p:nvPr/>
          </p:nvCxnSpPr>
          <p:spPr bwMode="auto">
            <a:xfrm>
              <a:off x="88773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0" name="Straight Arrow Connector 309"/>
            <p:cNvCxnSpPr>
              <a:stCxn id="56" idx="4"/>
              <a:endCxn id="155" idx="0"/>
            </p:cNvCxnSpPr>
            <p:nvPr/>
          </p:nvCxnSpPr>
          <p:spPr bwMode="auto">
            <a:xfrm>
              <a:off x="78105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3" name="Straight Arrow Connector 312"/>
            <p:cNvCxnSpPr>
              <a:stCxn id="50" idx="4"/>
              <a:endCxn id="146" idx="0"/>
            </p:cNvCxnSpPr>
            <p:nvPr/>
          </p:nvCxnSpPr>
          <p:spPr bwMode="auto">
            <a:xfrm>
              <a:off x="67437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56" idx="4"/>
              <a:endCxn id="146" idx="0"/>
            </p:cNvCxnSpPr>
            <p:nvPr/>
          </p:nvCxnSpPr>
          <p:spPr bwMode="auto">
            <a:xfrm>
              <a:off x="78105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>
              <a:stCxn id="44" idx="4"/>
              <a:endCxn id="134" idx="0"/>
            </p:cNvCxnSpPr>
            <p:nvPr/>
          </p:nvCxnSpPr>
          <p:spPr bwMode="auto">
            <a:xfrm>
              <a:off x="56769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>
              <a:stCxn id="50" idx="4"/>
              <a:endCxn id="134" idx="0"/>
            </p:cNvCxnSpPr>
            <p:nvPr/>
          </p:nvCxnSpPr>
          <p:spPr bwMode="auto">
            <a:xfrm flipH="1">
              <a:off x="65151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>
              <a:stCxn id="44" idx="4"/>
              <a:endCxn id="128" idx="0"/>
            </p:cNvCxnSpPr>
            <p:nvPr/>
          </p:nvCxnSpPr>
          <p:spPr bwMode="auto">
            <a:xfrm flipH="1">
              <a:off x="54483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>
              <a:stCxn id="38" idx="4"/>
              <a:endCxn id="128" idx="0"/>
            </p:cNvCxnSpPr>
            <p:nvPr/>
          </p:nvCxnSpPr>
          <p:spPr bwMode="auto">
            <a:xfrm>
              <a:off x="4610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>
              <a:stCxn id="50" idx="4"/>
              <a:endCxn id="128" idx="0"/>
            </p:cNvCxnSpPr>
            <p:nvPr/>
          </p:nvCxnSpPr>
          <p:spPr bwMode="auto">
            <a:xfrm flipH="1">
              <a:off x="54483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>
              <a:stCxn id="56" idx="4"/>
              <a:endCxn id="134" idx="0"/>
            </p:cNvCxnSpPr>
            <p:nvPr/>
          </p:nvCxnSpPr>
          <p:spPr bwMode="auto">
            <a:xfrm flipH="1">
              <a:off x="65151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>
              <a:stCxn id="62" idx="4"/>
              <a:endCxn id="146" idx="0"/>
            </p:cNvCxnSpPr>
            <p:nvPr/>
          </p:nvCxnSpPr>
          <p:spPr bwMode="auto">
            <a:xfrm flipH="1">
              <a:off x="8648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>
              <a:stCxn id="62" idx="4"/>
              <a:endCxn id="152" idx="0"/>
            </p:cNvCxnSpPr>
            <p:nvPr/>
          </p:nvCxnSpPr>
          <p:spPr bwMode="auto">
            <a:xfrm>
              <a:off x="8877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>
              <a:stCxn id="56" idx="4"/>
              <a:endCxn id="152" idx="0"/>
            </p:cNvCxnSpPr>
            <p:nvPr/>
          </p:nvCxnSpPr>
          <p:spPr bwMode="auto">
            <a:xfrm>
              <a:off x="78105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>
              <a:stCxn id="116" idx="4"/>
              <a:endCxn id="164" idx="0"/>
            </p:cNvCxnSpPr>
            <p:nvPr/>
          </p:nvCxnSpPr>
          <p:spPr bwMode="auto">
            <a:xfrm>
              <a:off x="3314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>
              <a:stCxn id="122" idx="4"/>
              <a:endCxn id="164" idx="0"/>
            </p:cNvCxnSpPr>
            <p:nvPr/>
          </p:nvCxnSpPr>
          <p:spPr bwMode="auto">
            <a:xfrm flipH="1">
              <a:off x="38481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5" name="Straight Arrow Connector 354"/>
            <p:cNvCxnSpPr>
              <a:stCxn id="134" idx="4"/>
              <a:endCxn id="170" idx="0"/>
            </p:cNvCxnSpPr>
            <p:nvPr/>
          </p:nvCxnSpPr>
          <p:spPr bwMode="auto">
            <a:xfrm flipH="1">
              <a:off x="5981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8" name="Straight Arrow Connector 357"/>
            <p:cNvCxnSpPr>
              <a:stCxn id="146" idx="4"/>
              <a:endCxn id="176" idx="0"/>
            </p:cNvCxnSpPr>
            <p:nvPr/>
          </p:nvCxnSpPr>
          <p:spPr bwMode="auto">
            <a:xfrm flipH="1">
              <a:off x="8115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>
              <a:stCxn id="155" idx="4"/>
              <a:endCxn id="182" idx="0"/>
            </p:cNvCxnSpPr>
            <p:nvPr/>
          </p:nvCxnSpPr>
          <p:spPr bwMode="auto">
            <a:xfrm flipH="1">
              <a:off x="10325100" y="3429000"/>
              <a:ext cx="4572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>
              <a:stCxn id="152" idx="4"/>
              <a:endCxn id="182" idx="0"/>
            </p:cNvCxnSpPr>
            <p:nvPr/>
          </p:nvCxnSpPr>
          <p:spPr bwMode="auto">
            <a:xfrm>
              <a:off x="9715500" y="3429000"/>
              <a:ext cx="6096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>
              <a:stCxn id="140" idx="4"/>
              <a:endCxn id="176" idx="0"/>
            </p:cNvCxnSpPr>
            <p:nvPr/>
          </p:nvCxnSpPr>
          <p:spPr bwMode="auto">
            <a:xfrm>
              <a:off x="75819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>
              <a:stCxn id="128" idx="4"/>
              <a:endCxn id="170" idx="0"/>
            </p:cNvCxnSpPr>
            <p:nvPr/>
          </p:nvCxnSpPr>
          <p:spPr bwMode="auto">
            <a:xfrm>
              <a:off x="5448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>
              <a:stCxn id="164" idx="4"/>
              <a:endCxn id="188" idx="0"/>
            </p:cNvCxnSpPr>
            <p:nvPr/>
          </p:nvCxnSpPr>
          <p:spPr bwMode="auto">
            <a:xfrm>
              <a:off x="38481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>
              <a:stCxn id="176" idx="4"/>
              <a:endCxn id="194" idx="0"/>
            </p:cNvCxnSpPr>
            <p:nvPr/>
          </p:nvCxnSpPr>
          <p:spPr bwMode="auto">
            <a:xfrm>
              <a:off x="81153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>
              <a:stCxn id="182" idx="4"/>
              <a:endCxn id="194" idx="0"/>
            </p:cNvCxnSpPr>
            <p:nvPr/>
          </p:nvCxnSpPr>
          <p:spPr bwMode="auto">
            <a:xfrm flipH="1">
              <a:off x="9180513" y="4114800"/>
              <a:ext cx="11445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4" name="Straight Arrow Connector 383"/>
            <p:cNvCxnSpPr>
              <a:stCxn id="170" idx="4"/>
              <a:endCxn id="188" idx="0"/>
            </p:cNvCxnSpPr>
            <p:nvPr/>
          </p:nvCxnSpPr>
          <p:spPr bwMode="auto">
            <a:xfrm flipH="1">
              <a:off x="4913313" y="4114800"/>
              <a:ext cx="10683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7" name="Straight Arrow Connector 386"/>
            <p:cNvCxnSpPr>
              <a:stCxn id="194" idx="4"/>
              <a:endCxn id="200" idx="0"/>
            </p:cNvCxnSpPr>
            <p:nvPr/>
          </p:nvCxnSpPr>
          <p:spPr bwMode="auto">
            <a:xfrm flipH="1">
              <a:off x="7124700" y="4724400"/>
              <a:ext cx="2055813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1" name="Straight Arrow Connector 390"/>
            <p:cNvCxnSpPr>
              <a:stCxn id="188" idx="4"/>
              <a:endCxn id="200" idx="0"/>
            </p:cNvCxnSpPr>
            <p:nvPr/>
          </p:nvCxnSpPr>
          <p:spPr bwMode="auto">
            <a:xfrm>
              <a:off x="4913313" y="4724400"/>
              <a:ext cx="2211387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752600"/>
            <a:ext cx="11700169" cy="24237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0" name="Picture 35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31" y="2349403"/>
            <a:ext cx="2874831" cy="24139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6" name="Picture 36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61" y="2743200"/>
            <a:ext cx="2241038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8" name="Picture 367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3258931"/>
            <a:ext cx="2241038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220" name="TextBox 364"/>
          <p:cNvSpPr txBox="1">
            <a:spLocks noChangeArrowheads="1"/>
          </p:cNvSpPr>
          <p:nvPr/>
        </p:nvSpPr>
        <p:spPr bwMode="auto">
          <a:xfrm>
            <a:off x="446709" y="3000374"/>
            <a:ext cx="338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69" name="Picture 36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8" y="3581400"/>
            <a:ext cx="1499856" cy="2704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222" name="TextBox 411"/>
          <p:cNvSpPr txBox="1">
            <a:spLocks noChangeArrowheads="1"/>
          </p:cNvSpPr>
          <p:nvPr/>
        </p:nvSpPr>
        <p:spPr bwMode="auto">
          <a:xfrm>
            <a:off x="413372" y="3733799"/>
            <a:ext cx="338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7" y="4004230"/>
            <a:ext cx="1458293" cy="2629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9" y="4621142"/>
            <a:ext cx="2022029" cy="2556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9" y="4320178"/>
            <a:ext cx="1991691" cy="25182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4" name="Picture 373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5073225"/>
            <a:ext cx="2133600" cy="2607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Polytrees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066800" y="1676399"/>
            <a:ext cx="10718800" cy="4449765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A </a:t>
            </a:r>
            <a:r>
              <a:rPr lang="en-US" sz="2400" dirty="0" err="1" smtClean="0">
                <a:ea typeface="ＭＳ Ｐゴシック" pitchFamily="34" charset="-128"/>
              </a:rPr>
              <a:t>polytree</a:t>
            </a:r>
            <a:r>
              <a:rPr lang="en-US" sz="2400" dirty="0" smtClean="0">
                <a:ea typeface="ＭＳ Ｐゴシック" pitchFamily="34" charset="-128"/>
              </a:rPr>
              <a:t> is a directed graph with no undirected cycles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For poly-trees you can always find an ordering that is efficient 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Try it!!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Cut-set conditioning for Bayes</a:t>
            </a:r>
            <a:r>
              <a:rPr lang="en-US" altLang="en-US" sz="2400" dirty="0" smtClean="0">
                <a:ea typeface="ＭＳ Ｐゴシック" pitchFamily="34" charset="-128"/>
              </a:rPr>
              <a:t>’</a:t>
            </a:r>
            <a:r>
              <a:rPr lang="en-US" sz="2400" dirty="0" smtClean="0">
                <a:ea typeface="ＭＳ Ｐゴシック" pitchFamily="34" charset="-128"/>
              </a:rPr>
              <a:t> net inference</a:t>
            </a:r>
          </a:p>
          <a:p>
            <a:pPr lvl="6"/>
            <a:endParaRPr lang="en-US" sz="5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Choose set of variables such that if removed only a </a:t>
            </a:r>
            <a:r>
              <a:rPr lang="en-US" sz="2000" dirty="0" err="1" smtClean="0">
                <a:ea typeface="ＭＳ Ｐゴシック" pitchFamily="34" charset="-128"/>
              </a:rPr>
              <a:t>polytree</a:t>
            </a:r>
            <a:r>
              <a:rPr lang="en-US" sz="2000" dirty="0" smtClean="0">
                <a:ea typeface="ＭＳ Ｐゴシック" pitchFamily="34" charset="-128"/>
              </a:rPr>
              <a:t> remains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Exercise: Think about how the specifics would work out!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Bayes</a:t>
            </a:r>
            <a:r>
              <a:rPr lang="en-US" altLang="en-US" smtClean="0">
                <a:ea typeface="ＭＳ Ｐゴシック" pitchFamily="34" charset="-128"/>
              </a:rPr>
              <a:t>’</a:t>
            </a:r>
            <a:r>
              <a:rPr lang="en-US" smtClean="0">
                <a:ea typeface="ＭＳ Ｐゴシック" pitchFamily="34" charset="-128"/>
              </a:rPr>
              <a:t>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352800" y="1447800"/>
            <a:ext cx="54102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Representation</a:t>
            </a:r>
          </a:p>
          <a:p>
            <a:pPr lvl="6"/>
            <a:endParaRPr lang="en-US" sz="900" dirty="0" smtClean="0">
              <a:ea typeface="ＭＳ Ｐゴシック" pitchFamily="34" charset="-128"/>
            </a:endParaRPr>
          </a:p>
          <a:p>
            <a:pPr lvl="4"/>
            <a:endParaRPr lang="en-US" sz="2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Conditional Independences</a:t>
            </a:r>
          </a:p>
          <a:p>
            <a:pPr lvl="8"/>
            <a:endParaRPr lang="en-US" sz="900" dirty="0" smtClean="0">
              <a:ea typeface="ＭＳ Ｐゴシック" pitchFamily="34" charset="-128"/>
            </a:endParaRPr>
          </a:p>
          <a:p>
            <a:pPr lvl="4"/>
            <a:endParaRPr lang="en-US" sz="2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Probabilistic Inference</a:t>
            </a:r>
          </a:p>
          <a:p>
            <a:pPr lvl="7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Enumeration (exact, exponential complexity)</a:t>
            </a:r>
          </a:p>
          <a:p>
            <a:pPr lvl="6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Variable elimination (exact, worst-case exponential complexity, often better)</a:t>
            </a:r>
          </a:p>
          <a:p>
            <a:pPr lvl="6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Inference is NP-complete</a:t>
            </a:r>
          </a:p>
          <a:p>
            <a:pPr lvl="5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Sampling (approximate)</a:t>
            </a:r>
          </a:p>
          <a:p>
            <a:pPr lvl="5"/>
            <a:endParaRPr lang="en-US" sz="1200" dirty="0" smtClean="0">
              <a:ea typeface="ＭＳ Ｐゴシック" pitchFamily="34" charset="-128"/>
            </a:endParaRPr>
          </a:p>
          <a:p>
            <a:pPr lvl="3"/>
            <a:endParaRPr lang="en-US" sz="2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Learning Bayes</a:t>
            </a:r>
            <a:r>
              <a:rPr lang="en-US" altLang="en-US" sz="2400" dirty="0" smtClean="0">
                <a:ea typeface="ＭＳ Ｐゴシック" pitchFamily="34" charset="-128"/>
              </a:rPr>
              <a:t>’</a:t>
            </a:r>
            <a:r>
              <a:rPr lang="en-US" sz="2400" dirty="0" smtClean="0">
                <a:ea typeface="ＭＳ Ｐゴシック" pitchFamily="34" charset="-128"/>
              </a:rPr>
              <a:t> Nets from Data</a:t>
            </a: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528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0292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08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1143000"/>
            <a:ext cx="2438398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141863"/>
              </p:ext>
            </p:extLst>
          </p:nvPr>
        </p:nvGraphicFramePr>
        <p:xfrm>
          <a:off x="1447800" y="1350313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/>
                <a:gridCol w="762000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481308"/>
              </p:ext>
            </p:extLst>
          </p:nvPr>
        </p:nvGraphicFramePr>
        <p:xfrm>
          <a:off x="6248400" y="1350313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/>
                <a:gridCol w="761813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233019"/>
              </p:ext>
            </p:extLst>
          </p:nvPr>
        </p:nvGraphicFramePr>
        <p:xfrm>
          <a:off x="8686800" y="3165132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/>
                <a:gridCol w="529907"/>
                <a:gridCol w="533400"/>
                <a:gridCol w="1219200"/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0.94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0.06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0.29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0.71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0.999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73011"/>
              </p:ext>
            </p:extLst>
          </p:nvPr>
        </p:nvGraphicFramePr>
        <p:xfrm>
          <a:off x="762000" y="2923054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533400"/>
                <a:gridCol w="917893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890127"/>
              </p:ext>
            </p:extLst>
          </p:nvPr>
        </p:nvGraphicFramePr>
        <p:xfrm>
          <a:off x="6248400" y="2923054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613093"/>
                <a:gridCol w="9144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8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0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2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5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5" y="2023413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6" y="2023413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0"/>
            <a:ext cx="4267200" cy="430635"/>
          </a:xfrm>
          <a:prstGeom prst="rect">
            <a:avLst/>
          </a:prstGeom>
        </p:spPr>
      </p:pic>
      <p:pic>
        <p:nvPicPr>
          <p:cNvPr id="19" name="Picture 1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791200"/>
            <a:ext cx="8197144" cy="3903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48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143000"/>
            <a:ext cx="2438400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901502"/>
              </p:ext>
            </p:extLst>
          </p:nvPr>
        </p:nvGraphicFramePr>
        <p:xfrm>
          <a:off x="1447800" y="1350313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/>
                <a:gridCol w="762000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34413"/>
              </p:ext>
            </p:extLst>
          </p:nvPr>
        </p:nvGraphicFramePr>
        <p:xfrm>
          <a:off x="6248400" y="1350313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/>
                <a:gridCol w="761813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963397"/>
              </p:ext>
            </p:extLst>
          </p:nvPr>
        </p:nvGraphicFramePr>
        <p:xfrm>
          <a:off x="8686800" y="3165132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/>
                <a:gridCol w="529907"/>
                <a:gridCol w="533400"/>
                <a:gridCol w="1219200"/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0.94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0.06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0.29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0.71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0.999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312033"/>
              </p:ext>
            </p:extLst>
          </p:nvPr>
        </p:nvGraphicFramePr>
        <p:xfrm>
          <a:off x="762000" y="2923054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533400"/>
                <a:gridCol w="917893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262832"/>
              </p:ext>
            </p:extLst>
          </p:nvPr>
        </p:nvGraphicFramePr>
        <p:xfrm>
          <a:off x="6248400" y="2923054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613093"/>
                <a:gridCol w="9144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8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0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2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5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5" y="2023413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6" y="2023413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0"/>
            <a:ext cx="4267200" cy="430635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791200"/>
            <a:ext cx="8197144" cy="3903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324600"/>
            <a:ext cx="4896995" cy="2838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010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Bayes</a:t>
            </a:r>
            <a:r>
              <a:rPr lang="en-US" altLang="en-US" smtClean="0">
                <a:ea typeface="ＭＳ Ｐゴシック" pitchFamily="34" charset="-128"/>
              </a:rPr>
              <a:t>’</a:t>
            </a:r>
            <a:r>
              <a:rPr lang="en-US" smtClean="0">
                <a:ea typeface="ＭＳ Ｐゴシック" pitchFamily="34" charset="-128"/>
              </a:rPr>
              <a:t>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352800" y="1447800"/>
            <a:ext cx="54102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Representation</a:t>
            </a:r>
          </a:p>
          <a:p>
            <a:pPr lvl="6"/>
            <a:endParaRPr lang="en-US" sz="900" dirty="0" smtClean="0">
              <a:ea typeface="ＭＳ Ｐゴシック" pitchFamily="34" charset="-128"/>
            </a:endParaRPr>
          </a:p>
          <a:p>
            <a:pPr lvl="4"/>
            <a:endParaRPr lang="en-US" sz="2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Conditional Independences</a:t>
            </a:r>
          </a:p>
          <a:p>
            <a:pPr lvl="8"/>
            <a:endParaRPr lang="en-US" sz="900" dirty="0" smtClean="0">
              <a:ea typeface="ＭＳ Ｐゴシック" pitchFamily="34" charset="-128"/>
            </a:endParaRPr>
          </a:p>
          <a:p>
            <a:pPr lvl="4"/>
            <a:endParaRPr lang="en-US" sz="2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Probabilistic Inference</a:t>
            </a:r>
          </a:p>
          <a:p>
            <a:pPr lvl="7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Enumeration (exact, exponential complexity)</a:t>
            </a:r>
          </a:p>
          <a:p>
            <a:pPr lvl="6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Variable elimination (exact, worst-case exponential complexity, often better)</a:t>
            </a:r>
          </a:p>
          <a:p>
            <a:pPr lvl="6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Inference is NP-complete</a:t>
            </a:r>
          </a:p>
          <a:p>
            <a:pPr lvl="5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Sampling (approximate)</a:t>
            </a:r>
          </a:p>
          <a:p>
            <a:pPr lvl="5"/>
            <a:endParaRPr lang="en-US" sz="1200" dirty="0" smtClean="0">
              <a:ea typeface="ＭＳ Ｐゴシック" pitchFamily="34" charset="-128"/>
            </a:endParaRPr>
          </a:p>
          <a:p>
            <a:pPr lvl="3"/>
            <a:endParaRPr lang="en-US" sz="2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Learning Bayes</a:t>
            </a:r>
            <a:r>
              <a:rPr lang="en-US" altLang="en-US" sz="2400" dirty="0" smtClean="0">
                <a:ea typeface="ＭＳ Ｐゴシック" pitchFamily="34" charset="-128"/>
              </a:rPr>
              <a:t>’</a:t>
            </a:r>
            <a:r>
              <a:rPr lang="en-US" sz="2400" dirty="0" smtClean="0">
                <a:ea typeface="ＭＳ Ｐゴシック" pitchFamily="34" charset="-128"/>
              </a:rPr>
              <a:t> Nets from Data</a:t>
            </a: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08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00800" y="1447800"/>
            <a:ext cx="5410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Examples:</a:t>
            </a:r>
          </a:p>
          <a:p>
            <a:pPr lvl="8">
              <a:lnSpc>
                <a:spcPct val="9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Posterior probability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Most likely explanation: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</p:txBody>
      </p:sp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Inference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10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Inference: calculating some useful quantity from a joint probability distribution</a:t>
            </a:r>
          </a:p>
          <a:p>
            <a:pPr lvl="8">
              <a:lnSpc>
                <a:spcPct val="90000"/>
              </a:lnSpc>
            </a:pPr>
            <a:endParaRPr lang="en-US" sz="16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9459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67000"/>
            <a:ext cx="3733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86200"/>
            <a:ext cx="44132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67513"/>
            <a:ext cx="10285809" cy="2477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/>
                <a:cs typeface="Calibri"/>
              </a:rPr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 smtClean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600" dirty="0" smtClean="0">
              <a:latin typeface="Calibri"/>
              <a:cs typeface="Calibri"/>
            </a:endParaRP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/>
                <a:cs typeface="Calibri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 smtClean="0">
              <a:latin typeface="Calibri"/>
              <a:cs typeface="Calibri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89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mbox{argmax}_q \,\, P(Q = q| E_1 = e_1 \ldots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294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E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0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6"/>
  <p:tag name="PICTUREFILESIZE" val="560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a,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2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A|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"/>
  <p:tag name="PICTUREFILESIZE" val="421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9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B | 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416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&#10;P(B |j,m) \propto P(B, j, m)&#10;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1111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B |j,m) &amp; \propto &amp; P(B, j, m) \\&#10;&amp; = &amp; \sum_{e, a} P(B, j, m, e, a) \\&#10;&amp; = &amp; \sum_{e,a} P(B) P(e) P( a | B, e) P( j | a) P(m | a) \\&#10;&amp; = &amp; \sum_{e} P(B) P(e) \sum_a P( a | B, e) P(j | a) P(m | a)\\&#10;&amp; = &amp; \sum_{e} P(B) P(e) f_1(B, e, j, m) \\&#10;&amp; = &amp; P(B) \sum_e P(e) f_1(B, e, j, m) \\&#10;&amp; = &amp; P(B) f_2(B, j, m) 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24"/>
  <p:tag name="PICTUREFILESIZE" val="1308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Query:  $P(X_3 | Y_1 = y_1, Y_2 = y_2, Y_3 = y_3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006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\usepackage{amsmath}&#10;&#10;\begin{document} &#10;&#10;&#10;Start by inserting evidence, which gives the following initial factors:&#10;\begin{align*}&#10;p(Z)   p(X_1|Z) p(X_2|Z)p(X_3|Z) p(y_1|X_1)p(y_2|X_2) p(y_3 | X_3)&#10;\end{align*}&#10;Eliminate $X_1$, this introduces the factor &#10;$f_1(Z,y_1) = \sum_{x_1} p(x_1|Z) p(y_1|x_1)$, and we are left with:&#10;\begin{align*}&#10;p(Z)  f_1(Z,y_1)  p(X_2|Z)p(X_3|Z)p(y_2|X_2)p(y_3|X_3)&#10;\end{align*}&#10;Eliminate $X_2$, this introduces the factor &#10;$f_2(Z,y_2) = \sum_{x_2} p(x_2|Z) p(y_2|x_2)$, and we are left with:&#10;\begin{align*}&#10;p(Z)  f_1(Z,y_1) f_2(Z,y_2)  p(X_3|Z) p(y_3|X_3)   &#10;\end{align*}&#10;Eliminate $Z$, this introduces the factor &#10;$f_3(y_1, y_2, X_3) = \sum_{z} p(z) f_1(z,y_1) &#10;f_2(z,y_2)  p(X_3|z)$, and we are left:&#10;\begin{align*}&#10;p(y_3 | X_3), f_3(y_1,y_2, X_3) &#10;\end{align*}&#10;No hidden variables left.  Join the remaining factors to get:&#10;\begin{align*}&#10;f_4(y_1, y_2, y_3, X_3) = P(y_3 | X_3) f_3(y_1, y_2, X_3).&#10;\end{align*}&#10;Normalizing over $X_3$ gives $P(X_3 | y_1, y_2, y_3)$.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80"/>
  <p:tag name="PICTUREFILESIZE" val="23415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{n-1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4"/>
  <p:tag name="PICTUREFILESIZE" val="184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n-1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1"/>
  <p:tag name="PICTUREFILESIZE" val="159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n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"/>
  <p:tag name="PICTUREFILESIZE" val="139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n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"/>
  <p:tag name="PICTUREFILESIZE" val="159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&#10;(x_1 \vee x_2 \vee \neg x_3)&#10;\wedge &#10;(\neg x_1 \vee x_3 \vee \neg x_4)&#10;\wedge&#10;(x_2 \vee \neg x_2 \vee x_4)&#10;\wedge&#10;(\neg x_3 \vee \neg x_4 \vee \neg x_5)&#10;\wedge&#10;(x_2 \vee x_5 \vee x_7)&#10;\wedge&#10;(x_4 \vee x_5 \vee x_6)&#10;\wedge&#10;(\neg x_5 \vee x_6 \vee \neg x_7)&#10;\wedge&#10;(\neg x_5 \vee \neg x_6 \vee x_7)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31"/>
  <p:tag name="PICTUREFILESIZE" val="2672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P(X_i = 0) = P(X_i = 1) = 0.5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1"/>
  <p:tag name="PICTUREFILESIZE" val="65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1 = X_1 \vee X_2 \vee \neg X_3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483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8 = \neg X_5 \vee X_6 \vee X_7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532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2} = Y_1 \wedge Y_2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46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7,8} = Y_7 \wedge Y_8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89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5, 6, 7, 8} = Y_{5,6} \wedge Y_{7,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538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 2, 3, 4} = Y_{1, 2} \wedge Y_{3, 4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486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Z = Y_{1, 2, 3, 4} \wedge Y_{5, 6, 7, 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0"/>
  <p:tag name="PICTUREFILESIZE" val="605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,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89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,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0"/>
  <p:tag name="PICTUREFILESIZE" val="25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6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4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85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69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8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8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1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6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4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0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5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a_1 \ldots a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67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old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3"/>
  <p:tag name="PICTUREFILESIZE" val="635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625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625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2"/>
  <p:tag name="PICTUREFILESIZE" val="592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5"/>
  <p:tag name="PICTUREFILESIZE" val="57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1"/>
  <p:tag name="PICTUREFILESIZE" val="69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72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 = \prod_{i=1}^n P(x_i | \mbox{\it parents}(X_i)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92"/>
  <p:tag name="PICTUREFILESIZE" val="2395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\el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37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L = +\ell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3"/>
  <p:tag name="PICTUREFILESIZE" val="22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 | 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r,t : \quad P(r, t) = P(r) \cdot 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2"/>
  <p:tag name="PICTUREFILESIZE" val="124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P(+b) P(-e) P(+a | +b, -e) P( -j | +a) P( +m | +a )  =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050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08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3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sum $R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5"/>
  <p:tag name="PICTUREFILESIZE" val="263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2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"/>
  <p:tag name="PICTUREFILESIZE" val="270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0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3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2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"/>
  <p:tag name="PICTUREFILESIZE" val="270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3"/>
  <p:tag name="PICTUREFILESIZE" val="30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P(+b) P(-e) P(+a | +b, -e) P( -j | +a) P( +m | +a )  =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050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403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398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r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401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398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times \frac{1}{Z}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"/>
  <p:tag name="PICTUREFILESIZE" val="236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B |j,m) \propto P(B, j, m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9"/>
  <p:tag name="PICTUREFILESIZE" val="111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0.001 \times 0.998 \times 0.94 \times 0.1 \times 0.7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8"/>
  <p:tag name="PICTUREFILESIZE" val="691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A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3"/>
  <p:tag name="PICTUREFILESIZE" val="795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B |j,m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3"/>
  <p:tag name="PICTUREFILESIZE" val="570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64379</TotalTime>
  <Words>2604</Words>
  <Application>Microsoft Office PowerPoint</Application>
  <PresentationFormat>Custom</PresentationFormat>
  <Paragraphs>1143</Paragraphs>
  <Slides>42</Slides>
  <Notes>6</Notes>
  <HiddenSlides>3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dan-berkeley-nlp-v1</vt:lpstr>
      <vt:lpstr>CS 188: Artificial Intelligence </vt:lpstr>
      <vt:lpstr>Bayes’ Net Representation</vt:lpstr>
      <vt:lpstr>Example: Alarm Network</vt:lpstr>
      <vt:lpstr>Video of Demo BN Applet</vt:lpstr>
      <vt:lpstr>Example: Alarm Network</vt:lpstr>
      <vt:lpstr>Example: Alarm Network</vt:lpstr>
      <vt:lpstr>Bayes’ Nets</vt:lpstr>
      <vt:lpstr>Inference</vt:lpstr>
      <vt:lpstr>Inference by Enumeration</vt:lpstr>
      <vt:lpstr>Inference by Enumeration in Bayes’ Net</vt:lpstr>
      <vt:lpstr>Inference by Enumeration?</vt:lpstr>
      <vt:lpstr>Inference by Enumeration vs. Variable Elimination</vt:lpstr>
      <vt:lpstr>Factor Zoo</vt:lpstr>
      <vt:lpstr>Factor Zoo I</vt:lpstr>
      <vt:lpstr>Factor Zoo II</vt:lpstr>
      <vt:lpstr>Factor Zoo III</vt:lpstr>
      <vt:lpstr>Factor Zoo Summary</vt:lpstr>
      <vt:lpstr>Example: Traffic Domain</vt:lpstr>
      <vt:lpstr>Variable Elimination (VE)</vt:lpstr>
      <vt:lpstr>Inference by Enumeration: Procedural Outline</vt:lpstr>
      <vt:lpstr>Operation 1: Join Factors</vt:lpstr>
      <vt:lpstr>Example: Multiple Joins</vt:lpstr>
      <vt:lpstr>Example: Multiple Joins</vt:lpstr>
      <vt:lpstr>Operation 2: Eliminate</vt:lpstr>
      <vt:lpstr>Multiple Elimination</vt:lpstr>
      <vt:lpstr>Thus Far: Multiple Join, Multiple Eliminate (= Inference by Enumeration)</vt:lpstr>
      <vt:lpstr>Marginalizing Early (= Variable Elimination)</vt:lpstr>
      <vt:lpstr>Traffic Domain</vt:lpstr>
      <vt:lpstr>Marginalizing Early! (aka VE)</vt:lpstr>
      <vt:lpstr>Evidence</vt:lpstr>
      <vt:lpstr>Evidence II</vt:lpstr>
      <vt:lpstr>General Variable Elimination</vt:lpstr>
      <vt:lpstr>Example</vt:lpstr>
      <vt:lpstr>Example</vt:lpstr>
      <vt:lpstr>Example 2: P(B|a)</vt:lpstr>
      <vt:lpstr>Same Example in Equations</vt:lpstr>
      <vt:lpstr>Another Variable Elimination Example</vt:lpstr>
      <vt:lpstr>Variable Elimination Ordering</vt:lpstr>
      <vt:lpstr>VE: Computational and Space Complexity</vt:lpstr>
      <vt:lpstr>Worst Case Complexity?</vt:lpstr>
      <vt:lpstr>Polytrees</vt:lpstr>
      <vt:lpstr>Bayes’ Nets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Windows User</cp:lastModifiedBy>
  <cp:revision>3699</cp:revision>
  <cp:lastPrinted>2014-04-01T00:57:28Z</cp:lastPrinted>
  <dcterms:created xsi:type="dcterms:W3CDTF">2004-08-27T04:16:05Z</dcterms:created>
  <dcterms:modified xsi:type="dcterms:W3CDTF">2018-10-16T04:54:32Z</dcterms:modified>
</cp:coreProperties>
</file>