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28"/>
  </p:notesMasterIdLst>
  <p:handoutMasterIdLst>
    <p:handoutMasterId r:id="rId29"/>
  </p:handoutMasterIdLst>
  <p:sldIdLst>
    <p:sldId id="344" r:id="rId2"/>
    <p:sldId id="354" r:id="rId3"/>
    <p:sldId id="357" r:id="rId4"/>
    <p:sldId id="366" r:id="rId5"/>
    <p:sldId id="355" r:id="rId6"/>
    <p:sldId id="356" r:id="rId7"/>
    <p:sldId id="360" r:id="rId8"/>
    <p:sldId id="324" r:id="rId9"/>
    <p:sldId id="300" r:id="rId10"/>
    <p:sldId id="325" r:id="rId11"/>
    <p:sldId id="359" r:id="rId12"/>
    <p:sldId id="370" r:id="rId13"/>
    <p:sldId id="361" r:id="rId14"/>
    <p:sldId id="301" r:id="rId15"/>
    <p:sldId id="303" r:id="rId16"/>
    <p:sldId id="327" r:id="rId17"/>
    <p:sldId id="367" r:id="rId18"/>
    <p:sldId id="343" r:id="rId19"/>
    <p:sldId id="365" r:id="rId20"/>
    <p:sldId id="368" r:id="rId21"/>
    <p:sldId id="364" r:id="rId22"/>
    <p:sldId id="340" r:id="rId23"/>
    <p:sldId id="341" r:id="rId24"/>
    <p:sldId id="371" r:id="rId25"/>
    <p:sldId id="342" r:id="rId26"/>
    <p:sldId id="350" r:id="rId27"/>
  </p:sldIdLst>
  <p:sldSz cx="12192000" cy="6858000"/>
  <p:notesSz cx="7099300" cy="10234613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2D6158-AFE0-E24D-9779-6106D7D7F515}">
          <p14:sldIdLst>
            <p14:sldId id="344"/>
            <p14:sldId id="354"/>
            <p14:sldId id="357"/>
            <p14:sldId id="366"/>
            <p14:sldId id="355"/>
            <p14:sldId id="356"/>
            <p14:sldId id="360"/>
            <p14:sldId id="324"/>
            <p14:sldId id="300"/>
            <p14:sldId id="325"/>
            <p14:sldId id="359"/>
            <p14:sldId id="370"/>
            <p14:sldId id="361"/>
            <p14:sldId id="301"/>
            <p14:sldId id="303"/>
            <p14:sldId id="327"/>
            <p14:sldId id="367"/>
            <p14:sldId id="343"/>
            <p14:sldId id="365"/>
            <p14:sldId id="368"/>
            <p14:sldId id="364"/>
            <p14:sldId id="340"/>
            <p14:sldId id="341"/>
            <p14:sldId id="371"/>
            <p14:sldId id="342"/>
            <p14:sldId id="35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00"/>
    <a:srgbClr val="3333FF"/>
    <a:srgbClr val="FF3300"/>
    <a:srgbClr val="CC00CC"/>
    <a:srgbClr val="FFCC00"/>
    <a:srgbClr val="FF99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6" autoAdjust="0"/>
    <p:restoredTop sz="96648" autoAdjust="0"/>
  </p:normalViewPr>
  <p:slideViewPr>
    <p:cSldViewPr>
      <p:cViewPr varScale="1">
        <p:scale>
          <a:sx n="119" d="100"/>
          <a:sy n="119" d="100"/>
        </p:scale>
        <p:origin x="-126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CBF75D9-EC51-4AF6-915E-F281D91506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95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4A1F5473-D906-4572-8260-982638E388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1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7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D4DA-0E7E-4568-A454-4074090E3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249C1-E3D7-4209-B746-9C7D11807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14AC-469A-42FB-9D01-D55F409F9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F1C9E-1098-48D9-B6CC-80E94073E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9D2-EEC5-41E4-B373-D8D1440F0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E8AD-E8C9-4997-A1DA-098C47DAF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B6B59-D9A1-4602-B5BC-ED7CD45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165FE-267F-410E-8BBB-1F2D75B80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43D5-BCCE-4C27-9FB6-667D69774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6E33-31AA-4CF4-93C6-67AE5A6ADE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283D3-BDEC-4ADD-B33C-ABE117AC2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C9C46FB5-3DA0-47B8-845F-24758E8AE0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3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31.png"/><Relationship Id="rId5" Type="http://schemas.openxmlformats.org/officeDocument/2006/relationships/tags" Target="../tags/tag16.xml"/><Relationship Id="rId10" Type="http://schemas.openxmlformats.org/officeDocument/2006/relationships/image" Target="../media/image30.png"/><Relationship Id="rId4" Type="http://schemas.openxmlformats.org/officeDocument/2006/relationships/tags" Target="../tags/tag15.xml"/><Relationship Id="rId9" Type="http://schemas.openxmlformats.org/officeDocument/2006/relationships/image" Target="../media/image25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0.xml"/><Relationship Id="rId7" Type="http://schemas.openxmlformats.org/officeDocument/2006/relationships/image" Target="../media/image3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4.xml"/><Relationship Id="rId7" Type="http://schemas.openxmlformats.org/officeDocument/2006/relationships/image" Target="../media/image4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11.xml"/><Relationship Id="rId10" Type="http://schemas.openxmlformats.org/officeDocument/2006/relationships/image" Target="../media/image23.png"/><Relationship Id="rId4" Type="http://schemas.openxmlformats.org/officeDocument/2006/relationships/tags" Target="../tags/tag10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668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Decision Networks and Value of </a:t>
            </a:r>
            <a:r>
              <a:rPr lang="en-US" sz="4300" dirty="0" smtClean="0"/>
              <a:t>Information</a:t>
            </a:r>
            <a:endParaRPr lang="en-US" sz="4300" dirty="0" smtClean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5334000" y="5462830"/>
            <a:ext cx="7467600" cy="86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Calibri"/>
                <a:cs typeface="Calibri"/>
              </a:rPr>
              <a:t>Instructors: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Calibri"/>
                <a:cs typeface="Calibri"/>
              </a:rPr>
              <a:t>University of California, Berkeley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573309"/>
            <a:ext cx="12192000" cy="2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4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Ghostbusters Decision Network</a:t>
            </a:r>
            <a:endParaRPr lang="en-US" dirty="0"/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Ghost Location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(1,1)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Bust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(1,2)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(1,3)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(1,n)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(2,1)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(m,1)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…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…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…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…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915400" y="1143000"/>
            <a:ext cx="326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Demo: Ghostbusters with probability 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0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Ghostbusters with Probability</a:t>
            </a:r>
            <a:endParaRPr lang="en-US" dirty="0"/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706" y="1143000"/>
            <a:ext cx="8256588" cy="51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of Information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9311"/>
            <a:ext cx="8885899" cy="56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Idea: compute value of acquiring evidence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Can be done directly from decision network</a:t>
            </a:r>
          </a:p>
          <a:p>
            <a:pPr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Example: buying oil drilling rights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Two blocks A and B, exactly one has oil, worth k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You can drill in one location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Prior probabilities 0.5 each, &amp; mutually exclusive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Drilling in either A or B has EU = k/2, MEU = k/2</a:t>
            </a:r>
          </a:p>
          <a:p>
            <a:pPr lvl="1"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Question: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what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s 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the </a:t>
            </a:r>
            <a:r>
              <a:rPr lang="en-US" altLang="ja-JP" sz="2000" dirty="0" smtClean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value of information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 of O?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Value of knowing which of A or B has oil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Value is expected gain in MEU from new info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Survey may say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oil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in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a”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or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“oil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in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b”, </a:t>
            </a:r>
            <a:r>
              <a:rPr lang="en-US" altLang="ja-JP" sz="1800" dirty="0" err="1" smtClean="0">
                <a:latin typeface="Calibri"/>
                <a:ea typeface="ＭＳ Ｐゴシック" pitchFamily="34" charset="-128"/>
                <a:cs typeface="Calibri"/>
              </a:rPr>
              <a:t>prob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 0.5 each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If we know </a:t>
            </a:r>
            <a:r>
              <a:rPr lang="en-US" sz="1800" dirty="0" err="1" smtClean="0">
                <a:latin typeface="Calibri"/>
                <a:ea typeface="ＭＳ Ｐゴシック" pitchFamily="34" charset="-128"/>
                <a:cs typeface="Calibri"/>
              </a:rPr>
              <a:t>OilLoc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, MEU is k (either way)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Gain in MEU from knowing </a:t>
            </a:r>
            <a:r>
              <a:rPr lang="en-US" sz="1800" dirty="0" err="1" smtClean="0">
                <a:latin typeface="Calibri"/>
                <a:ea typeface="ＭＳ Ｐゴシック" pitchFamily="34" charset="-128"/>
                <a:cs typeface="Calibri"/>
              </a:rPr>
              <a:t>OilLoc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?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VPI(</a:t>
            </a:r>
            <a:r>
              <a:rPr lang="en-US" sz="1800" dirty="0" err="1" smtClean="0">
                <a:latin typeface="Calibri"/>
                <a:ea typeface="ＭＳ Ｐゴシック" pitchFamily="34" charset="-128"/>
                <a:cs typeface="Calibri"/>
              </a:rPr>
              <a:t>OilLoc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) = k/2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Fair price of information: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43800" y="1752600"/>
            <a:ext cx="2514600" cy="1412875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62143"/>
              </p:ext>
            </p:extLst>
          </p:nvPr>
        </p:nvGraphicFramePr>
        <p:xfrm>
          <a:off x="10363200" y="1524000"/>
          <a:ext cx="1295400" cy="1722438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533400"/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37667"/>
              </p:ext>
            </p:extLst>
          </p:nvPr>
        </p:nvGraphicFramePr>
        <p:xfrm>
          <a:off x="6553200" y="2454247"/>
          <a:ext cx="838200" cy="1050953"/>
        </p:xfrm>
        <a:graphic>
          <a:graphicData uri="http://schemas.openxmlformats.org/drawingml/2006/table">
            <a:tbl>
              <a:tblPr/>
              <a:tblGrid>
                <a:gridCol w="304800"/>
                <a:gridCol w="533400"/>
              </a:tblGrid>
              <a:tr h="38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VPI Example: Weather</a:t>
            </a:r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7392988" y="2951163"/>
            <a:ext cx="0" cy="6921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6781800" y="2362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6781800" y="36576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858000" y="1371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067800" y="1828800"/>
            <a:ext cx="838200" cy="53340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8015288" y="1638300"/>
            <a:ext cx="1038225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8018463" y="2095500"/>
            <a:ext cx="1035050" cy="554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25444"/>
              </p:ext>
            </p:extLst>
          </p:nvPr>
        </p:nvGraphicFramePr>
        <p:xfrm>
          <a:off x="10287000" y="1371600"/>
          <a:ext cx="1676400" cy="1600200"/>
        </p:xfrm>
        <a:graphic>
          <a:graphicData uri="http://schemas.openxmlformats.org/drawingml/2006/table">
            <a:tbl>
              <a:tblPr/>
              <a:tblGrid>
                <a:gridCol w="609600"/>
                <a:gridCol w="533400"/>
                <a:gridCol w="5334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457200" y="14478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457200" y="2438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2913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457200" y="34290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62400"/>
            <a:ext cx="459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10042"/>
              </p:ext>
            </p:extLst>
          </p:nvPr>
        </p:nvGraphicFramePr>
        <p:xfrm>
          <a:off x="1447800" y="4876800"/>
          <a:ext cx="1143000" cy="82245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819400" y="5072063"/>
            <a:ext cx="381000" cy="38100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586581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457200" y="428148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048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5600"/>
            <a:ext cx="1676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086600" y="5410200"/>
            <a:ext cx="533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89465"/>
            <a:ext cx="3581399" cy="2468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400" y="4648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Assume we have evidence E=e.  Value if we act now:</a:t>
            </a: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Assume we see that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E’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=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e’. 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Value if we act then:</a:t>
            </a:r>
            <a:endParaRPr lang="en-US" altLang="ja-JP" sz="1800" baseline="-25000" dirty="0" smtClean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BUT </a:t>
            </a:r>
            <a:r>
              <a:rPr lang="en-US" sz="1800" dirty="0" smtClean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E’</a:t>
            </a:r>
            <a:r>
              <a:rPr lang="en-US" altLang="ja-JP" sz="1800" dirty="0" smtClean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altLang="ja-JP" sz="1800" dirty="0" smtClean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is a random variable whose value is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	unknown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, so we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don’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t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know what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e’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will be</a:t>
            </a: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rgbClr val="A50021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Expected value if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E’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is revealed and then we act:</a:t>
            </a: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Value of information: how much MEU goes up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	by revealing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E’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first then acting, over acting now: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019800"/>
            <a:ext cx="455453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19400"/>
            <a:ext cx="4900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}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08513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Calibri"/>
                <a:cs typeface="Calibri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altLang="ja-JP" sz="1800" dirty="0">
                  <a:latin typeface="Calibri"/>
                  <a:cs typeface="Calibri"/>
                </a:rPr>
                <a:t>| +e)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Calibri"/>
                  <a:cs typeface="Calibri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400" dirty="0">
                  <a:latin typeface="Calibri"/>
                  <a:cs typeface="Calibri"/>
                </a:rPr>
                <a:t>}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altLang="ja-JP" sz="1800" dirty="0">
                <a:latin typeface="Calibri"/>
                <a:cs typeface="Calibri"/>
              </a:rPr>
              <a:t>| +e)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Calibri"/>
                <a:cs typeface="Calibri"/>
              </a:rPr>
              <a:t>{+e,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400" dirty="0">
                <a:latin typeface="Calibri"/>
                <a:cs typeface="Calibri"/>
              </a:rPr>
              <a:t>}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Calibri"/>
                <a:cs typeface="Calibri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Nonnegative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err="1" smtClean="0">
                <a:ea typeface="ＭＳ Ｐゴシック" pitchFamily="34" charset="-128"/>
              </a:rPr>
              <a:t>Nonadditive</a:t>
            </a:r>
            <a:r>
              <a:rPr lang="en-US" sz="2800" dirty="0" smtClean="0"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 smtClean="0">
                <a:ea typeface="ＭＳ Ｐゴシック" pitchFamily="34" charset="-128"/>
              </a:rPr>
              <a:t>(think of observing </a:t>
            </a:r>
            <a:r>
              <a:rPr lang="en-US" sz="2400" dirty="0" err="1" smtClean="0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 smtClean="0">
                <a:latin typeface="Calibri"/>
                <a:ea typeface="ＭＳ Ｐゴシック" pitchFamily="34" charset="-128"/>
              </a:rPr>
              <a:t>j</a:t>
            </a:r>
            <a:r>
              <a:rPr lang="en-US" sz="2400" dirty="0" smtClean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Order-independent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Quick VPI Questions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6629400" cy="50292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The soup of the day is either clam chowder or split pea, but you </a:t>
            </a:r>
            <a:r>
              <a:rPr lang="en-US" sz="2400" dirty="0" smtClean="0">
                <a:ea typeface="ＭＳ Ｐゴシック" pitchFamily="34" charset="-128"/>
              </a:rPr>
              <a:t>wouldn’</a:t>
            </a:r>
            <a:r>
              <a:rPr lang="en-US" altLang="ja-JP" sz="2400" dirty="0" smtClean="0">
                <a:ea typeface="ＭＳ Ｐゴシック" pitchFamily="34" charset="-128"/>
              </a:rPr>
              <a:t>t </a:t>
            </a:r>
            <a:r>
              <a:rPr lang="en-US" altLang="ja-JP" sz="2400" dirty="0" smtClean="0">
                <a:ea typeface="ＭＳ Ｐゴシック" pitchFamily="34" charset="-128"/>
              </a:rPr>
              <a:t>order either one.  </a:t>
            </a:r>
            <a:r>
              <a:rPr lang="en-US" altLang="ja-JP" sz="2400" dirty="0" smtClean="0">
                <a:ea typeface="ＭＳ Ｐゴシック" pitchFamily="34" charset="-128"/>
              </a:rPr>
              <a:t>What’s </a:t>
            </a:r>
            <a:r>
              <a:rPr lang="en-US" altLang="ja-JP" sz="2400" dirty="0" smtClean="0">
                <a:ea typeface="ＭＳ Ｐゴシック" pitchFamily="34" charset="-128"/>
              </a:rPr>
              <a:t>the value of knowing which it is?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There are two kinds of plastic forks at a picnic.  One kind is slightly sturdier.  </a:t>
            </a:r>
            <a:r>
              <a:rPr lang="en-US" sz="2400" dirty="0" smtClean="0">
                <a:ea typeface="ＭＳ Ｐゴシック" pitchFamily="34" charset="-128"/>
              </a:rPr>
              <a:t>What’</a:t>
            </a:r>
            <a:r>
              <a:rPr lang="en-US" altLang="ja-JP" sz="2400" dirty="0" smtClean="0">
                <a:ea typeface="ＭＳ Ｐゴシック" pitchFamily="34" charset="-128"/>
              </a:rPr>
              <a:t>s </a:t>
            </a:r>
            <a:r>
              <a:rPr lang="en-US" altLang="ja-JP" sz="2400" dirty="0" smtClean="0">
                <a:ea typeface="ＭＳ Ｐゴシック" pitchFamily="34" charset="-128"/>
              </a:rPr>
              <a:t>the value of knowing which?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You’</a:t>
            </a:r>
            <a:r>
              <a:rPr lang="en-US" altLang="ja-JP" sz="2400" dirty="0" smtClean="0">
                <a:ea typeface="ＭＳ Ｐゴシック" pitchFamily="34" charset="-128"/>
              </a:rPr>
              <a:t>re </a:t>
            </a:r>
            <a:r>
              <a:rPr lang="en-US" altLang="ja-JP" sz="2400" dirty="0" smtClean="0">
                <a:ea typeface="ＭＳ Ｐゴシック" pitchFamily="34" charset="-128"/>
              </a:rPr>
              <a:t>playing the lottery.  The prize will be $0 or $100.  You can play any number between 1 and 100 (chance of winning is 1%).  What is the value of knowing the winning number?</a:t>
            </a:r>
            <a:endParaRPr lang="en-US" sz="2400" dirty="0" smtClean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219200"/>
            <a:ext cx="2674752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124200"/>
            <a:ext cx="2237802" cy="182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029200"/>
            <a:ext cx="2438399" cy="1393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Value of Imperfect Information?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676400"/>
            <a:ext cx="5080000" cy="4576764"/>
          </a:xfrm>
        </p:spPr>
        <p:txBody>
          <a:bodyPr/>
          <a:lstStyle/>
          <a:p>
            <a:r>
              <a:rPr lang="en-US" sz="2400" dirty="0" smtClean="0">
                <a:latin typeface="Calibri"/>
                <a:cs typeface="Calibri"/>
              </a:rPr>
              <a:t>No such </a:t>
            </a:r>
            <a:r>
              <a:rPr lang="en-US" sz="2400" dirty="0" smtClean="0">
                <a:latin typeface="Calibri"/>
                <a:cs typeface="Calibri"/>
              </a:rPr>
              <a:t>thing (as we formulate it)</a:t>
            </a:r>
            <a:endParaRPr lang="en-US" sz="2400" dirty="0" smtClean="0">
              <a:latin typeface="Calibri"/>
              <a:cs typeface="Calibri"/>
            </a:endParaRPr>
          </a:p>
          <a:p>
            <a:pPr lvl="4"/>
            <a:endParaRPr lang="en-US" sz="12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Information corresponds to the observation of a node in the decision network</a:t>
            </a:r>
          </a:p>
          <a:p>
            <a:pPr lvl="5"/>
            <a:endParaRPr lang="en-US" sz="12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If data is </a:t>
            </a:r>
            <a:r>
              <a:rPr lang="en-US" sz="2400" dirty="0" smtClean="0">
                <a:latin typeface="Calibri"/>
                <a:cs typeface="Calibri"/>
              </a:rPr>
              <a:t>“noisy” </a:t>
            </a:r>
            <a:r>
              <a:rPr lang="en-US" sz="2400" dirty="0" smtClean="0">
                <a:latin typeface="Calibri"/>
                <a:cs typeface="Calibri"/>
              </a:rPr>
              <a:t>that just means we don’t observe the original variable, but another variable which is a noisy version of the original one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027517" cy="3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Networks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7085861" cy="5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3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VPI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689600" cy="3860799"/>
          </a:xfrm>
        </p:spPr>
        <p:txBody>
          <a:bodyPr/>
          <a:lstStyle/>
          <a:p>
            <a:r>
              <a:rPr lang="en-US" sz="2400" dirty="0" smtClean="0"/>
              <a:t>VPI(</a:t>
            </a:r>
            <a:r>
              <a:rPr lang="en-US" sz="2400" dirty="0" err="1" smtClean="0"/>
              <a:t>OilLoc</a:t>
            </a:r>
            <a:r>
              <a:rPr lang="en-US" sz="2400" dirty="0" smtClean="0"/>
              <a:t>) ?</a:t>
            </a:r>
          </a:p>
          <a:p>
            <a:endParaRPr lang="en-US" sz="2400" dirty="0"/>
          </a:p>
          <a:p>
            <a:r>
              <a:rPr lang="en-US" sz="2400" dirty="0" smtClean="0"/>
              <a:t>VPI(</a:t>
            </a:r>
            <a:r>
              <a:rPr lang="en-US" sz="2400" dirty="0" err="1" smtClean="0"/>
              <a:t>ScoutingReport</a:t>
            </a:r>
            <a:r>
              <a:rPr lang="en-US" sz="2400" dirty="0" smtClean="0"/>
              <a:t>) ?</a:t>
            </a:r>
          </a:p>
          <a:p>
            <a:endParaRPr lang="en-US" sz="2400" dirty="0"/>
          </a:p>
          <a:p>
            <a:r>
              <a:rPr lang="en-US" sz="2400" dirty="0" smtClean="0"/>
              <a:t>VPI(Scout) ?</a:t>
            </a:r>
          </a:p>
          <a:p>
            <a:endParaRPr lang="en-US" sz="2400" dirty="0"/>
          </a:p>
          <a:p>
            <a:r>
              <a:rPr lang="en-US" sz="2400" dirty="0" smtClean="0"/>
              <a:t>VPI(Scout | </a:t>
            </a:r>
            <a:r>
              <a:rPr lang="en-US" sz="2400" dirty="0" err="1" smtClean="0"/>
              <a:t>ScoutingReport</a:t>
            </a:r>
            <a:r>
              <a:rPr lang="en-US" sz="2400" dirty="0" smtClean="0"/>
              <a:t>) ?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Generally: </a:t>
            </a:r>
            <a:endParaRPr lang="en-US" sz="2400" dirty="0"/>
          </a:p>
          <a:p>
            <a:pPr marL="457176" lvl="1" indent="0">
              <a:buNone/>
            </a:pPr>
            <a:r>
              <a:rPr lang="en-US" sz="2000" dirty="0" smtClean="0"/>
              <a:t>If          Parents(U)        Z   |   </a:t>
            </a:r>
            <a:r>
              <a:rPr lang="en-US" sz="2000" dirty="0" err="1" smtClean="0"/>
              <a:t>CurrentEvidence</a:t>
            </a:r>
            <a:endParaRPr lang="en-US" sz="2000" dirty="0" smtClean="0"/>
          </a:p>
          <a:p>
            <a:pPr marL="457176" lvl="1" indent="0">
              <a:buNone/>
            </a:pPr>
            <a:r>
              <a:rPr lang="en-US" sz="2000" dirty="0" smtClean="0"/>
              <a:t>Then    VPI( Z | </a:t>
            </a:r>
            <a:r>
              <a:rPr lang="en-US" sz="2000" dirty="0" err="1" smtClean="0"/>
              <a:t>CurrentEvidence</a:t>
            </a:r>
            <a:r>
              <a:rPr lang="en-US" sz="2000" dirty="0" smtClean="0"/>
              <a:t>) = 0 </a:t>
            </a:r>
            <a:endParaRPr lang="en-US" sz="2000" dirty="0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705600" y="1371600"/>
            <a:ext cx="2514600" cy="1412875"/>
            <a:chOff x="6400800" y="2046288"/>
            <a:chExt cx="2514600" cy="1412875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OilLoc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DrillLoc</a:t>
              </a: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9" name="AutoShape 9"/>
            <p:cNvCxnSpPr>
              <a:cxnSpLocks noChangeShapeType="1"/>
              <a:stCxn id="7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0"/>
            <p:cNvCxnSpPr>
              <a:cxnSpLocks noChangeShapeType="1"/>
              <a:stCxn id="6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6019800" y="3352800"/>
            <a:ext cx="12192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Scouting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Report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410200" y="2209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Scout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AutoShape 10"/>
          <p:cNvCxnSpPr>
            <a:cxnSpLocks noChangeShapeType="1"/>
            <a:stCxn id="6" idx="4"/>
            <a:endCxn id="14" idx="0"/>
          </p:cNvCxnSpPr>
          <p:nvPr/>
        </p:nvCxnSpPr>
        <p:spPr bwMode="auto">
          <a:xfrm flipH="1">
            <a:off x="6629400" y="2784475"/>
            <a:ext cx="6858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0"/>
          <p:cNvCxnSpPr>
            <a:cxnSpLocks noChangeShapeType="1"/>
            <a:stCxn id="15" idx="4"/>
            <a:endCxn id="14" idx="0"/>
          </p:cNvCxnSpPr>
          <p:nvPr/>
        </p:nvCxnSpPr>
        <p:spPr bwMode="auto">
          <a:xfrm>
            <a:off x="5867400" y="2784475"/>
            <a:ext cx="7620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/>
          <p:nvPr/>
        </p:nvCxnSpPr>
        <p:spPr>
          <a:xfrm>
            <a:off x="29718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60364" y="60960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POMDPs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Transition function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P(s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altLang="ja-JP" sz="2000" dirty="0" err="1" smtClean="0">
                <a:latin typeface="Calibri"/>
                <a:ea typeface="ＭＳ Ｐゴシック" pitchFamily="34" charset="-128"/>
                <a:cs typeface="Calibri"/>
              </a:rPr>
              <a:t>s,a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) (or 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T(</a:t>
            </a:r>
            <a:r>
              <a:rPr lang="en-US" altLang="ja-JP" sz="2000" dirty="0" err="1" smtClean="0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))</a:t>
            </a:r>
            <a:endParaRPr lang="en-US" altLang="ja-JP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Rewards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R(</a:t>
            </a:r>
            <a:r>
              <a:rPr lang="en-US" sz="2000" dirty="0" err="1" smtClean="0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)</a:t>
            </a:r>
            <a:endParaRPr lang="en-US" altLang="ja-JP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Observation function P(</a:t>
            </a:r>
            <a:r>
              <a:rPr lang="en-US" sz="2000" dirty="0" err="1" smtClean="0">
                <a:latin typeface="Calibri"/>
                <a:ea typeface="ＭＳ Ｐゴシック" pitchFamily="34" charset="-128"/>
                <a:cs typeface="Calibri"/>
              </a:rPr>
              <a:t>o|s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) (or O(</a:t>
            </a:r>
            <a:r>
              <a:rPr lang="en-US" sz="2000" dirty="0" err="1" smtClean="0">
                <a:latin typeface="Calibri"/>
                <a:ea typeface="ＭＳ Ｐゴシック" pitchFamily="34" charset="-128"/>
                <a:cs typeface="Calibri"/>
              </a:rPr>
              <a:t>s,o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ll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be able to say more in a few lectures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 err="1" smtClean="0">
                  <a:latin typeface="Calibri"/>
                  <a:cs typeface="Calibri"/>
                </a:rPr>
                <a:t>s,a,s</a:t>
              </a:r>
              <a:r>
                <a:rPr lang="en-US" sz="1800" dirty="0" smtClean="0">
                  <a:latin typeface="Calibri"/>
                  <a:cs typeface="Calibri"/>
                </a:rPr>
                <a:t>’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  <a:r>
                <a:rPr lang="en-US" sz="1800" dirty="0" smtClean="0">
                  <a:solidFill>
                    <a:srgbClr val="CC0000"/>
                  </a:solidFill>
                  <a:latin typeface="Calibri"/>
                  <a:cs typeface="Calibri"/>
                </a:rPr>
                <a:t>'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en-US" sz="1800" dirty="0" smtClean="0">
                  <a:solidFill>
                    <a:srgbClr val="CC0000"/>
                  </a:solidFill>
                  <a:latin typeface="Calibri"/>
                  <a:cs typeface="Calibri"/>
                </a:rPr>
                <a:t>'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Calibri"/>
                <a:ea typeface="ＭＳ Ｐゴシック" pitchFamily="34" charset="-128"/>
                <a:cs typeface="Calibri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Calibri"/>
                <a:ea typeface="ＭＳ Ｐゴシック" pitchFamily="34" charset="-128"/>
                <a:cs typeface="Calibri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/>
                  <a:cs typeface="Calibri"/>
                </a:rPr>
                <a:t>    e</a:t>
              </a:r>
              <a:r>
                <a:rPr lang="ja-JP" altLang="en-US" sz="1800" dirty="0">
                  <a:latin typeface="Calibri"/>
                  <a:cs typeface="Calibri"/>
                </a:rPr>
                <a:t>’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Calibri"/>
                  <a:cs typeface="Calibri"/>
                </a:rPr>
                <a:t>}</a:t>
              </a:r>
              <a:endParaRPr lang="en-US" sz="180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Calibri"/>
                <a:cs typeface="Calibri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      e</a:t>
            </a:r>
            <a:r>
              <a:rPr lang="ja-JP" altLang="en-US" sz="1800">
                <a:latin typeface="Calibri"/>
                <a:cs typeface="Calibri"/>
              </a:rPr>
              <a:t>’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Calibri"/>
                <a:cs typeface="Calibri"/>
              </a:rPr>
              <a:t>}</a:t>
            </a:r>
            <a:endParaRPr lang="en-US" sz="180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Calibri"/>
                <a:cs typeface="Calibri"/>
              </a:rPr>
              <a:t>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3739" y="0"/>
            <a:ext cx="2329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Demo: Ghostbusters with VPI </a:t>
            </a:r>
            <a:endParaRPr lang="en-US" sz="1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    e</a:t>
            </a:r>
            <a:r>
              <a:rPr lang="ja-JP" altLang="en-US" sz="1800" dirty="0">
                <a:latin typeface="Calibri"/>
                <a:cs typeface="Calibri"/>
              </a:rPr>
              <a:t>’</a:t>
            </a:r>
            <a:endParaRPr lang="en-US"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Ghostbusters with VPI</a:t>
            </a:r>
            <a:endParaRPr lang="en-US" dirty="0"/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315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General solutions map belief functions to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Can divide regions of belief space (set of belief functions) into policy regions (gets complex quickly)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Can build approximate policies using discretization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Can factor belief functions in various </a:t>
            </a:r>
            <a:r>
              <a:rPr lang="en-US" sz="2000" dirty="0" smtClean="0">
                <a:ea typeface="ＭＳ Ｐゴシック" pitchFamily="34" charset="-128"/>
              </a:rPr>
              <a:t>ways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Overall, POMDPs are very (actually </a:t>
            </a:r>
            <a:r>
              <a:rPr lang="en-US" sz="2400" dirty="0" smtClean="0">
                <a:ea typeface="ＭＳ Ｐゴシック" pitchFamily="34" charset="-128"/>
              </a:rPr>
              <a:t>PSPACE-</a:t>
            </a:r>
            <a:r>
              <a:rPr lang="en-US" sz="2400" dirty="0" smtClean="0">
                <a:ea typeface="ＭＳ Ｐゴシック" pitchFamily="34" charset="-128"/>
              </a:rPr>
              <a:t>) hard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Most real problems are POMDPs, </a:t>
            </a:r>
            <a:r>
              <a:rPr lang="en-US" sz="2400" dirty="0" smtClean="0">
                <a:ea typeface="ＭＳ Ｐゴシック" pitchFamily="34" charset="-128"/>
              </a:rPr>
              <a:t>and we </a:t>
            </a:r>
            <a:r>
              <a:rPr lang="en-US" sz="2400" dirty="0" smtClean="0">
                <a:ea typeface="ＭＳ Ｐゴシック" pitchFamily="34" charset="-128"/>
              </a:rPr>
              <a:t>can rarely solve then in </a:t>
            </a:r>
            <a:r>
              <a:rPr lang="en-US" sz="2400" dirty="0" smtClean="0">
                <a:ea typeface="ＭＳ Ｐゴシック" pitchFamily="34" charset="-128"/>
              </a:rPr>
              <a:t>their full generality</a:t>
            </a: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8394700" y="1866900"/>
            <a:ext cx="2730500" cy="2857500"/>
          </a:xfrm>
          <a:custGeom>
            <a:avLst/>
            <a:gdLst>
              <a:gd name="T0" fmla="*/ 2147483647 w 1720"/>
              <a:gd name="T1" fmla="*/ 2147483647 h 1800"/>
              <a:gd name="T2" fmla="*/ 2147483647 w 1720"/>
              <a:gd name="T3" fmla="*/ 2147483647 h 1800"/>
              <a:gd name="T4" fmla="*/ 2147483647 w 1720"/>
              <a:gd name="T5" fmla="*/ 2147483647 h 1800"/>
              <a:gd name="T6" fmla="*/ 2147483647 w 1720"/>
              <a:gd name="T7" fmla="*/ 2147483647 h 1800"/>
              <a:gd name="T8" fmla="*/ 2147483647 w 1720"/>
              <a:gd name="T9" fmla="*/ 2147483647 h 1800"/>
              <a:gd name="T10" fmla="*/ 2147483647 w 1720"/>
              <a:gd name="T11" fmla="*/ 2147483647 h 1800"/>
              <a:gd name="T12" fmla="*/ 2147483647 w 1720"/>
              <a:gd name="T13" fmla="*/ 2147483647 h 1800"/>
              <a:gd name="T14" fmla="*/ 2147483647 w 1720"/>
              <a:gd name="T15" fmla="*/ 2147483647 h 1800"/>
              <a:gd name="T16" fmla="*/ 2147483647 w 1720"/>
              <a:gd name="T17" fmla="*/ 2147483647 h 1800"/>
              <a:gd name="T18" fmla="*/ 2147483647 w 1720"/>
              <a:gd name="T19" fmla="*/ 2147483647 h 1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0"/>
              <a:gd name="T31" fmla="*/ 0 h 1800"/>
              <a:gd name="T32" fmla="*/ 1720 w 1720"/>
              <a:gd name="T33" fmla="*/ 1800 h 1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20" h="1800">
                <a:moveTo>
                  <a:pt x="624" y="48"/>
                </a:moveTo>
                <a:cubicBezTo>
                  <a:pt x="808" y="0"/>
                  <a:pt x="1264" y="24"/>
                  <a:pt x="1440" y="96"/>
                </a:cubicBezTo>
                <a:cubicBezTo>
                  <a:pt x="1616" y="168"/>
                  <a:pt x="1720" y="312"/>
                  <a:pt x="1680" y="480"/>
                </a:cubicBezTo>
                <a:cubicBezTo>
                  <a:pt x="1640" y="648"/>
                  <a:pt x="1240" y="936"/>
                  <a:pt x="1200" y="1104"/>
                </a:cubicBezTo>
                <a:cubicBezTo>
                  <a:pt x="1160" y="1272"/>
                  <a:pt x="1504" y="1376"/>
                  <a:pt x="1440" y="1488"/>
                </a:cubicBezTo>
                <a:cubicBezTo>
                  <a:pt x="1376" y="1600"/>
                  <a:pt x="1048" y="1800"/>
                  <a:pt x="816" y="1776"/>
                </a:cubicBezTo>
                <a:cubicBezTo>
                  <a:pt x="584" y="1752"/>
                  <a:pt x="96" y="1488"/>
                  <a:pt x="48" y="1344"/>
                </a:cubicBezTo>
                <a:cubicBezTo>
                  <a:pt x="0" y="1200"/>
                  <a:pt x="480" y="1072"/>
                  <a:pt x="528" y="912"/>
                </a:cubicBezTo>
                <a:cubicBezTo>
                  <a:pt x="576" y="752"/>
                  <a:pt x="320" y="528"/>
                  <a:pt x="336" y="384"/>
                </a:cubicBezTo>
                <a:cubicBezTo>
                  <a:pt x="352" y="240"/>
                  <a:pt x="440" y="96"/>
                  <a:pt x="624" y="4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9537700" y="19431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H="1">
            <a:off x="9690100" y="26289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9766300" y="21717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H="1">
            <a:off x="8547100" y="33909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</a:t>
            </a:r>
            <a:r>
              <a:rPr lang="en-US" dirty="0" smtClean="0"/>
              <a:t>Dynamic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Unused art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95600"/>
            <a:ext cx="8485668" cy="20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335588" y="41703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724400" y="35814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724400" y="53340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800600" y="20986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010400" y="28606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957888" y="23653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961063" y="31273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071456" cy="1219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7" y="3505200"/>
            <a:ext cx="1923112" cy="108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98676"/>
            <a:ext cx="2057400" cy="1149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4717564" cy="31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383588" y="43576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772400" y="37687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772400" y="5521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848600" y="22860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10058400" y="30480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9005888" y="25527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9009063" y="33147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7150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7610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5715000" y="59436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 smtClean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36951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7850188" y="42052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2390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239000" y="53689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3152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5250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4724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4756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6800" y="1447800"/>
            <a:ext cx="4800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Action </a:t>
            </a: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selection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Instantiate all </a:t>
            </a:r>
            <a:r>
              <a:rPr lang="en-US" sz="2400" dirty="0" smtClean="0">
                <a:latin typeface="Calibri"/>
                <a:cs typeface="Calibri"/>
              </a:rPr>
              <a:t>evidence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Set action node(s) each possible </a:t>
            </a:r>
            <a:r>
              <a:rPr lang="en-US" sz="2400" dirty="0" smtClean="0">
                <a:latin typeface="Calibri"/>
                <a:cs typeface="Calibri"/>
              </a:rPr>
              <a:t>way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posterior for all parents of utility node, given the </a:t>
            </a:r>
            <a:r>
              <a:rPr lang="en-US" sz="2400" dirty="0" smtClean="0">
                <a:latin typeface="Calibri"/>
                <a:cs typeface="Calibri"/>
              </a:rPr>
              <a:t>evidence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expected utility for each </a:t>
            </a:r>
            <a:r>
              <a:rPr lang="en-US" sz="2400" dirty="0" smtClean="0">
                <a:latin typeface="Calibri"/>
                <a:cs typeface="Calibri"/>
              </a:rPr>
              <a:t>action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Choose maximizing action</a:t>
            </a:r>
          </a:p>
        </p:txBody>
      </p:sp>
    </p:spTree>
    <p:extLst>
      <p:ext uri="{BB962C8B-B14F-4D97-AF65-F5344CB8AC3E}">
        <p14:creationId xmlns:p14="http://schemas.microsoft.com/office/powerpoint/2010/main" val="121418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7912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674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80772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70246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70278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96850"/>
              </p:ext>
            </p:extLst>
          </p:nvPr>
        </p:nvGraphicFramePr>
        <p:xfrm>
          <a:off x="5562600" y="4525962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457200" y="1447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457200" y="32766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981200"/>
            <a:ext cx="365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784600"/>
            <a:ext cx="350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457200" y="55006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269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0960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48" y="1303026"/>
            <a:ext cx="3591652" cy="2430773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29703"/>
              </p:ext>
            </p:extLst>
          </p:nvPr>
        </p:nvGraphicFramePr>
        <p:xfrm>
          <a:off x="8686800" y="4191000"/>
          <a:ext cx="3200400" cy="1981200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  <a:gridCol w="10668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5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Decisions as Outcome Trees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733800" y="5791200"/>
            <a:ext cx="8229600" cy="639762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Almost exactly like </a:t>
            </a:r>
            <a:r>
              <a:rPr lang="en-US" sz="2400" dirty="0" err="1" smtClean="0">
                <a:ea typeface="ＭＳ Ｐゴシック" pitchFamily="34" charset="-128"/>
              </a:rPr>
              <a:t>expectimax</a:t>
            </a:r>
            <a:r>
              <a:rPr lang="en-US" sz="2400" dirty="0" smtClean="0">
                <a:ea typeface="ＭＳ Ｐゴシック" pitchFamily="34" charset="-128"/>
              </a:rPr>
              <a:t> / MDPs</a:t>
            </a:r>
          </a:p>
          <a:p>
            <a:r>
              <a:rPr lang="en-US" sz="2400" dirty="0" smtClean="0">
                <a:ea typeface="ＭＳ Ｐゴシック" pitchFamily="34" charset="-128"/>
              </a:rPr>
              <a:t>What</a:t>
            </a:r>
            <a:r>
              <a:rPr lang="en-US" sz="2400" dirty="0" smtClean="0">
                <a:ea typeface="ＭＳ Ｐゴシック" pitchFamily="34" charset="-128"/>
              </a:rPr>
              <a:t>’</a:t>
            </a:r>
            <a:r>
              <a:rPr lang="en-US" altLang="ja-JP" sz="2400" dirty="0" smtClean="0">
                <a:ea typeface="ＭＳ Ｐゴシック" pitchFamily="34" charset="-128"/>
              </a:rPr>
              <a:t>s </a:t>
            </a:r>
            <a:r>
              <a:rPr lang="en-US" altLang="ja-JP" sz="2400" dirty="0" smtClean="0">
                <a:ea typeface="ＭＳ Ｐゴシック" pitchFamily="34" charset="-128"/>
              </a:rPr>
              <a:t>changed?</a:t>
            </a:r>
            <a:endParaRPr lang="en-US" sz="2400" dirty="0" smtClean="0">
              <a:ea typeface="ＭＳ Ｐゴシック" pitchFamily="34" charset="-128"/>
            </a:endParaRP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Decision Networks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851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/>
                <a:gridCol w="609600"/>
                <a:gridCol w="914400"/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88011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/>
                <a:gridCol w="1295400"/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800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457200" y="541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895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9400"/>
            <a:ext cx="447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96000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66902</TotalTime>
  <Words>1210</Words>
  <Application>Microsoft Office PowerPoint</Application>
  <PresentationFormat>Custom</PresentationFormat>
  <Paragraphs>403</Paragraphs>
  <Slides>26</Slides>
  <Notes>5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dan-berkeley-nlp-v1</vt:lpstr>
      <vt:lpstr>CS 188: Artificial Intelligence </vt:lpstr>
      <vt:lpstr>Decision Networks</vt:lpstr>
      <vt:lpstr>Unused art</vt:lpstr>
      <vt:lpstr>Decision Networks</vt:lpstr>
      <vt:lpstr>Decision Networks</vt:lpstr>
      <vt:lpstr>Decision Networks</vt:lpstr>
      <vt:lpstr>Decision Networks</vt:lpstr>
      <vt:lpstr>Decisions as Outcome Trees</vt:lpstr>
      <vt:lpstr>Example: Decision Networks</vt:lpstr>
      <vt:lpstr>Decisions as Outcome Trees</vt:lpstr>
      <vt:lpstr>Ghostbusters Decision Network</vt:lpstr>
      <vt:lpstr>Video of Demo Ghostbusters with Probability</vt:lpstr>
      <vt:lpstr>Value of Information</vt:lpstr>
      <vt:lpstr>Value of Information</vt:lpstr>
      <vt:lpstr>VPI Example: Weather</vt:lpstr>
      <vt:lpstr>Value of Information</vt:lpstr>
      <vt:lpstr>VPI Properties</vt:lpstr>
      <vt:lpstr>Quick VPI Questions</vt:lpstr>
      <vt:lpstr>Value of Imperfect Information?</vt:lpstr>
      <vt:lpstr>VPI Question</vt:lpstr>
      <vt:lpstr>POMDPs</vt:lpstr>
      <vt:lpstr>POMDPs</vt:lpstr>
      <vt:lpstr>Example: Ghostbusters</vt:lpstr>
      <vt:lpstr>Video of Demo Ghostbusters with VPI</vt:lpstr>
      <vt:lpstr>More Generally*</vt:lpstr>
      <vt:lpstr>Next Time: Dynamic Models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Windows User</cp:lastModifiedBy>
  <cp:revision>3958</cp:revision>
  <cp:lastPrinted>2014-04-08T17:26:54Z</cp:lastPrinted>
  <dcterms:created xsi:type="dcterms:W3CDTF">2004-08-27T04:16:05Z</dcterms:created>
  <dcterms:modified xsi:type="dcterms:W3CDTF">2018-10-23T04:32:52Z</dcterms:modified>
</cp:coreProperties>
</file>