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Lst>
  <p:notesMasterIdLst>
    <p:notesMasterId r:id="rId45"/>
  </p:notesMasterIdLst>
  <p:handoutMasterIdLst>
    <p:handoutMasterId r:id="rId46"/>
  </p:handoutMasterIdLst>
  <p:sldIdLst>
    <p:sldId id="460" r:id="rId2"/>
    <p:sldId id="511" r:id="rId3"/>
    <p:sldId id="375" r:id="rId4"/>
    <p:sldId id="377" r:id="rId5"/>
    <p:sldId id="378" r:id="rId6"/>
    <p:sldId id="398" r:id="rId7"/>
    <p:sldId id="432" r:id="rId8"/>
    <p:sldId id="470" r:id="rId9"/>
    <p:sldId id="382" r:id="rId10"/>
    <p:sldId id="475" r:id="rId11"/>
    <p:sldId id="476" r:id="rId12"/>
    <p:sldId id="477" r:id="rId13"/>
    <p:sldId id="384" r:id="rId14"/>
    <p:sldId id="473" r:id="rId15"/>
    <p:sldId id="385" r:id="rId16"/>
    <p:sldId id="394" r:id="rId17"/>
    <p:sldId id="481" r:id="rId18"/>
    <p:sldId id="478" r:id="rId19"/>
    <p:sldId id="479" r:id="rId20"/>
    <p:sldId id="482" r:id="rId21"/>
    <p:sldId id="483" r:id="rId22"/>
    <p:sldId id="484" r:id="rId23"/>
    <p:sldId id="485"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07" r:id="rId41"/>
    <p:sldId id="508" r:id="rId42"/>
    <p:sldId id="509" r:id="rId43"/>
    <p:sldId id="510" r:id="rId44"/>
  </p:sldIdLst>
  <p:sldSz cx="12192000" cy="6858000"/>
  <p:notesSz cx="7315200" cy="9601200"/>
  <p:custDataLst>
    <p:tags r:id="rId47"/>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6B"/>
    <a:srgbClr val="33CC33"/>
    <a:srgbClr val="3333FF"/>
    <a:srgbClr val="FFFF00"/>
    <a:srgbClr val="FF3300"/>
    <a:srgbClr val="CC00CC"/>
    <a:srgbClr val="FFCC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11"/>
    <p:restoredTop sz="91458"/>
  </p:normalViewPr>
  <p:slideViewPr>
    <p:cSldViewPr>
      <p:cViewPr varScale="1">
        <p:scale>
          <a:sx n="88" d="100"/>
          <a:sy n="88" d="100"/>
        </p:scale>
        <p:origin x="184" y="27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E40C18FC-EE2D-42E8-B71B-E316FD60716A}" type="slidenum">
              <a:rPr lang="en-US"/>
              <a:pPr/>
              <a:t>‹#›</a:t>
            </a:fld>
            <a:endParaRPr lang="en-US"/>
          </a:p>
        </p:txBody>
      </p:sp>
    </p:spTree>
    <p:extLst>
      <p:ext uri="{BB962C8B-B14F-4D97-AF65-F5344CB8AC3E}">
        <p14:creationId xmlns:p14="http://schemas.microsoft.com/office/powerpoint/2010/main" val="189772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306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5200DAEC-8020-4CF7-A90A-331E0EE17C26}" type="slidenum">
              <a:rPr lang="en-US"/>
              <a:pPr/>
              <a:t>‹#›</a:t>
            </a:fld>
            <a:endParaRPr lang="en-US"/>
          </a:p>
        </p:txBody>
      </p:sp>
    </p:spTree>
    <p:extLst>
      <p:ext uri="{BB962C8B-B14F-4D97-AF65-F5344CB8AC3E}">
        <p14:creationId xmlns:p14="http://schemas.microsoft.com/office/powerpoint/2010/main" val="1746226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Calibri"/>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Calibri"/>
                <a:cs typeface="Calibri"/>
              </a:rPr>
              <a:t>Note: pretty short lecture, good one to present mini-contest results or anything else not </a:t>
            </a:r>
            <a:r>
              <a:rPr lang="en-US" sz="1200" baseline="0">
                <a:latin typeface="Calibri"/>
                <a:cs typeface="Calibri"/>
              </a:rPr>
              <a:t>exactly lecture.</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a:t>
            </a:fld>
            <a:endParaRPr lang="en-US"/>
          </a:p>
        </p:txBody>
      </p:sp>
    </p:spTree>
    <p:extLst>
      <p:ext uri="{BB962C8B-B14F-4D97-AF65-F5344CB8AC3E}">
        <p14:creationId xmlns:p14="http://schemas.microsoft.com/office/powerpoint/2010/main" val="711160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6F41D82-CFF6-49DA-BB1F-0BF0014E07B6}" type="slidenum">
              <a:rPr lang="en-US" sz="1300"/>
              <a:pPr eaLnBrk="1" hangingPunct="1"/>
              <a:t>29</a:t>
            </a:fld>
            <a:endParaRPr lang="en-US" sz="1300"/>
          </a:p>
        </p:txBody>
      </p:sp>
      <p:sp>
        <p:nvSpPr>
          <p:cNvPr id="52226" name="Rectangle 2"/>
          <p:cNvSpPr>
            <a:spLocks noGrp="1" noRot="1" noChangeAspect="1" noChangeArrowheads="1" noTextEdit="1"/>
          </p:cNvSpPr>
          <p:nvPr>
            <p:ph type="sldImg"/>
          </p:nvPr>
        </p:nvSpPr>
        <p:spPr>
          <a:xfrm>
            <a:off x="457200" y="720725"/>
            <a:ext cx="6400800" cy="3600450"/>
          </a:xfrm>
          <a:ln/>
        </p:spPr>
      </p:sp>
      <p:sp>
        <p:nvSpPr>
          <p:cNvPr id="52227"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05784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2F25A04-AD2E-44F3-AFC4-F98EA25C7AF0}" type="slidenum">
              <a:rPr lang="en-US" sz="1300"/>
              <a:pPr eaLnBrk="1" hangingPunct="1"/>
              <a:t>30</a:t>
            </a:fld>
            <a:endParaRPr lang="en-US" sz="1300"/>
          </a:p>
        </p:txBody>
      </p:sp>
      <p:sp>
        <p:nvSpPr>
          <p:cNvPr id="54274" name="Rectangle 2"/>
          <p:cNvSpPr>
            <a:spLocks noGrp="1" noRot="1" noChangeAspect="1" noChangeArrowheads="1" noTextEdit="1"/>
          </p:cNvSpPr>
          <p:nvPr>
            <p:ph type="sldImg"/>
          </p:nvPr>
        </p:nvSpPr>
        <p:spPr>
          <a:xfrm>
            <a:off x="457200" y="720725"/>
            <a:ext cx="6400800" cy="3600450"/>
          </a:xfrm>
          <a:ln/>
        </p:spPr>
      </p:sp>
      <p:sp>
        <p:nvSpPr>
          <p:cNvPr id="54275"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696748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C31FDCF-3A5F-45BB-BE78-2255FC240CFB}" type="slidenum">
              <a:rPr lang="en-US" sz="1300"/>
              <a:pPr eaLnBrk="1" hangingPunct="1"/>
              <a:t>31</a:t>
            </a:fld>
            <a:endParaRPr lang="en-US" sz="1300"/>
          </a:p>
        </p:txBody>
      </p:sp>
      <p:sp>
        <p:nvSpPr>
          <p:cNvPr id="56322" name="Rectangle 2"/>
          <p:cNvSpPr>
            <a:spLocks noGrp="1" noRot="1" noChangeAspect="1" noChangeArrowheads="1" noTextEdit="1"/>
          </p:cNvSpPr>
          <p:nvPr>
            <p:ph type="sldImg"/>
          </p:nvPr>
        </p:nvSpPr>
        <p:spPr>
          <a:xfrm>
            <a:off x="457200" y="720725"/>
            <a:ext cx="6400800" cy="3600450"/>
          </a:xfrm>
          <a:ln/>
        </p:spPr>
      </p:sp>
      <p:sp>
        <p:nvSpPr>
          <p:cNvPr id="56323"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025701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6150C38-8F90-468C-8ADD-18932126F018}" type="slidenum">
              <a:rPr lang="en-US" sz="1300"/>
              <a:pPr eaLnBrk="1" hangingPunct="1"/>
              <a:t>32</a:t>
            </a:fld>
            <a:endParaRPr lang="en-US" sz="1300"/>
          </a:p>
        </p:txBody>
      </p:sp>
      <p:sp>
        <p:nvSpPr>
          <p:cNvPr id="58370" name="Rectangle 2"/>
          <p:cNvSpPr>
            <a:spLocks noGrp="1" noRot="1" noChangeAspect="1" noChangeArrowheads="1" noTextEdit="1"/>
          </p:cNvSpPr>
          <p:nvPr>
            <p:ph type="sldImg"/>
          </p:nvPr>
        </p:nvSpPr>
        <p:spPr>
          <a:xfrm>
            <a:off x="457200" y="720725"/>
            <a:ext cx="6400800" cy="3600450"/>
          </a:xfrm>
          <a:ln/>
        </p:spPr>
      </p:sp>
      <p:sp>
        <p:nvSpPr>
          <p:cNvPr id="58371"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529669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TODO: intermediate step in</a:t>
            </a:r>
            <a:r>
              <a:rPr lang="en-US" baseline="0" dirty="0"/>
              <a:t> derivation!</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34</a:t>
            </a:fld>
            <a:endParaRPr lang="en-US"/>
          </a:p>
        </p:txBody>
      </p:sp>
    </p:spTree>
    <p:extLst>
      <p:ext uri="{BB962C8B-B14F-4D97-AF65-F5344CB8AC3E}">
        <p14:creationId xmlns:p14="http://schemas.microsoft.com/office/powerpoint/2010/main" val="2883874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90000"/>
              </a:lnSpc>
            </a:pPr>
            <a:r>
              <a:rPr lang="en-US" sz="1200" dirty="0">
                <a:latin typeface="Calibri"/>
                <a:cs typeface="Calibri"/>
              </a:rPr>
              <a:t>Basic idea: beliefs “reweighted” by likelihood of evidence</a:t>
            </a:r>
          </a:p>
          <a:p>
            <a:pPr>
              <a:lnSpc>
                <a:spcPct val="90000"/>
              </a:lnSpc>
            </a:pPr>
            <a:r>
              <a:rPr lang="en-US" sz="1200" dirty="0">
                <a:latin typeface="Calibri"/>
                <a:cs typeface="Calibri"/>
              </a:rPr>
              <a:t>Unlike passage of time, we have to renormalize</a:t>
            </a:r>
          </a:p>
          <a:p>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36</a:t>
            </a:fld>
            <a:endParaRPr lang="en-US"/>
          </a:p>
        </p:txBody>
      </p:sp>
    </p:spTree>
    <p:extLst>
      <p:ext uri="{BB962C8B-B14F-4D97-AF65-F5344CB8AC3E}">
        <p14:creationId xmlns:p14="http://schemas.microsoft.com/office/powerpoint/2010/main" val="2420963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demo</a:t>
            </a:r>
          </a:p>
        </p:txBody>
      </p:sp>
      <p:sp>
        <p:nvSpPr>
          <p:cNvPr id="4" name="Slide Number Placeholder 3"/>
          <p:cNvSpPr>
            <a:spLocks noGrp="1"/>
          </p:cNvSpPr>
          <p:nvPr>
            <p:ph type="sldNum" sz="quarter" idx="10"/>
          </p:nvPr>
        </p:nvSpPr>
        <p:spPr/>
        <p:txBody>
          <a:bodyPr/>
          <a:lstStyle/>
          <a:p>
            <a:fld id="{CD7DE18D-B477-5540-A418-45080CBABEBE}" type="slidenum">
              <a:rPr lang="en-US" smtClean="0"/>
              <a:pPr/>
              <a:t>38</a:t>
            </a:fld>
            <a:endParaRPr lang="en-US"/>
          </a:p>
        </p:txBody>
      </p:sp>
    </p:spTree>
    <p:extLst>
      <p:ext uri="{BB962C8B-B14F-4D97-AF65-F5344CB8AC3E}">
        <p14:creationId xmlns:p14="http://schemas.microsoft.com/office/powerpoint/2010/main" val="3506027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TODO: explain</a:t>
            </a:r>
            <a:r>
              <a:rPr lang="en-US" baseline="0" dirty="0"/>
              <a:t> </a:t>
            </a:r>
            <a:r>
              <a:rPr lang="en-US" baseline="0" dirty="0" err="1"/>
              <a:t>propto</a:t>
            </a:r>
            <a:r>
              <a:rPr lang="en-US" baseline="0" dirty="0"/>
              <a:t> and it’s </a:t>
            </a:r>
            <a:r>
              <a:rPr lang="en-US" baseline="0" dirty="0" err="1"/>
              <a:t>X_t</a:t>
            </a:r>
            <a:r>
              <a:rPr lang="en-US" baseline="0" dirty="0"/>
              <a:t>, not X</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39</a:t>
            </a:fld>
            <a:endParaRPr lang="en-US"/>
          </a:p>
        </p:txBody>
      </p:sp>
    </p:spTree>
    <p:extLst>
      <p:ext uri="{BB962C8B-B14F-4D97-AF65-F5344CB8AC3E}">
        <p14:creationId xmlns:p14="http://schemas.microsoft.com/office/powerpoint/2010/main" val="414534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457200" y="720725"/>
            <a:ext cx="6400800" cy="3600450"/>
          </a:xfrm>
          <a:ln/>
        </p:spPr>
      </p:sp>
      <p:sp>
        <p:nvSpPr>
          <p:cNvPr id="235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D4DC253-A9A5-4D90-B624-D5BA5845A987}" type="slidenum">
              <a:rPr lang="en-US" sz="1300"/>
              <a:pPr eaLnBrk="1" hangingPunct="1"/>
              <a:t>4</a:t>
            </a:fld>
            <a:endParaRPr lang="en-US" sz="1300"/>
          </a:p>
        </p:txBody>
      </p:sp>
    </p:spTree>
    <p:extLst>
      <p:ext uri="{BB962C8B-B14F-4D97-AF65-F5344CB8AC3E}">
        <p14:creationId xmlns:p14="http://schemas.microsoft.com/office/powerpoint/2010/main" val="43683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457200" y="720725"/>
            <a:ext cx="6400800" cy="3600450"/>
          </a:xfrm>
          <a:ln/>
        </p:spPr>
      </p:sp>
      <p:sp>
        <p:nvSpPr>
          <p:cNvPr id="33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pitchFamily="34" charset="0"/>
                <a:ea typeface="ＭＳ Ｐゴシック" pitchFamily="34" charset="-128"/>
              </a:rPr>
              <a:t>Before: most search engines were merely based on how well a page matches your search words.</a:t>
            </a:r>
          </a:p>
          <a:p>
            <a:endParaRPr lang="en-US">
              <a:latin typeface="Arial" pitchFamily="34" charset="0"/>
              <a:ea typeface="ＭＳ Ｐゴシック" pitchFamily="34" charset="-128"/>
            </a:endParaRPr>
          </a:p>
          <a:p>
            <a:r>
              <a:rPr lang="en-US">
                <a:latin typeface="Arial" pitchFamily="34" charset="0"/>
                <a:ea typeface="ＭＳ Ｐゴシック" pitchFamily="34" charset="-128"/>
              </a:rPr>
              <a:t>Note: currently dominated by clickstreams</a:t>
            </a:r>
          </a:p>
        </p:txBody>
      </p:sp>
      <p:sp>
        <p:nvSpPr>
          <p:cNvPr id="33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4441EF3-1314-42C4-A2EC-9B5643936ADD}" type="slidenum">
              <a:rPr lang="en-US" sz="1300"/>
              <a:pPr eaLnBrk="1" hangingPunct="1"/>
              <a:t>15</a:t>
            </a:fld>
            <a:endParaRPr lang="en-US" sz="1300"/>
          </a:p>
        </p:txBody>
      </p:sp>
    </p:spTree>
    <p:extLst>
      <p:ext uri="{BB962C8B-B14F-4D97-AF65-F5344CB8AC3E}">
        <p14:creationId xmlns:p14="http://schemas.microsoft.com/office/powerpoint/2010/main" val="2341817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With re-ordering</a:t>
            </a:r>
            <a:r>
              <a:rPr lang="en-US" baseline="0" dirty="0"/>
              <a:t> of topics, can’t cover this here yet, need to wait till after sampling.</a:t>
            </a:r>
            <a:endParaRPr lang="en-US" dirty="0"/>
          </a:p>
        </p:txBody>
      </p:sp>
      <p:sp>
        <p:nvSpPr>
          <p:cNvPr id="4" name="Slide Number Placeholder 3"/>
          <p:cNvSpPr>
            <a:spLocks noGrp="1"/>
          </p:cNvSpPr>
          <p:nvPr>
            <p:ph type="sldNum" sz="quarter" idx="10"/>
          </p:nvPr>
        </p:nvSpPr>
        <p:spPr/>
        <p:txBody>
          <a:bodyPr/>
          <a:lstStyle/>
          <a:p>
            <a:fld id="{5200DAEC-8020-4CF7-A90A-331E0EE17C26}" type="slidenum">
              <a:rPr lang="en-US" smtClean="0"/>
              <a:pPr/>
              <a:t>16</a:t>
            </a:fld>
            <a:endParaRPr lang="en-US"/>
          </a:p>
        </p:txBody>
      </p:sp>
    </p:spTree>
    <p:extLst>
      <p:ext uri="{BB962C8B-B14F-4D97-AF65-F5344CB8AC3E}">
        <p14:creationId xmlns:p14="http://schemas.microsoft.com/office/powerpoint/2010/main" val="339614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demo</a:t>
            </a:r>
          </a:p>
        </p:txBody>
      </p:sp>
      <p:sp>
        <p:nvSpPr>
          <p:cNvPr id="4" name="Slide Number Placeholder 3"/>
          <p:cNvSpPr>
            <a:spLocks noGrp="1"/>
          </p:cNvSpPr>
          <p:nvPr>
            <p:ph type="sldNum" sz="quarter" idx="10"/>
          </p:nvPr>
        </p:nvSpPr>
        <p:spPr/>
        <p:txBody>
          <a:bodyPr/>
          <a:lstStyle/>
          <a:p>
            <a:fld id="{CD7DE18D-B477-5540-A418-45080CBABEBE}" type="slidenum">
              <a:rPr lang="en-US" smtClean="0"/>
              <a:pPr/>
              <a:t>21</a:t>
            </a:fld>
            <a:endParaRPr lang="en-US"/>
          </a:p>
        </p:txBody>
      </p:sp>
    </p:spTree>
    <p:extLst>
      <p:ext uri="{BB962C8B-B14F-4D97-AF65-F5344CB8AC3E}">
        <p14:creationId xmlns:p14="http://schemas.microsoft.com/office/powerpoint/2010/main" val="350602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xfrm>
            <a:off x="457200" y="720725"/>
            <a:ext cx="6400800" cy="3600450"/>
          </a:xfrm>
          <a:ln/>
        </p:spPr>
      </p:sp>
      <p:sp>
        <p:nvSpPr>
          <p:cNvPr id="409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pitchFamily="34" charset="0"/>
                <a:ea typeface="ＭＳ Ｐゴシック" pitchFamily="34" charset="-128"/>
              </a:rPr>
              <a:t>Dan has some demo for this.</a:t>
            </a:r>
          </a:p>
        </p:txBody>
      </p:sp>
      <p:sp>
        <p:nvSpPr>
          <p:cNvPr id="409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B9508E5-0874-424A-AC6D-A47A8201704D}" type="slidenum">
              <a:rPr lang="en-US" sz="1300"/>
              <a:pPr eaLnBrk="1" hangingPunct="1"/>
              <a:t>22</a:t>
            </a:fld>
            <a:endParaRPr lang="en-US" sz="1300"/>
          </a:p>
        </p:txBody>
      </p:sp>
    </p:spTree>
    <p:extLst>
      <p:ext uri="{BB962C8B-B14F-4D97-AF65-F5344CB8AC3E}">
        <p14:creationId xmlns:p14="http://schemas.microsoft.com/office/powerpoint/2010/main" val="649748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xfrm>
            <a:off x="457200" y="720725"/>
            <a:ext cx="6400800" cy="3600450"/>
          </a:xfrm>
          <a:ln/>
        </p:spPr>
      </p:sp>
      <p:sp>
        <p:nvSpPr>
          <p:cNvPr id="450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pitchFamily="34" charset="0"/>
                <a:ea typeface="ＭＳ Ｐゴシック" pitchFamily="34" charset="-128"/>
              </a:rPr>
              <a:t>Dan has some demo for this</a:t>
            </a:r>
          </a:p>
        </p:txBody>
      </p:sp>
      <p:sp>
        <p:nvSpPr>
          <p:cNvPr id="4" name="Slide Number Placeholder 3"/>
          <p:cNvSpPr>
            <a:spLocks noGrp="1"/>
          </p:cNvSpPr>
          <p:nvPr>
            <p:ph type="sldNum" sz="quarter" idx="5"/>
          </p:nvPr>
        </p:nvSpPr>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E0D98D4-78BC-410E-807E-3CF904F29929}" type="slidenum">
              <a:rPr lang="en-US" sz="1300"/>
              <a:pPr eaLnBrk="1" hangingPunct="1"/>
              <a:t>26</a:t>
            </a:fld>
            <a:endParaRPr lang="en-US" sz="1300"/>
          </a:p>
        </p:txBody>
      </p:sp>
    </p:spTree>
    <p:extLst>
      <p:ext uri="{BB962C8B-B14F-4D97-AF65-F5344CB8AC3E}">
        <p14:creationId xmlns:p14="http://schemas.microsoft.com/office/powerpoint/2010/main" val="177028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467A021-EE08-411B-BCD8-80D56E705DA8}" type="slidenum">
              <a:rPr lang="en-US" sz="1300"/>
              <a:pPr eaLnBrk="1" hangingPunct="1"/>
              <a:t>27</a:t>
            </a:fld>
            <a:endParaRPr lang="en-US" sz="1300"/>
          </a:p>
        </p:txBody>
      </p:sp>
      <p:sp>
        <p:nvSpPr>
          <p:cNvPr id="48130" name="Rectangle 2"/>
          <p:cNvSpPr>
            <a:spLocks noGrp="1" noRot="1" noChangeAspect="1" noChangeArrowheads="1" noTextEdit="1"/>
          </p:cNvSpPr>
          <p:nvPr>
            <p:ph type="sldImg"/>
          </p:nvPr>
        </p:nvSpPr>
        <p:spPr>
          <a:xfrm>
            <a:off x="457200" y="720725"/>
            <a:ext cx="6400800" cy="3600450"/>
          </a:xfrm>
          <a:ln/>
        </p:spPr>
      </p:sp>
      <p:sp>
        <p:nvSpPr>
          <p:cNvPr id="48131"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78592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itchFamily="34" charset="0"/>
                <a:ea typeface="ＭＳ Ｐゴシック" pitchFamily="34" charset="-128"/>
              </a:defRPr>
            </a:lvl1pPr>
            <a:lvl2pPr marL="742950" indent="-285750" defTabSz="966788" eaLnBrk="0" hangingPunct="0">
              <a:defRPr sz="2400">
                <a:solidFill>
                  <a:schemeClr val="tx1"/>
                </a:solidFill>
                <a:latin typeface="Arial" pitchFamily="34" charset="0"/>
                <a:ea typeface="ＭＳ Ｐゴシック" pitchFamily="34" charset="-128"/>
              </a:defRPr>
            </a:lvl2pPr>
            <a:lvl3pPr marL="1143000" indent="-228600" defTabSz="966788" eaLnBrk="0" hangingPunct="0">
              <a:defRPr sz="2400">
                <a:solidFill>
                  <a:schemeClr val="tx1"/>
                </a:solidFill>
                <a:latin typeface="Arial" pitchFamily="34" charset="0"/>
                <a:ea typeface="ＭＳ Ｐゴシック" pitchFamily="34" charset="-128"/>
              </a:defRPr>
            </a:lvl3pPr>
            <a:lvl4pPr marL="1600200" indent="-228600" defTabSz="966788" eaLnBrk="0" hangingPunct="0">
              <a:defRPr sz="2400">
                <a:solidFill>
                  <a:schemeClr val="tx1"/>
                </a:solidFill>
                <a:latin typeface="Arial" pitchFamily="34" charset="0"/>
                <a:ea typeface="ＭＳ Ｐゴシック" pitchFamily="34" charset="-128"/>
              </a:defRPr>
            </a:lvl4pPr>
            <a:lvl5pPr marL="2057400" indent="-228600" defTabSz="966788" eaLnBrk="0" hangingPunct="0">
              <a:defRPr sz="2400">
                <a:solidFill>
                  <a:schemeClr val="tx1"/>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D1D1D66-829D-40F7-87E0-0A1B418824B1}" type="slidenum">
              <a:rPr lang="en-US" sz="1300"/>
              <a:pPr eaLnBrk="1" hangingPunct="1"/>
              <a:t>28</a:t>
            </a:fld>
            <a:endParaRPr lang="en-US" sz="1300"/>
          </a:p>
        </p:txBody>
      </p:sp>
      <p:sp>
        <p:nvSpPr>
          <p:cNvPr id="50178" name="Rectangle 2"/>
          <p:cNvSpPr>
            <a:spLocks noGrp="1" noRot="1" noChangeAspect="1" noChangeArrowheads="1" noTextEdit="1"/>
          </p:cNvSpPr>
          <p:nvPr>
            <p:ph type="sldImg"/>
          </p:nvPr>
        </p:nvSpPr>
        <p:spPr>
          <a:xfrm>
            <a:off x="457200" y="720725"/>
            <a:ext cx="6400800" cy="3600450"/>
          </a:xfrm>
          <a:ln/>
        </p:spPr>
      </p:sp>
      <p:sp>
        <p:nvSpPr>
          <p:cNvPr id="50179"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26475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BF837CE-2868-4A24-AB49-9D6ECFAE04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C6A190-8AB7-4691-9B1A-A7A256B1B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A2BF44-F5DC-417D-9079-2D30838383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A20002-19F1-4774-AF43-286B6C1B40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736B34-1B90-46F4-A9FD-203AD0F3FE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1737EC-F46C-4BDE-97B4-414C27CD35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4094C94-7C12-4DBB-8C4A-35B5A4CE2B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98BA95B-2345-4C5A-9B56-F1F9E0D05A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73B8CD-5DCF-4A13-886D-84358CFE1E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04A8097-C3C0-403A-AC97-EA80930ED7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64B70B-A198-4F20-B03F-8CDDBD2584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fld id="{5517FA1F-2885-4781-AF47-C9AEB50C4E15}" type="slidenum">
              <a:rPr lang="en-US" smtClean="0"/>
              <a:pPr/>
              <a:t>‹#›</a:t>
            </a:fld>
            <a:endParaRPr lang="en-US"/>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tags" Target="../tags/tag4.xml"/><Relationship Id="rId7" Type="http://schemas.openxmlformats.org/officeDocument/2006/relationships/slideLayout" Target="../slideLayouts/slideLayout2.xml"/><Relationship Id="rId12"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5.png"/><Relationship Id="rId5" Type="http://schemas.openxmlformats.org/officeDocument/2006/relationships/tags" Target="../tags/tag6.xml"/><Relationship Id="rId10" Type="http://schemas.openxmlformats.org/officeDocument/2006/relationships/image" Target="../media/image4.png"/><Relationship Id="rId4" Type="http://schemas.openxmlformats.org/officeDocument/2006/relationships/tags" Target="../tags/tag5.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3.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52.png"/><Relationship Id="rId17" Type="http://schemas.openxmlformats.org/officeDocument/2006/relationships/image" Target="../media/image47.png"/><Relationship Id="rId2" Type="http://schemas.openxmlformats.org/officeDocument/2006/relationships/tags" Target="../tags/tag27.xml"/><Relationship Id="rId16" Type="http://schemas.openxmlformats.org/officeDocument/2006/relationships/image" Target="../media/image46.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51.png"/><Relationship Id="rId5" Type="http://schemas.openxmlformats.org/officeDocument/2006/relationships/tags" Target="../tags/tag30.xml"/><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tags" Target="../tags/tag29.xml"/><Relationship Id="rId9" Type="http://schemas.openxmlformats.org/officeDocument/2006/relationships/image" Target="../media/image49.png"/><Relationship Id="rId1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notesSlide" Target="../notesSlides/notesSlide14.xml"/><Relationship Id="rId7"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png"/><Relationship Id="rId9" Type="http://schemas.openxmlformats.org/officeDocument/2006/relationships/image" Target="../media/image61.e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2.png"/><Relationship Id="rId4" Type="http://schemas.openxmlformats.org/officeDocument/2006/relationships/oleObject" Target="../embeddings/oleObject1.bin"/><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47.png"/><Relationship Id="rId7" Type="http://schemas.openxmlformats.org/officeDocument/2006/relationships/image" Target="../media/image69.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emf"/><Relationship Id="rId10" Type="http://schemas.openxmlformats.org/officeDocument/2006/relationships/image" Target="../media/image72.emf"/><Relationship Id="rId4" Type="http://schemas.openxmlformats.org/officeDocument/2006/relationships/image" Target="../media/image66.emf"/><Relationship Id="rId9" Type="http://schemas.openxmlformats.org/officeDocument/2006/relationships/image" Target="../media/image71.emf"/></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2.xml"/><Relationship Id="rId7" Type="http://schemas.openxmlformats.org/officeDocument/2006/relationships/image" Target="../media/image75.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oleObject" Target="../embeddings/oleObject4.bin"/><Relationship Id="rId9"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37.xml"/><Relationship Id="rId7" Type="http://schemas.openxmlformats.org/officeDocument/2006/relationships/notesSlide" Target="../notesSlides/notesSlide17.xml"/><Relationship Id="rId12" Type="http://schemas.openxmlformats.org/officeDocument/2006/relationships/image" Target="../media/image82.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2.xml"/><Relationship Id="rId11" Type="http://schemas.openxmlformats.org/officeDocument/2006/relationships/image" Target="../media/image81.png"/><Relationship Id="rId5" Type="http://schemas.openxmlformats.org/officeDocument/2006/relationships/tags" Target="../tags/tag39.xml"/><Relationship Id="rId10" Type="http://schemas.openxmlformats.org/officeDocument/2006/relationships/image" Target="../media/image80.png"/><Relationship Id="rId4" Type="http://schemas.openxmlformats.org/officeDocument/2006/relationships/tags" Target="../tags/tag38.xml"/><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slideLayout" Target="../slideLayouts/slideLayout2.xml"/><Relationship Id="rId18" Type="http://schemas.openxmlformats.org/officeDocument/2006/relationships/image" Target="../media/image23.png"/><Relationship Id="rId3" Type="http://schemas.openxmlformats.org/officeDocument/2006/relationships/tags" Target="../tags/tag15.xml"/><Relationship Id="rId21" Type="http://schemas.openxmlformats.org/officeDocument/2006/relationships/image" Target="../media/image26.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image" Target="../media/image22.png"/><Relationship Id="rId2" Type="http://schemas.openxmlformats.org/officeDocument/2006/relationships/tags" Target="../tags/tag14.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tags" Target="../tags/tag22.xml"/><Relationship Id="rId19" Type="http://schemas.openxmlformats.org/officeDocument/2006/relationships/image" Target="../media/image24.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19.png"/><Relationship Id="rId2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300" dirty="0"/>
              <a:t>Hidden Markov Models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8" name="Text Box 8"/>
          <p:cNvSpPr txBox="1">
            <a:spLocks noChangeArrowheads="1"/>
          </p:cNvSpPr>
          <p:nvPr/>
        </p:nvSpPr>
        <p:spPr bwMode="auto">
          <a:xfrm>
            <a:off x="0" y="6003922"/>
            <a:ext cx="12192000" cy="76174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a:latin typeface="Calibri"/>
                <a:cs typeface="Calibri"/>
              </a:rPr>
              <a:t>Instructors: Pieter Abbeel and Dan Klein --- University of California, Berkeley</a:t>
            </a:r>
          </a:p>
          <a:p>
            <a:pPr algn="ctr">
              <a:spcBef>
                <a:spcPct val="50000"/>
              </a:spcBef>
            </a:pPr>
            <a:r>
              <a:rPr lang="en-US" sz="1400" dirty="0">
                <a:latin typeface="Calibri"/>
                <a:cs typeface="Calibri"/>
              </a:rPr>
              <a:t>[These slides were created by Dan Klein and Pieter Abbeel for CS188 Intro to AI at UC Berkeley.  All CS188 materials are available at http://</a:t>
            </a:r>
            <a:r>
              <a:rPr lang="en-US" sz="1400" dirty="0" err="1">
                <a:latin typeface="Calibri"/>
                <a:cs typeface="Calibri"/>
              </a:rPr>
              <a:t>ai.berkeley.edu</a:t>
            </a:r>
            <a:r>
              <a:rPr lang="en-US" sz="1400" dirty="0">
                <a:latin typeface="Calibri"/>
                <a:cs typeface="Calibri"/>
              </a:rPr>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057401"/>
            <a:ext cx="4177412" cy="3429000"/>
          </a:xfrm>
          <a:prstGeom prst="rect">
            <a:avLst/>
          </a:prstGeom>
        </p:spPr>
      </p:pic>
    </p:spTree>
    <p:extLst>
      <p:ext uri="{BB962C8B-B14F-4D97-AF65-F5344CB8AC3E}">
        <p14:creationId xmlns:p14="http://schemas.microsoft.com/office/powerpoint/2010/main" val="1811261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Basic Dynamics</a:t>
            </a:r>
          </a:p>
        </p:txBody>
      </p:sp>
      <p:pic>
        <p:nvPicPr>
          <p:cNvPr id="5" name="Ghostbusters -- Basic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59" y="1142999"/>
            <a:ext cx="8412482" cy="5257801"/>
          </a:xfrm>
          <a:prstGeom prst="rect">
            <a:avLst/>
          </a:prstGeom>
        </p:spPr>
      </p:pic>
    </p:spTree>
    <p:extLst>
      <p:ext uri="{BB962C8B-B14F-4D97-AF65-F5344CB8AC3E}">
        <p14:creationId xmlns:p14="http://schemas.microsoft.com/office/powerpoint/2010/main" val="3890539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Circular Dynamics</a:t>
            </a:r>
          </a:p>
        </p:txBody>
      </p:sp>
      <p:pic>
        <p:nvPicPr>
          <p:cNvPr id="3" name="Ghostbusters -- Circula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Ghostbusters Whirlpool Dynamics</a:t>
            </a:r>
          </a:p>
        </p:txBody>
      </p:sp>
      <p:pic>
        <p:nvPicPr>
          <p:cNvPr id="3" name="Ghostbusters -- Whirlpool (Center) Dynamics -- Markov Model, Statio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2460473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867400" y="1600201"/>
            <a:ext cx="6019800" cy="2514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800" dirty="0">
                <a:ea typeface="ＭＳ Ｐゴシック" pitchFamily="34" charset="-128"/>
              </a:rPr>
              <a:t>Stationary distribution:</a:t>
            </a:r>
          </a:p>
          <a:p>
            <a:pPr lvl="1">
              <a:lnSpc>
                <a:spcPct val="90000"/>
              </a:lnSpc>
            </a:pPr>
            <a:r>
              <a:rPr lang="en-US" sz="2400" dirty="0">
                <a:ea typeface="ＭＳ Ｐゴシック" pitchFamily="34" charset="-128"/>
              </a:rPr>
              <a:t>The distribution we end up with is called the </a:t>
            </a:r>
            <a:r>
              <a:rPr lang="en-US" sz="2400" dirty="0">
                <a:solidFill>
                  <a:srgbClr val="CC0000"/>
                </a:solidFill>
                <a:ea typeface="ＭＳ Ｐゴシック" pitchFamily="34" charset="-128"/>
              </a:rPr>
              <a:t>stationary distribution </a:t>
            </a:r>
            <a:r>
              <a:rPr lang="en-US" sz="2400" dirty="0">
                <a:solidFill>
                  <a:srgbClr val="CC0000"/>
                </a:solidFill>
              </a:rPr>
              <a:t>  </a:t>
            </a:r>
            <a:r>
              <a:rPr lang="en-US" sz="2400" baseline="-25000" dirty="0">
                <a:solidFill>
                  <a:srgbClr val="CC0000"/>
                </a:solidFill>
                <a:latin typeface="cmsy10" pitchFamily="34" charset="0"/>
                <a:ea typeface="ＭＳ Ｐゴシック" pitchFamily="34" charset="-128"/>
              </a:rPr>
              <a:t>        </a:t>
            </a:r>
            <a:r>
              <a:rPr lang="en-US" sz="2400" dirty="0">
                <a:ea typeface="ＭＳ Ｐゴシック" pitchFamily="34" charset="-128"/>
              </a:rPr>
              <a:t>of the chain</a:t>
            </a:r>
          </a:p>
          <a:p>
            <a:pPr lvl="1">
              <a:lnSpc>
                <a:spcPct val="90000"/>
              </a:lnSpc>
            </a:pPr>
            <a:r>
              <a:rPr lang="en-US" sz="2400" dirty="0">
                <a:ea typeface="ＭＳ Ｐゴシック" pitchFamily="34" charset="-128"/>
              </a:rPr>
              <a:t>It satisfies</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92" y="4051096"/>
            <a:ext cx="10971607" cy="2806902"/>
          </a:xfrm>
          <a:prstGeom prst="rect">
            <a:avLst/>
          </a:prstGeom>
        </p:spPr>
      </p:pic>
      <p:sp>
        <p:nvSpPr>
          <p:cNvPr id="31745" name="Rectangle 2"/>
          <p:cNvSpPr>
            <a:spLocks noGrp="1" noChangeArrowheads="1"/>
          </p:cNvSpPr>
          <p:nvPr>
            <p:ph type="title"/>
          </p:nvPr>
        </p:nvSpPr>
        <p:spPr/>
        <p:txBody>
          <a:bodyPr/>
          <a:lstStyle/>
          <a:p>
            <a:r>
              <a:rPr lang="en-US">
                <a:ea typeface="ＭＳ Ｐゴシック" pitchFamily="34" charset="-128"/>
              </a:rPr>
              <a:t>Stationary Distributions</a:t>
            </a:r>
          </a:p>
        </p:txBody>
      </p:sp>
      <p:sp>
        <p:nvSpPr>
          <p:cNvPr id="31746" name="Rectangle 3"/>
          <p:cNvSpPr>
            <a:spLocks noGrp="1" noChangeArrowheads="1"/>
          </p:cNvSpPr>
          <p:nvPr>
            <p:ph idx="1"/>
          </p:nvPr>
        </p:nvSpPr>
        <p:spPr>
          <a:xfrm>
            <a:off x="228600" y="1600201"/>
            <a:ext cx="5715000" cy="2362200"/>
          </a:xfrm>
        </p:spPr>
        <p:txBody>
          <a:bodyPr/>
          <a:lstStyle/>
          <a:p>
            <a:pPr>
              <a:lnSpc>
                <a:spcPct val="90000"/>
              </a:lnSpc>
            </a:pPr>
            <a:r>
              <a:rPr lang="en-US" sz="2800" dirty="0">
                <a:ea typeface="ＭＳ Ｐゴシック" pitchFamily="34" charset="-128"/>
              </a:rPr>
              <a:t>For most chains:</a:t>
            </a:r>
          </a:p>
          <a:p>
            <a:pPr lvl="1">
              <a:lnSpc>
                <a:spcPct val="90000"/>
              </a:lnSpc>
            </a:pPr>
            <a:r>
              <a:rPr lang="en-US" sz="2400" dirty="0">
                <a:ea typeface="ＭＳ Ｐゴシック" pitchFamily="34" charset="-128"/>
              </a:rPr>
              <a:t>Influence of the initial distribution gets less and less over time.</a:t>
            </a:r>
          </a:p>
          <a:p>
            <a:pPr lvl="1">
              <a:lnSpc>
                <a:spcPct val="90000"/>
              </a:lnSpc>
            </a:pPr>
            <a:r>
              <a:rPr lang="en-US" sz="2400" dirty="0">
                <a:ea typeface="ＭＳ Ｐゴシック" pitchFamily="34" charset="-128"/>
              </a:rPr>
              <a:t>The distribution we end up in is independent of the initial distribution</a:t>
            </a:r>
          </a:p>
          <a:p>
            <a:pPr lvl="3">
              <a:lnSpc>
                <a:spcPct val="90000"/>
              </a:lnSpc>
            </a:pPr>
            <a:endParaRPr lang="en-US" sz="16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657600"/>
            <a:ext cx="5019304" cy="60960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0" y="2476500"/>
            <a:ext cx="451669" cy="2857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ea typeface="ＭＳ Ｐゴシック" pitchFamily="34" charset="-128"/>
              </a:rPr>
              <a:t>Example: Stationary Distributions</a:t>
            </a:r>
          </a:p>
        </p:txBody>
      </p:sp>
      <p:sp>
        <p:nvSpPr>
          <p:cNvPr id="29698" name="Rectangle 3"/>
          <p:cNvSpPr>
            <a:spLocks noGrp="1" noChangeArrowheads="1"/>
          </p:cNvSpPr>
          <p:nvPr>
            <p:ph idx="1"/>
          </p:nvPr>
        </p:nvSpPr>
        <p:spPr>
          <a:xfrm>
            <a:off x="457200" y="1371600"/>
            <a:ext cx="8458200" cy="4754563"/>
          </a:xfrm>
        </p:spPr>
        <p:txBody>
          <a:bodyPr/>
          <a:lstStyle/>
          <a:p>
            <a:r>
              <a:rPr lang="en-US" sz="2800" dirty="0">
                <a:ea typeface="ＭＳ Ｐゴシック" pitchFamily="34" charset="-128"/>
              </a:rPr>
              <a:t>Question: What’</a:t>
            </a:r>
            <a:r>
              <a:rPr lang="en-US" altLang="ja-JP" sz="2800" dirty="0">
                <a:ea typeface="ＭＳ Ｐゴシック" pitchFamily="34" charset="-128"/>
              </a:rPr>
              <a:t>s P(X) at time t = infinity?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031" y="1143000"/>
            <a:ext cx="3982967" cy="2438399"/>
          </a:xfrm>
          <a:prstGeom prst="rect">
            <a:avLst/>
          </a:prstGeom>
        </p:spPr>
      </p:pic>
      <p:sp>
        <p:nvSpPr>
          <p:cNvPr id="29" name="Oval 4"/>
          <p:cNvSpPr>
            <a:spLocks noChangeArrowheads="1"/>
          </p:cNvSpPr>
          <p:nvPr/>
        </p:nvSpPr>
        <p:spPr bwMode="auto">
          <a:xfrm>
            <a:off x="5562600" y="20574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3622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1995488" y="2324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2" name="Oval 7"/>
          <p:cNvSpPr>
            <a:spLocks noChangeArrowheads="1"/>
          </p:cNvSpPr>
          <p:nvPr/>
        </p:nvSpPr>
        <p:spPr bwMode="auto">
          <a:xfrm>
            <a:off x="14478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276600" y="20574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824288" y="2324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5" name="AutoShape 10"/>
          <p:cNvCxnSpPr>
            <a:cxnSpLocks noChangeShapeType="1"/>
            <a:stCxn id="30" idx="6"/>
            <a:endCxn id="33" idx="2"/>
          </p:cNvCxnSpPr>
          <p:nvPr/>
        </p:nvCxnSpPr>
        <p:spPr bwMode="auto">
          <a:xfrm>
            <a:off x="2909888" y="2324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 name="Oval 11"/>
          <p:cNvSpPr>
            <a:spLocks noChangeArrowheads="1"/>
          </p:cNvSpPr>
          <p:nvPr/>
        </p:nvSpPr>
        <p:spPr bwMode="auto">
          <a:xfrm>
            <a:off x="4191000" y="2057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738688" y="2324100"/>
            <a:ext cx="809625"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graphicFrame>
        <p:nvGraphicFramePr>
          <p:cNvPr id="18" name="Table 17"/>
          <p:cNvGraphicFramePr>
            <a:graphicFrameLocks noGrp="1"/>
          </p:cNvGraphicFramePr>
          <p:nvPr>
            <p:extLst>
              <p:ext uri="{D42A27DB-BD31-4B8C-83A1-F6EECF244321}">
                <p14:modId xmlns:p14="http://schemas.microsoft.com/office/powerpoint/2010/main" val="1097097698"/>
              </p:ext>
            </p:extLst>
          </p:nvPr>
        </p:nvGraphicFramePr>
        <p:xfrm>
          <a:off x="9448800" y="39624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71800"/>
            <a:ext cx="7016259" cy="6858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962400"/>
            <a:ext cx="4800600" cy="702338"/>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876800"/>
            <a:ext cx="2971800" cy="695202"/>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6019800"/>
            <a:ext cx="3270417" cy="304800"/>
          </a:xfrm>
          <a:prstGeom prst="rect">
            <a:avLst/>
          </a:prstGeom>
        </p:spPr>
      </p:pic>
      <p:pic>
        <p:nvPicPr>
          <p:cNvPr id="11" name="Picture 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8250" y="5486400"/>
            <a:ext cx="2216150" cy="803465"/>
          </a:xfrm>
          <a:prstGeom prst="rect">
            <a:avLst/>
          </a:prstGeom>
        </p:spPr>
      </p:pic>
      <p:sp>
        <p:nvSpPr>
          <p:cNvPr id="12" name="Right Arrow 11"/>
          <p:cNvSpPr/>
          <p:nvPr/>
        </p:nvSpPr>
        <p:spPr>
          <a:xfrm>
            <a:off x="5041392" y="5638800"/>
            <a:ext cx="978408" cy="484632"/>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04800" y="5867400"/>
            <a:ext cx="798416" cy="461665"/>
          </a:xfrm>
          <a:prstGeom prst="rect">
            <a:avLst/>
          </a:prstGeom>
          <a:noFill/>
        </p:spPr>
        <p:txBody>
          <a:bodyPr wrap="none" rtlCol="0">
            <a:spAutoFit/>
          </a:bodyPr>
          <a:lstStyle/>
          <a:p>
            <a:r>
              <a:rPr lang="en-US" sz="2400" dirty="0">
                <a:latin typeface="Calibri"/>
                <a:cs typeface="Calibri"/>
              </a:rPr>
              <a:t>Also:</a:t>
            </a:r>
          </a:p>
        </p:txBody>
      </p:sp>
    </p:spTree>
    <p:extLst>
      <p:ext uri="{BB962C8B-B14F-4D97-AF65-F5344CB8AC3E}">
        <p14:creationId xmlns:p14="http://schemas.microsoft.com/office/powerpoint/2010/main" val="506273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0"/>
            <a:ext cx="12192000" cy="1143000"/>
          </a:xfrm>
        </p:spPr>
        <p:txBody>
          <a:bodyPr/>
          <a:lstStyle/>
          <a:p>
            <a:r>
              <a:rPr lang="en-US" sz="4000" dirty="0">
                <a:ea typeface="ＭＳ Ｐゴシック" pitchFamily="34" charset="-128"/>
              </a:rPr>
              <a:t>Application of Stationary Distribution: Web Link Analysis</a:t>
            </a:r>
          </a:p>
        </p:txBody>
      </p:sp>
      <p:sp>
        <p:nvSpPr>
          <p:cNvPr id="32770" name="Rectangle 3"/>
          <p:cNvSpPr>
            <a:spLocks noGrp="1" noChangeArrowheads="1"/>
          </p:cNvSpPr>
          <p:nvPr>
            <p:ph idx="1"/>
          </p:nvPr>
        </p:nvSpPr>
        <p:spPr>
          <a:xfrm>
            <a:off x="228600" y="1371600"/>
            <a:ext cx="7239000" cy="4525963"/>
          </a:xfrm>
        </p:spPr>
        <p:txBody>
          <a:bodyPr/>
          <a:lstStyle/>
          <a:p>
            <a:pPr>
              <a:lnSpc>
                <a:spcPct val="80000"/>
              </a:lnSpc>
            </a:pPr>
            <a:r>
              <a:rPr lang="en-US" sz="2400" dirty="0">
                <a:ea typeface="ＭＳ Ｐゴシック" pitchFamily="34" charset="-128"/>
              </a:rPr>
              <a:t>PageRank over a web graph</a:t>
            </a:r>
          </a:p>
          <a:p>
            <a:pPr lvl="1">
              <a:lnSpc>
                <a:spcPct val="80000"/>
              </a:lnSpc>
            </a:pPr>
            <a:r>
              <a:rPr lang="en-US" sz="2000" dirty="0">
                <a:ea typeface="ＭＳ Ｐゴシック" pitchFamily="34" charset="-128"/>
              </a:rPr>
              <a:t>Each web page is a state</a:t>
            </a:r>
          </a:p>
          <a:p>
            <a:pPr lvl="5">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Initial distribution: uniform over pages</a:t>
            </a:r>
          </a:p>
          <a:p>
            <a:pPr lvl="6">
              <a:lnSpc>
                <a:spcPct val="80000"/>
              </a:lnSpc>
            </a:pPr>
            <a:endParaRPr lang="en-US" sz="500" dirty="0">
              <a:ea typeface="ＭＳ Ｐゴシック" pitchFamily="34" charset="-128"/>
            </a:endParaRPr>
          </a:p>
          <a:p>
            <a:pPr lvl="1">
              <a:lnSpc>
                <a:spcPct val="80000"/>
              </a:lnSpc>
            </a:pPr>
            <a:r>
              <a:rPr lang="en-US" sz="2000" dirty="0">
                <a:ea typeface="ＭＳ Ｐゴシック" pitchFamily="34" charset="-128"/>
              </a:rPr>
              <a:t>Transitions:</a:t>
            </a:r>
          </a:p>
          <a:p>
            <a:pPr lvl="5">
              <a:lnSpc>
                <a:spcPct val="80000"/>
              </a:lnSpc>
            </a:pPr>
            <a:endParaRPr lang="en-US" sz="500" dirty="0">
              <a:ea typeface="ＭＳ Ｐゴシック" pitchFamily="34" charset="-128"/>
            </a:endParaRPr>
          </a:p>
          <a:p>
            <a:pPr lvl="2">
              <a:lnSpc>
                <a:spcPct val="80000"/>
              </a:lnSpc>
            </a:pPr>
            <a:r>
              <a:rPr lang="en-US" sz="1800" dirty="0">
                <a:ea typeface="ＭＳ Ｐゴシック" pitchFamily="34" charset="-128"/>
              </a:rPr>
              <a:t>With prob. c, uniform jump to a</a:t>
            </a:r>
          </a:p>
          <a:p>
            <a:pPr lvl="2">
              <a:lnSpc>
                <a:spcPct val="80000"/>
              </a:lnSpc>
              <a:buFont typeface="Wingdings" pitchFamily="2" charset="2"/>
              <a:buNone/>
            </a:pPr>
            <a:r>
              <a:rPr lang="en-US" sz="1800" dirty="0">
                <a:ea typeface="ＭＳ Ｐゴシック" pitchFamily="34" charset="-128"/>
              </a:rPr>
              <a:t>	random page (dotted lines, not all shown)</a:t>
            </a:r>
          </a:p>
          <a:p>
            <a:pPr lvl="2">
              <a:lnSpc>
                <a:spcPct val="80000"/>
              </a:lnSpc>
            </a:pPr>
            <a:r>
              <a:rPr lang="en-US" sz="1800" dirty="0">
                <a:ea typeface="ＭＳ Ｐゴシック" pitchFamily="34" charset="-128"/>
              </a:rPr>
              <a:t>With prob. 1-c, follow a random</a:t>
            </a:r>
          </a:p>
          <a:p>
            <a:pPr lvl="2">
              <a:lnSpc>
                <a:spcPct val="80000"/>
              </a:lnSpc>
              <a:buFont typeface="Wingdings" pitchFamily="2" charset="2"/>
              <a:buNone/>
            </a:pPr>
            <a:r>
              <a:rPr lang="en-US" sz="1800" dirty="0">
                <a:ea typeface="ＭＳ Ｐゴシック" pitchFamily="34" charset="-128"/>
              </a:rPr>
              <a:t>	</a:t>
            </a:r>
            <a:r>
              <a:rPr lang="en-US" sz="1800" dirty="0" err="1">
                <a:ea typeface="ＭＳ Ｐゴシック" pitchFamily="34" charset="-128"/>
              </a:rPr>
              <a:t>outlink</a:t>
            </a:r>
            <a:r>
              <a:rPr lang="en-US" sz="1800" dirty="0">
                <a:ea typeface="ＭＳ Ｐゴシック" pitchFamily="34" charset="-128"/>
              </a:rPr>
              <a:t> (solid lines)</a:t>
            </a:r>
          </a:p>
          <a:p>
            <a:pPr lvl="3">
              <a:lnSpc>
                <a:spcPct val="80000"/>
              </a:lnSpc>
            </a:pPr>
            <a:endParaRPr lang="en-US" sz="1200" dirty="0">
              <a:ea typeface="ＭＳ Ｐゴシック" pitchFamily="34" charset="-128"/>
            </a:endParaRPr>
          </a:p>
          <a:p>
            <a:pPr>
              <a:lnSpc>
                <a:spcPct val="80000"/>
              </a:lnSpc>
            </a:pPr>
            <a:r>
              <a:rPr lang="en-US" sz="2400" dirty="0">
                <a:ea typeface="ＭＳ Ｐゴシック" pitchFamily="34" charset="-128"/>
              </a:rPr>
              <a:t>Stationary distribution</a:t>
            </a:r>
          </a:p>
          <a:p>
            <a:pPr lvl="1">
              <a:lnSpc>
                <a:spcPct val="80000"/>
              </a:lnSpc>
            </a:pPr>
            <a:r>
              <a:rPr lang="en-US" sz="2000" dirty="0">
                <a:ea typeface="ＭＳ Ｐゴシック" pitchFamily="34" charset="-128"/>
              </a:rPr>
              <a:t>Will spend more time on highly reachable pages</a:t>
            </a:r>
          </a:p>
          <a:p>
            <a:pPr lvl="1">
              <a:lnSpc>
                <a:spcPct val="80000"/>
              </a:lnSpc>
            </a:pPr>
            <a:r>
              <a:rPr lang="en-US" sz="2000" dirty="0">
                <a:ea typeface="ＭＳ Ｐゴシック" pitchFamily="34" charset="-128"/>
              </a:rPr>
              <a:t>E.g. many ways to get to the Acrobat Reader download page</a:t>
            </a:r>
          </a:p>
          <a:p>
            <a:pPr lvl="1">
              <a:lnSpc>
                <a:spcPct val="80000"/>
              </a:lnSpc>
            </a:pPr>
            <a:r>
              <a:rPr lang="en-US" sz="2000" dirty="0">
                <a:ea typeface="ＭＳ Ｐゴシック" pitchFamily="34" charset="-128"/>
              </a:rPr>
              <a:t>Somewhat robust to link spam</a:t>
            </a:r>
          </a:p>
          <a:p>
            <a:pPr lvl="1">
              <a:lnSpc>
                <a:spcPct val="80000"/>
              </a:lnSpc>
            </a:pPr>
            <a:r>
              <a:rPr lang="en-US" sz="2000" dirty="0">
                <a:ea typeface="ＭＳ Ｐゴシック" pitchFamily="34" charset="-128"/>
              </a:rPr>
              <a:t>Google 1.0 returned the set of pages containing all your keywords in decreasing rank, now all search engines use link analysis along with many other factors (rank actually getting less important over time)</a:t>
            </a:r>
          </a:p>
        </p:txBody>
      </p:sp>
      <p:sp>
        <p:nvSpPr>
          <p:cNvPr id="32771" name="Oval 4"/>
          <p:cNvSpPr>
            <a:spLocks noChangeArrowheads="1"/>
          </p:cNvSpPr>
          <p:nvPr/>
        </p:nvSpPr>
        <p:spPr bwMode="auto">
          <a:xfrm>
            <a:off x="8339137" y="2424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2" name="Oval 5"/>
          <p:cNvSpPr>
            <a:spLocks noChangeArrowheads="1"/>
          </p:cNvSpPr>
          <p:nvPr/>
        </p:nvSpPr>
        <p:spPr bwMode="auto">
          <a:xfrm>
            <a:off x="9405937" y="23479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3" name="Oval 6"/>
          <p:cNvSpPr>
            <a:spLocks noChangeArrowheads="1"/>
          </p:cNvSpPr>
          <p:nvPr/>
        </p:nvSpPr>
        <p:spPr bwMode="auto">
          <a:xfrm>
            <a:off x="9024937" y="3567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4" name="Oval 7"/>
          <p:cNvSpPr>
            <a:spLocks noChangeArrowheads="1"/>
          </p:cNvSpPr>
          <p:nvPr/>
        </p:nvSpPr>
        <p:spPr bwMode="auto">
          <a:xfrm>
            <a:off x="9786937" y="30337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sp>
        <p:nvSpPr>
          <p:cNvPr id="32775" name="Oval 8"/>
          <p:cNvSpPr>
            <a:spLocks noChangeArrowheads="1"/>
          </p:cNvSpPr>
          <p:nvPr/>
        </p:nvSpPr>
        <p:spPr bwMode="auto">
          <a:xfrm>
            <a:off x="8262937" y="3186112"/>
            <a:ext cx="228600" cy="228600"/>
          </a:xfrm>
          <a:prstGeom prst="ellipse">
            <a:avLst/>
          </a:prstGeom>
          <a:solidFill>
            <a:schemeClr val="accent1"/>
          </a:solidFill>
          <a:ln w="28575">
            <a:solidFill>
              <a:schemeClr val="tx1"/>
            </a:solidFill>
            <a:round/>
            <a:headEnd/>
            <a:tailEnd/>
          </a:ln>
        </p:spPr>
        <p:txBody>
          <a:bodyPr wrap="none" anchor="ctr"/>
          <a:lstStyle/>
          <a:p>
            <a:endParaRPr lang="en-US"/>
          </a:p>
        </p:txBody>
      </p:sp>
      <p:cxnSp>
        <p:nvCxnSpPr>
          <p:cNvPr id="32776" name="AutoShape 9"/>
          <p:cNvCxnSpPr>
            <a:cxnSpLocks noChangeShapeType="1"/>
            <a:stCxn id="32771" idx="6"/>
            <a:endCxn id="32772" idx="2"/>
          </p:cNvCxnSpPr>
          <p:nvPr/>
        </p:nvCxnSpPr>
        <p:spPr bwMode="auto">
          <a:xfrm flipV="1">
            <a:off x="8582025" y="2462212"/>
            <a:ext cx="809625" cy="76200"/>
          </a:xfrm>
          <a:prstGeom prst="straightConnector1">
            <a:avLst/>
          </a:prstGeom>
          <a:noFill/>
          <a:ln w="28575">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32777" name="AutoShape 10"/>
          <p:cNvCxnSpPr>
            <a:cxnSpLocks noChangeShapeType="1"/>
            <a:stCxn id="32774" idx="0"/>
            <a:endCxn id="32772" idx="5"/>
          </p:cNvCxnSpPr>
          <p:nvPr/>
        </p:nvCxnSpPr>
        <p:spPr bwMode="auto">
          <a:xfrm flipH="1" flipV="1">
            <a:off x="9601200" y="2557462"/>
            <a:ext cx="300037" cy="461963"/>
          </a:xfrm>
          <a:prstGeom prst="straightConnector1">
            <a:avLst/>
          </a:prstGeom>
          <a:noFill/>
          <a:ln w="28575">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32778" name="AutoShape 11"/>
          <p:cNvCxnSpPr>
            <a:cxnSpLocks noChangeShapeType="1"/>
            <a:stCxn id="32771" idx="5"/>
            <a:endCxn id="32773" idx="1"/>
          </p:cNvCxnSpPr>
          <p:nvPr/>
        </p:nvCxnSpPr>
        <p:spPr bwMode="auto">
          <a:xfrm>
            <a:off x="8534400" y="2633662"/>
            <a:ext cx="523875" cy="952500"/>
          </a:xfrm>
          <a:prstGeom prst="straightConnector1">
            <a:avLst/>
          </a:prstGeom>
          <a:noFill/>
          <a:ln w="28575">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32779" name="AutoShape 12"/>
          <p:cNvCxnSpPr>
            <a:cxnSpLocks noChangeShapeType="1"/>
            <a:stCxn id="32773" idx="7"/>
            <a:endCxn id="32772" idx="4"/>
          </p:cNvCxnSpPr>
          <p:nvPr/>
        </p:nvCxnSpPr>
        <p:spPr bwMode="auto">
          <a:xfrm flipV="1">
            <a:off x="9220200" y="2590800"/>
            <a:ext cx="300037" cy="995362"/>
          </a:xfrm>
          <a:prstGeom prst="straightConnector1">
            <a:avLst/>
          </a:prstGeom>
          <a:noFill/>
          <a:ln w="28575">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32780" name="AutoShape 13"/>
          <p:cNvCxnSpPr>
            <a:cxnSpLocks noChangeShapeType="1"/>
            <a:stCxn id="32772" idx="1"/>
            <a:endCxn id="32771" idx="7"/>
          </p:cNvCxnSpPr>
          <p:nvPr/>
        </p:nvCxnSpPr>
        <p:spPr bwMode="auto">
          <a:xfrm rot="-5400000" flipH="1" flipV="1">
            <a:off x="8948738" y="1952624"/>
            <a:ext cx="76200" cy="904875"/>
          </a:xfrm>
          <a:prstGeom prst="curvedConnector3">
            <a:avLst>
              <a:gd name="adj1" fmla="val -325000"/>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32781" name="AutoShape 14"/>
          <p:cNvCxnSpPr>
            <a:cxnSpLocks noChangeShapeType="1"/>
            <a:stCxn id="32772" idx="6"/>
            <a:endCxn id="32774" idx="6"/>
          </p:cNvCxnSpPr>
          <p:nvPr/>
        </p:nvCxnSpPr>
        <p:spPr bwMode="auto">
          <a:xfrm>
            <a:off x="9648825" y="2462212"/>
            <a:ext cx="381000" cy="685800"/>
          </a:xfrm>
          <a:prstGeom prst="curvedConnector3">
            <a:avLst>
              <a:gd name="adj1" fmla="val 156250"/>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32782" name="AutoShape 15"/>
          <p:cNvCxnSpPr>
            <a:cxnSpLocks noChangeShapeType="1"/>
            <a:stCxn id="32772" idx="0"/>
            <a:endCxn id="32775" idx="2"/>
          </p:cNvCxnSpPr>
          <p:nvPr/>
        </p:nvCxnSpPr>
        <p:spPr bwMode="auto">
          <a:xfrm rot="-5400000" flipH="1" flipV="1">
            <a:off x="8401050" y="2181225"/>
            <a:ext cx="966787" cy="1271587"/>
          </a:xfrm>
          <a:prstGeom prst="curvedConnector4">
            <a:avLst>
              <a:gd name="adj1" fmla="val -43190"/>
              <a:gd name="adj2" fmla="val 116852"/>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32783" name="AutoShape 16"/>
          <p:cNvCxnSpPr>
            <a:cxnSpLocks noChangeShapeType="1"/>
            <a:stCxn id="32772" idx="7"/>
            <a:endCxn id="32773" idx="6"/>
          </p:cNvCxnSpPr>
          <p:nvPr/>
        </p:nvCxnSpPr>
        <p:spPr bwMode="auto">
          <a:xfrm rot="-5400000" flipH="1" flipV="1">
            <a:off x="8777288" y="2857499"/>
            <a:ext cx="1314450" cy="333375"/>
          </a:xfrm>
          <a:prstGeom prst="curvedConnector4">
            <a:avLst>
              <a:gd name="adj1" fmla="val -19083"/>
              <a:gd name="adj2" fmla="val -284764"/>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32784" name="AutoShape 17"/>
          <p:cNvCxnSpPr>
            <a:cxnSpLocks noChangeShapeType="1"/>
            <a:stCxn id="32772" idx="0"/>
            <a:endCxn id="32772" idx="7"/>
          </p:cNvCxnSpPr>
          <p:nvPr/>
        </p:nvCxnSpPr>
        <p:spPr bwMode="auto">
          <a:xfrm rot="5400000" flipV="1">
            <a:off x="9544050" y="2309812"/>
            <a:ext cx="33337" cy="80963"/>
          </a:xfrm>
          <a:prstGeom prst="curvedConnector3">
            <a:avLst>
              <a:gd name="adj1" fmla="val -1980954"/>
            </a:avLst>
          </a:prstGeom>
          <a:noFill/>
          <a:ln w="9525">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284" y="4343400"/>
            <a:ext cx="4788715" cy="2362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0">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0">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0"/>
            <a:ext cx="12192000" cy="1143000"/>
          </a:xfrm>
        </p:spPr>
        <p:txBody>
          <a:bodyPr/>
          <a:lstStyle/>
          <a:p>
            <a:r>
              <a:rPr lang="en-US" sz="4000" dirty="0">
                <a:ea typeface="ＭＳ Ｐゴシック" pitchFamily="34" charset="-128"/>
              </a:rPr>
              <a:t>Application of Stationary Distributions: Gibbs Sampling*</a:t>
            </a:r>
          </a:p>
        </p:txBody>
      </p:sp>
      <p:sp>
        <p:nvSpPr>
          <p:cNvPr id="34818" name="Content Placeholder 2"/>
          <p:cNvSpPr>
            <a:spLocks noGrp="1"/>
          </p:cNvSpPr>
          <p:nvPr>
            <p:ph idx="1"/>
          </p:nvPr>
        </p:nvSpPr>
        <p:spPr>
          <a:xfrm>
            <a:off x="457200" y="1447800"/>
            <a:ext cx="6858000" cy="5029200"/>
          </a:xfrm>
        </p:spPr>
        <p:txBody>
          <a:bodyPr/>
          <a:lstStyle/>
          <a:p>
            <a:r>
              <a:rPr lang="en-US" sz="2400" dirty="0">
                <a:ea typeface="ＭＳ Ｐゴシック" pitchFamily="34" charset="-128"/>
              </a:rPr>
              <a:t>Each joint instantiation over all hidden and query variables is a state: {</a:t>
            </a:r>
            <a:r>
              <a:rPr lang="en-US" sz="2400" dirty="0">
                <a:latin typeface="Calibri"/>
                <a:ea typeface="ＭＳ Ｐゴシック" pitchFamily="34" charset="-128"/>
              </a:rPr>
              <a:t>X</a:t>
            </a:r>
            <a:r>
              <a:rPr lang="en-US" sz="2400" baseline="-25000" dirty="0">
                <a:latin typeface="Calibri"/>
                <a:ea typeface="ＭＳ Ｐゴシック" pitchFamily="34" charset="-128"/>
              </a:rPr>
              <a:t>1</a:t>
            </a:r>
            <a:r>
              <a:rPr lang="en-US" sz="2400" dirty="0">
                <a:ea typeface="ＭＳ Ｐゴシック" pitchFamily="34" charset="-128"/>
              </a:rPr>
              <a:t>, …, </a:t>
            </a:r>
            <a:r>
              <a:rPr lang="en-US" sz="2400" dirty="0" err="1">
                <a:latin typeface="Calibri"/>
                <a:ea typeface="ＭＳ Ｐゴシック" pitchFamily="34" charset="-128"/>
              </a:rPr>
              <a:t>X</a:t>
            </a:r>
            <a:r>
              <a:rPr lang="en-US" sz="2400" baseline="-25000" dirty="0" err="1">
                <a:latin typeface="Calibri"/>
                <a:ea typeface="ＭＳ Ｐゴシック" pitchFamily="34" charset="-128"/>
              </a:rPr>
              <a:t>n</a:t>
            </a:r>
            <a:r>
              <a:rPr lang="en-US" sz="2400" dirty="0">
                <a:ea typeface="ＭＳ Ｐゴシック" pitchFamily="34" charset="-128"/>
              </a:rPr>
              <a:t>} = H U Q</a:t>
            </a:r>
          </a:p>
          <a:p>
            <a:pPr lvl="4"/>
            <a:endParaRPr lang="en-US" sz="1400" dirty="0">
              <a:ea typeface="ＭＳ Ｐゴシック" pitchFamily="34" charset="-128"/>
            </a:endParaRPr>
          </a:p>
          <a:p>
            <a:r>
              <a:rPr lang="en-US" sz="2400" dirty="0">
                <a:ea typeface="ＭＳ Ｐゴシック" pitchFamily="34" charset="-128"/>
              </a:rPr>
              <a:t>Transitions:</a:t>
            </a:r>
          </a:p>
          <a:p>
            <a:pPr lvl="1"/>
            <a:r>
              <a:rPr lang="en-US" sz="2000" dirty="0">
                <a:ea typeface="ＭＳ Ｐゴシック" pitchFamily="34" charset="-128"/>
              </a:rPr>
              <a:t>With probability 1/n resample variable </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according to 	</a:t>
            </a:r>
          </a:p>
          <a:p>
            <a:pPr lvl="6"/>
            <a:endParaRPr lang="en-US" sz="1200" dirty="0">
              <a:ea typeface="ＭＳ Ｐゴシック" pitchFamily="34" charset="-128"/>
            </a:endParaRPr>
          </a:p>
          <a:p>
            <a:pPr marL="457176" lvl="1" indent="0">
              <a:buNone/>
            </a:pPr>
            <a:r>
              <a:rPr lang="en-US" sz="2000" dirty="0">
                <a:ea typeface="ＭＳ Ｐゴシック" pitchFamily="34" charset="-128"/>
              </a:rPr>
              <a:t>	P(</a:t>
            </a:r>
            <a:r>
              <a:rPr lang="en-US" sz="2000" dirty="0" err="1">
                <a:ea typeface="ＭＳ Ｐゴシック" pitchFamily="34" charset="-128"/>
              </a:rPr>
              <a:t>X</a:t>
            </a:r>
            <a:r>
              <a:rPr lang="en-US" sz="2000" baseline="-25000" dirty="0" err="1">
                <a:ea typeface="ＭＳ Ｐゴシック" pitchFamily="34" charset="-128"/>
              </a:rPr>
              <a:t>j</a:t>
            </a:r>
            <a:r>
              <a:rPr lang="en-US" sz="2000" dirty="0">
                <a:ea typeface="ＭＳ Ｐゴシック" pitchFamily="34" charset="-128"/>
              </a:rPr>
              <a:t> | 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x</a:t>
            </a:r>
            <a:r>
              <a:rPr lang="en-US" sz="2000" baseline="-25000" dirty="0">
                <a:ea typeface="ＭＳ Ｐゴシック" pitchFamily="34" charset="-128"/>
              </a:rPr>
              <a:t>j-1, </a:t>
            </a:r>
            <a:r>
              <a:rPr lang="en-US" sz="2000" dirty="0">
                <a:ea typeface="ＭＳ Ｐゴシック" pitchFamily="34" charset="-128"/>
              </a:rPr>
              <a:t>x</a:t>
            </a:r>
            <a:r>
              <a:rPr lang="en-US" sz="2000" baseline="-25000" dirty="0">
                <a:ea typeface="ＭＳ Ｐゴシック" pitchFamily="34" charset="-128"/>
              </a:rPr>
              <a:t>j+1</a:t>
            </a:r>
            <a:r>
              <a:rPr lang="en-US" sz="2000" dirty="0">
                <a:ea typeface="ＭＳ Ｐゴシック" pitchFamily="34" charset="-128"/>
              </a:rPr>
              <a:t>, …, </a:t>
            </a:r>
            <a:r>
              <a:rPr lang="en-US" sz="2000" dirty="0" err="1">
                <a:ea typeface="ＭＳ Ｐゴシック" pitchFamily="34" charset="-128"/>
              </a:rPr>
              <a:t>x</a:t>
            </a:r>
            <a:r>
              <a:rPr lang="en-US" sz="2000" baseline="-25000" dirty="0" err="1">
                <a:ea typeface="ＭＳ Ｐゴシック" pitchFamily="34" charset="-128"/>
              </a:rPr>
              <a:t>n</a:t>
            </a:r>
            <a:r>
              <a:rPr lang="en-US" sz="2000" baseline="-25000" dirty="0">
                <a:ea typeface="ＭＳ Ｐゴシック" pitchFamily="34" charset="-128"/>
              </a:rPr>
              <a:t>,</a:t>
            </a:r>
            <a:r>
              <a:rPr lang="en-US" sz="2000" dirty="0">
                <a:ea typeface="ＭＳ Ｐゴシック" pitchFamily="34" charset="-128"/>
              </a:rPr>
              <a:t> 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2"/>
            <a:endParaRPr lang="en-US" sz="1800" dirty="0">
              <a:ea typeface="ＭＳ Ｐゴシック" pitchFamily="34" charset="-128"/>
            </a:endParaRPr>
          </a:p>
          <a:p>
            <a:r>
              <a:rPr lang="en-US" sz="2400" dirty="0">
                <a:ea typeface="ＭＳ Ｐゴシック" pitchFamily="34" charset="-128"/>
              </a:rPr>
              <a:t>Stationary distribution:</a:t>
            </a:r>
          </a:p>
          <a:p>
            <a:pPr lvl="1"/>
            <a:r>
              <a:rPr lang="en-US" sz="2000" dirty="0">
                <a:ea typeface="ＭＳ Ｐゴシック" pitchFamily="34" charset="-128"/>
              </a:rPr>
              <a:t>Conditional distribution P(X</a:t>
            </a:r>
            <a:r>
              <a:rPr lang="en-US" sz="2000" baseline="-25000" dirty="0">
                <a:ea typeface="ＭＳ Ｐゴシック" pitchFamily="34" charset="-128"/>
              </a:rPr>
              <a:t>1</a:t>
            </a:r>
            <a:r>
              <a:rPr lang="en-US" sz="2000" dirty="0">
                <a:ea typeface="ＭＳ Ｐゴシック" pitchFamily="34" charset="-128"/>
              </a:rPr>
              <a:t>, X</a:t>
            </a:r>
            <a:r>
              <a:rPr lang="en-US" sz="2000" baseline="-25000" dirty="0">
                <a:ea typeface="ＭＳ Ｐゴシック" pitchFamily="34" charset="-128"/>
              </a:rPr>
              <a:t>2</a:t>
            </a:r>
            <a:r>
              <a:rPr lang="en-US" sz="2000" dirty="0">
                <a:ea typeface="ＭＳ Ｐゴシック" pitchFamily="34" charset="-128"/>
              </a:rPr>
              <a:t> , … , X</a:t>
            </a:r>
            <a:r>
              <a:rPr lang="en-US" sz="2000" baseline="-25000" dirty="0">
                <a:ea typeface="ＭＳ Ｐゴシック" pitchFamily="34" charset="-128"/>
              </a:rPr>
              <a:t>n</a:t>
            </a:r>
            <a:r>
              <a:rPr lang="en-US" sz="2000" dirty="0">
                <a:ea typeface="ＭＳ Ｐゴシック" pitchFamily="34" charset="-128"/>
              </a:rPr>
              <a:t>|e</a:t>
            </a:r>
            <a:r>
              <a:rPr lang="en-US" sz="2000" baseline="-25000" dirty="0">
                <a:ea typeface="ＭＳ Ｐゴシック" pitchFamily="34" charset="-128"/>
              </a:rPr>
              <a:t>1,</a:t>
            </a:r>
            <a:r>
              <a:rPr lang="en-US" sz="2000" dirty="0">
                <a:ea typeface="ＭＳ Ｐゴシック" pitchFamily="34" charset="-128"/>
              </a:rPr>
              <a:t> …</a:t>
            </a:r>
            <a:r>
              <a:rPr lang="en-US" sz="2000" baseline="-25000" dirty="0">
                <a:ea typeface="ＭＳ Ｐゴシック" pitchFamily="34" charset="-128"/>
              </a:rPr>
              <a:t>,</a:t>
            </a:r>
            <a:r>
              <a:rPr lang="en-US" sz="2000" dirty="0">
                <a:ea typeface="ＭＳ Ｐゴシック" pitchFamily="34" charset="-128"/>
              </a:rPr>
              <a:t> </a:t>
            </a:r>
            <a:r>
              <a:rPr lang="en-US" sz="2000" dirty="0" err="1">
                <a:ea typeface="ＭＳ Ｐゴシック" pitchFamily="34" charset="-128"/>
              </a:rPr>
              <a:t>e</a:t>
            </a:r>
            <a:r>
              <a:rPr lang="en-US" sz="2000" baseline="-25000" dirty="0" err="1">
                <a:ea typeface="ＭＳ Ｐゴシック" pitchFamily="34" charset="-128"/>
              </a:rPr>
              <a:t>m</a:t>
            </a:r>
            <a:r>
              <a:rPr lang="en-US" sz="2000" dirty="0">
                <a:ea typeface="ＭＳ Ｐゴシック" pitchFamily="34" charset="-128"/>
              </a:rPr>
              <a:t>)</a:t>
            </a:r>
          </a:p>
          <a:p>
            <a:pPr lvl="1"/>
            <a:r>
              <a:rPr lang="en-US" sz="2000" dirty="0">
                <a:ea typeface="ＭＳ Ｐゴシック" pitchFamily="34" charset="-128"/>
              </a:rPr>
              <a:t>Means that w</a:t>
            </a:r>
            <a:r>
              <a:rPr lang="en-US" sz="2000" dirty="0">
                <a:ea typeface="ＭＳ Ｐゴシック" pitchFamily="34" charset="-128"/>
                <a:sym typeface="Wingdings" pitchFamily="2" charset="2"/>
              </a:rPr>
              <a:t>hen running Gibbs sampling long enough we get a sample from the desired distribution</a:t>
            </a:r>
          </a:p>
          <a:p>
            <a:pPr lvl="1"/>
            <a:r>
              <a:rPr lang="en-US" sz="2000" dirty="0">
                <a:ea typeface="ＭＳ Ｐゴシック" pitchFamily="34" charset="-128"/>
                <a:sym typeface="Wingdings" pitchFamily="2" charset="2"/>
              </a:rPr>
              <a:t>Requires some proof to show this is true!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057400"/>
            <a:ext cx="4905642" cy="388619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Markov Models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219200"/>
            <a:ext cx="5954245" cy="5397615"/>
          </a:xfrm>
          <a:prstGeom prst="rect">
            <a:avLst/>
          </a:prstGeom>
        </p:spPr>
      </p:pic>
    </p:spTree>
    <p:extLst>
      <p:ext uri="{BB962C8B-B14F-4D97-AF65-F5344CB8AC3E}">
        <p14:creationId xmlns:p14="http://schemas.microsoft.com/office/powerpoint/2010/main" val="2697979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 Sonar (P4)</a:t>
            </a:r>
          </a:p>
        </p:txBody>
      </p:sp>
      <p:pic>
        <p:nvPicPr>
          <p:cNvPr id="5" name="Picture 4" descr="Screen Shot 2014-08-21 at 7.37.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111" y="1295400"/>
            <a:ext cx="6073778" cy="5107381"/>
          </a:xfrm>
          <a:prstGeom prst="rect">
            <a:avLst/>
          </a:prstGeom>
        </p:spPr>
      </p:pic>
      <p:sp>
        <p:nvSpPr>
          <p:cNvPr id="6" name="TextBox 5"/>
          <p:cNvSpPr txBox="1"/>
          <p:nvPr/>
        </p:nvSpPr>
        <p:spPr>
          <a:xfrm>
            <a:off x="7785911" y="6507901"/>
            <a:ext cx="4400514" cy="369332"/>
          </a:xfrm>
          <a:prstGeom prst="rect">
            <a:avLst/>
          </a:prstGeom>
          <a:noFill/>
        </p:spPr>
        <p:txBody>
          <a:bodyPr wrap="none" rtlCol="0">
            <a:spAutoFit/>
          </a:bodyPr>
          <a:lstStyle/>
          <a:p>
            <a:r>
              <a:rPr lang="en-US" dirty="0">
                <a:solidFill>
                  <a:srgbClr val="FF0000"/>
                </a:solidFill>
                <a:latin typeface="Calibri"/>
                <a:cs typeface="Calibri"/>
              </a:rPr>
              <a:t>[Demo: </a:t>
            </a:r>
            <a:r>
              <a:rPr lang="en-US" dirty="0" err="1">
                <a:solidFill>
                  <a:srgbClr val="FF0000"/>
                </a:solidFill>
                <a:latin typeface="Calibri"/>
                <a:cs typeface="Calibri"/>
              </a:rPr>
              <a:t>Pacman</a:t>
            </a:r>
            <a:r>
              <a:rPr lang="en-US" dirty="0">
                <a:solidFill>
                  <a:srgbClr val="FF0000"/>
                </a:solidFill>
                <a:latin typeface="Calibri"/>
                <a:cs typeface="Calibri"/>
              </a:rPr>
              <a:t> – Sonar – No Beliefs(L14D1)]</a:t>
            </a:r>
          </a:p>
        </p:txBody>
      </p:sp>
    </p:spTree>
    <p:extLst>
      <p:ext uri="{BB962C8B-B14F-4D97-AF65-F5344CB8AC3E}">
        <p14:creationId xmlns:p14="http://schemas.microsoft.com/office/powerpoint/2010/main" val="3725266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Pacman</a:t>
            </a:r>
            <a:r>
              <a:rPr lang="en-US" dirty="0"/>
              <a:t> – Sonar (no beliefs)</a:t>
            </a:r>
          </a:p>
        </p:txBody>
      </p:sp>
      <p:pic>
        <p:nvPicPr>
          <p:cNvPr id="5" name="Pacman sonar (P4) -- no belief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1"/>
            <a:ext cx="8305800" cy="5191126"/>
          </a:xfrm>
          <a:prstGeom prst="rect">
            <a:avLst/>
          </a:prstGeom>
        </p:spPr>
      </p:pic>
    </p:spTree>
    <p:extLst>
      <p:ext uri="{BB962C8B-B14F-4D97-AF65-F5344CB8AC3E}">
        <p14:creationId xmlns:p14="http://schemas.microsoft.com/office/powerpoint/2010/main" val="2421446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a:ea typeface="ＭＳ Ｐゴシック" pitchFamily="34" charset="-128"/>
              </a:rPr>
              <a:t>Probability Recap</a:t>
            </a:r>
          </a:p>
        </p:txBody>
      </p:sp>
      <p:sp>
        <p:nvSpPr>
          <p:cNvPr id="30722" name="Content Placeholder 2"/>
          <p:cNvSpPr>
            <a:spLocks noGrp="1"/>
          </p:cNvSpPr>
          <p:nvPr>
            <p:ph idx="1"/>
          </p:nvPr>
        </p:nvSpPr>
        <p:spPr>
          <a:xfrm>
            <a:off x="304799" y="1600200"/>
            <a:ext cx="11201401" cy="4525963"/>
          </a:xfrm>
        </p:spPr>
        <p:txBody>
          <a:bodyPr/>
          <a:lstStyle/>
          <a:p>
            <a:pPr>
              <a:buFont typeface="Wingdings" charset="0"/>
              <a:buChar char="§"/>
              <a:defRPr/>
            </a:pPr>
            <a:r>
              <a:rPr lang="en-US" sz="2800" dirty="0"/>
              <a:t>Conditional probability</a:t>
            </a:r>
          </a:p>
          <a:p>
            <a:pPr lvl="2">
              <a:buFont typeface="Wingdings" charset="0"/>
              <a:buChar char="§"/>
              <a:defRPr/>
            </a:pPr>
            <a:endParaRPr lang="en-US" sz="2000" dirty="0"/>
          </a:p>
          <a:p>
            <a:pPr>
              <a:buFont typeface="Wingdings" charset="0"/>
              <a:buChar char="§"/>
              <a:defRPr/>
            </a:pPr>
            <a:r>
              <a:rPr lang="en-US" sz="2800" dirty="0"/>
              <a:t>Product rule</a:t>
            </a:r>
          </a:p>
          <a:p>
            <a:pPr lvl="2">
              <a:buFont typeface="Wingdings" charset="0"/>
              <a:buChar char="§"/>
              <a:defRPr/>
            </a:pPr>
            <a:endParaRPr lang="en-US" sz="2000" dirty="0"/>
          </a:p>
          <a:p>
            <a:pPr>
              <a:buFont typeface="Wingdings" charset="0"/>
              <a:buChar char="§"/>
              <a:defRPr/>
            </a:pPr>
            <a:r>
              <a:rPr lang="en-US" sz="2800" dirty="0"/>
              <a:t>Chain rule </a:t>
            </a:r>
            <a:endParaRPr lang="en-US" sz="2400" dirty="0"/>
          </a:p>
          <a:p>
            <a:pPr marL="0" indent="0">
              <a:buFont typeface="Wingdings" charset="0"/>
              <a:buNone/>
              <a:defRPr/>
            </a:pPr>
            <a:endParaRPr lang="en-US" sz="1600" dirty="0"/>
          </a:p>
          <a:p>
            <a:pPr marL="0" indent="0">
              <a:buFont typeface="Wingdings" charset="0"/>
              <a:buNone/>
              <a:defRPr/>
            </a:pPr>
            <a:endParaRPr lang="en-US" sz="1600" dirty="0"/>
          </a:p>
          <a:p>
            <a:pPr marL="0" indent="0">
              <a:buFont typeface="Wingdings" charset="0"/>
              <a:buNone/>
              <a:defRPr/>
            </a:pPr>
            <a:endParaRPr lang="en-US" sz="1600" dirty="0"/>
          </a:p>
          <a:p>
            <a:pPr>
              <a:buFont typeface="Wingdings" charset="0"/>
              <a:buChar char="§"/>
              <a:defRPr/>
            </a:pPr>
            <a:r>
              <a:rPr lang="en-US" sz="2800" dirty="0"/>
              <a:t>X, Y independent if and only if:</a:t>
            </a:r>
          </a:p>
          <a:p>
            <a:pPr lvl="4">
              <a:buFont typeface="Wingdings" charset="0"/>
              <a:buChar char="§"/>
              <a:defRPr/>
            </a:pPr>
            <a:endParaRPr lang="en-US" sz="1600" dirty="0"/>
          </a:p>
          <a:p>
            <a:pPr>
              <a:buFont typeface="Wingdings" charset="0"/>
              <a:buChar char="§"/>
              <a:defRPr/>
            </a:pPr>
            <a:r>
              <a:rPr lang="en-US" sz="2800" dirty="0"/>
              <a:t>X and Y are conditionally independent given Z if and only if:</a:t>
            </a:r>
            <a:endParaRPr lang="en-US" dirty="0"/>
          </a:p>
          <a:p>
            <a:pPr>
              <a:buFont typeface="Wingdings" charset="0"/>
              <a:buChar char="§"/>
              <a:defRPr/>
            </a:pPr>
            <a:endParaRPr lang="en-US" dirty="0"/>
          </a:p>
        </p:txBody>
      </p:sp>
      <p:pic>
        <p:nvPicPr>
          <p:cNvPr id="17412" name="Picture 8"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1524000"/>
            <a:ext cx="2447925"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3" name="Picture 10" descr="txp_fig"/>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049836" y="2570706"/>
            <a:ext cx="3103563"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4" descr="txp_fi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4867520"/>
            <a:ext cx="3795713"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5" name="Picture 7" descr="txp_fig"/>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616325" y="6172200"/>
            <a:ext cx="4841875"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6" name="Picture 8" descr="txp_fig"/>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9677400" y="5803900"/>
            <a:ext cx="14017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txp_fig.png"/>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bwMode="auto">
          <a:xfrm>
            <a:off x="3106737" y="3505200"/>
            <a:ext cx="6646512" cy="970563"/>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Tree>
    <p:extLst>
      <p:ext uri="{BB962C8B-B14F-4D97-AF65-F5344CB8AC3E}">
        <p14:creationId xmlns:p14="http://schemas.microsoft.com/office/powerpoint/2010/main" val="17594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2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US">
                <a:latin typeface="Calibri"/>
                <a:ea typeface="ＭＳ Ｐゴシック" pitchFamily="34" charset="-128"/>
                <a:cs typeface="Calibri"/>
              </a:rPr>
              <a:t>Hidden Markov Models</a:t>
            </a:r>
          </a:p>
        </p:txBody>
      </p:sp>
      <p:sp>
        <p:nvSpPr>
          <p:cNvPr id="36866" name="Rectangle 3"/>
          <p:cNvSpPr>
            <a:spLocks noGrp="1" noChangeArrowheads="1"/>
          </p:cNvSpPr>
          <p:nvPr>
            <p:ph idx="1"/>
          </p:nvPr>
        </p:nvSpPr>
        <p:spPr/>
        <p:txBody>
          <a:bodyPr/>
          <a:lstStyle/>
          <a:p>
            <a:pPr>
              <a:lnSpc>
                <a:spcPct val="90000"/>
              </a:lnSpc>
            </a:pPr>
            <a:r>
              <a:rPr lang="en-US" sz="2400" dirty="0">
                <a:latin typeface="Calibri"/>
                <a:ea typeface="ＭＳ Ｐゴシック" pitchFamily="34" charset="-128"/>
                <a:cs typeface="Calibri"/>
              </a:rPr>
              <a:t>Markov chains not so useful for most agents</a:t>
            </a:r>
          </a:p>
          <a:p>
            <a:pPr lvl="1">
              <a:lnSpc>
                <a:spcPct val="90000"/>
              </a:lnSpc>
            </a:pPr>
            <a:r>
              <a:rPr lang="en-US" sz="2000" dirty="0">
                <a:latin typeface="Calibri"/>
                <a:ea typeface="ＭＳ Ｐゴシック" pitchFamily="34" charset="-128"/>
                <a:cs typeface="Calibri"/>
              </a:rPr>
              <a:t>Need observations to update your beliefs</a:t>
            </a:r>
          </a:p>
          <a:p>
            <a:pPr lvl="1">
              <a:lnSpc>
                <a:spcPct val="90000"/>
              </a:lnSpc>
            </a:pPr>
            <a:endParaRPr lang="en-US" sz="2000" dirty="0">
              <a:latin typeface="Calibri"/>
              <a:ea typeface="ＭＳ Ｐゴシック" pitchFamily="34" charset="-128"/>
              <a:cs typeface="Calibri"/>
            </a:endParaRPr>
          </a:p>
          <a:p>
            <a:pPr>
              <a:lnSpc>
                <a:spcPct val="90000"/>
              </a:lnSpc>
            </a:pPr>
            <a:r>
              <a:rPr lang="en-US" sz="2400" dirty="0">
                <a:latin typeface="Calibri"/>
                <a:ea typeface="ＭＳ Ｐゴシック" pitchFamily="34" charset="-128"/>
                <a:cs typeface="Calibri"/>
              </a:rPr>
              <a:t>Hidden Markov models (HMMs)</a:t>
            </a:r>
          </a:p>
          <a:p>
            <a:pPr lvl="1">
              <a:lnSpc>
                <a:spcPct val="90000"/>
              </a:lnSpc>
            </a:pPr>
            <a:r>
              <a:rPr lang="en-US" sz="2000" dirty="0">
                <a:latin typeface="Calibri"/>
                <a:ea typeface="ＭＳ Ｐゴシック" pitchFamily="34" charset="-128"/>
                <a:cs typeface="Calibri"/>
              </a:rPr>
              <a:t>Underlying Markov chain over states X</a:t>
            </a:r>
          </a:p>
          <a:p>
            <a:pPr lvl="1">
              <a:lnSpc>
                <a:spcPct val="90000"/>
              </a:lnSpc>
            </a:pPr>
            <a:r>
              <a:rPr lang="en-US" sz="2000" dirty="0">
                <a:latin typeface="Calibri"/>
                <a:ea typeface="ＭＳ Ｐゴシック" pitchFamily="34" charset="-128"/>
                <a:cs typeface="Calibri"/>
              </a:rPr>
              <a:t>You observe outputs (effects) at each time step</a:t>
            </a:r>
          </a:p>
        </p:txBody>
      </p:sp>
      <p:sp>
        <p:nvSpPr>
          <p:cNvPr id="36867" name="Oval 4"/>
          <p:cNvSpPr>
            <a:spLocks noChangeArrowheads="1"/>
          </p:cNvSpPr>
          <p:nvPr/>
        </p:nvSpPr>
        <p:spPr bwMode="auto">
          <a:xfrm>
            <a:off x="5943600" y="42672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cxnSp>
        <p:nvCxnSpPr>
          <p:cNvPr id="36868" name="AutoShape 5"/>
          <p:cNvCxnSpPr>
            <a:cxnSpLocks noChangeShapeType="1"/>
            <a:stCxn id="36867" idx="4"/>
            <a:endCxn id="36883" idx="0"/>
          </p:cNvCxnSpPr>
          <p:nvPr/>
        </p:nvCxnSpPr>
        <p:spPr bwMode="auto">
          <a:xfrm>
            <a:off x="6210300" y="4814888"/>
            <a:ext cx="0" cy="504825"/>
          </a:xfrm>
          <a:prstGeom prst="straightConnector1">
            <a:avLst/>
          </a:prstGeom>
          <a:noFill/>
          <a:ln w="28575">
            <a:solidFill>
              <a:schemeClr val="bg1"/>
            </a:solidFill>
            <a:round/>
            <a:headEnd/>
            <a:tailEnd type="triangle" w="lg" len="lg"/>
          </a:ln>
          <a:extLst>
            <a:ext uri="{909E8E84-426E-40dd-AFC4-6F175D3DCCD1}">
              <a14:hiddenFill xmlns="" xmlns:a14="http://schemas.microsoft.com/office/drawing/2010/main">
                <a:noFill/>
              </a14:hiddenFill>
            </a:ext>
          </a:extLst>
        </p:spPr>
      </p:cxnSp>
      <p:sp>
        <p:nvSpPr>
          <p:cNvPr id="36869" name="Oval 6"/>
          <p:cNvSpPr>
            <a:spLocks noChangeArrowheads="1"/>
          </p:cNvSpPr>
          <p:nvPr/>
        </p:nvSpPr>
        <p:spPr bwMode="auto">
          <a:xfrm>
            <a:off x="25908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36870" name="AutoShape 7"/>
          <p:cNvCxnSpPr>
            <a:cxnSpLocks noChangeShapeType="1"/>
            <a:stCxn id="36869" idx="4"/>
            <a:endCxn id="36880" idx="0"/>
          </p:cNvCxnSpPr>
          <p:nvPr/>
        </p:nvCxnSpPr>
        <p:spPr bwMode="auto">
          <a:xfrm>
            <a:off x="2857500" y="48148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871" name="Oval 8"/>
          <p:cNvSpPr>
            <a:spLocks noChangeArrowheads="1"/>
          </p:cNvSpPr>
          <p:nvPr/>
        </p:nvSpPr>
        <p:spPr bwMode="auto">
          <a:xfrm>
            <a:off x="16764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cxnSp>
        <p:nvCxnSpPr>
          <p:cNvPr id="36872" name="AutoShape 9"/>
          <p:cNvCxnSpPr>
            <a:cxnSpLocks noChangeShapeType="1"/>
            <a:stCxn id="36873" idx="6"/>
            <a:endCxn id="36869" idx="2"/>
          </p:cNvCxnSpPr>
          <p:nvPr/>
        </p:nvCxnSpPr>
        <p:spPr bwMode="auto">
          <a:xfrm>
            <a:off x="2224088" y="45339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873" name="Oval 10"/>
          <p:cNvSpPr>
            <a:spLocks noChangeArrowheads="1"/>
          </p:cNvSpPr>
          <p:nvPr/>
        </p:nvSpPr>
        <p:spPr bwMode="auto">
          <a:xfrm>
            <a:off x="16764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36874" name="AutoShape 11"/>
          <p:cNvCxnSpPr>
            <a:cxnSpLocks noChangeShapeType="1"/>
            <a:stCxn id="36873" idx="4"/>
            <a:endCxn id="36871" idx="0"/>
          </p:cNvCxnSpPr>
          <p:nvPr/>
        </p:nvCxnSpPr>
        <p:spPr bwMode="auto">
          <a:xfrm>
            <a:off x="1943100" y="48148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875" name="Oval 12"/>
          <p:cNvSpPr>
            <a:spLocks noChangeArrowheads="1"/>
          </p:cNvSpPr>
          <p:nvPr/>
        </p:nvSpPr>
        <p:spPr bwMode="auto">
          <a:xfrm>
            <a:off x="35052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36876" name="AutoShape 13"/>
          <p:cNvCxnSpPr>
            <a:cxnSpLocks noChangeShapeType="1"/>
            <a:stCxn id="36875" idx="6"/>
            <a:endCxn id="36878" idx="2"/>
          </p:cNvCxnSpPr>
          <p:nvPr/>
        </p:nvCxnSpPr>
        <p:spPr bwMode="auto">
          <a:xfrm>
            <a:off x="4052888" y="45339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6877" name="AutoShape 14"/>
          <p:cNvCxnSpPr>
            <a:cxnSpLocks noChangeShapeType="1"/>
            <a:stCxn id="36869" idx="6"/>
            <a:endCxn id="36875" idx="2"/>
          </p:cNvCxnSpPr>
          <p:nvPr/>
        </p:nvCxnSpPr>
        <p:spPr bwMode="auto">
          <a:xfrm>
            <a:off x="3138488" y="45339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878" name="Oval 15"/>
          <p:cNvSpPr>
            <a:spLocks noChangeArrowheads="1"/>
          </p:cNvSpPr>
          <p:nvPr/>
        </p:nvSpPr>
        <p:spPr bwMode="auto">
          <a:xfrm>
            <a:off x="44196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36879" name="AutoShape 16"/>
          <p:cNvCxnSpPr>
            <a:cxnSpLocks noChangeShapeType="1"/>
            <a:stCxn id="36878" idx="6"/>
            <a:endCxn id="36867" idx="2"/>
          </p:cNvCxnSpPr>
          <p:nvPr/>
        </p:nvCxnSpPr>
        <p:spPr bwMode="auto">
          <a:xfrm>
            <a:off x="4967288" y="4533900"/>
            <a:ext cx="962025"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sp>
        <p:nvSpPr>
          <p:cNvPr id="36880" name="Oval 17"/>
          <p:cNvSpPr>
            <a:spLocks noChangeArrowheads="1"/>
          </p:cNvSpPr>
          <p:nvPr/>
        </p:nvSpPr>
        <p:spPr bwMode="auto">
          <a:xfrm>
            <a:off x="25908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2</a:t>
            </a:r>
          </a:p>
        </p:txBody>
      </p:sp>
      <p:sp>
        <p:nvSpPr>
          <p:cNvPr id="36881" name="Oval 18"/>
          <p:cNvSpPr>
            <a:spLocks noChangeArrowheads="1"/>
          </p:cNvSpPr>
          <p:nvPr/>
        </p:nvSpPr>
        <p:spPr bwMode="auto">
          <a:xfrm>
            <a:off x="35052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3</a:t>
            </a:r>
          </a:p>
        </p:txBody>
      </p:sp>
      <p:sp>
        <p:nvSpPr>
          <p:cNvPr id="36882" name="Oval 19"/>
          <p:cNvSpPr>
            <a:spLocks noChangeArrowheads="1"/>
          </p:cNvSpPr>
          <p:nvPr/>
        </p:nvSpPr>
        <p:spPr bwMode="auto">
          <a:xfrm>
            <a:off x="4419600" y="53340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4</a:t>
            </a:r>
          </a:p>
        </p:txBody>
      </p:sp>
      <p:sp>
        <p:nvSpPr>
          <p:cNvPr id="36883" name="Oval 20"/>
          <p:cNvSpPr>
            <a:spLocks noChangeArrowheads="1"/>
          </p:cNvSpPr>
          <p:nvPr/>
        </p:nvSpPr>
        <p:spPr bwMode="auto">
          <a:xfrm>
            <a:off x="5943600" y="53340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E</a:t>
            </a:r>
            <a:r>
              <a:rPr lang="en-US" sz="2400" baseline="-25000">
                <a:solidFill>
                  <a:schemeClr val="bg1"/>
                </a:solidFill>
                <a:latin typeface="Calibri"/>
                <a:cs typeface="Calibri"/>
              </a:rPr>
              <a:t>5</a:t>
            </a:r>
          </a:p>
        </p:txBody>
      </p:sp>
      <p:cxnSp>
        <p:nvCxnSpPr>
          <p:cNvPr id="36884" name="AutoShape 21"/>
          <p:cNvCxnSpPr>
            <a:cxnSpLocks noChangeShapeType="1"/>
            <a:stCxn id="36875" idx="4"/>
            <a:endCxn id="36881" idx="0"/>
          </p:cNvCxnSpPr>
          <p:nvPr/>
        </p:nvCxnSpPr>
        <p:spPr bwMode="auto">
          <a:xfrm>
            <a:off x="3771900" y="48148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6885" name="AutoShape 22"/>
          <p:cNvCxnSpPr>
            <a:cxnSpLocks noChangeShapeType="1"/>
            <a:stCxn id="36878" idx="4"/>
            <a:endCxn id="36882" idx="0"/>
          </p:cNvCxnSpPr>
          <p:nvPr/>
        </p:nvCxnSpPr>
        <p:spPr bwMode="auto">
          <a:xfrm>
            <a:off x="4686300" y="48148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524000"/>
            <a:ext cx="5107669" cy="4630181"/>
          </a:xfrm>
          <a:prstGeom prst="rect">
            <a:avLst/>
          </a:prstGeom>
        </p:spPr>
      </p:pic>
    </p:spTree>
    <p:extLst>
      <p:ext uri="{BB962C8B-B14F-4D97-AF65-F5344CB8AC3E}">
        <p14:creationId xmlns:p14="http://schemas.microsoft.com/office/powerpoint/2010/main" val="1443613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latin typeface="Calibri"/>
                <a:cs typeface="Calibri"/>
              </a:rPr>
              <a:t>Example: Weather HMM</a:t>
            </a:r>
          </a:p>
        </p:txBody>
      </p:sp>
      <p:cxnSp>
        <p:nvCxnSpPr>
          <p:cNvPr id="11" name="Straight Arrow Connector 10"/>
          <p:cNvCxnSpPr>
            <a:endCxn id="52" idx="2"/>
          </p:cNvCxnSpPr>
          <p:nvPr/>
        </p:nvCxnSpPr>
        <p:spPr>
          <a:xfrm>
            <a:off x="3124200" y="2057400"/>
            <a:ext cx="533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1557236944"/>
              </p:ext>
            </p:extLst>
          </p:nvPr>
        </p:nvGraphicFramePr>
        <p:xfrm>
          <a:off x="7467600" y="4572000"/>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P(R</a:t>
                      </a:r>
                      <a:r>
                        <a:rPr lang="en-US" sz="1800" b="0" baseline="-25000" dirty="0">
                          <a:solidFill>
                            <a:srgbClr val="333399"/>
                          </a:solidFill>
                          <a:latin typeface="Calibri"/>
                          <a:cs typeface="Calibri"/>
                        </a:rPr>
                        <a:t>t</a:t>
                      </a: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5" name="Oval 24"/>
          <p:cNvSpPr/>
          <p:nvPr/>
        </p:nvSpPr>
        <p:spPr>
          <a:xfrm>
            <a:off x="1371600" y="2941638"/>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cxnSp>
        <p:nvCxnSpPr>
          <p:cNvPr id="26" name="Straight Arrow Connector 25"/>
          <p:cNvCxnSpPr>
            <a:endCxn id="25" idx="0"/>
          </p:cNvCxnSpPr>
          <p:nvPr/>
        </p:nvCxnSpPr>
        <p:spPr>
          <a:xfrm>
            <a:off x="2362200" y="2438400"/>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4648200" y="2446338"/>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endCxn id="53" idx="2"/>
          </p:cNvCxnSpPr>
          <p:nvPr/>
        </p:nvCxnSpPr>
        <p:spPr>
          <a:xfrm flipV="1">
            <a:off x="5410200" y="2057400"/>
            <a:ext cx="533400" cy="79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p:nvPr/>
        </p:nvCxnSpPr>
        <p:spPr>
          <a:xfrm>
            <a:off x="6934200" y="2454276"/>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44" name="Table 43"/>
          <p:cNvGraphicFramePr>
            <a:graphicFrameLocks noGrp="1"/>
          </p:cNvGraphicFramePr>
          <p:nvPr>
            <p:extLst>
              <p:ext uri="{D42A27DB-BD31-4B8C-83A1-F6EECF244321}">
                <p14:modId xmlns:p14="http://schemas.microsoft.com/office/powerpoint/2010/main" val="2507955726"/>
              </p:ext>
            </p:extLst>
          </p:nvPr>
        </p:nvGraphicFramePr>
        <p:xfrm>
          <a:off x="9829800" y="4572000"/>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baseline="0" dirty="0" err="1">
                          <a:solidFill>
                            <a:srgbClr val="333399"/>
                          </a:solidFill>
                          <a:latin typeface="Calibri"/>
                          <a:cs typeface="Calibri"/>
                        </a:rPr>
                        <a:t>U</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a:t>
                      </a:r>
                      <a:r>
                        <a:rPr lang="en-US" sz="1800" b="0" dirty="0" err="1">
                          <a:solidFill>
                            <a:srgbClr val="333399"/>
                          </a:solidFill>
                          <a:latin typeface="Calibri"/>
                          <a:cs typeface="Calibri"/>
                        </a:rPr>
                        <a:t>U</a:t>
                      </a:r>
                      <a:r>
                        <a:rPr lang="en-US" sz="1800" b="0" baseline="-25000" dirty="0" err="1">
                          <a:solidFill>
                            <a:srgbClr val="333399"/>
                          </a:solidFill>
                          <a:latin typeface="Calibri"/>
                          <a:cs typeface="Calibri"/>
                        </a:rPr>
                        <a:t>t</a:t>
                      </a: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0.9</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0.1</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0.2</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0.8</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 name="Oval 48"/>
          <p:cNvSpPr/>
          <p:nvPr/>
        </p:nvSpPr>
        <p:spPr>
          <a:xfrm>
            <a:off x="3657600" y="29718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Umbrella</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0" name="Oval 49"/>
          <p:cNvSpPr/>
          <p:nvPr/>
        </p:nvSpPr>
        <p:spPr>
          <a:xfrm>
            <a:off x="5943600" y="29718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t+1</a:t>
            </a:r>
          </a:p>
        </p:txBody>
      </p:sp>
      <p:sp>
        <p:nvSpPr>
          <p:cNvPr id="51" name="Oval 50"/>
          <p:cNvSpPr/>
          <p:nvPr/>
        </p:nvSpPr>
        <p:spPr>
          <a:xfrm>
            <a:off x="1371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sp>
        <p:nvSpPr>
          <p:cNvPr id="52" name="Oval 51"/>
          <p:cNvSpPr/>
          <p:nvPr/>
        </p:nvSpPr>
        <p:spPr>
          <a:xfrm>
            <a:off x="3657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err="1">
                <a:solidFill>
                  <a:srgbClr val="333399"/>
                </a:solidFill>
                <a:latin typeface="Calibri"/>
                <a:cs typeface="Calibri"/>
              </a:rPr>
              <a:t>Rain</a:t>
            </a:r>
            <a:r>
              <a:rPr lang="en-US" baseline="-25000" dirty="0" err="1">
                <a:solidFill>
                  <a:srgbClr val="333399"/>
                </a:solidFill>
                <a:latin typeface="Calibri"/>
                <a:cs typeface="Calibri"/>
              </a:rPr>
              <a:t>t</a:t>
            </a:r>
            <a:endParaRPr lang="en-US" baseline="-25000" dirty="0">
              <a:solidFill>
                <a:srgbClr val="333399"/>
              </a:solidFill>
              <a:latin typeface="Calibri"/>
              <a:cs typeface="Calibri"/>
            </a:endParaRPr>
          </a:p>
        </p:txBody>
      </p:sp>
      <p:sp>
        <p:nvSpPr>
          <p:cNvPr id="53" name="Oval 52"/>
          <p:cNvSpPr/>
          <p:nvPr/>
        </p:nvSpPr>
        <p:spPr>
          <a:xfrm>
            <a:off x="5943600" y="1676400"/>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t+1</a:t>
            </a:r>
          </a:p>
        </p:txBody>
      </p:sp>
      <p:cxnSp>
        <p:nvCxnSpPr>
          <p:cNvPr id="57" name="Straight Arrow Connector 56"/>
          <p:cNvCxnSpPr/>
          <p:nvPr/>
        </p:nvCxnSpPr>
        <p:spPr>
          <a:xfrm>
            <a:off x="990600" y="2057400"/>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p:nvPr/>
        </p:nvCxnSpPr>
        <p:spPr>
          <a:xfrm>
            <a:off x="7924800" y="2057400"/>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61" name="Rectangle 3"/>
          <p:cNvSpPr>
            <a:spLocks noGrp="1" noChangeArrowheads="1"/>
          </p:cNvSpPr>
          <p:nvPr>
            <p:ph idx="1"/>
          </p:nvPr>
        </p:nvSpPr>
        <p:spPr>
          <a:xfrm>
            <a:off x="609600" y="4572000"/>
            <a:ext cx="8229600" cy="1630362"/>
          </a:xfrm>
        </p:spPr>
        <p:txBody>
          <a:bodyPr/>
          <a:lstStyle/>
          <a:p>
            <a:pPr>
              <a:lnSpc>
                <a:spcPct val="80000"/>
              </a:lnSpc>
            </a:pPr>
            <a:r>
              <a:rPr lang="en-US" dirty="0">
                <a:ea typeface="ＭＳ Ｐゴシック" pitchFamily="34" charset="-128"/>
              </a:rPr>
              <a:t>An HMM is defined by:</a:t>
            </a:r>
          </a:p>
          <a:p>
            <a:pPr lvl="1">
              <a:lnSpc>
                <a:spcPct val="80000"/>
              </a:lnSpc>
            </a:pPr>
            <a:r>
              <a:rPr lang="en-US" dirty="0">
                <a:ea typeface="ＭＳ Ｐゴシック" pitchFamily="34" charset="-128"/>
              </a:rPr>
              <a:t>Initial distribution:</a:t>
            </a:r>
          </a:p>
          <a:p>
            <a:pPr lvl="1">
              <a:lnSpc>
                <a:spcPct val="80000"/>
              </a:lnSpc>
            </a:pPr>
            <a:r>
              <a:rPr lang="en-US" dirty="0">
                <a:ea typeface="ＭＳ Ｐゴシック" pitchFamily="34" charset="-128"/>
              </a:rPr>
              <a:t>Transitions:</a:t>
            </a:r>
          </a:p>
          <a:p>
            <a:pPr lvl="1">
              <a:lnSpc>
                <a:spcPct val="80000"/>
              </a:lnSpc>
            </a:pPr>
            <a:r>
              <a:rPr lang="en-US" dirty="0">
                <a:ea typeface="ＭＳ Ｐゴシック" pitchFamily="34" charset="-128"/>
              </a:rPr>
              <a:t>Emissions:</a:t>
            </a:r>
          </a:p>
        </p:txBody>
      </p:sp>
      <p:pic>
        <p:nvPicPr>
          <p:cNvPr id="62" name="Picture 6" descr="txp_fi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4437979" y="5135562"/>
            <a:ext cx="896021" cy="29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6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693" y="5549526"/>
            <a:ext cx="1905907" cy="348035"/>
          </a:xfrm>
          <a:prstGeom prst="rect">
            <a:avLst/>
          </a:prstGeom>
        </p:spPr>
      </p:pic>
      <p:pic>
        <p:nvPicPr>
          <p:cNvPr id="64" name="Picture 6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849" y="5967412"/>
            <a:ext cx="1479551" cy="334092"/>
          </a:xfrm>
          <a:prstGeom prst="rect">
            <a:avLst/>
          </a:prstGeom>
        </p:spPr>
      </p:pic>
      <p:pic>
        <p:nvPicPr>
          <p:cNvPr id="65" name="Picture 6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295400"/>
            <a:ext cx="1600200" cy="292210"/>
          </a:xfrm>
          <a:prstGeom prst="rect">
            <a:avLst/>
          </a:prstGeom>
        </p:spPr>
      </p:pic>
      <p:pic>
        <p:nvPicPr>
          <p:cNvPr id="66" name="Picture 6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14600"/>
            <a:ext cx="1250951" cy="282473"/>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8178" y="1600200"/>
            <a:ext cx="2621611" cy="890016"/>
          </a:xfrm>
          <a:prstGeom prst="rect">
            <a:avLst/>
          </a:prstGeom>
        </p:spPr>
      </p:pic>
    </p:spTree>
    <p:extLst>
      <p:ext uri="{BB962C8B-B14F-4D97-AF65-F5344CB8AC3E}">
        <p14:creationId xmlns:p14="http://schemas.microsoft.com/office/powerpoint/2010/main" val="935028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0" y="-11301"/>
            <a:ext cx="12192000" cy="1143000"/>
          </a:xfrm>
        </p:spPr>
        <p:txBody>
          <a:bodyPr/>
          <a:lstStyle/>
          <a:p>
            <a:r>
              <a:rPr lang="en-US" dirty="0">
                <a:latin typeface="Calibri"/>
                <a:ea typeface="ＭＳ Ｐゴシック" pitchFamily="34" charset="-128"/>
                <a:cs typeface="Calibri"/>
              </a:rPr>
              <a:t>Example: Ghostbusters HMM</a:t>
            </a:r>
          </a:p>
        </p:txBody>
      </p:sp>
      <p:sp>
        <p:nvSpPr>
          <p:cNvPr id="39938" name="Rectangle 3"/>
          <p:cNvSpPr>
            <a:spLocks noGrp="1" noChangeArrowheads="1"/>
          </p:cNvSpPr>
          <p:nvPr>
            <p:ph idx="1"/>
          </p:nvPr>
        </p:nvSpPr>
        <p:spPr>
          <a:xfrm>
            <a:off x="457200" y="1600200"/>
            <a:ext cx="5257800" cy="4525963"/>
          </a:xfrm>
        </p:spPr>
        <p:txBody>
          <a:bodyPr/>
          <a:lstStyle/>
          <a:p>
            <a:r>
              <a:rPr lang="en-US" sz="2000" dirty="0">
                <a:latin typeface="Calibri"/>
                <a:ea typeface="ＭＳ Ｐゴシック" pitchFamily="34" charset="-128"/>
                <a:cs typeface="Calibri"/>
              </a:rPr>
              <a:t>P(X</a:t>
            </a:r>
            <a:r>
              <a:rPr lang="en-US" sz="2000" baseline="-25000" dirty="0">
                <a:latin typeface="Calibri"/>
                <a:ea typeface="ＭＳ Ｐゴシック" pitchFamily="34" charset="-128"/>
                <a:cs typeface="Calibri"/>
              </a:rPr>
              <a:t>1</a:t>
            </a:r>
            <a:r>
              <a:rPr lang="en-US" sz="2000" dirty="0">
                <a:latin typeface="Calibri"/>
                <a:ea typeface="ＭＳ Ｐゴシック" pitchFamily="34" charset="-128"/>
                <a:cs typeface="Calibri"/>
              </a:rPr>
              <a:t>) = uniform</a:t>
            </a:r>
          </a:p>
          <a:p>
            <a:endParaRPr lang="en-US" sz="2000" dirty="0">
              <a:latin typeface="Calibri"/>
              <a:ea typeface="ＭＳ Ｐゴシック" pitchFamily="34" charset="-128"/>
              <a:cs typeface="Calibri"/>
            </a:endParaRPr>
          </a:p>
          <a:p>
            <a:r>
              <a:rPr lang="en-US" sz="2000" dirty="0">
                <a:latin typeface="Calibri"/>
                <a:ea typeface="ＭＳ Ｐゴシック" pitchFamily="34" charset="-128"/>
                <a:cs typeface="Calibri"/>
              </a:rPr>
              <a:t>P(X|X</a:t>
            </a:r>
            <a:r>
              <a:rPr lang="ja-JP" altLang="en-US" sz="2000" dirty="0">
                <a:latin typeface="Calibri"/>
                <a:ea typeface="ＭＳ Ｐゴシック" pitchFamily="34" charset="-128"/>
                <a:cs typeface="Calibri"/>
              </a:rPr>
              <a:t>’</a:t>
            </a:r>
            <a:r>
              <a:rPr lang="en-US" altLang="ja-JP" sz="2000" dirty="0">
                <a:latin typeface="Calibri"/>
                <a:ea typeface="ＭＳ Ｐゴシック" pitchFamily="34" charset="-128"/>
                <a:cs typeface="Calibri"/>
              </a:rPr>
              <a:t>) = usually move clockwise, but sometimes move in a random direction or stay in place</a:t>
            </a:r>
          </a:p>
          <a:p>
            <a:endParaRPr lang="en-US" altLang="ja-JP" sz="2000" dirty="0">
              <a:latin typeface="Calibri"/>
              <a:ea typeface="ＭＳ Ｐゴシック" pitchFamily="34" charset="-128"/>
              <a:cs typeface="Calibri"/>
            </a:endParaRPr>
          </a:p>
          <a:p>
            <a:r>
              <a:rPr lang="en-US" sz="2000" dirty="0">
                <a:latin typeface="Calibri"/>
                <a:ea typeface="ＭＳ Ｐゴシック" pitchFamily="34" charset="-128"/>
                <a:cs typeface="Calibri"/>
              </a:rPr>
              <a:t>P(</a:t>
            </a:r>
            <a:r>
              <a:rPr lang="en-US" sz="2000" dirty="0" err="1">
                <a:latin typeface="Calibri"/>
                <a:ea typeface="ＭＳ Ｐゴシック" pitchFamily="34" charset="-128"/>
                <a:cs typeface="Calibri"/>
              </a:rPr>
              <a:t>R</a:t>
            </a:r>
            <a:r>
              <a:rPr lang="en-US" sz="2000" baseline="-25000" dirty="0" err="1">
                <a:latin typeface="Calibri"/>
                <a:ea typeface="ＭＳ Ｐゴシック" pitchFamily="34" charset="-128"/>
                <a:cs typeface="Calibri"/>
              </a:rPr>
              <a:t>ij</a:t>
            </a:r>
            <a:r>
              <a:rPr lang="en-US" sz="2000" dirty="0" err="1">
                <a:latin typeface="Calibri"/>
                <a:ea typeface="ＭＳ Ｐゴシック" pitchFamily="34" charset="-128"/>
                <a:cs typeface="Calibri"/>
              </a:rPr>
              <a:t>|X</a:t>
            </a:r>
            <a:r>
              <a:rPr lang="en-US" sz="2000" dirty="0">
                <a:latin typeface="Calibri"/>
                <a:ea typeface="ＭＳ Ｐゴシック" pitchFamily="34" charset="-128"/>
                <a:cs typeface="Calibri"/>
              </a:rPr>
              <a:t>) = same sensor model as before:</a:t>
            </a:r>
            <a:br>
              <a:rPr lang="en-US" sz="2000" dirty="0">
                <a:latin typeface="Calibri"/>
                <a:ea typeface="ＭＳ Ｐゴシック" pitchFamily="34" charset="-128"/>
                <a:cs typeface="Calibri"/>
              </a:rPr>
            </a:br>
            <a:r>
              <a:rPr lang="en-US" sz="2000" dirty="0">
                <a:latin typeface="Calibri"/>
                <a:ea typeface="ＭＳ Ｐゴシック" pitchFamily="34" charset="-128"/>
                <a:cs typeface="Calibri"/>
              </a:rPr>
              <a:t>red means close, green means far away.</a:t>
            </a:r>
          </a:p>
        </p:txBody>
      </p:sp>
      <p:grpSp>
        <p:nvGrpSpPr>
          <p:cNvPr id="39939" name="Group 37"/>
          <p:cNvGrpSpPr>
            <a:grpSpLocks/>
          </p:cNvGrpSpPr>
          <p:nvPr/>
        </p:nvGrpSpPr>
        <p:grpSpPr bwMode="auto">
          <a:xfrm>
            <a:off x="9732962" y="1524000"/>
            <a:ext cx="1447800" cy="1524000"/>
            <a:chOff x="3984" y="1056"/>
            <a:chExt cx="1296" cy="1296"/>
          </a:xfrm>
        </p:grpSpPr>
        <p:sp>
          <p:nvSpPr>
            <p:cNvPr id="39973" name="Rectangle 38"/>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4" name="Rectangle 39"/>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5" name="Rectangle 40"/>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6" name="Rectangle 41"/>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7" name="Rectangle 42"/>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8" name="Rectangle 43"/>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79" name="Rectangle 44"/>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80" name="Rectangle 45"/>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sp>
          <p:nvSpPr>
            <p:cNvPr id="39981" name="Rectangle 46"/>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1/9</a:t>
              </a:r>
            </a:p>
          </p:txBody>
        </p:sp>
      </p:grpSp>
      <p:sp>
        <p:nvSpPr>
          <p:cNvPr id="39940" name="Rectangle 48"/>
          <p:cNvSpPr>
            <a:spLocks noChangeArrowheads="1"/>
          </p:cNvSpPr>
          <p:nvPr/>
        </p:nvSpPr>
        <p:spPr bwMode="auto">
          <a:xfrm>
            <a:off x="10113962" y="3124200"/>
            <a:ext cx="6417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chemeClr val="accent2"/>
                </a:solidFill>
                <a:latin typeface="Calibri"/>
                <a:cs typeface="Calibri"/>
              </a:rPr>
              <a:t>P(X</a:t>
            </a:r>
            <a:r>
              <a:rPr lang="en-US" baseline="-25000">
                <a:solidFill>
                  <a:schemeClr val="accent2"/>
                </a:solidFill>
                <a:latin typeface="Calibri"/>
                <a:cs typeface="Calibri"/>
              </a:rPr>
              <a:t>1</a:t>
            </a:r>
            <a:r>
              <a:rPr lang="en-US">
                <a:solidFill>
                  <a:schemeClr val="accent2"/>
                </a:solidFill>
                <a:latin typeface="Calibri"/>
                <a:cs typeface="Calibri"/>
              </a:rPr>
              <a:t>)</a:t>
            </a:r>
          </a:p>
        </p:txBody>
      </p:sp>
      <p:sp>
        <p:nvSpPr>
          <p:cNvPr id="39941" name="Rectangle 49"/>
          <p:cNvSpPr>
            <a:spLocks noChangeArrowheads="1"/>
          </p:cNvSpPr>
          <p:nvPr/>
        </p:nvSpPr>
        <p:spPr bwMode="auto">
          <a:xfrm>
            <a:off x="9656762" y="5486400"/>
            <a:ext cx="154170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chemeClr val="accent2"/>
                </a:solidFill>
                <a:latin typeface="Calibri"/>
                <a:cs typeface="Calibri"/>
              </a:rPr>
              <a:t>P(X|X</a:t>
            </a:r>
            <a:r>
              <a:rPr lang="ja-JP" altLang="en-US">
                <a:solidFill>
                  <a:schemeClr val="accent2"/>
                </a:solidFill>
                <a:latin typeface="Calibri"/>
                <a:cs typeface="Calibri"/>
              </a:rPr>
              <a:t>’</a:t>
            </a:r>
            <a:r>
              <a:rPr lang="en-US" altLang="ja-JP">
                <a:solidFill>
                  <a:schemeClr val="accent2"/>
                </a:solidFill>
                <a:latin typeface="Calibri"/>
                <a:cs typeface="Calibri"/>
              </a:rPr>
              <a:t>=&lt;1,2&gt;)</a:t>
            </a:r>
            <a:endParaRPr lang="en-US">
              <a:solidFill>
                <a:schemeClr val="accent2"/>
              </a:solidFill>
              <a:latin typeface="Calibri"/>
              <a:cs typeface="Calibri"/>
            </a:endParaRPr>
          </a:p>
        </p:txBody>
      </p:sp>
      <p:grpSp>
        <p:nvGrpSpPr>
          <p:cNvPr id="39942" name="Group 50"/>
          <p:cNvGrpSpPr>
            <a:grpSpLocks/>
          </p:cNvGrpSpPr>
          <p:nvPr/>
        </p:nvGrpSpPr>
        <p:grpSpPr bwMode="auto">
          <a:xfrm>
            <a:off x="9732962" y="3810000"/>
            <a:ext cx="1447800" cy="1524000"/>
            <a:chOff x="3984" y="1056"/>
            <a:chExt cx="1296" cy="1296"/>
          </a:xfrm>
        </p:grpSpPr>
        <p:sp>
          <p:nvSpPr>
            <p:cNvPr id="39964" name="Rectangle 51"/>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5" name="Rectangle 52"/>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6" name="Rectangle 53"/>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67" name="Rectangle 54"/>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1/6</a:t>
              </a:r>
            </a:p>
          </p:txBody>
        </p:sp>
        <p:sp>
          <p:nvSpPr>
            <p:cNvPr id="39968" name="Rectangle 55"/>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1/2</a:t>
              </a:r>
            </a:p>
          </p:txBody>
        </p:sp>
        <p:sp>
          <p:nvSpPr>
            <p:cNvPr id="39969" name="Rectangle 56"/>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0" name="Rectangle 57"/>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1" name="Rectangle 58"/>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sp>
          <p:nvSpPr>
            <p:cNvPr id="39972" name="Rectangle 59"/>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a:t>
              </a:r>
            </a:p>
          </p:txBody>
        </p:sp>
      </p:grpSp>
      <p:sp>
        <p:nvSpPr>
          <p:cNvPr id="39943" name="Oval 60"/>
          <p:cNvSpPr>
            <a:spLocks noChangeArrowheads="1"/>
          </p:cNvSpPr>
          <p:nvPr/>
        </p:nvSpPr>
        <p:spPr bwMode="auto">
          <a:xfrm>
            <a:off x="5334000" y="54864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sp>
        <p:nvSpPr>
          <p:cNvPr id="39945" name="Oval 62"/>
          <p:cNvSpPr>
            <a:spLocks noChangeArrowheads="1"/>
          </p:cNvSpPr>
          <p:nvPr/>
        </p:nvSpPr>
        <p:spPr bwMode="auto">
          <a:xfrm>
            <a:off x="19431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39946" name="AutoShape 63"/>
          <p:cNvCxnSpPr>
            <a:cxnSpLocks noChangeShapeType="1"/>
            <a:stCxn id="39945" idx="4"/>
            <a:endCxn id="39956" idx="0"/>
          </p:cNvCxnSpPr>
          <p:nvPr/>
        </p:nvCxnSpPr>
        <p:spPr bwMode="auto">
          <a:xfrm>
            <a:off x="2209800" y="54244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9947" name="Oval 64"/>
          <p:cNvSpPr>
            <a:spLocks noChangeArrowheads="1"/>
          </p:cNvSpPr>
          <p:nvPr/>
        </p:nvSpPr>
        <p:spPr bwMode="auto">
          <a:xfrm>
            <a:off x="10287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cxnSp>
        <p:nvCxnSpPr>
          <p:cNvPr id="39948" name="AutoShape 65"/>
          <p:cNvCxnSpPr>
            <a:cxnSpLocks noChangeShapeType="1"/>
            <a:stCxn id="39949" idx="6"/>
            <a:endCxn id="39945" idx="2"/>
          </p:cNvCxnSpPr>
          <p:nvPr/>
        </p:nvCxnSpPr>
        <p:spPr bwMode="auto">
          <a:xfrm>
            <a:off x="1576388" y="51435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9949" name="Oval 66"/>
          <p:cNvSpPr>
            <a:spLocks noChangeArrowheads="1"/>
          </p:cNvSpPr>
          <p:nvPr/>
        </p:nvSpPr>
        <p:spPr bwMode="auto">
          <a:xfrm>
            <a:off x="10287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39950" name="AutoShape 67"/>
          <p:cNvCxnSpPr>
            <a:cxnSpLocks noChangeShapeType="1"/>
            <a:stCxn id="39949" idx="4"/>
            <a:endCxn id="39947" idx="0"/>
          </p:cNvCxnSpPr>
          <p:nvPr/>
        </p:nvCxnSpPr>
        <p:spPr bwMode="auto">
          <a:xfrm>
            <a:off x="1295400" y="54244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9951" name="Oval 68"/>
          <p:cNvSpPr>
            <a:spLocks noChangeArrowheads="1"/>
          </p:cNvSpPr>
          <p:nvPr/>
        </p:nvSpPr>
        <p:spPr bwMode="auto">
          <a:xfrm>
            <a:off x="28575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39952" name="AutoShape 69"/>
          <p:cNvCxnSpPr>
            <a:cxnSpLocks noChangeShapeType="1"/>
            <a:stCxn id="39951" idx="6"/>
            <a:endCxn id="39954" idx="2"/>
          </p:cNvCxnSpPr>
          <p:nvPr/>
        </p:nvCxnSpPr>
        <p:spPr bwMode="auto">
          <a:xfrm>
            <a:off x="3405188" y="51435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9953" name="AutoShape 70"/>
          <p:cNvCxnSpPr>
            <a:cxnSpLocks noChangeShapeType="1"/>
            <a:stCxn id="39945" idx="6"/>
            <a:endCxn id="39951" idx="2"/>
          </p:cNvCxnSpPr>
          <p:nvPr/>
        </p:nvCxnSpPr>
        <p:spPr bwMode="auto">
          <a:xfrm>
            <a:off x="2490788" y="51435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9954" name="Oval 71"/>
          <p:cNvSpPr>
            <a:spLocks noChangeArrowheads="1"/>
          </p:cNvSpPr>
          <p:nvPr/>
        </p:nvSpPr>
        <p:spPr bwMode="auto">
          <a:xfrm>
            <a:off x="3771900" y="4876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39955" name="AutoShape 72"/>
          <p:cNvCxnSpPr>
            <a:cxnSpLocks noChangeShapeType="1"/>
            <a:stCxn id="39954" idx="6"/>
          </p:cNvCxnSpPr>
          <p:nvPr/>
        </p:nvCxnSpPr>
        <p:spPr bwMode="auto">
          <a:xfrm>
            <a:off x="4319588" y="5143500"/>
            <a:ext cx="962025"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sp>
        <p:nvSpPr>
          <p:cNvPr id="39956" name="Oval 73"/>
          <p:cNvSpPr>
            <a:spLocks noChangeArrowheads="1"/>
          </p:cNvSpPr>
          <p:nvPr/>
        </p:nvSpPr>
        <p:spPr bwMode="auto">
          <a:xfrm>
            <a:off x="19431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sp>
        <p:nvSpPr>
          <p:cNvPr id="39957" name="Oval 74"/>
          <p:cNvSpPr>
            <a:spLocks noChangeArrowheads="1"/>
          </p:cNvSpPr>
          <p:nvPr/>
        </p:nvSpPr>
        <p:spPr bwMode="auto">
          <a:xfrm>
            <a:off x="28575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sp>
        <p:nvSpPr>
          <p:cNvPr id="39958" name="Oval 75"/>
          <p:cNvSpPr>
            <a:spLocks noChangeArrowheads="1"/>
          </p:cNvSpPr>
          <p:nvPr/>
        </p:nvSpPr>
        <p:spPr bwMode="auto">
          <a:xfrm>
            <a:off x="3771900" y="5943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a:latin typeface="Calibri"/>
                <a:cs typeface="Calibri"/>
              </a:rPr>
              <a:t>R</a:t>
            </a:r>
            <a:r>
              <a:rPr lang="en-US" sz="2400" baseline="-25000">
                <a:latin typeface="Calibri"/>
                <a:cs typeface="Calibri"/>
              </a:rPr>
              <a:t>i,j</a:t>
            </a:r>
          </a:p>
        </p:txBody>
      </p:sp>
      <p:cxnSp>
        <p:nvCxnSpPr>
          <p:cNvPr id="39960" name="AutoShape 77"/>
          <p:cNvCxnSpPr>
            <a:cxnSpLocks noChangeShapeType="1"/>
            <a:stCxn id="39951" idx="4"/>
            <a:endCxn id="39957" idx="0"/>
          </p:cNvCxnSpPr>
          <p:nvPr/>
        </p:nvCxnSpPr>
        <p:spPr bwMode="auto">
          <a:xfrm>
            <a:off x="3124200" y="54244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9961" name="AutoShape 78"/>
          <p:cNvCxnSpPr>
            <a:cxnSpLocks noChangeShapeType="1"/>
            <a:stCxn id="39954" idx="4"/>
            <a:endCxn id="39958" idx="0"/>
          </p:cNvCxnSpPr>
          <p:nvPr/>
        </p:nvCxnSpPr>
        <p:spPr bwMode="auto">
          <a:xfrm>
            <a:off x="4038600" y="54244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9962" name="Line 81"/>
          <p:cNvSpPr>
            <a:spLocks noChangeShapeType="1"/>
          </p:cNvSpPr>
          <p:nvPr/>
        </p:nvSpPr>
        <p:spPr bwMode="auto">
          <a:xfrm>
            <a:off x="10494962" y="4114800"/>
            <a:ext cx="304800" cy="0"/>
          </a:xfrm>
          <a:prstGeom prst="line">
            <a:avLst/>
          </a:prstGeom>
          <a:noFill/>
          <a:ln w="38100">
            <a:solidFill>
              <a:srgbClr val="A5002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39963" name="Oval 79"/>
          <p:cNvSpPr>
            <a:spLocks noChangeArrowheads="1"/>
          </p:cNvSpPr>
          <p:nvPr/>
        </p:nvSpPr>
        <p:spPr bwMode="auto">
          <a:xfrm>
            <a:off x="10418762" y="4038600"/>
            <a:ext cx="152400" cy="152400"/>
          </a:xfrm>
          <a:prstGeom prst="ellipse">
            <a:avLst/>
          </a:prstGeom>
          <a:solidFill>
            <a:srgbClr val="A50021"/>
          </a:solidFill>
          <a:ln w="9525">
            <a:solidFill>
              <a:schemeClr val="tx1"/>
            </a:solidFill>
            <a:round/>
            <a:headEnd/>
            <a:tailEnd/>
          </a:ln>
        </p:spPr>
        <p:txBody>
          <a:bodyPr wrap="none" anchor="ctr"/>
          <a:lstStyle/>
          <a:p>
            <a:endParaRPr lang="en-US">
              <a:latin typeface="Calibri"/>
              <a:cs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5400"/>
            <a:ext cx="2378144" cy="219027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3733800"/>
            <a:ext cx="2057400" cy="1881160"/>
          </a:xfrm>
          <a:prstGeom prst="rect">
            <a:avLst/>
          </a:prstGeom>
        </p:spPr>
      </p:pic>
      <p:sp>
        <p:nvSpPr>
          <p:cNvPr id="47" name="TextBox 46"/>
          <p:cNvSpPr txBox="1"/>
          <p:nvPr/>
        </p:nvSpPr>
        <p:spPr>
          <a:xfrm>
            <a:off x="6553200" y="6507901"/>
            <a:ext cx="5637631" cy="369332"/>
          </a:xfrm>
          <a:prstGeom prst="rect">
            <a:avLst/>
          </a:prstGeom>
          <a:noFill/>
        </p:spPr>
        <p:txBody>
          <a:bodyPr wrap="none" rtlCol="0">
            <a:spAutoFit/>
          </a:bodyPr>
          <a:lstStyle/>
          <a:p>
            <a:r>
              <a:rPr lang="en-US" dirty="0">
                <a:solidFill>
                  <a:srgbClr val="FF0000"/>
                </a:solidFill>
                <a:latin typeface="Calibri"/>
                <a:cs typeface="Calibri"/>
              </a:rPr>
              <a:t>[Demo: Ghostbusters – Circular Dynamics – HMM (L14D2)]</a:t>
            </a:r>
          </a:p>
        </p:txBody>
      </p:sp>
    </p:spTree>
    <p:extLst>
      <p:ext uri="{BB962C8B-B14F-4D97-AF65-F5344CB8AC3E}">
        <p14:creationId xmlns:p14="http://schemas.microsoft.com/office/powerpoint/2010/main" val="6889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9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9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3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9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9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9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9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9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9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9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9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9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9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9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9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9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9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9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9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9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9943" grpId="0" animBg="1"/>
      <p:bldP spid="39945" grpId="0" animBg="1"/>
      <p:bldP spid="39947" grpId="0" animBg="1"/>
      <p:bldP spid="39949" grpId="0" animBg="1"/>
      <p:bldP spid="39951" grpId="0" animBg="1"/>
      <p:bldP spid="39954" grpId="0" animBg="1"/>
      <p:bldP spid="39956" grpId="0" animBg="1"/>
      <p:bldP spid="39957" grpId="0" animBg="1"/>
      <p:bldP spid="39958" grpId="0" animBg="1"/>
      <p:bldP spid="39962" grpId="0" animBg="1"/>
      <p:bldP spid="399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Ghostbusters – Circular Dynamics -- HMM</a:t>
            </a:r>
          </a:p>
        </p:txBody>
      </p:sp>
      <p:pic>
        <p:nvPicPr>
          <p:cNvPr id="5" name="Ghostbusters -- Circular Dynamics -- HM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35956" y="1143000"/>
            <a:ext cx="8320088" cy="5200055"/>
          </a:xfrm>
          <a:prstGeom prst="rect">
            <a:avLst/>
          </a:prstGeom>
        </p:spPr>
      </p:pic>
    </p:spTree>
    <p:extLst>
      <p:ext uri="{BB962C8B-B14F-4D97-AF65-F5344CB8AC3E}">
        <p14:creationId xmlns:p14="http://schemas.microsoft.com/office/powerpoint/2010/main" val="3039197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latin typeface="Calibri"/>
                <a:ea typeface="ＭＳ Ｐゴシック" pitchFamily="34" charset="-128"/>
                <a:cs typeface="Calibri"/>
              </a:rPr>
              <a:t>Conditional Independence</a:t>
            </a:r>
          </a:p>
        </p:txBody>
      </p:sp>
      <p:sp>
        <p:nvSpPr>
          <p:cNvPr id="1173507" name="Rectangle 3"/>
          <p:cNvSpPr>
            <a:spLocks noGrp="1" noChangeArrowheads="1"/>
          </p:cNvSpPr>
          <p:nvPr>
            <p:ph idx="1"/>
          </p:nvPr>
        </p:nvSpPr>
        <p:spPr>
          <a:xfrm>
            <a:off x="1066800" y="1397001"/>
            <a:ext cx="10896600" cy="4729164"/>
          </a:xfrm>
        </p:spPr>
        <p:txBody>
          <a:bodyPr/>
          <a:lstStyle/>
          <a:p>
            <a:pPr>
              <a:lnSpc>
                <a:spcPct val="80000"/>
              </a:lnSpc>
            </a:pPr>
            <a:r>
              <a:rPr lang="en-US" sz="2400" dirty="0">
                <a:latin typeface="Calibri"/>
                <a:ea typeface="ＭＳ Ｐゴシック" pitchFamily="34" charset="-128"/>
                <a:cs typeface="Calibri"/>
              </a:rPr>
              <a:t>HMMs have two important independence properties:</a:t>
            </a:r>
          </a:p>
          <a:p>
            <a:pPr lvl="6">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Markov hidden process: future depends on past via the present</a:t>
            </a:r>
          </a:p>
          <a:p>
            <a:pPr lvl="5">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Current observation independent of all else given current state</a:t>
            </a: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1">
              <a:lnSpc>
                <a:spcPct val="80000"/>
              </a:lnSpc>
            </a:pPr>
            <a:endParaRPr lang="en-US" sz="2000" dirty="0">
              <a:latin typeface="Calibri"/>
              <a:ea typeface="ＭＳ Ｐゴシック" pitchFamily="34" charset="-128"/>
              <a:cs typeface="Calibri"/>
            </a:endParaRPr>
          </a:p>
          <a:p>
            <a:pPr lvl="6">
              <a:lnSpc>
                <a:spcPct val="80000"/>
              </a:lnSpc>
            </a:pPr>
            <a:endParaRPr lang="en-US" sz="1200" dirty="0">
              <a:latin typeface="Calibri"/>
              <a:ea typeface="ＭＳ Ｐゴシック" pitchFamily="34" charset="-128"/>
              <a:cs typeface="Calibri"/>
            </a:endParaRPr>
          </a:p>
          <a:p>
            <a:pPr>
              <a:lnSpc>
                <a:spcPct val="80000"/>
              </a:lnSpc>
            </a:pPr>
            <a:r>
              <a:rPr lang="en-US" sz="2400" dirty="0">
                <a:latin typeface="Calibri"/>
                <a:ea typeface="ＭＳ Ｐゴシック" pitchFamily="34" charset="-128"/>
                <a:cs typeface="Calibri"/>
              </a:rPr>
              <a:t>Quiz: does this mean that evidence variables are guaranteed to be independent?</a:t>
            </a:r>
          </a:p>
          <a:p>
            <a:pPr lvl="6">
              <a:lnSpc>
                <a:spcPct val="80000"/>
              </a:lnSpc>
            </a:pPr>
            <a:endParaRPr lang="en-US" sz="1200" dirty="0">
              <a:latin typeface="Calibri"/>
              <a:ea typeface="ＭＳ Ｐゴシック" pitchFamily="34" charset="-128"/>
              <a:cs typeface="Calibri"/>
            </a:endParaRPr>
          </a:p>
          <a:p>
            <a:pPr lvl="1">
              <a:lnSpc>
                <a:spcPct val="80000"/>
              </a:lnSpc>
            </a:pPr>
            <a:r>
              <a:rPr lang="en-US" sz="2000" dirty="0">
                <a:latin typeface="Calibri"/>
                <a:ea typeface="ＭＳ Ｐゴシック" pitchFamily="34" charset="-128"/>
                <a:cs typeface="Calibri"/>
              </a:rPr>
              <a:t>[No, they tend to correlated by the hidden state]</a:t>
            </a:r>
          </a:p>
        </p:txBody>
      </p:sp>
      <p:sp>
        <p:nvSpPr>
          <p:cNvPr id="41987" name="Oval 4"/>
          <p:cNvSpPr>
            <a:spLocks noChangeArrowheads="1"/>
          </p:cNvSpPr>
          <p:nvPr/>
        </p:nvSpPr>
        <p:spPr bwMode="auto">
          <a:xfrm>
            <a:off x="7848600" y="32004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X</a:t>
            </a:r>
            <a:r>
              <a:rPr lang="en-US" sz="2400" baseline="-25000">
                <a:solidFill>
                  <a:schemeClr val="bg1"/>
                </a:solidFill>
                <a:latin typeface="Calibri"/>
                <a:cs typeface="Calibri"/>
              </a:rPr>
              <a:t>5</a:t>
            </a:r>
          </a:p>
        </p:txBody>
      </p:sp>
      <p:cxnSp>
        <p:nvCxnSpPr>
          <p:cNvPr id="41988" name="AutoShape 5"/>
          <p:cNvCxnSpPr>
            <a:cxnSpLocks noChangeShapeType="1"/>
            <a:stCxn id="41987" idx="4"/>
            <a:endCxn id="42003" idx="0"/>
          </p:cNvCxnSpPr>
          <p:nvPr/>
        </p:nvCxnSpPr>
        <p:spPr bwMode="auto">
          <a:xfrm>
            <a:off x="8115300" y="3748088"/>
            <a:ext cx="0" cy="504825"/>
          </a:xfrm>
          <a:prstGeom prst="straightConnector1">
            <a:avLst/>
          </a:prstGeom>
          <a:noFill/>
          <a:ln w="28575">
            <a:solidFill>
              <a:schemeClr val="bg1"/>
            </a:solidFill>
            <a:round/>
            <a:headEnd/>
            <a:tailEnd type="triangle" w="lg" len="lg"/>
          </a:ln>
          <a:extLst>
            <a:ext uri="{909E8E84-426E-40dd-AFC4-6F175D3DCCD1}">
              <a14:hiddenFill xmlns="" xmlns:a14="http://schemas.microsoft.com/office/drawing/2010/main">
                <a:noFill/>
              </a14:hiddenFill>
            </a:ext>
          </a:extLst>
        </p:spPr>
      </p:cxnSp>
      <p:sp>
        <p:nvSpPr>
          <p:cNvPr id="41989" name="Oval 6"/>
          <p:cNvSpPr>
            <a:spLocks noChangeArrowheads="1"/>
          </p:cNvSpPr>
          <p:nvPr/>
        </p:nvSpPr>
        <p:spPr bwMode="auto">
          <a:xfrm>
            <a:off x="44958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41990" name="AutoShape 7"/>
          <p:cNvCxnSpPr>
            <a:cxnSpLocks noChangeShapeType="1"/>
            <a:stCxn id="41989" idx="4"/>
            <a:endCxn id="42000" idx="0"/>
          </p:cNvCxnSpPr>
          <p:nvPr/>
        </p:nvCxnSpPr>
        <p:spPr bwMode="auto">
          <a:xfrm>
            <a:off x="4762500" y="37480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41991" name="Oval 8"/>
          <p:cNvSpPr>
            <a:spLocks noChangeArrowheads="1"/>
          </p:cNvSpPr>
          <p:nvPr/>
        </p:nvSpPr>
        <p:spPr bwMode="auto">
          <a:xfrm>
            <a:off x="35814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cxnSp>
        <p:nvCxnSpPr>
          <p:cNvPr id="41992" name="AutoShape 9"/>
          <p:cNvCxnSpPr>
            <a:cxnSpLocks noChangeShapeType="1"/>
            <a:stCxn id="41993" idx="6"/>
            <a:endCxn id="41989" idx="2"/>
          </p:cNvCxnSpPr>
          <p:nvPr/>
        </p:nvCxnSpPr>
        <p:spPr bwMode="auto">
          <a:xfrm>
            <a:off x="4129088" y="3467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41993" name="Oval 10"/>
          <p:cNvSpPr>
            <a:spLocks noChangeArrowheads="1"/>
          </p:cNvSpPr>
          <p:nvPr/>
        </p:nvSpPr>
        <p:spPr bwMode="auto">
          <a:xfrm>
            <a:off x="35814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41994" name="AutoShape 11"/>
          <p:cNvCxnSpPr>
            <a:cxnSpLocks noChangeShapeType="1"/>
            <a:stCxn id="41993" idx="4"/>
            <a:endCxn id="41991" idx="0"/>
          </p:cNvCxnSpPr>
          <p:nvPr/>
        </p:nvCxnSpPr>
        <p:spPr bwMode="auto">
          <a:xfrm>
            <a:off x="3848100" y="37480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41995" name="Oval 12"/>
          <p:cNvSpPr>
            <a:spLocks noChangeArrowheads="1"/>
          </p:cNvSpPr>
          <p:nvPr/>
        </p:nvSpPr>
        <p:spPr bwMode="auto">
          <a:xfrm>
            <a:off x="54102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3</a:t>
            </a:r>
          </a:p>
        </p:txBody>
      </p:sp>
      <p:cxnSp>
        <p:nvCxnSpPr>
          <p:cNvPr id="41996" name="AutoShape 13"/>
          <p:cNvCxnSpPr>
            <a:cxnSpLocks noChangeShapeType="1"/>
            <a:stCxn id="41995" idx="6"/>
            <a:endCxn id="41998" idx="2"/>
          </p:cNvCxnSpPr>
          <p:nvPr/>
        </p:nvCxnSpPr>
        <p:spPr bwMode="auto">
          <a:xfrm>
            <a:off x="5957888" y="3467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41997" name="AutoShape 14"/>
          <p:cNvCxnSpPr>
            <a:cxnSpLocks noChangeShapeType="1"/>
            <a:stCxn id="41989" idx="6"/>
            <a:endCxn id="41995" idx="2"/>
          </p:cNvCxnSpPr>
          <p:nvPr/>
        </p:nvCxnSpPr>
        <p:spPr bwMode="auto">
          <a:xfrm>
            <a:off x="5043488" y="34671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41998" name="Oval 15"/>
          <p:cNvSpPr>
            <a:spLocks noChangeArrowheads="1"/>
          </p:cNvSpPr>
          <p:nvPr/>
        </p:nvSpPr>
        <p:spPr bwMode="auto">
          <a:xfrm>
            <a:off x="6324600" y="32004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4</a:t>
            </a:r>
          </a:p>
        </p:txBody>
      </p:sp>
      <p:cxnSp>
        <p:nvCxnSpPr>
          <p:cNvPr id="41999" name="AutoShape 16"/>
          <p:cNvCxnSpPr>
            <a:cxnSpLocks noChangeShapeType="1"/>
            <a:stCxn id="41998" idx="6"/>
            <a:endCxn id="41987" idx="2"/>
          </p:cNvCxnSpPr>
          <p:nvPr/>
        </p:nvCxnSpPr>
        <p:spPr bwMode="auto">
          <a:xfrm>
            <a:off x="6872288" y="3467100"/>
            <a:ext cx="962025"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sp>
        <p:nvSpPr>
          <p:cNvPr id="42000" name="Oval 17"/>
          <p:cNvSpPr>
            <a:spLocks noChangeArrowheads="1"/>
          </p:cNvSpPr>
          <p:nvPr/>
        </p:nvSpPr>
        <p:spPr bwMode="auto">
          <a:xfrm>
            <a:off x="44958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2</a:t>
            </a:r>
          </a:p>
        </p:txBody>
      </p:sp>
      <p:sp>
        <p:nvSpPr>
          <p:cNvPr id="42001" name="Oval 18"/>
          <p:cNvSpPr>
            <a:spLocks noChangeArrowheads="1"/>
          </p:cNvSpPr>
          <p:nvPr/>
        </p:nvSpPr>
        <p:spPr bwMode="auto">
          <a:xfrm>
            <a:off x="54102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3</a:t>
            </a:r>
          </a:p>
        </p:txBody>
      </p:sp>
      <p:sp>
        <p:nvSpPr>
          <p:cNvPr id="42002" name="Oval 19"/>
          <p:cNvSpPr>
            <a:spLocks noChangeArrowheads="1"/>
          </p:cNvSpPr>
          <p:nvPr/>
        </p:nvSpPr>
        <p:spPr bwMode="auto">
          <a:xfrm>
            <a:off x="6324600" y="42672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4</a:t>
            </a:r>
          </a:p>
        </p:txBody>
      </p:sp>
      <p:sp>
        <p:nvSpPr>
          <p:cNvPr id="42003" name="Oval 20"/>
          <p:cNvSpPr>
            <a:spLocks noChangeArrowheads="1"/>
          </p:cNvSpPr>
          <p:nvPr/>
        </p:nvSpPr>
        <p:spPr bwMode="auto">
          <a:xfrm>
            <a:off x="7848600" y="4267200"/>
            <a:ext cx="533400" cy="533400"/>
          </a:xfrm>
          <a:prstGeom prst="ellipse">
            <a:avLst/>
          </a:prstGeom>
          <a:solidFill>
            <a:schemeClr val="bg1"/>
          </a:solidFill>
          <a:ln w="28575">
            <a:solidFill>
              <a:schemeClr val="bg1"/>
            </a:solidFill>
            <a:round/>
            <a:headEnd/>
            <a:tailEnd/>
          </a:ln>
        </p:spPr>
        <p:txBody>
          <a:bodyPr wrap="none" anchor="ctr"/>
          <a:lstStyle/>
          <a:p>
            <a:pPr algn="ctr"/>
            <a:r>
              <a:rPr lang="en-US" sz="2400" i="1">
                <a:solidFill>
                  <a:schemeClr val="bg1"/>
                </a:solidFill>
                <a:latin typeface="Calibri"/>
                <a:cs typeface="Calibri"/>
              </a:rPr>
              <a:t>E</a:t>
            </a:r>
            <a:r>
              <a:rPr lang="en-US" sz="2400" baseline="-25000">
                <a:solidFill>
                  <a:schemeClr val="bg1"/>
                </a:solidFill>
                <a:latin typeface="Calibri"/>
                <a:cs typeface="Calibri"/>
              </a:rPr>
              <a:t>5</a:t>
            </a:r>
          </a:p>
        </p:txBody>
      </p:sp>
      <p:cxnSp>
        <p:nvCxnSpPr>
          <p:cNvPr id="42004" name="AutoShape 21"/>
          <p:cNvCxnSpPr>
            <a:cxnSpLocks noChangeShapeType="1"/>
            <a:stCxn id="41995" idx="4"/>
            <a:endCxn id="42001" idx="0"/>
          </p:cNvCxnSpPr>
          <p:nvPr/>
        </p:nvCxnSpPr>
        <p:spPr bwMode="auto">
          <a:xfrm>
            <a:off x="5676900" y="37480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42005" name="AutoShape 22"/>
          <p:cNvCxnSpPr>
            <a:cxnSpLocks noChangeShapeType="1"/>
            <a:stCxn id="41998" idx="4"/>
            <a:endCxn id="42002" idx="0"/>
          </p:cNvCxnSpPr>
          <p:nvPr/>
        </p:nvCxnSpPr>
        <p:spPr bwMode="auto">
          <a:xfrm>
            <a:off x="6591300" y="37480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386381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350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US">
                <a:ea typeface="ＭＳ Ｐゴシック" pitchFamily="34" charset="-128"/>
              </a:rPr>
              <a:t>Real HMM Examples</a:t>
            </a:r>
          </a:p>
        </p:txBody>
      </p:sp>
      <p:sp>
        <p:nvSpPr>
          <p:cNvPr id="43010" name="Rectangle 3"/>
          <p:cNvSpPr>
            <a:spLocks noGrp="1" noChangeArrowheads="1"/>
          </p:cNvSpPr>
          <p:nvPr>
            <p:ph idx="1"/>
          </p:nvPr>
        </p:nvSpPr>
        <p:spPr>
          <a:xfrm>
            <a:off x="1447800" y="1397001"/>
            <a:ext cx="10337800" cy="4729164"/>
          </a:xfrm>
        </p:spPr>
        <p:txBody>
          <a:bodyPr/>
          <a:lstStyle/>
          <a:p>
            <a:pPr>
              <a:lnSpc>
                <a:spcPct val="90000"/>
              </a:lnSpc>
            </a:pPr>
            <a:r>
              <a:rPr lang="en-US" sz="2400" dirty="0">
                <a:ea typeface="ＭＳ Ｐゴシック" pitchFamily="34" charset="-128"/>
              </a:rPr>
              <a:t>Speech recognition HMMs:</a:t>
            </a:r>
          </a:p>
          <a:p>
            <a:pPr lvl="1">
              <a:lnSpc>
                <a:spcPct val="90000"/>
              </a:lnSpc>
            </a:pPr>
            <a:r>
              <a:rPr lang="en-US" sz="2000" dirty="0">
                <a:ea typeface="ＭＳ Ｐゴシック" pitchFamily="34" charset="-128"/>
              </a:rPr>
              <a:t>Observations are acoustic signals (continuous valued)</a:t>
            </a:r>
          </a:p>
          <a:p>
            <a:pPr lvl="1">
              <a:lnSpc>
                <a:spcPct val="90000"/>
              </a:lnSpc>
            </a:pPr>
            <a:r>
              <a:rPr lang="en-US" sz="2000" dirty="0">
                <a:ea typeface="ＭＳ Ｐゴシック" pitchFamily="34" charset="-128"/>
              </a:rPr>
              <a:t>States are specific positions in specific words (so, tens of thousands)</a:t>
            </a:r>
          </a:p>
          <a:p>
            <a:pPr lvl="1">
              <a:lnSpc>
                <a:spcPct val="90000"/>
              </a:lnSpc>
            </a:pPr>
            <a:endParaRPr lang="en-US" sz="2000" dirty="0">
              <a:ea typeface="ＭＳ Ｐゴシック" pitchFamily="34" charset="-128"/>
            </a:endParaRPr>
          </a:p>
          <a:p>
            <a:pPr>
              <a:lnSpc>
                <a:spcPct val="90000"/>
              </a:lnSpc>
            </a:pPr>
            <a:r>
              <a:rPr lang="en-US" sz="2400" dirty="0">
                <a:ea typeface="ＭＳ Ｐゴシック" pitchFamily="34" charset="-128"/>
              </a:rPr>
              <a:t>Machine translation HMMs:</a:t>
            </a:r>
          </a:p>
          <a:p>
            <a:pPr lvl="1">
              <a:lnSpc>
                <a:spcPct val="90000"/>
              </a:lnSpc>
            </a:pPr>
            <a:r>
              <a:rPr lang="en-US" sz="2000" dirty="0">
                <a:ea typeface="ＭＳ Ｐゴシック" pitchFamily="34" charset="-128"/>
              </a:rPr>
              <a:t>Observations are words (tens of thousands)</a:t>
            </a:r>
          </a:p>
          <a:p>
            <a:pPr lvl="1">
              <a:lnSpc>
                <a:spcPct val="90000"/>
              </a:lnSpc>
            </a:pPr>
            <a:r>
              <a:rPr lang="en-US" sz="2000" dirty="0">
                <a:ea typeface="ＭＳ Ｐゴシック" pitchFamily="34" charset="-128"/>
              </a:rPr>
              <a:t>States are translation options</a:t>
            </a:r>
          </a:p>
          <a:p>
            <a:pPr lvl="1">
              <a:lnSpc>
                <a:spcPct val="90000"/>
              </a:lnSpc>
            </a:pPr>
            <a:endParaRPr lang="en-US" sz="2000" dirty="0">
              <a:ea typeface="ＭＳ Ｐゴシック" pitchFamily="34" charset="-128"/>
            </a:endParaRPr>
          </a:p>
          <a:p>
            <a:pPr>
              <a:lnSpc>
                <a:spcPct val="90000"/>
              </a:lnSpc>
            </a:pPr>
            <a:r>
              <a:rPr lang="en-US" sz="2400" dirty="0">
                <a:ea typeface="ＭＳ Ｐゴシック" pitchFamily="34" charset="-128"/>
              </a:rPr>
              <a:t>Robot tracking:</a:t>
            </a:r>
          </a:p>
          <a:p>
            <a:pPr lvl="1">
              <a:lnSpc>
                <a:spcPct val="90000"/>
              </a:lnSpc>
            </a:pPr>
            <a:r>
              <a:rPr lang="en-US" sz="2000" dirty="0">
                <a:ea typeface="ＭＳ Ｐゴシック" pitchFamily="34" charset="-128"/>
              </a:rPr>
              <a:t>Observations are range readings (continuous)</a:t>
            </a:r>
          </a:p>
          <a:p>
            <a:pPr lvl="1">
              <a:lnSpc>
                <a:spcPct val="90000"/>
              </a:lnSpc>
            </a:pPr>
            <a:r>
              <a:rPr lang="en-US" sz="2000" dirty="0">
                <a:ea typeface="ＭＳ Ｐゴシック" pitchFamily="34" charset="-128"/>
              </a:rPr>
              <a:t>States are positions on a map (continuous)</a:t>
            </a:r>
          </a:p>
          <a:p>
            <a:pPr lvl="1">
              <a:lnSpc>
                <a:spcPct val="90000"/>
              </a:lnSpc>
            </a:pPr>
            <a:endParaRPr lang="en-US" sz="2000" dirty="0">
              <a:ea typeface="ＭＳ Ｐゴシック" pitchFamily="34" charset="-128"/>
            </a:endParaRPr>
          </a:p>
        </p:txBody>
      </p:sp>
    </p:spTree>
    <p:extLst>
      <p:ext uri="{BB962C8B-B14F-4D97-AF65-F5344CB8AC3E}">
        <p14:creationId xmlns:p14="http://schemas.microsoft.com/office/powerpoint/2010/main" val="237602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r>
              <a:rPr lang="en-US">
                <a:ea typeface="ＭＳ Ｐゴシック" pitchFamily="34" charset="-128"/>
              </a:rPr>
              <a:t>Filtering / Monitoring</a:t>
            </a:r>
          </a:p>
        </p:txBody>
      </p:sp>
      <p:sp>
        <p:nvSpPr>
          <p:cNvPr id="44034" name="Rectangle 3"/>
          <p:cNvSpPr>
            <a:spLocks noGrp="1" noChangeArrowheads="1"/>
          </p:cNvSpPr>
          <p:nvPr>
            <p:ph idx="1"/>
          </p:nvPr>
        </p:nvSpPr>
        <p:spPr>
          <a:xfrm>
            <a:off x="1905000" y="1523999"/>
            <a:ext cx="8458200" cy="4602165"/>
          </a:xfrm>
        </p:spPr>
        <p:txBody>
          <a:bodyPr/>
          <a:lstStyle/>
          <a:p>
            <a:r>
              <a:rPr lang="en-US" sz="2400" dirty="0">
                <a:ea typeface="ＭＳ Ｐゴシック" pitchFamily="34" charset="-128"/>
              </a:rPr>
              <a:t>Filtering, or monitoring, is the task of tracking the distribution </a:t>
            </a:r>
            <a:r>
              <a:rPr lang="en-US" sz="2400" dirty="0" err="1">
                <a:ea typeface="ＭＳ Ｐゴシック" pitchFamily="34" charset="-128"/>
              </a:rPr>
              <a:t>B</a:t>
            </a:r>
            <a:r>
              <a:rPr lang="en-US" sz="2400" baseline="-25000" dirty="0" err="1">
                <a:ea typeface="ＭＳ Ｐゴシック" pitchFamily="34" charset="-128"/>
              </a:rPr>
              <a:t>t</a:t>
            </a:r>
            <a:r>
              <a:rPr lang="en-US" sz="2400" dirty="0">
                <a:ea typeface="ＭＳ Ｐゴシック" pitchFamily="34" charset="-128"/>
              </a:rPr>
              <a:t>(X) = </a:t>
            </a:r>
            <a:r>
              <a:rPr lang="en-US" sz="2400" dirty="0" err="1">
                <a:ea typeface="ＭＳ Ｐゴシック" pitchFamily="34" charset="-128"/>
              </a:rPr>
              <a:t>P</a:t>
            </a:r>
            <a:r>
              <a:rPr lang="en-US" sz="2400" baseline="-25000" dirty="0" err="1">
                <a:ea typeface="ＭＳ Ｐゴシック" pitchFamily="34" charset="-128"/>
              </a:rPr>
              <a:t>t</a:t>
            </a:r>
            <a:r>
              <a:rPr lang="en-US" sz="2400" dirty="0">
                <a:ea typeface="ＭＳ Ｐゴシック" pitchFamily="34" charset="-128"/>
              </a:rPr>
              <a:t>(</a:t>
            </a:r>
            <a:r>
              <a:rPr lang="en-US" sz="2400" dirty="0" err="1">
                <a:ea typeface="ＭＳ Ｐゴシック" pitchFamily="34" charset="-128"/>
              </a:rPr>
              <a:t>X</a:t>
            </a:r>
            <a:r>
              <a:rPr lang="en-US" sz="2400" baseline="-25000" dirty="0" err="1">
                <a:ea typeface="ＭＳ Ｐゴシック" pitchFamily="34" charset="-128"/>
              </a:rPr>
              <a:t>t</a:t>
            </a:r>
            <a:r>
              <a:rPr lang="en-US" sz="2400" dirty="0">
                <a:ea typeface="ＭＳ Ｐゴシック" pitchFamily="34" charset="-128"/>
              </a:rPr>
              <a:t> | e</a:t>
            </a:r>
            <a:r>
              <a:rPr lang="en-US" sz="2400" baseline="-25000" dirty="0">
                <a:ea typeface="ＭＳ Ｐゴシック" pitchFamily="34" charset="-128"/>
              </a:rPr>
              <a:t>1</a:t>
            </a:r>
            <a:r>
              <a:rPr lang="en-US" sz="2400" dirty="0">
                <a:ea typeface="ＭＳ Ｐゴシック" pitchFamily="34" charset="-128"/>
              </a:rPr>
              <a:t>, …, e</a:t>
            </a:r>
            <a:r>
              <a:rPr lang="en-US" sz="2400" baseline="-25000" dirty="0">
                <a:ea typeface="ＭＳ Ｐゴシック" pitchFamily="34" charset="-128"/>
              </a:rPr>
              <a:t>t</a:t>
            </a:r>
            <a:r>
              <a:rPr lang="en-US" sz="2400" dirty="0">
                <a:ea typeface="ＭＳ Ｐゴシック" pitchFamily="34" charset="-128"/>
              </a:rPr>
              <a:t>) (the belief state) over time</a:t>
            </a:r>
          </a:p>
          <a:p>
            <a:endParaRPr lang="en-US" sz="2400" dirty="0">
              <a:ea typeface="ＭＳ Ｐゴシック" pitchFamily="34" charset="-128"/>
            </a:endParaRPr>
          </a:p>
          <a:p>
            <a:r>
              <a:rPr lang="en-US" sz="2400" dirty="0">
                <a:ea typeface="ＭＳ Ｐゴシック" pitchFamily="34" charset="-128"/>
              </a:rPr>
              <a:t>We start with B</a:t>
            </a:r>
            <a:r>
              <a:rPr lang="en-US" sz="2400" baseline="-25000" dirty="0">
                <a:ea typeface="ＭＳ Ｐゴシック" pitchFamily="34" charset="-128"/>
              </a:rPr>
              <a:t>1</a:t>
            </a:r>
            <a:r>
              <a:rPr lang="en-US" sz="2400" dirty="0">
                <a:ea typeface="ＭＳ Ｐゴシック" pitchFamily="34" charset="-128"/>
              </a:rPr>
              <a:t>(X) in an initial setting, usually uniform</a:t>
            </a:r>
          </a:p>
          <a:p>
            <a:endParaRPr lang="en-US" sz="2400" dirty="0">
              <a:ea typeface="ＭＳ Ｐゴシック" pitchFamily="34" charset="-128"/>
            </a:endParaRPr>
          </a:p>
          <a:p>
            <a:r>
              <a:rPr lang="en-US" sz="2400" dirty="0">
                <a:ea typeface="ＭＳ Ｐゴシック" pitchFamily="34" charset="-128"/>
              </a:rPr>
              <a:t>As time passes, or we get observations, we update B(X)</a:t>
            </a:r>
          </a:p>
          <a:p>
            <a:endParaRPr lang="en-US" sz="2400" dirty="0">
              <a:ea typeface="ＭＳ Ｐゴシック" pitchFamily="34" charset="-128"/>
            </a:endParaRPr>
          </a:p>
          <a:p>
            <a:r>
              <a:rPr lang="en-US" sz="2400" dirty="0">
                <a:ea typeface="ＭＳ Ｐゴシック" pitchFamily="34" charset="-128"/>
              </a:rPr>
              <a:t>The </a:t>
            </a:r>
            <a:r>
              <a:rPr lang="en-US" sz="2400" dirty="0" err="1">
                <a:ea typeface="ＭＳ Ｐゴシック" pitchFamily="34" charset="-128"/>
              </a:rPr>
              <a:t>Kalman</a:t>
            </a:r>
            <a:r>
              <a:rPr lang="en-US" sz="2400" dirty="0">
                <a:ea typeface="ＭＳ Ｐゴシック" pitchFamily="34" charset="-128"/>
              </a:rPr>
              <a:t> filter was invented in the 60’</a:t>
            </a:r>
            <a:r>
              <a:rPr lang="en-US" altLang="ja-JP" sz="2400" dirty="0">
                <a:ea typeface="ＭＳ Ｐゴシック" pitchFamily="34" charset="-128"/>
              </a:rPr>
              <a:t>s and first implemented as a method of trajectory estimation for the Apollo program</a:t>
            </a:r>
          </a:p>
          <a:p>
            <a:pPr lvl="1"/>
            <a:endParaRPr lang="en-US" sz="2000" dirty="0">
              <a:ea typeface="ＭＳ Ｐゴシック" pitchFamily="34" charset="-128"/>
            </a:endParaRPr>
          </a:p>
          <a:p>
            <a:endParaRPr lang="en-US" sz="2400" dirty="0">
              <a:ea typeface="ＭＳ Ｐゴシック" pitchFamily="34" charset="-128"/>
            </a:endParaRPr>
          </a:p>
        </p:txBody>
      </p:sp>
    </p:spTree>
    <p:extLst>
      <p:ext uri="{BB962C8B-B14F-4D97-AF65-F5344CB8AC3E}">
        <p14:creationId xmlns:p14="http://schemas.microsoft.com/office/powerpoint/2010/main" val="1809853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47106" name="Rectangle 3"/>
          <p:cNvSpPr>
            <a:spLocks noGrp="1" noChangeArrowheads="1"/>
          </p:cNvSpPr>
          <p:nvPr>
            <p:ph idx="1"/>
          </p:nvPr>
        </p:nvSpPr>
        <p:spPr>
          <a:xfrm>
            <a:off x="628650" y="5334000"/>
            <a:ext cx="7772400" cy="1271588"/>
          </a:xfrm>
        </p:spPr>
        <p:txBody>
          <a:bodyPr/>
          <a:lstStyle/>
          <a:p>
            <a:pPr algn="ctr">
              <a:lnSpc>
                <a:spcPct val="90000"/>
              </a:lnSpc>
              <a:buFont typeface="Wingdings" pitchFamily="2" charset="2"/>
              <a:buNone/>
            </a:pPr>
            <a:r>
              <a:rPr lang="en-US" sz="2400" dirty="0">
                <a:latin typeface="Calibri"/>
                <a:ea typeface="ＭＳ Ｐゴシック" pitchFamily="34" charset="-128"/>
                <a:cs typeface="Calibri"/>
              </a:rPr>
              <a:t>t=0</a:t>
            </a:r>
          </a:p>
          <a:p>
            <a:pPr algn="ctr">
              <a:lnSpc>
                <a:spcPct val="90000"/>
              </a:lnSpc>
              <a:buFont typeface="Wingdings" pitchFamily="2" charset="2"/>
              <a:buNone/>
            </a:pPr>
            <a:r>
              <a:rPr lang="en-US" sz="2400" dirty="0">
                <a:latin typeface="Calibri"/>
                <a:ea typeface="ＭＳ Ｐゴシック" pitchFamily="34" charset="-128"/>
                <a:cs typeface="Calibri"/>
              </a:rPr>
              <a:t>Sensor model: can read in which directions there is a wall, never more than 1 mistake</a:t>
            </a:r>
          </a:p>
          <a:p>
            <a:pPr algn="ctr">
              <a:lnSpc>
                <a:spcPct val="90000"/>
              </a:lnSpc>
              <a:buFont typeface="Wingdings" pitchFamily="2" charset="2"/>
              <a:buNone/>
            </a:pPr>
            <a:r>
              <a:rPr lang="en-US" sz="2400" dirty="0">
                <a:latin typeface="Calibri"/>
                <a:ea typeface="ＭＳ Ｐゴシック" pitchFamily="34" charset="-128"/>
                <a:cs typeface="Calibri"/>
              </a:rPr>
              <a:t>Motion model: may not execute action with small prob.</a:t>
            </a:r>
          </a:p>
        </p:txBody>
      </p:sp>
      <p:sp>
        <p:nvSpPr>
          <p:cNvPr id="47107" name="Rectangle 4"/>
          <p:cNvSpPr>
            <a:spLocks noChangeArrowheads="1"/>
          </p:cNvSpPr>
          <p:nvPr/>
        </p:nvSpPr>
        <p:spPr bwMode="auto">
          <a:xfrm>
            <a:off x="22860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08" name="Rectangle 5"/>
          <p:cNvSpPr>
            <a:spLocks noChangeArrowheads="1"/>
          </p:cNvSpPr>
          <p:nvPr/>
        </p:nvSpPr>
        <p:spPr bwMode="auto">
          <a:xfrm>
            <a:off x="28194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09" name="Rectangle 6"/>
          <p:cNvSpPr>
            <a:spLocks noChangeArrowheads="1"/>
          </p:cNvSpPr>
          <p:nvPr/>
        </p:nvSpPr>
        <p:spPr bwMode="auto">
          <a:xfrm>
            <a:off x="33528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0" name="Rectangle 7"/>
          <p:cNvSpPr>
            <a:spLocks noChangeArrowheads="1"/>
          </p:cNvSpPr>
          <p:nvPr/>
        </p:nvSpPr>
        <p:spPr bwMode="auto">
          <a:xfrm>
            <a:off x="38862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1" name="Rectangle 8"/>
          <p:cNvSpPr>
            <a:spLocks noChangeArrowheads="1"/>
          </p:cNvSpPr>
          <p:nvPr/>
        </p:nvSpPr>
        <p:spPr bwMode="auto">
          <a:xfrm>
            <a:off x="44196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2" name="Rectangle 9"/>
          <p:cNvSpPr>
            <a:spLocks noChangeArrowheads="1"/>
          </p:cNvSpPr>
          <p:nvPr/>
        </p:nvSpPr>
        <p:spPr bwMode="auto">
          <a:xfrm>
            <a:off x="49530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3" name="Rectangle 10"/>
          <p:cNvSpPr>
            <a:spLocks noChangeArrowheads="1"/>
          </p:cNvSpPr>
          <p:nvPr/>
        </p:nvSpPr>
        <p:spPr bwMode="auto">
          <a:xfrm>
            <a:off x="54864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4" name="Rectangle 11"/>
          <p:cNvSpPr>
            <a:spLocks noChangeArrowheads="1"/>
          </p:cNvSpPr>
          <p:nvPr/>
        </p:nvSpPr>
        <p:spPr bwMode="auto">
          <a:xfrm>
            <a:off x="6019800" y="21336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5" name="Rectangle 12"/>
          <p:cNvSpPr>
            <a:spLocks noChangeArrowheads="1"/>
          </p:cNvSpPr>
          <p:nvPr/>
        </p:nvSpPr>
        <p:spPr bwMode="auto">
          <a:xfrm>
            <a:off x="22860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6" name="Rectangle 13"/>
          <p:cNvSpPr>
            <a:spLocks noChangeArrowheads="1"/>
          </p:cNvSpPr>
          <p:nvPr/>
        </p:nvSpPr>
        <p:spPr bwMode="auto">
          <a:xfrm>
            <a:off x="49530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7" name="Rectangle 14"/>
          <p:cNvSpPr>
            <a:spLocks noChangeArrowheads="1"/>
          </p:cNvSpPr>
          <p:nvPr/>
        </p:nvSpPr>
        <p:spPr bwMode="auto">
          <a:xfrm>
            <a:off x="6019800" y="26670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8" name="Rectangle 15"/>
          <p:cNvSpPr>
            <a:spLocks noChangeArrowheads="1"/>
          </p:cNvSpPr>
          <p:nvPr/>
        </p:nvSpPr>
        <p:spPr bwMode="auto">
          <a:xfrm>
            <a:off x="22860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19" name="Rectangle 16"/>
          <p:cNvSpPr>
            <a:spLocks noChangeArrowheads="1"/>
          </p:cNvSpPr>
          <p:nvPr/>
        </p:nvSpPr>
        <p:spPr bwMode="auto">
          <a:xfrm>
            <a:off x="49530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0" name="Rectangle 17"/>
          <p:cNvSpPr>
            <a:spLocks noChangeArrowheads="1"/>
          </p:cNvSpPr>
          <p:nvPr/>
        </p:nvSpPr>
        <p:spPr bwMode="auto">
          <a:xfrm>
            <a:off x="6019800" y="32004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1" name="Rectangle 18"/>
          <p:cNvSpPr>
            <a:spLocks noChangeArrowheads="1"/>
          </p:cNvSpPr>
          <p:nvPr/>
        </p:nvSpPr>
        <p:spPr bwMode="auto">
          <a:xfrm>
            <a:off x="22860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2" name="Rectangle 19"/>
          <p:cNvSpPr>
            <a:spLocks noChangeArrowheads="1"/>
          </p:cNvSpPr>
          <p:nvPr/>
        </p:nvSpPr>
        <p:spPr bwMode="auto">
          <a:xfrm>
            <a:off x="28194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3" name="Rectangle 20"/>
          <p:cNvSpPr>
            <a:spLocks noChangeArrowheads="1"/>
          </p:cNvSpPr>
          <p:nvPr/>
        </p:nvSpPr>
        <p:spPr bwMode="auto">
          <a:xfrm>
            <a:off x="33528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4" name="Rectangle 21"/>
          <p:cNvSpPr>
            <a:spLocks noChangeArrowheads="1"/>
          </p:cNvSpPr>
          <p:nvPr/>
        </p:nvSpPr>
        <p:spPr bwMode="auto">
          <a:xfrm>
            <a:off x="38862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5" name="Rectangle 22"/>
          <p:cNvSpPr>
            <a:spLocks noChangeArrowheads="1"/>
          </p:cNvSpPr>
          <p:nvPr/>
        </p:nvSpPr>
        <p:spPr bwMode="auto">
          <a:xfrm>
            <a:off x="44196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6" name="Rectangle 23"/>
          <p:cNvSpPr>
            <a:spLocks noChangeArrowheads="1"/>
          </p:cNvSpPr>
          <p:nvPr/>
        </p:nvSpPr>
        <p:spPr bwMode="auto">
          <a:xfrm>
            <a:off x="49530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7" name="Rectangle 24"/>
          <p:cNvSpPr>
            <a:spLocks noChangeArrowheads="1"/>
          </p:cNvSpPr>
          <p:nvPr/>
        </p:nvSpPr>
        <p:spPr bwMode="auto">
          <a:xfrm>
            <a:off x="54864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8" name="Rectangle 25"/>
          <p:cNvSpPr>
            <a:spLocks noChangeArrowheads="1"/>
          </p:cNvSpPr>
          <p:nvPr/>
        </p:nvSpPr>
        <p:spPr bwMode="auto">
          <a:xfrm>
            <a:off x="6019800" y="3733800"/>
            <a:ext cx="533400" cy="533400"/>
          </a:xfrm>
          <a:prstGeom prst="rect">
            <a:avLst/>
          </a:prstGeom>
          <a:solidFill>
            <a:srgbClr val="B2B2B2"/>
          </a:solidFill>
          <a:ln w="9525">
            <a:solidFill>
              <a:schemeClr val="tx1"/>
            </a:solidFill>
            <a:miter lim="800000"/>
            <a:headEnd/>
            <a:tailEnd/>
          </a:ln>
        </p:spPr>
        <p:txBody>
          <a:bodyPr wrap="none" anchor="ctr"/>
          <a:lstStyle/>
          <a:p>
            <a:endParaRPr lang="en-US">
              <a:latin typeface="Calibri"/>
              <a:cs typeface="Calibri"/>
            </a:endParaRPr>
          </a:p>
        </p:txBody>
      </p:sp>
      <p:sp>
        <p:nvSpPr>
          <p:cNvPr id="47129"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47130"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7131"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7132" name="Rectangle 29"/>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47133" name="Rectangle 30"/>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47134" name="Rectangle 31"/>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47135" name="Rectangle 32"/>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47136" name="Oval 33"/>
          <p:cNvSpPr>
            <a:spLocks noChangeArrowheads="1"/>
          </p:cNvSpPr>
          <p:nvPr/>
        </p:nvSpPr>
        <p:spPr bwMode="auto">
          <a:xfrm>
            <a:off x="28956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47137" name="Line 34"/>
          <p:cNvSpPr>
            <a:spLocks noChangeShapeType="1"/>
          </p:cNvSpPr>
          <p:nvPr/>
        </p:nvSpPr>
        <p:spPr bwMode="auto">
          <a:xfrm flipV="1">
            <a:off x="3090863" y="1876425"/>
            <a:ext cx="0" cy="304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38" name="Line 35"/>
          <p:cNvSpPr>
            <a:spLocks noChangeShapeType="1"/>
          </p:cNvSpPr>
          <p:nvPr/>
        </p:nvSpPr>
        <p:spPr bwMode="auto">
          <a:xfrm>
            <a:off x="3086100" y="2586038"/>
            <a:ext cx="0" cy="2571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39" name="Line 36"/>
          <p:cNvSpPr>
            <a:spLocks noChangeShapeType="1"/>
          </p:cNvSpPr>
          <p:nvPr/>
        </p:nvSpPr>
        <p:spPr bwMode="auto">
          <a:xfrm flipH="1">
            <a:off x="2643188" y="2400300"/>
            <a:ext cx="242887"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40" name="Line 37"/>
          <p:cNvSpPr>
            <a:spLocks noChangeShapeType="1"/>
          </p:cNvSpPr>
          <p:nvPr/>
        </p:nvSpPr>
        <p:spPr bwMode="auto">
          <a:xfrm flipH="1">
            <a:off x="3295650" y="2409825"/>
            <a:ext cx="242888" cy="0"/>
          </a:xfrm>
          <a:prstGeom prst="line">
            <a:avLst/>
          </a:prstGeom>
          <a:noFill/>
          <a:ln w="9525">
            <a:solidFill>
              <a:schemeClr val="tx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7141" name="Text Box 38"/>
          <p:cNvSpPr txBox="1">
            <a:spLocks noChangeArrowheads="1"/>
          </p:cNvSpPr>
          <p:nvPr/>
        </p:nvSpPr>
        <p:spPr bwMode="auto">
          <a:xfrm>
            <a:off x="152400" y="1295400"/>
            <a:ext cx="16764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600" i="1" dirty="0">
                <a:latin typeface="Calibri"/>
                <a:cs typeface="Calibri"/>
              </a:rPr>
              <a:t>Example from </a:t>
            </a:r>
            <a:r>
              <a:rPr lang="de-DE" sz="1600" i="1" dirty="0">
                <a:latin typeface="Calibri"/>
                <a:cs typeface="Calibri"/>
              </a:rPr>
              <a:t>Michael Pfeiffer</a:t>
            </a:r>
            <a:endParaRPr lang="en-US" sz="1600" i="1" dirty="0">
              <a:latin typeface="Calibri"/>
              <a:cs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1423437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49154" name="Rectangle 3"/>
          <p:cNvSpPr>
            <a:spLocks noGrp="1" noChangeArrowheads="1"/>
          </p:cNvSpPr>
          <p:nvPr>
            <p:ph idx="1"/>
          </p:nvPr>
        </p:nvSpPr>
        <p:spPr>
          <a:xfrm>
            <a:off x="381000" y="5257800"/>
            <a:ext cx="8534400" cy="1195388"/>
          </a:xfrm>
        </p:spPr>
        <p:txBody>
          <a:bodyPr/>
          <a:lstStyle/>
          <a:p>
            <a:pPr algn="ctr">
              <a:buFont typeface="Wingdings" pitchFamily="2" charset="2"/>
              <a:buNone/>
            </a:pPr>
            <a:r>
              <a:rPr lang="en-US" sz="2400" dirty="0">
                <a:latin typeface="Calibri"/>
                <a:ea typeface="ＭＳ Ｐゴシック" pitchFamily="34" charset="-128"/>
                <a:cs typeface="Calibri"/>
              </a:rPr>
              <a:t>t=1</a:t>
            </a:r>
          </a:p>
          <a:p>
            <a:pPr algn="ctr">
              <a:buFont typeface="Wingdings" pitchFamily="2" charset="2"/>
              <a:buNone/>
            </a:pPr>
            <a:r>
              <a:rPr lang="en-US" sz="2400" dirty="0">
                <a:latin typeface="Calibri"/>
                <a:ea typeface="ＭＳ Ｐゴシック" pitchFamily="34" charset="-128"/>
                <a:cs typeface="Calibri"/>
              </a:rPr>
              <a:t>Lighter grey: was possible to get the reading, but less likely b/c required 1 mistake</a:t>
            </a:r>
          </a:p>
        </p:txBody>
      </p:sp>
      <p:sp>
        <p:nvSpPr>
          <p:cNvPr id="49155"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56" name="Rectangle 5"/>
          <p:cNvSpPr>
            <a:spLocks noChangeArrowheads="1"/>
          </p:cNvSpPr>
          <p:nvPr/>
        </p:nvSpPr>
        <p:spPr bwMode="auto">
          <a:xfrm>
            <a:off x="28194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7" name="Rectangle 6"/>
          <p:cNvSpPr>
            <a:spLocks noChangeArrowheads="1"/>
          </p:cNvSpPr>
          <p:nvPr/>
        </p:nvSpPr>
        <p:spPr bwMode="auto">
          <a:xfrm>
            <a:off x="33528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8" name="Rectangle 7"/>
          <p:cNvSpPr>
            <a:spLocks noChangeArrowheads="1"/>
          </p:cNvSpPr>
          <p:nvPr/>
        </p:nvSpPr>
        <p:spPr bwMode="auto">
          <a:xfrm>
            <a:off x="38862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59" name="Rectangle 8"/>
          <p:cNvSpPr>
            <a:spLocks noChangeArrowheads="1"/>
          </p:cNvSpPr>
          <p:nvPr/>
        </p:nvSpPr>
        <p:spPr bwMode="auto">
          <a:xfrm>
            <a:off x="44196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60"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49161" name="Rectangle 10"/>
          <p:cNvSpPr>
            <a:spLocks noChangeArrowheads="1"/>
          </p:cNvSpPr>
          <p:nvPr/>
        </p:nvSpPr>
        <p:spPr bwMode="auto">
          <a:xfrm>
            <a:off x="5486400" y="21336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62"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3"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4"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5"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6"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7"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8"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69"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70" name="Rectangle 19"/>
          <p:cNvSpPr>
            <a:spLocks noChangeArrowheads="1"/>
          </p:cNvSpPr>
          <p:nvPr/>
        </p:nvSpPr>
        <p:spPr bwMode="auto">
          <a:xfrm>
            <a:off x="28194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1" name="Rectangle 20"/>
          <p:cNvSpPr>
            <a:spLocks noChangeArrowheads="1"/>
          </p:cNvSpPr>
          <p:nvPr/>
        </p:nvSpPr>
        <p:spPr bwMode="auto">
          <a:xfrm>
            <a:off x="33528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2" name="Rectangle 21"/>
          <p:cNvSpPr>
            <a:spLocks noChangeArrowheads="1"/>
          </p:cNvSpPr>
          <p:nvPr/>
        </p:nvSpPr>
        <p:spPr bwMode="auto">
          <a:xfrm>
            <a:off x="38862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3" name="Rectangle 22"/>
          <p:cNvSpPr>
            <a:spLocks noChangeArrowheads="1"/>
          </p:cNvSpPr>
          <p:nvPr/>
        </p:nvSpPr>
        <p:spPr bwMode="auto">
          <a:xfrm>
            <a:off x="44196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4"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49175" name="Rectangle 24"/>
          <p:cNvSpPr>
            <a:spLocks noChangeArrowheads="1"/>
          </p:cNvSpPr>
          <p:nvPr/>
        </p:nvSpPr>
        <p:spPr bwMode="auto">
          <a:xfrm>
            <a:off x="5486400" y="3733800"/>
            <a:ext cx="533400" cy="533400"/>
          </a:xfrm>
          <a:prstGeom prst="rect">
            <a:avLst/>
          </a:prstGeom>
          <a:solidFill>
            <a:srgbClr val="777777"/>
          </a:solidFill>
          <a:ln w="9525">
            <a:solidFill>
              <a:schemeClr val="tx1"/>
            </a:solidFill>
            <a:miter lim="800000"/>
            <a:headEnd/>
            <a:tailEnd/>
          </a:ln>
        </p:spPr>
        <p:txBody>
          <a:bodyPr wrap="none" anchor="ctr"/>
          <a:lstStyle/>
          <a:p>
            <a:endParaRPr lang="en-US">
              <a:latin typeface="Calibri"/>
              <a:cs typeface="Calibri"/>
            </a:endParaRPr>
          </a:p>
        </p:txBody>
      </p:sp>
      <p:sp>
        <p:nvSpPr>
          <p:cNvPr id="49176"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77"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49178"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79"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49180" name="Line 29"/>
          <p:cNvSpPr>
            <a:spLocks noChangeShapeType="1"/>
          </p:cNvSpPr>
          <p:nvPr/>
        </p:nvSpPr>
        <p:spPr bwMode="auto">
          <a:xfrm>
            <a:off x="3300413" y="2400300"/>
            <a:ext cx="271462"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9181" name="Oval 30"/>
          <p:cNvSpPr>
            <a:spLocks noChangeArrowheads="1"/>
          </p:cNvSpPr>
          <p:nvPr/>
        </p:nvSpPr>
        <p:spPr bwMode="auto">
          <a:xfrm>
            <a:off x="28956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49182" name="Line 31"/>
          <p:cNvSpPr>
            <a:spLocks noChangeShapeType="1"/>
          </p:cNvSpPr>
          <p:nvPr/>
        </p:nvSpPr>
        <p:spPr bwMode="auto">
          <a:xfrm flipV="1">
            <a:off x="3090863" y="1876425"/>
            <a:ext cx="0" cy="304800"/>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9183" name="Line 32"/>
          <p:cNvSpPr>
            <a:spLocks noChangeShapeType="1"/>
          </p:cNvSpPr>
          <p:nvPr/>
        </p:nvSpPr>
        <p:spPr bwMode="auto">
          <a:xfrm>
            <a:off x="3086100" y="2586038"/>
            <a:ext cx="0" cy="257175"/>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9184" name="Line 33"/>
          <p:cNvSpPr>
            <a:spLocks noChangeShapeType="1"/>
          </p:cNvSpPr>
          <p:nvPr/>
        </p:nvSpPr>
        <p:spPr bwMode="auto">
          <a:xfrm flipH="1">
            <a:off x="2643188" y="2400300"/>
            <a:ext cx="242887"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49185" name="Rectangle 34"/>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49186" name="Rectangle 35"/>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49187" name="Rectangle 36"/>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49188" name="Rectangle 37"/>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1199142" name="AutoShape 38"/>
          <p:cNvSpPr>
            <a:spLocks noChangeArrowheads="1"/>
          </p:cNvSpPr>
          <p:nvPr/>
        </p:nvSpPr>
        <p:spPr bwMode="auto">
          <a:xfrm>
            <a:off x="3276600" y="228600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2489597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9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51202"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t=2</a:t>
            </a:r>
          </a:p>
        </p:txBody>
      </p:sp>
      <p:sp>
        <p:nvSpPr>
          <p:cNvPr id="51203"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04" name="Rectangle 5"/>
          <p:cNvSpPr>
            <a:spLocks noChangeArrowheads="1"/>
          </p:cNvSpPr>
          <p:nvPr/>
        </p:nvSpPr>
        <p:spPr bwMode="auto">
          <a:xfrm>
            <a:off x="28194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05" name="Rectangle 6"/>
          <p:cNvSpPr>
            <a:spLocks noChangeArrowheads="1"/>
          </p:cNvSpPr>
          <p:nvPr/>
        </p:nvSpPr>
        <p:spPr bwMode="auto">
          <a:xfrm>
            <a:off x="33528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6" name="Rectangle 7"/>
          <p:cNvSpPr>
            <a:spLocks noChangeArrowheads="1"/>
          </p:cNvSpPr>
          <p:nvPr/>
        </p:nvSpPr>
        <p:spPr bwMode="auto">
          <a:xfrm>
            <a:off x="38862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7" name="Rectangle 8"/>
          <p:cNvSpPr>
            <a:spLocks noChangeArrowheads="1"/>
          </p:cNvSpPr>
          <p:nvPr/>
        </p:nvSpPr>
        <p:spPr bwMode="auto">
          <a:xfrm>
            <a:off x="4419600" y="21336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08"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09" name="Rectangle 10"/>
          <p:cNvSpPr>
            <a:spLocks noChangeArrowheads="1"/>
          </p:cNvSpPr>
          <p:nvPr/>
        </p:nvSpPr>
        <p:spPr bwMode="auto">
          <a:xfrm>
            <a:off x="54864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10"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1"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2"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3"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4"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5"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6"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7"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18" name="Rectangle 19"/>
          <p:cNvSpPr>
            <a:spLocks noChangeArrowheads="1"/>
          </p:cNvSpPr>
          <p:nvPr/>
        </p:nvSpPr>
        <p:spPr bwMode="auto">
          <a:xfrm>
            <a:off x="28194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19" name="Rectangle 20"/>
          <p:cNvSpPr>
            <a:spLocks noChangeArrowheads="1"/>
          </p:cNvSpPr>
          <p:nvPr/>
        </p:nvSpPr>
        <p:spPr bwMode="auto">
          <a:xfrm>
            <a:off x="33528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0" name="Rectangle 21"/>
          <p:cNvSpPr>
            <a:spLocks noChangeArrowheads="1"/>
          </p:cNvSpPr>
          <p:nvPr/>
        </p:nvSpPr>
        <p:spPr bwMode="auto">
          <a:xfrm>
            <a:off x="38862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1" name="Rectangle 22"/>
          <p:cNvSpPr>
            <a:spLocks noChangeArrowheads="1"/>
          </p:cNvSpPr>
          <p:nvPr/>
        </p:nvSpPr>
        <p:spPr bwMode="auto">
          <a:xfrm>
            <a:off x="4419600" y="3733800"/>
            <a:ext cx="533400" cy="533400"/>
          </a:xfrm>
          <a:prstGeom prst="rect">
            <a:avLst/>
          </a:prstGeom>
          <a:solidFill>
            <a:srgbClr val="5F5F5F"/>
          </a:solidFill>
          <a:ln w="9525">
            <a:solidFill>
              <a:schemeClr val="tx1"/>
            </a:solidFill>
            <a:miter lim="800000"/>
            <a:headEnd/>
            <a:tailEnd/>
          </a:ln>
        </p:spPr>
        <p:txBody>
          <a:bodyPr wrap="none" anchor="ctr"/>
          <a:lstStyle/>
          <a:p>
            <a:endParaRPr lang="en-US">
              <a:latin typeface="Calibri"/>
              <a:cs typeface="Calibri"/>
            </a:endParaRPr>
          </a:p>
        </p:txBody>
      </p:sp>
      <p:sp>
        <p:nvSpPr>
          <p:cNvPr id="51222"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23" name="Rectangle 24"/>
          <p:cNvSpPr>
            <a:spLocks noChangeArrowheads="1"/>
          </p:cNvSpPr>
          <p:nvPr/>
        </p:nvSpPr>
        <p:spPr bwMode="auto">
          <a:xfrm>
            <a:off x="54864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1224"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25"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1226"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27"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1228" name="Line 29"/>
          <p:cNvSpPr>
            <a:spLocks noChangeShapeType="1"/>
          </p:cNvSpPr>
          <p:nvPr/>
        </p:nvSpPr>
        <p:spPr bwMode="auto">
          <a:xfrm>
            <a:off x="3829050" y="2424113"/>
            <a:ext cx="271463"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1229"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1230"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1231"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1232"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1233" name="Oval 34"/>
          <p:cNvSpPr>
            <a:spLocks noChangeArrowheads="1"/>
          </p:cNvSpPr>
          <p:nvPr/>
        </p:nvSpPr>
        <p:spPr bwMode="auto">
          <a:xfrm>
            <a:off x="3452813" y="2238375"/>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1234" name="Line 35"/>
          <p:cNvSpPr>
            <a:spLocks noChangeShapeType="1"/>
          </p:cNvSpPr>
          <p:nvPr/>
        </p:nvSpPr>
        <p:spPr bwMode="auto">
          <a:xfrm flipV="1">
            <a:off x="3648075" y="1905000"/>
            <a:ext cx="0" cy="304800"/>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1235" name="Line 36"/>
          <p:cNvSpPr>
            <a:spLocks noChangeShapeType="1"/>
          </p:cNvSpPr>
          <p:nvPr/>
        </p:nvSpPr>
        <p:spPr bwMode="auto">
          <a:xfrm>
            <a:off x="3643313" y="2614613"/>
            <a:ext cx="0" cy="257175"/>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1236" name="Line 37"/>
          <p:cNvSpPr>
            <a:spLocks noChangeShapeType="1"/>
          </p:cNvSpPr>
          <p:nvPr/>
        </p:nvSpPr>
        <p:spPr bwMode="auto">
          <a:xfrm flipH="1">
            <a:off x="3200400" y="2428875"/>
            <a:ext cx="242888"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1201190" name="AutoShape 38"/>
          <p:cNvSpPr>
            <a:spLocks noChangeArrowheads="1"/>
          </p:cNvSpPr>
          <p:nvPr/>
        </p:nvSpPr>
        <p:spPr bwMode="auto">
          <a:xfrm>
            <a:off x="3833813" y="230505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4087846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1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1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a:ea typeface="ＭＳ Ｐゴシック" pitchFamily="34" charset="-128"/>
              </a:rPr>
              <a:t>Reasoning over Time or Space</a:t>
            </a:r>
          </a:p>
        </p:txBody>
      </p:sp>
      <p:sp>
        <p:nvSpPr>
          <p:cNvPr id="20482" name="Rectangle 3"/>
          <p:cNvSpPr>
            <a:spLocks noGrp="1" noChangeArrowheads="1"/>
          </p:cNvSpPr>
          <p:nvPr>
            <p:ph idx="1"/>
          </p:nvPr>
        </p:nvSpPr>
        <p:spPr>
          <a:xfrm>
            <a:off x="1447800" y="1828800"/>
            <a:ext cx="9220200" cy="4419600"/>
          </a:xfrm>
        </p:spPr>
        <p:txBody>
          <a:bodyPr/>
          <a:lstStyle/>
          <a:p>
            <a:pPr>
              <a:lnSpc>
                <a:spcPct val="90000"/>
              </a:lnSpc>
            </a:pPr>
            <a:r>
              <a:rPr lang="en-US" sz="2800" dirty="0">
                <a:latin typeface="Calibri"/>
                <a:ea typeface="ＭＳ Ｐゴシック" pitchFamily="34" charset="-128"/>
                <a:cs typeface="Calibri"/>
              </a:rPr>
              <a:t>Often, we want to </a:t>
            </a:r>
            <a:r>
              <a:rPr lang="en-US" sz="2800" dirty="0">
                <a:solidFill>
                  <a:srgbClr val="CC0000"/>
                </a:solidFill>
                <a:latin typeface="Calibri"/>
                <a:ea typeface="ＭＳ Ｐゴシック" pitchFamily="34" charset="-128"/>
                <a:cs typeface="Calibri"/>
              </a:rPr>
              <a:t>reason about a sequence</a:t>
            </a:r>
            <a:r>
              <a:rPr lang="en-US" sz="2800" dirty="0">
                <a:latin typeface="Calibri"/>
                <a:ea typeface="ＭＳ Ｐゴシック" pitchFamily="34" charset="-128"/>
                <a:cs typeface="Calibri"/>
              </a:rPr>
              <a:t> of observations</a:t>
            </a:r>
          </a:p>
          <a:p>
            <a:pPr lvl="4">
              <a:lnSpc>
                <a:spcPct val="90000"/>
              </a:lnSpc>
            </a:pPr>
            <a:endParaRPr lang="en-US" sz="6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Speech recognition</a:t>
            </a:r>
          </a:p>
          <a:p>
            <a:pPr lvl="4">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Robot localization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User attention</a:t>
            </a:r>
          </a:p>
          <a:p>
            <a:pPr lvl="5">
              <a:lnSpc>
                <a:spcPct val="90000"/>
              </a:lnSpc>
            </a:pPr>
            <a:endParaRPr lang="en-US" sz="500" dirty="0">
              <a:latin typeface="Calibri"/>
              <a:ea typeface="ＭＳ Ｐゴシック" pitchFamily="34" charset="-128"/>
              <a:cs typeface="Calibri"/>
            </a:endParaRPr>
          </a:p>
          <a:p>
            <a:pPr lvl="1">
              <a:lnSpc>
                <a:spcPct val="90000"/>
              </a:lnSpc>
            </a:pPr>
            <a:r>
              <a:rPr lang="en-US" sz="2400" dirty="0">
                <a:latin typeface="Calibri"/>
                <a:ea typeface="ＭＳ Ｐゴシック" pitchFamily="34" charset="-128"/>
                <a:cs typeface="Calibri"/>
              </a:rPr>
              <a:t>Medical monitoring</a:t>
            </a:r>
          </a:p>
          <a:p>
            <a:pPr>
              <a:lnSpc>
                <a:spcPct val="90000"/>
              </a:lnSpc>
            </a:pPr>
            <a:endParaRPr lang="en-US" sz="2800" dirty="0">
              <a:latin typeface="Calibri"/>
              <a:ea typeface="ＭＳ Ｐゴシック" pitchFamily="34" charset="-128"/>
              <a:cs typeface="Calibri"/>
            </a:endParaRPr>
          </a:p>
          <a:p>
            <a:pPr>
              <a:lnSpc>
                <a:spcPct val="90000"/>
              </a:lnSpc>
            </a:pPr>
            <a:r>
              <a:rPr lang="en-US" sz="2800" dirty="0">
                <a:latin typeface="Calibri"/>
                <a:ea typeface="ＭＳ Ｐゴシック" pitchFamily="34" charset="-128"/>
                <a:cs typeface="Calibri"/>
              </a:rPr>
              <a:t>Need to introduce time (or space) into our models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sz="4000" dirty="0">
                <a:latin typeface="Calibri"/>
                <a:ea typeface="ＭＳ Ｐゴシック" pitchFamily="34" charset="-128"/>
                <a:cs typeface="Calibri"/>
              </a:rPr>
              <a:t>Example: Robot Localization</a:t>
            </a:r>
          </a:p>
        </p:txBody>
      </p:sp>
      <p:sp>
        <p:nvSpPr>
          <p:cNvPr id="53250"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t=3</a:t>
            </a:r>
          </a:p>
        </p:txBody>
      </p:sp>
      <p:sp>
        <p:nvSpPr>
          <p:cNvPr id="53251"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52" name="Rectangle 5"/>
          <p:cNvSpPr>
            <a:spLocks noChangeArrowheads="1"/>
          </p:cNvSpPr>
          <p:nvPr/>
        </p:nvSpPr>
        <p:spPr bwMode="auto">
          <a:xfrm>
            <a:off x="2819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53" name="Rectangle 6"/>
          <p:cNvSpPr>
            <a:spLocks noChangeArrowheads="1"/>
          </p:cNvSpPr>
          <p:nvPr/>
        </p:nvSpPr>
        <p:spPr bwMode="auto">
          <a:xfrm>
            <a:off x="33528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54" name="Rectangle 7"/>
          <p:cNvSpPr>
            <a:spLocks noChangeArrowheads="1"/>
          </p:cNvSpPr>
          <p:nvPr/>
        </p:nvSpPr>
        <p:spPr bwMode="auto">
          <a:xfrm>
            <a:off x="3886200" y="21336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55" name="Rectangle 8"/>
          <p:cNvSpPr>
            <a:spLocks noChangeArrowheads="1"/>
          </p:cNvSpPr>
          <p:nvPr/>
        </p:nvSpPr>
        <p:spPr bwMode="auto">
          <a:xfrm>
            <a:off x="4419600" y="21336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56"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57"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58"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59"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0"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1"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2"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3"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4"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5"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66" name="Rectangle 19"/>
          <p:cNvSpPr>
            <a:spLocks noChangeArrowheads="1"/>
          </p:cNvSpPr>
          <p:nvPr/>
        </p:nvSpPr>
        <p:spPr bwMode="auto">
          <a:xfrm>
            <a:off x="2819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67" name="Rectangle 20"/>
          <p:cNvSpPr>
            <a:spLocks noChangeArrowheads="1"/>
          </p:cNvSpPr>
          <p:nvPr/>
        </p:nvSpPr>
        <p:spPr bwMode="auto">
          <a:xfrm>
            <a:off x="33528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68" name="Rectangle 21"/>
          <p:cNvSpPr>
            <a:spLocks noChangeArrowheads="1"/>
          </p:cNvSpPr>
          <p:nvPr/>
        </p:nvSpPr>
        <p:spPr bwMode="auto">
          <a:xfrm>
            <a:off x="3886200" y="37338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69" name="Rectangle 22"/>
          <p:cNvSpPr>
            <a:spLocks noChangeArrowheads="1"/>
          </p:cNvSpPr>
          <p:nvPr/>
        </p:nvSpPr>
        <p:spPr bwMode="auto">
          <a:xfrm>
            <a:off x="4419600" y="3733800"/>
            <a:ext cx="533400" cy="533400"/>
          </a:xfrm>
          <a:prstGeom prst="rect">
            <a:avLst/>
          </a:prstGeom>
          <a:solidFill>
            <a:srgbClr val="4D4D4D"/>
          </a:solidFill>
          <a:ln w="9525">
            <a:solidFill>
              <a:schemeClr val="tx1"/>
            </a:solidFill>
            <a:miter lim="800000"/>
            <a:headEnd/>
            <a:tailEnd/>
          </a:ln>
        </p:spPr>
        <p:txBody>
          <a:bodyPr wrap="none" anchor="ctr"/>
          <a:lstStyle/>
          <a:p>
            <a:endParaRPr lang="en-US">
              <a:latin typeface="Calibri"/>
              <a:cs typeface="Calibri"/>
            </a:endParaRPr>
          </a:p>
        </p:txBody>
      </p:sp>
      <p:sp>
        <p:nvSpPr>
          <p:cNvPr id="53270"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3271" name="Rectangle 24"/>
          <p:cNvSpPr>
            <a:spLocks noChangeArrowheads="1"/>
          </p:cNvSpPr>
          <p:nvPr/>
        </p:nvSpPr>
        <p:spPr bwMode="auto">
          <a:xfrm>
            <a:off x="5486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3272"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73"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3274"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75"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3276" name="Line 29"/>
          <p:cNvSpPr>
            <a:spLocks noChangeShapeType="1"/>
          </p:cNvSpPr>
          <p:nvPr/>
        </p:nvSpPr>
        <p:spPr bwMode="auto">
          <a:xfrm>
            <a:off x="4376738" y="2428875"/>
            <a:ext cx="271462"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3277"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3278"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3279"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3280"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3281" name="Oval 34"/>
          <p:cNvSpPr>
            <a:spLocks noChangeArrowheads="1"/>
          </p:cNvSpPr>
          <p:nvPr/>
        </p:nvSpPr>
        <p:spPr bwMode="auto">
          <a:xfrm>
            <a:off x="3986213" y="2238375"/>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3282" name="Line 35"/>
          <p:cNvSpPr>
            <a:spLocks noChangeShapeType="1"/>
          </p:cNvSpPr>
          <p:nvPr/>
        </p:nvSpPr>
        <p:spPr bwMode="auto">
          <a:xfrm flipV="1">
            <a:off x="4181475" y="1905000"/>
            <a:ext cx="0" cy="304800"/>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3283" name="Line 36"/>
          <p:cNvSpPr>
            <a:spLocks noChangeShapeType="1"/>
          </p:cNvSpPr>
          <p:nvPr/>
        </p:nvSpPr>
        <p:spPr bwMode="auto">
          <a:xfrm>
            <a:off x="4176713" y="2614613"/>
            <a:ext cx="0" cy="257175"/>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3284" name="Line 37"/>
          <p:cNvSpPr>
            <a:spLocks noChangeShapeType="1"/>
          </p:cNvSpPr>
          <p:nvPr/>
        </p:nvSpPr>
        <p:spPr bwMode="auto">
          <a:xfrm flipH="1">
            <a:off x="3733800" y="2428875"/>
            <a:ext cx="242888"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1203238" name="AutoShape 38"/>
          <p:cNvSpPr>
            <a:spLocks noChangeArrowheads="1"/>
          </p:cNvSpPr>
          <p:nvPr/>
        </p:nvSpPr>
        <p:spPr bwMode="auto">
          <a:xfrm>
            <a:off x="4362450" y="2309813"/>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1398313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3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r>
              <a:rPr lang="en-US" sz="4000">
                <a:latin typeface="Calibri"/>
                <a:ea typeface="ＭＳ Ｐゴシック" pitchFamily="34" charset="-128"/>
                <a:cs typeface="Calibri"/>
              </a:rPr>
              <a:t>Example: Robot Localization</a:t>
            </a:r>
          </a:p>
        </p:txBody>
      </p:sp>
      <p:sp>
        <p:nvSpPr>
          <p:cNvPr id="55298"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t=4</a:t>
            </a:r>
          </a:p>
        </p:txBody>
      </p:sp>
      <p:sp>
        <p:nvSpPr>
          <p:cNvPr id="55299"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00" name="Rectangle 5"/>
          <p:cNvSpPr>
            <a:spLocks noChangeArrowheads="1"/>
          </p:cNvSpPr>
          <p:nvPr/>
        </p:nvSpPr>
        <p:spPr bwMode="auto">
          <a:xfrm>
            <a:off x="2819400" y="21336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5301" name="Rectangle 6"/>
          <p:cNvSpPr>
            <a:spLocks noChangeArrowheads="1"/>
          </p:cNvSpPr>
          <p:nvPr/>
        </p:nvSpPr>
        <p:spPr bwMode="auto">
          <a:xfrm>
            <a:off x="33528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02" name="Rectangle 7"/>
          <p:cNvSpPr>
            <a:spLocks noChangeArrowheads="1"/>
          </p:cNvSpPr>
          <p:nvPr/>
        </p:nvSpPr>
        <p:spPr bwMode="auto">
          <a:xfrm>
            <a:off x="38862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03" name="Rectangle 8"/>
          <p:cNvSpPr>
            <a:spLocks noChangeArrowheads="1"/>
          </p:cNvSpPr>
          <p:nvPr/>
        </p:nvSpPr>
        <p:spPr bwMode="auto">
          <a:xfrm>
            <a:off x="4419600" y="2133600"/>
            <a:ext cx="533400" cy="533400"/>
          </a:xfrm>
          <a:prstGeom prst="rect">
            <a:avLst/>
          </a:prstGeom>
          <a:solidFill>
            <a:srgbClr val="1C1C1C"/>
          </a:solidFill>
          <a:ln w="9525">
            <a:solidFill>
              <a:schemeClr val="tx1"/>
            </a:solidFill>
            <a:miter lim="800000"/>
            <a:headEnd/>
            <a:tailEnd/>
          </a:ln>
        </p:spPr>
        <p:txBody>
          <a:bodyPr wrap="none" anchor="ctr"/>
          <a:lstStyle/>
          <a:p>
            <a:endParaRPr lang="en-US">
              <a:latin typeface="Calibri"/>
              <a:cs typeface="Calibri"/>
            </a:endParaRPr>
          </a:p>
        </p:txBody>
      </p:sp>
      <p:sp>
        <p:nvSpPr>
          <p:cNvPr id="55304" name="Rectangle 9"/>
          <p:cNvSpPr>
            <a:spLocks noChangeArrowheads="1"/>
          </p:cNvSpPr>
          <p:nvPr/>
        </p:nvSpPr>
        <p:spPr bwMode="auto">
          <a:xfrm>
            <a:off x="4953000" y="21336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05"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06" name="Rectangle 11"/>
          <p:cNvSpPr>
            <a:spLocks noChangeArrowheads="1"/>
          </p:cNvSpPr>
          <p:nvPr/>
        </p:nvSpPr>
        <p:spPr bwMode="auto">
          <a:xfrm>
            <a:off x="60198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07"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08"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09"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10"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11"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12"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13"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14" name="Rectangle 19"/>
          <p:cNvSpPr>
            <a:spLocks noChangeArrowheads="1"/>
          </p:cNvSpPr>
          <p:nvPr/>
        </p:nvSpPr>
        <p:spPr bwMode="auto">
          <a:xfrm>
            <a:off x="28194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5315" name="Rectangle 20"/>
          <p:cNvSpPr>
            <a:spLocks noChangeArrowheads="1"/>
          </p:cNvSpPr>
          <p:nvPr/>
        </p:nvSpPr>
        <p:spPr bwMode="auto">
          <a:xfrm>
            <a:off x="33528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16" name="Rectangle 21"/>
          <p:cNvSpPr>
            <a:spLocks noChangeArrowheads="1"/>
          </p:cNvSpPr>
          <p:nvPr/>
        </p:nvSpPr>
        <p:spPr bwMode="auto">
          <a:xfrm>
            <a:off x="38862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17" name="Rectangle 22"/>
          <p:cNvSpPr>
            <a:spLocks noChangeArrowheads="1"/>
          </p:cNvSpPr>
          <p:nvPr/>
        </p:nvSpPr>
        <p:spPr bwMode="auto">
          <a:xfrm>
            <a:off x="4419600" y="3733800"/>
            <a:ext cx="533400" cy="533400"/>
          </a:xfrm>
          <a:prstGeom prst="rect">
            <a:avLst/>
          </a:prstGeom>
          <a:solidFill>
            <a:srgbClr val="1C1C1C"/>
          </a:solidFill>
          <a:ln w="9525">
            <a:solidFill>
              <a:schemeClr val="tx1"/>
            </a:solidFill>
            <a:miter lim="800000"/>
            <a:headEnd/>
            <a:tailEnd/>
          </a:ln>
        </p:spPr>
        <p:txBody>
          <a:bodyPr wrap="none" anchor="ctr"/>
          <a:lstStyle/>
          <a:p>
            <a:endParaRPr lang="en-US">
              <a:latin typeface="Calibri"/>
              <a:cs typeface="Calibri"/>
            </a:endParaRPr>
          </a:p>
        </p:txBody>
      </p:sp>
      <p:sp>
        <p:nvSpPr>
          <p:cNvPr id="55318" name="Rectangle 23"/>
          <p:cNvSpPr>
            <a:spLocks noChangeArrowheads="1"/>
          </p:cNvSpPr>
          <p:nvPr/>
        </p:nvSpPr>
        <p:spPr bwMode="auto">
          <a:xfrm>
            <a:off x="4953000" y="3733800"/>
            <a:ext cx="533400" cy="533400"/>
          </a:xfrm>
          <a:prstGeom prst="rect">
            <a:avLst/>
          </a:prstGeom>
          <a:solidFill>
            <a:srgbClr val="C0C0C0"/>
          </a:solidFill>
          <a:ln w="9525">
            <a:solidFill>
              <a:schemeClr val="tx1"/>
            </a:solidFill>
            <a:miter lim="800000"/>
            <a:headEnd/>
            <a:tailEnd/>
          </a:ln>
        </p:spPr>
        <p:txBody>
          <a:bodyPr wrap="none" anchor="ctr"/>
          <a:lstStyle/>
          <a:p>
            <a:endParaRPr lang="en-US">
              <a:latin typeface="Calibri"/>
              <a:cs typeface="Calibri"/>
            </a:endParaRPr>
          </a:p>
        </p:txBody>
      </p:sp>
      <p:sp>
        <p:nvSpPr>
          <p:cNvPr id="55319" name="Rectangle 24"/>
          <p:cNvSpPr>
            <a:spLocks noChangeArrowheads="1"/>
          </p:cNvSpPr>
          <p:nvPr/>
        </p:nvSpPr>
        <p:spPr bwMode="auto">
          <a:xfrm>
            <a:off x="5486400" y="37338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5320" name="Rectangle 25"/>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21" name="Rectangle 26"/>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5322" name="Rectangle 27"/>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23" name="Rectangle 28"/>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5324" name="Line 29"/>
          <p:cNvSpPr>
            <a:spLocks noChangeShapeType="1"/>
          </p:cNvSpPr>
          <p:nvPr/>
        </p:nvSpPr>
        <p:spPr bwMode="auto">
          <a:xfrm>
            <a:off x="4886325" y="2400300"/>
            <a:ext cx="271463"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5325" name="Rectangle 30"/>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5326" name="Rectangle 31"/>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5327" name="Rectangle 32"/>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5328" name="Rectangle 33"/>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5329" name="Oval 34"/>
          <p:cNvSpPr>
            <a:spLocks noChangeArrowheads="1"/>
          </p:cNvSpPr>
          <p:nvPr/>
        </p:nvSpPr>
        <p:spPr bwMode="auto">
          <a:xfrm>
            <a:off x="44958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5330" name="Line 35"/>
          <p:cNvSpPr>
            <a:spLocks noChangeShapeType="1"/>
          </p:cNvSpPr>
          <p:nvPr/>
        </p:nvSpPr>
        <p:spPr bwMode="auto">
          <a:xfrm flipV="1">
            <a:off x="4691063" y="1876425"/>
            <a:ext cx="0" cy="304800"/>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5331" name="Line 36"/>
          <p:cNvSpPr>
            <a:spLocks noChangeShapeType="1"/>
          </p:cNvSpPr>
          <p:nvPr/>
        </p:nvSpPr>
        <p:spPr bwMode="auto">
          <a:xfrm>
            <a:off x="4686300" y="2586038"/>
            <a:ext cx="0" cy="257175"/>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5332" name="Line 37"/>
          <p:cNvSpPr>
            <a:spLocks noChangeShapeType="1"/>
          </p:cNvSpPr>
          <p:nvPr/>
        </p:nvSpPr>
        <p:spPr bwMode="auto">
          <a:xfrm flipH="1">
            <a:off x="4243388" y="2400300"/>
            <a:ext cx="242887"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1205286" name="AutoShape 38"/>
          <p:cNvSpPr>
            <a:spLocks noChangeArrowheads="1"/>
          </p:cNvSpPr>
          <p:nvPr/>
        </p:nvSpPr>
        <p:spPr bwMode="auto">
          <a:xfrm>
            <a:off x="4872038" y="2281238"/>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1616442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5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28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sz="4000" dirty="0">
                <a:latin typeface="Calibri"/>
                <a:ea typeface="ＭＳ Ｐゴシック" pitchFamily="34" charset="-128"/>
                <a:cs typeface="Calibri"/>
              </a:rPr>
              <a:t>Example: Robot Localization</a:t>
            </a:r>
          </a:p>
        </p:txBody>
      </p:sp>
      <p:sp>
        <p:nvSpPr>
          <p:cNvPr id="57346" name="Rectangle 3"/>
          <p:cNvSpPr>
            <a:spLocks noGrp="1" noChangeArrowheads="1"/>
          </p:cNvSpPr>
          <p:nvPr>
            <p:ph idx="1"/>
          </p:nvPr>
        </p:nvSpPr>
        <p:spPr>
          <a:xfrm>
            <a:off x="628650" y="5767388"/>
            <a:ext cx="7772400" cy="914400"/>
          </a:xfrm>
        </p:spPr>
        <p:txBody>
          <a:bodyPr/>
          <a:lstStyle/>
          <a:p>
            <a:pPr algn="ctr">
              <a:buFont typeface="Wingdings" pitchFamily="2" charset="2"/>
              <a:buNone/>
            </a:pPr>
            <a:r>
              <a:rPr lang="en-US">
                <a:latin typeface="Calibri"/>
                <a:ea typeface="ＭＳ Ｐゴシック" pitchFamily="34" charset="-128"/>
                <a:cs typeface="Calibri"/>
              </a:rPr>
              <a:t>t=5</a:t>
            </a:r>
          </a:p>
        </p:txBody>
      </p:sp>
      <p:sp>
        <p:nvSpPr>
          <p:cNvPr id="57347" name="Rectangle 4"/>
          <p:cNvSpPr>
            <a:spLocks noChangeArrowheads="1"/>
          </p:cNvSpPr>
          <p:nvPr/>
        </p:nvSpPr>
        <p:spPr bwMode="auto">
          <a:xfrm>
            <a:off x="22860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48" name="Rectangle 5"/>
          <p:cNvSpPr>
            <a:spLocks noChangeArrowheads="1"/>
          </p:cNvSpPr>
          <p:nvPr/>
        </p:nvSpPr>
        <p:spPr bwMode="auto">
          <a:xfrm>
            <a:off x="28194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49" name="Rectangle 6"/>
          <p:cNvSpPr>
            <a:spLocks noChangeArrowheads="1"/>
          </p:cNvSpPr>
          <p:nvPr/>
        </p:nvSpPr>
        <p:spPr bwMode="auto">
          <a:xfrm>
            <a:off x="33528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0" name="Rectangle 7"/>
          <p:cNvSpPr>
            <a:spLocks noChangeArrowheads="1"/>
          </p:cNvSpPr>
          <p:nvPr/>
        </p:nvSpPr>
        <p:spPr bwMode="auto">
          <a:xfrm>
            <a:off x="3886200" y="21336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1" name="Rectangle 8"/>
          <p:cNvSpPr>
            <a:spLocks noChangeArrowheads="1"/>
          </p:cNvSpPr>
          <p:nvPr/>
        </p:nvSpPr>
        <p:spPr bwMode="auto">
          <a:xfrm>
            <a:off x="44196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7352" name="Rectangle 9"/>
          <p:cNvSpPr>
            <a:spLocks noChangeArrowheads="1"/>
          </p:cNvSpPr>
          <p:nvPr/>
        </p:nvSpPr>
        <p:spPr bwMode="auto">
          <a:xfrm>
            <a:off x="4953000" y="2133600"/>
            <a:ext cx="533400" cy="533400"/>
          </a:xfrm>
          <a:prstGeom prst="rect">
            <a:avLst/>
          </a:prstGeom>
          <a:solidFill>
            <a:schemeClr val="tx1"/>
          </a:solidFill>
          <a:ln w="9525">
            <a:solidFill>
              <a:schemeClr val="tx1"/>
            </a:solidFill>
            <a:miter lim="800000"/>
            <a:headEnd/>
            <a:tailEnd/>
          </a:ln>
        </p:spPr>
        <p:txBody>
          <a:bodyPr wrap="none" anchor="ctr"/>
          <a:lstStyle/>
          <a:p>
            <a:endParaRPr lang="en-US">
              <a:latin typeface="Calibri"/>
              <a:cs typeface="Calibri"/>
            </a:endParaRPr>
          </a:p>
        </p:txBody>
      </p:sp>
      <p:sp>
        <p:nvSpPr>
          <p:cNvPr id="57353" name="Rectangle 10"/>
          <p:cNvSpPr>
            <a:spLocks noChangeArrowheads="1"/>
          </p:cNvSpPr>
          <p:nvPr/>
        </p:nvSpPr>
        <p:spPr bwMode="auto">
          <a:xfrm>
            <a:off x="5486400" y="2133600"/>
            <a:ext cx="533400" cy="533400"/>
          </a:xfrm>
          <a:prstGeom prst="rect">
            <a:avLst/>
          </a:prstGeom>
          <a:solidFill>
            <a:srgbClr val="DDDDDD"/>
          </a:solidFill>
          <a:ln w="9525">
            <a:solidFill>
              <a:schemeClr val="tx1"/>
            </a:solidFill>
            <a:miter lim="800000"/>
            <a:headEnd/>
            <a:tailEnd/>
          </a:ln>
        </p:spPr>
        <p:txBody>
          <a:bodyPr wrap="none" anchor="ctr"/>
          <a:lstStyle/>
          <a:p>
            <a:endParaRPr lang="en-US">
              <a:latin typeface="Calibri"/>
              <a:cs typeface="Calibri"/>
            </a:endParaRPr>
          </a:p>
        </p:txBody>
      </p:sp>
      <p:sp>
        <p:nvSpPr>
          <p:cNvPr id="57354" name="Rectangle 11"/>
          <p:cNvSpPr>
            <a:spLocks noChangeArrowheads="1"/>
          </p:cNvSpPr>
          <p:nvPr/>
        </p:nvSpPr>
        <p:spPr bwMode="auto">
          <a:xfrm>
            <a:off x="6019800" y="21336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55" name="Rectangle 12"/>
          <p:cNvSpPr>
            <a:spLocks noChangeArrowheads="1"/>
          </p:cNvSpPr>
          <p:nvPr/>
        </p:nvSpPr>
        <p:spPr bwMode="auto">
          <a:xfrm>
            <a:off x="2286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6" name="Rectangle 13"/>
          <p:cNvSpPr>
            <a:spLocks noChangeArrowheads="1"/>
          </p:cNvSpPr>
          <p:nvPr/>
        </p:nvSpPr>
        <p:spPr bwMode="auto">
          <a:xfrm>
            <a:off x="49530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7" name="Rectangle 14"/>
          <p:cNvSpPr>
            <a:spLocks noChangeArrowheads="1"/>
          </p:cNvSpPr>
          <p:nvPr/>
        </p:nvSpPr>
        <p:spPr bwMode="auto">
          <a:xfrm>
            <a:off x="6019800" y="26670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8" name="Rectangle 15"/>
          <p:cNvSpPr>
            <a:spLocks noChangeArrowheads="1"/>
          </p:cNvSpPr>
          <p:nvPr/>
        </p:nvSpPr>
        <p:spPr bwMode="auto">
          <a:xfrm>
            <a:off x="2286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59" name="Rectangle 16"/>
          <p:cNvSpPr>
            <a:spLocks noChangeArrowheads="1"/>
          </p:cNvSpPr>
          <p:nvPr/>
        </p:nvSpPr>
        <p:spPr bwMode="auto">
          <a:xfrm>
            <a:off x="49530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0" name="Rectangle 17"/>
          <p:cNvSpPr>
            <a:spLocks noChangeArrowheads="1"/>
          </p:cNvSpPr>
          <p:nvPr/>
        </p:nvSpPr>
        <p:spPr bwMode="auto">
          <a:xfrm>
            <a:off x="6019800" y="32004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1" name="Rectangle 18"/>
          <p:cNvSpPr>
            <a:spLocks noChangeArrowheads="1"/>
          </p:cNvSpPr>
          <p:nvPr/>
        </p:nvSpPr>
        <p:spPr bwMode="auto">
          <a:xfrm>
            <a:off x="2286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2" name="Rectangle 19"/>
          <p:cNvSpPr>
            <a:spLocks noChangeArrowheads="1"/>
          </p:cNvSpPr>
          <p:nvPr/>
        </p:nvSpPr>
        <p:spPr bwMode="auto">
          <a:xfrm>
            <a:off x="28194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3" name="Rectangle 20"/>
          <p:cNvSpPr>
            <a:spLocks noChangeArrowheads="1"/>
          </p:cNvSpPr>
          <p:nvPr/>
        </p:nvSpPr>
        <p:spPr bwMode="auto">
          <a:xfrm>
            <a:off x="3352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4" name="Rectangle 21"/>
          <p:cNvSpPr>
            <a:spLocks noChangeArrowheads="1"/>
          </p:cNvSpPr>
          <p:nvPr/>
        </p:nvSpPr>
        <p:spPr bwMode="auto">
          <a:xfrm>
            <a:off x="38862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5" name="Rectangle 22"/>
          <p:cNvSpPr>
            <a:spLocks noChangeArrowheads="1"/>
          </p:cNvSpPr>
          <p:nvPr/>
        </p:nvSpPr>
        <p:spPr bwMode="auto">
          <a:xfrm>
            <a:off x="44196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66" name="Rectangle 23"/>
          <p:cNvSpPr>
            <a:spLocks noChangeArrowheads="1"/>
          </p:cNvSpPr>
          <p:nvPr/>
        </p:nvSpPr>
        <p:spPr bwMode="auto">
          <a:xfrm>
            <a:off x="5486400" y="3733800"/>
            <a:ext cx="533400" cy="533400"/>
          </a:xfrm>
          <a:prstGeom prst="rect">
            <a:avLst/>
          </a:prstGeom>
          <a:solidFill>
            <a:srgbClr val="EAEAEA"/>
          </a:solidFill>
          <a:ln w="9525">
            <a:solidFill>
              <a:schemeClr val="tx1"/>
            </a:solidFill>
            <a:miter lim="800000"/>
            <a:headEnd/>
            <a:tailEnd/>
          </a:ln>
        </p:spPr>
        <p:txBody>
          <a:bodyPr wrap="none" anchor="ctr"/>
          <a:lstStyle/>
          <a:p>
            <a:endParaRPr lang="en-US">
              <a:latin typeface="Calibri"/>
              <a:cs typeface="Calibri"/>
            </a:endParaRPr>
          </a:p>
        </p:txBody>
      </p:sp>
      <p:sp>
        <p:nvSpPr>
          <p:cNvPr id="57367" name="Rectangle 24"/>
          <p:cNvSpPr>
            <a:spLocks noChangeArrowheads="1"/>
          </p:cNvSpPr>
          <p:nvPr/>
        </p:nvSpPr>
        <p:spPr bwMode="auto">
          <a:xfrm>
            <a:off x="60198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68" name="Rectangle 25"/>
          <p:cNvSpPr>
            <a:spLocks noChangeArrowheads="1"/>
          </p:cNvSpPr>
          <p:nvPr/>
        </p:nvSpPr>
        <p:spPr bwMode="auto">
          <a:xfrm>
            <a:off x="2819400" y="2667000"/>
            <a:ext cx="2133600" cy="1066800"/>
          </a:xfrm>
          <a:prstGeom prst="rect">
            <a:avLst/>
          </a:prstGeom>
          <a:solidFill>
            <a:schemeClr val="bg1"/>
          </a:solidFill>
          <a:ln w="38100">
            <a:solidFill>
              <a:schemeClr val="tx1"/>
            </a:solidFill>
            <a:miter lim="800000"/>
            <a:headEnd/>
            <a:tailEnd/>
          </a:ln>
        </p:spPr>
        <p:txBody>
          <a:bodyPr wrap="none" anchor="ctr"/>
          <a:lstStyle/>
          <a:p>
            <a:endParaRPr lang="en-US">
              <a:latin typeface="Calibri"/>
              <a:cs typeface="Calibri"/>
            </a:endParaRPr>
          </a:p>
        </p:txBody>
      </p:sp>
      <p:sp>
        <p:nvSpPr>
          <p:cNvPr id="57369" name="Rectangle 26"/>
          <p:cNvSpPr>
            <a:spLocks noChangeArrowheads="1"/>
          </p:cNvSpPr>
          <p:nvPr/>
        </p:nvSpPr>
        <p:spPr bwMode="auto">
          <a:xfrm>
            <a:off x="2286000" y="2133600"/>
            <a:ext cx="4267200" cy="21336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70" name="Rectangle 27"/>
          <p:cNvSpPr>
            <a:spLocks noChangeArrowheads="1"/>
          </p:cNvSpPr>
          <p:nvPr/>
        </p:nvSpPr>
        <p:spPr bwMode="auto">
          <a:xfrm>
            <a:off x="5486400" y="2667000"/>
            <a:ext cx="5334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sp>
        <p:nvSpPr>
          <p:cNvPr id="57371" name="Line 28"/>
          <p:cNvSpPr>
            <a:spLocks noChangeShapeType="1"/>
          </p:cNvSpPr>
          <p:nvPr/>
        </p:nvSpPr>
        <p:spPr bwMode="auto">
          <a:xfrm>
            <a:off x="4886325" y="2400300"/>
            <a:ext cx="271463"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7372" name="Rectangle 29"/>
          <p:cNvSpPr>
            <a:spLocks noChangeArrowheads="1"/>
          </p:cNvSpPr>
          <p:nvPr/>
        </p:nvSpPr>
        <p:spPr bwMode="auto">
          <a:xfrm>
            <a:off x="2286000" y="4724400"/>
            <a:ext cx="4267200" cy="228600"/>
          </a:xfrm>
          <a:prstGeom prst="rect">
            <a:avLst/>
          </a:prstGeom>
          <a:gradFill rotWithShape="0">
            <a:gsLst>
              <a:gs pos="0">
                <a:schemeClr val="bg1"/>
              </a:gs>
              <a:gs pos="100000">
                <a:schemeClr val="tx1"/>
              </a:gs>
            </a:gsLst>
            <a:lin ang="0" scaled="1"/>
          </a:gradFill>
          <a:ln w="9525">
            <a:solidFill>
              <a:schemeClr val="tx1"/>
            </a:solidFill>
            <a:miter lim="800000"/>
            <a:headEnd/>
            <a:tailEnd/>
          </a:ln>
        </p:spPr>
        <p:txBody>
          <a:bodyPr wrap="none" anchor="ctr"/>
          <a:lstStyle/>
          <a:p>
            <a:endParaRPr lang="en-US">
              <a:latin typeface="Calibri"/>
              <a:cs typeface="Calibri"/>
            </a:endParaRPr>
          </a:p>
        </p:txBody>
      </p:sp>
      <p:sp>
        <p:nvSpPr>
          <p:cNvPr id="57373" name="Rectangle 30"/>
          <p:cNvSpPr>
            <a:spLocks noChangeArrowheads="1"/>
          </p:cNvSpPr>
          <p:nvPr/>
        </p:nvSpPr>
        <p:spPr bwMode="auto">
          <a:xfrm>
            <a:off x="44196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a:r>
              <a:rPr lang="de-DE" sz="2000">
                <a:latin typeface="Calibri"/>
                <a:cs typeface="Calibri"/>
              </a:rPr>
              <a:t>1</a:t>
            </a:r>
            <a:endParaRPr lang="en-US" sz="2000">
              <a:latin typeface="Calibri"/>
              <a:cs typeface="Calibri"/>
            </a:endParaRPr>
          </a:p>
        </p:txBody>
      </p:sp>
      <p:sp>
        <p:nvSpPr>
          <p:cNvPr id="57374" name="Rectangle 31"/>
          <p:cNvSpPr>
            <a:spLocks noChangeArrowheads="1"/>
          </p:cNvSpPr>
          <p:nvPr/>
        </p:nvSpPr>
        <p:spPr bwMode="auto">
          <a:xfrm>
            <a:off x="2286000" y="49530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de-DE" sz="2000">
                <a:latin typeface="Calibri"/>
                <a:cs typeface="Calibri"/>
              </a:rPr>
              <a:t>0</a:t>
            </a:r>
            <a:endParaRPr lang="en-US" sz="2000">
              <a:latin typeface="Calibri"/>
              <a:cs typeface="Calibri"/>
            </a:endParaRPr>
          </a:p>
        </p:txBody>
      </p:sp>
      <p:sp>
        <p:nvSpPr>
          <p:cNvPr id="57375" name="Rectangle 32"/>
          <p:cNvSpPr>
            <a:spLocks noChangeArrowheads="1"/>
          </p:cNvSpPr>
          <p:nvPr/>
        </p:nvSpPr>
        <p:spPr bwMode="auto">
          <a:xfrm>
            <a:off x="762000" y="4953000"/>
            <a:ext cx="1371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de-DE" sz="2000">
                <a:latin typeface="Calibri"/>
                <a:cs typeface="Calibri"/>
              </a:rPr>
              <a:t>Prob</a:t>
            </a:r>
            <a:endParaRPr lang="en-US" sz="2000">
              <a:latin typeface="Calibri"/>
              <a:cs typeface="Calibri"/>
            </a:endParaRPr>
          </a:p>
        </p:txBody>
      </p:sp>
      <p:sp>
        <p:nvSpPr>
          <p:cNvPr id="57376" name="Oval 33"/>
          <p:cNvSpPr>
            <a:spLocks noChangeArrowheads="1"/>
          </p:cNvSpPr>
          <p:nvPr/>
        </p:nvSpPr>
        <p:spPr bwMode="auto">
          <a:xfrm>
            <a:off x="5029200" y="2209800"/>
            <a:ext cx="381000" cy="3810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57377" name="Line 34"/>
          <p:cNvSpPr>
            <a:spLocks noChangeShapeType="1"/>
          </p:cNvSpPr>
          <p:nvPr/>
        </p:nvSpPr>
        <p:spPr bwMode="auto">
          <a:xfrm flipV="1">
            <a:off x="5224463" y="1876425"/>
            <a:ext cx="0" cy="304800"/>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7378" name="Line 35"/>
          <p:cNvSpPr>
            <a:spLocks noChangeShapeType="1"/>
          </p:cNvSpPr>
          <p:nvPr/>
        </p:nvSpPr>
        <p:spPr bwMode="auto">
          <a:xfrm>
            <a:off x="5219700" y="2586038"/>
            <a:ext cx="0" cy="25717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7379" name="Line 36"/>
          <p:cNvSpPr>
            <a:spLocks noChangeShapeType="1"/>
          </p:cNvSpPr>
          <p:nvPr/>
        </p:nvSpPr>
        <p:spPr bwMode="auto">
          <a:xfrm>
            <a:off x="5414963" y="2400300"/>
            <a:ext cx="242887" cy="1588"/>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7380" name="Line 37"/>
          <p:cNvSpPr>
            <a:spLocks noChangeShapeType="1"/>
          </p:cNvSpPr>
          <p:nvPr/>
        </p:nvSpPr>
        <p:spPr bwMode="auto">
          <a:xfrm flipH="1">
            <a:off x="4776788" y="2400300"/>
            <a:ext cx="242887" cy="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latin typeface="Calibri"/>
              <a:cs typeface="Calibri"/>
            </a:endParaRPr>
          </a:p>
        </p:txBody>
      </p:sp>
      <p:sp>
        <p:nvSpPr>
          <p:cNvPr id="57381" name="Rectangle 38"/>
          <p:cNvSpPr>
            <a:spLocks noChangeArrowheads="1"/>
          </p:cNvSpPr>
          <p:nvPr/>
        </p:nvSpPr>
        <p:spPr bwMode="auto">
          <a:xfrm>
            <a:off x="4953000" y="3733800"/>
            <a:ext cx="533400" cy="533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a:cs typeface="Calibri"/>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2057400"/>
            <a:ext cx="3536186" cy="2266325"/>
          </a:xfrm>
          <a:prstGeom prst="rect">
            <a:avLst/>
          </a:prstGeom>
        </p:spPr>
      </p:pic>
    </p:spTree>
    <p:extLst>
      <p:ext uri="{BB962C8B-B14F-4D97-AF65-F5344CB8AC3E}">
        <p14:creationId xmlns:p14="http://schemas.microsoft.com/office/powerpoint/2010/main" val="2052877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2" name="Rectangle 2"/>
          <p:cNvSpPr>
            <a:spLocks noGrp="1" noChangeArrowheads="1"/>
          </p:cNvSpPr>
          <p:nvPr>
            <p:ph type="title"/>
          </p:nvPr>
        </p:nvSpPr>
        <p:spPr>
          <a:xfrm>
            <a:off x="0" y="-38100"/>
            <a:ext cx="12192000" cy="1143000"/>
          </a:xfrm>
        </p:spPr>
        <p:txBody>
          <a:bodyPr/>
          <a:lstStyle/>
          <a:p>
            <a:r>
              <a:rPr lang="en-US" sz="4000" dirty="0">
                <a:latin typeface="Calibri"/>
                <a:ea typeface="ＭＳ Ｐゴシック" pitchFamily="34" charset="-128"/>
                <a:cs typeface="Calibri"/>
              </a:rPr>
              <a:t>Inference: Base Cases</a:t>
            </a:r>
          </a:p>
        </p:txBody>
      </p:sp>
      <p:sp>
        <p:nvSpPr>
          <p:cNvPr id="17" name="Oval 4"/>
          <p:cNvSpPr>
            <a:spLocks noChangeArrowheads="1"/>
          </p:cNvSpPr>
          <p:nvPr/>
        </p:nvSpPr>
        <p:spPr bwMode="auto">
          <a:xfrm>
            <a:off x="3733800" y="2895600"/>
            <a:ext cx="533400" cy="533400"/>
          </a:xfrm>
          <a:prstGeom prst="ellipse">
            <a:avLst/>
          </a:prstGeom>
          <a:solidFill>
            <a:schemeClr val="bg2"/>
          </a:solidFill>
          <a:ln w="28575">
            <a:solidFill>
              <a:schemeClr val="tx1"/>
            </a:solidFill>
            <a:round/>
            <a:headEnd/>
            <a:tailEnd/>
          </a:ln>
        </p:spPr>
        <p:txBody>
          <a:bodyPr wrap="none" anchor="ctr"/>
          <a:lstStyle/>
          <a:p>
            <a:pPr algn="ctr"/>
            <a:r>
              <a:rPr lang="en-US" sz="2400" i="1">
                <a:latin typeface="Calibri"/>
                <a:cs typeface="Calibri"/>
              </a:rPr>
              <a:t>E</a:t>
            </a:r>
            <a:r>
              <a:rPr lang="en-US" sz="2400" baseline="-25000">
                <a:latin typeface="Calibri"/>
                <a:cs typeface="Calibri"/>
              </a:rPr>
              <a:t>1</a:t>
            </a:r>
          </a:p>
        </p:txBody>
      </p:sp>
      <p:sp>
        <p:nvSpPr>
          <p:cNvPr id="18" name="Oval 5"/>
          <p:cNvSpPr>
            <a:spLocks noChangeArrowheads="1"/>
          </p:cNvSpPr>
          <p:nvPr/>
        </p:nvSpPr>
        <p:spPr bwMode="auto">
          <a:xfrm>
            <a:off x="3733800" y="18288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cxnSp>
        <p:nvCxnSpPr>
          <p:cNvPr id="19" name="AutoShape 6"/>
          <p:cNvCxnSpPr>
            <a:cxnSpLocks noChangeShapeType="1"/>
            <a:stCxn id="18" idx="4"/>
            <a:endCxn id="17" idx="0"/>
          </p:cNvCxnSpPr>
          <p:nvPr/>
        </p:nvCxnSpPr>
        <p:spPr bwMode="auto">
          <a:xfrm>
            <a:off x="4000500" y="2376488"/>
            <a:ext cx="0" cy="504825"/>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pic>
        <p:nvPicPr>
          <p:cNvPr id="20" name="Picture 18" descr="txp_fig"/>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127250" y="4419600"/>
            <a:ext cx="1509712"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Oval 38"/>
          <p:cNvSpPr>
            <a:spLocks noChangeArrowheads="1"/>
          </p:cNvSpPr>
          <p:nvPr/>
        </p:nvSpPr>
        <p:spPr bwMode="auto">
          <a:xfrm>
            <a:off x="10668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22" name="AutoShape 39"/>
          <p:cNvCxnSpPr>
            <a:cxnSpLocks noChangeShapeType="1"/>
            <a:stCxn id="23" idx="6"/>
            <a:endCxn id="21" idx="2"/>
          </p:cNvCxnSpPr>
          <p:nvPr/>
        </p:nvCxnSpPr>
        <p:spPr bwMode="auto">
          <a:xfrm>
            <a:off x="10301288" y="27813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23" name="Oval 40"/>
          <p:cNvSpPr>
            <a:spLocks noChangeArrowheads="1"/>
          </p:cNvSpPr>
          <p:nvPr/>
        </p:nvSpPr>
        <p:spPr bwMode="auto">
          <a:xfrm>
            <a:off x="97536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pic>
        <p:nvPicPr>
          <p:cNvPr id="24" name="Picture 41" descr="txp_fig"/>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8702675" y="4419600"/>
            <a:ext cx="1046162"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50"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1371600" y="5181600"/>
            <a:ext cx="3027362" cy="23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46" descr="txp_fig"/>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2387600" y="6088063"/>
            <a:ext cx="1857375" cy="23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49" descr="txp_fig"/>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2387600" y="5638800"/>
            <a:ext cx="1497012" cy="26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54" descr="txp_fig"/>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7977187" y="5143500"/>
            <a:ext cx="23066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55" descr="txp_fig"/>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8686800" y="5748338"/>
            <a:ext cx="220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10400" y="1676400"/>
            <a:ext cx="2316609" cy="2133600"/>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1676400"/>
            <a:ext cx="2209799" cy="2020506"/>
          </a:xfrm>
          <a:prstGeom prst="rect">
            <a:avLst/>
          </a:prstGeom>
        </p:spPr>
      </p:pic>
    </p:spTree>
    <p:extLst>
      <p:ext uri="{BB962C8B-B14F-4D97-AF65-F5344CB8AC3E}">
        <p14:creationId xmlns:p14="http://schemas.microsoft.com/office/powerpoint/2010/main" val="157781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Passage of Time</a:t>
            </a:r>
          </a:p>
        </p:txBody>
      </p:sp>
      <p:sp>
        <p:nvSpPr>
          <p:cNvPr id="3" name="Content Placeholder 2"/>
          <p:cNvSpPr>
            <a:spLocks noGrp="1"/>
          </p:cNvSpPr>
          <p:nvPr>
            <p:ph idx="1"/>
          </p:nvPr>
        </p:nvSpPr>
        <p:spPr>
          <a:xfrm>
            <a:off x="381000" y="1397001"/>
            <a:ext cx="11404600" cy="4729164"/>
          </a:xfrm>
        </p:spPr>
        <p:txBody>
          <a:bodyPr/>
          <a:lstStyle/>
          <a:p>
            <a:r>
              <a:rPr lang="en-US" sz="2400" dirty="0">
                <a:latin typeface="Calibri"/>
                <a:cs typeface="Calibri"/>
              </a:rPr>
              <a:t>Assume we have current belief P(X | evidence to date)</a:t>
            </a: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Then, after one time step passes:</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Basic idea: beliefs get </a:t>
            </a:r>
            <a:r>
              <a:rPr lang="ja-JP" altLang="en-US" sz="2400" dirty="0">
                <a:latin typeface="Calibri"/>
                <a:cs typeface="Calibri"/>
              </a:rPr>
              <a:t>“</a:t>
            </a:r>
            <a:r>
              <a:rPr lang="en-US" sz="2400" dirty="0">
                <a:latin typeface="Calibri"/>
                <a:cs typeface="Calibri"/>
              </a:rPr>
              <a:t>pushed</a:t>
            </a:r>
            <a:r>
              <a:rPr lang="ja-JP" altLang="en-US" sz="2400" dirty="0">
                <a:latin typeface="Calibri"/>
                <a:cs typeface="Calibri"/>
              </a:rPr>
              <a:t>”</a:t>
            </a:r>
            <a:r>
              <a:rPr lang="en-US" sz="2400" dirty="0">
                <a:latin typeface="Calibri"/>
                <a:cs typeface="Calibri"/>
              </a:rPr>
              <a:t> through the transitions</a:t>
            </a:r>
          </a:p>
          <a:p>
            <a:pPr lvl="1"/>
            <a:r>
              <a:rPr lang="en-US" sz="2000" dirty="0">
                <a:latin typeface="Calibri"/>
                <a:cs typeface="Calibri"/>
              </a:rPr>
              <a:t>With the </a:t>
            </a:r>
            <a:r>
              <a:rPr lang="ja-JP" altLang="en-US" sz="2000" dirty="0">
                <a:latin typeface="Calibri"/>
                <a:cs typeface="Calibri"/>
              </a:rPr>
              <a:t>“</a:t>
            </a:r>
            <a:r>
              <a:rPr lang="en-US" sz="2000" dirty="0">
                <a:latin typeface="Calibri"/>
                <a:cs typeface="Calibri"/>
              </a:rPr>
              <a:t>B</a:t>
            </a:r>
            <a:r>
              <a:rPr lang="ja-JP" altLang="en-US" sz="2000" dirty="0">
                <a:latin typeface="Calibri"/>
                <a:cs typeface="Calibri"/>
              </a:rPr>
              <a:t>”</a:t>
            </a:r>
            <a:r>
              <a:rPr lang="en-US" sz="2000" dirty="0">
                <a:latin typeface="Calibri"/>
                <a:cs typeface="Calibri"/>
              </a:rPr>
              <a:t> notation, we have to be careful about what time step t the belief is about, and what evidence it includes</a:t>
            </a:r>
          </a:p>
          <a:p>
            <a:endParaRPr lang="en-US" dirty="0">
              <a:latin typeface="Calibri"/>
              <a:cs typeface="Calibri"/>
            </a:endParaRPr>
          </a:p>
        </p:txBody>
      </p:sp>
      <p:pic>
        <p:nvPicPr>
          <p:cNvPr id="7" name="Picture 6" descr="txp_fig"/>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05000" y="2057400"/>
            <a:ext cx="2452687"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22"/>
          <p:cNvGrpSpPr>
            <a:grpSpLocks/>
          </p:cNvGrpSpPr>
          <p:nvPr/>
        </p:nvGrpSpPr>
        <p:grpSpPr bwMode="auto">
          <a:xfrm>
            <a:off x="8991600" y="1585118"/>
            <a:ext cx="1901825" cy="700088"/>
            <a:chOff x="7848600" y="2362200"/>
            <a:chExt cx="758825" cy="279400"/>
          </a:xfrm>
        </p:grpSpPr>
        <p:sp>
          <p:nvSpPr>
            <p:cNvPr id="9" name="Oval 12"/>
            <p:cNvSpPr>
              <a:spLocks noChangeArrowheads="1"/>
            </p:cNvSpPr>
            <p:nvPr/>
          </p:nvSpPr>
          <p:spPr bwMode="auto">
            <a:xfrm>
              <a:off x="8327858" y="2362200"/>
              <a:ext cx="279567" cy="279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2</a:t>
              </a:r>
            </a:p>
          </p:txBody>
        </p:sp>
        <p:cxnSp>
          <p:nvCxnSpPr>
            <p:cNvPr id="10" name="AutoShape 14"/>
            <p:cNvCxnSpPr>
              <a:cxnSpLocks noChangeShapeType="1"/>
              <a:stCxn id="11" idx="6"/>
              <a:endCxn id="9" idx="2"/>
            </p:cNvCxnSpPr>
            <p:nvPr/>
          </p:nvCxnSpPr>
          <p:spPr bwMode="auto">
            <a:xfrm>
              <a:off x="8135656" y="2501900"/>
              <a:ext cx="184714"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1" name="Oval 15"/>
            <p:cNvSpPr>
              <a:spLocks noChangeArrowheads="1"/>
            </p:cNvSpPr>
            <p:nvPr/>
          </p:nvSpPr>
          <p:spPr bwMode="auto">
            <a:xfrm>
              <a:off x="7848600" y="2362200"/>
              <a:ext cx="279567" cy="279400"/>
            </a:xfrm>
            <a:prstGeom prst="ellipse">
              <a:avLst/>
            </a:prstGeom>
            <a:solidFill>
              <a:schemeClr val="bg1"/>
            </a:solidFill>
            <a:ln w="28575">
              <a:solidFill>
                <a:schemeClr val="tx1"/>
              </a:solidFill>
              <a:round/>
              <a:headEnd/>
              <a:tailEnd/>
            </a:ln>
          </p:spPr>
          <p:txBody>
            <a:bodyPr wrap="none" anchor="ctr"/>
            <a:lstStyle/>
            <a:p>
              <a:pPr algn="ctr"/>
              <a:r>
                <a:rPr lang="en-US" sz="2400" i="1">
                  <a:latin typeface="Calibri"/>
                  <a:cs typeface="Calibri"/>
                </a:rPr>
                <a:t>X</a:t>
              </a:r>
              <a:r>
                <a:rPr lang="en-US" sz="2400" baseline="-25000">
                  <a:latin typeface="Calibri"/>
                  <a:cs typeface="Calibri"/>
                </a:rPr>
                <a:t>1</a:t>
              </a:r>
            </a:p>
          </p:txBody>
        </p:sp>
      </p:grpSp>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3416300"/>
            <a:ext cx="2870200" cy="681353"/>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4267201"/>
            <a:ext cx="3962400" cy="650908"/>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9050" y="5029200"/>
            <a:ext cx="3460750" cy="660764"/>
          </a:xfrm>
          <a:prstGeom prst="rect">
            <a:avLst/>
          </a:prstGeom>
        </p:spPr>
      </p:pic>
      <p:sp>
        <p:nvSpPr>
          <p:cNvPr id="16" name="Content Placeholder 2"/>
          <p:cNvSpPr txBox="1">
            <a:spLocks/>
          </p:cNvSpPr>
          <p:nvPr/>
        </p:nvSpPr>
        <p:spPr bwMode="auto">
          <a:xfrm>
            <a:off x="7848600" y="4191000"/>
            <a:ext cx="3657600" cy="6096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400" dirty="0">
                <a:latin typeface="Calibri"/>
                <a:cs typeface="Calibri"/>
              </a:rPr>
              <a:t>Or compactly:</a:t>
            </a:r>
            <a:endParaRPr lang="en-US" dirty="0">
              <a:latin typeface="Calibri"/>
              <a:cs typeface="Calibri"/>
            </a:endParaRPr>
          </a:p>
        </p:txBody>
      </p:sp>
      <p:pic>
        <p:nvPicPr>
          <p:cNvPr id="17" name="Picture 16"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600" y="4876800"/>
            <a:ext cx="3657600" cy="610873"/>
          </a:xfrm>
          <a:prstGeom prst="rect">
            <a:avLst/>
          </a:prstGeom>
        </p:spPr>
      </p:pic>
      <p:pic>
        <p:nvPicPr>
          <p:cNvPr id="18" name="Picture 17"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368" y="3422650"/>
            <a:ext cx="2010032" cy="387350"/>
          </a:xfrm>
          <a:prstGeom prst="rect">
            <a:avLst/>
          </a:prstGeom>
        </p:spPr>
      </p:pic>
    </p:spTree>
    <p:extLst>
      <p:ext uri="{BB962C8B-B14F-4D97-AF65-F5344CB8AC3E}">
        <p14:creationId xmlns:p14="http://schemas.microsoft.com/office/powerpoint/2010/main" val="196006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333282"/>
            <a:ext cx="7772399" cy="2524718"/>
          </a:xfrm>
          <a:prstGeom prst="rect">
            <a:avLst/>
          </a:prstGeom>
        </p:spPr>
      </p:pic>
      <p:sp>
        <p:nvSpPr>
          <p:cNvPr id="64513" name="Rectangle 2"/>
          <p:cNvSpPr>
            <a:spLocks noGrp="1" noChangeArrowheads="1"/>
          </p:cNvSpPr>
          <p:nvPr>
            <p:ph type="title"/>
          </p:nvPr>
        </p:nvSpPr>
        <p:spPr/>
        <p:txBody>
          <a:bodyPr/>
          <a:lstStyle/>
          <a:p>
            <a:r>
              <a:rPr lang="en-US">
                <a:latin typeface="Calibri"/>
                <a:ea typeface="ＭＳ Ｐゴシック" pitchFamily="34" charset="-128"/>
                <a:cs typeface="Calibri"/>
              </a:rPr>
              <a:t>Example: Passage of Time</a:t>
            </a:r>
          </a:p>
        </p:txBody>
      </p:sp>
      <p:sp>
        <p:nvSpPr>
          <p:cNvPr id="64514" name="Rectangle 3"/>
          <p:cNvSpPr>
            <a:spLocks noGrp="1" noChangeArrowheads="1"/>
          </p:cNvSpPr>
          <p:nvPr>
            <p:ph idx="1"/>
          </p:nvPr>
        </p:nvSpPr>
        <p:spPr>
          <a:xfrm>
            <a:off x="457200" y="1371600"/>
            <a:ext cx="8534400" cy="4525963"/>
          </a:xfrm>
        </p:spPr>
        <p:txBody>
          <a:bodyPr/>
          <a:lstStyle/>
          <a:p>
            <a:r>
              <a:rPr lang="en-US" sz="2400" dirty="0">
                <a:latin typeface="Calibri"/>
                <a:ea typeface="ＭＳ Ｐゴシック" pitchFamily="34" charset="-128"/>
                <a:cs typeface="Calibri"/>
              </a:rPr>
              <a:t>As time passes, uncertainty </a:t>
            </a:r>
            <a:r>
              <a:rPr lang="ja-JP" altLang="en-US" sz="2400" dirty="0">
                <a:latin typeface="Calibri"/>
                <a:ea typeface="ＭＳ Ｐゴシック" pitchFamily="34" charset="-128"/>
                <a:cs typeface="Calibri"/>
              </a:rPr>
              <a:t>“</a:t>
            </a:r>
            <a:r>
              <a:rPr lang="en-US" altLang="ja-JP" sz="2400" dirty="0">
                <a:latin typeface="Calibri"/>
                <a:ea typeface="ＭＳ Ｐゴシック" pitchFamily="34" charset="-128"/>
                <a:cs typeface="Calibri"/>
              </a:rPr>
              <a:t>accumulates</a:t>
            </a:r>
            <a:r>
              <a:rPr lang="ja-JP" altLang="en-US" sz="2400" dirty="0">
                <a:latin typeface="Calibri"/>
                <a:ea typeface="ＭＳ Ｐゴシック" pitchFamily="34" charset="-128"/>
                <a:cs typeface="Calibri"/>
              </a:rPr>
              <a:t>”</a:t>
            </a:r>
            <a:endParaRPr lang="en-US" sz="2400" dirty="0">
              <a:latin typeface="Calibri"/>
              <a:ea typeface="ＭＳ Ｐゴシック" pitchFamily="34" charset="-128"/>
              <a:cs typeface="Calibri"/>
            </a:endParaRPr>
          </a:p>
        </p:txBody>
      </p:sp>
      <p:graphicFrame>
        <p:nvGraphicFramePr>
          <p:cNvPr id="64515" name="Object 2"/>
          <p:cNvGraphicFramePr>
            <a:graphicFrameLocks noChangeAspect="1"/>
          </p:cNvGraphicFramePr>
          <p:nvPr>
            <p:extLst>
              <p:ext uri="{D42A27DB-BD31-4B8C-83A1-F6EECF244321}">
                <p14:modId xmlns:p14="http://schemas.microsoft.com/office/powerpoint/2010/main" val="1218178239"/>
              </p:ext>
            </p:extLst>
          </p:nvPr>
        </p:nvGraphicFramePr>
        <p:xfrm>
          <a:off x="1127125" y="2041525"/>
          <a:ext cx="2559050" cy="1714500"/>
        </p:xfrm>
        <a:graphic>
          <a:graphicData uri="http://schemas.openxmlformats.org/presentationml/2006/ole">
            <mc:AlternateContent xmlns:mc="http://schemas.openxmlformats.org/markup-compatibility/2006">
              <mc:Choice xmlns:v="urn:schemas-microsoft-com:vml" Requires="v">
                <p:oleObj spid="_x0000_s1053" name="Photo Editor Photo" r:id="rId4" imgW="3878916" imgH="2598645" progId="MSPhotoEd.3">
                  <p:embed/>
                </p:oleObj>
              </mc:Choice>
              <mc:Fallback>
                <p:oleObj name="Photo Editor Photo" r:id="rId4" imgW="3878916" imgH="259864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65" t="1222" r="1474" b="1222"/>
                      <a:stretch>
                        <a:fillRect/>
                      </a:stretch>
                    </p:blipFill>
                    <p:spPr bwMode="auto">
                      <a:xfrm>
                        <a:off x="1127125" y="2041525"/>
                        <a:ext cx="2559050" cy="1714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0373" name="Object 3"/>
          <p:cNvGraphicFramePr>
            <a:graphicFrameLocks noChangeAspect="1"/>
          </p:cNvGraphicFramePr>
          <p:nvPr>
            <p:extLst>
              <p:ext uri="{D42A27DB-BD31-4B8C-83A1-F6EECF244321}">
                <p14:modId xmlns:p14="http://schemas.microsoft.com/office/powerpoint/2010/main" val="1882418888"/>
              </p:ext>
            </p:extLst>
          </p:nvPr>
        </p:nvGraphicFramePr>
        <p:xfrm>
          <a:off x="4071937" y="2041525"/>
          <a:ext cx="2568575" cy="1744663"/>
        </p:xfrm>
        <a:graphic>
          <a:graphicData uri="http://schemas.openxmlformats.org/presentationml/2006/ole">
            <mc:AlternateContent xmlns:mc="http://schemas.openxmlformats.org/markup-compatibility/2006">
              <mc:Choice xmlns:v="urn:schemas-microsoft-com:vml" Requires="v">
                <p:oleObj spid="_x0000_s1054" name="Photo Editor Photo" r:id="rId6" imgW="3894157" imgH="2644369" progId="MSPhotoEd.3">
                  <p:embed/>
                </p:oleObj>
              </mc:Choice>
              <mc:Fallback>
                <p:oleObj name="Photo Editor Photo" r:id="rId6" imgW="3894157" imgH="2644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1019" t="1501" r="2078" b="2400"/>
                      <a:stretch>
                        <a:fillRect/>
                      </a:stretch>
                    </p:blipFill>
                    <p:spPr bwMode="auto">
                      <a:xfrm>
                        <a:off x="4071937" y="2041525"/>
                        <a:ext cx="2568575" cy="174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0374" name="Object 4"/>
          <p:cNvGraphicFramePr>
            <a:graphicFrameLocks noChangeAspect="1"/>
          </p:cNvGraphicFramePr>
          <p:nvPr>
            <p:extLst>
              <p:ext uri="{D42A27DB-BD31-4B8C-83A1-F6EECF244321}">
                <p14:modId xmlns:p14="http://schemas.microsoft.com/office/powerpoint/2010/main" val="266521099"/>
              </p:ext>
            </p:extLst>
          </p:nvPr>
        </p:nvGraphicFramePr>
        <p:xfrm>
          <a:off x="8078787" y="2041525"/>
          <a:ext cx="2589213" cy="1754188"/>
        </p:xfrm>
        <a:graphic>
          <a:graphicData uri="http://schemas.openxmlformats.org/presentationml/2006/ole">
            <mc:AlternateContent xmlns:mc="http://schemas.openxmlformats.org/markup-compatibility/2006">
              <mc:Choice xmlns:v="urn:schemas-microsoft-com:vml" Requires="v">
                <p:oleObj spid="_x0000_s1055" name="Photo Editor Photo" r:id="rId8" imgW="3924640" imgH="2659048" progId="MSPhotoEd.3">
                  <p:embed/>
                </p:oleObj>
              </mc:Choice>
              <mc:Fallback>
                <p:oleObj name="Photo Editor Photo" r:id="rId8" imgW="3924640" imgH="2659048"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1659" t="1492" r="2426" b="2866"/>
                      <a:stretch>
                        <a:fillRect/>
                      </a:stretch>
                    </p:blipFill>
                    <p:spPr bwMode="auto">
                      <a:xfrm>
                        <a:off x="8078787" y="2041525"/>
                        <a:ext cx="2589213" cy="1754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4518" name="Text Box 7"/>
          <p:cNvSpPr txBox="1">
            <a:spLocks noChangeArrowheads="1"/>
          </p:cNvSpPr>
          <p:nvPr/>
        </p:nvSpPr>
        <p:spPr bwMode="auto">
          <a:xfrm>
            <a:off x="2057400" y="3717925"/>
            <a:ext cx="7937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T = 1</a:t>
            </a:r>
          </a:p>
        </p:txBody>
      </p:sp>
      <p:sp>
        <p:nvSpPr>
          <p:cNvPr id="1210376" name="Text Box 8"/>
          <p:cNvSpPr txBox="1">
            <a:spLocks noChangeArrowheads="1"/>
          </p:cNvSpPr>
          <p:nvPr/>
        </p:nvSpPr>
        <p:spPr bwMode="auto">
          <a:xfrm>
            <a:off x="5029200" y="3717925"/>
            <a:ext cx="7937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T = 2</a:t>
            </a:r>
          </a:p>
        </p:txBody>
      </p:sp>
      <p:sp>
        <p:nvSpPr>
          <p:cNvPr id="1210377" name="Text Box 9"/>
          <p:cNvSpPr txBox="1">
            <a:spLocks noChangeArrowheads="1"/>
          </p:cNvSpPr>
          <p:nvPr/>
        </p:nvSpPr>
        <p:spPr bwMode="auto">
          <a:xfrm>
            <a:off x="9072793" y="3717925"/>
            <a:ext cx="7937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dirty="0">
                <a:latin typeface="Calibri"/>
                <a:cs typeface="Calibri"/>
              </a:rPr>
              <a:t>T = 5</a:t>
            </a:r>
          </a:p>
        </p:txBody>
      </p:sp>
      <p:sp>
        <p:nvSpPr>
          <p:cNvPr id="64521" name="Text Box 10"/>
          <p:cNvSpPr txBox="1">
            <a:spLocks noChangeArrowheads="1"/>
          </p:cNvSpPr>
          <p:nvPr/>
        </p:nvSpPr>
        <p:spPr bwMode="auto">
          <a:xfrm>
            <a:off x="7391400" y="1447800"/>
            <a:ext cx="5257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dirty="0">
                <a:latin typeface="Calibri"/>
                <a:cs typeface="Calibri"/>
              </a:rPr>
              <a:t>(Transition model: ghosts usually go clockwise)</a:t>
            </a:r>
          </a:p>
        </p:txBody>
      </p:sp>
    </p:spTree>
    <p:extLst>
      <p:ext uri="{BB962C8B-B14F-4D97-AF65-F5344CB8AC3E}">
        <p14:creationId xmlns:p14="http://schemas.microsoft.com/office/powerpoint/2010/main" val="2613259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0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03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103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03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376" grpId="0"/>
      <p:bldP spid="12103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Observation</a:t>
            </a:r>
          </a:p>
        </p:txBody>
      </p:sp>
      <p:sp>
        <p:nvSpPr>
          <p:cNvPr id="3" name="Content Placeholder 2"/>
          <p:cNvSpPr>
            <a:spLocks noGrp="1"/>
          </p:cNvSpPr>
          <p:nvPr>
            <p:ph idx="1"/>
          </p:nvPr>
        </p:nvSpPr>
        <p:spPr>
          <a:xfrm>
            <a:off x="406400" y="1219200"/>
            <a:ext cx="11379200" cy="4906965"/>
          </a:xfrm>
        </p:spPr>
        <p:txBody>
          <a:bodyPr/>
          <a:lstStyle/>
          <a:p>
            <a:pPr>
              <a:lnSpc>
                <a:spcPct val="90000"/>
              </a:lnSpc>
            </a:pPr>
            <a:r>
              <a:rPr lang="en-US" sz="2400" dirty="0">
                <a:latin typeface="Calibri"/>
                <a:cs typeface="Calibri"/>
              </a:rPr>
              <a:t>Assume we have current belief P(X | previous evidence):</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r>
              <a:rPr lang="en-US" sz="2400" dirty="0">
                <a:latin typeface="Calibri"/>
                <a:cs typeface="Calibri"/>
              </a:rPr>
              <a:t>Then, after evidence comes in:</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pPr>
              <a:lnSpc>
                <a:spcPct val="90000"/>
              </a:lnSpc>
            </a:pPr>
            <a:r>
              <a:rPr lang="en-US" sz="2400" dirty="0">
                <a:latin typeface="Calibri"/>
                <a:cs typeface="Calibri"/>
              </a:rPr>
              <a:t>Or, compactly:</a:t>
            </a:r>
          </a:p>
          <a:p>
            <a:pPr>
              <a:lnSpc>
                <a:spcPct val="90000"/>
              </a:lnSpc>
            </a:pPr>
            <a:endParaRPr lang="en-US" sz="2400" dirty="0">
              <a:latin typeface="Calibri"/>
              <a:cs typeface="Calibri"/>
            </a:endParaRPr>
          </a:p>
          <a:p>
            <a:pPr>
              <a:lnSpc>
                <a:spcPct val="90000"/>
              </a:lnSpc>
            </a:pPr>
            <a:endParaRPr lang="en-US" sz="2400" dirty="0">
              <a:latin typeface="Calibri"/>
              <a:cs typeface="Calibri"/>
            </a:endParaRPr>
          </a:p>
          <a:p>
            <a:endParaRPr lang="en-US" sz="2400" dirty="0">
              <a:latin typeface="Calibri"/>
              <a:cs typeface="Calibri"/>
            </a:endParaRPr>
          </a:p>
        </p:txBody>
      </p:sp>
      <p:grpSp>
        <p:nvGrpSpPr>
          <p:cNvPr id="8" name="Group 19"/>
          <p:cNvGrpSpPr>
            <a:grpSpLocks/>
          </p:cNvGrpSpPr>
          <p:nvPr/>
        </p:nvGrpSpPr>
        <p:grpSpPr bwMode="auto">
          <a:xfrm>
            <a:off x="9144000" y="1143000"/>
            <a:ext cx="588962" cy="1766890"/>
            <a:chOff x="8173954" y="2209800"/>
            <a:chExt cx="284246" cy="852487"/>
          </a:xfrm>
        </p:grpSpPr>
        <p:sp>
          <p:nvSpPr>
            <p:cNvPr id="9" name="Oval 20"/>
            <p:cNvSpPr>
              <a:spLocks noChangeArrowheads="1"/>
            </p:cNvSpPr>
            <p:nvPr/>
          </p:nvSpPr>
          <p:spPr bwMode="auto">
            <a:xfrm>
              <a:off x="8173954" y="2778125"/>
              <a:ext cx="284246" cy="284162"/>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1</a:t>
              </a:r>
              <a:endParaRPr lang="en-US" sz="1400" baseline="-25000" dirty="0">
                <a:latin typeface="Calibri"/>
                <a:cs typeface="Calibri"/>
              </a:endParaRPr>
            </a:p>
          </p:txBody>
        </p:sp>
        <p:sp>
          <p:nvSpPr>
            <p:cNvPr id="10" name="Oval 22"/>
            <p:cNvSpPr>
              <a:spLocks noChangeArrowheads="1"/>
            </p:cNvSpPr>
            <p:nvPr/>
          </p:nvSpPr>
          <p:spPr bwMode="auto">
            <a:xfrm>
              <a:off x="8173954" y="2209800"/>
              <a:ext cx="284246" cy="284162"/>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1</a:t>
              </a:r>
            </a:p>
          </p:txBody>
        </p:sp>
        <p:cxnSp>
          <p:nvCxnSpPr>
            <p:cNvPr id="11" name="AutoShape 23"/>
            <p:cNvCxnSpPr>
              <a:cxnSpLocks noChangeShapeType="1"/>
              <a:stCxn id="10" idx="4"/>
              <a:endCxn id="9" idx="0"/>
            </p:cNvCxnSpPr>
            <p:nvPr/>
          </p:nvCxnSpPr>
          <p:spPr bwMode="auto">
            <a:xfrm>
              <a:off x="8316077" y="2501574"/>
              <a:ext cx="0" cy="268939"/>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1219200"/>
            <a:ext cx="2209799" cy="2020506"/>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28800"/>
            <a:ext cx="3625850" cy="367294"/>
          </a:xfrm>
          <a:prstGeom prst="rect">
            <a:avLst/>
          </a:prstGeom>
        </p:spPr>
      </p:pic>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3048000"/>
            <a:ext cx="2529703" cy="349250"/>
          </a:xfrm>
          <a:prstGeom prst="rect">
            <a:avLst/>
          </a:prstGeom>
        </p:spPr>
      </p:pic>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200" y="3048000"/>
            <a:ext cx="4464050" cy="347726"/>
          </a:xfrm>
          <a:prstGeom prst="rect">
            <a:avLst/>
          </a:prstGeom>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3581400"/>
            <a:ext cx="3733800" cy="394069"/>
          </a:xfrm>
          <a:prstGeom prst="rect">
            <a:avLst/>
          </a:prstGeom>
        </p:spPr>
      </p:pic>
      <p:pic>
        <p:nvPicPr>
          <p:cNvPr id="19" name="Picture 18"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9000" y="5029200"/>
            <a:ext cx="4153243" cy="349250"/>
          </a:xfrm>
          <a:prstGeom prst="rect">
            <a:avLst/>
          </a:prstGeom>
        </p:spPr>
      </p:pic>
      <p:pic>
        <p:nvPicPr>
          <p:cNvPr id="20" name="Picture 19"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9000" y="4343400"/>
            <a:ext cx="4800600" cy="349650"/>
          </a:xfrm>
          <a:prstGeom prst="rect">
            <a:avLst/>
          </a:prstGeom>
        </p:spPr>
      </p:pic>
      <p:pic>
        <p:nvPicPr>
          <p:cNvPr id="22" name="Picture 21"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6172200"/>
            <a:ext cx="5029200" cy="350293"/>
          </a:xfrm>
          <a:prstGeom prst="rect">
            <a:avLst/>
          </a:prstGeom>
        </p:spPr>
      </p:pic>
      <p:sp>
        <p:nvSpPr>
          <p:cNvPr id="23" name="Content Placeholder 2"/>
          <p:cNvSpPr txBox="1">
            <a:spLocks/>
          </p:cNvSpPr>
          <p:nvPr/>
        </p:nvSpPr>
        <p:spPr bwMode="auto">
          <a:xfrm>
            <a:off x="7772400" y="5410200"/>
            <a:ext cx="45720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a:lnSpc>
                <a:spcPct val="90000"/>
              </a:lnSpc>
            </a:pPr>
            <a:r>
              <a:rPr lang="en-US" sz="2400" dirty="0">
                <a:latin typeface="Calibri"/>
                <a:cs typeface="Calibri"/>
              </a:rPr>
              <a:t>Basic idea: beliefs “reweighted” by likelihood of evidence</a:t>
            </a:r>
          </a:p>
          <a:p>
            <a:pPr>
              <a:lnSpc>
                <a:spcPct val="90000"/>
              </a:lnSpc>
            </a:pPr>
            <a:r>
              <a:rPr lang="en-US" sz="2400" dirty="0">
                <a:latin typeface="Calibri"/>
                <a:cs typeface="Calibri"/>
              </a:rPr>
              <a:t>Unlike passage of time, we have to renormalize</a:t>
            </a:r>
          </a:p>
          <a:p>
            <a:endParaRPr lang="en-US" sz="2400" dirty="0">
              <a:latin typeface="Calibri"/>
              <a:cs typeface="Calibri"/>
            </a:endParaRPr>
          </a:p>
        </p:txBody>
      </p:sp>
    </p:spTree>
    <p:extLst>
      <p:ext uri="{BB962C8B-B14F-4D97-AF65-F5344CB8AC3E}">
        <p14:creationId xmlns:p14="http://schemas.microsoft.com/office/powerpoint/2010/main" val="204698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en-US">
                <a:latin typeface="Calibri"/>
                <a:ea typeface="ＭＳ Ｐゴシック" pitchFamily="34" charset="-128"/>
                <a:cs typeface="Calibri"/>
              </a:rPr>
              <a:t>Example: Observation</a:t>
            </a:r>
          </a:p>
        </p:txBody>
      </p:sp>
      <p:sp>
        <p:nvSpPr>
          <p:cNvPr id="65538" name="Rectangle 3"/>
          <p:cNvSpPr>
            <a:spLocks noGrp="1" noChangeArrowheads="1"/>
          </p:cNvSpPr>
          <p:nvPr>
            <p:ph idx="1"/>
          </p:nvPr>
        </p:nvSpPr>
        <p:spPr>
          <a:xfrm>
            <a:off x="990600" y="1397001"/>
            <a:ext cx="10795000" cy="4729164"/>
          </a:xfrm>
        </p:spPr>
        <p:txBody>
          <a:bodyPr/>
          <a:lstStyle/>
          <a:p>
            <a:r>
              <a:rPr lang="en-US" sz="2400" dirty="0">
                <a:latin typeface="Calibri"/>
                <a:ea typeface="ＭＳ Ｐゴシック" pitchFamily="34" charset="-128"/>
                <a:cs typeface="Calibri"/>
              </a:rPr>
              <a:t>As we get observations, beliefs get reweighted, uncertainty </a:t>
            </a:r>
            <a:r>
              <a:rPr lang="ja-JP" altLang="en-US" sz="2400" dirty="0">
                <a:latin typeface="Calibri"/>
                <a:ea typeface="ＭＳ Ｐゴシック" pitchFamily="34" charset="-128"/>
                <a:cs typeface="Calibri"/>
              </a:rPr>
              <a:t>“</a:t>
            </a:r>
            <a:r>
              <a:rPr lang="en-US" altLang="ja-JP" sz="2400" dirty="0">
                <a:latin typeface="Calibri"/>
                <a:ea typeface="ＭＳ Ｐゴシック" pitchFamily="34" charset="-128"/>
                <a:cs typeface="Calibri"/>
              </a:rPr>
              <a:t>decreases</a:t>
            </a:r>
            <a:r>
              <a:rPr lang="ja-JP" altLang="en-US" sz="2400" dirty="0">
                <a:latin typeface="Calibri"/>
                <a:ea typeface="ＭＳ Ｐゴシック" pitchFamily="34" charset="-128"/>
                <a:cs typeface="Calibri"/>
              </a:rPr>
              <a:t>”</a:t>
            </a:r>
            <a:endParaRPr lang="en-US" sz="2400" dirty="0">
              <a:latin typeface="Calibri"/>
              <a:ea typeface="ＭＳ Ｐゴシック" pitchFamily="34" charset="-128"/>
              <a:cs typeface="Calibri"/>
            </a:endParaRPr>
          </a:p>
        </p:txBody>
      </p:sp>
      <p:graphicFrame>
        <p:nvGraphicFramePr>
          <p:cNvPr id="65539" name="Object 2"/>
          <p:cNvGraphicFramePr>
            <a:graphicFrameLocks noChangeAspect="1"/>
          </p:cNvGraphicFramePr>
          <p:nvPr>
            <p:extLst>
              <p:ext uri="{D42A27DB-BD31-4B8C-83A1-F6EECF244321}">
                <p14:modId xmlns:p14="http://schemas.microsoft.com/office/powerpoint/2010/main" val="747159229"/>
              </p:ext>
            </p:extLst>
          </p:nvPr>
        </p:nvGraphicFramePr>
        <p:xfrm>
          <a:off x="6553200" y="2514600"/>
          <a:ext cx="2505075" cy="1692275"/>
        </p:xfrm>
        <a:graphic>
          <a:graphicData uri="http://schemas.openxmlformats.org/presentationml/2006/ole">
            <mc:AlternateContent xmlns:mc="http://schemas.openxmlformats.org/markup-compatibility/2006">
              <mc:Choice xmlns:v="urn:schemas-microsoft-com:vml" Requires="v">
                <p:oleObj spid="_x0000_s2059" name="Photo Editor Photo" r:id="rId4" imgW="3802710" imgH="2567619" progId="MSPhotoEd.3">
                  <p:embed/>
                </p:oleObj>
              </mc:Choice>
              <mc:Fallback>
                <p:oleObj name="Photo Editor Photo" r:id="rId4" imgW="3802710" imgH="256761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514600"/>
                        <a:ext cx="2505075" cy="1692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65540" name="Picture 5"/>
          <p:cNvPicPr>
            <a:picLocks noChangeAspect="1" noChangeArrowheads="1"/>
          </p:cNvPicPr>
          <p:nvPr/>
        </p:nvPicPr>
        <p:blipFill>
          <a:blip r:embed="rId6">
            <a:extLst>
              <a:ext uri="{28A0092B-C50C-407E-A947-70E740481C1C}">
                <a14:useLocalDpi xmlns:a14="http://schemas.microsoft.com/office/drawing/2010/main" val="0"/>
              </a:ext>
            </a:extLst>
          </a:blip>
          <a:srcRect l="1595" t="905" r="2145" b="2351"/>
          <a:stretch>
            <a:fillRect/>
          </a:stretch>
        </p:blipFill>
        <p:spPr bwMode="auto">
          <a:xfrm>
            <a:off x="2994025" y="2517775"/>
            <a:ext cx="2492375" cy="169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1" name="Text Box 6"/>
          <p:cNvSpPr txBox="1">
            <a:spLocks noChangeArrowheads="1"/>
          </p:cNvSpPr>
          <p:nvPr/>
        </p:nvSpPr>
        <p:spPr bwMode="auto">
          <a:xfrm>
            <a:off x="3048000" y="4335462"/>
            <a:ext cx="25177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dirty="0">
                <a:latin typeface="Calibri"/>
                <a:cs typeface="Calibri"/>
              </a:rPr>
              <a:t>Before observation</a:t>
            </a:r>
          </a:p>
        </p:txBody>
      </p:sp>
      <p:sp>
        <p:nvSpPr>
          <p:cNvPr id="65542" name="Text Box 7"/>
          <p:cNvSpPr txBox="1">
            <a:spLocks noChangeArrowheads="1"/>
          </p:cNvSpPr>
          <p:nvPr/>
        </p:nvSpPr>
        <p:spPr bwMode="auto">
          <a:xfrm>
            <a:off x="6778625" y="4335462"/>
            <a:ext cx="25177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a:latin typeface="Calibri"/>
                <a:cs typeface="Calibri"/>
              </a:rPr>
              <a:t>After observation</a:t>
            </a:r>
          </a:p>
        </p:txBody>
      </p:sp>
      <p:pic>
        <p:nvPicPr>
          <p:cNvPr id="65543" name="Picture 8" descr="txp_fi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549775" y="5257800"/>
            <a:ext cx="2765425"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2600" y="4058769"/>
            <a:ext cx="2436812" cy="252188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903" y="4114800"/>
            <a:ext cx="2561219" cy="2524718"/>
          </a:xfrm>
          <a:prstGeom prst="rect">
            <a:avLst/>
          </a:prstGeom>
        </p:spPr>
      </p:pic>
    </p:spTree>
    <p:extLst>
      <p:ext uri="{BB962C8B-B14F-4D97-AF65-F5344CB8AC3E}">
        <p14:creationId xmlns:p14="http://schemas.microsoft.com/office/powerpoint/2010/main" val="343745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25400"/>
            <a:ext cx="9982200" cy="1143000"/>
          </a:xfrm>
        </p:spPr>
        <p:txBody>
          <a:bodyPr/>
          <a:lstStyle/>
          <a:p>
            <a:r>
              <a:rPr lang="en-US" dirty="0">
                <a:latin typeface="Calibri"/>
                <a:cs typeface="Calibri"/>
              </a:rPr>
              <a:t>Example: Weather HMM</a:t>
            </a:r>
          </a:p>
        </p:txBody>
      </p:sp>
      <p:cxnSp>
        <p:nvCxnSpPr>
          <p:cNvPr id="11" name="Straight Arrow Connector 10"/>
          <p:cNvCxnSpPr>
            <a:endCxn id="52" idx="2"/>
          </p:cNvCxnSpPr>
          <p:nvPr/>
        </p:nvCxnSpPr>
        <p:spPr>
          <a:xfrm>
            <a:off x="2133600" y="4327525"/>
            <a:ext cx="533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2536520485"/>
              </p:ext>
            </p:extLst>
          </p:nvPr>
        </p:nvGraphicFramePr>
        <p:xfrm>
          <a:off x="7543800" y="4251325"/>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r>
                        <a:rPr lang="en-US" sz="1800" b="0" baseline="-25000" dirty="0">
                          <a:solidFill>
                            <a:srgbClr val="333399"/>
                          </a:solidFill>
                          <a:latin typeface="Calibri"/>
                          <a:cs typeface="Calibri"/>
                        </a:rPr>
                        <a:t>t+1</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P(R</a:t>
                      </a:r>
                      <a:r>
                        <a:rPr lang="en-US" sz="1800" b="0" baseline="-25000" dirty="0">
                          <a:solidFill>
                            <a:srgbClr val="333399"/>
                          </a:solidFill>
                          <a:latin typeface="Calibri"/>
                          <a:cs typeface="Calibri"/>
                        </a:rPr>
                        <a:t>t+1</a:t>
                      </a:r>
                      <a:r>
                        <a:rPr lang="en-US" sz="1800" b="0" dirty="0">
                          <a:solidFill>
                            <a:srgbClr val="333399"/>
                          </a:solidFill>
                          <a:latin typeface="Calibri"/>
                          <a:cs typeface="Calibri"/>
                        </a:rPr>
                        <a:t>|R</a:t>
                      </a:r>
                      <a:r>
                        <a:rPr lang="en-US" sz="1800" b="0" baseline="-25000" dirty="0">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+r</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0.3</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0.7</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cxnSp>
        <p:nvCxnSpPr>
          <p:cNvPr id="31" name="Straight Arrow Connector 30"/>
          <p:cNvCxnSpPr/>
          <p:nvPr/>
        </p:nvCxnSpPr>
        <p:spPr>
          <a:xfrm>
            <a:off x="3657600" y="4716463"/>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a:endCxn id="53" idx="2"/>
          </p:cNvCxnSpPr>
          <p:nvPr/>
        </p:nvCxnSpPr>
        <p:spPr>
          <a:xfrm flipV="1">
            <a:off x="4419600" y="4327525"/>
            <a:ext cx="533400" cy="79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p:nvPr/>
        </p:nvCxnSpPr>
        <p:spPr>
          <a:xfrm>
            <a:off x="5943600" y="4724401"/>
            <a:ext cx="0" cy="5032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44" name="Table 43"/>
          <p:cNvGraphicFramePr>
            <a:graphicFrameLocks noGrp="1"/>
          </p:cNvGraphicFramePr>
          <p:nvPr>
            <p:extLst>
              <p:ext uri="{D42A27DB-BD31-4B8C-83A1-F6EECF244321}">
                <p14:modId xmlns:p14="http://schemas.microsoft.com/office/powerpoint/2010/main" val="2655553260"/>
              </p:ext>
            </p:extLst>
          </p:nvPr>
        </p:nvGraphicFramePr>
        <p:xfrm>
          <a:off x="9906000" y="4251325"/>
          <a:ext cx="2209800" cy="1844675"/>
        </p:xfrm>
        <a:graphic>
          <a:graphicData uri="http://schemas.openxmlformats.org/drawingml/2006/table">
            <a:tbl>
              <a:tblPr firstRow="1" bandRow="1">
                <a:tableStyleId>{10A1B5D5-9B99-4C35-A422-299274C87663}</a:tableStyleId>
              </a:tblPr>
              <a:tblGrid>
                <a:gridCol w="570669">
                  <a:extLst>
                    <a:ext uri="{9D8B030D-6E8A-4147-A177-3AD203B41FA5}">
                      <a16:colId xmlns:a16="http://schemas.microsoft.com/office/drawing/2014/main" val="20000"/>
                    </a:ext>
                  </a:extLst>
                </a:gridCol>
                <a:gridCol w="574431">
                  <a:extLst>
                    <a:ext uri="{9D8B030D-6E8A-4147-A177-3AD203B41FA5}">
                      <a16:colId xmlns:a16="http://schemas.microsoft.com/office/drawing/2014/main" val="20001"/>
                    </a:ext>
                  </a:extLst>
                </a:gridCol>
                <a:gridCol w="1064700">
                  <a:extLst>
                    <a:ext uri="{9D8B030D-6E8A-4147-A177-3AD203B41FA5}">
                      <a16:colId xmlns:a16="http://schemas.microsoft.com/office/drawing/2014/main" val="20002"/>
                    </a:ext>
                  </a:extLst>
                </a:gridCol>
              </a:tblGrid>
              <a:tr h="381131">
                <a:tc>
                  <a:txBody>
                    <a:bodyPr/>
                    <a:lstStyle/>
                    <a:p>
                      <a:pPr algn="ct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baseline="0" dirty="0" err="1">
                          <a:solidFill>
                            <a:srgbClr val="333399"/>
                          </a:solidFill>
                          <a:latin typeface="Calibri"/>
                          <a:cs typeface="Calibri"/>
                        </a:rPr>
                        <a:t>U</a:t>
                      </a:r>
                      <a:r>
                        <a:rPr lang="en-US" sz="1800" b="0" baseline="-25000" dirty="0" err="1">
                          <a:solidFill>
                            <a:srgbClr val="333399"/>
                          </a:solidFill>
                          <a:latin typeface="Calibri"/>
                          <a:cs typeface="Calibri"/>
                        </a:rPr>
                        <a:t>t</a:t>
                      </a:r>
                      <a:endParaRPr lang="en-US" sz="1800" b="0" baseline="-2500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rPr>
                        <a:t>P(</a:t>
                      </a:r>
                      <a:r>
                        <a:rPr lang="en-US" sz="1800" b="0" dirty="0" err="1">
                          <a:solidFill>
                            <a:srgbClr val="333399"/>
                          </a:solidFill>
                          <a:latin typeface="Calibri"/>
                          <a:cs typeface="Calibri"/>
                        </a:rPr>
                        <a:t>U</a:t>
                      </a:r>
                      <a:r>
                        <a:rPr lang="en-US" sz="1800" b="0" baseline="-25000" dirty="0" err="1">
                          <a:solidFill>
                            <a:srgbClr val="333399"/>
                          </a:solidFill>
                          <a:latin typeface="Calibri"/>
                          <a:cs typeface="Calibri"/>
                        </a:rPr>
                        <a:t>t</a:t>
                      </a:r>
                      <a:r>
                        <a:rPr lang="en-US" sz="1800" b="0" dirty="0" err="1">
                          <a:solidFill>
                            <a:srgbClr val="333399"/>
                          </a:solidFill>
                          <a:latin typeface="Calibri"/>
                          <a:cs typeface="Calibri"/>
                        </a:rPr>
                        <a:t>|R</a:t>
                      </a:r>
                      <a:r>
                        <a:rPr lang="en-US" sz="1800" b="0" baseline="-25000" dirty="0" err="1">
                          <a:solidFill>
                            <a:srgbClr val="333399"/>
                          </a:solidFill>
                          <a:latin typeface="Calibri"/>
                          <a:cs typeface="Calibri"/>
                        </a:rPr>
                        <a:t>t</a:t>
                      </a:r>
                      <a:r>
                        <a:rPr lang="en-US" sz="1800" b="0" dirty="0">
                          <a:solidFill>
                            <a:srgbClr val="333399"/>
                          </a:solidFill>
                          <a:latin typeface="Calibri"/>
                          <a:cs typeface="Calibri"/>
                        </a:rPr>
                        <a:t>)</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solidFill>
                            <a:srgbClr val="333399"/>
                          </a:solidFill>
                          <a:latin typeface="Calibri"/>
                          <a:cs typeface="Calibri"/>
                        </a:rPr>
                        <a:t>+r</a:t>
                      </a: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0.9</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0.1</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+u</a:t>
                      </a: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0.2</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-r</a:t>
                      </a:r>
                      <a:endParaRPr lang="en-US" sz="1800" b="0" dirty="0">
                        <a:solidFill>
                          <a:srgbClr val="333399"/>
                        </a:solidFill>
                        <a:latin typeface="Calibri"/>
                        <a:cs typeface="Calibri"/>
                      </a:endParaRPr>
                    </a:p>
                  </a:txBody>
                  <a:tcPr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rgbClr val="333399"/>
                          </a:solidFill>
                          <a:latin typeface="Calibri"/>
                          <a:cs typeface="Calibri"/>
                          <a:sym typeface="Symbol"/>
                        </a:rPr>
                        <a:t>-u</a:t>
                      </a:r>
                      <a:endParaRPr lang="en-US" sz="1800" b="0" dirty="0">
                        <a:solidFill>
                          <a:srgbClr val="333399"/>
                        </a:solidFill>
                        <a:latin typeface="Calibri"/>
                        <a:cs typeface="Calibri"/>
                      </a:endParaRPr>
                    </a:p>
                  </a:txBody>
                  <a:tcPr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solidFill>
                            <a:srgbClr val="333399"/>
                          </a:solidFill>
                          <a:latin typeface="Calibri"/>
                          <a:cs typeface="Calibri"/>
                        </a:rPr>
                        <a:t>0.8</a:t>
                      </a:r>
                    </a:p>
                  </a:txBody>
                  <a:tcPr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9" name="Oval 48"/>
          <p:cNvSpPr/>
          <p:nvPr/>
        </p:nvSpPr>
        <p:spPr>
          <a:xfrm>
            <a:off x="2667000" y="5241925"/>
            <a:ext cx="1981200" cy="762000"/>
          </a:xfrm>
          <a:prstGeom prst="ellipse">
            <a:avLst/>
          </a:prstGeom>
          <a:solidFill>
            <a:schemeClr val="bg1">
              <a:lumMod val="75000"/>
            </a:schemeClr>
          </a:solidFill>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1</a:t>
            </a:r>
          </a:p>
        </p:txBody>
      </p:sp>
      <p:sp>
        <p:nvSpPr>
          <p:cNvPr id="50" name="Oval 49"/>
          <p:cNvSpPr/>
          <p:nvPr/>
        </p:nvSpPr>
        <p:spPr>
          <a:xfrm>
            <a:off x="4953000" y="5241925"/>
            <a:ext cx="1981200" cy="762000"/>
          </a:xfrm>
          <a:prstGeom prst="ellipse">
            <a:avLst/>
          </a:prstGeom>
          <a:solidFill>
            <a:srgbClr val="BFBFBF"/>
          </a:solidFill>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Umbrella</a:t>
            </a:r>
            <a:r>
              <a:rPr lang="en-US" baseline="-25000" dirty="0">
                <a:solidFill>
                  <a:srgbClr val="333399"/>
                </a:solidFill>
                <a:latin typeface="Calibri"/>
                <a:cs typeface="Calibri"/>
              </a:rPr>
              <a:t>2</a:t>
            </a:r>
          </a:p>
        </p:txBody>
      </p:sp>
      <p:sp>
        <p:nvSpPr>
          <p:cNvPr id="51" name="Oval 50"/>
          <p:cNvSpPr/>
          <p:nvPr/>
        </p:nvSpPr>
        <p:spPr>
          <a:xfrm>
            <a:off x="381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0</a:t>
            </a:r>
          </a:p>
        </p:txBody>
      </p:sp>
      <p:sp>
        <p:nvSpPr>
          <p:cNvPr id="52" name="Oval 51"/>
          <p:cNvSpPr/>
          <p:nvPr/>
        </p:nvSpPr>
        <p:spPr>
          <a:xfrm>
            <a:off x="2667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1</a:t>
            </a:r>
          </a:p>
        </p:txBody>
      </p:sp>
      <p:sp>
        <p:nvSpPr>
          <p:cNvPr id="53" name="Oval 52"/>
          <p:cNvSpPr/>
          <p:nvPr/>
        </p:nvSpPr>
        <p:spPr>
          <a:xfrm>
            <a:off x="4953000" y="3946525"/>
            <a:ext cx="1981200" cy="762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dirty="0">
                <a:solidFill>
                  <a:srgbClr val="333399"/>
                </a:solidFill>
                <a:latin typeface="Calibri"/>
                <a:cs typeface="Calibri"/>
              </a:rPr>
              <a:t>Rain</a:t>
            </a:r>
            <a:r>
              <a:rPr lang="en-US" baseline="-25000" dirty="0">
                <a:solidFill>
                  <a:srgbClr val="333399"/>
                </a:solidFill>
                <a:latin typeface="Calibri"/>
                <a:cs typeface="Calibri"/>
              </a:rPr>
              <a:t>2</a:t>
            </a: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378" y="63500"/>
            <a:ext cx="2621611" cy="890016"/>
          </a:xfrm>
          <a:prstGeom prst="rect">
            <a:avLst/>
          </a:prstGeom>
        </p:spPr>
      </p:pic>
      <p:cxnSp>
        <p:nvCxnSpPr>
          <p:cNvPr id="58" name="Straight Arrow Connector 57"/>
          <p:cNvCxnSpPr/>
          <p:nvPr/>
        </p:nvCxnSpPr>
        <p:spPr>
          <a:xfrm>
            <a:off x="6934200" y="4327525"/>
            <a:ext cx="3810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762000" y="2895600"/>
            <a:ext cx="1165140" cy="646331"/>
          </a:xfrm>
          <a:prstGeom prst="rect">
            <a:avLst/>
          </a:prstGeom>
          <a:noFill/>
        </p:spPr>
        <p:txBody>
          <a:bodyPr wrap="none" rtlCol="0">
            <a:spAutoFit/>
          </a:bodyPr>
          <a:lstStyle/>
          <a:p>
            <a:r>
              <a:rPr lang="en-US" dirty="0">
                <a:latin typeface="Calibri"/>
                <a:cs typeface="Calibri"/>
              </a:rPr>
              <a:t>B(+r) = 0.5</a:t>
            </a:r>
          </a:p>
          <a:p>
            <a:r>
              <a:rPr lang="en-US" dirty="0">
                <a:latin typeface="Calibri"/>
                <a:cs typeface="Calibri"/>
              </a:rPr>
              <a:t>B(-r)  = 0.5</a:t>
            </a:r>
          </a:p>
        </p:txBody>
      </p:sp>
      <p:sp>
        <p:nvSpPr>
          <p:cNvPr id="27" name="TextBox 26"/>
          <p:cNvSpPr txBox="1"/>
          <p:nvPr/>
        </p:nvSpPr>
        <p:spPr>
          <a:xfrm>
            <a:off x="3055405" y="1828800"/>
            <a:ext cx="1222736" cy="646331"/>
          </a:xfrm>
          <a:prstGeom prst="rect">
            <a:avLst/>
          </a:prstGeom>
          <a:noFill/>
        </p:spPr>
        <p:txBody>
          <a:bodyPr wrap="none" rtlCol="0">
            <a:spAutoFit/>
          </a:bodyPr>
          <a:lstStyle/>
          <a:p>
            <a:r>
              <a:rPr lang="en-US" dirty="0">
                <a:latin typeface="Calibri"/>
                <a:cs typeface="Calibri"/>
              </a:rPr>
              <a:t>B’(+r) = 0.5</a:t>
            </a:r>
          </a:p>
          <a:p>
            <a:r>
              <a:rPr lang="en-US" dirty="0">
                <a:latin typeface="Calibri"/>
                <a:cs typeface="Calibri"/>
              </a:rPr>
              <a:t>B’(-r)  = 0.5</a:t>
            </a:r>
          </a:p>
        </p:txBody>
      </p:sp>
      <p:sp>
        <p:nvSpPr>
          <p:cNvPr id="28" name="TextBox 27"/>
          <p:cNvSpPr txBox="1"/>
          <p:nvPr/>
        </p:nvSpPr>
        <p:spPr>
          <a:xfrm>
            <a:off x="3048000" y="2858869"/>
            <a:ext cx="1399128" cy="646331"/>
          </a:xfrm>
          <a:prstGeom prst="rect">
            <a:avLst/>
          </a:prstGeom>
          <a:noFill/>
        </p:spPr>
        <p:txBody>
          <a:bodyPr wrap="none" rtlCol="0">
            <a:spAutoFit/>
          </a:bodyPr>
          <a:lstStyle/>
          <a:p>
            <a:r>
              <a:rPr lang="en-US" dirty="0">
                <a:latin typeface="Calibri"/>
                <a:cs typeface="Calibri"/>
              </a:rPr>
              <a:t>B(+r) = 0.818</a:t>
            </a:r>
          </a:p>
          <a:p>
            <a:r>
              <a:rPr lang="en-US" dirty="0">
                <a:latin typeface="Calibri"/>
                <a:cs typeface="Calibri"/>
              </a:rPr>
              <a:t>B(-r)  = 0.182</a:t>
            </a:r>
          </a:p>
        </p:txBody>
      </p:sp>
      <p:sp>
        <p:nvSpPr>
          <p:cNvPr id="29" name="TextBox 28"/>
          <p:cNvSpPr txBox="1"/>
          <p:nvPr/>
        </p:nvSpPr>
        <p:spPr>
          <a:xfrm>
            <a:off x="5265205" y="1828800"/>
            <a:ext cx="1456724" cy="646331"/>
          </a:xfrm>
          <a:prstGeom prst="rect">
            <a:avLst/>
          </a:prstGeom>
          <a:noFill/>
        </p:spPr>
        <p:txBody>
          <a:bodyPr wrap="none" rtlCol="0">
            <a:spAutoFit/>
          </a:bodyPr>
          <a:lstStyle/>
          <a:p>
            <a:r>
              <a:rPr lang="en-US" dirty="0">
                <a:latin typeface="Calibri"/>
                <a:cs typeface="Calibri"/>
              </a:rPr>
              <a:t>B’(+r) = 0.627</a:t>
            </a:r>
          </a:p>
          <a:p>
            <a:r>
              <a:rPr lang="en-US" dirty="0">
                <a:latin typeface="Calibri"/>
                <a:cs typeface="Calibri"/>
              </a:rPr>
              <a:t>B’(-r)  = 0.373</a:t>
            </a:r>
          </a:p>
        </p:txBody>
      </p:sp>
      <p:sp>
        <p:nvSpPr>
          <p:cNvPr id="30" name="TextBox 29"/>
          <p:cNvSpPr txBox="1"/>
          <p:nvPr/>
        </p:nvSpPr>
        <p:spPr>
          <a:xfrm>
            <a:off x="5257800" y="2895600"/>
            <a:ext cx="1399128" cy="646331"/>
          </a:xfrm>
          <a:prstGeom prst="rect">
            <a:avLst/>
          </a:prstGeom>
          <a:noFill/>
        </p:spPr>
        <p:txBody>
          <a:bodyPr wrap="none" rtlCol="0">
            <a:spAutoFit/>
          </a:bodyPr>
          <a:lstStyle/>
          <a:p>
            <a:r>
              <a:rPr lang="en-US" dirty="0">
                <a:latin typeface="Calibri"/>
                <a:cs typeface="Calibri"/>
              </a:rPr>
              <a:t>B(+r) = 0.883</a:t>
            </a:r>
          </a:p>
          <a:p>
            <a:r>
              <a:rPr lang="en-US" dirty="0">
                <a:latin typeface="Calibri"/>
                <a:cs typeface="Calibri"/>
              </a:rPr>
              <a:t>B(-r)  = 0.117</a:t>
            </a:r>
          </a:p>
        </p:txBody>
      </p:sp>
      <p:cxnSp>
        <p:nvCxnSpPr>
          <p:cNvPr id="32" name="Straight Arrow Connector 31"/>
          <p:cNvCxnSpPr>
            <a:stCxn id="3" idx="3"/>
            <a:endCxn id="27" idx="1"/>
          </p:cNvCxnSpPr>
          <p:nvPr/>
        </p:nvCxnSpPr>
        <p:spPr>
          <a:xfrm flipV="1">
            <a:off x="1927140" y="2151966"/>
            <a:ext cx="1128265" cy="10668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a:endCxn id="28" idx="0"/>
          </p:cNvCxnSpPr>
          <p:nvPr/>
        </p:nvCxnSpPr>
        <p:spPr>
          <a:xfrm flipH="1">
            <a:off x="3747564" y="2514600"/>
            <a:ext cx="62436" cy="3442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p:nvPr/>
        </p:nvCxnSpPr>
        <p:spPr>
          <a:xfrm>
            <a:off x="6019800" y="2514600"/>
            <a:ext cx="10376" cy="3442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8" name="Straight Arrow Connector 37"/>
          <p:cNvCxnSpPr>
            <a:stCxn id="28" idx="3"/>
            <a:endCxn id="29" idx="1"/>
          </p:cNvCxnSpPr>
          <p:nvPr/>
        </p:nvCxnSpPr>
        <p:spPr>
          <a:xfrm flipV="1">
            <a:off x="4447128" y="2151966"/>
            <a:ext cx="818077" cy="10300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9184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a:latin typeface="Calibri"/>
                <a:ea typeface="ＭＳ Ｐゴシック" pitchFamily="34" charset="-128"/>
                <a:cs typeface="Calibri"/>
              </a:rPr>
              <a:t>The Forward Algorithm</a:t>
            </a:r>
          </a:p>
        </p:txBody>
      </p:sp>
      <p:sp>
        <p:nvSpPr>
          <p:cNvPr id="33795" name="Rectangle 3"/>
          <p:cNvSpPr>
            <a:spLocks noGrp="1" noChangeArrowheads="1"/>
          </p:cNvSpPr>
          <p:nvPr>
            <p:ph idx="1"/>
          </p:nvPr>
        </p:nvSpPr>
        <p:spPr>
          <a:xfrm>
            <a:off x="1066800" y="1219200"/>
            <a:ext cx="8458200" cy="4525963"/>
          </a:xfrm>
        </p:spPr>
        <p:txBody>
          <a:bodyPr/>
          <a:lstStyle/>
          <a:p>
            <a:r>
              <a:rPr lang="en-US" sz="2400" dirty="0">
                <a:latin typeface="Calibri"/>
                <a:ea typeface="ＭＳ Ｐゴシック" pitchFamily="34" charset="-128"/>
                <a:cs typeface="Calibri"/>
              </a:rPr>
              <a:t>We are given evidence at each time and want to know</a:t>
            </a: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r>
              <a:rPr lang="en-US" sz="2400" dirty="0">
                <a:latin typeface="Calibri"/>
                <a:ea typeface="ＭＳ Ｐゴシック" pitchFamily="34" charset="-128"/>
                <a:cs typeface="Calibri"/>
              </a:rPr>
              <a:t>We can derive the following updates</a:t>
            </a: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pPr>
              <a:buFont typeface="Wingdings" pitchFamily="2" charset="2"/>
              <a:buNone/>
            </a:pPr>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sz="2400" dirty="0">
              <a:latin typeface="Calibri"/>
              <a:ea typeface="ＭＳ Ｐゴシック" pitchFamily="34" charset="-128"/>
              <a:cs typeface="Calibri"/>
            </a:endParaRPr>
          </a:p>
          <a:p>
            <a:endParaRPr lang="en-US" dirty="0">
              <a:latin typeface="Calibri"/>
              <a:ea typeface="ＭＳ Ｐゴシック" pitchFamily="34" charset="-128"/>
              <a:cs typeface="Calibri"/>
            </a:endParaRPr>
          </a:p>
        </p:txBody>
      </p:sp>
      <p:pic>
        <p:nvPicPr>
          <p:cNvPr id="1216516" name="Picture 4"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43200" y="3800475"/>
            <a:ext cx="3154363"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4" name="Picture 12"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255713" y="3260725"/>
            <a:ext cx="3468687" cy="31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6518" name="Picture 6"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2727325" y="4632325"/>
            <a:ext cx="5781675"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6519" name="Picture 7" descr="txp_fi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773363" y="5470525"/>
            <a:ext cx="5840412"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7" name="Picture 10" descr="txp_fi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3424238" y="1905000"/>
            <a:ext cx="2822575" cy="31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8" name="AutoShape 11"/>
          <p:cNvSpPr>
            <a:spLocks noChangeArrowheads="1"/>
          </p:cNvSpPr>
          <p:nvPr/>
        </p:nvSpPr>
        <p:spPr bwMode="auto">
          <a:xfrm>
            <a:off x="8305800" y="2819400"/>
            <a:ext cx="3581400" cy="990600"/>
          </a:xfrm>
          <a:prstGeom prst="wedgeRectCallout">
            <a:avLst>
              <a:gd name="adj1" fmla="val -146411"/>
              <a:gd name="adj2" fmla="val 10671"/>
            </a:avLst>
          </a:prstGeom>
          <a:solidFill>
            <a:schemeClr val="accent1"/>
          </a:solidFill>
          <a:ln w="9525">
            <a:solidFill>
              <a:schemeClr val="tx1"/>
            </a:solidFill>
            <a:miter lim="800000"/>
            <a:headEnd/>
            <a:tailEnd/>
          </a:ln>
        </p:spPr>
        <p:txBody>
          <a:bodyPr/>
          <a:lstStyle/>
          <a:p>
            <a:pPr algn="ctr"/>
            <a:r>
              <a:rPr lang="en-US" dirty="0">
                <a:latin typeface="Calibri"/>
                <a:cs typeface="Calibri"/>
              </a:rPr>
              <a:t>We can normalize as we go if we want to have P(</a:t>
            </a:r>
            <a:r>
              <a:rPr lang="en-US" dirty="0" err="1">
                <a:latin typeface="Calibri"/>
                <a:cs typeface="Calibri"/>
              </a:rPr>
              <a:t>x|e</a:t>
            </a:r>
            <a:r>
              <a:rPr lang="en-US" dirty="0">
                <a:latin typeface="Calibri"/>
                <a:cs typeface="Calibri"/>
              </a:rPr>
              <a:t>) at each time step, or just once at the end…</a:t>
            </a:r>
          </a:p>
        </p:txBody>
      </p:sp>
    </p:spTree>
    <p:extLst>
      <p:ext uri="{BB962C8B-B14F-4D97-AF65-F5344CB8AC3E}">
        <p14:creationId xmlns:p14="http://schemas.microsoft.com/office/powerpoint/2010/main" val="3006352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65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165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16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ea typeface="ＭＳ Ｐゴシック" pitchFamily="34" charset="-128"/>
              </a:rPr>
              <a:t>Markov Models</a:t>
            </a:r>
          </a:p>
        </p:txBody>
      </p:sp>
      <p:sp>
        <p:nvSpPr>
          <p:cNvPr id="6147" name="Rectangle 3"/>
          <p:cNvSpPr>
            <a:spLocks noGrp="1" noChangeArrowheads="1"/>
          </p:cNvSpPr>
          <p:nvPr>
            <p:ph idx="1"/>
          </p:nvPr>
        </p:nvSpPr>
        <p:spPr>
          <a:xfrm>
            <a:off x="685800" y="1447800"/>
            <a:ext cx="11277600" cy="5029200"/>
          </a:xfrm>
        </p:spPr>
        <p:txBody>
          <a:bodyPr/>
          <a:lstStyle/>
          <a:p>
            <a:pPr lvl="1">
              <a:lnSpc>
                <a:spcPct val="90000"/>
              </a:lnSpc>
            </a:pPr>
            <a:r>
              <a:rPr lang="en-US" sz="2400" dirty="0">
                <a:ea typeface="ＭＳ Ｐゴシック" pitchFamily="34" charset="-128"/>
              </a:rPr>
              <a:t>Value of X at a given time is called the </a:t>
            </a:r>
            <a:r>
              <a:rPr lang="en-US" sz="2400" dirty="0">
                <a:solidFill>
                  <a:srgbClr val="CC0000"/>
                </a:solidFill>
                <a:ea typeface="ＭＳ Ｐゴシック" pitchFamily="34" charset="-128"/>
              </a:rPr>
              <a:t>state</a:t>
            </a: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endParaRPr lang="en-US" sz="2400" dirty="0">
              <a:ea typeface="ＭＳ Ｐゴシック" pitchFamily="34" charset="-128"/>
            </a:endParaRPr>
          </a:p>
          <a:p>
            <a:pPr lvl="1">
              <a:lnSpc>
                <a:spcPct val="90000"/>
              </a:lnSpc>
            </a:pPr>
            <a:r>
              <a:rPr lang="en-US" sz="2400" dirty="0">
                <a:ea typeface="ＭＳ Ｐゴシック" pitchFamily="34" charset="-128"/>
              </a:rPr>
              <a:t>Parameters: called </a:t>
            </a:r>
            <a:r>
              <a:rPr lang="en-US" sz="2400" dirty="0">
                <a:solidFill>
                  <a:srgbClr val="CC0000"/>
                </a:solidFill>
                <a:ea typeface="ＭＳ Ｐゴシック" pitchFamily="34" charset="-128"/>
              </a:rPr>
              <a:t>transition probabilities </a:t>
            </a:r>
            <a:r>
              <a:rPr lang="en-US" sz="2400" dirty="0">
                <a:ea typeface="ＭＳ Ｐゴシック" pitchFamily="34" charset="-128"/>
              </a:rPr>
              <a:t>or dynamics, specify how the state evolves over time (also, initial state probabilities)</a:t>
            </a:r>
          </a:p>
          <a:p>
            <a:pPr lvl="1">
              <a:lnSpc>
                <a:spcPct val="90000"/>
              </a:lnSpc>
            </a:pPr>
            <a:r>
              <a:rPr lang="en-US" sz="2400" dirty="0" err="1">
                <a:ea typeface="ＭＳ Ｐゴシック" pitchFamily="34" charset="-128"/>
              </a:rPr>
              <a:t>Stationarity</a:t>
            </a:r>
            <a:r>
              <a:rPr lang="en-US" sz="2400" dirty="0">
                <a:ea typeface="ＭＳ Ｐゴシック" pitchFamily="34" charset="-128"/>
              </a:rPr>
              <a:t> assumption: transition probabilities the same at all times</a:t>
            </a:r>
          </a:p>
          <a:p>
            <a:pPr lvl="1">
              <a:lnSpc>
                <a:spcPct val="90000"/>
              </a:lnSpc>
            </a:pPr>
            <a:r>
              <a:rPr lang="en-US" sz="2400" dirty="0">
                <a:ea typeface="ＭＳ Ｐゴシック" pitchFamily="34" charset="-128"/>
              </a:rPr>
              <a:t>Same as MDP transition model, but no choice of action</a:t>
            </a:r>
          </a:p>
        </p:txBody>
      </p:sp>
      <p:sp>
        <p:nvSpPr>
          <p:cNvPr id="22531" name="Oval 4"/>
          <p:cNvSpPr>
            <a:spLocks noChangeArrowheads="1"/>
          </p:cNvSpPr>
          <p:nvPr/>
        </p:nvSpPr>
        <p:spPr bwMode="auto">
          <a:xfrm>
            <a:off x="8010076" y="2590800"/>
            <a:ext cx="542842"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22532" name="Oval 5"/>
          <p:cNvSpPr>
            <a:spLocks noChangeArrowheads="1"/>
          </p:cNvSpPr>
          <p:nvPr/>
        </p:nvSpPr>
        <p:spPr bwMode="auto">
          <a:xfrm>
            <a:off x="48096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22533" name="AutoShape 6"/>
          <p:cNvCxnSpPr>
            <a:cxnSpLocks noChangeShapeType="1"/>
            <a:stCxn id="22534" idx="6"/>
            <a:endCxn id="22532" idx="2"/>
          </p:cNvCxnSpPr>
          <p:nvPr/>
        </p:nvCxnSpPr>
        <p:spPr bwMode="auto">
          <a:xfrm>
            <a:off x="4438118" y="2857500"/>
            <a:ext cx="371558"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22534" name="Oval 7"/>
          <p:cNvSpPr>
            <a:spLocks noChangeArrowheads="1"/>
          </p:cNvSpPr>
          <p:nvPr/>
        </p:nvSpPr>
        <p:spPr bwMode="auto">
          <a:xfrm>
            <a:off x="38952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22535" name="Oval 8"/>
          <p:cNvSpPr>
            <a:spLocks noChangeArrowheads="1"/>
          </p:cNvSpPr>
          <p:nvPr/>
        </p:nvSpPr>
        <p:spPr bwMode="auto">
          <a:xfrm>
            <a:off x="57240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3</a:t>
            </a:r>
          </a:p>
        </p:txBody>
      </p:sp>
      <p:cxnSp>
        <p:nvCxnSpPr>
          <p:cNvPr id="22536" name="AutoShape 9"/>
          <p:cNvCxnSpPr>
            <a:cxnSpLocks noChangeShapeType="1"/>
            <a:stCxn id="22535" idx="6"/>
            <a:endCxn id="22538" idx="2"/>
          </p:cNvCxnSpPr>
          <p:nvPr/>
        </p:nvCxnSpPr>
        <p:spPr bwMode="auto">
          <a:xfrm>
            <a:off x="6266918" y="2857500"/>
            <a:ext cx="371558"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22537" name="AutoShape 10"/>
          <p:cNvCxnSpPr>
            <a:cxnSpLocks noChangeShapeType="1"/>
            <a:stCxn id="22532" idx="6"/>
            <a:endCxn id="22535" idx="2"/>
          </p:cNvCxnSpPr>
          <p:nvPr/>
        </p:nvCxnSpPr>
        <p:spPr bwMode="auto">
          <a:xfrm>
            <a:off x="5352518" y="2857500"/>
            <a:ext cx="371558"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22538" name="Oval 11"/>
          <p:cNvSpPr>
            <a:spLocks noChangeArrowheads="1"/>
          </p:cNvSpPr>
          <p:nvPr/>
        </p:nvSpPr>
        <p:spPr bwMode="auto">
          <a:xfrm>
            <a:off x="6638476" y="2590800"/>
            <a:ext cx="542842"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22539" name="AutoShape 12"/>
          <p:cNvCxnSpPr>
            <a:cxnSpLocks noChangeShapeType="1"/>
            <a:stCxn id="22538" idx="6"/>
            <a:endCxn id="22531" idx="2"/>
          </p:cNvCxnSpPr>
          <p:nvPr/>
        </p:nvCxnSpPr>
        <p:spPr bwMode="auto">
          <a:xfrm>
            <a:off x="7181318" y="2857500"/>
            <a:ext cx="828758"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pic>
        <p:nvPicPr>
          <p:cNvPr id="2" name="Picture 1" descr="txp_fig.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auto">
          <a:xfrm>
            <a:off x="5072138" y="3505200"/>
            <a:ext cx="1728179" cy="360045"/>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6158" name="Picture 14" descr="txp_fi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505200"/>
            <a:ext cx="1009117"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Online Belief Updates</a:t>
            </a:r>
          </a:p>
        </p:txBody>
      </p:sp>
      <p:sp>
        <p:nvSpPr>
          <p:cNvPr id="3" name="Content Placeholder 2"/>
          <p:cNvSpPr>
            <a:spLocks noGrp="1"/>
          </p:cNvSpPr>
          <p:nvPr>
            <p:ph idx="1"/>
          </p:nvPr>
        </p:nvSpPr>
        <p:spPr/>
        <p:txBody>
          <a:bodyPr/>
          <a:lstStyle/>
          <a:p>
            <a:r>
              <a:rPr lang="en-US" sz="2400" dirty="0">
                <a:latin typeface="Calibri"/>
                <a:cs typeface="Calibri"/>
              </a:rPr>
              <a:t>Every time step, we start with current P(X | evidence)</a:t>
            </a:r>
          </a:p>
          <a:p>
            <a:r>
              <a:rPr lang="en-US" sz="2400" dirty="0">
                <a:latin typeface="Calibri"/>
                <a:cs typeface="Calibri"/>
              </a:rPr>
              <a:t>We update for time:</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We update for evidence:</a:t>
            </a: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a:p>
            <a:r>
              <a:rPr lang="en-US" sz="2400" dirty="0">
                <a:latin typeface="Calibri"/>
                <a:cs typeface="Calibri"/>
              </a:rPr>
              <a:t>The forward algorithm does both at once (and </a:t>
            </a:r>
            <a:r>
              <a:rPr lang="en-US" sz="2400" dirty="0" err="1">
                <a:latin typeface="Calibri"/>
                <a:cs typeface="Calibri"/>
              </a:rPr>
              <a:t>doesn</a:t>
            </a:r>
            <a:r>
              <a:rPr lang="ja-JP" altLang="en-US" sz="2400" dirty="0">
                <a:latin typeface="Calibri"/>
                <a:cs typeface="Calibri"/>
              </a:rPr>
              <a:t>’</a:t>
            </a:r>
            <a:r>
              <a:rPr lang="en-US" sz="2400" dirty="0">
                <a:latin typeface="Calibri"/>
                <a:cs typeface="Calibri"/>
              </a:rPr>
              <a:t>t normalize)</a:t>
            </a:r>
          </a:p>
          <a:p>
            <a:endParaRPr lang="en-US" sz="2400" dirty="0">
              <a:latin typeface="Calibri"/>
              <a:cs typeface="Calibri"/>
            </a:endParaRPr>
          </a:p>
          <a:p>
            <a:endParaRPr lang="en-US" sz="2400" dirty="0">
              <a:latin typeface="Calibri"/>
              <a:cs typeface="Calibri"/>
            </a:endParaRPr>
          </a:p>
        </p:txBody>
      </p:sp>
      <p:pic>
        <p:nvPicPr>
          <p:cNvPr id="5" name="Picture 13" descr="txp_fig"/>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740025"/>
            <a:ext cx="6629400"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4" descr="txp_fi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219200" y="4945062"/>
            <a:ext cx="5114925"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17"/>
          <p:cNvGrpSpPr>
            <a:grpSpLocks/>
          </p:cNvGrpSpPr>
          <p:nvPr/>
        </p:nvGrpSpPr>
        <p:grpSpPr bwMode="auto">
          <a:xfrm>
            <a:off x="8991600" y="2338607"/>
            <a:ext cx="2133600" cy="785593"/>
            <a:chOff x="4800" y="1056"/>
            <a:chExt cx="912" cy="336"/>
          </a:xfrm>
        </p:grpSpPr>
        <p:sp>
          <p:nvSpPr>
            <p:cNvPr id="8" name="Oval 12"/>
            <p:cNvSpPr>
              <a:spLocks noChangeArrowheads="1"/>
            </p:cNvSpPr>
            <p:nvPr/>
          </p:nvSpPr>
          <p:spPr bwMode="auto">
            <a:xfrm>
              <a:off x="5376"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p>
          </p:txBody>
        </p:sp>
        <p:cxnSp>
          <p:nvCxnSpPr>
            <p:cNvPr id="9" name="AutoShape 14"/>
            <p:cNvCxnSpPr>
              <a:cxnSpLocks noChangeShapeType="1"/>
              <a:stCxn id="10" idx="6"/>
              <a:endCxn id="8" idx="2"/>
            </p:cNvCxnSpPr>
            <p:nvPr/>
          </p:nvCxnSpPr>
          <p:spPr bwMode="auto">
            <a:xfrm>
              <a:off x="5145" y="1224"/>
              <a:ext cx="222"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0" name="Oval 15"/>
            <p:cNvSpPr>
              <a:spLocks noChangeArrowheads="1"/>
            </p:cNvSpPr>
            <p:nvPr/>
          </p:nvSpPr>
          <p:spPr bwMode="auto">
            <a:xfrm>
              <a:off x="4800" y="1056"/>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1</a:t>
              </a:r>
            </a:p>
          </p:txBody>
        </p:sp>
      </p:grpSp>
      <p:grpSp>
        <p:nvGrpSpPr>
          <p:cNvPr id="11" name="Group 25"/>
          <p:cNvGrpSpPr>
            <a:grpSpLocks/>
          </p:cNvGrpSpPr>
          <p:nvPr/>
        </p:nvGrpSpPr>
        <p:grpSpPr bwMode="auto">
          <a:xfrm>
            <a:off x="9525000" y="3657600"/>
            <a:ext cx="762000" cy="2285997"/>
            <a:chOff x="5256" y="2199"/>
            <a:chExt cx="336" cy="1008"/>
          </a:xfrm>
        </p:grpSpPr>
        <p:sp>
          <p:nvSpPr>
            <p:cNvPr id="12" name="Oval 18"/>
            <p:cNvSpPr>
              <a:spLocks noChangeArrowheads="1"/>
            </p:cNvSpPr>
            <p:nvPr/>
          </p:nvSpPr>
          <p:spPr bwMode="auto">
            <a:xfrm>
              <a:off x="5256" y="2199"/>
              <a:ext cx="336" cy="336"/>
            </a:xfrm>
            <a:prstGeom prst="ellipse">
              <a:avLst/>
            </a:prstGeom>
            <a:solidFill>
              <a:schemeClr val="bg1"/>
            </a:solidFill>
            <a:ln w="28575">
              <a:solidFill>
                <a:schemeClr val="tx1"/>
              </a:solidFill>
              <a:round/>
              <a:headEnd/>
              <a:tailEnd/>
            </a:ln>
          </p:spPr>
          <p:txBody>
            <a:bodyPr wrap="none" anchor="ctr"/>
            <a:lstStyle/>
            <a:p>
              <a:pPr algn="ctr"/>
              <a:r>
                <a:rPr lang="en-US" sz="2400" i="1" dirty="0">
                  <a:latin typeface="Calibri"/>
                  <a:cs typeface="Calibri"/>
                </a:rPr>
                <a:t>X</a:t>
              </a:r>
              <a:r>
                <a:rPr lang="en-US" sz="2400" baseline="-25000" dirty="0">
                  <a:latin typeface="Calibri"/>
                  <a:cs typeface="Calibri"/>
                </a:rPr>
                <a:t>2</a:t>
              </a:r>
              <a:endParaRPr lang="en-US" sz="1400" baseline="-25000" dirty="0">
                <a:latin typeface="Calibri"/>
                <a:cs typeface="Calibri"/>
              </a:endParaRPr>
            </a:p>
          </p:txBody>
        </p:sp>
        <p:cxnSp>
          <p:nvCxnSpPr>
            <p:cNvPr id="13" name="AutoShape 19"/>
            <p:cNvCxnSpPr>
              <a:cxnSpLocks noChangeShapeType="1"/>
              <a:stCxn id="12" idx="4"/>
              <a:endCxn id="14" idx="0"/>
            </p:cNvCxnSpPr>
            <p:nvPr/>
          </p:nvCxnSpPr>
          <p:spPr bwMode="auto">
            <a:xfrm>
              <a:off x="5424" y="2544"/>
              <a:ext cx="0" cy="318"/>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4" name="Oval 24"/>
            <p:cNvSpPr>
              <a:spLocks noChangeArrowheads="1"/>
            </p:cNvSpPr>
            <p:nvPr/>
          </p:nvSpPr>
          <p:spPr bwMode="auto">
            <a:xfrm>
              <a:off x="5256" y="2871"/>
              <a:ext cx="336" cy="336"/>
            </a:xfrm>
            <a:prstGeom prst="ellipse">
              <a:avLst/>
            </a:prstGeom>
            <a:solidFill>
              <a:schemeClr val="bg2"/>
            </a:solidFill>
            <a:ln w="28575">
              <a:solidFill>
                <a:schemeClr val="tx1"/>
              </a:solidFill>
              <a:round/>
              <a:headEnd/>
              <a:tailEnd/>
            </a:ln>
          </p:spPr>
          <p:txBody>
            <a:bodyPr wrap="none" anchor="ctr"/>
            <a:lstStyle/>
            <a:p>
              <a:pPr algn="ctr"/>
              <a:r>
                <a:rPr lang="en-US" sz="2400" i="1" dirty="0">
                  <a:latin typeface="Calibri"/>
                  <a:cs typeface="Calibri"/>
                </a:rPr>
                <a:t>E</a:t>
              </a:r>
              <a:r>
                <a:rPr lang="en-US" sz="2400" baseline="-25000" dirty="0">
                  <a:latin typeface="Calibri"/>
                  <a:cs typeface="Calibri"/>
                </a:rPr>
                <a:t>2</a:t>
              </a:r>
              <a:endParaRPr lang="en-US" sz="1400" baseline="-25000" dirty="0">
                <a:latin typeface="Calibri"/>
                <a:cs typeface="Calibri"/>
              </a:endParaRPr>
            </a:p>
          </p:txBody>
        </p:sp>
      </p:grpSp>
    </p:spTree>
    <p:extLst>
      <p:ext uri="{BB962C8B-B14F-4D97-AF65-F5344CB8AC3E}">
        <p14:creationId xmlns:p14="http://schemas.microsoft.com/office/powerpoint/2010/main" val="1052485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 Sonar (P4)</a:t>
            </a:r>
          </a:p>
        </p:txBody>
      </p:sp>
      <p:pic>
        <p:nvPicPr>
          <p:cNvPr id="5" name="Picture 4" descr="Screen Shot 2014-08-21 at 7.49.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058" y="1219200"/>
            <a:ext cx="6297884" cy="5277193"/>
          </a:xfrm>
          <a:prstGeom prst="rect">
            <a:avLst/>
          </a:prstGeom>
        </p:spPr>
      </p:pic>
      <p:sp>
        <p:nvSpPr>
          <p:cNvPr id="6" name="TextBox 5"/>
          <p:cNvSpPr txBox="1"/>
          <p:nvPr/>
        </p:nvSpPr>
        <p:spPr>
          <a:xfrm>
            <a:off x="7785911" y="6507901"/>
            <a:ext cx="4400514" cy="369332"/>
          </a:xfrm>
          <a:prstGeom prst="rect">
            <a:avLst/>
          </a:prstGeom>
          <a:noFill/>
        </p:spPr>
        <p:txBody>
          <a:bodyPr wrap="none" rtlCol="0">
            <a:spAutoFit/>
          </a:bodyPr>
          <a:lstStyle/>
          <a:p>
            <a:r>
              <a:rPr lang="en-US" dirty="0">
                <a:solidFill>
                  <a:srgbClr val="FF0000"/>
                </a:solidFill>
                <a:latin typeface="Calibri"/>
                <a:cs typeface="Calibri"/>
              </a:rPr>
              <a:t>[Demo: </a:t>
            </a:r>
            <a:r>
              <a:rPr lang="en-US" dirty="0" err="1">
                <a:solidFill>
                  <a:srgbClr val="FF0000"/>
                </a:solidFill>
                <a:latin typeface="Calibri"/>
                <a:cs typeface="Calibri"/>
              </a:rPr>
              <a:t>Pacman</a:t>
            </a:r>
            <a:r>
              <a:rPr lang="en-US" dirty="0">
                <a:solidFill>
                  <a:srgbClr val="FF0000"/>
                </a:solidFill>
                <a:latin typeface="Calibri"/>
                <a:cs typeface="Calibri"/>
              </a:rPr>
              <a:t> – Sonar – No Beliefs(L14D1)]</a:t>
            </a:r>
          </a:p>
        </p:txBody>
      </p:sp>
    </p:spTree>
    <p:extLst>
      <p:ext uri="{BB962C8B-B14F-4D97-AF65-F5344CB8AC3E}">
        <p14:creationId xmlns:p14="http://schemas.microsoft.com/office/powerpoint/2010/main" val="2614130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Pacman</a:t>
            </a:r>
            <a:r>
              <a:rPr lang="en-US" dirty="0"/>
              <a:t> – Sonar (with beliefs)</a:t>
            </a:r>
          </a:p>
        </p:txBody>
      </p:sp>
      <p:pic>
        <p:nvPicPr>
          <p:cNvPr id="5" name="Pacman sonar (P4) -- with belief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2841442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Next Time: Particle Filtering and Applications of HMMs</a:t>
            </a:r>
          </a:p>
        </p:txBody>
      </p:sp>
    </p:spTree>
    <p:extLst>
      <p:ext uri="{BB962C8B-B14F-4D97-AF65-F5344CB8AC3E}">
        <p14:creationId xmlns:p14="http://schemas.microsoft.com/office/powerpoint/2010/main" val="182865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a:ea typeface="ＭＳ Ｐゴシック" pitchFamily="34" charset="-128"/>
              </a:rPr>
              <a:t>Conditional Independence</a:t>
            </a:r>
          </a:p>
        </p:txBody>
      </p:sp>
      <p:sp>
        <p:nvSpPr>
          <p:cNvPr id="24578" name="Rectangle 3"/>
          <p:cNvSpPr>
            <a:spLocks noGrp="1" noChangeArrowheads="1"/>
          </p:cNvSpPr>
          <p:nvPr>
            <p:ph idx="1"/>
          </p:nvPr>
        </p:nvSpPr>
        <p:spPr>
          <a:xfrm>
            <a:off x="2438400" y="3200400"/>
            <a:ext cx="8077200" cy="3154363"/>
          </a:xfrm>
        </p:spPr>
        <p:txBody>
          <a:bodyPr/>
          <a:lstStyle/>
          <a:p>
            <a:pPr>
              <a:lnSpc>
                <a:spcPct val="80000"/>
              </a:lnSpc>
            </a:pPr>
            <a:r>
              <a:rPr lang="en-US" sz="2800" dirty="0">
                <a:ea typeface="ＭＳ Ｐゴシック" pitchFamily="34" charset="-128"/>
              </a:rPr>
              <a:t>Basic conditional independence:</a:t>
            </a:r>
          </a:p>
          <a:p>
            <a:pPr lvl="1">
              <a:lnSpc>
                <a:spcPct val="80000"/>
              </a:lnSpc>
            </a:pPr>
            <a:r>
              <a:rPr lang="en-US" sz="2400" dirty="0">
                <a:ea typeface="ＭＳ Ｐゴシック" pitchFamily="34" charset="-128"/>
              </a:rPr>
              <a:t>Past and future </a:t>
            </a:r>
            <a:r>
              <a:rPr lang="en-US" sz="2400">
                <a:ea typeface="ＭＳ Ｐゴシック" pitchFamily="34" charset="-128"/>
              </a:rPr>
              <a:t>independent given </a:t>
            </a:r>
            <a:r>
              <a:rPr lang="en-US" sz="2400" dirty="0">
                <a:ea typeface="ＭＳ Ｐゴシック" pitchFamily="34" charset="-128"/>
              </a:rPr>
              <a:t>the present</a:t>
            </a:r>
          </a:p>
          <a:p>
            <a:pPr lvl="1">
              <a:lnSpc>
                <a:spcPct val="80000"/>
              </a:lnSpc>
            </a:pPr>
            <a:r>
              <a:rPr lang="en-US" sz="2400" dirty="0">
                <a:ea typeface="ＭＳ Ｐゴシック" pitchFamily="34" charset="-128"/>
              </a:rPr>
              <a:t>Each time step only depends on the previous</a:t>
            </a:r>
          </a:p>
          <a:p>
            <a:pPr lvl="1">
              <a:lnSpc>
                <a:spcPct val="80000"/>
              </a:lnSpc>
            </a:pPr>
            <a:r>
              <a:rPr lang="en-US" sz="2400" dirty="0">
                <a:ea typeface="ＭＳ Ｐゴシック" pitchFamily="34" charset="-128"/>
              </a:rPr>
              <a:t>This is called the (first order) Markov property</a:t>
            </a:r>
          </a:p>
          <a:p>
            <a:pPr lvl="1">
              <a:lnSpc>
                <a:spcPct val="80000"/>
              </a:lnSpc>
            </a:pPr>
            <a:endParaRPr lang="en-US" sz="2400" dirty="0">
              <a:ea typeface="ＭＳ Ｐゴシック" pitchFamily="34" charset="-128"/>
            </a:endParaRPr>
          </a:p>
          <a:p>
            <a:pPr>
              <a:lnSpc>
                <a:spcPct val="80000"/>
              </a:lnSpc>
            </a:pPr>
            <a:r>
              <a:rPr lang="en-US" sz="2800" dirty="0">
                <a:ea typeface="ＭＳ Ｐゴシック" pitchFamily="34" charset="-128"/>
              </a:rPr>
              <a:t>Note that the chain is just a (</a:t>
            </a:r>
            <a:r>
              <a:rPr lang="en-US" sz="2800" dirty="0" err="1">
                <a:ea typeface="ＭＳ Ｐゴシック" pitchFamily="34" charset="-128"/>
              </a:rPr>
              <a:t>growable</a:t>
            </a:r>
            <a:r>
              <a:rPr lang="en-US" sz="2800" dirty="0">
                <a:ea typeface="ＭＳ Ｐゴシック" pitchFamily="34" charset="-128"/>
              </a:rPr>
              <a:t>) BN</a:t>
            </a:r>
          </a:p>
          <a:p>
            <a:pPr lvl="1">
              <a:lnSpc>
                <a:spcPct val="80000"/>
              </a:lnSpc>
            </a:pPr>
            <a:r>
              <a:rPr lang="en-US" sz="2400" dirty="0">
                <a:ea typeface="ＭＳ Ｐゴシック" pitchFamily="34" charset="-128"/>
              </a:rPr>
              <a:t>We can always use generic BN reasoning on it if we truncate the chain at a fixed length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2" y="1399767"/>
            <a:ext cx="6790812" cy="1495832"/>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0" y="-38100"/>
            <a:ext cx="12192000" cy="1143000"/>
          </a:xfrm>
        </p:spPr>
        <p:txBody>
          <a:bodyPr/>
          <a:lstStyle/>
          <a:p>
            <a:r>
              <a:rPr lang="en-US" dirty="0">
                <a:ea typeface="ＭＳ Ｐゴシック" pitchFamily="34" charset="-128"/>
              </a:rPr>
              <a:t>Example Markov Chain: Weather</a:t>
            </a:r>
          </a:p>
        </p:txBody>
      </p:sp>
      <p:sp>
        <p:nvSpPr>
          <p:cNvPr id="28674" name="Rectangle 3"/>
          <p:cNvSpPr>
            <a:spLocks noGrp="1" noChangeArrowheads="1"/>
          </p:cNvSpPr>
          <p:nvPr>
            <p:ph idx="1"/>
          </p:nvPr>
        </p:nvSpPr>
        <p:spPr>
          <a:xfrm>
            <a:off x="457200" y="1447800"/>
            <a:ext cx="4267200" cy="838200"/>
          </a:xfrm>
        </p:spPr>
        <p:txBody>
          <a:bodyPr/>
          <a:lstStyle/>
          <a:p>
            <a:r>
              <a:rPr lang="en-US" sz="2800" dirty="0">
                <a:ea typeface="ＭＳ Ｐゴシック" pitchFamily="34" charset="-128"/>
              </a:rPr>
              <a:t>States: X = {rain, sun}</a:t>
            </a:r>
          </a:p>
          <a:p>
            <a:pPr marL="457176" lvl="1" indent="0">
              <a:buNone/>
            </a:pPr>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sp>
        <p:nvSpPr>
          <p:cNvPr id="28675" name="Oval 4"/>
          <p:cNvSpPr>
            <a:spLocks noChangeArrowheads="1"/>
          </p:cNvSpPr>
          <p:nvPr/>
        </p:nvSpPr>
        <p:spPr bwMode="auto">
          <a:xfrm>
            <a:off x="5853113" y="5057775"/>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28676" name="Oval 5"/>
          <p:cNvSpPr>
            <a:spLocks noChangeArrowheads="1"/>
          </p:cNvSpPr>
          <p:nvPr/>
        </p:nvSpPr>
        <p:spPr bwMode="auto">
          <a:xfrm>
            <a:off x="7300913" y="5057775"/>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28677" name="AutoShape 6"/>
          <p:cNvCxnSpPr>
            <a:cxnSpLocks noChangeShapeType="1"/>
            <a:stCxn id="28675" idx="0"/>
            <a:endCxn id="28676" idx="0"/>
          </p:cNvCxnSpPr>
          <p:nvPr/>
        </p:nvCxnSpPr>
        <p:spPr bwMode="auto">
          <a:xfrm rot="5400000" flipV="1">
            <a:off x="6881019" y="4320381"/>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678" name="AutoShape 7"/>
          <p:cNvCxnSpPr>
            <a:cxnSpLocks noChangeShapeType="1"/>
            <a:stCxn id="28676" idx="4"/>
            <a:endCxn id="28675" idx="4"/>
          </p:cNvCxnSpPr>
          <p:nvPr/>
        </p:nvCxnSpPr>
        <p:spPr bwMode="auto">
          <a:xfrm rot="5400000">
            <a:off x="6881019" y="4958556"/>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679" name="AutoShape 8"/>
          <p:cNvCxnSpPr>
            <a:cxnSpLocks noChangeShapeType="1"/>
            <a:stCxn id="28676" idx="7"/>
            <a:endCxn id="28676" idx="6"/>
          </p:cNvCxnSpPr>
          <p:nvPr/>
        </p:nvCxnSpPr>
        <p:spPr bwMode="auto">
          <a:xfrm rot="5400000" flipV="1">
            <a:off x="7758113" y="5195887"/>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680" name="AutoShape 9"/>
          <p:cNvCxnSpPr>
            <a:cxnSpLocks noChangeShapeType="1"/>
            <a:stCxn id="28675" idx="3"/>
            <a:endCxn id="28675" idx="2"/>
          </p:cNvCxnSpPr>
          <p:nvPr/>
        </p:nvCxnSpPr>
        <p:spPr bwMode="auto">
          <a:xfrm rot="16200000" flipV="1">
            <a:off x="5775325" y="5426075"/>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8681" name="Text Box 10"/>
          <p:cNvSpPr txBox="1">
            <a:spLocks noChangeArrowheads="1"/>
          </p:cNvSpPr>
          <p:nvPr/>
        </p:nvSpPr>
        <p:spPr bwMode="auto">
          <a:xfrm>
            <a:off x="8153400" y="4510087"/>
            <a:ext cx="533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82" name="Text Box 11"/>
          <p:cNvSpPr txBox="1">
            <a:spLocks noChangeArrowheads="1"/>
          </p:cNvSpPr>
          <p:nvPr/>
        </p:nvSpPr>
        <p:spPr bwMode="auto">
          <a:xfrm>
            <a:off x="5638800" y="6048375"/>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83" name="Text Box 12"/>
          <p:cNvSpPr txBox="1">
            <a:spLocks noChangeArrowheads="1"/>
          </p:cNvSpPr>
          <p:nvPr/>
        </p:nvSpPr>
        <p:spPr bwMode="auto">
          <a:xfrm>
            <a:off x="6629400" y="4676775"/>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28684" name="Text Box 13"/>
          <p:cNvSpPr txBox="1">
            <a:spLocks noChangeArrowheads="1"/>
          </p:cNvSpPr>
          <p:nvPr/>
        </p:nvSpPr>
        <p:spPr bwMode="auto">
          <a:xfrm>
            <a:off x="6629400" y="6200775"/>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5" name="AutoShape 14"/>
          <p:cNvSpPr>
            <a:spLocks noChangeArrowheads="1"/>
          </p:cNvSpPr>
          <p:nvPr/>
        </p:nvSpPr>
        <p:spPr bwMode="auto">
          <a:xfrm>
            <a:off x="5562600" y="3810000"/>
            <a:ext cx="6019800" cy="457200"/>
          </a:xfrm>
          <a:prstGeom prst="wedgeRectCallout">
            <a:avLst>
              <a:gd name="adj1" fmla="val -49866"/>
              <a:gd name="adj2" fmla="val -26079"/>
            </a:avLst>
          </a:prstGeom>
          <a:solidFill>
            <a:schemeClr val="bg1"/>
          </a:solidFill>
          <a:ln w="9525">
            <a:solidFill>
              <a:schemeClr val="tx1"/>
            </a:solidFill>
            <a:miter lim="800000"/>
            <a:headEnd/>
            <a:tailEnd/>
          </a:ln>
        </p:spPr>
        <p:txBody>
          <a:bodyPr/>
          <a:lstStyle/>
          <a:p>
            <a:pPr algn="ctr"/>
            <a:r>
              <a:rPr lang="en-US" sz="2400" dirty="0">
                <a:solidFill>
                  <a:srgbClr val="CC0000"/>
                </a:solidFill>
                <a:latin typeface="Calibri"/>
                <a:cs typeface="Calibri"/>
              </a:rPr>
              <a:t>Two new ways of representing the same CPT</a:t>
            </a:r>
          </a:p>
        </p:txBody>
      </p:sp>
      <p:grpSp>
        <p:nvGrpSpPr>
          <p:cNvPr id="28687" name="Group 1"/>
          <p:cNvGrpSpPr>
            <a:grpSpLocks/>
          </p:cNvGrpSpPr>
          <p:nvPr/>
        </p:nvGrpSpPr>
        <p:grpSpPr bwMode="auto">
          <a:xfrm>
            <a:off x="8839200" y="5029200"/>
            <a:ext cx="2133600" cy="1066800"/>
            <a:chOff x="2057400" y="3260725"/>
            <a:chExt cx="2133600" cy="1066800"/>
          </a:xfrm>
        </p:grpSpPr>
        <p:sp>
          <p:nvSpPr>
            <p:cNvPr id="28718" name="Rectangle 7"/>
            <p:cNvSpPr>
              <a:spLocks noChangeArrowheads="1"/>
            </p:cNvSpPr>
            <p:nvPr/>
          </p:nvSpPr>
          <p:spPr bwMode="auto">
            <a:xfrm>
              <a:off x="20574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19" name="Rectangle 8"/>
            <p:cNvSpPr>
              <a:spLocks noChangeArrowheads="1"/>
            </p:cNvSpPr>
            <p:nvPr/>
          </p:nvSpPr>
          <p:spPr bwMode="auto">
            <a:xfrm>
              <a:off x="20574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sp>
          <p:nvSpPr>
            <p:cNvPr id="28720" name="Rectangle 9"/>
            <p:cNvSpPr>
              <a:spLocks noChangeArrowheads="1"/>
            </p:cNvSpPr>
            <p:nvPr/>
          </p:nvSpPr>
          <p:spPr bwMode="auto">
            <a:xfrm>
              <a:off x="3505200" y="3260725"/>
              <a:ext cx="685800" cy="381000"/>
            </a:xfrm>
            <a:prstGeom prst="rect">
              <a:avLst/>
            </a:prstGeom>
            <a:solidFill>
              <a:srgbClr val="FFCC00"/>
            </a:solidFill>
            <a:ln w="9525">
              <a:solidFill>
                <a:schemeClr val="tx1"/>
              </a:solidFill>
              <a:miter lim="800000"/>
              <a:headEnd/>
              <a:tailEnd/>
            </a:ln>
          </p:spPr>
          <p:txBody>
            <a:bodyPr wrap="none" anchor="ctr"/>
            <a:lstStyle/>
            <a:p>
              <a:pPr algn="ctr"/>
              <a:r>
                <a:rPr lang="en-US">
                  <a:latin typeface="Calibri"/>
                  <a:cs typeface="Calibri"/>
                </a:rPr>
                <a:t>sun</a:t>
              </a:r>
            </a:p>
          </p:txBody>
        </p:sp>
        <p:sp>
          <p:nvSpPr>
            <p:cNvPr id="28721" name="Rectangle 10"/>
            <p:cNvSpPr>
              <a:spLocks noChangeArrowheads="1"/>
            </p:cNvSpPr>
            <p:nvPr/>
          </p:nvSpPr>
          <p:spPr bwMode="auto">
            <a:xfrm>
              <a:off x="3505200" y="3946525"/>
              <a:ext cx="685800" cy="381000"/>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rain</a:t>
              </a:r>
            </a:p>
          </p:txBody>
        </p:sp>
        <p:cxnSp>
          <p:nvCxnSpPr>
            <p:cNvPr id="28722" name="AutoShape 15"/>
            <p:cNvCxnSpPr>
              <a:cxnSpLocks noChangeShapeType="1"/>
              <a:stCxn id="28718" idx="3"/>
              <a:endCxn id="28720" idx="1"/>
            </p:cNvCxnSpPr>
            <p:nvPr/>
          </p:nvCxnSpPr>
          <p:spPr bwMode="auto">
            <a:xfrm>
              <a:off x="2743200" y="3451225"/>
              <a:ext cx="762000" cy="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723" name="AutoShape 16"/>
            <p:cNvCxnSpPr>
              <a:cxnSpLocks noChangeShapeType="1"/>
              <a:stCxn id="28718" idx="3"/>
              <a:endCxn id="28721" idx="1"/>
            </p:cNvCxnSpPr>
            <p:nvPr/>
          </p:nvCxnSpPr>
          <p:spPr bwMode="auto">
            <a:xfrm>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724" name="AutoShape 17"/>
            <p:cNvCxnSpPr>
              <a:cxnSpLocks noChangeShapeType="1"/>
              <a:stCxn id="28719" idx="3"/>
              <a:endCxn id="28720" idx="1"/>
            </p:cNvCxnSpPr>
            <p:nvPr/>
          </p:nvCxnSpPr>
          <p:spPr bwMode="auto">
            <a:xfrm flipV="1">
              <a:off x="2743200" y="3451225"/>
              <a:ext cx="762000" cy="68580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8725" name="AutoShape 18"/>
            <p:cNvCxnSpPr>
              <a:cxnSpLocks noChangeShapeType="1"/>
              <a:stCxn id="28719" idx="3"/>
              <a:endCxn id="28721" idx="1"/>
            </p:cNvCxnSpPr>
            <p:nvPr/>
          </p:nvCxnSpPr>
          <p:spPr bwMode="auto">
            <a:xfrm>
              <a:off x="2743200" y="4137025"/>
              <a:ext cx="762000" cy="0"/>
            </a:xfrm>
            <a:prstGeom prst="straightConnector1">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grpSp>
      <p:sp>
        <p:nvSpPr>
          <p:cNvPr id="28688" name="Text Box 12"/>
          <p:cNvSpPr txBox="1">
            <a:spLocks noChangeArrowheads="1"/>
          </p:cNvSpPr>
          <p:nvPr/>
        </p:nvSpPr>
        <p:spPr bwMode="auto">
          <a:xfrm>
            <a:off x="9829800" y="5181600"/>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sp>
        <p:nvSpPr>
          <p:cNvPr id="28689" name="Text Box 10"/>
          <p:cNvSpPr txBox="1">
            <a:spLocks noChangeArrowheads="1"/>
          </p:cNvSpPr>
          <p:nvPr/>
        </p:nvSpPr>
        <p:spPr bwMode="auto">
          <a:xfrm>
            <a:off x="9829800" y="4814887"/>
            <a:ext cx="533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28690" name="Text Box 10"/>
          <p:cNvSpPr txBox="1">
            <a:spLocks noChangeArrowheads="1"/>
          </p:cNvSpPr>
          <p:nvPr/>
        </p:nvSpPr>
        <p:spPr bwMode="auto">
          <a:xfrm>
            <a:off x="9829800" y="5943600"/>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28691" name="Text Box 10"/>
          <p:cNvSpPr txBox="1">
            <a:spLocks noChangeArrowheads="1"/>
          </p:cNvSpPr>
          <p:nvPr/>
        </p:nvSpPr>
        <p:spPr bwMode="auto">
          <a:xfrm>
            <a:off x="9829800" y="5500687"/>
            <a:ext cx="533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graphicFrame>
        <p:nvGraphicFramePr>
          <p:cNvPr id="29" name="Table 28"/>
          <p:cNvGraphicFramePr>
            <a:graphicFrameLocks noGrp="1"/>
          </p:cNvGraphicFramePr>
          <p:nvPr>
            <p:extLst>
              <p:ext uri="{D42A27DB-BD31-4B8C-83A1-F6EECF244321}">
                <p14:modId xmlns:p14="http://schemas.microsoft.com/office/powerpoint/2010/main" val="3275707149"/>
              </p:ext>
            </p:extLst>
          </p:nvPr>
        </p:nvGraphicFramePr>
        <p:xfrm>
          <a:off x="1219200" y="4495800"/>
          <a:ext cx="2220913" cy="1844675"/>
        </p:xfrm>
        <a:graphic>
          <a:graphicData uri="http://schemas.openxmlformats.org/drawingml/2006/table">
            <a:tbl>
              <a:tblPr firstRow="1" bandRow="1">
                <a:tableStyleId>{10A1B5D5-9B99-4C35-A422-299274C87663}</a:tableStyleId>
              </a:tblPr>
              <a:tblGrid>
                <a:gridCol w="563878">
                  <a:extLst>
                    <a:ext uri="{9D8B030D-6E8A-4147-A177-3AD203B41FA5}">
                      <a16:colId xmlns:a16="http://schemas.microsoft.com/office/drawing/2014/main" val="20000"/>
                    </a:ext>
                  </a:extLst>
                </a:gridCol>
                <a:gridCol w="563878">
                  <a:extLst>
                    <a:ext uri="{9D8B030D-6E8A-4147-A177-3AD203B41FA5}">
                      <a16:colId xmlns:a16="http://schemas.microsoft.com/office/drawing/2014/main" val="20001"/>
                    </a:ext>
                  </a:extLst>
                </a:gridCol>
                <a:gridCol w="1093157">
                  <a:extLst>
                    <a:ext uri="{9D8B030D-6E8A-4147-A177-3AD203B41FA5}">
                      <a16:colId xmlns:a16="http://schemas.microsoft.com/office/drawing/2014/main" val="20002"/>
                    </a:ext>
                  </a:extLst>
                </a:gridCol>
              </a:tblGrid>
              <a:tr h="381131">
                <a:tc>
                  <a:txBody>
                    <a:bodyPr/>
                    <a:lstStyle/>
                    <a:p>
                      <a:pPr algn="ct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i="0" u="none" baseline="0" dirty="0" err="1">
                          <a:solidFill>
                            <a:schemeClr val="tx1"/>
                          </a:solidFill>
                          <a:latin typeface="Calibri"/>
                          <a:cs typeface="Calibri"/>
                        </a:rPr>
                        <a:t>X</a:t>
                      </a:r>
                      <a:r>
                        <a:rPr lang="en-US" sz="1800" b="1" i="0" u="none" baseline="-25000" dirty="0" err="1">
                          <a:solidFill>
                            <a:schemeClr val="tx1"/>
                          </a:solidFill>
                          <a:latin typeface="Calibri"/>
                          <a:cs typeface="Calibri"/>
                        </a:rPr>
                        <a:t>t</a:t>
                      </a:r>
                      <a:endParaRPr lang="en-US" sz="1800" b="1" i="0" u="none" baseline="-25000" dirty="0">
                        <a:solidFill>
                          <a:schemeClr val="tx1"/>
                        </a:solidFill>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1" dirty="0">
                          <a:solidFill>
                            <a:schemeClr val="tx1"/>
                          </a:solidFill>
                          <a:latin typeface="Calibri"/>
                          <a:cs typeface="Calibri"/>
                        </a:rPr>
                        <a:t>P(</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dirty="0">
                          <a:solidFill>
                            <a:schemeClr val="tx1"/>
                          </a:solidFill>
                          <a:latin typeface="Calibri"/>
                          <a:cs typeface="Calibri"/>
                        </a:rPr>
                        <a:t>|</a:t>
                      </a:r>
                      <a:r>
                        <a:rPr lang="en-US" sz="1800" b="1" i="0" u="none" baseline="0" dirty="0">
                          <a:solidFill>
                            <a:schemeClr val="tx1"/>
                          </a:solidFill>
                          <a:latin typeface="Calibri"/>
                          <a:cs typeface="Calibri"/>
                        </a:rPr>
                        <a:t>X</a:t>
                      </a:r>
                      <a:r>
                        <a:rPr lang="en-US" sz="1800" b="1" i="0" u="none" baseline="-25000" dirty="0">
                          <a:solidFill>
                            <a:schemeClr val="tx1"/>
                          </a:solidFill>
                          <a:latin typeface="Calibri"/>
                          <a:cs typeface="Calibri"/>
                        </a:rPr>
                        <a:t>t</a:t>
                      </a:r>
                      <a:r>
                        <a:rPr lang="en-US" sz="1800" b="1" baseline="-25000" dirty="0">
                          <a:solidFill>
                            <a:schemeClr val="tx1"/>
                          </a:solidFill>
                          <a:latin typeface="Calibri"/>
                          <a:cs typeface="Calibri"/>
                        </a:rPr>
                        <a:t>-1</a:t>
                      </a:r>
                      <a:r>
                        <a:rPr lang="en-US" sz="1800" b="1" dirty="0">
                          <a:solidFill>
                            <a:schemeClr val="tx1"/>
                          </a:solidFill>
                          <a:latin typeface="Calibri"/>
                          <a:cs typeface="Calibri"/>
                        </a:rPr>
                        <a:t>)</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65886">
                <a:tc>
                  <a:txBody>
                    <a:bodyPr/>
                    <a:lstStyle/>
                    <a:p>
                      <a:pPr algn="ctr"/>
                      <a:r>
                        <a:rPr lang="en-US" sz="1800" b="0" dirty="0">
                          <a:latin typeface="Calibri"/>
                          <a:cs typeface="Calibri"/>
                        </a:rPr>
                        <a:t>sun</a:t>
                      </a: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0.9</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sun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0.1</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sun</a:t>
                      </a: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latin typeface="Calibri"/>
                          <a:cs typeface="Calibri"/>
                        </a:rPr>
                        <a:t>0.3</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58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28575"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a:cs typeface="Calibri"/>
                          <a:sym typeface="Symbol"/>
                        </a:rPr>
                        <a:t>rain</a:t>
                      </a:r>
                      <a:endParaRPr lang="en-US" sz="1800" b="0" dirty="0">
                        <a:latin typeface="Calibri"/>
                        <a:cs typeface="Calibri"/>
                      </a:endParaRPr>
                    </a:p>
                  </a:txBody>
                  <a:tcPr marL="91410" marR="91410" marT="45736" marB="457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r>
                        <a:rPr lang="en-US" sz="1800" b="0" dirty="0">
                          <a:latin typeface="Calibri"/>
                          <a:cs typeface="Calibri"/>
                        </a:rPr>
                        <a:t>0.7</a:t>
                      </a:r>
                    </a:p>
                  </a:txBody>
                  <a:tcPr marL="91410" marR="91410" marT="45736" marB="45736">
                    <a:lnL w="12700"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9" name="Rectangle 3"/>
          <p:cNvSpPr txBox="1">
            <a:spLocks noChangeArrowheads="1"/>
          </p:cNvSpPr>
          <p:nvPr/>
        </p:nvSpPr>
        <p:spPr bwMode="auto">
          <a:xfrm>
            <a:off x="457200" y="2819400"/>
            <a:ext cx="4724400" cy="1600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sz="2800" dirty="0">
                <a:ea typeface="ＭＳ Ｐゴシック" pitchFamily="34" charset="-128"/>
              </a:rPr>
              <a:t>Initial distribution: 1.0 sun</a:t>
            </a:r>
          </a:p>
          <a:p>
            <a:pPr lvl="2"/>
            <a:endParaRPr lang="en-US" dirty="0">
              <a:ea typeface="ＭＳ Ｐゴシック" pitchFamily="34" charset="-128"/>
            </a:endParaRPr>
          </a:p>
          <a:p>
            <a:r>
              <a:rPr lang="en-US" sz="2800" dirty="0">
                <a:ea typeface="ＭＳ Ｐゴシック" pitchFamily="34" charset="-128"/>
              </a:rPr>
              <a:t>CPT P(</a:t>
            </a:r>
            <a:r>
              <a:rPr lang="en-US" sz="2800" dirty="0" err="1">
                <a:ea typeface="ＭＳ Ｐゴシック" pitchFamily="34" charset="-128"/>
              </a:rPr>
              <a:t>X</a:t>
            </a:r>
            <a:r>
              <a:rPr lang="en-US" sz="2800" baseline="-25000" dirty="0" err="1">
                <a:ea typeface="ＭＳ Ｐゴシック" pitchFamily="34" charset="-128"/>
              </a:rPr>
              <a:t>t</a:t>
            </a:r>
            <a:r>
              <a:rPr lang="en-US" sz="2800" dirty="0">
                <a:ea typeface="ＭＳ Ｐゴシック" pitchFamily="34" charset="-128"/>
              </a:rPr>
              <a:t> | X</a:t>
            </a:r>
            <a:r>
              <a:rPr lang="en-US" sz="2800" baseline="-25000" dirty="0">
                <a:ea typeface="ＭＳ Ｐゴシック" pitchFamily="34" charset="-128"/>
              </a:rPr>
              <a:t>t-1</a:t>
            </a:r>
            <a:r>
              <a:rPr lang="en-US" sz="2800" dirty="0">
                <a:ea typeface="ＭＳ Ｐゴシック" pitchFamily="34" charset="-128"/>
              </a:rPr>
              <a:t>):</a:t>
            </a:r>
          </a:p>
          <a:p>
            <a:pPr lvl="1"/>
            <a:endParaRPr lang="en-US" sz="2400" dirty="0">
              <a:ea typeface="ＭＳ Ｐゴシック" pitchFamily="34" charset="-128"/>
            </a:endParaRPr>
          </a:p>
          <a:p>
            <a:pPr lvl="1"/>
            <a:endParaRPr lang="en-US" sz="2400" dirty="0">
              <a:ea typeface="ＭＳ Ｐゴシック" pitchFamily="34" charset="-128"/>
            </a:endParaRPr>
          </a:p>
          <a:p>
            <a:pPr lvl="1"/>
            <a:endParaRPr lang="en-US" sz="2400" dirty="0">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143000"/>
            <a:ext cx="5298851" cy="2266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6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6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6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6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6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6" grpId="0" animBg="1"/>
      <p:bldP spid="28681" grpId="0"/>
      <p:bldP spid="28682" grpId="0"/>
      <p:bldP spid="28683" grpId="0"/>
      <p:bldP spid="28684" grpId="0"/>
      <p:bldP spid="28685" grpId="0" animBg="1"/>
      <p:bldP spid="28688" grpId="0"/>
      <p:bldP spid="28689" grpId="0"/>
      <p:bldP spid="28690" grpId="0"/>
      <p:bldP spid="286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Markov Chain: Weather</a:t>
            </a:r>
          </a:p>
        </p:txBody>
      </p:sp>
      <p:sp>
        <p:nvSpPr>
          <p:cNvPr id="3" name="Content Placeholder 2"/>
          <p:cNvSpPr>
            <a:spLocks noGrp="1"/>
          </p:cNvSpPr>
          <p:nvPr>
            <p:ph idx="1"/>
          </p:nvPr>
        </p:nvSpPr>
        <p:spPr/>
        <p:txBody>
          <a:bodyPr/>
          <a:lstStyle/>
          <a:p>
            <a:r>
              <a:rPr lang="en-US" dirty="0"/>
              <a:t>Initial distribution: 1.0 sun</a:t>
            </a:r>
          </a:p>
          <a:p>
            <a:endParaRPr lang="en-US" dirty="0"/>
          </a:p>
          <a:p>
            <a:endParaRPr lang="en-US" dirty="0"/>
          </a:p>
          <a:p>
            <a:endParaRPr lang="en-US" dirty="0"/>
          </a:p>
          <a:p>
            <a:r>
              <a:rPr lang="en-US" dirty="0"/>
              <a:t>What is the probability distribution after one step?</a:t>
            </a:r>
          </a:p>
        </p:txBody>
      </p:sp>
      <p:sp>
        <p:nvSpPr>
          <p:cNvPr id="5" name="Oval 4"/>
          <p:cNvSpPr>
            <a:spLocks noChangeArrowheads="1"/>
          </p:cNvSpPr>
          <p:nvPr/>
        </p:nvSpPr>
        <p:spPr bwMode="auto">
          <a:xfrm>
            <a:off x="7529513" y="1919288"/>
            <a:ext cx="609600" cy="609600"/>
          </a:xfrm>
          <a:prstGeom prst="ellipse">
            <a:avLst/>
          </a:prstGeom>
          <a:solidFill>
            <a:schemeClr val="accent1"/>
          </a:solidFill>
          <a:ln w="28575">
            <a:solidFill>
              <a:schemeClr val="tx1"/>
            </a:solidFill>
            <a:round/>
            <a:headEnd/>
            <a:tailEnd/>
          </a:ln>
        </p:spPr>
        <p:txBody>
          <a:bodyPr wrap="none" anchor="ctr"/>
          <a:lstStyle/>
          <a:p>
            <a:pPr algn="ctr"/>
            <a:r>
              <a:rPr lang="en-US" dirty="0">
                <a:latin typeface="Calibri"/>
                <a:cs typeface="Calibri"/>
              </a:rPr>
              <a:t>rain</a:t>
            </a:r>
          </a:p>
        </p:txBody>
      </p:sp>
      <p:sp>
        <p:nvSpPr>
          <p:cNvPr id="6" name="Oval 5"/>
          <p:cNvSpPr>
            <a:spLocks noChangeArrowheads="1"/>
          </p:cNvSpPr>
          <p:nvPr/>
        </p:nvSpPr>
        <p:spPr bwMode="auto">
          <a:xfrm>
            <a:off x="8977313" y="1919288"/>
            <a:ext cx="609600" cy="609600"/>
          </a:xfrm>
          <a:prstGeom prst="ellipse">
            <a:avLst/>
          </a:prstGeom>
          <a:solidFill>
            <a:srgbClr val="FFCC00"/>
          </a:solidFill>
          <a:ln w="28575">
            <a:solidFill>
              <a:schemeClr val="tx1"/>
            </a:solidFill>
            <a:round/>
            <a:headEnd/>
            <a:tailEnd/>
          </a:ln>
        </p:spPr>
        <p:txBody>
          <a:bodyPr wrap="none" anchor="ctr"/>
          <a:lstStyle/>
          <a:p>
            <a:pPr algn="ctr"/>
            <a:r>
              <a:rPr lang="en-US">
                <a:latin typeface="Calibri"/>
                <a:cs typeface="Calibri"/>
              </a:rPr>
              <a:t>sun</a:t>
            </a:r>
          </a:p>
        </p:txBody>
      </p:sp>
      <p:cxnSp>
        <p:nvCxnSpPr>
          <p:cNvPr id="7" name="AutoShape 6"/>
          <p:cNvCxnSpPr>
            <a:cxnSpLocks noChangeShapeType="1"/>
            <a:stCxn id="5" idx="0"/>
            <a:endCxn id="6" idx="0"/>
          </p:cNvCxnSpPr>
          <p:nvPr/>
        </p:nvCxnSpPr>
        <p:spPr bwMode="auto">
          <a:xfrm rot="5400000" flipV="1">
            <a:off x="8557419" y="1181894"/>
            <a:ext cx="1588" cy="1447800"/>
          </a:xfrm>
          <a:prstGeom prst="curvedConnector3">
            <a:avLst>
              <a:gd name="adj1" fmla="val -25800009"/>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8" name="AutoShape 7"/>
          <p:cNvCxnSpPr>
            <a:cxnSpLocks noChangeShapeType="1"/>
            <a:stCxn id="6" idx="4"/>
            <a:endCxn id="5" idx="4"/>
          </p:cNvCxnSpPr>
          <p:nvPr/>
        </p:nvCxnSpPr>
        <p:spPr bwMode="auto">
          <a:xfrm rot="5400000">
            <a:off x="8557419" y="1820069"/>
            <a:ext cx="1588" cy="1447800"/>
          </a:xfrm>
          <a:prstGeom prst="curvedConnector3">
            <a:avLst>
              <a:gd name="adj1" fmla="val 28800009"/>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9" name="AutoShape 8"/>
          <p:cNvCxnSpPr>
            <a:cxnSpLocks noChangeShapeType="1"/>
            <a:stCxn id="6" idx="7"/>
            <a:endCxn id="6" idx="6"/>
          </p:cNvCxnSpPr>
          <p:nvPr/>
        </p:nvCxnSpPr>
        <p:spPr bwMode="auto">
          <a:xfrm rot="5400000" flipV="1">
            <a:off x="9434513" y="2057400"/>
            <a:ext cx="230188" cy="103187"/>
          </a:xfrm>
          <a:prstGeom prst="curvedConnector4">
            <a:avLst>
              <a:gd name="adj1" fmla="val -212417"/>
              <a:gd name="adj2" fmla="val 472306"/>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10" name="AutoShape 9"/>
          <p:cNvCxnSpPr>
            <a:cxnSpLocks noChangeShapeType="1"/>
            <a:stCxn id="5" idx="3"/>
            <a:endCxn id="5" idx="2"/>
          </p:cNvCxnSpPr>
          <p:nvPr/>
        </p:nvCxnSpPr>
        <p:spPr bwMode="auto">
          <a:xfrm rot="16200000" flipV="1">
            <a:off x="7451725" y="2287588"/>
            <a:ext cx="230187" cy="103188"/>
          </a:xfrm>
          <a:prstGeom prst="curvedConnector4">
            <a:avLst>
              <a:gd name="adj1" fmla="val -249657"/>
              <a:gd name="adj2" fmla="val 478458"/>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 name="Text Box 10"/>
          <p:cNvSpPr txBox="1">
            <a:spLocks noChangeArrowheads="1"/>
          </p:cNvSpPr>
          <p:nvPr/>
        </p:nvSpPr>
        <p:spPr bwMode="auto">
          <a:xfrm>
            <a:off x="9829800" y="1371600"/>
            <a:ext cx="533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0.9</a:t>
            </a:r>
          </a:p>
        </p:txBody>
      </p:sp>
      <p:sp>
        <p:nvSpPr>
          <p:cNvPr id="12" name="Text Box 11"/>
          <p:cNvSpPr txBox="1">
            <a:spLocks noChangeArrowheads="1"/>
          </p:cNvSpPr>
          <p:nvPr/>
        </p:nvSpPr>
        <p:spPr bwMode="auto">
          <a:xfrm>
            <a:off x="7315200" y="2909888"/>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0.7</a:t>
            </a:r>
          </a:p>
        </p:txBody>
      </p:sp>
      <p:sp>
        <p:nvSpPr>
          <p:cNvPr id="13" name="Text Box 12"/>
          <p:cNvSpPr txBox="1">
            <a:spLocks noChangeArrowheads="1"/>
          </p:cNvSpPr>
          <p:nvPr/>
        </p:nvSpPr>
        <p:spPr bwMode="auto">
          <a:xfrm>
            <a:off x="8305800" y="1538288"/>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0.3</a:t>
            </a:r>
          </a:p>
        </p:txBody>
      </p:sp>
      <p:sp>
        <p:nvSpPr>
          <p:cNvPr id="14" name="Text Box 13"/>
          <p:cNvSpPr txBox="1">
            <a:spLocks noChangeArrowheads="1"/>
          </p:cNvSpPr>
          <p:nvPr/>
        </p:nvSpPr>
        <p:spPr bwMode="auto">
          <a:xfrm>
            <a:off x="8305800" y="3062288"/>
            <a:ext cx="53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1800">
                <a:latin typeface="Calibri"/>
                <a:cs typeface="Calibri"/>
              </a:rPr>
              <a:t>0.1</a:t>
            </a:r>
          </a:p>
        </p:txBody>
      </p:sp>
      <p:pic>
        <p:nvPicPr>
          <p:cNvPr id="16" name="Picture 15"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66800" y="4648200"/>
            <a:ext cx="8497887"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descr="txp_fig.pn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bwMode="auto">
          <a:xfrm>
            <a:off x="3962400" y="6019800"/>
            <a:ext cx="3632200" cy="255155"/>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Tree>
    <p:extLst>
      <p:ext uri="{BB962C8B-B14F-4D97-AF65-F5344CB8AC3E}">
        <p14:creationId xmlns:p14="http://schemas.microsoft.com/office/powerpoint/2010/main" val="383770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a:ea typeface="ＭＳ Ｐゴシック" pitchFamily="34" charset="-128"/>
              </a:rPr>
              <a:t>Mini-Forward Algorithm</a:t>
            </a:r>
          </a:p>
        </p:txBody>
      </p:sp>
      <p:sp>
        <p:nvSpPr>
          <p:cNvPr id="29698" name="Rectangle 3"/>
          <p:cNvSpPr>
            <a:spLocks noGrp="1" noChangeArrowheads="1"/>
          </p:cNvSpPr>
          <p:nvPr>
            <p:ph idx="1"/>
          </p:nvPr>
        </p:nvSpPr>
        <p:spPr>
          <a:xfrm>
            <a:off x="457200" y="1600200"/>
            <a:ext cx="8458200" cy="4525963"/>
          </a:xfrm>
        </p:spPr>
        <p:txBody>
          <a:bodyPr/>
          <a:lstStyle/>
          <a:p>
            <a:r>
              <a:rPr lang="en-US" sz="2800" dirty="0">
                <a:ea typeface="ＭＳ Ｐゴシック" pitchFamily="34" charset="-128"/>
              </a:rPr>
              <a:t>Question: What’</a:t>
            </a:r>
            <a:r>
              <a:rPr lang="en-US" altLang="ja-JP" sz="2800" dirty="0">
                <a:ea typeface="ＭＳ Ｐゴシック" pitchFamily="34" charset="-128"/>
              </a:rPr>
              <a:t>s P(X) on some day t?</a:t>
            </a:r>
          </a:p>
        </p:txBody>
      </p:sp>
      <p:pic>
        <p:nvPicPr>
          <p:cNvPr id="10265" name="Picture 28" descr="txp_fig"/>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343400"/>
            <a:ext cx="2605087"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66" name="Line 29"/>
          <p:cNvSpPr>
            <a:spLocks noChangeShapeType="1"/>
          </p:cNvSpPr>
          <p:nvPr/>
        </p:nvSpPr>
        <p:spPr bwMode="auto">
          <a:xfrm flipH="1" flipV="1">
            <a:off x="4114800" y="6248400"/>
            <a:ext cx="1066800" cy="304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267" name="Text Box 30"/>
          <p:cNvSpPr txBox="1">
            <a:spLocks noChangeArrowheads="1"/>
          </p:cNvSpPr>
          <p:nvPr/>
        </p:nvSpPr>
        <p:spPr bwMode="auto">
          <a:xfrm>
            <a:off x="5105400" y="6324600"/>
            <a:ext cx="2438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i="1" dirty="0">
                <a:solidFill>
                  <a:srgbClr val="000000"/>
                </a:solidFill>
              </a:rPr>
              <a:t>Forward simulation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1" y="2514600"/>
            <a:ext cx="4480838" cy="2743199"/>
          </a:xfrm>
          <a:prstGeom prst="rect">
            <a:avLst/>
          </a:prstGeom>
        </p:spPr>
      </p:pic>
      <p:sp>
        <p:nvSpPr>
          <p:cNvPr id="29" name="Oval 4"/>
          <p:cNvSpPr>
            <a:spLocks noChangeArrowheads="1"/>
          </p:cNvSpPr>
          <p:nvPr/>
        </p:nvSpPr>
        <p:spPr bwMode="auto">
          <a:xfrm>
            <a:off x="5638800" y="2514600"/>
            <a:ext cx="533400" cy="533400"/>
          </a:xfrm>
          <a:prstGeom prst="ellipse">
            <a:avLst/>
          </a:prstGeom>
          <a:solidFill>
            <a:schemeClr val="bg1"/>
          </a:solidFill>
          <a:ln w="28575">
            <a:solidFill>
              <a:schemeClr val="bg1"/>
            </a:solidFill>
            <a:round/>
            <a:headEnd/>
            <a:tailEnd/>
          </a:ln>
        </p:spPr>
        <p:txBody>
          <a:bodyPr wrap="none" anchor="ctr"/>
          <a:lstStyle/>
          <a:p>
            <a:pPr algn="ctr"/>
            <a:endParaRPr lang="en-US" sz="2400" baseline="-25000">
              <a:latin typeface="Times New Roman" pitchFamily="18" charset="0"/>
              <a:cs typeface="Times New Roman" pitchFamily="18" charset="0"/>
            </a:endParaRPr>
          </a:p>
        </p:txBody>
      </p:sp>
      <p:sp>
        <p:nvSpPr>
          <p:cNvPr id="30" name="Oval 5"/>
          <p:cNvSpPr>
            <a:spLocks noChangeArrowheads="1"/>
          </p:cNvSpPr>
          <p:nvPr/>
        </p:nvSpPr>
        <p:spPr bwMode="auto">
          <a:xfrm>
            <a:off x="24384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2</a:t>
            </a:r>
          </a:p>
        </p:txBody>
      </p:sp>
      <p:cxnSp>
        <p:nvCxnSpPr>
          <p:cNvPr id="31" name="AutoShape 6"/>
          <p:cNvCxnSpPr>
            <a:cxnSpLocks noChangeShapeType="1"/>
            <a:stCxn id="32" idx="6"/>
            <a:endCxn id="30" idx="2"/>
          </p:cNvCxnSpPr>
          <p:nvPr/>
        </p:nvCxnSpPr>
        <p:spPr bwMode="auto">
          <a:xfrm>
            <a:off x="2071688" y="27813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2" name="Oval 7"/>
          <p:cNvSpPr>
            <a:spLocks noChangeArrowheads="1"/>
          </p:cNvSpPr>
          <p:nvPr/>
        </p:nvSpPr>
        <p:spPr bwMode="auto">
          <a:xfrm>
            <a:off x="15240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1</a:t>
            </a:r>
          </a:p>
        </p:txBody>
      </p:sp>
      <p:sp>
        <p:nvSpPr>
          <p:cNvPr id="33" name="Oval 8"/>
          <p:cNvSpPr>
            <a:spLocks noChangeArrowheads="1"/>
          </p:cNvSpPr>
          <p:nvPr/>
        </p:nvSpPr>
        <p:spPr bwMode="auto">
          <a:xfrm>
            <a:off x="3352800" y="2514600"/>
            <a:ext cx="533400" cy="533400"/>
          </a:xfrm>
          <a:prstGeom prst="ellipse">
            <a:avLst/>
          </a:prstGeom>
          <a:noFill/>
          <a:ln w="28575">
            <a:solidFill>
              <a:schemeClr val="tx1"/>
            </a:solidFill>
            <a:round/>
            <a:headEnd/>
            <a:tailEnd/>
          </a:ln>
        </p:spPr>
        <p:txBody>
          <a:bodyPr wrap="none" anchor="ctr"/>
          <a:lstStyle/>
          <a:p>
            <a:pPr algn="ctr"/>
            <a:r>
              <a:rPr lang="en-US" sz="2400" i="1" dirty="0">
                <a:latin typeface="Times New Roman" pitchFamily="18" charset="0"/>
                <a:cs typeface="Times New Roman" pitchFamily="18" charset="0"/>
              </a:rPr>
              <a:t>X</a:t>
            </a:r>
            <a:r>
              <a:rPr lang="en-US" sz="2400" baseline="-25000" dirty="0">
                <a:latin typeface="Times New Roman" pitchFamily="18" charset="0"/>
                <a:cs typeface="Times New Roman" pitchFamily="18" charset="0"/>
              </a:rPr>
              <a:t>3</a:t>
            </a:r>
          </a:p>
        </p:txBody>
      </p:sp>
      <p:cxnSp>
        <p:nvCxnSpPr>
          <p:cNvPr id="34" name="AutoShape 9"/>
          <p:cNvCxnSpPr>
            <a:cxnSpLocks noChangeShapeType="1"/>
            <a:stCxn id="33" idx="6"/>
            <a:endCxn id="36" idx="2"/>
          </p:cNvCxnSpPr>
          <p:nvPr/>
        </p:nvCxnSpPr>
        <p:spPr bwMode="auto">
          <a:xfrm>
            <a:off x="3900488" y="27813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cxnSp>
        <p:nvCxnSpPr>
          <p:cNvPr id="35" name="AutoShape 10"/>
          <p:cNvCxnSpPr>
            <a:cxnSpLocks noChangeShapeType="1"/>
            <a:stCxn id="30" idx="6"/>
            <a:endCxn id="33" idx="2"/>
          </p:cNvCxnSpPr>
          <p:nvPr/>
        </p:nvCxnSpPr>
        <p:spPr bwMode="auto">
          <a:xfrm>
            <a:off x="2986088" y="2781300"/>
            <a:ext cx="352425" cy="0"/>
          </a:xfrm>
          <a:prstGeom prst="straightConnector1">
            <a:avLst/>
          </a:prstGeom>
          <a:noFill/>
          <a:ln w="28575">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36" name="Oval 11"/>
          <p:cNvSpPr>
            <a:spLocks noChangeArrowheads="1"/>
          </p:cNvSpPr>
          <p:nvPr/>
        </p:nvSpPr>
        <p:spPr bwMode="auto">
          <a:xfrm>
            <a:off x="4267200" y="2514600"/>
            <a:ext cx="533400" cy="533400"/>
          </a:xfrm>
          <a:prstGeom prst="ellipse">
            <a:avLst/>
          </a:prstGeom>
          <a:solidFill>
            <a:schemeClr val="bg1"/>
          </a:solidFill>
          <a:ln w="28575">
            <a:solidFill>
              <a:schemeClr val="tx1"/>
            </a:solidFill>
            <a:round/>
            <a:headEnd/>
            <a:tailEnd/>
          </a:ln>
        </p:spPr>
        <p:txBody>
          <a:bodyPr wrap="none" anchor="ctr"/>
          <a:lstStyle/>
          <a:p>
            <a:pPr algn="ctr"/>
            <a:r>
              <a:rPr lang="en-US" sz="2400" i="1">
                <a:latin typeface="Times New Roman" pitchFamily="18" charset="0"/>
                <a:cs typeface="Times New Roman" pitchFamily="18" charset="0"/>
              </a:rPr>
              <a:t>X</a:t>
            </a:r>
            <a:r>
              <a:rPr lang="en-US" sz="2400" baseline="-25000">
                <a:latin typeface="Times New Roman" pitchFamily="18" charset="0"/>
                <a:cs typeface="Times New Roman" pitchFamily="18" charset="0"/>
              </a:rPr>
              <a:t>4</a:t>
            </a:r>
          </a:p>
        </p:txBody>
      </p:sp>
      <p:cxnSp>
        <p:nvCxnSpPr>
          <p:cNvPr id="37" name="AutoShape 12"/>
          <p:cNvCxnSpPr>
            <a:cxnSpLocks noChangeShapeType="1"/>
            <a:stCxn id="36" idx="6"/>
            <a:endCxn id="29" idx="2"/>
          </p:cNvCxnSpPr>
          <p:nvPr/>
        </p:nvCxnSpPr>
        <p:spPr bwMode="auto">
          <a:xfrm>
            <a:off x="4814888" y="2781300"/>
            <a:ext cx="809625" cy="0"/>
          </a:xfrm>
          <a:prstGeom prst="straightConnector1">
            <a:avLst/>
          </a:prstGeom>
          <a:noFill/>
          <a:ln w="28575">
            <a:solidFill>
              <a:schemeClr val="tx1"/>
            </a:solidFill>
            <a:prstDash val="dash"/>
            <a:round/>
            <a:headEnd/>
            <a:tailEnd type="triangle" w="lg" len="lg"/>
          </a:ln>
          <a:extLst>
            <a:ext uri="{909E8E84-426E-40dd-AFC4-6F175D3DCCD1}">
              <a14:hiddenFill xmlns="" xmlns:a14="http://schemas.microsoft.com/office/drawing/2010/main">
                <a:noFill/>
              </a14:hiddenFill>
            </a:ext>
          </a:extLst>
        </p:spPr>
      </p:cxnSp>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029200"/>
            <a:ext cx="1282700" cy="382741"/>
          </a:xfrm>
          <a:prstGeom prst="rect">
            <a:avLst/>
          </a:prstGeom>
        </p:spPr>
      </p:pic>
      <p:pic>
        <p:nvPicPr>
          <p:cNvPr id="4" name="Picture 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5029200"/>
            <a:ext cx="1905000" cy="643038"/>
          </a:xfrm>
          <a:prstGeom prst="rect">
            <a:avLst/>
          </a:prstGeom>
        </p:spPr>
      </p:pic>
      <p:pic>
        <p:nvPicPr>
          <p:cNvPr id="5" name="Picture 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5791200"/>
            <a:ext cx="3583303" cy="685800"/>
          </a:xfrm>
          <a:prstGeom prst="rect">
            <a:avLst/>
          </a:prstGeom>
        </p:spPr>
      </p:pic>
    </p:spTree>
    <p:extLst>
      <p:ext uri="{BB962C8B-B14F-4D97-AF65-F5344CB8AC3E}">
        <p14:creationId xmlns:p14="http://schemas.microsoft.com/office/powerpoint/2010/main" val="840993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2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6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38100"/>
            <a:ext cx="12192000" cy="1143000"/>
          </a:xfrm>
        </p:spPr>
        <p:txBody>
          <a:bodyPr/>
          <a:lstStyle/>
          <a:p>
            <a:r>
              <a:rPr lang="en-US" sz="4000" dirty="0">
                <a:ea typeface="ＭＳ Ｐゴシック" pitchFamily="34" charset="-128"/>
              </a:rPr>
              <a:t>Example Run of Mini-Forward Algorithm</a:t>
            </a:r>
          </a:p>
        </p:txBody>
      </p:sp>
      <p:sp>
        <p:nvSpPr>
          <p:cNvPr id="30722" name="Rectangle 3"/>
          <p:cNvSpPr>
            <a:spLocks noGrp="1" noChangeArrowheads="1"/>
          </p:cNvSpPr>
          <p:nvPr>
            <p:ph idx="1"/>
          </p:nvPr>
        </p:nvSpPr>
        <p:spPr>
          <a:xfrm>
            <a:off x="1219200" y="1219200"/>
            <a:ext cx="8229600" cy="4525963"/>
          </a:xfrm>
        </p:spPr>
        <p:txBody>
          <a:bodyPr/>
          <a:lstStyle/>
          <a:p>
            <a:pPr>
              <a:buFont typeface="Wingdings" charset="0"/>
              <a:buChar char="§"/>
              <a:defRPr/>
            </a:pPr>
            <a:r>
              <a:rPr lang="en-US" sz="2800" dirty="0"/>
              <a:t>From initial observation of sun</a:t>
            </a:r>
          </a:p>
          <a:p>
            <a:pPr lvl="1">
              <a:buFont typeface="Wingdings" charset="0"/>
              <a:buChar char="§"/>
              <a:defRPr/>
            </a:pPr>
            <a:endParaRPr lang="en-US" sz="2400" dirty="0"/>
          </a:p>
          <a:p>
            <a:pPr lvl="1">
              <a:buFont typeface="Wingdings" charset="0"/>
              <a:buChar char="§"/>
              <a:defRPr/>
            </a:pPr>
            <a:endParaRPr lang="en-US" sz="2400" dirty="0"/>
          </a:p>
          <a:p>
            <a:pPr marL="0" indent="0">
              <a:buFont typeface="Wingdings" charset="0"/>
              <a:buNone/>
              <a:defRPr/>
            </a:pPr>
            <a:r>
              <a:rPr lang="en-US" sz="2800" dirty="0"/>
              <a:t>	</a:t>
            </a:r>
          </a:p>
          <a:p>
            <a:pPr>
              <a:buFont typeface="Wingdings" charset="0"/>
              <a:buChar char="§"/>
              <a:defRPr/>
            </a:pPr>
            <a:r>
              <a:rPr lang="en-US" sz="2800" dirty="0"/>
              <a:t>From initial observation of rain</a:t>
            </a:r>
          </a:p>
          <a:p>
            <a:pPr>
              <a:buFont typeface="Wingdings" charset="0"/>
              <a:buChar char="§"/>
              <a:defRPr/>
            </a:pPr>
            <a:endParaRPr lang="en-US" sz="2800" dirty="0"/>
          </a:p>
          <a:p>
            <a:pPr>
              <a:buFont typeface="Wingdings" charset="0"/>
              <a:buChar char="§"/>
              <a:defRPr/>
            </a:pPr>
            <a:endParaRPr lang="en-US" sz="2800" dirty="0"/>
          </a:p>
          <a:p>
            <a:pPr lvl="4">
              <a:buFont typeface="Wingdings" charset="0"/>
              <a:buChar char="§"/>
              <a:defRPr/>
            </a:pPr>
            <a:endParaRPr lang="en-US" sz="1600" dirty="0"/>
          </a:p>
          <a:p>
            <a:pPr>
              <a:buFont typeface="Wingdings" charset="0"/>
              <a:buChar char="§"/>
              <a:defRPr/>
            </a:pPr>
            <a:r>
              <a:rPr lang="en-US" sz="2800" dirty="0"/>
              <a:t>From yet another initial distribution P(X</a:t>
            </a:r>
            <a:r>
              <a:rPr lang="en-US" sz="2800" baseline="-25000" dirty="0"/>
              <a:t>1</a:t>
            </a:r>
            <a:r>
              <a:rPr lang="en-US" sz="2800" dirty="0"/>
              <a:t>):</a:t>
            </a:r>
          </a:p>
        </p:txBody>
      </p:sp>
      <p:pic>
        <p:nvPicPr>
          <p:cNvPr id="30723" name="Picture 4" descr="txp_fig"/>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1681571" y="1795463"/>
            <a:ext cx="1050925" cy="79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txp_fig.png"/>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1792287"/>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25" name="AutoShape 8"/>
          <p:cNvSpPr>
            <a:spLocks noChangeArrowheads="1"/>
          </p:cNvSpPr>
          <p:nvPr/>
        </p:nvSpPr>
        <p:spPr bwMode="auto">
          <a:xfrm>
            <a:off x="7625171" y="2024063"/>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26" name="Text Box 9"/>
          <p:cNvSpPr txBox="1">
            <a:spLocks noChangeArrowheads="1"/>
          </p:cNvSpPr>
          <p:nvPr/>
        </p:nvSpPr>
        <p:spPr bwMode="auto">
          <a:xfrm>
            <a:off x="1757771" y="2589213"/>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27" name="Text Box 10"/>
          <p:cNvSpPr txBox="1">
            <a:spLocks noChangeArrowheads="1"/>
          </p:cNvSpPr>
          <p:nvPr/>
        </p:nvSpPr>
        <p:spPr bwMode="auto">
          <a:xfrm>
            <a:off x="3205571" y="2589213"/>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pic>
        <p:nvPicPr>
          <p:cNvPr id="6" name="Picture 5" descr="txp_fig.png"/>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bwMode="auto">
          <a:xfrm>
            <a:off x="3129371" y="1792287"/>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7" name="Picture 6" descr="txp_fig.png"/>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bwMode="auto">
          <a:xfrm>
            <a:off x="4577171" y="1792287"/>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30" name="Text Box 11"/>
          <p:cNvSpPr txBox="1">
            <a:spLocks noChangeArrowheads="1"/>
          </p:cNvSpPr>
          <p:nvPr/>
        </p:nvSpPr>
        <p:spPr bwMode="auto">
          <a:xfrm>
            <a:off x="4805771" y="2589213"/>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31" name="Text Box 12"/>
          <p:cNvSpPr txBox="1">
            <a:spLocks noChangeArrowheads="1"/>
          </p:cNvSpPr>
          <p:nvPr/>
        </p:nvSpPr>
        <p:spPr bwMode="auto">
          <a:xfrm>
            <a:off x="8768171" y="2589213"/>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8" name="Picture 7" descr="txp_fig.png"/>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bwMode="auto">
          <a:xfrm>
            <a:off x="6061232" y="1792287"/>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34" name="Text Box 11"/>
          <p:cNvSpPr txBox="1">
            <a:spLocks noChangeArrowheads="1"/>
          </p:cNvSpPr>
          <p:nvPr/>
        </p:nvSpPr>
        <p:spPr bwMode="auto">
          <a:xfrm>
            <a:off x="6405971" y="2586038"/>
            <a:ext cx="9144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0" name="Picture 9" descr="txp_fig.png"/>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bwMode="auto">
          <a:xfrm>
            <a:off x="1681571" y="3736975"/>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1" name="Picture 10" descr="txp_fig.png"/>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bwMode="auto">
          <a:xfrm>
            <a:off x="3129371" y="3733800"/>
            <a:ext cx="1050925" cy="79570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2" name="Picture 11" descr="txp_fig.png"/>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bwMode="auto">
          <a:xfrm>
            <a:off x="4577171" y="3733800"/>
            <a:ext cx="1230312" cy="79520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14" name="Picture 13" descr="txp_fig.png"/>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bwMode="auto">
          <a:xfrm>
            <a:off x="8598716" y="37338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39" name="AutoShape 8"/>
          <p:cNvSpPr>
            <a:spLocks noChangeArrowheads="1"/>
          </p:cNvSpPr>
          <p:nvPr/>
        </p:nvSpPr>
        <p:spPr bwMode="auto">
          <a:xfrm>
            <a:off x="7625171" y="39655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40" name="Text Box 9"/>
          <p:cNvSpPr txBox="1">
            <a:spLocks noChangeArrowheads="1"/>
          </p:cNvSpPr>
          <p:nvPr/>
        </p:nvSpPr>
        <p:spPr bwMode="auto">
          <a:xfrm>
            <a:off x="1757771" y="44227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1" name="Text Box 10"/>
          <p:cNvSpPr txBox="1">
            <a:spLocks noChangeArrowheads="1"/>
          </p:cNvSpPr>
          <p:nvPr/>
        </p:nvSpPr>
        <p:spPr bwMode="auto">
          <a:xfrm>
            <a:off x="3205571" y="44227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2</a:t>
            </a:r>
            <a:r>
              <a:rPr lang="en-US">
                <a:latin typeface="Times New Roman" pitchFamily="18" charset="0"/>
                <a:cs typeface="Times New Roman" pitchFamily="18" charset="0"/>
              </a:rPr>
              <a:t>)</a:t>
            </a:r>
          </a:p>
        </p:txBody>
      </p:sp>
      <p:sp>
        <p:nvSpPr>
          <p:cNvPr id="30742" name="Text Box 11"/>
          <p:cNvSpPr txBox="1">
            <a:spLocks noChangeArrowheads="1"/>
          </p:cNvSpPr>
          <p:nvPr/>
        </p:nvSpPr>
        <p:spPr bwMode="auto">
          <a:xfrm>
            <a:off x="4805771" y="44227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3</a:t>
            </a:r>
            <a:r>
              <a:rPr lang="en-US">
                <a:latin typeface="Times New Roman" pitchFamily="18" charset="0"/>
                <a:cs typeface="Times New Roman" pitchFamily="18" charset="0"/>
              </a:rPr>
              <a:t>)</a:t>
            </a:r>
          </a:p>
        </p:txBody>
      </p:sp>
      <p:sp>
        <p:nvSpPr>
          <p:cNvPr id="30743" name="Text Box 12"/>
          <p:cNvSpPr txBox="1">
            <a:spLocks noChangeArrowheads="1"/>
          </p:cNvSpPr>
          <p:nvPr/>
        </p:nvSpPr>
        <p:spPr bwMode="auto">
          <a:xfrm>
            <a:off x="8768171" y="44227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pic>
        <p:nvPicPr>
          <p:cNvPr id="13" name="Picture 12" descr="txp_fig.png"/>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bwMode="auto">
          <a:xfrm>
            <a:off x="6061232" y="3733800"/>
            <a:ext cx="1440365" cy="795202"/>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45" name="Text Box 11"/>
          <p:cNvSpPr txBox="1">
            <a:spLocks noChangeArrowheads="1"/>
          </p:cNvSpPr>
          <p:nvPr/>
        </p:nvSpPr>
        <p:spPr bwMode="auto">
          <a:xfrm>
            <a:off x="6405971" y="4419600"/>
            <a:ext cx="914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4</a:t>
            </a:r>
            <a:r>
              <a:rPr lang="en-US">
                <a:latin typeface="Times New Roman" pitchFamily="18" charset="0"/>
                <a:cs typeface="Times New Roman" pitchFamily="18" charset="0"/>
              </a:rPr>
              <a:t>)</a:t>
            </a:r>
          </a:p>
        </p:txBody>
      </p:sp>
      <p:pic>
        <p:nvPicPr>
          <p:cNvPr id="15" name="Picture 14" descr="txp_fig.png"/>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bwMode="auto">
          <a:xfrm>
            <a:off x="1622652" y="5565775"/>
            <a:ext cx="1321163" cy="795700"/>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pic>
        <p:nvPicPr>
          <p:cNvPr id="50" name="Picture 49" descr="txp_fig.png"/>
          <p:cNvPicPr>
            <a:picLocks noChangeAspect="1"/>
          </p:cNvPicPr>
          <p:nvPr>
            <p:custDataLst>
              <p:tags r:id="rId12"/>
            </p:custDataLst>
          </p:nvPr>
        </p:nvPicPr>
        <p:blipFill>
          <a:blip r:embed="rId15" cstate="print">
            <a:extLst>
              <a:ext uri="{28A0092B-C50C-407E-A947-70E740481C1C}">
                <a14:useLocalDpi xmlns:a14="http://schemas.microsoft.com/office/drawing/2010/main" val="0"/>
              </a:ext>
            </a:extLst>
          </a:blip>
          <a:stretch>
            <a:fillRect/>
          </a:stretch>
        </p:blipFill>
        <p:spPr bwMode="auto">
          <a:xfrm>
            <a:off x="8674916" y="5562600"/>
            <a:ext cx="1231084" cy="795701"/>
          </a:xfrm>
          <a:prstGeom prst="rect">
            <a:avLst/>
          </a:prstGeom>
          <a:noFill/>
          <a:ln w="9525"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30748" name="Text Box 9"/>
          <p:cNvSpPr txBox="1">
            <a:spLocks noChangeArrowheads="1"/>
          </p:cNvSpPr>
          <p:nvPr/>
        </p:nvSpPr>
        <p:spPr bwMode="auto">
          <a:xfrm>
            <a:off x="1833971" y="62515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rPr>
              <a:t>1</a:t>
            </a:r>
            <a:r>
              <a:rPr lang="en-US">
                <a:latin typeface="Times New Roman" pitchFamily="18" charset="0"/>
                <a:cs typeface="Times New Roman" pitchFamily="18" charset="0"/>
              </a:rPr>
              <a:t>)</a:t>
            </a:r>
          </a:p>
        </p:txBody>
      </p:sp>
      <p:sp>
        <p:nvSpPr>
          <p:cNvPr id="30749" name="Text Box 12"/>
          <p:cNvSpPr txBox="1">
            <a:spLocks noChangeArrowheads="1"/>
          </p:cNvSpPr>
          <p:nvPr/>
        </p:nvSpPr>
        <p:spPr bwMode="auto">
          <a:xfrm>
            <a:off x="8844371" y="6251575"/>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atin typeface="Times New Roman" pitchFamily="18" charset="0"/>
                <a:cs typeface="Times New Roman" pitchFamily="18" charset="0"/>
              </a:rPr>
              <a:t>P(</a:t>
            </a:r>
            <a:r>
              <a:rPr lang="en-US" i="1">
                <a:latin typeface="Times New Roman" pitchFamily="18" charset="0"/>
                <a:cs typeface="Times New Roman" pitchFamily="18" charset="0"/>
              </a:rPr>
              <a:t>X</a:t>
            </a:r>
            <a:r>
              <a:rPr lang="en-US" baseline="-25000">
                <a:latin typeface="Times New Roman" pitchFamily="18" charset="0"/>
                <a:cs typeface="Times New Roman" pitchFamily="18" charset="0"/>
                <a:sym typeface="Symbol" pitchFamily="18" charset="2"/>
              </a:rPr>
              <a:t></a:t>
            </a:r>
            <a:r>
              <a:rPr lang="en-US">
                <a:latin typeface="Times New Roman" pitchFamily="18" charset="0"/>
                <a:cs typeface="Times New Roman" pitchFamily="18" charset="0"/>
              </a:rPr>
              <a:t>)</a:t>
            </a:r>
          </a:p>
        </p:txBody>
      </p:sp>
      <p:sp>
        <p:nvSpPr>
          <p:cNvPr id="30750" name="AutoShape 8"/>
          <p:cNvSpPr>
            <a:spLocks noChangeArrowheads="1"/>
          </p:cNvSpPr>
          <p:nvPr/>
        </p:nvSpPr>
        <p:spPr bwMode="auto">
          <a:xfrm>
            <a:off x="7625171" y="5794375"/>
            <a:ext cx="914400" cy="3048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lstStyle/>
          <a:p>
            <a:endParaRPr lang="en-US"/>
          </a:p>
        </p:txBody>
      </p:sp>
      <p:sp>
        <p:nvSpPr>
          <p:cNvPr id="30751" name="TextBox 15"/>
          <p:cNvSpPr txBox="1">
            <a:spLocks noChangeArrowheads="1"/>
          </p:cNvSpPr>
          <p:nvPr/>
        </p:nvSpPr>
        <p:spPr bwMode="auto">
          <a:xfrm>
            <a:off x="4119971" y="5870575"/>
            <a:ext cx="4159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a:t>
            </a:r>
          </a:p>
        </p:txBody>
      </p:sp>
      <p:sp>
        <p:nvSpPr>
          <p:cNvPr id="2" name="TextBox 1"/>
          <p:cNvSpPr txBox="1"/>
          <p:nvPr/>
        </p:nvSpPr>
        <p:spPr>
          <a:xfrm>
            <a:off x="10337800" y="6477000"/>
            <a:ext cx="1942396" cy="369332"/>
          </a:xfrm>
          <a:prstGeom prst="rect">
            <a:avLst/>
          </a:prstGeom>
          <a:noFill/>
        </p:spPr>
        <p:txBody>
          <a:bodyPr wrap="none" rtlCol="0">
            <a:spAutoFit/>
          </a:bodyPr>
          <a:lstStyle/>
          <a:p>
            <a:r>
              <a:rPr lang="en-US" dirty="0">
                <a:solidFill>
                  <a:srgbClr val="FF0000"/>
                </a:solidFill>
                <a:latin typeface="Calibri"/>
                <a:cs typeface="Calibri"/>
              </a:rPr>
              <a:t>[Demo: L13D1,2,3]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7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7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7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7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7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7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7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7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7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7" grpId="0"/>
      <p:bldP spid="30730" grpId="0"/>
      <p:bldP spid="30731" grpId="0"/>
      <p:bldP spid="30734" grpId="0"/>
      <p:bldP spid="30739" grpId="0" animBg="1"/>
      <p:bldP spid="30740" grpId="0"/>
      <p:bldP spid="30741" grpId="0"/>
      <p:bldP spid="30742" grpId="0"/>
      <p:bldP spid="30743" grpId="0"/>
      <p:bldP spid="30745" grpId="0"/>
      <p:bldP spid="30748" grpId="0"/>
      <p:bldP spid="30749" grpId="0"/>
      <p:bldP spid="30750" grpId="0" animBg="1"/>
      <p:bldP spid="30751"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 name="FIRSTPABBEEL@W80480ZJATPT3PP7" val="4106"/>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begin{eqnarray*}&#10;P(X_2 = \mbox{sun}) = &amp;&amp; \textcolor{YellowOrange}{P(X_2 = \mbox{sun} | X_1 = \mbox{sun}) P(X_1 = \mbox{sun})}+\\&#10;                      &amp;&amp; \textcolor{RoyalBlue}{P(X_2 = \mbox{sun} | X_1 = \mbox{rain}) P(X_1 = \mbox{rain})}&#10;\end{eqnarray*}&#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566"/>
  <p:tag name="PICTUREFILESIZE" val="63612"/>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YellowOrange}{0.9 \cdot 1.0}+ \textcolor{RoyalBlue}{0.3 \cdot 0.0} = 0.9&#10;\]&#10;\end{document}&#10;"/>
  <p:tag name="FILENAME" val="txp_fig"/>
  <p:tag name="FORMAT" val="png16m"/>
  <p:tag name="RES" val="1200"/>
  <p:tag name="BLEND" val="0"/>
  <p:tag name="TRANSPARENT" val="0"/>
  <p:tag name="TBUG" val="0"/>
  <p:tag name="ALLOWFS" val="0"/>
  <p:tag name="ORIGWIDTH" val="242"/>
  <p:tag name="PICTUREFILESIZE" val="15013"/>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P(x_1)} = \mbox{known}&#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52"/>
  <p:tag name="PICTUREFILESIZE" val="11167"/>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left&lt;&#10;\begin{array}{c}&#10;\textcolor{YellowOrange}{1.0}\\&#10;\textcolor{RoyalBlue}{0.0}&#10;\end{array}&#10;\right&g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70"/>
  <p:tag name="PICTUREFILESIZE" val="12190"/>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9}\\&#10;\textcolor{RoyalBlue}{0.1}&#10;\end{array}&#10;\right&gt;&#10;\]&#10;\end{document}&#10;"/>
  <p:tag name="FILENAME" val="txp_fig"/>
  <p:tag name="FORMAT" val="png16m"/>
  <p:tag name="RES" val="1200"/>
  <p:tag name="BLEND" val="0"/>
  <p:tag name="TRANSPARENT" val="0"/>
  <p:tag name="TBUG" val="0"/>
  <p:tag name="ALLOWFS" val="0"/>
  <p:tag name="ORIGWIDTH" val="70"/>
  <p:tag name="PICTUREFILESIZE" val="12740"/>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4}\\&#10;\textcolor{RoyalBlue}{0.16}&#10;\end{array}&#10;\right&gt;&#10;\]&#10;\end{document}&#10;"/>
  <p:tag name="FILENAME" val="txp_fig"/>
  <p:tag name="FORMAT" val="png16m"/>
  <p:tag name="RES" val="1200"/>
  <p:tag name="BLEND" val="0"/>
  <p:tag name="TRANSPARENT" val="0"/>
  <p:tag name="TBUG" val="0"/>
  <p:tag name="ALLOWFS" val="0"/>
  <p:tag name="ORIGWIDTH" val="82"/>
  <p:tag name="PICTUREFILESIZE" val="15467"/>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804}\\&#10;\textcolor{RoyalBlue}{0.196}&#10;\end{array}&#10;\right&gt;&#10;\]&#10;\end{document}&#10;"/>
  <p:tag name="FILENAME" val="txp_fig"/>
  <p:tag name="FORMAT" val="png16m"/>
  <p:tag name="RES" val="1200"/>
  <p:tag name="BLEND" val="0"/>
  <p:tag name="TRANSPARENT" val="0"/>
  <p:tag name="TBUG" val="0"/>
  <p:tag name="ALLOWFS" val="0"/>
  <p:tag name="ORIGWIDTH" val="96"/>
  <p:tag name="PICTUREFILESIZE" val="17872"/>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0}\\&#10;\textcolor{RoyalBlue}{1.0}&#10;\end{array}&#10;\right&gt;&#10;\]&#10;\end{document}&#10;"/>
  <p:tag name="FILENAME" val="txp_fig"/>
  <p:tag name="FORMAT" val="png16m"/>
  <p:tag name="RES" val="1200"/>
  <p:tag name="BLEND" val="0"/>
  <p:tag name="TRANSPARENT" val="0"/>
  <p:tag name="TBUG" val="0"/>
  <p:tag name="ALLOWFS" val="0"/>
  <p:tag name="ORIGWIDTH" val="70"/>
  <p:tag name="PICTUREFILESIZE" val="12256"/>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3}\\&#10;\textcolor{RoyalBlue}{0.7}&#10;\end{array}&#10;\right&gt;&#10;\]&#10;\end{document}&#10;"/>
  <p:tag name="FILENAME" val="txp_fig"/>
  <p:tag name="FORMAT" val="png16m"/>
  <p:tag name="RES" val="1200"/>
  <p:tag name="BLEND" val="0"/>
  <p:tag name="TRANSPARENT" val="0"/>
  <p:tag name="TBUG" val="0"/>
  <p:tag name="ALLOWFS" val="0"/>
  <p:tag name="ORIGWIDTH" val="70"/>
  <p:tag name="PICTUREFILESIZE" val="1291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 y) = \frac{P(x, y)}{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164"/>
  <p:tag name="PICTUREFILESIZE" val="13149"/>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48}\\&#10;\textcolor{RoyalBlue}{0.52}&#10;\end{array}&#10;\right&gt;&#10;\]&#10;\end{document}&#10;"/>
  <p:tag name="FILENAME" val="txp_fig"/>
  <p:tag name="FORMAT" val="png16m"/>
  <p:tag name="RES" val="1200"/>
  <p:tag name="BLEND" val="0"/>
  <p:tag name="TRANSPARENT" val="0"/>
  <p:tag name="TBUG" val="0"/>
  <p:tag name="ALLOWFS" val="0"/>
  <p:tag name="ORIGWIDTH" val="82"/>
  <p:tag name="PICTUREFILESIZE" val="15845"/>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588}\\&#10;\textcolor{RoyalBlue}{0.412}&#10;\end{array}&#10;\right&gt;&#10;\]&#10;\end{document}&#10;"/>
  <p:tag name="FILENAME" val="txp_fig"/>
  <p:tag name="FORMAT" val="png16m"/>
  <p:tag name="RES" val="1200"/>
  <p:tag name="BLEND" val="0"/>
  <p:tag name="TRANSPARENT" val="0"/>
  <p:tag name="TBUG" val="0"/>
  <p:tag name="ALLOWFS" val="0"/>
  <p:tag name="ORIGWIDTH" val="96"/>
  <p:tag name="PICTUREFILESIZE" val="17488"/>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p}\\&#10;\textcolor{RoyalBlue}{1-p}&#10;\end{array}&#10;\right&gt;&#10;\]&#10;\end{document}&#10;"/>
  <p:tag name="FILENAME" val="txp_fig"/>
  <p:tag name="FORMAT" val="png16m"/>
  <p:tag name="RES" val="1200"/>
  <p:tag name="BLEND" val="0"/>
  <p:tag name="TRANSPARENT" val="0"/>
  <p:tag name="TBUG" val="0"/>
  <p:tag name="ALLOWFS" val="0"/>
  <p:tag name="ORIGWIDTH" val="88"/>
  <p:tag name="PICTUREFILESIZE" val="12639"/>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left&lt;&#10;\begin{array}{c}&#10;\textcolor{YellowOrange}{0.75}\\&#10;\textcolor{RoyalBlue}{0.25}&#10;\end{array}&#10;\right&gt;&#10;\]&#10;\end{document}&#10;"/>
  <p:tag name="FILENAME" val="txp_fig"/>
  <p:tag name="FORMAT" val="png16m"/>
  <p:tag name="RES" val="1200"/>
  <p:tag name="BLEND" val="0"/>
  <p:tag name="TRANSPARENT" val="0"/>
  <p:tag name="TBUG" val="0"/>
  <p:tag name="ALLOWFS" val="0"/>
  <p:tag name="ORIGWIDTH" val="82"/>
  <p:tag name="PICTUREFILESIZE" val="15321"/>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 e_1)&#10;\]&#10;\end{document}&#10;"/>
  <p:tag name="FILENAME" val="txp_fig"/>
  <p:tag name="FORMAT" val="pngmono"/>
  <p:tag name="RES" val="1200"/>
  <p:tag name="BLEND" val="0"/>
  <p:tag name="TRANSPARENT" val="0"/>
  <p:tag name="TBUG" val="0"/>
  <p:tag name="ALLOWFS" val="0"/>
  <p:tag name="MAGNIFICATION" val="1350"/>
  <p:tag name="ORIGWIDTH" val="88"/>
  <p:tag name="PICTUREFILESIZE" val="4833"/>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2)&#10;\]&#10;\end{document}&#10;"/>
  <p:tag name="FILENAME" val="txp_fig"/>
  <p:tag name="FORMAT" val="pngmono"/>
  <p:tag name="RES" val="1200"/>
  <p:tag name="BLEND" val="0"/>
  <p:tag name="TRANSPARENT" val="0"/>
  <p:tag name="TBUG" val="0"/>
  <p:tag name="ALLOWFS" val="0"/>
  <p:tag name="MAGNIFICATION" val="1351"/>
  <p:tag name="ORIGWIDTH" val="61"/>
  <p:tag name="PICTUREFILESIZE" val="4054"/>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1 | e_1) = P(x_1, e_1) / P(e_1)&#10;\]&#10;\end{document}&#10;"/>
  <p:tag name="FILENAME" val="txp_fig"/>
  <p:tag name="FORMAT" val="pngmono"/>
  <p:tag name="RES" val="1200"/>
  <p:tag name="BLEND" val="0"/>
  <p:tag name="TRANSPARENT" val="0"/>
  <p:tag name="TBUG" val="0"/>
  <p:tag name="ALLOWFS" val="0"/>
  <p:tag name="MAGNIFICATION" val="886"/>
  <p:tag name="ORIGWIDTH" val="269"/>
  <p:tag name="PICTUREFILESIZE" val="11776"/>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P(x_1) P(e_1 | x_1)&#10;\]&#10;\end{document}&#10;"/>
  <p:tag name="FILENAME" val="txp_fig"/>
  <p:tag name="FORMAT" val="pngmono"/>
  <p:tag name="RES" val="1200"/>
  <p:tag name="BLEND" val="0"/>
  <p:tag name="TRANSPARENT" val="0"/>
  <p:tag name="TBUG" val="0"/>
  <p:tag name="ALLOWFS" val="0"/>
  <p:tag name="MAGNIFICATION" val="886"/>
  <p:tag name="ORIGWIDTH" val="165"/>
  <p:tag name="PICTUREFILESIZE" val="8130"/>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 y) = P(x | y) P(y)&#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08"/>
  <p:tag name="PICTUREFILESIZE" val="10456"/>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propto_{X_1} P(x_1, e_1)&#10;\]&#10;\end{document}&#10;"/>
  <p:tag name="FILENAME" val="txp_fig"/>
  <p:tag name="FORMAT" val="pngmono"/>
  <p:tag name="RES" val="1200"/>
  <p:tag name="BLEND" val="0"/>
  <p:tag name="TRANSPARENT" val="0"/>
  <p:tag name="TBUG" val="0"/>
  <p:tag name="ALLOWFS" val="0"/>
  <p:tag name="MAGNIFICATION" val="886"/>
  <p:tag name="ORIGWIDTH" val="133"/>
  <p:tag name="PICTUREFILESIZE" val="7274"/>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2) = \sum_{x_1} P(x_1, x_2)&#10;\]&#10;\end{document}&#10;"/>
  <p:tag name="FILENAME" val="txp_fig"/>
  <p:tag name="FORMAT" val="pngmono"/>
  <p:tag name="RES" val="1200"/>
  <p:tag name="BLEND" val="0"/>
  <p:tag name="TRANSPARENT" val="0"/>
  <p:tag name="TBUG" val="0"/>
  <p:tag name="ALLOWFS" val="0"/>
  <p:tag name="MAGNIFICATION" val="886"/>
  <p:tag name="ORIGWIDTH" val="205"/>
  <p:tag name="PICTUREFILESIZE" val="12695"/>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sum_{x_1} P(x_1) P(x_2 | x_1)&#10;\]&#10;\end{document}&#10;"/>
  <p:tag name="FILENAME" val="txp_fig"/>
  <p:tag name="FORMAT" val="pngmono"/>
  <p:tag name="RES" val="1200"/>
  <p:tag name="BLEND" val="0"/>
  <p:tag name="TRANSPARENT" val="0"/>
  <p:tag name="TBUG" val="0"/>
  <p:tag name="ALLOWFS" val="0"/>
  <p:tag name="MAGNIFICATION" val="886"/>
  <p:tag name="ORIGWIDTH" val="196"/>
  <p:tag name="PICTUREFILESIZE" val="12778"/>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B(X_t) = P(X_{t}|e_{1:t})}&#10;\]&#10;\end{document}&#10;"/>
  <p:tag name="FILENAME" val="txp_fig"/>
  <p:tag name="FORMAT" val="png16m"/>
  <p:tag name="RES" val="1200"/>
  <p:tag name="BLEND" val="0"/>
  <p:tag name="TRANSPARENT" val="0"/>
  <p:tag name="TBUG" val="0"/>
  <p:tag name="ALLOWFS" val="0"/>
  <p:tag name="ORIGWIDTH" val="187"/>
  <p:tag name="PICTUREFILESIZE" val="14201"/>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B(X)} \propto \textcolor{Orange}{P(e| X)} \textcolor{OliveGreen}{B'(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211"/>
  <p:tag name="PICTUREFILESIZE" val="19959"/>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def\argmax{\mathop{\rm arg\,max}}&#10;\begin{document}&#10;\[&#10;= \sum_{x_{t-1}} P(x_{t-1}, x_t, e_{1:t})&#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210"/>
  <p:tag name="PICTUREFILESIZE" val="11969"/>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P(x_t | e_{1:t}) \propto_X \textcolor{BrickRed}{P(x_t, e_{1:t})}&#10;\]&#10;\end{document}&#10;"/>
  <p:tag name="FILENAME" val="txp_fig"/>
  <p:tag name="FORMAT" val="png16m"/>
  <p:tag name="RES" val="1200"/>
  <p:tag name="BLEND" val="0"/>
  <p:tag name="TRANSPARENT" val="0"/>
  <p:tag name="TBUG" val="0"/>
  <p:tag name="ALLOWFS" val="0"/>
  <p:tag name="MAGNIFICATION" val="1183"/>
  <p:tag name="ORIGWIDTH" val="231"/>
  <p:tag name="PICTUREFILESIZE" val="19653"/>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sum_{x_{t-1}} \textcolor{BrickRed}{P(x_{t-1}, e_{1:t-1})} P(x_t | x_{t-1}) P(e_t | x_t)&#10;\]&#10;\end{document}&#10;"/>
  <p:tag name="EXTERNALNAME" val="txp_fig"/>
  <p:tag name="BLEND" val="False"/>
  <p:tag name="TRANSPARENT" val="False"/>
  <p:tag name="KEEPFILES" val="False"/>
  <p:tag name="DEBUGPAUSE" val="False"/>
  <p:tag name="RESOLUTION" val="1200"/>
  <p:tag name="TIMEOUT" val="(none)"/>
  <p:tag name="BOXWIDTH" val="563"/>
  <p:tag name="BOXHEIGHT" val="414"/>
  <p:tag name="BOXFONT" val="10"/>
  <p:tag name="BOXWRAP" val="False"/>
  <p:tag name="WORKAROUNDTRANSPARENCYBUG" val="False"/>
  <p:tag name="ALLOWFONTSUBSTITUTION" val="False"/>
  <p:tag name="BITMAPFORMAT" val="png16m"/>
  <p:tag name="ORIGWIDTH" val="385"/>
  <p:tag name="PICTUREFILESIZE" val="35871"/>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 P(e_t | x_t) \sum_{x_{t-1}} P(x_t | x_{t-1})  \textcolor{BrickRed}{P(x_{t-1}, e_{1:t-1})}&#10;\]&#10;\end{document}&#10;"/>
  <p:tag name="EXTERNALNAME" val="txp_fig"/>
  <p:tag name="BLEND" val="False"/>
  <p:tag name="TRANSPARENT" val="False"/>
  <p:tag name="KEEPFILES" val="False"/>
  <p:tag name="DEBUGPAUSE" val="False"/>
  <p:tag name="RESOLUTION" val="1200"/>
  <p:tag name="TIMEOUT" val="(none)"/>
  <p:tag name="BOXWIDTH" val="563"/>
  <p:tag name="BOXHEIGHT" val="414"/>
  <p:tag name="BOXFONT" val="10"/>
  <p:tag name="BOXWRAP" val="False"/>
  <p:tag name="WORKAROUNDTRANSPARENCYBUG" val="False"/>
  <p:tag name="ALLOWFONTSUBSTITUTION" val="False"/>
  <p:tag name="BITMAPFORMAT" val="png16m"/>
  <p:tag name="ORIGWIDTH" val="389"/>
  <p:tag name="PICTUREFILESIZE" val="36054"/>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B_t(X) = P(X_t | e_{1:t})&#10;\]&#10;\end{document}&#10;"/>
  <p:tag name="FILENAME" val="txp_fig"/>
  <p:tag name="FORMAT" val="png16m"/>
  <p:tag name="RES" val="1200"/>
  <p:tag name="BLEND" val="0"/>
  <p:tag name="TRANSPARENT" val="0"/>
  <p:tag name="TBUG" val="0"/>
  <p:tag name="ALLOWFS" val="0"/>
  <p:tag name="MAGNIFICATION" val="1182"/>
  <p:tag name="ORIGWIDTH" val="188"/>
  <p:tag name="PICTUREFILESIZE" val="14132"/>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 P(x, y) = P(x) P(y)&#10;\]&#10;\end{document}&#10;"/>
  <p:tag name="FILENAME" val="txp_fig"/>
  <p:tag name="FORMAT" val="pngmono"/>
  <p:tag name="RES" val="1200"/>
  <p:tag name="BLEND" val="0"/>
  <p:tag name="TRANSPARENT" val="0"/>
  <p:tag name="TBUG" val="0"/>
  <p:tag name="ALLOWFS" val="0"/>
  <p:tag name="ORIGWIDTH" val="254"/>
  <p:tag name="PICTUREFILESIZE" val="12424"/>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OliveGreen}{P(x_{t}|e_{1:t-1})} = \sum_{x_{t-1}}  \textcolor{BrickRed}{P(x_{t-1}|e_{1:t-1})} \cdot P(x_{t}| x_{t-1})&#10;\]&#10;\end{document}&#10;"/>
  <p:tag name="FILENAME" val="txp_fig"/>
  <p:tag name="FORMAT" val="png16m"/>
  <p:tag name="RES" val="1200"/>
  <p:tag name="BLEND" val="0"/>
  <p:tag name="TRANSPARENT" val="0"/>
  <p:tag name="TBUG" val="0"/>
  <p:tag name="ALLOWFS" val="0"/>
  <p:tag name="ORIGWIDTH" val="443"/>
  <p:tag name="PICTUREFILESIZE" val="40221"/>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begin{document}&#10;\[&#10;\textcolor{BrickRed}{P(x_{t}|e_{1:t})} \propto_X \textcolor{OliveGreen}{P(x_{t}|e_{1:t-1})}\cdot P(e_{t}| x_{t}) &#10;\]&#10;\end{document}&#10;"/>
  <p:tag name="FILENAME" val="txp_fig"/>
  <p:tag name="FORMAT" val="png16m"/>
  <p:tag name="RES" val="1200"/>
  <p:tag name="BLEND" val="0"/>
  <p:tag name="TRANSPARENT" val="0"/>
  <p:tag name="TBUG" val="0"/>
  <p:tag name="ALLOWFS" val="0"/>
  <p:tag name="ORIGWIDTH" val="343"/>
  <p:tag name="PICTUREFILESIZE" val="28347"/>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orall x,y,z : P(x, y | z) = P(x | z) P(y | z)&#10;\]&#10;\end{document}&#10;"/>
  <p:tag name="FILENAME" val="txp_fig"/>
  <p:tag name="FORMAT" val="pngmono"/>
  <p:tag name="RES" val="1200"/>
  <p:tag name="BLEND" val="0"/>
  <p:tag name="TRANSPARENT" val="0"/>
  <p:tag name="TBUG" val="0"/>
  <p:tag name="ALLOWFS" val="0"/>
  <p:tag name="ORIGWIDTH" val="324"/>
  <p:tag name="PICTUREFILESIZE" val="1794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newcommand{\indep}{{\;\bot\!\!\!\!\!\!\bot\;}} &#10;\begin{document}&#10;\[&#10;X \indep Y | Z&#10;\]&#10;\end{document}&#10;"/>
  <p:tag name="FILENAME" val="txp_fig"/>
  <p:tag name="FORMAT" val="pngmono"/>
  <p:tag name="RES" val="1200"/>
  <p:tag name="BLEND" val="0"/>
  <p:tag name="TRANSPARENT" val="0"/>
  <p:tag name="TBUG" val="0"/>
  <p:tag name="ALLOWFS" val="0"/>
  <p:tag name="ORIGWIDTH" val="80"/>
  <p:tag name="PICTUREFILESIZE" val="380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P(X_1, X_2, \ldots X_n) &amp; = &amp; P(X_1) P(X_2 | X_1) P(X_3|X_1,X_2) \ldots \\&#10;&amp; = &amp; \prod_{i=1}^n P(X_i | X_1, \ldots, X_{i-1})&#10;\end{eqnarray*}&#10;\end{document}&#10;"/>
  <p:tag name="FILENAME" val="txp_fig"/>
  <p:tag name="FORMAT" val="pngmono"/>
  <p:tag name="RES" val="1200"/>
  <p:tag name="BLEND" val="0"/>
  <p:tag name="TRANSPARENT" val="0"/>
  <p:tag name="TBUG" val="0"/>
  <p:tag name="ALLOWFS" val="0"/>
  <p:tag name="ORIGWIDTH" val="541"/>
  <p:tag name="PICTUREFILESIZE" val="41291"/>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P(X_t|X_{t-1})&#10;\]&#10;\end{document}&#10;"/>
  <p:tag name="FILENAME" val="txp_fig"/>
  <p:tag name="FORMAT" val="pngmono"/>
  <p:tag name="RES" val="1200"/>
  <p:tag name="BLEND" val="0"/>
  <p:tag name="TRANSPARENT" val="0"/>
  <p:tag name="TBUG" val="0"/>
  <p:tag name="ALLOWFS" val="0"/>
  <p:tag name="ORIGWIDTH" val="111"/>
  <p:tag name="PICTUREFILESIZE" val="624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_1)&#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mono"/>
  <p:tag name="ORIGWIDTH" val="61"/>
  <p:tag name="PICTUREFILESIZE" val="3608"/>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71927</TotalTime>
  <Words>1795</Words>
  <Application>Microsoft Macintosh PowerPoint</Application>
  <PresentationFormat>Widescreen</PresentationFormat>
  <Paragraphs>539</Paragraphs>
  <Slides>43</Slides>
  <Notes>17</Notes>
  <HiddenSlides>0</HiddenSlides>
  <MMClips>6</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2" baseType="lpstr">
      <vt:lpstr>ＭＳ Ｐゴシック</vt:lpstr>
      <vt:lpstr>Arial</vt:lpstr>
      <vt:lpstr>Calibri</vt:lpstr>
      <vt:lpstr>cmsy10</vt:lpstr>
      <vt:lpstr>Symbol</vt:lpstr>
      <vt:lpstr>Times New Roman</vt:lpstr>
      <vt:lpstr>Wingdings</vt:lpstr>
      <vt:lpstr>dan-berkeley-nlp-v1</vt:lpstr>
      <vt:lpstr>Photo Editor Photo</vt:lpstr>
      <vt:lpstr>CS 188: Artificial Intelligence </vt:lpstr>
      <vt:lpstr>Probability Recap</vt:lpstr>
      <vt:lpstr>Reasoning over Time or Space</vt:lpstr>
      <vt:lpstr>Markov Models</vt:lpstr>
      <vt:lpstr>Conditional Independence</vt:lpstr>
      <vt:lpstr>Example Markov Chain: Weather</vt:lpstr>
      <vt:lpstr>Example Markov Chain: Weather</vt:lpstr>
      <vt:lpstr>Mini-Forward Algorithm</vt:lpstr>
      <vt:lpstr>Example Run of Mini-Forward Algorithm</vt:lpstr>
      <vt:lpstr>Video of Demo Ghostbusters Basic Dynamics</vt:lpstr>
      <vt:lpstr>Video of Demo Ghostbusters Circular Dynamics</vt:lpstr>
      <vt:lpstr>Video of Demo Ghostbusters Whirlpool Dynamics</vt:lpstr>
      <vt:lpstr>Stationary Distributions</vt:lpstr>
      <vt:lpstr>Example: Stationary Distributions</vt:lpstr>
      <vt:lpstr>Application of Stationary Distribution: Web Link Analysis</vt:lpstr>
      <vt:lpstr>Application of Stationary Distributions: Gibbs Sampling*</vt:lpstr>
      <vt:lpstr>Hidden Markov Models</vt:lpstr>
      <vt:lpstr>Pacman – Sonar (P4)</vt:lpstr>
      <vt:lpstr>Video of Demo Pacman – Sonar (no beliefs)</vt:lpstr>
      <vt:lpstr>Hidden Markov Models</vt:lpstr>
      <vt:lpstr>Example: Weather HMM</vt:lpstr>
      <vt:lpstr>Example: Ghostbusters HMM</vt:lpstr>
      <vt:lpstr>Video of Demo Ghostbusters – Circular Dynamics -- HMM</vt:lpstr>
      <vt:lpstr>Conditional Independence</vt:lpstr>
      <vt:lpstr>Real HMM Examples</vt:lpstr>
      <vt:lpstr>Filtering / Monitoring</vt:lpstr>
      <vt:lpstr>Example: Robot Localization</vt:lpstr>
      <vt:lpstr>Example: Robot Localization</vt:lpstr>
      <vt:lpstr>Example: Robot Localization</vt:lpstr>
      <vt:lpstr>Example: Robot Localization</vt:lpstr>
      <vt:lpstr>Example: Robot Localization</vt:lpstr>
      <vt:lpstr>Example: Robot Localization</vt:lpstr>
      <vt:lpstr>Inference: Base Cases</vt:lpstr>
      <vt:lpstr>Passage of Time</vt:lpstr>
      <vt:lpstr>Example: Passage of Time</vt:lpstr>
      <vt:lpstr>Observation</vt:lpstr>
      <vt:lpstr>Example: Observation</vt:lpstr>
      <vt:lpstr>Example: Weather HMM</vt:lpstr>
      <vt:lpstr>The Forward Algorithm</vt:lpstr>
      <vt:lpstr>Online Belief Updates</vt:lpstr>
      <vt:lpstr>Pacman – Sonar (P4)</vt:lpstr>
      <vt:lpstr>Video of Demo Pacman – Sonar (with beliefs)</vt:lpstr>
      <vt:lpstr>Next Time: Particle Filtering and Applications of HMMs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Pieter Abbeel</cp:lastModifiedBy>
  <cp:revision>4107</cp:revision>
  <cp:lastPrinted>2015-03-31T15:48:56Z</cp:lastPrinted>
  <dcterms:created xsi:type="dcterms:W3CDTF">2004-08-27T04:16:05Z</dcterms:created>
  <dcterms:modified xsi:type="dcterms:W3CDTF">2018-10-25T06:47:32Z</dcterms:modified>
</cp:coreProperties>
</file>