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2"/>
  </p:notesMasterIdLst>
  <p:handoutMasterIdLst>
    <p:handoutMasterId r:id="rId43"/>
  </p:handoutMasterIdLst>
  <p:sldIdLst>
    <p:sldId id="668" r:id="rId2"/>
    <p:sldId id="607" r:id="rId3"/>
    <p:sldId id="602" r:id="rId4"/>
    <p:sldId id="629" r:id="rId5"/>
    <p:sldId id="631" r:id="rId6"/>
    <p:sldId id="669" r:id="rId7"/>
    <p:sldId id="650" r:id="rId8"/>
    <p:sldId id="651" r:id="rId9"/>
    <p:sldId id="657" r:id="rId10"/>
    <p:sldId id="610" r:id="rId11"/>
    <p:sldId id="611" r:id="rId12"/>
    <p:sldId id="656" r:id="rId13"/>
    <p:sldId id="555" r:id="rId14"/>
    <p:sldId id="558" r:id="rId15"/>
    <p:sldId id="559" r:id="rId16"/>
    <p:sldId id="612" r:id="rId17"/>
    <p:sldId id="659" r:id="rId18"/>
    <p:sldId id="560" r:id="rId19"/>
    <p:sldId id="652" r:id="rId20"/>
    <p:sldId id="663" r:id="rId21"/>
    <p:sldId id="646" r:id="rId22"/>
    <p:sldId id="670" r:id="rId23"/>
    <p:sldId id="648" r:id="rId24"/>
    <p:sldId id="562" r:id="rId25"/>
    <p:sldId id="671" r:id="rId26"/>
    <p:sldId id="672" r:id="rId27"/>
    <p:sldId id="564" r:id="rId28"/>
    <p:sldId id="638" r:id="rId29"/>
    <p:sldId id="655" r:id="rId30"/>
    <p:sldId id="640" r:id="rId31"/>
    <p:sldId id="570" r:id="rId32"/>
    <p:sldId id="571" r:id="rId33"/>
    <p:sldId id="664" r:id="rId34"/>
    <p:sldId id="572" r:id="rId35"/>
    <p:sldId id="573" r:id="rId36"/>
    <p:sldId id="575" r:id="rId37"/>
    <p:sldId id="576" r:id="rId38"/>
    <p:sldId id="653" r:id="rId39"/>
    <p:sldId id="626" r:id="rId40"/>
    <p:sldId id="574" r:id="rId41"/>
  </p:sldIdLst>
  <p:sldSz cx="12192000" cy="6858000"/>
  <p:notesSz cx="7315200" cy="9601200"/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-Natha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9999"/>
    <a:srgbClr val="6699FF"/>
    <a:srgbClr val="3333FF"/>
    <a:srgbClr val="FFFF00"/>
    <a:srgbClr val="FF3300"/>
    <a:srgbClr val="CC00CC"/>
    <a:srgbClr val="FFCC00"/>
    <a:srgbClr val="9900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246" autoAdjust="0"/>
  </p:normalViewPr>
  <p:slideViewPr>
    <p:cSldViewPr>
      <p:cViewPr varScale="1">
        <p:scale>
          <a:sx n="57" d="100"/>
          <a:sy n="57" d="100"/>
        </p:scale>
        <p:origin x="99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3927D5E5-43E8-4E73-8830-CB26033F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18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6D581376-9A36-40B0-85E2-52E3358E9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536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26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9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L5D1 –</a:t>
            </a:r>
            <a:r>
              <a:rPr lang="en-US" baseline="0" dirty="0" smtClean="0"/>
              <a:t> python demos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Coloring – </a:t>
            </a:r>
            <a:r>
              <a:rPr lang="en-US" baseline="0" dirty="0" err="1" smtClean="0"/>
              <a:t>javascript</a:t>
            </a:r>
            <a:r>
              <a:rPr lang="en-US" baseline="0" dirty="0" smtClean="0"/>
              <a:t> demos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1C85-9E0A-4B20-B41F-7D89A5A6BC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C5F26-25EC-4877-8F06-7EA22153ED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9674-4401-4CDC-87FB-F0DBE8934A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C25E8-49F8-42D8-87BF-46EB76E70D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384B-786A-430B-85B0-526D7E6E8C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B7396-5175-4E89-B111-402B8173A3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2E6E7B-1892-4C83-B261-727A584986D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985B-93F3-4A4E-AFF0-2DC3CF6846E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47FFC-6601-4954-B54B-7A2A15352B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E43BF-76B5-4390-9EBC-C1ACD93F84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6931-D064-4A2C-AF67-83F07574518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2BEC1A7B-C8AC-4FD3-A451-6720BBC367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21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4355" y="1068202"/>
            <a:ext cx="6084208" cy="56366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1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188: Artificial Intelligence</a:t>
            </a:r>
            <a:br>
              <a:rPr lang="en-US" dirty="0" smtClean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 smtClean="0"/>
              <a:t>Constraint Satisfaction Problems II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6" tIns="45718" rIns="91406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2057400"/>
            <a:ext cx="12192000" cy="99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Instructors: Dan Klein and Pieter Abbeel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California, Berkeley</a:t>
            </a:r>
          </a:p>
        </p:txBody>
      </p:sp>
      <p:sp>
        <p:nvSpPr>
          <p:cNvPr id="2" name="Rectangle 1"/>
          <p:cNvSpPr/>
          <p:nvPr/>
        </p:nvSpPr>
        <p:spPr>
          <a:xfrm>
            <a:off x="88181" y="6553200"/>
            <a:ext cx="12039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</a:t>
            </a:r>
            <a:r>
              <a:rPr lang="en-US" sz="1400" dirty="0" smtClean="0">
                <a:latin typeface="Calibri"/>
                <a:cs typeface="Calibri"/>
              </a:rPr>
              <a:t>created by Dan Klein and Pieter Abbeel </a:t>
            </a:r>
            <a:r>
              <a:rPr lang="en-US" sz="1400" dirty="0">
                <a:latin typeface="Calibri"/>
                <a:cs typeface="Calibri"/>
              </a:rPr>
              <a:t>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0265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Extreme case: independent </a:t>
            </a:r>
            <a:r>
              <a:rPr lang="en-US" sz="2400" dirty="0" err="1"/>
              <a:t>subproblems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Example: Tasmania and mainland do not interact</a:t>
            </a: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graph has no loops, the CSP can be solved in O(n d</a:t>
            </a:r>
            <a:r>
              <a:rPr lang="en-US" sz="2400" baseline="30000" dirty="0"/>
              <a:t>2</a:t>
            </a:r>
            <a:r>
              <a:rPr lang="en-US" sz="2400" dirty="0"/>
              <a:t>)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Order: Choose a root variable, order variables so that parents precede children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286000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473325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387724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3692524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3997324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022599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2778124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Claim 1: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Claim 2: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Structure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Cutset</a:t>
            </a:r>
            <a:r>
              <a:rPr lang="en-US" dirty="0" smtClean="0"/>
              <a:t> Conditioning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 smtClean="0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397002"/>
            <a:ext cx="10871200" cy="4729164"/>
          </a:xfrm>
        </p:spPr>
        <p:txBody>
          <a:bodyPr/>
          <a:lstStyle/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Efficient Solution of CSPs</a:t>
            </a:r>
          </a:p>
          <a:p>
            <a:pPr eaLnBrk="1" hangingPunct="1"/>
            <a:endParaRPr lang="en-US" sz="3600" dirty="0"/>
          </a:p>
          <a:p>
            <a:pPr eaLnBrk="1" hangingPunct="1"/>
            <a:r>
              <a:rPr lang="en-US" sz="3600" dirty="0"/>
              <a:t>Local 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2557" y="3053184"/>
            <a:ext cx="4915042" cy="2565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Cutset</a:t>
            </a:r>
            <a:r>
              <a:rPr lang="en-US" dirty="0" smtClean="0"/>
              <a:t>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the smallest </a:t>
            </a:r>
            <a:r>
              <a:rPr lang="en-US" dirty="0" err="1" smtClean="0"/>
              <a:t>cutset</a:t>
            </a:r>
            <a:r>
              <a:rPr lang="en-US" dirty="0" smtClean="0"/>
              <a:t> for the graph below.</a:t>
            </a:r>
            <a:endParaRPr lang="en-US" dirty="0"/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2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971801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357814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357814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410200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500437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500437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500437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305299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471989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352799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500437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Improvement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Iterative Algorithms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h(n) = total number of violated constraints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  <a:endParaRPr lang="en-US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Iterative Improvement – n Queens</a:t>
            </a:r>
            <a:endParaRPr lang="en-US" dirty="0"/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Iterative Improvement – Coloring</a:t>
            </a:r>
            <a:endParaRPr lang="en-US" dirty="0"/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5319" y="1143000"/>
            <a:ext cx="8361362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26" y="2392024"/>
            <a:ext cx="6274674" cy="278936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1"/>
            <a:ext cx="8305800" cy="4525963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 smtClean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 smtClean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985" y="1334365"/>
            <a:ext cx="8836433" cy="5522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Reminder: CSPs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5715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Variables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Constraints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Implicit (provide code to compute)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Explicit (provide a list of the legal </a:t>
            </a:r>
            <a:r>
              <a:rPr lang="en-US" sz="2000" dirty="0" err="1"/>
              <a:t>tuples</a:t>
            </a:r>
            <a:r>
              <a:rPr lang="en-US" sz="2000" dirty="0"/>
              <a:t>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/>
              <a:t>Unary / Binary / N-</a:t>
            </a:r>
            <a:r>
              <a:rPr lang="en-US" sz="2000" dirty="0" err="1"/>
              <a:t>ary</a:t>
            </a: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lvl="2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Goals: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Here: find any solution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Also: find all, find best, etc.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7086600" y="1752600"/>
            <a:ext cx="3124200" cy="1524000"/>
            <a:chOff x="3552" y="1056"/>
            <a:chExt cx="2016" cy="1056"/>
          </a:xfrm>
        </p:grpSpPr>
        <p:grpSp>
          <p:nvGrpSpPr>
            <p:cNvPr id="5138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5148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9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39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5146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7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140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5144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45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5141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5" name="Rectangle 17"/>
          <p:cNvSpPr>
            <a:spLocks noChangeArrowheads="1"/>
          </p:cNvSpPr>
          <p:nvPr/>
        </p:nvSpPr>
        <p:spPr bwMode="auto">
          <a:xfrm>
            <a:off x="72390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6" name="Rectangle 18"/>
          <p:cNvSpPr>
            <a:spLocks noChangeArrowheads="1"/>
          </p:cNvSpPr>
          <p:nvPr/>
        </p:nvSpPr>
        <p:spPr bwMode="auto">
          <a:xfrm>
            <a:off x="75438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7" name="Rectangle 19"/>
          <p:cNvSpPr>
            <a:spLocks noChangeArrowheads="1"/>
          </p:cNvSpPr>
          <p:nvPr/>
        </p:nvSpPr>
        <p:spPr bwMode="auto">
          <a:xfrm>
            <a:off x="78486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8" name="Rectangle 20"/>
          <p:cNvSpPr>
            <a:spLocks noChangeArrowheads="1"/>
          </p:cNvSpPr>
          <p:nvPr/>
        </p:nvSpPr>
        <p:spPr bwMode="auto">
          <a:xfrm>
            <a:off x="9220200" y="28956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29" name="Rectangle 21"/>
          <p:cNvSpPr>
            <a:spLocks noChangeArrowheads="1"/>
          </p:cNvSpPr>
          <p:nvPr/>
        </p:nvSpPr>
        <p:spPr bwMode="auto">
          <a:xfrm>
            <a:off x="9525000" y="28956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0" name="Rectangle 22"/>
          <p:cNvSpPr>
            <a:spLocks noChangeArrowheads="1"/>
          </p:cNvSpPr>
          <p:nvPr/>
        </p:nvSpPr>
        <p:spPr bwMode="auto">
          <a:xfrm>
            <a:off x="9829800" y="28956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1" name="Rectangle 23"/>
          <p:cNvSpPr>
            <a:spLocks noChangeArrowheads="1"/>
          </p:cNvSpPr>
          <p:nvPr/>
        </p:nvSpPr>
        <p:spPr bwMode="auto">
          <a:xfrm>
            <a:off x="8229600" y="19050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2" name="Rectangle 24"/>
          <p:cNvSpPr>
            <a:spLocks noChangeArrowheads="1"/>
          </p:cNvSpPr>
          <p:nvPr/>
        </p:nvSpPr>
        <p:spPr bwMode="auto">
          <a:xfrm>
            <a:off x="8534400" y="1905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5133" name="Rectangle 25"/>
          <p:cNvSpPr>
            <a:spLocks noChangeArrowheads="1"/>
          </p:cNvSpPr>
          <p:nvPr/>
        </p:nvSpPr>
        <p:spPr bwMode="auto">
          <a:xfrm>
            <a:off x="8839200" y="1905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5134" name="Picture 2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2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0" y="22860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0" y="3124202"/>
            <a:ext cx="228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7019" y="4270710"/>
            <a:ext cx="4333000" cy="20058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Local Search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Tree search keeps unexplored alternatives on the fringe (ensures completeness)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Local search: improve a single option until you can’t make it better (no fringe!)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New successor function: local changes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Generally much faster and more memory efficient (but incomplete and suboptimal)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6172200" y="3339765"/>
            <a:ext cx="3886200" cy="1994235"/>
            <a:chOff x="1981200" y="2209800"/>
            <a:chExt cx="5791200" cy="2971800"/>
          </a:xfrm>
        </p:grpSpPr>
        <p:sp>
          <p:nvSpPr>
            <p:cNvPr id="6" name="Oval 5"/>
            <p:cNvSpPr/>
            <p:nvPr/>
          </p:nvSpPr>
          <p:spPr>
            <a:xfrm>
              <a:off x="19812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200400" y="3429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>
              <a:stCxn id="6" idx="6"/>
              <a:endCxn id="7" idx="2"/>
            </p:cNvCxnSpPr>
            <p:nvPr/>
          </p:nvCxnSpPr>
          <p:spPr>
            <a:xfrm>
              <a:off x="2590800" y="3733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 descr="TP_tmp.png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2819400" y="3352800"/>
              <a:ext cx="178307" cy="25450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5943600" y="3048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162800" y="3048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6"/>
              <a:endCxn id="14" idx="2"/>
            </p:cNvCxnSpPr>
            <p:nvPr/>
          </p:nvCxnSpPr>
          <p:spPr>
            <a:xfrm>
              <a:off x="6553200" y="3352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 descr="TP_tmp.png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971800"/>
              <a:ext cx="178307" cy="25450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5943600" y="3810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162800" y="3810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7" idx="6"/>
              <a:endCxn id="18" idx="2"/>
            </p:cNvCxnSpPr>
            <p:nvPr/>
          </p:nvCxnSpPr>
          <p:spPr>
            <a:xfrm>
              <a:off x="6553200" y="4114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TP_tmp.pn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3733800"/>
              <a:ext cx="178307" cy="254507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5943600" y="4572000"/>
              <a:ext cx="609600" cy="609600"/>
            </a:xfrm>
            <a:prstGeom prst="ellipse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162800" y="4572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stCxn id="21" idx="6"/>
              <a:endCxn id="22" idx="2"/>
            </p:cNvCxnSpPr>
            <p:nvPr/>
          </p:nvCxnSpPr>
          <p:spPr>
            <a:xfrm>
              <a:off x="6553200" y="4876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 descr="TP_tmp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4495800"/>
              <a:ext cx="178307" cy="25450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 flipV="1">
              <a:off x="4114800" y="3352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4114800" y="2590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114800" y="3733800"/>
              <a:ext cx="1524000" cy="1143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5943600" y="2286000"/>
              <a:ext cx="609600" cy="609600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62800" y="2286000"/>
              <a:ext cx="609600" cy="609600"/>
            </a:xfrm>
            <a:prstGeom prst="ellipse">
              <a:avLst/>
            </a:prstGeom>
            <a:solidFill>
              <a:srgbClr val="00B05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3" idx="6"/>
              <a:endCxn id="34" idx="2"/>
            </p:cNvCxnSpPr>
            <p:nvPr/>
          </p:nvCxnSpPr>
          <p:spPr>
            <a:xfrm>
              <a:off x="6553200" y="2590800"/>
              <a:ext cx="609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TP_tmp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6781800" y="2209800"/>
              <a:ext cx="178307" cy="254507"/>
            </a:xfrm>
            <a:prstGeom prst="rect">
              <a:avLst/>
            </a:prstGeom>
          </p:spPr>
        </p:pic>
        <p:cxnSp>
          <p:nvCxnSpPr>
            <p:cNvPr id="42" name="Straight Arrow Connector 41"/>
            <p:cNvCxnSpPr/>
            <p:nvPr/>
          </p:nvCxnSpPr>
          <p:spPr>
            <a:xfrm>
              <a:off x="4114800" y="3733800"/>
              <a:ext cx="1524000" cy="38100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4402" y="1677139"/>
            <a:ext cx="7542655" cy="4714159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Hill Climbing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Simple, general idea: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Start wherever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Repeat: move to the best neighboring state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If no neighbors better than current, quit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bad about this approach?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Complete?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Optimal?</a:t>
            </a:r>
          </a:p>
          <a:p>
            <a:pPr eaLnBrk="1" hangingPunct="1">
              <a:lnSpc>
                <a:spcPct val="90000"/>
              </a:lnSpc>
            </a:pPr>
            <a:endParaRPr lang="en-US" sz="19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What’s good about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Hill Climbing Diagram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95401"/>
            <a:ext cx="9601200" cy="521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Hill Climbing Quiz</a:t>
            </a:r>
            <a:endParaRPr lang="en-US" dirty="0"/>
          </a:p>
        </p:txBody>
      </p:sp>
      <p:pic>
        <p:nvPicPr>
          <p:cNvPr id="5" name="Picture 4" descr="hill-climb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371601"/>
            <a:ext cx="54356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1" y="5029200"/>
            <a:ext cx="4272199" cy="1631216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Starting from X, where do you end up ?</a:t>
            </a:r>
          </a:p>
          <a:p>
            <a:r>
              <a:rPr lang="en-US" sz="2000" dirty="0">
                <a:latin typeface="Calibri"/>
                <a:cs typeface="Calibri"/>
              </a:rPr>
              <a:t>	</a:t>
            </a:r>
          </a:p>
          <a:p>
            <a:r>
              <a:rPr lang="en-US" sz="2000" dirty="0">
                <a:latin typeface="Calibri"/>
                <a:cs typeface="Calibri"/>
              </a:rPr>
              <a:t>Starting from Y, where do you end up ?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Starting from Z, where do you end up ?</a:t>
            </a:r>
          </a:p>
        </p:txBody>
      </p:sp>
    </p:spTree>
    <p:extLst>
      <p:ext uri="{BB962C8B-B14F-4D97-AF65-F5344CB8AC3E}">
        <p14:creationId xmlns:p14="http://schemas.microsoft.com/office/powerpoint/2010/main" val="30466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Simulated Annealing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Idea:  Escape local maxima by allowing downhill moves</a:t>
            </a:r>
          </a:p>
          <a:p>
            <a:pPr lvl="1" eaLnBrk="1" hangingPunct="1"/>
            <a:r>
              <a:rPr lang="en-US" sz="2000" dirty="0"/>
              <a:t>But make them rarer as time goes on</a:t>
            </a:r>
          </a:p>
          <a:p>
            <a:pPr eaLnBrk="1" hangingPunct="1"/>
            <a:endParaRPr lang="en-US" sz="2400" dirty="0"/>
          </a:p>
        </p:txBody>
      </p:sp>
      <p:sp>
        <p:nvSpPr>
          <p:cNvPr id="2970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68B184-C4E0-4180-96FE-94E567DC571B}" type="slidenum">
              <a:rPr lang="en-US" smtClean="0">
                <a:latin typeface="Arial" charset="0"/>
              </a:rPr>
              <a:pPr/>
              <a:t>34</a:t>
            </a:fld>
            <a:endParaRPr lang="en-US" smtClean="0">
              <a:latin typeface="Arial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09802"/>
            <a:ext cx="7848600" cy="42878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Simulated Annealing</a:t>
            </a:r>
          </a:p>
        </p:txBody>
      </p:sp>
      <p:sp>
        <p:nvSpPr>
          <p:cNvPr id="948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Theoretical guarantee: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Stationary distribution:</a:t>
            </a:r>
          </a:p>
          <a:p>
            <a:pPr lvl="1" eaLnBrk="1" hangingPunct="1">
              <a:lnSpc>
                <a:spcPct val="80000"/>
              </a:lnSpc>
            </a:pPr>
            <a:endParaRPr lang="en-US" sz="9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If T decreased slowly enough,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will converge to optimal state!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Is this an interesting guarantee?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Sounds like magic, but reality is reality: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The more downhill steps you need to escape a local optimum, the less likely you are to ever make them all in a row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People think hard about </a:t>
            </a:r>
            <a:r>
              <a:rPr lang="en-US" sz="2400" i="1" dirty="0"/>
              <a:t>ridge operators </a:t>
            </a:r>
            <a:r>
              <a:rPr lang="en-US" sz="2400" dirty="0"/>
              <a:t>which let you jump around the space in better ways</a:t>
            </a:r>
          </a:p>
        </p:txBody>
      </p:sp>
      <p:pic>
        <p:nvPicPr>
          <p:cNvPr id="3072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2" y="1598613"/>
            <a:ext cx="1941513" cy="53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6962" y="1371606"/>
            <a:ext cx="3557833" cy="3321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Genetic Algorithms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648200"/>
            <a:ext cx="114300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Genetic algorithms use a natural selection metaphor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Keep best N hypotheses at each step (selection) based on a fitness function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Also have </a:t>
            </a:r>
            <a:r>
              <a:rPr lang="en-US" sz="2000" dirty="0" err="1"/>
              <a:t>pairwise</a:t>
            </a:r>
            <a:r>
              <a:rPr lang="en-US" sz="2000" dirty="0"/>
              <a:t> crossover operators, with optional mutation to give variety</a:t>
            </a:r>
          </a:p>
          <a:p>
            <a:pPr lvl="3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Possibly the most misunderstood, misapplied (and even maligned) technique around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" y="1676401"/>
            <a:ext cx="8391525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7358" y="1321658"/>
            <a:ext cx="2892079" cy="34749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N-Queens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2819400" y="4191000"/>
            <a:ext cx="6553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Why does crossover make sense 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When wouldn’t it make sense?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mutation be?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a good fitness function be?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2" y="1524002"/>
            <a:ext cx="7608887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Adversarial Search!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Fault Diagnosis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Fault networks: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Variables?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Domains?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Constraints?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Various ways to query,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given symptoms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Some cause (abduction)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Simplest cause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All possible causes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What test is most useful?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Prediction: cause to effect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We’ll see this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5638800" y="20431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69" name="Oval 5"/>
          <p:cNvSpPr>
            <a:spLocks noChangeArrowheads="1"/>
          </p:cNvSpPr>
          <p:nvPr/>
        </p:nvSpPr>
        <p:spPr bwMode="auto">
          <a:xfrm>
            <a:off x="5638800" y="25765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638800" y="31099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638800" y="36433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7239000" y="22717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3" name="Oval 9"/>
          <p:cNvSpPr>
            <a:spLocks noChangeArrowheads="1"/>
          </p:cNvSpPr>
          <p:nvPr/>
        </p:nvSpPr>
        <p:spPr bwMode="auto">
          <a:xfrm>
            <a:off x="7239000" y="28051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4" name="Oval 10"/>
          <p:cNvSpPr>
            <a:spLocks noChangeArrowheads="1"/>
          </p:cNvSpPr>
          <p:nvPr/>
        </p:nvSpPr>
        <p:spPr bwMode="auto">
          <a:xfrm>
            <a:off x="7239000" y="3338513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6875" name="Freeform 24"/>
          <p:cNvSpPr>
            <a:spLocks/>
          </p:cNvSpPr>
          <p:nvPr/>
        </p:nvSpPr>
        <p:spPr bwMode="auto">
          <a:xfrm>
            <a:off x="6477000" y="2271713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6876" name="Freeform 26"/>
          <p:cNvSpPr>
            <a:spLocks/>
          </p:cNvSpPr>
          <p:nvPr/>
        </p:nvSpPr>
        <p:spPr bwMode="auto">
          <a:xfrm>
            <a:off x="6477000" y="3414713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cxnSp>
        <p:nvCxnSpPr>
          <p:cNvPr id="36877" name="AutoShape 27"/>
          <p:cNvCxnSpPr>
            <a:cxnSpLocks noChangeShapeType="1"/>
            <a:stCxn id="36868" idx="6"/>
            <a:endCxn id="36875" idx="1"/>
          </p:cNvCxnSpPr>
          <p:nvPr/>
        </p:nvCxnSpPr>
        <p:spPr bwMode="auto">
          <a:xfrm>
            <a:off x="5943602" y="2195516"/>
            <a:ext cx="615951" cy="1857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78" name="AutoShape 28"/>
          <p:cNvCxnSpPr>
            <a:cxnSpLocks noChangeShapeType="1"/>
            <a:stCxn id="36869" idx="6"/>
            <a:endCxn id="36875" idx="1"/>
          </p:cNvCxnSpPr>
          <p:nvPr/>
        </p:nvCxnSpPr>
        <p:spPr bwMode="auto">
          <a:xfrm flipV="1">
            <a:off x="5943602" y="2381253"/>
            <a:ext cx="615951" cy="3476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79" name="AutoShape 29"/>
          <p:cNvCxnSpPr>
            <a:cxnSpLocks noChangeShapeType="1"/>
            <a:stCxn id="36875" idx="4"/>
            <a:endCxn id="36872" idx="2"/>
          </p:cNvCxnSpPr>
          <p:nvPr/>
        </p:nvCxnSpPr>
        <p:spPr bwMode="auto">
          <a:xfrm>
            <a:off x="6794502" y="2381253"/>
            <a:ext cx="444500" cy="42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0" name="AutoShape 30"/>
          <p:cNvCxnSpPr>
            <a:cxnSpLocks noChangeShapeType="1"/>
            <a:stCxn id="36896" idx="4"/>
            <a:endCxn id="36873" idx="2"/>
          </p:cNvCxnSpPr>
          <p:nvPr/>
        </p:nvCxnSpPr>
        <p:spPr bwMode="auto">
          <a:xfrm>
            <a:off x="6794502" y="2928941"/>
            <a:ext cx="444500" cy="285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1" name="AutoShape 31"/>
          <p:cNvCxnSpPr>
            <a:cxnSpLocks noChangeShapeType="1"/>
            <a:stCxn id="36869" idx="6"/>
            <a:endCxn id="36896" idx="1"/>
          </p:cNvCxnSpPr>
          <p:nvPr/>
        </p:nvCxnSpPr>
        <p:spPr bwMode="auto">
          <a:xfrm>
            <a:off x="5943602" y="2728916"/>
            <a:ext cx="615951" cy="2000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2" name="AutoShape 32"/>
          <p:cNvCxnSpPr>
            <a:cxnSpLocks noChangeShapeType="1"/>
            <a:stCxn id="36870" idx="6"/>
            <a:endCxn id="36896" idx="1"/>
          </p:cNvCxnSpPr>
          <p:nvPr/>
        </p:nvCxnSpPr>
        <p:spPr bwMode="auto">
          <a:xfrm flipV="1">
            <a:off x="5943602" y="2928941"/>
            <a:ext cx="615951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3" name="AutoShape 33"/>
          <p:cNvCxnSpPr>
            <a:cxnSpLocks noChangeShapeType="1"/>
            <a:stCxn id="36871" idx="6"/>
            <a:endCxn id="36876" idx="1"/>
          </p:cNvCxnSpPr>
          <p:nvPr/>
        </p:nvCxnSpPr>
        <p:spPr bwMode="auto">
          <a:xfrm flipV="1">
            <a:off x="5943602" y="3524252"/>
            <a:ext cx="615951" cy="271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4" name="AutoShape 34"/>
          <p:cNvCxnSpPr>
            <a:cxnSpLocks noChangeShapeType="1"/>
            <a:stCxn id="36869" idx="6"/>
            <a:endCxn id="36876" idx="1"/>
          </p:cNvCxnSpPr>
          <p:nvPr/>
        </p:nvCxnSpPr>
        <p:spPr bwMode="auto">
          <a:xfrm>
            <a:off x="5943602" y="2728916"/>
            <a:ext cx="615951" cy="795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6885" name="AutoShape 35"/>
          <p:cNvCxnSpPr>
            <a:cxnSpLocks noChangeShapeType="1"/>
            <a:stCxn id="36876" idx="4"/>
            <a:endCxn id="36874" idx="2"/>
          </p:cNvCxnSpPr>
          <p:nvPr/>
        </p:nvCxnSpPr>
        <p:spPr bwMode="auto">
          <a:xfrm flipV="1">
            <a:off x="6794502" y="3490916"/>
            <a:ext cx="444500" cy="33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36886" name="Text Box 36"/>
          <p:cNvSpPr txBox="1">
            <a:spLocks noChangeArrowheads="1"/>
          </p:cNvSpPr>
          <p:nvPr/>
        </p:nvSpPr>
        <p:spPr bwMode="auto">
          <a:xfrm>
            <a:off x="4191000" y="1981200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SMTP down</a:t>
            </a:r>
          </a:p>
        </p:txBody>
      </p:sp>
      <p:sp>
        <p:nvSpPr>
          <p:cNvPr id="36887" name="Text Box 37"/>
          <p:cNvSpPr txBox="1">
            <a:spLocks noChangeArrowheads="1"/>
          </p:cNvSpPr>
          <p:nvPr/>
        </p:nvSpPr>
        <p:spPr bwMode="auto">
          <a:xfrm>
            <a:off x="4191000" y="2500313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DNS down</a:t>
            </a:r>
          </a:p>
        </p:txBody>
      </p:sp>
      <p:sp>
        <p:nvSpPr>
          <p:cNvPr id="36888" name="Text Box 38"/>
          <p:cNvSpPr txBox="1">
            <a:spLocks noChangeArrowheads="1"/>
          </p:cNvSpPr>
          <p:nvPr/>
        </p:nvSpPr>
        <p:spPr bwMode="auto">
          <a:xfrm>
            <a:off x="4191000" y="2925764"/>
            <a:ext cx="1447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Firewall blocking</a:t>
            </a:r>
          </a:p>
        </p:txBody>
      </p:sp>
      <p:sp>
        <p:nvSpPr>
          <p:cNvPr id="36889" name="Text Box 39"/>
          <p:cNvSpPr txBox="1">
            <a:spLocks noChangeArrowheads="1"/>
          </p:cNvSpPr>
          <p:nvPr/>
        </p:nvSpPr>
        <p:spPr bwMode="auto">
          <a:xfrm>
            <a:off x="4191000" y="3657600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Printer jam</a:t>
            </a:r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7620000" y="3324226"/>
            <a:ext cx="16002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print</a:t>
            </a:r>
          </a:p>
        </p:txBody>
      </p:sp>
      <p:sp>
        <p:nvSpPr>
          <p:cNvPr id="36891" name="Text Box 41"/>
          <p:cNvSpPr txBox="1">
            <a:spLocks noChangeArrowheads="1"/>
          </p:cNvSpPr>
          <p:nvPr/>
        </p:nvSpPr>
        <p:spPr bwMode="auto">
          <a:xfrm>
            <a:off x="7620000" y="2195513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email</a:t>
            </a:r>
          </a:p>
        </p:txBody>
      </p:sp>
      <p:sp>
        <p:nvSpPr>
          <p:cNvPr id="36892" name="Text Box 42"/>
          <p:cNvSpPr txBox="1">
            <a:spLocks noChangeArrowheads="1"/>
          </p:cNvSpPr>
          <p:nvPr/>
        </p:nvSpPr>
        <p:spPr bwMode="auto">
          <a:xfrm>
            <a:off x="7620000" y="274320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Can’t IM</a:t>
            </a:r>
          </a:p>
        </p:txBody>
      </p:sp>
      <p:sp>
        <p:nvSpPr>
          <p:cNvPr id="36893" name="Text Box 43"/>
          <p:cNvSpPr txBox="1">
            <a:spLocks noChangeArrowheads="1"/>
          </p:cNvSpPr>
          <p:nvPr/>
        </p:nvSpPr>
        <p:spPr bwMode="auto">
          <a:xfrm>
            <a:off x="4191000" y="1447802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Causes</a:t>
            </a:r>
          </a:p>
        </p:txBody>
      </p:sp>
      <p:sp>
        <p:nvSpPr>
          <p:cNvPr id="36894" name="Text Box 44"/>
          <p:cNvSpPr txBox="1">
            <a:spLocks noChangeArrowheads="1"/>
          </p:cNvSpPr>
          <p:nvPr/>
        </p:nvSpPr>
        <p:spPr bwMode="auto">
          <a:xfrm>
            <a:off x="7620000" y="1447800"/>
            <a:ext cx="1524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Symptoms</a:t>
            </a:r>
          </a:p>
        </p:txBody>
      </p:sp>
      <p:sp>
        <p:nvSpPr>
          <p:cNvPr id="36895" name="Line 45"/>
          <p:cNvSpPr>
            <a:spLocks noChangeShapeType="1"/>
          </p:cNvSpPr>
          <p:nvPr/>
        </p:nvSpPr>
        <p:spPr bwMode="auto">
          <a:xfrm>
            <a:off x="4267200" y="1905000"/>
            <a:ext cx="464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6896" name="Freeform 46"/>
          <p:cNvSpPr>
            <a:spLocks/>
          </p:cNvSpPr>
          <p:nvPr/>
        </p:nvSpPr>
        <p:spPr bwMode="auto">
          <a:xfrm>
            <a:off x="6477000" y="2819401"/>
            <a:ext cx="319088" cy="233363"/>
          </a:xfrm>
          <a:custGeom>
            <a:avLst/>
            <a:gdLst>
              <a:gd name="T0" fmla="*/ 2147483647 w 523"/>
              <a:gd name="T1" fmla="*/ 0 h 309"/>
              <a:gd name="T2" fmla="*/ 2147483647 w 523"/>
              <a:gd name="T3" fmla="*/ 2147483647 h 309"/>
              <a:gd name="T4" fmla="*/ 2147483647 w 523"/>
              <a:gd name="T5" fmla="*/ 2147483647 h 309"/>
              <a:gd name="T6" fmla="*/ 2147483647 w 523"/>
              <a:gd name="T7" fmla="*/ 2147483647 h 309"/>
              <a:gd name="T8" fmla="*/ 2147483647 w 523"/>
              <a:gd name="T9" fmla="*/ 2147483647 h 309"/>
              <a:gd name="T10" fmla="*/ 2147483647 w 523"/>
              <a:gd name="T11" fmla="*/ 2147483647 h 309"/>
              <a:gd name="T12" fmla="*/ 2147483647 w 523"/>
              <a:gd name="T13" fmla="*/ 0 h 30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23"/>
              <a:gd name="T22" fmla="*/ 0 h 309"/>
              <a:gd name="T23" fmla="*/ 523 w 523"/>
              <a:gd name="T24" fmla="*/ 309 h 30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23" h="309">
                <a:moveTo>
                  <a:pt x="40" y="0"/>
                </a:moveTo>
                <a:cubicBezTo>
                  <a:pt x="0" y="24"/>
                  <a:pt x="136" y="96"/>
                  <a:pt x="136" y="144"/>
                </a:cubicBezTo>
                <a:cubicBezTo>
                  <a:pt x="136" y="192"/>
                  <a:pt x="9" y="267"/>
                  <a:pt x="40" y="288"/>
                </a:cubicBezTo>
                <a:cubicBezTo>
                  <a:pt x="71" y="309"/>
                  <a:pt x="241" y="292"/>
                  <a:pt x="321" y="268"/>
                </a:cubicBezTo>
                <a:cubicBezTo>
                  <a:pt x="401" y="244"/>
                  <a:pt x="523" y="184"/>
                  <a:pt x="520" y="144"/>
                </a:cubicBezTo>
                <a:cubicBezTo>
                  <a:pt x="517" y="104"/>
                  <a:pt x="380" y="50"/>
                  <a:pt x="300" y="26"/>
                </a:cubicBezTo>
                <a:cubicBezTo>
                  <a:pt x="220" y="2"/>
                  <a:pt x="94" y="5"/>
                  <a:pt x="40" y="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Backtracking Search</a:t>
            </a:r>
          </a:p>
        </p:txBody>
      </p:sp>
      <p:sp>
        <p:nvSpPr>
          <p:cNvPr id="614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002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Beam Search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Like greedy </a:t>
            </a:r>
            <a:r>
              <a:rPr lang="en-US" sz="2800" dirty="0" err="1"/>
              <a:t>hillclimbing</a:t>
            </a:r>
            <a:r>
              <a:rPr lang="en-US" sz="2800" dirty="0"/>
              <a:t> search, but keep K states at all times: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Variables: beam size, encourage diversity?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The best choice in MANY practical settings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Complete?  Optimal?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Why do we still need optimal methods?</a:t>
            </a:r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1371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>
            <a:off x="2133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>
            <a:off x="2133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>
            <a:off x="21336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8" name="Oval 8"/>
          <p:cNvSpPr>
            <a:spLocks noChangeArrowheads="1"/>
          </p:cNvSpPr>
          <p:nvPr/>
        </p:nvSpPr>
        <p:spPr bwMode="auto">
          <a:xfrm>
            <a:off x="28956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28956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0" name="Oval 10"/>
          <p:cNvSpPr>
            <a:spLocks noChangeArrowheads="1"/>
          </p:cNvSpPr>
          <p:nvPr/>
        </p:nvSpPr>
        <p:spPr bwMode="auto">
          <a:xfrm>
            <a:off x="28956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35814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35814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35814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094" name="AutoShape 14"/>
          <p:cNvCxnSpPr>
            <a:cxnSpLocks noChangeShapeType="1"/>
            <a:stCxn id="46084" idx="6"/>
            <a:endCxn id="46085" idx="2"/>
          </p:cNvCxnSpPr>
          <p:nvPr/>
        </p:nvCxnSpPr>
        <p:spPr bwMode="auto">
          <a:xfrm>
            <a:off x="15240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095" name="AutoShape 15"/>
          <p:cNvCxnSpPr>
            <a:cxnSpLocks noChangeShapeType="1"/>
            <a:stCxn id="46084" idx="6"/>
            <a:endCxn id="46086" idx="2"/>
          </p:cNvCxnSpPr>
          <p:nvPr/>
        </p:nvCxnSpPr>
        <p:spPr bwMode="auto">
          <a:xfrm>
            <a:off x="15240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6" name="AutoShape 16"/>
          <p:cNvCxnSpPr>
            <a:cxnSpLocks noChangeShapeType="1"/>
            <a:stCxn id="46084" idx="6"/>
            <a:endCxn id="46087" idx="2"/>
          </p:cNvCxnSpPr>
          <p:nvPr/>
        </p:nvCxnSpPr>
        <p:spPr bwMode="auto">
          <a:xfrm>
            <a:off x="15240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7" name="AutoShape 17"/>
          <p:cNvCxnSpPr>
            <a:cxnSpLocks noChangeShapeType="1"/>
            <a:stCxn id="46085" idx="6"/>
            <a:endCxn id="46088" idx="2"/>
          </p:cNvCxnSpPr>
          <p:nvPr/>
        </p:nvCxnSpPr>
        <p:spPr bwMode="auto">
          <a:xfrm>
            <a:off x="22860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098" name="AutoShape 18"/>
          <p:cNvCxnSpPr>
            <a:cxnSpLocks noChangeShapeType="1"/>
            <a:stCxn id="46085" idx="6"/>
            <a:endCxn id="46089" idx="2"/>
          </p:cNvCxnSpPr>
          <p:nvPr/>
        </p:nvCxnSpPr>
        <p:spPr bwMode="auto">
          <a:xfrm>
            <a:off x="22860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099" name="AutoShape 19"/>
          <p:cNvCxnSpPr>
            <a:cxnSpLocks noChangeShapeType="1"/>
            <a:stCxn id="46085" idx="6"/>
            <a:endCxn id="46090" idx="2"/>
          </p:cNvCxnSpPr>
          <p:nvPr/>
        </p:nvCxnSpPr>
        <p:spPr bwMode="auto">
          <a:xfrm>
            <a:off x="22860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00" name="AutoShape 20"/>
          <p:cNvCxnSpPr>
            <a:cxnSpLocks noChangeShapeType="1"/>
            <a:stCxn id="46088" idx="6"/>
            <a:endCxn id="46091" idx="2"/>
          </p:cNvCxnSpPr>
          <p:nvPr/>
        </p:nvCxnSpPr>
        <p:spPr bwMode="auto">
          <a:xfrm>
            <a:off x="3048000" y="25908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01" name="AutoShape 21"/>
          <p:cNvCxnSpPr>
            <a:cxnSpLocks noChangeShapeType="1"/>
            <a:stCxn id="46088" idx="6"/>
            <a:endCxn id="46092" idx="2"/>
          </p:cNvCxnSpPr>
          <p:nvPr/>
        </p:nvCxnSpPr>
        <p:spPr bwMode="auto">
          <a:xfrm>
            <a:off x="3048000" y="25908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02" name="AutoShape 22"/>
          <p:cNvCxnSpPr>
            <a:cxnSpLocks noChangeShapeType="1"/>
            <a:stCxn id="46088" idx="6"/>
            <a:endCxn id="46093" idx="2"/>
          </p:cNvCxnSpPr>
          <p:nvPr/>
        </p:nvCxnSpPr>
        <p:spPr bwMode="auto">
          <a:xfrm>
            <a:off x="3048000" y="2590800"/>
            <a:ext cx="5334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1524000" y="3810001"/>
            <a:ext cx="2286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Greedy Search</a:t>
            </a:r>
          </a:p>
        </p:txBody>
      </p:sp>
      <p:sp>
        <p:nvSpPr>
          <p:cNvPr id="46104" name="Oval 24"/>
          <p:cNvSpPr>
            <a:spLocks noChangeArrowheads="1"/>
          </p:cNvSpPr>
          <p:nvPr/>
        </p:nvSpPr>
        <p:spPr bwMode="auto">
          <a:xfrm>
            <a:off x="4953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5" name="Oval 25"/>
          <p:cNvSpPr>
            <a:spLocks noChangeArrowheads="1"/>
          </p:cNvSpPr>
          <p:nvPr/>
        </p:nvSpPr>
        <p:spPr bwMode="auto">
          <a:xfrm>
            <a:off x="5715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6" name="Oval 26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7" name="Oval 27"/>
          <p:cNvSpPr>
            <a:spLocks noChangeArrowheads="1"/>
          </p:cNvSpPr>
          <p:nvPr/>
        </p:nvSpPr>
        <p:spPr bwMode="auto">
          <a:xfrm>
            <a:off x="57150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8" name="Oval 28"/>
          <p:cNvSpPr>
            <a:spLocks noChangeArrowheads="1"/>
          </p:cNvSpPr>
          <p:nvPr/>
        </p:nvSpPr>
        <p:spPr bwMode="auto">
          <a:xfrm>
            <a:off x="6477000" y="2514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09" name="Oval 29"/>
          <p:cNvSpPr>
            <a:spLocks noChangeArrowheads="1"/>
          </p:cNvSpPr>
          <p:nvPr/>
        </p:nvSpPr>
        <p:spPr bwMode="auto">
          <a:xfrm>
            <a:off x="6477000" y="28194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0" name="Oval 30"/>
          <p:cNvSpPr>
            <a:spLocks noChangeArrowheads="1"/>
          </p:cNvSpPr>
          <p:nvPr/>
        </p:nvSpPr>
        <p:spPr bwMode="auto">
          <a:xfrm>
            <a:off x="6477000" y="3124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7162800" y="25146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2" name="Oval 32"/>
          <p:cNvSpPr>
            <a:spLocks noChangeArrowheads="1"/>
          </p:cNvSpPr>
          <p:nvPr/>
        </p:nvSpPr>
        <p:spPr bwMode="auto">
          <a:xfrm>
            <a:off x="7162800" y="28194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7162800" y="31242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114" name="AutoShape 34"/>
          <p:cNvCxnSpPr>
            <a:cxnSpLocks noChangeShapeType="1"/>
            <a:stCxn id="46104" idx="6"/>
            <a:endCxn id="46105" idx="2"/>
          </p:cNvCxnSpPr>
          <p:nvPr/>
        </p:nvCxnSpPr>
        <p:spPr bwMode="auto">
          <a:xfrm>
            <a:off x="51054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5" name="AutoShape 35"/>
          <p:cNvCxnSpPr>
            <a:cxnSpLocks noChangeShapeType="1"/>
            <a:stCxn id="46104" idx="6"/>
            <a:endCxn id="46106" idx="2"/>
          </p:cNvCxnSpPr>
          <p:nvPr/>
        </p:nvCxnSpPr>
        <p:spPr bwMode="auto">
          <a:xfrm>
            <a:off x="51054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6" name="AutoShape 36"/>
          <p:cNvCxnSpPr>
            <a:cxnSpLocks noChangeShapeType="1"/>
            <a:stCxn id="46104" idx="6"/>
            <a:endCxn id="46107" idx="2"/>
          </p:cNvCxnSpPr>
          <p:nvPr/>
        </p:nvCxnSpPr>
        <p:spPr bwMode="auto">
          <a:xfrm>
            <a:off x="51054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17" name="AutoShape 37"/>
          <p:cNvCxnSpPr>
            <a:cxnSpLocks noChangeShapeType="1"/>
            <a:stCxn id="46105" idx="6"/>
            <a:endCxn id="46108" idx="2"/>
          </p:cNvCxnSpPr>
          <p:nvPr/>
        </p:nvCxnSpPr>
        <p:spPr bwMode="auto">
          <a:xfrm>
            <a:off x="5867400" y="25908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18" name="AutoShape 38"/>
          <p:cNvCxnSpPr>
            <a:cxnSpLocks noChangeShapeType="1"/>
            <a:stCxn id="46105" idx="6"/>
            <a:endCxn id="46109" idx="2"/>
          </p:cNvCxnSpPr>
          <p:nvPr/>
        </p:nvCxnSpPr>
        <p:spPr bwMode="auto">
          <a:xfrm>
            <a:off x="5867400" y="25908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19" name="AutoShape 39"/>
          <p:cNvCxnSpPr>
            <a:cxnSpLocks noChangeShapeType="1"/>
            <a:stCxn id="46108" idx="6"/>
            <a:endCxn id="46111" idx="2"/>
          </p:cNvCxnSpPr>
          <p:nvPr/>
        </p:nvCxnSpPr>
        <p:spPr bwMode="auto">
          <a:xfrm>
            <a:off x="6629400" y="25908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0" name="AutoShape 40"/>
          <p:cNvCxnSpPr>
            <a:cxnSpLocks noChangeShapeType="1"/>
            <a:stCxn id="46108" idx="6"/>
            <a:endCxn id="46112" idx="2"/>
          </p:cNvCxnSpPr>
          <p:nvPr/>
        </p:nvCxnSpPr>
        <p:spPr bwMode="auto">
          <a:xfrm>
            <a:off x="6629400" y="25908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6477000" y="3429000"/>
            <a:ext cx="152400" cy="1524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6122" name="Oval 42"/>
          <p:cNvSpPr>
            <a:spLocks noChangeArrowheads="1"/>
          </p:cNvSpPr>
          <p:nvPr/>
        </p:nvSpPr>
        <p:spPr bwMode="auto">
          <a:xfrm>
            <a:off x="7162800" y="34290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cxnSp>
        <p:nvCxnSpPr>
          <p:cNvPr id="46123" name="AutoShape 43"/>
          <p:cNvCxnSpPr>
            <a:cxnSpLocks noChangeShapeType="1"/>
            <a:stCxn id="46106" idx="6"/>
            <a:endCxn id="46110" idx="2"/>
          </p:cNvCxnSpPr>
          <p:nvPr/>
        </p:nvCxnSpPr>
        <p:spPr bwMode="auto">
          <a:xfrm>
            <a:off x="5867400" y="2895600"/>
            <a:ext cx="609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24" name="AutoShape 44"/>
          <p:cNvCxnSpPr>
            <a:cxnSpLocks noChangeShapeType="1"/>
            <a:stCxn id="46106" idx="6"/>
            <a:endCxn id="46109" idx="2"/>
          </p:cNvCxnSpPr>
          <p:nvPr/>
        </p:nvCxnSpPr>
        <p:spPr bwMode="auto">
          <a:xfrm>
            <a:off x="5867400" y="2895600"/>
            <a:ext cx="6096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5" name="AutoShape 45"/>
          <p:cNvCxnSpPr>
            <a:cxnSpLocks noChangeShapeType="1"/>
            <a:stCxn id="46105" idx="6"/>
            <a:endCxn id="46110" idx="2"/>
          </p:cNvCxnSpPr>
          <p:nvPr/>
        </p:nvCxnSpPr>
        <p:spPr bwMode="auto">
          <a:xfrm>
            <a:off x="5867400" y="25908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6" name="AutoShape 46"/>
          <p:cNvCxnSpPr>
            <a:cxnSpLocks noChangeShapeType="1"/>
            <a:stCxn id="46106" idx="6"/>
            <a:endCxn id="46121" idx="2"/>
          </p:cNvCxnSpPr>
          <p:nvPr/>
        </p:nvCxnSpPr>
        <p:spPr bwMode="auto">
          <a:xfrm>
            <a:off x="5867400" y="2895600"/>
            <a:ext cx="6096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7" name="AutoShape 47"/>
          <p:cNvCxnSpPr>
            <a:cxnSpLocks noChangeShapeType="1"/>
            <a:stCxn id="46108" idx="6"/>
            <a:endCxn id="46113" idx="2"/>
          </p:cNvCxnSpPr>
          <p:nvPr/>
        </p:nvCxnSpPr>
        <p:spPr bwMode="auto">
          <a:xfrm>
            <a:off x="6629400" y="2590800"/>
            <a:ext cx="5334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46128" name="AutoShape 48"/>
          <p:cNvCxnSpPr>
            <a:cxnSpLocks noChangeShapeType="1"/>
            <a:stCxn id="46110" idx="6"/>
            <a:endCxn id="46112" idx="2"/>
          </p:cNvCxnSpPr>
          <p:nvPr/>
        </p:nvCxnSpPr>
        <p:spPr bwMode="auto">
          <a:xfrm flipV="1">
            <a:off x="6629400" y="28956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29" name="AutoShape 49"/>
          <p:cNvCxnSpPr>
            <a:cxnSpLocks noChangeShapeType="1"/>
            <a:stCxn id="46110" idx="6"/>
            <a:endCxn id="46122" idx="2"/>
          </p:cNvCxnSpPr>
          <p:nvPr/>
        </p:nvCxnSpPr>
        <p:spPr bwMode="auto">
          <a:xfrm>
            <a:off x="6629400" y="3200400"/>
            <a:ext cx="5334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6130" name="AutoShape 50"/>
          <p:cNvCxnSpPr>
            <a:cxnSpLocks noChangeShapeType="1"/>
            <a:stCxn id="46110" idx="6"/>
            <a:endCxn id="46113" idx="2"/>
          </p:cNvCxnSpPr>
          <p:nvPr/>
        </p:nvCxnSpPr>
        <p:spPr bwMode="auto">
          <a:xfrm>
            <a:off x="6629400" y="3200400"/>
            <a:ext cx="5334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</p:cxnSp>
      <p:sp>
        <p:nvSpPr>
          <p:cNvPr id="46131" name="Text Box 51"/>
          <p:cNvSpPr txBox="1">
            <a:spLocks noChangeArrowheads="1"/>
          </p:cNvSpPr>
          <p:nvPr/>
        </p:nvSpPr>
        <p:spPr bwMode="auto">
          <a:xfrm>
            <a:off x="5105400" y="3810001"/>
            <a:ext cx="2286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Beam Search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Improving Backtracking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11353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r>
              <a:rPr lang="en-US" sz="2400" dirty="0"/>
              <a:t>… but it’s all still NP-hard</a:t>
            </a:r>
          </a:p>
          <a:p>
            <a:pPr lvl="1" eaLnBrk="1" hangingPunct="1"/>
            <a:endParaRPr lang="en-US" sz="2400" dirty="0"/>
          </a:p>
          <a:p>
            <a:r>
              <a:rPr lang="en-US" sz="2800" dirty="0"/>
              <a:t>Filtering: Can we detect inevitable failure early?</a:t>
            </a:r>
          </a:p>
          <a:p>
            <a:pPr lvl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  (MRV)</a:t>
            </a:r>
          </a:p>
          <a:p>
            <a:pPr lvl="1" eaLnBrk="1" hangingPunct="1"/>
            <a:r>
              <a:rPr lang="en-US" sz="2400" dirty="0"/>
              <a:t>In what order should its values be tried?  (LCV)</a:t>
            </a:r>
          </a:p>
          <a:p>
            <a:pPr marL="457165" lvl="1" indent="0">
              <a:buNone/>
            </a:pPr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4802" y="1643021"/>
            <a:ext cx="3925863" cy="1884267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70022" y="3965201"/>
            <a:ext cx="3660484" cy="20517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 Consistency and Beyond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8780" y="1907650"/>
            <a:ext cx="8963552" cy="3728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2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1143000" y="2286001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simultaneously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Must rerun after each assignment!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733800" y="2286000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984939" y="32766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984939" y="32766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622739" y="3276600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525000" y="47244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236661" y="2819400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828800" y="28956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752601" y="259080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245661" y="2658035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277035" y="306593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273301" y="329452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After enforcing arc consistency:</a:t>
            </a:r>
          </a:p>
          <a:p>
            <a:pPr lvl="1" eaLnBrk="1" hangingPunct="1"/>
            <a:r>
              <a:rPr lang="en-US" dirty="0" smtClean="0"/>
              <a:t>Can have one solution left</a:t>
            </a:r>
          </a:p>
          <a:p>
            <a:pPr lvl="1" eaLnBrk="1" hangingPunct="1"/>
            <a:r>
              <a:rPr lang="en-US" dirty="0" smtClean="0"/>
              <a:t>Can have multiple solutions left</a:t>
            </a:r>
          </a:p>
          <a:p>
            <a:pPr lvl="1" eaLnBrk="1" hangingPunct="1"/>
            <a:r>
              <a:rPr lang="en-US" dirty="0" smtClean="0"/>
              <a:t>Can have no solutions left (and not know it)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Arc consistency still runs inside a backtracking search!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8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9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K-Consistency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 \propto e^{\frac{E(x)}{kT}}&#10;\]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6"/>
  <p:tag name="PICTUREFILESIZE" val="87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eq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9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spcBef>
            <a:spcPct val="50000"/>
          </a:spcBef>
          <a:defRPr dirty="0">
            <a:latin typeface="Calibri"/>
            <a:cs typeface="Calibri"/>
          </a:defRPr>
        </a:defPPr>
      </a:lstStyle>
    </a:sp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30547</TotalTime>
  <Words>1500</Words>
  <Application>Microsoft Office PowerPoint</Application>
  <PresentationFormat>Widescreen</PresentationFormat>
  <Paragraphs>355</Paragraphs>
  <Slides>40</Slides>
  <Notes>3</Notes>
  <HiddenSlides>2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Arial Narrow</vt:lpstr>
      <vt:lpstr>Calibri</vt:lpstr>
      <vt:lpstr>Symbol</vt:lpstr>
      <vt:lpstr>Times New Roman</vt:lpstr>
      <vt:lpstr>Wingdings</vt:lpstr>
      <vt:lpstr>dan-berkeley-nlp-v1</vt:lpstr>
      <vt:lpstr>CS 188: Artificial Intelligence </vt:lpstr>
      <vt:lpstr>Today</vt:lpstr>
      <vt:lpstr>Reminder: CSPs</vt:lpstr>
      <vt:lpstr>Backtracking Search</vt:lpstr>
      <vt:lpstr>Improving Backtracking</vt:lpstr>
      <vt:lpstr>Arc Consistency and Beyond</vt:lpstr>
      <vt:lpstr>Arc Consistency of an Entire CSP</vt:lpstr>
      <vt:lpstr>Limitations of Arc Consistency</vt:lpstr>
      <vt:lpstr>K-Consistency</vt:lpstr>
      <vt:lpstr>K-Consistency</vt:lpstr>
      <vt:lpstr>Strong K-Consistency</vt:lpstr>
      <vt:lpstr>Structure</vt:lpstr>
      <vt:lpstr>Problem Structure</vt:lpstr>
      <vt:lpstr>Tree-Structured CSPs</vt:lpstr>
      <vt:lpstr>Tree-Structured CSPs</vt:lpstr>
      <vt:lpstr>Tree-Structured CSPs</vt:lpstr>
      <vt:lpstr>Improving Structure</vt:lpstr>
      <vt:lpstr>Nearly Tree-Structured CSPs</vt:lpstr>
      <vt:lpstr>Cutset Conditioning</vt:lpstr>
      <vt:lpstr>Cutset Quiz</vt:lpstr>
      <vt:lpstr>Tree Decomposition*</vt:lpstr>
      <vt:lpstr>Iterative Improvement</vt:lpstr>
      <vt:lpstr>Iterative Algorithms for CSPs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  <vt:lpstr>Local Search</vt:lpstr>
      <vt:lpstr>Local Search</vt:lpstr>
      <vt:lpstr>Hill Climbing</vt:lpstr>
      <vt:lpstr>Hill Climbing Diagram</vt:lpstr>
      <vt:lpstr>Hill Climbing Quiz</vt:lpstr>
      <vt:lpstr>Simulated Annealing</vt:lpstr>
      <vt:lpstr>Simulated Annealing</vt:lpstr>
      <vt:lpstr>Genetic Algorithms</vt:lpstr>
      <vt:lpstr>Example: N-Queens</vt:lpstr>
      <vt:lpstr>Next Time: Adversarial Search!</vt:lpstr>
      <vt:lpstr>Example: Fault Diagnosis</vt:lpstr>
      <vt:lpstr>Beam Search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klein</cp:lastModifiedBy>
  <cp:revision>2226</cp:revision>
  <cp:lastPrinted>2014-02-04T08:20:14Z</cp:lastPrinted>
  <dcterms:created xsi:type="dcterms:W3CDTF">2004-08-27T04:16:05Z</dcterms:created>
  <dcterms:modified xsi:type="dcterms:W3CDTF">2018-09-06T05:52:03Z</dcterms:modified>
</cp:coreProperties>
</file>