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8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notesSlides/notesSlide33.xml" ContentType="application/vnd.openxmlformats-officedocument.presentationml.notesSlide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9" r:id="rId1"/>
  </p:sldMasterIdLst>
  <p:notesMasterIdLst>
    <p:notesMasterId r:id="rId58"/>
  </p:notesMasterIdLst>
  <p:handoutMasterIdLst>
    <p:handoutMasterId r:id="rId59"/>
  </p:handoutMasterIdLst>
  <p:sldIdLst>
    <p:sldId id="893" r:id="rId2"/>
    <p:sldId id="860" r:id="rId3"/>
    <p:sldId id="820" r:id="rId4"/>
    <p:sldId id="929" r:id="rId5"/>
    <p:sldId id="859" r:id="rId6"/>
    <p:sldId id="945" r:id="rId7"/>
    <p:sldId id="823" r:id="rId8"/>
    <p:sldId id="825" r:id="rId9"/>
    <p:sldId id="826" r:id="rId10"/>
    <p:sldId id="931" r:id="rId11"/>
    <p:sldId id="894" r:id="rId12"/>
    <p:sldId id="896" r:id="rId13"/>
    <p:sldId id="968" r:id="rId14"/>
    <p:sldId id="897" r:id="rId15"/>
    <p:sldId id="898" r:id="rId16"/>
    <p:sldId id="899" r:id="rId17"/>
    <p:sldId id="864" r:id="rId18"/>
    <p:sldId id="862" r:id="rId19"/>
    <p:sldId id="932" r:id="rId20"/>
    <p:sldId id="863" r:id="rId21"/>
    <p:sldId id="834" r:id="rId22"/>
    <p:sldId id="900" r:id="rId23"/>
    <p:sldId id="917" r:id="rId24"/>
    <p:sldId id="946" r:id="rId25"/>
    <p:sldId id="947" r:id="rId26"/>
    <p:sldId id="948" r:id="rId27"/>
    <p:sldId id="949" r:id="rId28"/>
    <p:sldId id="950" r:id="rId29"/>
    <p:sldId id="951" r:id="rId30"/>
    <p:sldId id="952" r:id="rId31"/>
    <p:sldId id="953" r:id="rId32"/>
    <p:sldId id="901" r:id="rId33"/>
    <p:sldId id="944" r:id="rId34"/>
    <p:sldId id="919" r:id="rId35"/>
    <p:sldId id="921" r:id="rId36"/>
    <p:sldId id="904" r:id="rId37"/>
    <p:sldId id="954" r:id="rId38"/>
    <p:sldId id="955" r:id="rId39"/>
    <p:sldId id="956" r:id="rId40"/>
    <p:sldId id="957" r:id="rId41"/>
    <p:sldId id="958" r:id="rId42"/>
    <p:sldId id="959" r:id="rId43"/>
    <p:sldId id="960" r:id="rId44"/>
    <p:sldId id="961" r:id="rId45"/>
    <p:sldId id="962" r:id="rId46"/>
    <p:sldId id="963" r:id="rId47"/>
    <p:sldId id="964" r:id="rId48"/>
    <p:sldId id="965" r:id="rId49"/>
    <p:sldId id="966" r:id="rId50"/>
    <p:sldId id="967" r:id="rId51"/>
    <p:sldId id="905" r:id="rId52"/>
    <p:sldId id="906" r:id="rId53"/>
    <p:sldId id="923" r:id="rId54"/>
    <p:sldId id="926" r:id="rId55"/>
    <p:sldId id="928" r:id="rId56"/>
    <p:sldId id="916" r:id="rId57"/>
  </p:sldIdLst>
  <p:sldSz cx="12192000" cy="6858000"/>
  <p:notesSz cx="7099300" cy="10234613"/>
  <p:custDataLst>
    <p:tags r:id="rId60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scaleToFitPaper="1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8000"/>
    <a:srgbClr val="8FAAFF"/>
    <a:srgbClr val="7F2727"/>
    <a:srgbClr val="0066FF"/>
    <a:srgbClr val="B8EAC0"/>
    <a:srgbClr val="A3FFCD"/>
    <a:srgbClr val="A50021"/>
    <a:srgbClr val="7DFF00"/>
    <a:srgbClr val="B9FF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094" autoAdjust="0"/>
    <p:restoredTop sz="75528" autoAdjust="0"/>
  </p:normalViewPr>
  <p:slideViewPr>
    <p:cSldViewPr>
      <p:cViewPr>
        <p:scale>
          <a:sx n="130" d="100"/>
          <a:sy n="130" d="100"/>
        </p:scale>
        <p:origin x="546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077337" cy="511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19" tIns="49511" rIns="99019" bIns="49511" numCol="1" anchor="t" anchorCtr="0" compatLnSpc="1">
            <a:prstTxWarp prst="textNoShape">
              <a:avLst/>
            </a:prstTxWarp>
          </a:bodyPr>
          <a:lstStyle>
            <a:lvl1pPr defTabSz="990387">
              <a:defRPr sz="13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0340" y="1"/>
            <a:ext cx="3077337" cy="511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19" tIns="49511" rIns="99019" bIns="49511" numCol="1" anchor="t" anchorCtr="0" compatLnSpc="1">
            <a:prstTxWarp prst="textNoShape">
              <a:avLst/>
            </a:prstTxWarp>
          </a:bodyPr>
          <a:lstStyle>
            <a:lvl1pPr algn="r" defTabSz="990387">
              <a:defRPr sz="13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2708"/>
            <a:ext cx="3077337" cy="510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19" tIns="49511" rIns="99019" bIns="49511" numCol="1" anchor="b" anchorCtr="0" compatLnSpc="1">
            <a:prstTxWarp prst="textNoShape">
              <a:avLst/>
            </a:prstTxWarp>
          </a:bodyPr>
          <a:lstStyle>
            <a:lvl1pPr defTabSz="990387">
              <a:defRPr sz="13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0340" y="9722708"/>
            <a:ext cx="3077337" cy="510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19" tIns="49511" rIns="99019" bIns="49511" numCol="1" anchor="b" anchorCtr="0" compatLnSpc="1">
            <a:prstTxWarp prst="textNoShape">
              <a:avLst/>
            </a:prstTxWarp>
          </a:bodyPr>
          <a:lstStyle>
            <a:lvl1pPr algn="r" defTabSz="989801">
              <a:defRPr sz="1300"/>
            </a:lvl1pPr>
          </a:lstStyle>
          <a:p>
            <a:fld id="{370EF009-23CE-4081-AF56-082D82CEF6F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41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077337" cy="511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19" tIns="49511" rIns="99019" bIns="49511" numCol="1" anchor="t" anchorCtr="0" compatLnSpc="1">
            <a:prstTxWarp prst="textNoShape">
              <a:avLst/>
            </a:prstTxWarp>
          </a:bodyPr>
          <a:lstStyle>
            <a:lvl1pPr defTabSz="990387">
              <a:defRPr sz="13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0340" y="1"/>
            <a:ext cx="3077337" cy="511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19" tIns="49511" rIns="99019" bIns="49511" numCol="1" anchor="t" anchorCtr="0" compatLnSpc="1">
            <a:prstTxWarp prst="textNoShape">
              <a:avLst/>
            </a:prstTxWarp>
          </a:bodyPr>
          <a:lstStyle>
            <a:lvl1pPr algn="r" defTabSz="990387">
              <a:defRPr sz="13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39700" y="768350"/>
            <a:ext cx="6819900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30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10905" y="4862233"/>
            <a:ext cx="5677492" cy="4603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19" tIns="49511" rIns="99019" bIns="4951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730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2708"/>
            <a:ext cx="3077337" cy="510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19" tIns="49511" rIns="99019" bIns="49511" numCol="1" anchor="b" anchorCtr="0" compatLnSpc="1">
            <a:prstTxWarp prst="textNoShape">
              <a:avLst/>
            </a:prstTxWarp>
          </a:bodyPr>
          <a:lstStyle>
            <a:lvl1pPr defTabSz="990387">
              <a:defRPr sz="13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0340" y="9722708"/>
            <a:ext cx="3077337" cy="510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19" tIns="49511" rIns="99019" bIns="49511" numCol="1" anchor="b" anchorCtr="0" compatLnSpc="1">
            <a:prstTxWarp prst="textNoShape">
              <a:avLst/>
            </a:prstTxWarp>
          </a:bodyPr>
          <a:lstStyle>
            <a:lvl1pPr algn="r" defTabSz="989801">
              <a:defRPr sz="1300"/>
            </a:lvl1pPr>
          </a:lstStyle>
          <a:p>
            <a:fld id="{72CC9163-7EC6-4747-8782-88871FDBE12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26235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Please retain proper</a:t>
            </a:r>
            <a:r>
              <a:rPr lang="en-US" baseline="0" dirty="0" smtClean="0"/>
              <a:t> attribution, including the reference to </a:t>
            </a:r>
            <a:r>
              <a:rPr lang="en-US" baseline="0" dirty="0" err="1" smtClean="0"/>
              <a:t>ai.berkeley.edu</a:t>
            </a:r>
            <a:r>
              <a:rPr lang="en-US" baseline="0" dirty="0" smtClean="0"/>
              <a:t>.  </a:t>
            </a:r>
            <a:r>
              <a:rPr lang="en-US" baseline="0" smtClean="0"/>
              <a:t>Thanks!</a:t>
            </a:r>
            <a:endParaRPr lang="en-US" sz="1200" smtClean="0">
              <a:latin typeface="Calibri"/>
              <a:cs typeface="Calibri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6943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demo doesn’t show</a:t>
            </a:r>
            <a:r>
              <a:rPr lang="en-US" baseline="0" dirty="0" smtClean="0"/>
              <a:t> anything in action, it just shows the V and Q values.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1846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This demo doesn’t show</a:t>
            </a:r>
            <a:r>
              <a:rPr lang="en-US" baseline="0" dirty="0" smtClean="0"/>
              <a:t> anything in action, it just shows the V and Q values.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4283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demo doesn’t show</a:t>
            </a:r>
            <a:r>
              <a:rPr lang="en-US" baseline="0" dirty="0" smtClean="0"/>
              <a:t> anything in action, it just shows the V and Q values.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1846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This demo doesn’t show</a:t>
            </a:r>
            <a:r>
              <a:rPr lang="en-US" baseline="0" dirty="0" smtClean="0"/>
              <a:t> anything in action, it just shows the V and Q values.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4283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demo doesn’t show</a:t>
            </a:r>
            <a:r>
              <a:rPr lang="en-US" baseline="0" dirty="0" smtClean="0"/>
              <a:t> anything in action, it just shows the V and Q values.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1846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This demo doesn’t show</a:t>
            </a:r>
            <a:r>
              <a:rPr lang="en-US" baseline="0" dirty="0" smtClean="0"/>
              <a:t> anything in action, it just shows the V and Q values.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4283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demo doesn’t show</a:t>
            </a:r>
            <a:r>
              <a:rPr lang="en-US" baseline="0" dirty="0" smtClean="0"/>
              <a:t> anything in action, it just shows the V and Q values.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1846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This demo doesn’t show</a:t>
            </a:r>
            <a:r>
              <a:rPr lang="en-US" baseline="0" dirty="0" smtClean="0"/>
              <a:t> anything in action, it just shows the V and Q values.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42831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demo generates the time-limited</a:t>
            </a:r>
            <a:r>
              <a:rPr lang="en-US" baseline="0" dirty="0" smtClean="0"/>
              <a:t> values for </a:t>
            </a:r>
            <a:r>
              <a:rPr lang="en-US" baseline="0" dirty="0" err="1" smtClean="0"/>
              <a:t>gridworld</a:t>
            </a:r>
            <a:r>
              <a:rPr lang="en-US" baseline="0" dirty="0" smtClean="0"/>
              <a:t> as snapshotted onto the next slides.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80156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Assuming zero living reward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8704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[cut demo of moving around in grid world program]</a:t>
            </a:r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88101"/>
            <a:fld id="{552C0BAA-F2C0-47C6-A20B-733CA31DCFFD}" type="slidenum">
              <a:rPr lang="en-US"/>
              <a:pPr defTabSz="988101"/>
              <a:t>3</a:t>
            </a:fld>
            <a:endParaRPr 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Assuming zero living reward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87040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Assuming zero living reward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87040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Assuming zero living reward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87040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Assuming zero living reward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87040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Assuming zero living reward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87040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Assuming zero living reward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87040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Assuming zero living reward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87040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Assuming zero living reward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87040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Assuming zero living reward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87040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Assuming zero living reward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8704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23554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>
                <a:ea typeface="ＭＳ Ｐゴシック" pitchFamily="34" charset="-128"/>
              </a:rPr>
              <a:t>In search problems: did not talk about actions, but about successor functions --- now the information inside the successor function is unpacked into actions, transitions and reward</a:t>
            </a:r>
          </a:p>
          <a:p>
            <a:endParaRPr lang="en-US" dirty="0" smtClean="0">
              <a:ea typeface="ＭＳ Ｐゴシック" pitchFamily="34" charset="-128"/>
            </a:endParaRPr>
          </a:p>
          <a:p>
            <a:r>
              <a:rPr lang="en-US" dirty="0" smtClean="0">
                <a:ea typeface="ＭＳ Ｐゴシック" pitchFamily="34" charset="-128"/>
              </a:rPr>
              <a:t>Write out S, A, example entry in T, entry in R</a:t>
            </a:r>
          </a:p>
          <a:p>
            <a:endParaRPr lang="en-US" dirty="0" smtClean="0">
              <a:ea typeface="ＭＳ Ｐゴシック" pitchFamily="34" charset="-128"/>
            </a:endParaRPr>
          </a:p>
          <a:p>
            <a:r>
              <a:rPr lang="en-US" dirty="0" smtClean="0">
                <a:ea typeface="ＭＳ Ｐゴシック" pitchFamily="34" charset="-128"/>
              </a:rPr>
              <a:t>Reward function different from the book : R(</a:t>
            </a:r>
            <a:r>
              <a:rPr lang="en-US" dirty="0" err="1" smtClean="0">
                <a:ea typeface="ＭＳ Ｐゴシック" pitchFamily="34" charset="-128"/>
              </a:rPr>
              <a:t>s,a,s</a:t>
            </a:r>
            <a:r>
              <a:rPr lang="ja-JP" altLang="en-US" dirty="0" smtClean="0">
                <a:ea typeface="ＭＳ Ｐゴシック" pitchFamily="34" charset="-128"/>
              </a:rPr>
              <a:t>’</a:t>
            </a:r>
            <a:r>
              <a:rPr lang="en-US" altLang="ja-JP" dirty="0" smtClean="0">
                <a:ea typeface="ＭＳ Ｐゴシック" pitchFamily="34" charset="-128"/>
              </a:rPr>
              <a:t>)</a:t>
            </a:r>
          </a:p>
          <a:p>
            <a:r>
              <a:rPr lang="en-US" dirty="0" smtClean="0">
                <a:ea typeface="ＭＳ Ｐゴシック" pitchFamily="34" charset="-128"/>
              </a:rPr>
              <a:t>In book simpler for equations, but not useful for the projects.</a:t>
            </a:r>
          </a:p>
          <a:p>
            <a:endParaRPr lang="en-US" dirty="0" smtClean="0">
              <a:ea typeface="ＭＳ Ｐゴシック" pitchFamily="34" charset="-128"/>
            </a:endParaRPr>
          </a:p>
          <a:p>
            <a:r>
              <a:rPr lang="en-US" dirty="0" smtClean="0">
                <a:ea typeface="ＭＳ Ｐゴシック" pitchFamily="34" charset="-128"/>
              </a:rPr>
              <a:t>Need to modify </a:t>
            </a:r>
            <a:r>
              <a:rPr lang="en-US" dirty="0" err="1" smtClean="0">
                <a:ea typeface="ＭＳ Ｐゴシック" pitchFamily="34" charset="-128"/>
              </a:rPr>
              <a:t>expectimax</a:t>
            </a:r>
            <a:r>
              <a:rPr lang="en-US" dirty="0" smtClean="0">
                <a:ea typeface="ＭＳ Ｐゴシック" pitchFamily="34" charset="-128"/>
              </a:rPr>
              <a:t> a tiny little bit to account for rewards along the way, but that</a:t>
            </a:r>
            <a:r>
              <a:rPr lang="en-US" altLang="en-US" dirty="0" smtClean="0">
                <a:ea typeface="ＭＳ Ｐゴシック" pitchFamily="34" charset="-128"/>
              </a:rPr>
              <a:t>’</a:t>
            </a:r>
            <a:r>
              <a:rPr lang="en-US" dirty="0" smtClean="0">
                <a:ea typeface="ＭＳ Ｐゴシック" pitchFamily="34" charset="-128"/>
              </a:rPr>
              <a:t>s something you should be able to do, and so you can already solve MDP</a:t>
            </a:r>
            <a:r>
              <a:rPr lang="en-US" altLang="en-US" dirty="0" smtClean="0">
                <a:ea typeface="ＭＳ Ｐゴシック" pitchFamily="34" charset="-128"/>
              </a:rPr>
              <a:t>’</a:t>
            </a:r>
            <a:r>
              <a:rPr lang="en-US" dirty="0" smtClean="0">
                <a:ea typeface="ＭＳ Ｐゴシック" pitchFamily="34" charset="-128"/>
              </a:rPr>
              <a:t>s  (not in most efficient way)</a:t>
            </a:r>
          </a:p>
        </p:txBody>
      </p:sp>
      <p:sp>
        <p:nvSpPr>
          <p:cNvPr id="2355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C69A4D5-BA7F-4965-9F32-D31D11C0DA97}" type="slidenum">
              <a:rPr lang="en-US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Assuming zero living reward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87040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Assuming zero living reward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87040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Assuming zero living reward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87040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65538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>
                <a:ea typeface="ＭＳ Ｐゴシック" pitchFamily="34" charset="-128"/>
              </a:rPr>
              <a:t>Discuss computational complexity: S * A * S   times number of iterations</a:t>
            </a:r>
          </a:p>
          <a:p>
            <a:endParaRPr lang="en-US" dirty="0" smtClean="0">
              <a:ea typeface="ＭＳ Ｐゴシック" pitchFamily="34" charset="-128"/>
            </a:endParaRPr>
          </a:p>
          <a:p>
            <a:r>
              <a:rPr lang="en-US" dirty="0" smtClean="0">
                <a:ea typeface="ＭＳ Ｐゴシック" pitchFamily="34" charset="-128"/>
              </a:rPr>
              <a:t>Note: updates not in place [if in place, it means something else and not even clear what it means]</a:t>
            </a:r>
          </a:p>
        </p:txBody>
      </p:sp>
      <p:sp>
        <p:nvSpPr>
          <p:cNvPr id="6553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88101"/>
            <a:fld id="{AD2D01F0-63A4-49FC-8DAB-288B21321D7F}" type="slidenum">
              <a:rPr lang="en-US"/>
              <a:pPr defTabSz="988101"/>
              <a:t>53</a:t>
            </a:fld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25602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Like search: successor function only depended on current state</a:t>
            </a:r>
          </a:p>
          <a:p>
            <a:endParaRPr lang="en-US" smtClean="0">
              <a:ea typeface="ＭＳ Ｐゴシック" pitchFamily="34" charset="-128"/>
            </a:endParaRPr>
          </a:p>
          <a:p>
            <a:r>
              <a:rPr lang="en-US" smtClean="0">
                <a:ea typeface="ＭＳ Ｐゴシック" pitchFamily="34" charset="-128"/>
              </a:rPr>
              <a:t>Can make this happen by stuffing more into the state;  </a:t>
            </a:r>
          </a:p>
          <a:p>
            <a:endParaRPr lang="en-US" smtClean="0">
              <a:ea typeface="ＭＳ Ｐゴシック" pitchFamily="34" charset="-128"/>
            </a:endParaRPr>
          </a:p>
          <a:p>
            <a:r>
              <a:rPr lang="en-US" smtClean="0">
                <a:ea typeface="ＭＳ Ｐゴシック" pitchFamily="34" charset="-128"/>
              </a:rPr>
              <a:t>Very similar to search problems: when solving a maze with food pellets, we stored which food pellets were eaten </a:t>
            </a:r>
          </a:p>
          <a:p>
            <a:endParaRPr lang="en-US" smtClean="0">
              <a:ea typeface="ＭＳ Ｐゴシック" pitchFamily="34" charset="-128"/>
            </a:endParaRPr>
          </a:p>
        </p:txBody>
      </p:sp>
      <p:sp>
        <p:nvSpPr>
          <p:cNvPr id="2560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88101"/>
            <a:fld id="{ACAB68C1-092D-468B-8690-7D27B27041C8}" type="slidenum">
              <a:rPr lang="en-US"/>
              <a:pPr defTabSz="988101"/>
              <a:t>7</a:t>
            </a:fld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27650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Dan has a DEMO for this.</a:t>
            </a:r>
          </a:p>
        </p:txBody>
      </p:sp>
      <p:sp>
        <p:nvSpPr>
          <p:cNvPr id="2765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88101"/>
            <a:fld id="{1600E29C-1E14-41D6-ACAF-300C17152C85}" type="slidenum">
              <a:rPr lang="en-US"/>
              <a:pPr defTabSz="988101"/>
              <a:t>8</a:t>
            </a:fld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29698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R(s) = the </a:t>
            </a:r>
            <a:r>
              <a:rPr lang="ja-JP" altLang="en-US" smtClean="0">
                <a:ea typeface="ＭＳ Ｐゴシック" pitchFamily="34" charset="-128"/>
              </a:rPr>
              <a:t>“</a:t>
            </a:r>
            <a:r>
              <a:rPr lang="en-US" altLang="ja-JP" smtClean="0">
                <a:ea typeface="ＭＳ Ｐゴシック" pitchFamily="34" charset="-128"/>
              </a:rPr>
              <a:t>living reward</a:t>
            </a:r>
            <a:r>
              <a:rPr lang="ja-JP" altLang="en-US" smtClean="0">
                <a:ea typeface="ＭＳ Ｐゴシック" pitchFamily="34" charset="-128"/>
              </a:rPr>
              <a:t>”</a:t>
            </a:r>
            <a:endParaRPr lang="en-US" altLang="ja-JP" smtClean="0">
              <a:ea typeface="ＭＳ Ｐゴシック" pitchFamily="34" charset="-128"/>
            </a:endParaRPr>
          </a:p>
          <a:p>
            <a:endParaRPr lang="en-US" smtClean="0">
              <a:ea typeface="ＭＳ Ｐゴシック" pitchFamily="34" charset="-128"/>
            </a:endParaRPr>
          </a:p>
          <a:p>
            <a:endParaRPr lang="en-US" smtClean="0">
              <a:ea typeface="ＭＳ Ｐゴシック" pitchFamily="34" charset="-128"/>
            </a:endParaRPr>
          </a:p>
        </p:txBody>
      </p:sp>
      <p:sp>
        <p:nvSpPr>
          <p:cNvPr id="2969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88101"/>
            <a:fld id="{FB0DC0F6-EF13-4C52-ACF2-48065D1392E1}" type="slidenum">
              <a:rPr lang="en-US"/>
              <a:pPr defTabSz="988101"/>
              <a:t>9</a:t>
            </a:fld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36866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In MDP chance node represents uncertainty about what might happen based on (s,a)  [as opposed to being a random adversary]</a:t>
            </a:r>
          </a:p>
          <a:p>
            <a:endParaRPr lang="en-US" smtClean="0">
              <a:ea typeface="ＭＳ Ｐゴシック" pitchFamily="34" charset="-128"/>
            </a:endParaRPr>
          </a:p>
          <a:p>
            <a:r>
              <a:rPr lang="en-US" smtClean="0">
                <a:ea typeface="ＭＳ Ｐゴシック" pitchFamily="34" charset="-128"/>
              </a:rPr>
              <a:t>Q-state (s,a) is when you were in a state and took an action </a:t>
            </a:r>
          </a:p>
        </p:txBody>
      </p:sp>
      <p:sp>
        <p:nvSpPr>
          <p:cNvPr id="3686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88101"/>
            <a:fld id="{381D20B8-C290-4C94-8C7F-0277B9D2F6EE}" type="slidenum">
              <a:rPr lang="en-US"/>
              <a:pPr defTabSz="988101"/>
              <a:t>13</a:t>
            </a:fld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40962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Rewards in the future (deeper in the tree) matter less</a:t>
            </a:r>
          </a:p>
          <a:p>
            <a:endParaRPr lang="en-US" smtClean="0">
              <a:ea typeface="ＭＳ Ｐゴシック" pitchFamily="34" charset="-128"/>
            </a:endParaRPr>
          </a:p>
          <a:p>
            <a:r>
              <a:rPr lang="en-US" smtClean="0">
                <a:ea typeface="ＭＳ Ｐゴシック" pitchFamily="34" charset="-128"/>
              </a:rPr>
              <a:t>Interesting: running expectimax, if having to truncate the search, then not losing much; e.g.,  less then \gamma^d / (1-\gamma)</a:t>
            </a:r>
          </a:p>
          <a:p>
            <a:endParaRPr lang="en-US" smtClean="0">
              <a:ea typeface="ＭＳ Ｐゴシック" pitchFamily="34" charset="-128"/>
            </a:endParaRPr>
          </a:p>
        </p:txBody>
      </p:sp>
      <p:sp>
        <p:nvSpPr>
          <p:cNvPr id="4096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48DDD6D-317B-4886-9A60-0B722A074D75}" type="slidenum">
              <a:rPr lang="en-US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[Note:</a:t>
            </a:r>
            <a:r>
              <a:rPr lang="en-US" baseline="0" dirty="0" smtClean="0"/>
              <a:t> this demo doesn’t show anything in action, just pops up V and Q values.]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2812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044578"/>
            <a:ext cx="12192000" cy="147002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3657600"/>
            <a:ext cx="12192000" cy="15240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8" indent="0">
              <a:buNone/>
              <a:defRPr sz="1900"/>
            </a:lvl2pPr>
            <a:lvl3pPr marL="914354" indent="0">
              <a:buNone/>
              <a:defRPr sz="1600"/>
            </a:lvl3pPr>
            <a:lvl4pPr marL="1371532" indent="0">
              <a:buNone/>
              <a:defRPr sz="1500"/>
            </a:lvl4pPr>
            <a:lvl5pPr marL="1828709" indent="0">
              <a:buNone/>
              <a:defRPr sz="1500"/>
            </a:lvl5pPr>
            <a:lvl6pPr marL="2285886" indent="0">
              <a:buNone/>
              <a:defRPr sz="1500"/>
            </a:lvl6pPr>
            <a:lvl7pPr marL="2743062" indent="0">
              <a:buNone/>
              <a:defRPr sz="1500"/>
            </a:lvl7pPr>
            <a:lvl8pPr marL="3200240" indent="0">
              <a:buNone/>
              <a:defRPr sz="1500"/>
            </a:lvl8pPr>
            <a:lvl9pPr marL="3657418" indent="0">
              <a:buNone/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3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-25400"/>
            <a:ext cx="12192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6400" y="1397001"/>
            <a:ext cx="11379200" cy="4729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ChangeArrowheads="1"/>
          </p:cNvSpPr>
          <p:nvPr/>
        </p:nvSpPr>
        <p:spPr bwMode="auto">
          <a:xfrm>
            <a:off x="0" y="1031242"/>
            <a:ext cx="12192000" cy="60959"/>
          </a:xfrm>
          <a:prstGeom prst="rect">
            <a:avLst/>
          </a:prstGeom>
          <a:gradFill rotWithShape="1">
            <a:gsLst>
              <a:gs pos="0">
                <a:srgbClr val="0000CC"/>
              </a:gs>
              <a:gs pos="100000">
                <a:schemeClr val="tx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436" tIns="45718" rIns="91436" bIns="45718" anchor="ctr"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78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54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532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709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82" indent="-342882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3200">
          <a:solidFill>
            <a:schemeClr val="accent2"/>
          </a:solidFill>
          <a:latin typeface="Calibri" pitchFamily="34" charset="0"/>
          <a:ea typeface="+mn-ea"/>
          <a:cs typeface="+mn-cs"/>
        </a:defRPr>
      </a:lvl1pPr>
      <a:lvl2pPr marL="742913" indent="-285737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800">
          <a:solidFill>
            <a:schemeClr val="tx1"/>
          </a:solidFill>
          <a:latin typeface="Calibri" pitchFamily="34" charset="0"/>
        </a:defRPr>
      </a:lvl2pPr>
      <a:lvl3pPr marL="1142942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400">
          <a:solidFill>
            <a:schemeClr val="tx1"/>
          </a:solidFill>
          <a:latin typeface="Calibri" pitchFamily="34" charset="0"/>
        </a:defRPr>
      </a:lvl3pPr>
      <a:lvl4pPr marL="1600120" indent="-228589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4pPr>
      <a:lvl5pPr marL="2057298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5pPr>
      <a:lvl6pPr marL="2514474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652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8829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006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tags" Target="../tags/tag7.xml"/><Relationship Id="rId7" Type="http://schemas.openxmlformats.org/officeDocument/2006/relationships/image" Target="../media/image36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35.png"/><Relationship Id="rId5" Type="http://schemas.openxmlformats.org/officeDocument/2006/relationships/image" Target="../media/image32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tags" Target="../tags/tag10.xml"/><Relationship Id="rId7" Type="http://schemas.openxmlformats.org/officeDocument/2006/relationships/image" Target="../media/image37.png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image" Target="../media/image36.png"/><Relationship Id="rId5" Type="http://schemas.openxmlformats.org/officeDocument/2006/relationships/notesSlide" Target="../notesSlides/notesSlide8.xml"/><Relationship Id="rId10" Type="http://schemas.openxmlformats.org/officeDocument/2006/relationships/image" Target="../media/image39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tags" Target="../tags/tag13.xml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44.png"/><Relationship Id="rId5" Type="http://schemas.openxmlformats.org/officeDocument/2006/relationships/tags" Target="../tags/tag15.xml"/><Relationship Id="rId10" Type="http://schemas.openxmlformats.org/officeDocument/2006/relationships/image" Target="../media/image43.png"/><Relationship Id="rId4" Type="http://schemas.openxmlformats.org/officeDocument/2006/relationships/tags" Target="../tags/tag14.xml"/><Relationship Id="rId9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wmf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7" Type="http://schemas.openxmlformats.org/officeDocument/2006/relationships/image" Target="../media/image60.png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6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wmf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tags" Target="../tags/tag28.xml"/><Relationship Id="rId13" Type="http://schemas.openxmlformats.org/officeDocument/2006/relationships/tags" Target="../tags/tag33.xml"/><Relationship Id="rId18" Type="http://schemas.openxmlformats.org/officeDocument/2006/relationships/image" Target="../media/image62.png"/><Relationship Id="rId26" Type="http://schemas.openxmlformats.org/officeDocument/2006/relationships/image" Target="../media/image69.png"/><Relationship Id="rId3" Type="http://schemas.openxmlformats.org/officeDocument/2006/relationships/tags" Target="../tags/tag23.xml"/><Relationship Id="rId21" Type="http://schemas.openxmlformats.org/officeDocument/2006/relationships/image" Target="../media/image84.png"/><Relationship Id="rId7" Type="http://schemas.openxmlformats.org/officeDocument/2006/relationships/tags" Target="../tags/tag27.xml"/><Relationship Id="rId12" Type="http://schemas.openxmlformats.org/officeDocument/2006/relationships/tags" Target="../tags/tag32.xml"/><Relationship Id="rId17" Type="http://schemas.openxmlformats.org/officeDocument/2006/relationships/image" Target="../media/image61.png"/><Relationship Id="rId25" Type="http://schemas.openxmlformats.org/officeDocument/2006/relationships/image" Target="../media/image85.png"/><Relationship Id="rId2" Type="http://schemas.openxmlformats.org/officeDocument/2006/relationships/tags" Target="../tags/tag22.xml"/><Relationship Id="rId16" Type="http://schemas.openxmlformats.org/officeDocument/2006/relationships/slideLayout" Target="../slideLayouts/slideLayout2.xml"/><Relationship Id="rId20" Type="http://schemas.openxmlformats.org/officeDocument/2006/relationships/image" Target="../media/image64.png"/><Relationship Id="rId29" Type="http://schemas.openxmlformats.org/officeDocument/2006/relationships/image" Target="../media/image88.png"/><Relationship Id="rId1" Type="http://schemas.openxmlformats.org/officeDocument/2006/relationships/tags" Target="../tags/tag21.xml"/><Relationship Id="rId6" Type="http://schemas.openxmlformats.org/officeDocument/2006/relationships/tags" Target="../tags/tag26.xml"/><Relationship Id="rId11" Type="http://schemas.openxmlformats.org/officeDocument/2006/relationships/tags" Target="../tags/tag31.xml"/><Relationship Id="rId24" Type="http://schemas.openxmlformats.org/officeDocument/2006/relationships/image" Target="../media/image67.png"/><Relationship Id="rId5" Type="http://schemas.openxmlformats.org/officeDocument/2006/relationships/tags" Target="../tags/tag25.xml"/><Relationship Id="rId15" Type="http://schemas.openxmlformats.org/officeDocument/2006/relationships/tags" Target="../tags/tag35.xml"/><Relationship Id="rId23" Type="http://schemas.openxmlformats.org/officeDocument/2006/relationships/image" Target="../media/image68.png"/><Relationship Id="rId28" Type="http://schemas.openxmlformats.org/officeDocument/2006/relationships/image" Target="../media/image87.png"/><Relationship Id="rId10" Type="http://schemas.openxmlformats.org/officeDocument/2006/relationships/tags" Target="../tags/tag30.xml"/><Relationship Id="rId19" Type="http://schemas.openxmlformats.org/officeDocument/2006/relationships/image" Target="../media/image63.png"/><Relationship Id="rId4" Type="http://schemas.openxmlformats.org/officeDocument/2006/relationships/tags" Target="../tags/tag24.xml"/><Relationship Id="rId9" Type="http://schemas.openxmlformats.org/officeDocument/2006/relationships/tags" Target="../tags/tag29.xml"/><Relationship Id="rId14" Type="http://schemas.openxmlformats.org/officeDocument/2006/relationships/tags" Target="../tags/tag34.xml"/><Relationship Id="rId22" Type="http://schemas.openxmlformats.org/officeDocument/2006/relationships/image" Target="../media/image66.png"/><Relationship Id="rId27" Type="http://schemas.openxmlformats.org/officeDocument/2006/relationships/image" Target="../media/image86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6.xml"/><Relationship Id="rId4" Type="http://schemas.openxmlformats.org/officeDocument/2006/relationships/image" Target="../media/image90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13" Type="http://schemas.openxmlformats.org/officeDocument/2006/relationships/image" Target="../media/image98.png"/><Relationship Id="rId3" Type="http://schemas.openxmlformats.org/officeDocument/2006/relationships/tags" Target="../tags/tag39.xml"/><Relationship Id="rId7" Type="http://schemas.openxmlformats.org/officeDocument/2006/relationships/image" Target="../media/image92.png"/><Relationship Id="rId12" Type="http://schemas.openxmlformats.org/officeDocument/2006/relationships/image" Target="../media/image97.png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6" Type="http://schemas.openxmlformats.org/officeDocument/2006/relationships/image" Target="../media/image91.png"/><Relationship Id="rId11" Type="http://schemas.openxmlformats.org/officeDocument/2006/relationships/image" Target="../media/image96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95.png"/><Relationship Id="rId4" Type="http://schemas.openxmlformats.org/officeDocument/2006/relationships/tags" Target="../tags/tag40.xml"/><Relationship Id="rId9" Type="http://schemas.openxmlformats.org/officeDocument/2006/relationships/image" Target="../media/image9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2.xml"/><Relationship Id="rId1" Type="http://schemas.openxmlformats.org/officeDocument/2006/relationships/tags" Target="../tags/tag41.xml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tags" Target="../tags/tag4.xml"/><Relationship Id="rId7" Type="http://schemas.openxmlformats.org/officeDocument/2006/relationships/image" Target="../media/image14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13.jpe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wmf"/><Relationship Id="rId5" Type="http://schemas.openxmlformats.org/officeDocument/2006/relationships/image" Target="../media/image21.wmf"/><Relationship Id="rId4" Type="http://schemas.openxmlformats.org/officeDocument/2006/relationships/image" Target="../media/image20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62200" y="1544224"/>
            <a:ext cx="7510462" cy="4018097"/>
          </a:xfrm>
          <a:prstGeom prst="rect">
            <a:avLst/>
          </a:prstGeom>
          <a:noFill/>
        </p:spPr>
      </p:pic>
      <p:sp>
        <p:nvSpPr>
          <p:cNvPr id="5122" name="Rectangle 5"/>
          <p:cNvSpPr>
            <a:spLocks noGrp="1" noChangeArrowheads="1"/>
          </p:cNvSpPr>
          <p:nvPr>
            <p:ph type="ctrTitle"/>
          </p:nvPr>
        </p:nvSpPr>
        <p:spPr>
          <a:xfrm>
            <a:off x="0" y="279403"/>
            <a:ext cx="12192000" cy="1470025"/>
          </a:xfrm>
        </p:spPr>
        <p:txBody>
          <a:bodyPr/>
          <a:lstStyle/>
          <a:p>
            <a:pPr eaLnBrk="1" hangingPunct="1"/>
            <a:r>
              <a:rPr lang="en-US" dirty="0" smtClean="0"/>
              <a:t>CS 188: Artificial Intelligence</a:t>
            </a:r>
            <a:br>
              <a:rPr lang="en-US" dirty="0" smtClean="0"/>
            </a:br>
            <a:endParaRPr lang="en-US" sz="3600" dirty="0" smtClean="0"/>
          </a:p>
        </p:txBody>
      </p:sp>
      <p:sp>
        <p:nvSpPr>
          <p:cNvPr id="5123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0" y="1123950"/>
            <a:ext cx="12192000" cy="1524000"/>
          </a:xfrm>
        </p:spPr>
        <p:txBody>
          <a:bodyPr/>
          <a:lstStyle/>
          <a:p>
            <a:pPr eaLnBrk="1" hangingPunct="1"/>
            <a:r>
              <a:rPr lang="en-US" sz="3600" dirty="0" smtClean="0"/>
              <a:t>Markov Decision Processes</a:t>
            </a:r>
          </a:p>
        </p:txBody>
      </p:sp>
      <p:sp>
        <p:nvSpPr>
          <p:cNvPr id="5124" name="Text Box 7"/>
          <p:cNvSpPr txBox="1">
            <a:spLocks noChangeArrowheads="1"/>
          </p:cNvSpPr>
          <p:nvPr/>
        </p:nvSpPr>
        <p:spPr bwMode="auto">
          <a:xfrm>
            <a:off x="1524000" y="6248403"/>
            <a:ext cx="58674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0" y="5486400"/>
            <a:ext cx="12192000" cy="1315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79" tIns="34289" rIns="68579" bIns="3428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 smtClean="0">
                <a:latin typeface="Calibri"/>
                <a:cs typeface="Calibri"/>
              </a:rPr>
              <a:t>Instructors: Dan Klein and Pieter Abbeel</a:t>
            </a:r>
          </a:p>
          <a:p>
            <a:pPr algn="ctr">
              <a:spcBef>
                <a:spcPct val="50000"/>
              </a:spcBef>
            </a:pPr>
            <a:r>
              <a:rPr lang="en-US" sz="2400" dirty="0" smtClean="0">
                <a:latin typeface="Calibri"/>
                <a:cs typeface="Calibri"/>
              </a:rPr>
              <a:t>University of California, Berkeley</a:t>
            </a:r>
          </a:p>
          <a:p>
            <a:pPr algn="ctr">
              <a:spcBef>
                <a:spcPct val="50000"/>
              </a:spcBef>
            </a:pPr>
            <a:r>
              <a:rPr lang="en-US" sz="1400" dirty="0" smtClean="0">
                <a:latin typeface="Calibri"/>
                <a:cs typeface="Calibri"/>
              </a:rPr>
              <a:t>[These slides were created by Dan Klein and Pieter Abbeel for CS188 Intro to AI at UC Berkeley.  All CS188 materials are available at http://</a:t>
            </a:r>
            <a:r>
              <a:rPr lang="en-US" sz="1400" dirty="0" err="1" smtClean="0">
                <a:latin typeface="Calibri"/>
                <a:cs typeface="Calibri"/>
              </a:rPr>
              <a:t>ai.berkeley.edu</a:t>
            </a:r>
            <a:r>
              <a:rPr lang="en-US" sz="1400" dirty="0" smtClean="0">
                <a:latin typeface="Calibri"/>
                <a:cs typeface="Calibri"/>
              </a:rPr>
              <a:t>.]</a:t>
            </a:r>
            <a:endParaRPr lang="en-US" sz="1400" dirty="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Racing</a:t>
            </a:r>
            <a:endParaRPr lang="en-US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86681" y="1353401"/>
            <a:ext cx="9418638" cy="50473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/>
                <a:cs typeface="Calibri"/>
              </a:rPr>
              <a:t>Example: Racing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95400"/>
            <a:ext cx="11379200" cy="4729164"/>
          </a:xfrm>
        </p:spPr>
        <p:txBody>
          <a:bodyPr/>
          <a:lstStyle/>
          <a:p>
            <a:pPr>
              <a:buClrTx/>
            </a:pPr>
            <a:r>
              <a:rPr lang="en-US" sz="2000" dirty="0" smtClean="0">
                <a:solidFill>
                  <a:schemeClr val="tx1"/>
                </a:solidFill>
                <a:latin typeface="Calibri"/>
                <a:cs typeface="Calibri"/>
              </a:rPr>
              <a:t>A robot car wants to travel far, quickly</a:t>
            </a:r>
          </a:p>
          <a:p>
            <a:pPr>
              <a:buClrTx/>
            </a:pPr>
            <a:r>
              <a:rPr lang="en-US" sz="2000" dirty="0" smtClean="0">
                <a:solidFill>
                  <a:schemeClr val="tx1"/>
                </a:solidFill>
                <a:latin typeface="Calibri"/>
                <a:cs typeface="Calibri"/>
              </a:rPr>
              <a:t>Three states: </a:t>
            </a:r>
            <a:r>
              <a:rPr lang="en-US" sz="2000" dirty="0" smtClean="0">
                <a:solidFill>
                  <a:srgbClr val="00B0F0"/>
                </a:solidFill>
                <a:latin typeface="Calibri"/>
                <a:cs typeface="Calibri"/>
              </a:rPr>
              <a:t>Cool</a:t>
            </a:r>
            <a:r>
              <a:rPr lang="en-US" sz="2000" dirty="0" smtClean="0">
                <a:solidFill>
                  <a:schemeClr val="tx1"/>
                </a:solidFill>
                <a:latin typeface="Calibri"/>
                <a:cs typeface="Calibri"/>
              </a:rPr>
              <a:t>, </a:t>
            </a:r>
            <a:r>
              <a:rPr lang="en-US" sz="2000" dirty="0" smtClean="0">
                <a:solidFill>
                  <a:srgbClr val="7F2727"/>
                </a:solidFill>
                <a:latin typeface="Calibri"/>
                <a:cs typeface="Calibri"/>
              </a:rPr>
              <a:t>Warm</a:t>
            </a:r>
            <a:r>
              <a:rPr lang="en-US" sz="2000" dirty="0" smtClean="0">
                <a:solidFill>
                  <a:schemeClr val="tx1"/>
                </a:solidFill>
                <a:latin typeface="Calibri"/>
                <a:cs typeface="Calibri"/>
              </a:rPr>
              <a:t>, Overheated</a:t>
            </a:r>
          </a:p>
          <a:p>
            <a:pPr>
              <a:buClrTx/>
            </a:pPr>
            <a:r>
              <a:rPr lang="en-US" sz="2000" dirty="0" smtClean="0">
                <a:solidFill>
                  <a:schemeClr val="tx1"/>
                </a:solidFill>
                <a:latin typeface="Calibri"/>
                <a:cs typeface="Calibri"/>
              </a:rPr>
              <a:t>Two actions: </a:t>
            </a:r>
            <a:r>
              <a:rPr lang="en-US" sz="2000" i="1" dirty="0" smtClean="0">
                <a:latin typeface="Calibri"/>
                <a:cs typeface="Calibri"/>
              </a:rPr>
              <a:t>Slow</a:t>
            </a:r>
            <a:r>
              <a:rPr lang="en-US" sz="2000" dirty="0" smtClean="0">
                <a:solidFill>
                  <a:schemeClr val="tx1"/>
                </a:solidFill>
                <a:latin typeface="Calibri"/>
                <a:cs typeface="Calibri"/>
              </a:rPr>
              <a:t>, </a:t>
            </a:r>
            <a:r>
              <a:rPr lang="en-US" sz="2000" i="1" dirty="0" smtClean="0">
                <a:solidFill>
                  <a:srgbClr val="C00000"/>
                </a:solidFill>
                <a:latin typeface="Calibri"/>
                <a:cs typeface="Calibri"/>
              </a:rPr>
              <a:t>Fast</a:t>
            </a:r>
            <a:endParaRPr lang="en-US" sz="2000" i="1" dirty="0" smtClean="0">
              <a:solidFill>
                <a:srgbClr val="0000FF"/>
              </a:solidFill>
              <a:latin typeface="Calibri"/>
              <a:cs typeface="Calibri"/>
            </a:endParaRPr>
          </a:p>
          <a:p>
            <a:pPr>
              <a:buClrTx/>
            </a:pPr>
            <a:r>
              <a:rPr lang="en-US" sz="2000" dirty="0" smtClean="0">
                <a:solidFill>
                  <a:schemeClr val="tx1"/>
                </a:solidFill>
                <a:latin typeface="Calibri"/>
                <a:cs typeface="Calibri"/>
              </a:rPr>
              <a:t>Going faster gets double reward</a:t>
            </a:r>
          </a:p>
          <a:p>
            <a:endParaRPr lang="en-US" sz="2000" dirty="0">
              <a:latin typeface="Calibri"/>
              <a:cs typeface="Calibri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838200" y="2286000"/>
            <a:ext cx="11044696" cy="3962400"/>
            <a:chOff x="838200" y="2286000"/>
            <a:chExt cx="11044696" cy="3962400"/>
          </a:xfrm>
        </p:grpSpPr>
        <p:pic>
          <p:nvPicPr>
            <p:cNvPr id="14338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983518" y="3950732"/>
              <a:ext cx="2433764" cy="1600200"/>
            </a:xfrm>
            <a:prstGeom prst="rect">
              <a:avLst/>
            </a:prstGeom>
            <a:noFill/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946913" y="2731532"/>
              <a:ext cx="2660373" cy="1676400"/>
            </a:xfrm>
            <a:prstGeom prst="rect">
              <a:avLst/>
            </a:prstGeom>
            <a:noFill/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9300704" y="3798332"/>
              <a:ext cx="2582192" cy="1828800"/>
            </a:xfrm>
            <a:prstGeom prst="rect">
              <a:avLst/>
            </a:prstGeom>
            <a:noFill/>
          </p:spPr>
        </p:pic>
        <p:sp>
          <p:nvSpPr>
            <p:cNvPr id="8" name="TextBox 7"/>
            <p:cNvSpPr txBox="1"/>
            <p:nvPr/>
          </p:nvSpPr>
          <p:spPr>
            <a:xfrm>
              <a:off x="2057400" y="5341442"/>
              <a:ext cx="22860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rgbClr val="00B0F0"/>
                  </a:solidFill>
                  <a:latin typeface="Calibri"/>
                  <a:cs typeface="Calibri"/>
                </a:rPr>
                <a:t>Cool</a:t>
              </a:r>
              <a:endParaRPr lang="en-US" sz="2000" dirty="0">
                <a:solidFill>
                  <a:srgbClr val="00B0F0"/>
                </a:solidFill>
                <a:latin typeface="Calibri"/>
                <a:cs typeface="Calibri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943600" y="4160222"/>
              <a:ext cx="22860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rgbClr val="7F2727"/>
                  </a:solidFill>
                  <a:latin typeface="Calibri"/>
                  <a:cs typeface="Calibri"/>
                </a:rPr>
                <a:t>Warm</a:t>
              </a:r>
              <a:endParaRPr lang="en-US" sz="2000" dirty="0">
                <a:solidFill>
                  <a:srgbClr val="7F2727"/>
                </a:solidFill>
                <a:latin typeface="Calibri"/>
                <a:cs typeface="Calibri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9296400" y="5455622"/>
              <a:ext cx="22860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latin typeface="Calibri"/>
                  <a:cs typeface="Calibri"/>
                </a:rPr>
                <a:t>Overheated</a:t>
              </a:r>
              <a:endParaRPr lang="en-US" sz="2000" dirty="0">
                <a:latin typeface="Calibri"/>
                <a:cs typeface="Calibri"/>
              </a:endParaRPr>
            </a:p>
          </p:txBody>
        </p:sp>
        <p:cxnSp>
          <p:nvCxnSpPr>
            <p:cNvPr id="13" name="Curved Connector 12"/>
            <p:cNvCxnSpPr>
              <a:stCxn id="14338" idx="3"/>
              <a:endCxn id="8" idx="2"/>
            </p:cNvCxnSpPr>
            <p:nvPr/>
          </p:nvCxnSpPr>
          <p:spPr>
            <a:xfrm flipH="1">
              <a:off x="3200400" y="4750832"/>
              <a:ext cx="1219200" cy="990720"/>
            </a:xfrm>
            <a:prstGeom prst="curvedConnector4">
              <a:avLst>
                <a:gd name="adj1" fmla="val -18750"/>
                <a:gd name="adj2" fmla="val 153572"/>
              </a:avLst>
            </a:prstGeom>
            <a:ln w="76200">
              <a:solidFill>
                <a:srgbClr val="C0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urved Connector 12"/>
            <p:cNvCxnSpPr>
              <a:stCxn id="14338" idx="3"/>
              <a:endCxn id="9" idx="2"/>
            </p:cNvCxnSpPr>
            <p:nvPr/>
          </p:nvCxnSpPr>
          <p:spPr>
            <a:xfrm flipV="1">
              <a:off x="4419600" y="4560332"/>
              <a:ext cx="2667000" cy="190500"/>
            </a:xfrm>
            <a:prstGeom prst="curvedConnector2">
              <a:avLst/>
            </a:prstGeom>
            <a:ln w="76200">
              <a:solidFill>
                <a:srgbClr val="C0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4724400" y="4788932"/>
              <a:ext cx="9144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 smtClean="0">
                  <a:solidFill>
                    <a:srgbClr val="C00000"/>
                  </a:solidFill>
                  <a:latin typeface="Calibri"/>
                  <a:cs typeface="Calibri"/>
                </a:rPr>
                <a:t>Fast</a:t>
              </a:r>
              <a:endParaRPr lang="en-US" i="1" dirty="0">
                <a:solidFill>
                  <a:srgbClr val="C00000"/>
                </a:solidFill>
                <a:latin typeface="Calibri"/>
                <a:cs typeface="Calibri"/>
              </a:endParaRPr>
            </a:p>
          </p:txBody>
        </p:sp>
        <p:cxnSp>
          <p:nvCxnSpPr>
            <p:cNvPr id="19" name="Curved Connector 12"/>
            <p:cNvCxnSpPr>
              <a:stCxn id="6" idx="0"/>
            </p:cNvCxnSpPr>
            <p:nvPr/>
          </p:nvCxnSpPr>
          <p:spPr>
            <a:xfrm rot="16200000" flipH="1">
              <a:off x="8096250" y="1912382"/>
              <a:ext cx="1447800" cy="3086100"/>
            </a:xfrm>
            <a:prstGeom prst="curvedConnector4">
              <a:avLst>
                <a:gd name="adj1" fmla="val -15789"/>
                <a:gd name="adj2" fmla="val 105099"/>
              </a:avLst>
            </a:prstGeom>
            <a:ln w="76200">
              <a:solidFill>
                <a:srgbClr val="C0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9144000" y="2731532"/>
              <a:ext cx="9144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 smtClean="0">
                  <a:solidFill>
                    <a:srgbClr val="C00000"/>
                  </a:solidFill>
                  <a:latin typeface="Calibri"/>
                  <a:cs typeface="Calibri"/>
                </a:rPr>
                <a:t>Fast</a:t>
              </a:r>
              <a:endParaRPr lang="en-US" i="1" dirty="0">
                <a:solidFill>
                  <a:srgbClr val="C00000"/>
                </a:solidFill>
                <a:latin typeface="Calibri"/>
                <a:cs typeface="Calibri"/>
              </a:endParaRPr>
            </a:p>
          </p:txBody>
        </p:sp>
        <p:cxnSp>
          <p:nvCxnSpPr>
            <p:cNvPr id="23" name="Curved Connector 12"/>
            <p:cNvCxnSpPr>
              <a:stCxn id="14338" idx="1"/>
            </p:cNvCxnSpPr>
            <p:nvPr/>
          </p:nvCxnSpPr>
          <p:spPr>
            <a:xfrm rot="10800000" flipH="1" flipV="1">
              <a:off x="1981200" y="4750832"/>
              <a:ext cx="152400" cy="190500"/>
            </a:xfrm>
            <a:prstGeom prst="curvedConnector4">
              <a:avLst>
                <a:gd name="adj1" fmla="val -635217"/>
                <a:gd name="adj2" fmla="val 482610"/>
              </a:avLst>
            </a:prstGeom>
            <a:ln w="76200">
              <a:solidFill>
                <a:schemeClr val="accent2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urved Connector 12"/>
            <p:cNvCxnSpPr>
              <a:stCxn id="6" idx="1"/>
              <a:endCxn id="14338" idx="0"/>
            </p:cNvCxnSpPr>
            <p:nvPr/>
          </p:nvCxnSpPr>
          <p:spPr>
            <a:xfrm rot="10800000" flipV="1">
              <a:off x="3200400" y="3569732"/>
              <a:ext cx="2743200" cy="381000"/>
            </a:xfrm>
            <a:prstGeom prst="curvedConnector2">
              <a:avLst/>
            </a:prstGeom>
            <a:ln w="76200">
              <a:solidFill>
                <a:schemeClr val="accent2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/>
            <p:cNvSpPr txBox="1"/>
            <p:nvPr/>
          </p:nvSpPr>
          <p:spPr>
            <a:xfrm>
              <a:off x="990600" y="4331732"/>
              <a:ext cx="9144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 smtClean="0">
                  <a:solidFill>
                    <a:schemeClr val="accent6"/>
                  </a:solidFill>
                  <a:latin typeface="Calibri"/>
                  <a:cs typeface="Calibri"/>
                </a:rPr>
                <a:t>Slow</a:t>
              </a:r>
              <a:endParaRPr lang="en-US" i="1" dirty="0">
                <a:solidFill>
                  <a:schemeClr val="accent6"/>
                </a:solidFill>
                <a:latin typeface="Calibri"/>
                <a:cs typeface="Calibri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4495800" y="3112532"/>
              <a:ext cx="9144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 smtClean="0">
                  <a:solidFill>
                    <a:schemeClr val="accent6"/>
                  </a:solidFill>
                  <a:latin typeface="Calibri"/>
                  <a:cs typeface="Calibri"/>
                </a:rPr>
                <a:t>Slow</a:t>
              </a:r>
              <a:endParaRPr lang="en-US" i="1" dirty="0">
                <a:solidFill>
                  <a:schemeClr val="accent6"/>
                </a:solidFill>
                <a:latin typeface="Calibri"/>
                <a:cs typeface="Calibri"/>
              </a:endParaRPr>
            </a:p>
          </p:txBody>
        </p:sp>
        <p:cxnSp>
          <p:nvCxnSpPr>
            <p:cNvPr id="60" name="Curved Connector 12"/>
            <p:cNvCxnSpPr/>
            <p:nvPr/>
          </p:nvCxnSpPr>
          <p:spPr>
            <a:xfrm rot="-5400000" flipH="1" flipV="1">
              <a:off x="5962650" y="3398282"/>
              <a:ext cx="152400" cy="190500"/>
            </a:xfrm>
            <a:prstGeom prst="curvedConnector4">
              <a:avLst>
                <a:gd name="adj1" fmla="val -635217"/>
                <a:gd name="adj2" fmla="val 482610"/>
              </a:avLst>
            </a:prstGeom>
            <a:ln w="76200">
              <a:solidFill>
                <a:schemeClr val="accent2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Box 62"/>
            <p:cNvSpPr txBox="1"/>
            <p:nvPr/>
          </p:nvSpPr>
          <p:spPr>
            <a:xfrm>
              <a:off x="4572000" y="3645932"/>
              <a:ext cx="609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accent6"/>
                  </a:solidFill>
                  <a:latin typeface="Calibri"/>
                  <a:cs typeface="Calibri"/>
                </a:rPr>
                <a:t>0.5 </a:t>
              </a:r>
              <a:endParaRPr lang="en-US" dirty="0">
                <a:solidFill>
                  <a:schemeClr val="accent6"/>
                </a:solidFill>
                <a:latin typeface="Calibri"/>
                <a:cs typeface="Calibri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4800600" y="2286000"/>
              <a:ext cx="609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accent6"/>
                  </a:solidFill>
                  <a:latin typeface="Calibri"/>
                  <a:cs typeface="Calibri"/>
                </a:rPr>
                <a:t>0.5 </a:t>
              </a:r>
              <a:endParaRPr lang="en-US" dirty="0">
                <a:solidFill>
                  <a:schemeClr val="accent6"/>
                </a:solidFill>
                <a:latin typeface="Calibri"/>
                <a:cs typeface="Calibri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4724400" y="5334000"/>
              <a:ext cx="609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C00000"/>
                  </a:solidFill>
                  <a:latin typeface="Calibri"/>
                  <a:cs typeface="Calibri"/>
                </a:rPr>
                <a:t>0.5 </a:t>
              </a:r>
              <a:endParaRPr lang="en-US" dirty="0">
                <a:solidFill>
                  <a:srgbClr val="C00000"/>
                </a:solidFill>
                <a:latin typeface="Calibri"/>
                <a:cs typeface="Calibri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5867400" y="4788932"/>
              <a:ext cx="609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C00000"/>
                  </a:solidFill>
                  <a:latin typeface="Calibri"/>
                  <a:cs typeface="Calibri"/>
                </a:rPr>
                <a:t>0.5 </a:t>
              </a:r>
              <a:endParaRPr lang="en-US" dirty="0">
                <a:solidFill>
                  <a:srgbClr val="C00000"/>
                </a:solidFill>
                <a:latin typeface="Calibri"/>
                <a:cs typeface="Calibri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838200" y="5627132"/>
              <a:ext cx="609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accent6"/>
                  </a:solidFill>
                  <a:latin typeface="Calibri"/>
                  <a:cs typeface="Calibri"/>
                </a:rPr>
                <a:t>1.0 </a:t>
              </a:r>
              <a:endParaRPr lang="en-US" dirty="0">
                <a:solidFill>
                  <a:schemeClr val="accent6"/>
                </a:solidFill>
                <a:latin typeface="Calibri"/>
                <a:cs typeface="Calibri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10210800" y="2579132"/>
              <a:ext cx="609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C00000"/>
                  </a:solidFill>
                  <a:latin typeface="Calibri"/>
                  <a:cs typeface="Calibri"/>
                </a:rPr>
                <a:t>1.0 </a:t>
              </a:r>
              <a:endParaRPr lang="en-US" dirty="0">
                <a:solidFill>
                  <a:srgbClr val="C00000"/>
                </a:solidFill>
                <a:latin typeface="Calibri"/>
                <a:cs typeface="Calibri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1905000" y="5486400"/>
              <a:ext cx="609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B050"/>
                  </a:solidFill>
                  <a:latin typeface="Calibri"/>
                  <a:cs typeface="Calibri"/>
                </a:rPr>
                <a:t>+1 </a:t>
              </a:r>
              <a:endParaRPr lang="en-US" dirty="0">
                <a:solidFill>
                  <a:srgbClr val="00B050"/>
                </a:solidFill>
                <a:latin typeface="Calibri"/>
                <a:cs typeface="Calibri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3581400" y="3288268"/>
              <a:ext cx="609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B050"/>
                  </a:solidFill>
                  <a:latin typeface="Calibri"/>
                  <a:cs typeface="Calibri"/>
                </a:rPr>
                <a:t>+1 </a:t>
              </a:r>
              <a:endParaRPr lang="en-US" dirty="0">
                <a:solidFill>
                  <a:srgbClr val="00B050"/>
                </a:solidFill>
                <a:latin typeface="Calibri"/>
                <a:cs typeface="Calibri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5943600" y="2286000"/>
              <a:ext cx="609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B050"/>
                  </a:solidFill>
                  <a:latin typeface="Calibri"/>
                  <a:cs typeface="Calibri"/>
                </a:rPr>
                <a:t>+1 </a:t>
              </a:r>
              <a:endParaRPr lang="en-US" dirty="0">
                <a:solidFill>
                  <a:srgbClr val="00B050"/>
                </a:solidFill>
                <a:latin typeface="Calibri"/>
                <a:cs typeface="Calibri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4648200" y="5879068"/>
              <a:ext cx="609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B050"/>
                  </a:solidFill>
                  <a:latin typeface="Calibri"/>
                  <a:cs typeface="Calibri"/>
                </a:rPr>
                <a:t>+2 </a:t>
              </a:r>
              <a:endParaRPr lang="en-US" dirty="0">
                <a:solidFill>
                  <a:srgbClr val="00B050"/>
                </a:solidFill>
                <a:latin typeface="Calibri"/>
                <a:cs typeface="Calibri"/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6477000" y="4788415"/>
              <a:ext cx="609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B050"/>
                  </a:solidFill>
                  <a:latin typeface="Calibri"/>
                  <a:cs typeface="Calibri"/>
                </a:rPr>
                <a:t>+2 </a:t>
              </a:r>
              <a:endParaRPr lang="en-US" dirty="0">
                <a:solidFill>
                  <a:srgbClr val="00B050"/>
                </a:solidFill>
                <a:latin typeface="Calibri"/>
                <a:cs typeface="Calibri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10668000" y="3124200"/>
              <a:ext cx="609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B050"/>
                  </a:solidFill>
                  <a:latin typeface="Calibri"/>
                  <a:cs typeface="Calibri"/>
                </a:rPr>
                <a:t>-10</a:t>
              </a:r>
              <a:endParaRPr lang="en-US" dirty="0">
                <a:solidFill>
                  <a:srgbClr val="00B050"/>
                </a:solidFill>
                <a:latin typeface="Calibri"/>
                <a:cs typeface="Calibri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Racing Search Tree</a:t>
            </a: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43362" y="1295400"/>
            <a:ext cx="928190" cy="610285"/>
          </a:xfrm>
          <a:prstGeom prst="rect">
            <a:avLst/>
          </a:prstGeom>
          <a:noFill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654642" y="3124200"/>
            <a:ext cx="1014614" cy="639346"/>
          </a:xfrm>
          <a:prstGeom prst="rect">
            <a:avLst/>
          </a:prstGeom>
          <a:noFill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824561" y="4941332"/>
            <a:ext cx="984797" cy="697468"/>
          </a:xfrm>
          <a:prstGeom prst="rect">
            <a:avLst/>
          </a:prstGeom>
          <a:noFill/>
        </p:spPr>
      </p:pic>
      <p:sp>
        <p:nvSpPr>
          <p:cNvPr id="8" name="Oval 7"/>
          <p:cNvSpPr/>
          <p:nvPr/>
        </p:nvSpPr>
        <p:spPr>
          <a:xfrm>
            <a:off x="1770678" y="2209800"/>
            <a:ext cx="304800" cy="304800"/>
          </a:xfrm>
          <a:prstGeom prst="ellipse">
            <a:avLst/>
          </a:prstGeom>
          <a:solidFill>
            <a:srgbClr val="B8EAC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7790478" y="2209800"/>
            <a:ext cx="304800" cy="304800"/>
          </a:xfrm>
          <a:prstGeom prst="ellipse">
            <a:avLst/>
          </a:prstGeom>
          <a:solidFill>
            <a:srgbClr val="B8EAC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>
            <a:stCxn id="5" idx="2"/>
            <a:endCxn id="9" idx="1"/>
          </p:cNvCxnSpPr>
          <p:nvPr/>
        </p:nvCxnSpPr>
        <p:spPr>
          <a:xfrm>
            <a:off x="5207457" y="1905685"/>
            <a:ext cx="2627658" cy="348752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5" idx="2"/>
            <a:endCxn id="8" idx="7"/>
          </p:cNvCxnSpPr>
          <p:nvPr/>
        </p:nvCxnSpPr>
        <p:spPr>
          <a:xfrm flipH="1">
            <a:off x="2030841" y="1905685"/>
            <a:ext cx="3176616" cy="348752"/>
          </a:xfrm>
          <a:prstGeom prst="straightConnector1">
            <a:avLst/>
          </a:prstGeom>
          <a:ln w="12700">
            <a:solidFill>
              <a:schemeClr val="accent2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66004" y="3124200"/>
            <a:ext cx="928190" cy="610285"/>
          </a:xfrm>
          <a:prstGeom prst="rect">
            <a:avLst/>
          </a:prstGeom>
          <a:noFill/>
        </p:spPr>
      </p:pic>
      <p:cxnSp>
        <p:nvCxnSpPr>
          <p:cNvPr id="17" name="Straight Arrow Connector 16"/>
          <p:cNvCxnSpPr>
            <a:stCxn id="9" idx="4"/>
            <a:endCxn id="16" idx="0"/>
          </p:cNvCxnSpPr>
          <p:nvPr/>
        </p:nvCxnSpPr>
        <p:spPr>
          <a:xfrm flipH="1">
            <a:off x="6030099" y="2514600"/>
            <a:ext cx="1912779" cy="609600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9" idx="4"/>
            <a:endCxn id="6" idx="0"/>
          </p:cNvCxnSpPr>
          <p:nvPr/>
        </p:nvCxnSpPr>
        <p:spPr>
          <a:xfrm>
            <a:off x="7942878" y="2514600"/>
            <a:ext cx="2219072" cy="609600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51204" y="3123515"/>
            <a:ext cx="928190" cy="610285"/>
          </a:xfrm>
          <a:prstGeom prst="rect">
            <a:avLst/>
          </a:prstGeom>
          <a:noFill/>
        </p:spPr>
      </p:pic>
      <p:cxnSp>
        <p:nvCxnSpPr>
          <p:cNvPr id="26" name="Straight Arrow Connector 25"/>
          <p:cNvCxnSpPr>
            <a:stCxn id="8" idx="4"/>
            <a:endCxn id="25" idx="0"/>
          </p:cNvCxnSpPr>
          <p:nvPr/>
        </p:nvCxnSpPr>
        <p:spPr>
          <a:xfrm flipH="1">
            <a:off x="1915299" y="2514600"/>
            <a:ext cx="7779" cy="608915"/>
          </a:xfrm>
          <a:prstGeom prst="straightConnector1">
            <a:avLst/>
          </a:prstGeom>
          <a:ln w="12700">
            <a:solidFill>
              <a:schemeClr val="accent2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72842" y="5029200"/>
            <a:ext cx="1014614" cy="639346"/>
          </a:xfrm>
          <a:prstGeom prst="rect">
            <a:avLst/>
          </a:prstGeom>
          <a:noFill/>
        </p:spPr>
      </p:pic>
      <p:sp>
        <p:nvSpPr>
          <p:cNvPr id="30" name="Oval 29"/>
          <p:cNvSpPr/>
          <p:nvPr/>
        </p:nvSpPr>
        <p:spPr>
          <a:xfrm>
            <a:off x="764520" y="4114115"/>
            <a:ext cx="304800" cy="304800"/>
          </a:xfrm>
          <a:prstGeom prst="ellipse">
            <a:avLst/>
          </a:prstGeom>
          <a:solidFill>
            <a:srgbClr val="B8EAC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2780040" y="4114115"/>
            <a:ext cx="304800" cy="304800"/>
          </a:xfrm>
          <a:prstGeom prst="ellipse">
            <a:avLst/>
          </a:prstGeom>
          <a:solidFill>
            <a:srgbClr val="B8EAC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Arrow Connector 31"/>
          <p:cNvCxnSpPr>
            <a:stCxn id="25" idx="2"/>
            <a:endCxn id="31" idx="1"/>
          </p:cNvCxnSpPr>
          <p:nvPr/>
        </p:nvCxnSpPr>
        <p:spPr>
          <a:xfrm>
            <a:off x="1915299" y="3733800"/>
            <a:ext cx="909378" cy="424952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25" idx="2"/>
            <a:endCxn id="30" idx="7"/>
          </p:cNvCxnSpPr>
          <p:nvPr/>
        </p:nvCxnSpPr>
        <p:spPr>
          <a:xfrm flipH="1">
            <a:off x="1024683" y="3733800"/>
            <a:ext cx="890616" cy="424952"/>
          </a:xfrm>
          <a:prstGeom prst="straightConnector1">
            <a:avLst/>
          </a:prstGeom>
          <a:ln w="12700">
            <a:solidFill>
              <a:schemeClr val="accent2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60804" y="5029200"/>
            <a:ext cx="928190" cy="610285"/>
          </a:xfrm>
          <a:prstGeom prst="rect">
            <a:avLst/>
          </a:prstGeom>
          <a:noFill/>
        </p:spPr>
      </p:pic>
      <p:cxnSp>
        <p:nvCxnSpPr>
          <p:cNvPr id="35" name="Straight Arrow Connector 34"/>
          <p:cNvCxnSpPr>
            <a:stCxn id="31" idx="4"/>
            <a:endCxn id="34" idx="0"/>
          </p:cNvCxnSpPr>
          <p:nvPr/>
        </p:nvCxnSpPr>
        <p:spPr>
          <a:xfrm flipH="1">
            <a:off x="2524899" y="4418915"/>
            <a:ext cx="407541" cy="610285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31" idx="4"/>
            <a:endCxn id="29" idx="0"/>
          </p:cNvCxnSpPr>
          <p:nvPr/>
        </p:nvCxnSpPr>
        <p:spPr>
          <a:xfrm>
            <a:off x="2932440" y="4418915"/>
            <a:ext cx="447710" cy="610285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0604" y="5027830"/>
            <a:ext cx="928190" cy="610285"/>
          </a:xfrm>
          <a:prstGeom prst="rect">
            <a:avLst/>
          </a:prstGeom>
          <a:noFill/>
        </p:spPr>
      </p:pic>
      <p:cxnSp>
        <p:nvCxnSpPr>
          <p:cNvPr id="38" name="Straight Arrow Connector 37"/>
          <p:cNvCxnSpPr>
            <a:stCxn id="30" idx="4"/>
            <a:endCxn id="37" idx="0"/>
          </p:cNvCxnSpPr>
          <p:nvPr/>
        </p:nvCxnSpPr>
        <p:spPr>
          <a:xfrm>
            <a:off x="916920" y="4418915"/>
            <a:ext cx="7779" cy="608915"/>
          </a:xfrm>
          <a:prstGeom prst="straightConnector1">
            <a:avLst/>
          </a:prstGeom>
          <a:ln w="12700">
            <a:solidFill>
              <a:schemeClr val="accent2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Oval 52"/>
          <p:cNvSpPr/>
          <p:nvPr/>
        </p:nvSpPr>
        <p:spPr>
          <a:xfrm>
            <a:off x="4863762" y="4114115"/>
            <a:ext cx="304800" cy="304800"/>
          </a:xfrm>
          <a:prstGeom prst="ellipse">
            <a:avLst/>
          </a:prstGeom>
          <a:solidFill>
            <a:srgbClr val="B8EAC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6" name="Straight Arrow Connector 55"/>
          <p:cNvCxnSpPr>
            <a:endCxn id="53" idx="7"/>
          </p:cNvCxnSpPr>
          <p:nvPr/>
        </p:nvCxnSpPr>
        <p:spPr>
          <a:xfrm flipH="1">
            <a:off x="5123925" y="3733800"/>
            <a:ext cx="890616" cy="424952"/>
          </a:xfrm>
          <a:prstGeom prst="straightConnector1">
            <a:avLst/>
          </a:prstGeom>
          <a:ln w="12700">
            <a:solidFill>
              <a:schemeClr val="accent2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59846" y="5027830"/>
            <a:ext cx="928190" cy="610285"/>
          </a:xfrm>
          <a:prstGeom prst="rect">
            <a:avLst/>
          </a:prstGeom>
          <a:noFill/>
        </p:spPr>
      </p:pic>
      <p:cxnSp>
        <p:nvCxnSpPr>
          <p:cNvPr id="61" name="Straight Arrow Connector 60"/>
          <p:cNvCxnSpPr>
            <a:stCxn id="53" idx="4"/>
            <a:endCxn id="60" idx="0"/>
          </p:cNvCxnSpPr>
          <p:nvPr/>
        </p:nvCxnSpPr>
        <p:spPr>
          <a:xfrm>
            <a:off x="5016162" y="4418915"/>
            <a:ext cx="7779" cy="608915"/>
          </a:xfrm>
          <a:prstGeom prst="straightConnector1">
            <a:avLst/>
          </a:prstGeom>
          <a:ln w="12700">
            <a:solidFill>
              <a:schemeClr val="accent2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87642" y="5029200"/>
            <a:ext cx="1014614" cy="639346"/>
          </a:xfrm>
          <a:prstGeom prst="rect">
            <a:avLst/>
          </a:prstGeom>
          <a:noFill/>
        </p:spPr>
      </p:pic>
      <p:sp>
        <p:nvSpPr>
          <p:cNvPr id="65" name="Oval 64"/>
          <p:cNvSpPr/>
          <p:nvPr/>
        </p:nvSpPr>
        <p:spPr>
          <a:xfrm>
            <a:off x="6894840" y="4114115"/>
            <a:ext cx="304800" cy="304800"/>
          </a:xfrm>
          <a:prstGeom prst="ellipse">
            <a:avLst/>
          </a:prstGeom>
          <a:solidFill>
            <a:srgbClr val="B8EAC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6" name="Straight Arrow Connector 65"/>
          <p:cNvCxnSpPr>
            <a:stCxn id="16" idx="2"/>
            <a:endCxn id="65" idx="1"/>
          </p:cNvCxnSpPr>
          <p:nvPr/>
        </p:nvCxnSpPr>
        <p:spPr>
          <a:xfrm>
            <a:off x="6030099" y="3734485"/>
            <a:ext cx="909378" cy="424267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75604" y="5029200"/>
            <a:ext cx="928190" cy="610285"/>
          </a:xfrm>
          <a:prstGeom prst="rect">
            <a:avLst/>
          </a:prstGeom>
          <a:noFill/>
        </p:spPr>
      </p:pic>
      <p:cxnSp>
        <p:nvCxnSpPr>
          <p:cNvPr id="68" name="Straight Arrow Connector 67"/>
          <p:cNvCxnSpPr>
            <a:stCxn id="65" idx="4"/>
            <a:endCxn id="67" idx="0"/>
          </p:cNvCxnSpPr>
          <p:nvPr/>
        </p:nvCxnSpPr>
        <p:spPr>
          <a:xfrm flipH="1">
            <a:off x="6639699" y="4418915"/>
            <a:ext cx="407541" cy="610285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>
            <a:stCxn id="65" idx="4"/>
            <a:endCxn id="64" idx="0"/>
          </p:cNvCxnSpPr>
          <p:nvPr/>
        </p:nvCxnSpPr>
        <p:spPr>
          <a:xfrm>
            <a:off x="7047240" y="4418915"/>
            <a:ext cx="447710" cy="610285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45042" y="5028515"/>
            <a:ext cx="1014614" cy="639346"/>
          </a:xfrm>
          <a:prstGeom prst="rect">
            <a:avLst/>
          </a:prstGeom>
          <a:noFill/>
        </p:spPr>
      </p:pic>
      <p:sp>
        <p:nvSpPr>
          <p:cNvPr id="72" name="Oval 71"/>
          <p:cNvSpPr/>
          <p:nvPr/>
        </p:nvSpPr>
        <p:spPr>
          <a:xfrm>
            <a:off x="8952240" y="4113430"/>
            <a:ext cx="304800" cy="304800"/>
          </a:xfrm>
          <a:prstGeom prst="ellipse">
            <a:avLst/>
          </a:prstGeom>
          <a:solidFill>
            <a:srgbClr val="B8EAC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3" name="Straight Arrow Connector 72"/>
          <p:cNvCxnSpPr>
            <a:stCxn id="6" idx="2"/>
            <a:endCxn id="72" idx="7"/>
          </p:cNvCxnSpPr>
          <p:nvPr/>
        </p:nvCxnSpPr>
        <p:spPr>
          <a:xfrm flipH="1">
            <a:off x="9212403" y="3763546"/>
            <a:ext cx="949547" cy="394521"/>
          </a:xfrm>
          <a:prstGeom prst="straightConnector1">
            <a:avLst/>
          </a:prstGeom>
          <a:ln w="12700">
            <a:solidFill>
              <a:schemeClr val="accent2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33004" y="5028515"/>
            <a:ext cx="928190" cy="610285"/>
          </a:xfrm>
          <a:prstGeom prst="rect">
            <a:avLst/>
          </a:prstGeom>
          <a:noFill/>
        </p:spPr>
      </p:pic>
      <p:cxnSp>
        <p:nvCxnSpPr>
          <p:cNvPr id="75" name="Straight Arrow Connector 74"/>
          <p:cNvCxnSpPr>
            <a:stCxn id="72" idx="4"/>
            <a:endCxn id="74" idx="0"/>
          </p:cNvCxnSpPr>
          <p:nvPr/>
        </p:nvCxnSpPr>
        <p:spPr>
          <a:xfrm flipH="1">
            <a:off x="8697099" y="4418230"/>
            <a:ext cx="407541" cy="610285"/>
          </a:xfrm>
          <a:prstGeom prst="straightConnector1">
            <a:avLst/>
          </a:prstGeom>
          <a:ln w="12700">
            <a:solidFill>
              <a:schemeClr val="accent2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>
            <a:stCxn id="72" idx="4"/>
            <a:endCxn id="71" idx="0"/>
          </p:cNvCxnSpPr>
          <p:nvPr/>
        </p:nvCxnSpPr>
        <p:spPr>
          <a:xfrm>
            <a:off x="9104640" y="4418230"/>
            <a:ext cx="447710" cy="610285"/>
          </a:xfrm>
          <a:prstGeom prst="straightConnector1">
            <a:avLst/>
          </a:prstGeom>
          <a:ln w="12700">
            <a:solidFill>
              <a:schemeClr val="accent2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Oval 78"/>
          <p:cNvSpPr/>
          <p:nvPr/>
        </p:nvSpPr>
        <p:spPr>
          <a:xfrm>
            <a:off x="11119941" y="4114115"/>
            <a:ext cx="304800" cy="304800"/>
          </a:xfrm>
          <a:prstGeom prst="ellipse">
            <a:avLst/>
          </a:prstGeom>
          <a:solidFill>
            <a:srgbClr val="B8EAC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0" name="Straight Arrow Connector 79"/>
          <p:cNvCxnSpPr>
            <a:stCxn id="6" idx="2"/>
            <a:endCxn id="79" idx="1"/>
          </p:cNvCxnSpPr>
          <p:nvPr/>
        </p:nvCxnSpPr>
        <p:spPr>
          <a:xfrm>
            <a:off x="10161950" y="3763546"/>
            <a:ext cx="1002628" cy="395206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>
            <a:stCxn id="79" idx="4"/>
          </p:cNvCxnSpPr>
          <p:nvPr/>
        </p:nvCxnSpPr>
        <p:spPr>
          <a:xfrm>
            <a:off x="11272341" y="4418915"/>
            <a:ext cx="7779" cy="608915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30" grpId="0" animBg="1"/>
      <p:bldP spid="31" grpId="0" animBg="1"/>
      <p:bldP spid="53" grpId="0" animBg="1"/>
      <p:bldP spid="65" grpId="0" animBg="1"/>
      <p:bldP spid="72" grpId="0" animBg="1"/>
      <p:bldP spid="7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MDP Search Trees</a:t>
            </a:r>
          </a:p>
        </p:txBody>
      </p:sp>
      <p:sp>
        <p:nvSpPr>
          <p:cNvPr id="35842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65237"/>
            <a:ext cx="11201400" cy="4525963"/>
          </a:xfrm>
        </p:spPr>
        <p:txBody>
          <a:bodyPr/>
          <a:lstStyle/>
          <a:p>
            <a:r>
              <a:rPr lang="en-US" sz="2400" dirty="0" smtClean="0">
                <a:ea typeface="ＭＳ Ｐゴシック" pitchFamily="34" charset="-128"/>
              </a:rPr>
              <a:t>Each MDP state projects an </a:t>
            </a:r>
            <a:r>
              <a:rPr lang="en-US" sz="2400" dirty="0" err="1" smtClean="0">
                <a:ea typeface="ＭＳ Ｐゴシック" pitchFamily="34" charset="-128"/>
              </a:rPr>
              <a:t>expectimax</a:t>
            </a:r>
            <a:r>
              <a:rPr lang="en-US" sz="2400" dirty="0" smtClean="0">
                <a:ea typeface="ＭＳ Ｐゴシック" pitchFamily="34" charset="-128"/>
              </a:rPr>
              <a:t>-like search tree</a:t>
            </a:r>
          </a:p>
        </p:txBody>
      </p:sp>
      <p:sp>
        <p:nvSpPr>
          <p:cNvPr id="35843" name="AutoShape 4"/>
          <p:cNvSpPr>
            <a:spLocks noChangeArrowheads="1"/>
          </p:cNvSpPr>
          <p:nvPr/>
        </p:nvSpPr>
        <p:spPr bwMode="auto">
          <a:xfrm>
            <a:off x="5486400" y="2133600"/>
            <a:ext cx="457200" cy="365125"/>
          </a:xfrm>
          <a:prstGeom prst="triangle">
            <a:avLst>
              <a:gd name="adj" fmla="val 50000"/>
            </a:avLst>
          </a:prstGeom>
          <a:solidFill>
            <a:srgbClr val="8FAA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35844" name="AutoShape 5"/>
          <p:cNvSpPr>
            <a:spLocks noChangeArrowheads="1"/>
          </p:cNvSpPr>
          <p:nvPr/>
        </p:nvSpPr>
        <p:spPr bwMode="auto">
          <a:xfrm>
            <a:off x="5334000" y="5121275"/>
            <a:ext cx="457200" cy="365125"/>
          </a:xfrm>
          <a:prstGeom prst="triangle">
            <a:avLst>
              <a:gd name="adj" fmla="val 50000"/>
            </a:avLst>
          </a:prstGeom>
          <a:solidFill>
            <a:srgbClr val="8FAA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r" rtl="1"/>
            <a:endParaRPr lang="en-US"/>
          </a:p>
        </p:txBody>
      </p:sp>
      <p:grpSp>
        <p:nvGrpSpPr>
          <p:cNvPr id="35845" name="Group 6"/>
          <p:cNvGrpSpPr>
            <a:grpSpLocks/>
          </p:cNvGrpSpPr>
          <p:nvPr/>
        </p:nvGrpSpPr>
        <p:grpSpPr bwMode="auto">
          <a:xfrm>
            <a:off x="3886200" y="2514600"/>
            <a:ext cx="3733800" cy="1066800"/>
            <a:chOff x="1584" y="1680"/>
            <a:chExt cx="2352" cy="336"/>
          </a:xfrm>
        </p:grpSpPr>
        <p:sp>
          <p:nvSpPr>
            <p:cNvPr id="35869" name="Line 7"/>
            <p:cNvSpPr>
              <a:spLocks noChangeShapeType="1"/>
            </p:cNvSpPr>
            <p:nvPr/>
          </p:nvSpPr>
          <p:spPr bwMode="auto">
            <a:xfrm flipH="1">
              <a:off x="1584" y="1680"/>
              <a:ext cx="1152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870" name="Line 8"/>
            <p:cNvSpPr>
              <a:spLocks noChangeShapeType="1"/>
            </p:cNvSpPr>
            <p:nvPr/>
          </p:nvSpPr>
          <p:spPr bwMode="auto">
            <a:xfrm>
              <a:off x="2736" y="1680"/>
              <a:ext cx="120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871" name="Line 9"/>
            <p:cNvSpPr>
              <a:spLocks noChangeShapeType="1"/>
            </p:cNvSpPr>
            <p:nvPr/>
          </p:nvSpPr>
          <p:spPr bwMode="auto">
            <a:xfrm flipH="1">
              <a:off x="2304" y="1680"/>
              <a:ext cx="432" cy="33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872" name="Line 10"/>
            <p:cNvSpPr>
              <a:spLocks noChangeShapeType="1"/>
            </p:cNvSpPr>
            <p:nvPr/>
          </p:nvSpPr>
          <p:spPr bwMode="auto">
            <a:xfrm>
              <a:off x="2736" y="1680"/>
              <a:ext cx="432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5846" name="Oval 11"/>
          <p:cNvSpPr>
            <a:spLocks noChangeArrowheads="1"/>
          </p:cNvSpPr>
          <p:nvPr/>
        </p:nvSpPr>
        <p:spPr bwMode="auto">
          <a:xfrm>
            <a:off x="4876800" y="3581400"/>
            <a:ext cx="381000" cy="381000"/>
          </a:xfrm>
          <a:prstGeom prst="ellipse">
            <a:avLst/>
          </a:prstGeom>
          <a:solidFill>
            <a:srgbClr val="B8EAC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5847" name="Group 12"/>
          <p:cNvGrpSpPr>
            <a:grpSpLocks/>
          </p:cNvGrpSpPr>
          <p:nvPr/>
        </p:nvGrpSpPr>
        <p:grpSpPr bwMode="auto">
          <a:xfrm>
            <a:off x="3505200" y="3962400"/>
            <a:ext cx="3124200" cy="1143000"/>
            <a:chOff x="1536" y="2400"/>
            <a:chExt cx="1584" cy="624"/>
          </a:xfrm>
        </p:grpSpPr>
        <p:sp>
          <p:nvSpPr>
            <p:cNvPr id="35865" name="Line 13"/>
            <p:cNvSpPr>
              <a:spLocks noChangeShapeType="1"/>
            </p:cNvSpPr>
            <p:nvPr/>
          </p:nvSpPr>
          <p:spPr bwMode="auto">
            <a:xfrm flipH="1">
              <a:off x="1536" y="2400"/>
              <a:ext cx="776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866" name="Line 14"/>
            <p:cNvSpPr>
              <a:spLocks noChangeShapeType="1"/>
            </p:cNvSpPr>
            <p:nvPr/>
          </p:nvSpPr>
          <p:spPr bwMode="auto">
            <a:xfrm>
              <a:off x="2312" y="2400"/>
              <a:ext cx="808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867" name="Line 15"/>
            <p:cNvSpPr>
              <a:spLocks noChangeShapeType="1"/>
            </p:cNvSpPr>
            <p:nvPr/>
          </p:nvSpPr>
          <p:spPr bwMode="auto">
            <a:xfrm flipH="1">
              <a:off x="2021" y="2400"/>
              <a:ext cx="291" cy="62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868" name="Line 16"/>
            <p:cNvSpPr>
              <a:spLocks noChangeShapeType="1"/>
            </p:cNvSpPr>
            <p:nvPr/>
          </p:nvSpPr>
          <p:spPr bwMode="auto">
            <a:xfrm>
              <a:off x="2312" y="2400"/>
              <a:ext cx="280" cy="62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5848" name="Text Box 17"/>
          <p:cNvSpPr txBox="1">
            <a:spLocks noChangeArrowheads="1"/>
          </p:cNvSpPr>
          <p:nvPr/>
        </p:nvSpPr>
        <p:spPr bwMode="auto">
          <a:xfrm>
            <a:off x="5410200" y="2833688"/>
            <a:ext cx="381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a</a:t>
            </a:r>
          </a:p>
        </p:txBody>
      </p:sp>
      <p:sp>
        <p:nvSpPr>
          <p:cNvPr id="35849" name="Text Box 18"/>
          <p:cNvSpPr txBox="1">
            <a:spLocks noChangeArrowheads="1"/>
          </p:cNvSpPr>
          <p:nvPr/>
        </p:nvSpPr>
        <p:spPr bwMode="auto">
          <a:xfrm>
            <a:off x="5943600" y="2133600"/>
            <a:ext cx="381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0000FF"/>
                </a:solidFill>
              </a:rPr>
              <a:t>s</a:t>
            </a:r>
          </a:p>
        </p:txBody>
      </p:sp>
      <p:sp>
        <p:nvSpPr>
          <p:cNvPr id="35850" name="Text Box 19"/>
          <p:cNvSpPr txBox="1">
            <a:spLocks noChangeArrowheads="1"/>
          </p:cNvSpPr>
          <p:nvPr/>
        </p:nvSpPr>
        <p:spPr bwMode="auto">
          <a:xfrm>
            <a:off x="5791200" y="5105400"/>
            <a:ext cx="457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en-US" dirty="0">
                <a:solidFill>
                  <a:schemeClr val="accent2"/>
                </a:solidFill>
              </a:rPr>
              <a:t>s</a:t>
            </a:r>
            <a:r>
              <a:rPr lang="ja-JP" altLang="en-US">
                <a:solidFill>
                  <a:schemeClr val="accent2"/>
                </a:solidFill>
              </a:rPr>
              <a:t>’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35851" name="Text Box 20"/>
          <p:cNvSpPr txBox="1">
            <a:spLocks noChangeArrowheads="1"/>
          </p:cNvSpPr>
          <p:nvPr/>
        </p:nvSpPr>
        <p:spPr bwMode="auto">
          <a:xfrm>
            <a:off x="5257800" y="3581400"/>
            <a:ext cx="762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008000"/>
                </a:solidFill>
              </a:rPr>
              <a:t>s, a</a:t>
            </a:r>
          </a:p>
        </p:txBody>
      </p:sp>
      <p:grpSp>
        <p:nvGrpSpPr>
          <p:cNvPr id="35852" name="Group 21"/>
          <p:cNvGrpSpPr>
            <a:grpSpLocks/>
          </p:cNvGrpSpPr>
          <p:nvPr/>
        </p:nvGrpSpPr>
        <p:grpSpPr bwMode="auto">
          <a:xfrm>
            <a:off x="3733800" y="5486400"/>
            <a:ext cx="3733800" cy="533400"/>
            <a:chOff x="1584" y="1680"/>
            <a:chExt cx="2352" cy="336"/>
          </a:xfrm>
        </p:grpSpPr>
        <p:sp>
          <p:nvSpPr>
            <p:cNvPr id="35861" name="Line 22"/>
            <p:cNvSpPr>
              <a:spLocks noChangeShapeType="1"/>
            </p:cNvSpPr>
            <p:nvPr/>
          </p:nvSpPr>
          <p:spPr bwMode="auto">
            <a:xfrm flipH="1">
              <a:off x="1584" y="1680"/>
              <a:ext cx="1152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862" name="Line 23"/>
            <p:cNvSpPr>
              <a:spLocks noChangeShapeType="1"/>
            </p:cNvSpPr>
            <p:nvPr/>
          </p:nvSpPr>
          <p:spPr bwMode="auto">
            <a:xfrm>
              <a:off x="2736" y="1680"/>
              <a:ext cx="120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863" name="Line 24"/>
            <p:cNvSpPr>
              <a:spLocks noChangeShapeType="1"/>
            </p:cNvSpPr>
            <p:nvPr/>
          </p:nvSpPr>
          <p:spPr bwMode="auto">
            <a:xfrm flipH="1">
              <a:off x="2304" y="1680"/>
              <a:ext cx="432" cy="33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864" name="Line 25"/>
            <p:cNvSpPr>
              <a:spLocks noChangeShapeType="1"/>
            </p:cNvSpPr>
            <p:nvPr/>
          </p:nvSpPr>
          <p:spPr bwMode="auto">
            <a:xfrm>
              <a:off x="2736" y="1680"/>
              <a:ext cx="432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5853" name="Freeform 26"/>
          <p:cNvSpPr>
            <a:spLocks/>
          </p:cNvSpPr>
          <p:nvPr/>
        </p:nvSpPr>
        <p:spPr bwMode="auto">
          <a:xfrm>
            <a:off x="5486400" y="4167188"/>
            <a:ext cx="2133600" cy="404812"/>
          </a:xfrm>
          <a:custGeom>
            <a:avLst/>
            <a:gdLst>
              <a:gd name="T0" fmla="*/ 0 w 1344"/>
              <a:gd name="T1" fmla="*/ 2147483647 h 255"/>
              <a:gd name="T2" fmla="*/ 2147483647 w 1344"/>
              <a:gd name="T3" fmla="*/ 2147483647 h 255"/>
              <a:gd name="T4" fmla="*/ 2147483647 w 1344"/>
              <a:gd name="T5" fmla="*/ 2147483647 h 255"/>
              <a:gd name="T6" fmla="*/ 0 60000 65536"/>
              <a:gd name="T7" fmla="*/ 0 60000 65536"/>
              <a:gd name="T8" fmla="*/ 0 60000 65536"/>
              <a:gd name="T9" fmla="*/ 0 w 1344"/>
              <a:gd name="T10" fmla="*/ 0 h 255"/>
              <a:gd name="T11" fmla="*/ 1344 w 1344"/>
              <a:gd name="T12" fmla="*/ 255 h 25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344" h="255">
                <a:moveTo>
                  <a:pt x="0" y="255"/>
                </a:moveTo>
                <a:cubicBezTo>
                  <a:pt x="79" y="219"/>
                  <a:pt x="251" y="80"/>
                  <a:pt x="475" y="40"/>
                </a:cubicBezTo>
                <a:cubicBezTo>
                  <a:pt x="699" y="0"/>
                  <a:pt x="1199" y="19"/>
                  <a:pt x="1344" y="15"/>
                </a:cubicBezTo>
              </a:path>
            </a:pathLst>
          </a:custGeom>
          <a:noFill/>
          <a:ln w="50800">
            <a:solidFill>
              <a:srgbClr val="C00000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35854" name="Text Box 27"/>
          <p:cNvSpPr txBox="1">
            <a:spLocks noChangeArrowheads="1"/>
          </p:cNvSpPr>
          <p:nvPr/>
        </p:nvSpPr>
        <p:spPr bwMode="auto">
          <a:xfrm>
            <a:off x="7772400" y="3962400"/>
            <a:ext cx="2819400" cy="119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C00000"/>
                </a:solidFill>
              </a:rPr>
              <a:t>(</a:t>
            </a:r>
            <a:r>
              <a:rPr lang="en-US" dirty="0" err="1">
                <a:solidFill>
                  <a:srgbClr val="C00000"/>
                </a:solidFill>
              </a:rPr>
              <a:t>s,a,s</a:t>
            </a:r>
            <a:r>
              <a:rPr lang="ja-JP" altLang="en-US">
                <a:solidFill>
                  <a:srgbClr val="C00000"/>
                </a:solidFill>
              </a:rPr>
              <a:t>’</a:t>
            </a:r>
            <a:r>
              <a:rPr lang="en-US" altLang="ja-JP" dirty="0">
                <a:solidFill>
                  <a:srgbClr val="C00000"/>
                </a:solidFill>
              </a:rPr>
              <a:t>) called a </a:t>
            </a:r>
            <a:r>
              <a:rPr lang="en-US" altLang="ja-JP" i="1" dirty="0">
                <a:solidFill>
                  <a:srgbClr val="C00000"/>
                </a:solidFill>
              </a:rPr>
              <a:t>transition</a:t>
            </a:r>
          </a:p>
          <a:p>
            <a:pPr>
              <a:spcBef>
                <a:spcPct val="50000"/>
              </a:spcBef>
            </a:pPr>
            <a:r>
              <a:rPr lang="en-US" dirty="0">
                <a:solidFill>
                  <a:srgbClr val="C00000"/>
                </a:solidFill>
              </a:rPr>
              <a:t>T(</a:t>
            </a:r>
            <a:r>
              <a:rPr lang="en-US" dirty="0" err="1">
                <a:solidFill>
                  <a:srgbClr val="C00000"/>
                </a:solidFill>
              </a:rPr>
              <a:t>s,a,s</a:t>
            </a:r>
            <a:r>
              <a:rPr lang="ja-JP" altLang="en-US">
                <a:solidFill>
                  <a:srgbClr val="C00000"/>
                </a:solidFill>
              </a:rPr>
              <a:t>’</a:t>
            </a:r>
            <a:r>
              <a:rPr lang="en-US" altLang="ja-JP" dirty="0">
                <a:solidFill>
                  <a:srgbClr val="C00000"/>
                </a:solidFill>
              </a:rPr>
              <a:t>) = P(s</a:t>
            </a:r>
            <a:r>
              <a:rPr lang="ja-JP" altLang="en-US">
                <a:solidFill>
                  <a:srgbClr val="C00000"/>
                </a:solidFill>
              </a:rPr>
              <a:t>’</a:t>
            </a:r>
            <a:r>
              <a:rPr lang="en-US" altLang="ja-JP" dirty="0">
                <a:solidFill>
                  <a:srgbClr val="C00000"/>
                </a:solidFill>
              </a:rPr>
              <a:t>|</a:t>
            </a:r>
            <a:r>
              <a:rPr lang="en-US" altLang="ja-JP" dirty="0" err="1">
                <a:solidFill>
                  <a:srgbClr val="C00000"/>
                </a:solidFill>
              </a:rPr>
              <a:t>s,a</a:t>
            </a:r>
            <a:r>
              <a:rPr lang="en-US" altLang="ja-JP" dirty="0">
                <a:solidFill>
                  <a:srgbClr val="C00000"/>
                </a:solidFill>
              </a:rPr>
              <a:t>)</a:t>
            </a:r>
          </a:p>
          <a:p>
            <a:pPr>
              <a:spcBef>
                <a:spcPct val="50000"/>
              </a:spcBef>
            </a:pPr>
            <a:r>
              <a:rPr lang="en-US" dirty="0">
                <a:solidFill>
                  <a:srgbClr val="C00000"/>
                </a:solidFill>
              </a:rPr>
              <a:t>R(</a:t>
            </a:r>
            <a:r>
              <a:rPr lang="en-US" dirty="0" err="1">
                <a:solidFill>
                  <a:srgbClr val="C00000"/>
                </a:solidFill>
              </a:rPr>
              <a:t>s,a,s</a:t>
            </a:r>
            <a:r>
              <a:rPr lang="ja-JP" altLang="en-US">
                <a:solidFill>
                  <a:srgbClr val="C00000"/>
                </a:solidFill>
              </a:rPr>
              <a:t>’</a:t>
            </a:r>
            <a:r>
              <a:rPr lang="en-US" altLang="ja-JP" dirty="0">
                <a:solidFill>
                  <a:srgbClr val="C00000"/>
                </a:solidFill>
              </a:rPr>
              <a:t>)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5855" name="Text Box 28"/>
          <p:cNvSpPr txBox="1">
            <a:spLocks noChangeArrowheads="1"/>
          </p:cNvSpPr>
          <p:nvPr/>
        </p:nvSpPr>
        <p:spPr bwMode="auto">
          <a:xfrm>
            <a:off x="4495800" y="4419600"/>
            <a:ext cx="1066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s,a,s</a:t>
            </a:r>
            <a:r>
              <a:rPr lang="ja-JP" altLang="en-US"/>
              <a:t>’</a:t>
            </a:r>
            <a:endParaRPr lang="en-US"/>
          </a:p>
        </p:txBody>
      </p:sp>
      <p:sp>
        <p:nvSpPr>
          <p:cNvPr id="35856" name="Freeform 29"/>
          <p:cNvSpPr>
            <a:spLocks/>
          </p:cNvSpPr>
          <p:nvPr/>
        </p:nvSpPr>
        <p:spPr bwMode="auto">
          <a:xfrm>
            <a:off x="6332538" y="2301875"/>
            <a:ext cx="2201862" cy="60325"/>
          </a:xfrm>
          <a:custGeom>
            <a:avLst/>
            <a:gdLst>
              <a:gd name="T0" fmla="*/ 0 w 1387"/>
              <a:gd name="T1" fmla="*/ 2147483647 h 38"/>
              <a:gd name="T2" fmla="*/ 2147483647 w 1387"/>
              <a:gd name="T3" fmla="*/ 2147483647 h 38"/>
              <a:gd name="T4" fmla="*/ 2147483647 w 1387"/>
              <a:gd name="T5" fmla="*/ 0 h 38"/>
              <a:gd name="T6" fmla="*/ 0 60000 65536"/>
              <a:gd name="T7" fmla="*/ 0 60000 65536"/>
              <a:gd name="T8" fmla="*/ 0 60000 65536"/>
              <a:gd name="T9" fmla="*/ 0 w 1387"/>
              <a:gd name="T10" fmla="*/ 0 h 38"/>
              <a:gd name="T11" fmla="*/ 1387 w 1387"/>
              <a:gd name="T12" fmla="*/ 38 h 3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387" h="38">
                <a:moveTo>
                  <a:pt x="0" y="38"/>
                </a:moveTo>
                <a:cubicBezTo>
                  <a:pt x="86" y="36"/>
                  <a:pt x="287" y="31"/>
                  <a:pt x="518" y="25"/>
                </a:cubicBezTo>
                <a:cubicBezTo>
                  <a:pt x="749" y="19"/>
                  <a:pt x="1242" y="4"/>
                  <a:pt x="1387" y="0"/>
                </a:cubicBezTo>
              </a:path>
            </a:pathLst>
          </a:custGeom>
          <a:noFill/>
          <a:ln w="50800">
            <a:solidFill>
              <a:srgbClr val="0000FF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35857" name="Text Box 30"/>
          <p:cNvSpPr txBox="1">
            <a:spLocks noChangeArrowheads="1"/>
          </p:cNvSpPr>
          <p:nvPr/>
        </p:nvSpPr>
        <p:spPr bwMode="auto">
          <a:xfrm>
            <a:off x="8610600" y="2100262"/>
            <a:ext cx="1371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0000FF"/>
                </a:solidFill>
              </a:rPr>
              <a:t>s is a </a:t>
            </a:r>
            <a:r>
              <a:rPr lang="en-US" i="1" dirty="0">
                <a:solidFill>
                  <a:srgbClr val="0000FF"/>
                </a:solidFill>
              </a:rPr>
              <a:t>state</a:t>
            </a:r>
          </a:p>
        </p:txBody>
      </p:sp>
      <p:sp>
        <p:nvSpPr>
          <p:cNvPr id="35858" name="Freeform 31"/>
          <p:cNvSpPr>
            <a:spLocks/>
          </p:cNvSpPr>
          <p:nvPr/>
        </p:nvSpPr>
        <p:spPr bwMode="auto">
          <a:xfrm flipH="1">
            <a:off x="3048000" y="3733800"/>
            <a:ext cx="1676400" cy="76200"/>
          </a:xfrm>
          <a:custGeom>
            <a:avLst/>
            <a:gdLst>
              <a:gd name="T0" fmla="*/ 0 w 1387"/>
              <a:gd name="T1" fmla="*/ 2147483647 h 38"/>
              <a:gd name="T2" fmla="*/ 2147483647 w 1387"/>
              <a:gd name="T3" fmla="*/ 2147483647 h 38"/>
              <a:gd name="T4" fmla="*/ 2147483647 w 1387"/>
              <a:gd name="T5" fmla="*/ 0 h 38"/>
              <a:gd name="T6" fmla="*/ 0 60000 65536"/>
              <a:gd name="T7" fmla="*/ 0 60000 65536"/>
              <a:gd name="T8" fmla="*/ 0 60000 65536"/>
              <a:gd name="T9" fmla="*/ 0 w 1387"/>
              <a:gd name="T10" fmla="*/ 0 h 38"/>
              <a:gd name="T11" fmla="*/ 1387 w 1387"/>
              <a:gd name="T12" fmla="*/ 38 h 3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387" h="38">
                <a:moveTo>
                  <a:pt x="0" y="38"/>
                </a:moveTo>
                <a:cubicBezTo>
                  <a:pt x="86" y="36"/>
                  <a:pt x="287" y="31"/>
                  <a:pt x="518" y="25"/>
                </a:cubicBezTo>
                <a:cubicBezTo>
                  <a:pt x="749" y="19"/>
                  <a:pt x="1242" y="4"/>
                  <a:pt x="1387" y="0"/>
                </a:cubicBezTo>
              </a:path>
            </a:pathLst>
          </a:custGeom>
          <a:noFill/>
          <a:ln w="50800">
            <a:solidFill>
              <a:srgbClr val="008000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35859" name="Text Box 32"/>
          <p:cNvSpPr txBox="1">
            <a:spLocks noChangeArrowheads="1"/>
          </p:cNvSpPr>
          <p:nvPr/>
        </p:nvSpPr>
        <p:spPr bwMode="auto">
          <a:xfrm>
            <a:off x="1752600" y="3429000"/>
            <a:ext cx="1371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008000"/>
                </a:solidFill>
              </a:rPr>
              <a:t>(s, a) is a </a:t>
            </a:r>
            <a:r>
              <a:rPr lang="en-US" i="1" dirty="0">
                <a:solidFill>
                  <a:srgbClr val="008000"/>
                </a:solidFill>
              </a:rPr>
              <a:t>q-state</a:t>
            </a:r>
          </a:p>
        </p:txBody>
      </p:sp>
      <p:pic>
        <p:nvPicPr>
          <p:cNvPr id="18434" name="Picture 2" descr="C:\Users\Dan\Dropbox\Office\CS 188\Ketrina Art\MDPs\QState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2743200"/>
            <a:ext cx="3017838" cy="2260157"/>
          </a:xfrm>
          <a:prstGeom prst="rect">
            <a:avLst/>
          </a:prstGeom>
          <a:noFill/>
        </p:spPr>
      </p:pic>
      <p:pic>
        <p:nvPicPr>
          <p:cNvPr id="35" name="Picture 3" descr="C:\Users\Dan\Dropbox\Office\CS 188\Ketrina Art\MDPs\Discounting.png"/>
          <p:cNvPicPr>
            <a:picLocks noChangeAspect="1" noChangeArrowheads="1"/>
          </p:cNvPicPr>
          <p:nvPr/>
        </p:nvPicPr>
        <p:blipFill>
          <a:blip r:embed="rId4" cstate="print"/>
          <a:srcRect l="73764" r="1569" b="67901"/>
          <a:stretch>
            <a:fillRect/>
          </a:stretch>
        </p:blipFill>
        <p:spPr bwMode="auto">
          <a:xfrm>
            <a:off x="10134600" y="4343400"/>
            <a:ext cx="1844538" cy="1600200"/>
          </a:xfrm>
          <a:prstGeom prst="rect">
            <a:avLst/>
          </a:prstGeom>
          <a:noFill/>
        </p:spPr>
      </p:pic>
      <p:pic>
        <p:nvPicPr>
          <p:cNvPr id="36" name="Picture 2" descr="C:\Users\Dan\Dropbox\Office\CS 188\Ketrina Art\MDPs\GridFutures3.png"/>
          <p:cNvPicPr>
            <a:picLocks noChangeAspect="1" noChangeArrowheads="1"/>
          </p:cNvPicPr>
          <p:nvPr/>
        </p:nvPicPr>
        <p:blipFill>
          <a:blip r:embed="rId5" cstate="print"/>
          <a:srcRect l="52636" t="68040" r="24411"/>
          <a:stretch>
            <a:fillRect/>
          </a:stretch>
        </p:blipFill>
        <p:spPr bwMode="auto">
          <a:xfrm>
            <a:off x="9906000" y="1447800"/>
            <a:ext cx="2057400" cy="144444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56711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Utilities of Sequences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59012" y="1248279"/>
            <a:ext cx="7875588" cy="499961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Utilities of Sequences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What preferences should an agent have over reward sequences?</a:t>
            </a:r>
          </a:p>
          <a:p>
            <a:endParaRPr lang="en-US" sz="2800" dirty="0" smtClean="0"/>
          </a:p>
          <a:p>
            <a:r>
              <a:rPr lang="en-US" sz="2800" dirty="0" smtClean="0"/>
              <a:t>More or less?</a:t>
            </a:r>
          </a:p>
          <a:p>
            <a:endParaRPr lang="en-US" sz="2800" dirty="0" smtClean="0"/>
          </a:p>
          <a:p>
            <a:r>
              <a:rPr lang="en-US" sz="2800" dirty="0" smtClean="0"/>
              <a:t>Now or later?</a:t>
            </a:r>
          </a:p>
          <a:p>
            <a:endParaRPr lang="en-US" sz="2800" dirty="0" smtClean="0"/>
          </a:p>
          <a:p>
            <a:endParaRPr lang="en-US" sz="2800" dirty="0" smtClean="0"/>
          </a:p>
          <a:p>
            <a:endParaRPr lang="en-US" sz="2800" dirty="0" smtClean="0"/>
          </a:p>
          <a:p>
            <a:endParaRPr lang="en-US" sz="28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15200" y="3505497"/>
            <a:ext cx="4648200" cy="2950792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124200" y="2409825"/>
            <a:ext cx="12971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Calibri" pitchFamily="34" charset="0"/>
              </a:rPr>
              <a:t>[1, 2, 2]</a:t>
            </a:r>
            <a:endParaRPr lang="en-US" sz="2800" dirty="0">
              <a:latin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78253" y="2409825"/>
            <a:ext cx="12971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Calibri" pitchFamily="34" charset="0"/>
              </a:rPr>
              <a:t>[2, 3, 4]</a:t>
            </a:r>
            <a:endParaRPr lang="en-US" sz="2800" dirty="0">
              <a:latin typeface="Calibri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94595" y="2409825"/>
            <a:ext cx="5806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Calibri" pitchFamily="34" charset="0"/>
              </a:rPr>
              <a:t> or</a:t>
            </a:r>
            <a:endParaRPr lang="en-US" sz="2800" dirty="0">
              <a:latin typeface="Calibri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124200" y="3439180"/>
            <a:ext cx="12971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Calibri" pitchFamily="34" charset="0"/>
              </a:rPr>
              <a:t>[0, 0, 1]</a:t>
            </a:r>
            <a:endParaRPr lang="en-US" sz="2800" dirty="0">
              <a:latin typeface="Calibri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578253" y="3439180"/>
            <a:ext cx="12971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Calibri" pitchFamily="34" charset="0"/>
              </a:rPr>
              <a:t>[1, 0, 0]</a:t>
            </a:r>
            <a:endParaRPr lang="en-US" sz="2800" dirty="0">
              <a:latin typeface="Calibri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94595" y="3439180"/>
            <a:ext cx="5806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Calibri" pitchFamily="34" charset="0"/>
              </a:rPr>
              <a:t> or</a:t>
            </a:r>
            <a:endParaRPr lang="en-US" sz="2800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Discounting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295400"/>
            <a:ext cx="11252200" cy="4729164"/>
          </a:xfrm>
        </p:spPr>
        <p:txBody>
          <a:bodyPr/>
          <a:lstStyle/>
          <a:p>
            <a:r>
              <a:rPr lang="en-US" sz="2800" dirty="0" smtClean="0"/>
              <a:t>It’s reasonable to maximize the sum of rewards</a:t>
            </a:r>
          </a:p>
          <a:p>
            <a:r>
              <a:rPr lang="en-US" sz="2800" dirty="0" smtClean="0"/>
              <a:t>It’s also reasonable to prefer rewards now to rewards later</a:t>
            </a:r>
          </a:p>
          <a:p>
            <a:r>
              <a:rPr lang="en-US" sz="2800" dirty="0" smtClean="0"/>
              <a:t>One solution: values of rewards decay exponentially</a:t>
            </a:r>
            <a:endParaRPr lang="en-US" sz="2800" dirty="0"/>
          </a:p>
        </p:txBody>
      </p:sp>
      <p:pic>
        <p:nvPicPr>
          <p:cNvPr id="7171" name="Picture 3" descr="C:\Users\Dan\Dropbox\Office\CS 188\Ketrina Art\MDPs\Discounting.png"/>
          <p:cNvPicPr>
            <a:picLocks noChangeAspect="1" noChangeArrowheads="1"/>
          </p:cNvPicPr>
          <p:nvPr/>
        </p:nvPicPr>
        <p:blipFill>
          <a:blip r:embed="rId5" cstate="print"/>
          <a:srcRect l="73764" t="76543" r="1569"/>
          <a:stretch>
            <a:fillRect/>
          </a:stretch>
        </p:blipFill>
        <p:spPr bwMode="auto">
          <a:xfrm>
            <a:off x="8003286" y="3276600"/>
            <a:ext cx="2283714" cy="1447800"/>
          </a:xfrm>
          <a:prstGeom prst="rect">
            <a:avLst/>
          </a:prstGeom>
          <a:noFill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47800" y="2822143"/>
            <a:ext cx="2283714" cy="1975713"/>
          </a:xfrm>
          <a:prstGeom prst="rect">
            <a:avLst/>
          </a:prstGeom>
          <a:noFill/>
        </p:spPr>
      </p:pic>
      <p:pic>
        <p:nvPicPr>
          <p:cNvPr id="8" name="Picture 3" descr="C:\Users\Dan\Dropbox\Office\CS 188\Ketrina Art\MDPs\Discounting.png"/>
          <p:cNvPicPr>
            <a:picLocks noChangeAspect="1" noChangeArrowheads="1"/>
          </p:cNvPicPr>
          <p:nvPr/>
        </p:nvPicPr>
        <p:blipFill>
          <a:blip r:embed="rId5" cstate="print"/>
          <a:srcRect l="73764" t="38272" r="1569" b="35802"/>
          <a:stretch>
            <a:fillRect/>
          </a:stretch>
        </p:blipFill>
        <p:spPr bwMode="auto">
          <a:xfrm>
            <a:off x="4802886" y="3048000"/>
            <a:ext cx="2283714" cy="1600200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1447800" y="5410200"/>
            <a:ext cx="2057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Calibri" pitchFamily="34" charset="0"/>
              </a:rPr>
              <a:t>Worth Now</a:t>
            </a:r>
            <a:endParaRPr lang="en-US" sz="2400" dirty="0">
              <a:latin typeface="Calibri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648200" y="5410200"/>
            <a:ext cx="243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Calibri" pitchFamily="34" charset="0"/>
              </a:rPr>
              <a:t>Worth Next Step</a:t>
            </a:r>
            <a:endParaRPr lang="en-US" sz="2400" dirty="0">
              <a:latin typeface="Calibri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772400" y="5410200"/>
            <a:ext cx="304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Calibri" pitchFamily="34" charset="0"/>
              </a:rPr>
              <a:t>Worth In Two Steps</a:t>
            </a:r>
            <a:endParaRPr lang="en-US" sz="2400" dirty="0">
              <a:latin typeface="Calibri" pitchFamily="34" charset="0"/>
            </a:endParaRPr>
          </a:p>
        </p:txBody>
      </p:sp>
      <p:pic>
        <p:nvPicPr>
          <p:cNvPr id="22" name="Picture 21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/>
          <a:stretch>
            <a:fillRect/>
          </a:stretch>
        </p:blipFill>
        <p:spPr bwMode="auto">
          <a:xfrm>
            <a:off x="2362200" y="4752676"/>
            <a:ext cx="211138" cy="351897"/>
          </a:xfrm>
          <a:prstGeom prst="rect">
            <a:avLst/>
          </a:prstGeom>
          <a:noFill/>
          <a:ln/>
          <a:effectLst/>
        </p:spPr>
      </p:pic>
      <p:pic>
        <p:nvPicPr>
          <p:cNvPr id="23" name="Picture 22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/>
          <a:stretch>
            <a:fillRect/>
          </a:stretch>
        </p:blipFill>
        <p:spPr bwMode="auto">
          <a:xfrm>
            <a:off x="5791200" y="4853716"/>
            <a:ext cx="280688" cy="327002"/>
          </a:xfrm>
          <a:prstGeom prst="rect">
            <a:avLst/>
          </a:prstGeom>
          <a:noFill/>
          <a:ln/>
          <a:effectLst/>
        </p:spPr>
      </p:pic>
      <p:pic>
        <p:nvPicPr>
          <p:cNvPr id="24" name="Picture 23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/>
          <a:stretch>
            <a:fillRect/>
          </a:stretch>
        </p:blipFill>
        <p:spPr bwMode="auto">
          <a:xfrm>
            <a:off x="8915165" y="4648200"/>
            <a:ext cx="514651" cy="560927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Discounting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1524000"/>
            <a:ext cx="4648200" cy="4525963"/>
          </a:xfrm>
        </p:spPr>
        <p:txBody>
          <a:bodyPr/>
          <a:lstStyle/>
          <a:p>
            <a:r>
              <a:rPr lang="en-US" sz="2400" dirty="0" smtClean="0">
                <a:ea typeface="ＭＳ Ｐゴシック" pitchFamily="34" charset="-128"/>
              </a:rPr>
              <a:t>How to discount?</a:t>
            </a:r>
          </a:p>
          <a:p>
            <a:pPr lvl="1"/>
            <a:r>
              <a:rPr lang="en-US" sz="2000" dirty="0" smtClean="0">
                <a:ea typeface="ＭＳ Ｐゴシック" pitchFamily="34" charset="-128"/>
              </a:rPr>
              <a:t>Each time we descend a level, we multiply in the discount once</a:t>
            </a:r>
          </a:p>
          <a:p>
            <a:pPr lvl="1"/>
            <a:endParaRPr lang="en-US" sz="2000" dirty="0" smtClean="0">
              <a:ea typeface="ＭＳ Ｐゴシック" pitchFamily="34" charset="-128"/>
            </a:endParaRPr>
          </a:p>
          <a:p>
            <a:r>
              <a:rPr lang="en-US" sz="2400" dirty="0" smtClean="0">
                <a:ea typeface="ＭＳ Ｐゴシック" pitchFamily="34" charset="-128"/>
              </a:rPr>
              <a:t>Why discount?</a:t>
            </a:r>
            <a:endParaRPr lang="en-US" sz="2400" dirty="0" smtClean="0">
              <a:ea typeface="ＭＳ Ｐゴシック" pitchFamily="34" charset="-128"/>
              <a:sym typeface="Symbol" pitchFamily="18" charset="2"/>
            </a:endParaRPr>
          </a:p>
          <a:p>
            <a:pPr lvl="1"/>
            <a:r>
              <a:rPr lang="en-US" sz="2000" dirty="0" smtClean="0">
                <a:ea typeface="ＭＳ Ｐゴシック" pitchFamily="34" charset="-128"/>
                <a:sym typeface="Symbol" pitchFamily="18" charset="2"/>
              </a:rPr>
              <a:t>Sooner rewards probably do have higher utility than later rewards</a:t>
            </a:r>
          </a:p>
          <a:p>
            <a:pPr lvl="1"/>
            <a:r>
              <a:rPr lang="en-US" sz="2000" dirty="0" smtClean="0">
                <a:ea typeface="ＭＳ Ｐゴシック" pitchFamily="34" charset="-128"/>
                <a:sym typeface="Symbol" pitchFamily="18" charset="2"/>
              </a:rPr>
              <a:t>Also helps our algorithms converge</a:t>
            </a:r>
          </a:p>
          <a:p>
            <a:pPr lvl="1"/>
            <a:endParaRPr lang="en-US" sz="2000" dirty="0" smtClean="0">
              <a:ea typeface="ＭＳ Ｐゴシック" pitchFamily="34" charset="-128"/>
              <a:sym typeface="Symbol" pitchFamily="18" charset="2"/>
            </a:endParaRPr>
          </a:p>
          <a:p>
            <a:r>
              <a:rPr lang="en-US" sz="2400" dirty="0" smtClean="0">
                <a:ea typeface="ＭＳ Ｐゴシック" pitchFamily="34" charset="-128"/>
                <a:sym typeface="Symbol" pitchFamily="18" charset="2"/>
              </a:rPr>
              <a:t>Example: discount of 0.5</a:t>
            </a:r>
          </a:p>
          <a:p>
            <a:pPr lvl="1"/>
            <a:r>
              <a:rPr lang="en-US" sz="2000" dirty="0" smtClean="0">
                <a:ea typeface="ＭＳ Ｐゴシック" pitchFamily="34" charset="-128"/>
                <a:sym typeface="Symbol" pitchFamily="18" charset="2"/>
              </a:rPr>
              <a:t>U([1,2,3]) = 1*1 + 0.5*2 + 0.25*3</a:t>
            </a:r>
          </a:p>
          <a:p>
            <a:pPr lvl="1"/>
            <a:r>
              <a:rPr lang="en-US" sz="2000" dirty="0" smtClean="0">
                <a:ea typeface="ＭＳ Ｐゴシック" pitchFamily="34" charset="-128"/>
                <a:sym typeface="Symbol" pitchFamily="18" charset="2"/>
              </a:rPr>
              <a:t>U([1,2,3]) &lt; U([3,2,1])</a:t>
            </a:r>
          </a:p>
        </p:txBody>
      </p:sp>
      <p:grpSp>
        <p:nvGrpSpPr>
          <p:cNvPr id="39939" name="Group 4"/>
          <p:cNvGrpSpPr>
            <a:grpSpLocks/>
          </p:cNvGrpSpPr>
          <p:nvPr/>
        </p:nvGrpSpPr>
        <p:grpSpPr bwMode="auto">
          <a:xfrm>
            <a:off x="8304213" y="1371600"/>
            <a:ext cx="2135187" cy="4875213"/>
            <a:chOff x="4085" y="960"/>
            <a:chExt cx="1345" cy="3071"/>
          </a:xfrm>
        </p:grpSpPr>
        <p:grpSp>
          <p:nvGrpSpPr>
            <p:cNvPr id="39947" name="Group 5"/>
            <p:cNvGrpSpPr>
              <a:grpSpLocks/>
            </p:cNvGrpSpPr>
            <p:nvPr/>
          </p:nvGrpSpPr>
          <p:grpSpPr bwMode="auto">
            <a:xfrm>
              <a:off x="4085" y="960"/>
              <a:ext cx="1291" cy="1202"/>
              <a:chOff x="2400" y="1401"/>
              <a:chExt cx="1392" cy="1296"/>
            </a:xfrm>
          </p:grpSpPr>
          <p:sp>
            <p:nvSpPr>
              <p:cNvPr id="39986" name="AutoShape 6"/>
              <p:cNvSpPr>
                <a:spLocks noChangeArrowheads="1"/>
              </p:cNvSpPr>
              <p:nvPr/>
            </p:nvSpPr>
            <p:spPr bwMode="auto">
              <a:xfrm>
                <a:off x="3070" y="1488"/>
                <a:ext cx="155" cy="124"/>
              </a:xfrm>
              <a:prstGeom prst="triangle">
                <a:avLst>
                  <a:gd name="adj" fmla="val 50000"/>
                </a:avLst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9987" name="Group 7"/>
              <p:cNvGrpSpPr>
                <a:grpSpLocks/>
              </p:cNvGrpSpPr>
              <p:nvPr/>
            </p:nvGrpSpPr>
            <p:grpSpPr bwMode="auto">
              <a:xfrm>
                <a:off x="2529" y="1617"/>
                <a:ext cx="1263" cy="361"/>
                <a:chOff x="1584" y="1680"/>
                <a:chExt cx="2352" cy="336"/>
              </a:xfrm>
            </p:grpSpPr>
            <p:sp>
              <p:nvSpPr>
                <p:cNvPr id="40000" name="Line 8"/>
                <p:cNvSpPr>
                  <a:spLocks noChangeShapeType="1"/>
                </p:cNvSpPr>
                <p:nvPr/>
              </p:nvSpPr>
              <p:spPr bwMode="auto">
                <a:xfrm flipH="1">
                  <a:off x="1584" y="1680"/>
                  <a:ext cx="1152" cy="3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0001" name="Line 9"/>
                <p:cNvSpPr>
                  <a:spLocks noChangeShapeType="1"/>
                </p:cNvSpPr>
                <p:nvPr/>
              </p:nvSpPr>
              <p:spPr bwMode="auto">
                <a:xfrm>
                  <a:off x="2736" y="1680"/>
                  <a:ext cx="1200" cy="28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0002" name="Line 10"/>
                <p:cNvSpPr>
                  <a:spLocks noChangeShapeType="1"/>
                </p:cNvSpPr>
                <p:nvPr/>
              </p:nvSpPr>
              <p:spPr bwMode="auto">
                <a:xfrm flipH="1">
                  <a:off x="2304" y="1680"/>
                  <a:ext cx="432" cy="33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0003" name="Line 11"/>
                <p:cNvSpPr>
                  <a:spLocks noChangeShapeType="1"/>
                </p:cNvSpPr>
                <p:nvPr/>
              </p:nvSpPr>
              <p:spPr bwMode="auto">
                <a:xfrm>
                  <a:off x="2736" y="1680"/>
                  <a:ext cx="432" cy="28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39988" name="Oval 12"/>
              <p:cNvSpPr>
                <a:spLocks noChangeArrowheads="1"/>
              </p:cNvSpPr>
              <p:nvPr/>
            </p:nvSpPr>
            <p:spPr bwMode="auto">
              <a:xfrm>
                <a:off x="2864" y="1978"/>
                <a:ext cx="129" cy="129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39989" name="Group 13"/>
              <p:cNvGrpSpPr>
                <a:grpSpLocks/>
              </p:cNvGrpSpPr>
              <p:nvPr/>
            </p:nvGrpSpPr>
            <p:grpSpPr bwMode="auto">
              <a:xfrm>
                <a:off x="2400" y="2107"/>
                <a:ext cx="1057" cy="386"/>
                <a:chOff x="1536" y="2400"/>
                <a:chExt cx="1584" cy="624"/>
              </a:xfrm>
            </p:grpSpPr>
            <p:sp>
              <p:nvSpPr>
                <p:cNvPr id="39996" name="Line 14"/>
                <p:cNvSpPr>
                  <a:spLocks noChangeShapeType="1"/>
                </p:cNvSpPr>
                <p:nvPr/>
              </p:nvSpPr>
              <p:spPr bwMode="auto">
                <a:xfrm flipH="1">
                  <a:off x="1536" y="2400"/>
                  <a:ext cx="776" cy="62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997" name="Line 15"/>
                <p:cNvSpPr>
                  <a:spLocks noChangeShapeType="1"/>
                </p:cNvSpPr>
                <p:nvPr/>
              </p:nvSpPr>
              <p:spPr bwMode="auto">
                <a:xfrm>
                  <a:off x="2312" y="2400"/>
                  <a:ext cx="808" cy="62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998" name="Line 16"/>
                <p:cNvSpPr>
                  <a:spLocks noChangeShapeType="1"/>
                </p:cNvSpPr>
                <p:nvPr/>
              </p:nvSpPr>
              <p:spPr bwMode="auto">
                <a:xfrm flipH="1">
                  <a:off x="2021" y="2400"/>
                  <a:ext cx="291" cy="624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999" name="Line 17"/>
                <p:cNvSpPr>
                  <a:spLocks noChangeShapeType="1"/>
                </p:cNvSpPr>
                <p:nvPr/>
              </p:nvSpPr>
              <p:spPr bwMode="auto">
                <a:xfrm>
                  <a:off x="2312" y="2400"/>
                  <a:ext cx="280" cy="624"/>
                </a:xfrm>
                <a:prstGeom prst="line">
                  <a:avLst/>
                </a:prstGeom>
                <a:noFill/>
                <a:ln w="28575">
                  <a:solidFill>
                    <a:srgbClr val="C00000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39990" name="Text Box 18"/>
              <p:cNvSpPr txBox="1">
                <a:spLocks noChangeArrowheads="1"/>
              </p:cNvSpPr>
              <p:nvPr/>
            </p:nvSpPr>
            <p:spPr bwMode="auto">
              <a:xfrm>
                <a:off x="3024" y="1680"/>
                <a:ext cx="129" cy="2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39991" name="Text Box 19"/>
              <p:cNvSpPr txBox="1">
                <a:spLocks noChangeArrowheads="1"/>
              </p:cNvSpPr>
              <p:nvPr/>
            </p:nvSpPr>
            <p:spPr bwMode="auto">
              <a:xfrm>
                <a:off x="3216" y="1401"/>
                <a:ext cx="129" cy="2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endParaRPr lang="en-US">
                  <a:solidFill>
                    <a:srgbClr val="CC0000"/>
                  </a:solidFill>
                </a:endParaRPr>
              </a:p>
            </p:txBody>
          </p:sp>
          <p:sp>
            <p:nvSpPr>
              <p:cNvPr id="39992" name="Text Box 20"/>
              <p:cNvSpPr txBox="1">
                <a:spLocks noChangeArrowheads="1"/>
              </p:cNvSpPr>
              <p:nvPr/>
            </p:nvSpPr>
            <p:spPr bwMode="auto">
              <a:xfrm>
                <a:off x="2976" y="1920"/>
                <a:ext cx="559" cy="2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endParaRPr lang="en-US">
                  <a:solidFill>
                    <a:srgbClr val="3333FF"/>
                  </a:solidFill>
                </a:endParaRPr>
              </a:p>
            </p:txBody>
          </p:sp>
          <p:sp>
            <p:nvSpPr>
              <p:cNvPr id="39993" name="Text Box 21"/>
              <p:cNvSpPr txBox="1">
                <a:spLocks noChangeArrowheads="1"/>
              </p:cNvSpPr>
              <p:nvPr/>
            </p:nvSpPr>
            <p:spPr bwMode="auto">
              <a:xfrm>
                <a:off x="2616" y="2261"/>
                <a:ext cx="504" cy="2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39994" name="AutoShape 22"/>
              <p:cNvSpPr>
                <a:spLocks noChangeArrowheads="1"/>
              </p:cNvSpPr>
              <p:nvPr/>
            </p:nvSpPr>
            <p:spPr bwMode="auto">
              <a:xfrm>
                <a:off x="3019" y="2499"/>
                <a:ext cx="154" cy="123"/>
              </a:xfrm>
              <a:prstGeom prst="triangle">
                <a:avLst>
                  <a:gd name="adj" fmla="val 50000"/>
                </a:avLst>
              </a:prstGeom>
              <a:solidFill>
                <a:srgbClr val="CC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r" rtl="1"/>
                <a:endParaRPr lang="en-US"/>
              </a:p>
            </p:txBody>
          </p:sp>
          <p:sp>
            <p:nvSpPr>
              <p:cNvPr id="39995" name="Text Box 23"/>
              <p:cNvSpPr txBox="1">
                <a:spLocks noChangeArrowheads="1"/>
              </p:cNvSpPr>
              <p:nvPr/>
            </p:nvSpPr>
            <p:spPr bwMode="auto">
              <a:xfrm>
                <a:off x="3173" y="2448"/>
                <a:ext cx="235" cy="2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r" rtl="1">
                  <a:spcBef>
                    <a:spcPct val="50000"/>
                  </a:spcBef>
                </a:pPr>
                <a:endParaRPr lang="en-US">
                  <a:solidFill>
                    <a:srgbClr val="CC0000"/>
                  </a:solidFill>
                </a:endParaRPr>
              </a:p>
            </p:txBody>
          </p:sp>
        </p:grpSp>
        <p:grpSp>
          <p:nvGrpSpPr>
            <p:cNvPr id="39948" name="Group 24"/>
            <p:cNvGrpSpPr>
              <a:grpSpLocks/>
            </p:cNvGrpSpPr>
            <p:nvPr/>
          </p:nvGrpSpPr>
          <p:grpSpPr bwMode="auto">
            <a:xfrm flipH="1">
              <a:off x="4128" y="1895"/>
              <a:ext cx="1302" cy="1201"/>
              <a:chOff x="2400" y="1401"/>
              <a:chExt cx="1392" cy="1296"/>
            </a:xfrm>
          </p:grpSpPr>
          <p:sp>
            <p:nvSpPr>
              <p:cNvPr id="39968" name="AutoShape 25"/>
              <p:cNvSpPr>
                <a:spLocks noChangeArrowheads="1"/>
              </p:cNvSpPr>
              <p:nvPr/>
            </p:nvSpPr>
            <p:spPr bwMode="auto">
              <a:xfrm>
                <a:off x="3070" y="1488"/>
                <a:ext cx="155" cy="124"/>
              </a:xfrm>
              <a:prstGeom prst="triangle">
                <a:avLst>
                  <a:gd name="adj" fmla="val 50000"/>
                </a:avLst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9969" name="Group 26"/>
              <p:cNvGrpSpPr>
                <a:grpSpLocks/>
              </p:cNvGrpSpPr>
              <p:nvPr/>
            </p:nvGrpSpPr>
            <p:grpSpPr bwMode="auto">
              <a:xfrm>
                <a:off x="2529" y="1617"/>
                <a:ext cx="1263" cy="361"/>
                <a:chOff x="1584" y="1680"/>
                <a:chExt cx="2352" cy="336"/>
              </a:xfrm>
            </p:grpSpPr>
            <p:sp>
              <p:nvSpPr>
                <p:cNvPr id="39982" name="Line 27"/>
                <p:cNvSpPr>
                  <a:spLocks noChangeShapeType="1"/>
                </p:cNvSpPr>
                <p:nvPr/>
              </p:nvSpPr>
              <p:spPr bwMode="auto">
                <a:xfrm flipH="1">
                  <a:off x="1584" y="1680"/>
                  <a:ext cx="1152" cy="3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983" name="Line 28"/>
                <p:cNvSpPr>
                  <a:spLocks noChangeShapeType="1"/>
                </p:cNvSpPr>
                <p:nvPr/>
              </p:nvSpPr>
              <p:spPr bwMode="auto">
                <a:xfrm>
                  <a:off x="2736" y="1680"/>
                  <a:ext cx="1200" cy="28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984" name="Line 29"/>
                <p:cNvSpPr>
                  <a:spLocks noChangeShapeType="1"/>
                </p:cNvSpPr>
                <p:nvPr/>
              </p:nvSpPr>
              <p:spPr bwMode="auto">
                <a:xfrm flipH="1">
                  <a:off x="2304" y="1680"/>
                  <a:ext cx="432" cy="33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985" name="Line 30"/>
                <p:cNvSpPr>
                  <a:spLocks noChangeShapeType="1"/>
                </p:cNvSpPr>
                <p:nvPr/>
              </p:nvSpPr>
              <p:spPr bwMode="auto">
                <a:xfrm>
                  <a:off x="2736" y="1680"/>
                  <a:ext cx="432" cy="28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39970" name="Oval 31"/>
              <p:cNvSpPr>
                <a:spLocks noChangeArrowheads="1"/>
              </p:cNvSpPr>
              <p:nvPr/>
            </p:nvSpPr>
            <p:spPr bwMode="auto">
              <a:xfrm>
                <a:off x="2864" y="1978"/>
                <a:ext cx="129" cy="129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39971" name="Group 32"/>
              <p:cNvGrpSpPr>
                <a:grpSpLocks/>
              </p:cNvGrpSpPr>
              <p:nvPr/>
            </p:nvGrpSpPr>
            <p:grpSpPr bwMode="auto">
              <a:xfrm>
                <a:off x="2400" y="2107"/>
                <a:ext cx="1057" cy="386"/>
                <a:chOff x="1536" y="2400"/>
                <a:chExt cx="1584" cy="624"/>
              </a:xfrm>
            </p:grpSpPr>
            <p:sp>
              <p:nvSpPr>
                <p:cNvPr id="39978" name="Line 33"/>
                <p:cNvSpPr>
                  <a:spLocks noChangeShapeType="1"/>
                </p:cNvSpPr>
                <p:nvPr/>
              </p:nvSpPr>
              <p:spPr bwMode="auto">
                <a:xfrm flipH="1">
                  <a:off x="1536" y="2400"/>
                  <a:ext cx="776" cy="62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979" name="Line 34"/>
                <p:cNvSpPr>
                  <a:spLocks noChangeShapeType="1"/>
                </p:cNvSpPr>
                <p:nvPr/>
              </p:nvSpPr>
              <p:spPr bwMode="auto">
                <a:xfrm>
                  <a:off x="2312" y="2400"/>
                  <a:ext cx="808" cy="62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980" name="Line 35"/>
                <p:cNvSpPr>
                  <a:spLocks noChangeShapeType="1"/>
                </p:cNvSpPr>
                <p:nvPr/>
              </p:nvSpPr>
              <p:spPr bwMode="auto">
                <a:xfrm flipH="1">
                  <a:off x="2021" y="2400"/>
                  <a:ext cx="291" cy="624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981" name="Line 36"/>
                <p:cNvSpPr>
                  <a:spLocks noChangeShapeType="1"/>
                </p:cNvSpPr>
                <p:nvPr/>
              </p:nvSpPr>
              <p:spPr bwMode="auto">
                <a:xfrm>
                  <a:off x="2312" y="2400"/>
                  <a:ext cx="280" cy="624"/>
                </a:xfrm>
                <a:prstGeom prst="line">
                  <a:avLst/>
                </a:prstGeom>
                <a:noFill/>
                <a:ln w="28575">
                  <a:solidFill>
                    <a:srgbClr val="C00000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39972" name="Text Box 37"/>
              <p:cNvSpPr txBox="1">
                <a:spLocks noChangeArrowheads="1"/>
              </p:cNvSpPr>
              <p:nvPr/>
            </p:nvSpPr>
            <p:spPr bwMode="auto">
              <a:xfrm>
                <a:off x="3024" y="1680"/>
                <a:ext cx="129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39973" name="Text Box 38"/>
              <p:cNvSpPr txBox="1">
                <a:spLocks noChangeArrowheads="1"/>
              </p:cNvSpPr>
              <p:nvPr/>
            </p:nvSpPr>
            <p:spPr bwMode="auto">
              <a:xfrm>
                <a:off x="3216" y="1401"/>
                <a:ext cx="129" cy="2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endParaRPr lang="en-US">
                  <a:solidFill>
                    <a:srgbClr val="CC0000"/>
                  </a:solidFill>
                </a:endParaRPr>
              </a:p>
            </p:txBody>
          </p:sp>
          <p:sp>
            <p:nvSpPr>
              <p:cNvPr id="39974" name="Text Box 39"/>
              <p:cNvSpPr txBox="1">
                <a:spLocks noChangeArrowheads="1"/>
              </p:cNvSpPr>
              <p:nvPr/>
            </p:nvSpPr>
            <p:spPr bwMode="auto">
              <a:xfrm>
                <a:off x="2976" y="1920"/>
                <a:ext cx="559" cy="2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endParaRPr lang="en-US">
                  <a:solidFill>
                    <a:srgbClr val="3333FF"/>
                  </a:solidFill>
                </a:endParaRPr>
              </a:p>
            </p:txBody>
          </p:sp>
          <p:sp>
            <p:nvSpPr>
              <p:cNvPr id="39975" name="Text Box 40"/>
              <p:cNvSpPr txBox="1">
                <a:spLocks noChangeArrowheads="1"/>
              </p:cNvSpPr>
              <p:nvPr/>
            </p:nvSpPr>
            <p:spPr bwMode="auto">
              <a:xfrm>
                <a:off x="2616" y="2261"/>
                <a:ext cx="504" cy="2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39976" name="AutoShape 41"/>
              <p:cNvSpPr>
                <a:spLocks noChangeArrowheads="1"/>
              </p:cNvSpPr>
              <p:nvPr/>
            </p:nvSpPr>
            <p:spPr bwMode="auto">
              <a:xfrm>
                <a:off x="3019" y="2499"/>
                <a:ext cx="154" cy="123"/>
              </a:xfrm>
              <a:prstGeom prst="triangle">
                <a:avLst>
                  <a:gd name="adj" fmla="val 50000"/>
                </a:avLst>
              </a:prstGeom>
              <a:solidFill>
                <a:srgbClr val="CC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r" rtl="1"/>
                <a:endParaRPr lang="en-US"/>
              </a:p>
            </p:txBody>
          </p:sp>
          <p:sp>
            <p:nvSpPr>
              <p:cNvPr id="39977" name="Text Box 42"/>
              <p:cNvSpPr txBox="1">
                <a:spLocks noChangeArrowheads="1"/>
              </p:cNvSpPr>
              <p:nvPr/>
            </p:nvSpPr>
            <p:spPr bwMode="auto">
              <a:xfrm>
                <a:off x="3173" y="2448"/>
                <a:ext cx="235" cy="2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r" rtl="1">
                  <a:spcBef>
                    <a:spcPct val="50000"/>
                  </a:spcBef>
                </a:pPr>
                <a:endParaRPr lang="en-US">
                  <a:solidFill>
                    <a:srgbClr val="CC0000"/>
                  </a:solidFill>
                </a:endParaRPr>
              </a:p>
            </p:txBody>
          </p:sp>
        </p:grpSp>
        <p:grpSp>
          <p:nvGrpSpPr>
            <p:cNvPr id="39949" name="Group 43"/>
            <p:cNvGrpSpPr>
              <a:grpSpLocks/>
            </p:cNvGrpSpPr>
            <p:nvPr/>
          </p:nvGrpSpPr>
          <p:grpSpPr bwMode="auto">
            <a:xfrm>
              <a:off x="4085" y="2829"/>
              <a:ext cx="1291" cy="1202"/>
              <a:chOff x="2400" y="1401"/>
              <a:chExt cx="1392" cy="1296"/>
            </a:xfrm>
          </p:grpSpPr>
          <p:sp>
            <p:nvSpPr>
              <p:cNvPr id="39950" name="AutoShape 44"/>
              <p:cNvSpPr>
                <a:spLocks noChangeArrowheads="1"/>
              </p:cNvSpPr>
              <p:nvPr/>
            </p:nvSpPr>
            <p:spPr bwMode="auto">
              <a:xfrm>
                <a:off x="3070" y="1488"/>
                <a:ext cx="155" cy="124"/>
              </a:xfrm>
              <a:prstGeom prst="triangle">
                <a:avLst>
                  <a:gd name="adj" fmla="val 50000"/>
                </a:avLst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9951" name="Group 45"/>
              <p:cNvGrpSpPr>
                <a:grpSpLocks/>
              </p:cNvGrpSpPr>
              <p:nvPr/>
            </p:nvGrpSpPr>
            <p:grpSpPr bwMode="auto">
              <a:xfrm>
                <a:off x="2529" y="1617"/>
                <a:ext cx="1263" cy="361"/>
                <a:chOff x="1584" y="1680"/>
                <a:chExt cx="2352" cy="336"/>
              </a:xfrm>
            </p:grpSpPr>
            <p:sp>
              <p:nvSpPr>
                <p:cNvPr id="39964" name="Line 46"/>
                <p:cNvSpPr>
                  <a:spLocks noChangeShapeType="1"/>
                </p:cNvSpPr>
                <p:nvPr/>
              </p:nvSpPr>
              <p:spPr bwMode="auto">
                <a:xfrm flipH="1">
                  <a:off x="1584" y="1680"/>
                  <a:ext cx="1152" cy="3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965" name="Line 47"/>
                <p:cNvSpPr>
                  <a:spLocks noChangeShapeType="1"/>
                </p:cNvSpPr>
                <p:nvPr/>
              </p:nvSpPr>
              <p:spPr bwMode="auto">
                <a:xfrm>
                  <a:off x="2736" y="1680"/>
                  <a:ext cx="1200" cy="28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966" name="Line 48"/>
                <p:cNvSpPr>
                  <a:spLocks noChangeShapeType="1"/>
                </p:cNvSpPr>
                <p:nvPr/>
              </p:nvSpPr>
              <p:spPr bwMode="auto">
                <a:xfrm flipH="1">
                  <a:off x="2304" y="1680"/>
                  <a:ext cx="432" cy="33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967" name="Line 49"/>
                <p:cNvSpPr>
                  <a:spLocks noChangeShapeType="1"/>
                </p:cNvSpPr>
                <p:nvPr/>
              </p:nvSpPr>
              <p:spPr bwMode="auto">
                <a:xfrm>
                  <a:off x="2736" y="1680"/>
                  <a:ext cx="432" cy="28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39952" name="Oval 50"/>
              <p:cNvSpPr>
                <a:spLocks noChangeArrowheads="1"/>
              </p:cNvSpPr>
              <p:nvPr/>
            </p:nvSpPr>
            <p:spPr bwMode="auto">
              <a:xfrm>
                <a:off x="2864" y="1978"/>
                <a:ext cx="129" cy="129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39953" name="Group 51"/>
              <p:cNvGrpSpPr>
                <a:grpSpLocks/>
              </p:cNvGrpSpPr>
              <p:nvPr/>
            </p:nvGrpSpPr>
            <p:grpSpPr bwMode="auto">
              <a:xfrm>
                <a:off x="2400" y="2107"/>
                <a:ext cx="1057" cy="386"/>
                <a:chOff x="1536" y="2400"/>
                <a:chExt cx="1584" cy="624"/>
              </a:xfrm>
            </p:grpSpPr>
            <p:sp>
              <p:nvSpPr>
                <p:cNvPr id="39960" name="Line 52"/>
                <p:cNvSpPr>
                  <a:spLocks noChangeShapeType="1"/>
                </p:cNvSpPr>
                <p:nvPr/>
              </p:nvSpPr>
              <p:spPr bwMode="auto">
                <a:xfrm flipH="1">
                  <a:off x="1536" y="2400"/>
                  <a:ext cx="776" cy="62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961" name="Line 53"/>
                <p:cNvSpPr>
                  <a:spLocks noChangeShapeType="1"/>
                </p:cNvSpPr>
                <p:nvPr/>
              </p:nvSpPr>
              <p:spPr bwMode="auto">
                <a:xfrm>
                  <a:off x="2312" y="2400"/>
                  <a:ext cx="808" cy="62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962" name="Line 54"/>
                <p:cNvSpPr>
                  <a:spLocks noChangeShapeType="1"/>
                </p:cNvSpPr>
                <p:nvPr/>
              </p:nvSpPr>
              <p:spPr bwMode="auto">
                <a:xfrm flipH="1">
                  <a:off x="2021" y="2400"/>
                  <a:ext cx="291" cy="624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963" name="Line 55"/>
                <p:cNvSpPr>
                  <a:spLocks noChangeShapeType="1"/>
                </p:cNvSpPr>
                <p:nvPr/>
              </p:nvSpPr>
              <p:spPr bwMode="auto">
                <a:xfrm>
                  <a:off x="2312" y="2400"/>
                  <a:ext cx="280" cy="624"/>
                </a:xfrm>
                <a:prstGeom prst="line">
                  <a:avLst/>
                </a:prstGeom>
                <a:noFill/>
                <a:ln w="28575">
                  <a:solidFill>
                    <a:srgbClr val="C00000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39954" name="Text Box 56"/>
              <p:cNvSpPr txBox="1">
                <a:spLocks noChangeArrowheads="1"/>
              </p:cNvSpPr>
              <p:nvPr/>
            </p:nvSpPr>
            <p:spPr bwMode="auto">
              <a:xfrm>
                <a:off x="3024" y="1680"/>
                <a:ext cx="129" cy="2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39955" name="Text Box 57"/>
              <p:cNvSpPr txBox="1">
                <a:spLocks noChangeArrowheads="1"/>
              </p:cNvSpPr>
              <p:nvPr/>
            </p:nvSpPr>
            <p:spPr bwMode="auto">
              <a:xfrm>
                <a:off x="3216" y="1401"/>
                <a:ext cx="129" cy="2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endParaRPr lang="en-US">
                  <a:solidFill>
                    <a:srgbClr val="CC0000"/>
                  </a:solidFill>
                </a:endParaRPr>
              </a:p>
            </p:txBody>
          </p:sp>
          <p:sp>
            <p:nvSpPr>
              <p:cNvPr id="39956" name="Text Box 58"/>
              <p:cNvSpPr txBox="1">
                <a:spLocks noChangeArrowheads="1"/>
              </p:cNvSpPr>
              <p:nvPr/>
            </p:nvSpPr>
            <p:spPr bwMode="auto">
              <a:xfrm>
                <a:off x="2976" y="1920"/>
                <a:ext cx="559" cy="2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endParaRPr lang="en-US">
                  <a:solidFill>
                    <a:srgbClr val="3333FF"/>
                  </a:solidFill>
                </a:endParaRPr>
              </a:p>
            </p:txBody>
          </p:sp>
          <p:sp>
            <p:nvSpPr>
              <p:cNvPr id="39957" name="Text Box 59"/>
              <p:cNvSpPr txBox="1">
                <a:spLocks noChangeArrowheads="1"/>
              </p:cNvSpPr>
              <p:nvPr/>
            </p:nvSpPr>
            <p:spPr bwMode="auto">
              <a:xfrm>
                <a:off x="2616" y="2261"/>
                <a:ext cx="504" cy="2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39958" name="AutoShape 60"/>
              <p:cNvSpPr>
                <a:spLocks noChangeArrowheads="1"/>
              </p:cNvSpPr>
              <p:nvPr/>
            </p:nvSpPr>
            <p:spPr bwMode="auto">
              <a:xfrm>
                <a:off x="3019" y="2499"/>
                <a:ext cx="154" cy="123"/>
              </a:xfrm>
              <a:prstGeom prst="triangle">
                <a:avLst>
                  <a:gd name="adj" fmla="val 50000"/>
                </a:avLst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r" rtl="1"/>
                <a:endParaRPr lang="en-US"/>
              </a:p>
            </p:txBody>
          </p:sp>
          <p:sp>
            <p:nvSpPr>
              <p:cNvPr id="39959" name="Text Box 61"/>
              <p:cNvSpPr txBox="1">
                <a:spLocks noChangeArrowheads="1"/>
              </p:cNvSpPr>
              <p:nvPr/>
            </p:nvSpPr>
            <p:spPr bwMode="auto">
              <a:xfrm>
                <a:off x="3173" y="2448"/>
                <a:ext cx="235" cy="2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r" rtl="1">
                  <a:spcBef>
                    <a:spcPct val="50000"/>
                  </a:spcBef>
                </a:pPr>
                <a:endParaRPr lang="en-US">
                  <a:solidFill>
                    <a:srgbClr val="CC0000"/>
                  </a:solidFill>
                </a:endParaRPr>
              </a:p>
            </p:txBody>
          </p:sp>
        </p:grpSp>
      </p:grpSp>
      <p:sp>
        <p:nvSpPr>
          <p:cNvPr id="39940" name="AutoShape 62"/>
          <p:cNvSpPr>
            <a:spLocks/>
          </p:cNvSpPr>
          <p:nvPr/>
        </p:nvSpPr>
        <p:spPr bwMode="auto">
          <a:xfrm>
            <a:off x="7772400" y="3505200"/>
            <a:ext cx="304800" cy="1143000"/>
          </a:xfrm>
          <a:prstGeom prst="leftBrace">
            <a:avLst>
              <a:gd name="adj1" fmla="val 31250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9941" name="AutoShape 63"/>
          <p:cNvSpPr>
            <a:spLocks/>
          </p:cNvSpPr>
          <p:nvPr/>
        </p:nvSpPr>
        <p:spPr bwMode="auto">
          <a:xfrm>
            <a:off x="7772400" y="1981200"/>
            <a:ext cx="304800" cy="1143000"/>
          </a:xfrm>
          <a:prstGeom prst="leftBrace">
            <a:avLst>
              <a:gd name="adj1" fmla="val 31250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9942" name="AutoShape 64"/>
          <p:cNvSpPr>
            <a:spLocks/>
          </p:cNvSpPr>
          <p:nvPr/>
        </p:nvSpPr>
        <p:spPr bwMode="auto">
          <a:xfrm>
            <a:off x="7772400" y="5029200"/>
            <a:ext cx="304800" cy="1143000"/>
          </a:xfrm>
          <a:prstGeom prst="leftBrace">
            <a:avLst>
              <a:gd name="adj1" fmla="val 31250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72" name="Picture 71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/>
          <a:stretch>
            <a:fillRect/>
          </a:stretch>
        </p:blipFill>
        <p:spPr bwMode="auto">
          <a:xfrm>
            <a:off x="7162800" y="2312690"/>
            <a:ext cx="211138" cy="351897"/>
          </a:xfrm>
          <a:prstGeom prst="rect">
            <a:avLst/>
          </a:prstGeom>
          <a:noFill/>
          <a:ln/>
          <a:effectLst/>
        </p:spPr>
      </p:pic>
      <p:pic>
        <p:nvPicPr>
          <p:cNvPr id="73" name="Picture 72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/>
          <a:stretch>
            <a:fillRect/>
          </a:stretch>
        </p:blipFill>
        <p:spPr bwMode="auto">
          <a:xfrm>
            <a:off x="7137699" y="3856766"/>
            <a:ext cx="280688" cy="327002"/>
          </a:xfrm>
          <a:prstGeom prst="rect">
            <a:avLst/>
          </a:prstGeom>
          <a:noFill/>
          <a:ln/>
          <a:effectLst/>
        </p:spPr>
      </p:pic>
      <p:pic>
        <p:nvPicPr>
          <p:cNvPr id="74" name="Picture 73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/>
          <a:stretch>
            <a:fillRect/>
          </a:stretch>
        </p:blipFill>
        <p:spPr bwMode="auto">
          <a:xfrm>
            <a:off x="7056372" y="5225060"/>
            <a:ext cx="514651" cy="560927"/>
          </a:xfrm>
          <a:prstGeom prst="rect">
            <a:avLst/>
          </a:prstGeom>
          <a:noFill/>
          <a:ln/>
          <a:effectLst/>
        </p:spPr>
      </p:pic>
      <p:pic>
        <p:nvPicPr>
          <p:cNvPr id="69" name="Picture 3" descr="C:\Users\Dan\Dropbox\Office\CS 188\Ketrina Art\MDPs\Discounting.png"/>
          <p:cNvPicPr>
            <a:picLocks noChangeAspect="1" noChangeArrowheads="1"/>
          </p:cNvPicPr>
          <p:nvPr/>
        </p:nvPicPr>
        <p:blipFill>
          <a:blip r:embed="rId9" cstate="print"/>
          <a:srcRect l="73764" t="76543" r="1569"/>
          <a:stretch>
            <a:fillRect/>
          </a:stretch>
        </p:blipFill>
        <p:spPr bwMode="auto">
          <a:xfrm>
            <a:off x="5486400" y="5181600"/>
            <a:ext cx="1562540" cy="990600"/>
          </a:xfrm>
          <a:prstGeom prst="rect">
            <a:avLst/>
          </a:prstGeom>
          <a:noFill/>
        </p:spPr>
      </p:pic>
      <p:pic>
        <p:nvPicPr>
          <p:cNvPr id="70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62600" y="1676400"/>
            <a:ext cx="1761584" cy="1524000"/>
          </a:xfrm>
          <a:prstGeom prst="rect">
            <a:avLst/>
          </a:prstGeom>
          <a:noFill/>
        </p:spPr>
      </p:pic>
      <p:pic>
        <p:nvPicPr>
          <p:cNvPr id="71" name="Picture 3" descr="C:\Users\Dan\Dropbox\Office\CS 188\Ketrina Art\MDPs\Discounting.png"/>
          <p:cNvPicPr>
            <a:picLocks noChangeAspect="1" noChangeArrowheads="1"/>
          </p:cNvPicPr>
          <p:nvPr/>
        </p:nvPicPr>
        <p:blipFill>
          <a:blip r:embed="rId9" cstate="print"/>
          <a:srcRect l="73764" t="38272" r="1569" b="35802"/>
          <a:stretch>
            <a:fillRect/>
          </a:stretch>
        </p:blipFill>
        <p:spPr bwMode="auto">
          <a:xfrm>
            <a:off x="5562600" y="3429000"/>
            <a:ext cx="1566128" cy="10973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a typeface="ＭＳ Ｐゴシック" pitchFamily="34" charset="-128"/>
              </a:rPr>
              <a:t>Stationary Preferences</a:t>
            </a:r>
          </a:p>
        </p:txBody>
      </p:sp>
      <p:sp>
        <p:nvSpPr>
          <p:cNvPr id="1724419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371600"/>
            <a:ext cx="9296400" cy="45259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 smtClean="0">
                <a:ea typeface="ＭＳ Ｐゴシック" pitchFamily="34" charset="-128"/>
              </a:rPr>
              <a:t>Theorem: if we assume </a:t>
            </a:r>
            <a:r>
              <a:rPr lang="en-US" sz="2800" dirty="0" smtClean="0">
                <a:solidFill>
                  <a:srgbClr val="C00000"/>
                </a:solidFill>
                <a:ea typeface="ＭＳ Ｐゴシック" pitchFamily="34" charset="-128"/>
              </a:rPr>
              <a:t>stationary preferences</a:t>
            </a:r>
            <a:r>
              <a:rPr lang="en-US" sz="2800" dirty="0" smtClean="0">
                <a:ea typeface="ＭＳ Ｐゴシック" pitchFamily="34" charset="-128"/>
              </a:rPr>
              <a:t>:</a:t>
            </a:r>
          </a:p>
          <a:p>
            <a:pPr>
              <a:lnSpc>
                <a:spcPct val="90000"/>
              </a:lnSpc>
            </a:pPr>
            <a:endParaRPr lang="en-US" sz="2800" dirty="0" smtClean="0"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endParaRPr lang="en-US" sz="2800" dirty="0" smtClean="0"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endParaRPr lang="en-US" sz="2400" dirty="0" smtClean="0"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endParaRPr lang="en-US" sz="2400" dirty="0" smtClean="0"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endParaRPr lang="en-US" sz="2400" dirty="0" smtClean="0"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endParaRPr lang="en-US" sz="2800" dirty="0" smtClean="0"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r>
              <a:rPr lang="en-US" sz="2800" dirty="0" smtClean="0">
                <a:ea typeface="ＭＳ Ｐゴシック" pitchFamily="34" charset="-128"/>
              </a:rPr>
              <a:t>Then: there are only two ways to define utilities</a:t>
            </a:r>
          </a:p>
          <a:p>
            <a:pPr lvl="1">
              <a:lnSpc>
                <a:spcPct val="90000"/>
              </a:lnSpc>
            </a:pPr>
            <a:endParaRPr lang="en-US" sz="1100" dirty="0" smtClean="0">
              <a:ea typeface="ＭＳ Ｐゴシック" pitchFamily="34" charset="-128"/>
            </a:endParaRPr>
          </a:p>
          <a:p>
            <a:pPr lvl="1">
              <a:lnSpc>
                <a:spcPct val="90000"/>
              </a:lnSpc>
            </a:pPr>
            <a:r>
              <a:rPr lang="en-US" sz="2400" dirty="0" smtClean="0">
                <a:ea typeface="ＭＳ Ｐゴシック" pitchFamily="34" charset="-128"/>
              </a:rPr>
              <a:t>Additive utility:</a:t>
            </a:r>
          </a:p>
          <a:p>
            <a:pPr lvl="1">
              <a:lnSpc>
                <a:spcPct val="90000"/>
              </a:lnSpc>
            </a:pPr>
            <a:endParaRPr lang="en-US" sz="1200" dirty="0" smtClean="0">
              <a:ea typeface="ＭＳ Ｐゴシック" pitchFamily="34" charset="-128"/>
            </a:endParaRPr>
          </a:p>
          <a:p>
            <a:pPr lvl="1">
              <a:lnSpc>
                <a:spcPct val="90000"/>
              </a:lnSpc>
            </a:pPr>
            <a:r>
              <a:rPr lang="en-US" sz="2400" dirty="0" smtClean="0">
                <a:ea typeface="ＭＳ Ｐゴシック" pitchFamily="34" charset="-128"/>
              </a:rPr>
              <a:t>Discounted utility:</a:t>
            </a:r>
          </a:p>
        </p:txBody>
      </p:sp>
      <p:pic>
        <p:nvPicPr>
          <p:cNvPr id="1724420" name="Picture 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 cstate="print"/>
          <a:srcRect l="45437" t="34977" r="45475" b="36323"/>
          <a:stretch>
            <a:fillRect/>
          </a:stretch>
        </p:blipFill>
        <p:spPr bwMode="auto">
          <a:xfrm rot="5400000">
            <a:off x="4191000" y="2755900"/>
            <a:ext cx="508000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7" name="Picture 9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653048" y="5167176"/>
            <a:ext cx="5795912" cy="319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8" name="Picture 10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657600" y="5715000"/>
            <a:ext cx="5955524" cy="364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03432" y="1320800"/>
            <a:ext cx="3927056" cy="3276600"/>
          </a:xfrm>
          <a:prstGeom prst="rect">
            <a:avLst/>
          </a:prstGeom>
          <a:noFill/>
        </p:spPr>
      </p:pic>
      <p:pic>
        <p:nvPicPr>
          <p:cNvPr id="12" name="Picture 11" descr="TP_tmp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/>
          <a:stretch>
            <a:fillRect/>
          </a:stretch>
        </p:blipFill>
        <p:spPr>
          <a:xfrm>
            <a:off x="2514600" y="2184808"/>
            <a:ext cx="3733800" cy="405992"/>
          </a:xfrm>
          <a:prstGeom prst="rect">
            <a:avLst/>
          </a:prstGeom>
        </p:spPr>
      </p:pic>
      <p:pic>
        <p:nvPicPr>
          <p:cNvPr id="14" name="Picture 13" descr="TP_tmp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/>
          <a:stretch>
            <a:fillRect/>
          </a:stretch>
        </p:blipFill>
        <p:spPr bwMode="auto">
          <a:xfrm>
            <a:off x="2209800" y="3327888"/>
            <a:ext cx="4398499" cy="405912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4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4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44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44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441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Quiz: Discounting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397001"/>
            <a:ext cx="11480800" cy="4729164"/>
          </a:xfrm>
        </p:spPr>
        <p:txBody>
          <a:bodyPr/>
          <a:lstStyle/>
          <a:p>
            <a:r>
              <a:rPr lang="en-US" sz="2800" dirty="0" smtClean="0"/>
              <a:t>Given:</a:t>
            </a:r>
          </a:p>
          <a:p>
            <a:pPr lvl="1"/>
            <a:endParaRPr lang="en-US" sz="2400" dirty="0" smtClean="0"/>
          </a:p>
          <a:p>
            <a:pPr lvl="1"/>
            <a:r>
              <a:rPr lang="en-US" sz="2400" dirty="0" smtClean="0"/>
              <a:t>Actions: East, West, and Exit (only available in exit states a, e)</a:t>
            </a:r>
          </a:p>
          <a:p>
            <a:pPr lvl="1"/>
            <a:r>
              <a:rPr lang="en-US" sz="2400" dirty="0" smtClean="0"/>
              <a:t>Transitions: deterministic</a:t>
            </a:r>
          </a:p>
          <a:p>
            <a:endParaRPr lang="en-US" sz="2800" dirty="0"/>
          </a:p>
          <a:p>
            <a:r>
              <a:rPr lang="en-US" sz="2800" dirty="0" smtClean="0"/>
              <a:t>Quiz 1: For </a:t>
            </a:r>
            <a:r>
              <a:rPr lang="en-US" sz="2800" dirty="0">
                <a:sym typeface="Symbol" charset="0"/>
              </a:rPr>
              <a:t></a:t>
            </a:r>
            <a:r>
              <a:rPr lang="en-US" sz="2800" dirty="0" smtClean="0"/>
              <a:t> = 1, what is the optimal policy?</a:t>
            </a:r>
          </a:p>
          <a:p>
            <a:pPr lvl="2"/>
            <a:endParaRPr lang="en-US" sz="2000" dirty="0" smtClean="0"/>
          </a:p>
          <a:p>
            <a:r>
              <a:rPr lang="en-US" sz="2800" dirty="0" smtClean="0"/>
              <a:t>Quiz 2: For </a:t>
            </a:r>
            <a:r>
              <a:rPr lang="en-US" sz="2800" dirty="0">
                <a:sym typeface="Symbol" charset="0"/>
              </a:rPr>
              <a:t></a:t>
            </a:r>
            <a:r>
              <a:rPr lang="en-US" sz="2800" dirty="0" smtClean="0"/>
              <a:t> = 0.1, what is the optimal policy?</a:t>
            </a:r>
          </a:p>
          <a:p>
            <a:pPr lvl="2"/>
            <a:endParaRPr lang="en-US" sz="2000" dirty="0" smtClean="0"/>
          </a:p>
          <a:p>
            <a:r>
              <a:rPr lang="en-US" sz="2800" dirty="0" smtClean="0"/>
              <a:t>Quiz 3: For which </a:t>
            </a:r>
            <a:r>
              <a:rPr lang="en-US" sz="2800" dirty="0" smtClean="0">
                <a:sym typeface="Symbol" charset="0"/>
              </a:rPr>
              <a:t></a:t>
            </a:r>
            <a:r>
              <a:rPr lang="en-US" sz="2800" dirty="0" smtClean="0">
                <a:latin typeface="cmmi10"/>
                <a:ea typeface="cmmi10"/>
                <a:cs typeface="cmmi10"/>
              </a:rPr>
              <a:t> </a:t>
            </a:r>
            <a:r>
              <a:rPr lang="en-US" sz="2800" dirty="0" smtClean="0"/>
              <a:t>are West and East equally good when in state d?</a:t>
            </a:r>
            <a:endParaRPr lang="en-US" sz="2800" dirty="0"/>
          </a:p>
        </p:txBody>
      </p:sp>
      <p:grpSp>
        <p:nvGrpSpPr>
          <p:cNvPr id="6" name="Group 5"/>
          <p:cNvGrpSpPr/>
          <p:nvPr/>
        </p:nvGrpSpPr>
        <p:grpSpPr>
          <a:xfrm>
            <a:off x="3276600" y="1219200"/>
            <a:ext cx="3594100" cy="1168400"/>
            <a:chOff x="3352800" y="3505200"/>
            <a:chExt cx="3594100" cy="1168400"/>
          </a:xfrm>
        </p:grpSpPr>
        <p:pic>
          <p:nvPicPr>
            <p:cNvPr id="4" name="Picture 3" descr="discounting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2800" y="3505200"/>
              <a:ext cx="3594100" cy="1168400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5486400" y="3733800"/>
              <a:ext cx="533400" cy="457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/>
          <p:cNvSpPr/>
          <p:nvPr/>
        </p:nvSpPr>
        <p:spPr>
          <a:xfrm>
            <a:off x="9372600" y="1676400"/>
            <a:ext cx="53340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8229600" y="3657600"/>
            <a:ext cx="3289300" cy="685800"/>
            <a:chOff x="7870815" y="3645405"/>
            <a:chExt cx="3289300" cy="685800"/>
          </a:xfrm>
        </p:grpSpPr>
        <p:pic>
          <p:nvPicPr>
            <p:cNvPr id="17" name="Picture 16" descr="discounting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0815" y="3645405"/>
              <a:ext cx="3289300" cy="685800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>
            <a:xfrm>
              <a:off x="9886156" y="3760395"/>
              <a:ext cx="533400" cy="457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8229600" y="4572000"/>
            <a:ext cx="3289300" cy="685800"/>
            <a:chOff x="7870815" y="3645405"/>
            <a:chExt cx="3289300" cy="685800"/>
          </a:xfrm>
        </p:grpSpPr>
        <p:pic>
          <p:nvPicPr>
            <p:cNvPr id="21" name="Picture 20" descr="discounting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0815" y="3645405"/>
              <a:ext cx="3289300" cy="685800"/>
            </a:xfrm>
            <a:prstGeom prst="rect">
              <a:avLst/>
            </a:prstGeom>
          </p:spPr>
        </p:pic>
        <p:sp>
          <p:nvSpPr>
            <p:cNvPr id="22" name="Rectangle 21"/>
            <p:cNvSpPr/>
            <p:nvPr/>
          </p:nvSpPr>
          <p:spPr>
            <a:xfrm>
              <a:off x="9886156" y="3760395"/>
              <a:ext cx="533400" cy="457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26731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Non-Deterministic Search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48095" y="1219200"/>
            <a:ext cx="6150138" cy="53276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Infinite Utilities?!</a:t>
            </a:r>
          </a:p>
        </p:txBody>
      </p:sp>
      <p:sp>
        <p:nvSpPr>
          <p:cNvPr id="172544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95400"/>
            <a:ext cx="10896600" cy="51054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>
              <a:buFont typeface="Wingdings" charset="0"/>
              <a:buChar char="§"/>
              <a:defRPr/>
            </a:pPr>
            <a:r>
              <a:rPr lang="en-US" sz="2800" dirty="0" smtClean="0"/>
              <a:t>Problem: What if the game lasts forever?  Do we get infinite rewards?</a:t>
            </a:r>
            <a:endParaRPr lang="en-US" sz="2800" dirty="0"/>
          </a:p>
          <a:p>
            <a:pPr lvl="3">
              <a:buFont typeface="Wingdings" charset="0"/>
              <a:buChar char="§"/>
              <a:defRPr/>
            </a:pPr>
            <a:endParaRPr lang="en-US" sz="1000" dirty="0"/>
          </a:p>
          <a:p>
            <a:pPr>
              <a:buFont typeface="Wingdings" charset="0"/>
              <a:buChar char="§"/>
              <a:defRPr/>
            </a:pPr>
            <a:r>
              <a:rPr lang="en-US" sz="2800" dirty="0"/>
              <a:t>Solutions:</a:t>
            </a:r>
          </a:p>
          <a:p>
            <a:pPr lvl="1">
              <a:buFont typeface="Wingdings" charset="0"/>
              <a:buChar char="§"/>
              <a:defRPr/>
            </a:pPr>
            <a:r>
              <a:rPr lang="en-US" sz="2400" dirty="0"/>
              <a:t>Finite </a:t>
            </a:r>
            <a:r>
              <a:rPr lang="en-US" sz="2400" dirty="0" smtClean="0"/>
              <a:t>horizon: (similar to depth-limited search)</a:t>
            </a:r>
            <a:endParaRPr lang="en-US" sz="2400" dirty="0"/>
          </a:p>
          <a:p>
            <a:pPr lvl="2">
              <a:buFont typeface="Wingdings" charset="0"/>
              <a:buChar char="§"/>
              <a:defRPr/>
            </a:pPr>
            <a:r>
              <a:rPr lang="en-US" sz="2000" dirty="0"/>
              <a:t>Terminate episodes after a fixed T steps (e.g. life)</a:t>
            </a:r>
          </a:p>
          <a:p>
            <a:pPr lvl="2">
              <a:buFont typeface="Wingdings" charset="0"/>
              <a:buChar char="§"/>
              <a:defRPr/>
            </a:pPr>
            <a:r>
              <a:rPr lang="en-US" sz="2000" dirty="0"/>
              <a:t>Gives </a:t>
            </a:r>
            <a:r>
              <a:rPr lang="en-US" sz="2000" dirty="0" err="1"/>
              <a:t>nonstationary</a:t>
            </a:r>
            <a:r>
              <a:rPr lang="en-US" sz="2000" dirty="0"/>
              <a:t> policies (</a:t>
            </a:r>
            <a:r>
              <a:rPr lang="en-US" sz="2000" dirty="0">
                <a:sym typeface="Symbol" charset="0"/>
              </a:rPr>
              <a:t> depends on time left)</a:t>
            </a:r>
          </a:p>
          <a:p>
            <a:pPr lvl="7">
              <a:defRPr/>
            </a:pPr>
            <a:endParaRPr lang="en-US" sz="800" dirty="0" smtClean="0">
              <a:sym typeface="Symbol" charset="0"/>
            </a:endParaRPr>
          </a:p>
          <a:p>
            <a:pPr lvl="1">
              <a:buFont typeface="Wingdings" charset="0"/>
              <a:buChar char="§"/>
              <a:defRPr/>
            </a:pPr>
            <a:r>
              <a:rPr lang="en-US" sz="2400" dirty="0" smtClean="0">
                <a:sym typeface="Symbol" charset="0"/>
              </a:rPr>
              <a:t>Discounting</a:t>
            </a:r>
            <a:r>
              <a:rPr lang="en-US" sz="2400" dirty="0">
                <a:sym typeface="Symbol" charset="0"/>
              </a:rPr>
              <a:t>: </a:t>
            </a:r>
            <a:r>
              <a:rPr lang="en-US" sz="2400" dirty="0" smtClean="0">
                <a:sym typeface="Symbol" charset="0"/>
              </a:rPr>
              <a:t>use 0 </a:t>
            </a:r>
            <a:r>
              <a:rPr lang="en-US" sz="2400" dirty="0">
                <a:sym typeface="Symbol" charset="0"/>
              </a:rPr>
              <a:t>&lt;  &lt; 1</a:t>
            </a:r>
          </a:p>
          <a:p>
            <a:pPr lvl="1">
              <a:buFont typeface="Wingdings" charset="0"/>
              <a:buChar char="§"/>
              <a:defRPr/>
            </a:pPr>
            <a:endParaRPr lang="en-US" sz="2400" dirty="0">
              <a:sym typeface="Symbol" charset="0"/>
            </a:endParaRPr>
          </a:p>
          <a:p>
            <a:pPr lvl="1">
              <a:buFont typeface="Wingdings" charset="0"/>
              <a:buChar char="§"/>
              <a:defRPr/>
            </a:pPr>
            <a:endParaRPr lang="en-US" sz="2400" dirty="0">
              <a:sym typeface="Symbol" charset="0"/>
            </a:endParaRPr>
          </a:p>
          <a:p>
            <a:pPr lvl="2">
              <a:buFont typeface="Wingdings" charset="0"/>
              <a:buChar char="§"/>
              <a:defRPr/>
            </a:pPr>
            <a:r>
              <a:rPr lang="en-US" sz="2000" dirty="0" smtClean="0">
                <a:sym typeface="Symbol" charset="0"/>
              </a:rPr>
              <a:t>Smaller </a:t>
            </a:r>
            <a:r>
              <a:rPr lang="en-US" sz="2000" dirty="0">
                <a:sym typeface="Symbol" charset="0"/>
              </a:rPr>
              <a:t> means smaller </a:t>
            </a:r>
            <a:r>
              <a:rPr lang="ja-JP" altLang="en-US" sz="2000" dirty="0">
                <a:sym typeface="Symbol" charset="0"/>
              </a:rPr>
              <a:t>“</a:t>
            </a:r>
            <a:r>
              <a:rPr lang="en-US" altLang="ja-JP" sz="2000" dirty="0">
                <a:sym typeface="Symbol" charset="0"/>
              </a:rPr>
              <a:t>horizon</a:t>
            </a:r>
            <a:r>
              <a:rPr lang="ja-JP" altLang="en-US" sz="2000" dirty="0">
                <a:sym typeface="Symbol" charset="0"/>
              </a:rPr>
              <a:t>”</a:t>
            </a:r>
            <a:r>
              <a:rPr lang="en-US" altLang="ja-JP" sz="2000" dirty="0">
                <a:sym typeface="Symbol" charset="0"/>
              </a:rPr>
              <a:t> – shorter term </a:t>
            </a:r>
            <a:r>
              <a:rPr lang="en-US" altLang="ja-JP" sz="2000" dirty="0" smtClean="0">
                <a:sym typeface="Symbol" charset="0"/>
              </a:rPr>
              <a:t>focus</a:t>
            </a:r>
          </a:p>
          <a:p>
            <a:pPr lvl="8">
              <a:buClr>
                <a:srgbClr val="000000"/>
              </a:buClr>
              <a:defRPr/>
            </a:pPr>
            <a:endParaRPr lang="en-US" sz="800" dirty="0" smtClean="0">
              <a:solidFill>
                <a:srgbClr val="000000"/>
              </a:solidFill>
              <a:sym typeface="Symbol" charset="0"/>
            </a:endParaRPr>
          </a:p>
          <a:p>
            <a:pPr lvl="1">
              <a:buClr>
                <a:srgbClr val="000000"/>
              </a:buClr>
              <a:buFont typeface="Wingdings" charset="0"/>
              <a:buChar char="§"/>
              <a:defRPr/>
            </a:pPr>
            <a:r>
              <a:rPr lang="en-US" sz="2400" dirty="0" smtClean="0">
                <a:solidFill>
                  <a:srgbClr val="000000"/>
                </a:solidFill>
                <a:sym typeface="Symbol" charset="0"/>
              </a:rPr>
              <a:t>Absorbing </a:t>
            </a:r>
            <a:r>
              <a:rPr lang="en-US" sz="2400" dirty="0">
                <a:solidFill>
                  <a:srgbClr val="000000"/>
                </a:solidFill>
                <a:sym typeface="Symbol" charset="0"/>
              </a:rPr>
              <a:t>state: guarantee that for every policy, a terminal state will eventually be reached (like </a:t>
            </a:r>
            <a:r>
              <a:rPr lang="ja-JP" altLang="en-US" sz="2400" dirty="0" smtClean="0">
                <a:solidFill>
                  <a:srgbClr val="000000"/>
                </a:solidFill>
                <a:sym typeface="Symbol" charset="0"/>
              </a:rPr>
              <a:t>“</a:t>
            </a:r>
            <a:r>
              <a:rPr lang="en-US" altLang="ja-JP" sz="2400" dirty="0" smtClean="0">
                <a:solidFill>
                  <a:srgbClr val="000000"/>
                </a:solidFill>
                <a:sym typeface="Symbol" charset="0"/>
              </a:rPr>
              <a:t>overheated</a:t>
            </a:r>
            <a:r>
              <a:rPr lang="ja-JP" altLang="en-US" sz="2400" dirty="0" smtClean="0">
                <a:solidFill>
                  <a:srgbClr val="000000"/>
                </a:solidFill>
                <a:sym typeface="Symbol" charset="0"/>
              </a:rPr>
              <a:t>”</a:t>
            </a:r>
            <a:r>
              <a:rPr lang="en-US" altLang="ja-JP" sz="2400" dirty="0" smtClean="0">
                <a:solidFill>
                  <a:srgbClr val="000000"/>
                </a:solidFill>
                <a:sym typeface="Symbol" charset="0"/>
              </a:rPr>
              <a:t> </a:t>
            </a:r>
            <a:r>
              <a:rPr lang="en-US" altLang="ja-JP" sz="2400" dirty="0">
                <a:solidFill>
                  <a:srgbClr val="000000"/>
                </a:solidFill>
                <a:sym typeface="Symbol" charset="0"/>
              </a:rPr>
              <a:t>for </a:t>
            </a:r>
            <a:r>
              <a:rPr lang="en-US" altLang="ja-JP" sz="2400" dirty="0" smtClean="0">
                <a:solidFill>
                  <a:srgbClr val="000000"/>
                </a:solidFill>
                <a:sym typeface="Symbol" charset="0"/>
              </a:rPr>
              <a:t>racing)</a:t>
            </a:r>
            <a:endParaRPr lang="en-US" altLang="ja-JP" sz="2400" dirty="0">
              <a:solidFill>
                <a:srgbClr val="000000"/>
              </a:solidFill>
              <a:sym typeface="Symbol" charset="0"/>
            </a:endParaRPr>
          </a:p>
          <a:p>
            <a:pPr lvl="1">
              <a:buFont typeface="Wingdings" charset="0"/>
              <a:buChar char="§"/>
              <a:defRPr/>
            </a:pPr>
            <a:endParaRPr lang="en-US" sz="2400" dirty="0">
              <a:sym typeface="Symbol" charset="0"/>
            </a:endParaRPr>
          </a:p>
        </p:txBody>
      </p:sp>
      <p:pic>
        <p:nvPicPr>
          <p:cNvPr id="8" name="Picture 7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 bwMode="auto">
          <a:xfrm>
            <a:off x="1905127" y="4330701"/>
            <a:ext cx="5222620" cy="714014"/>
          </a:xfrm>
          <a:prstGeom prst="rect">
            <a:avLst/>
          </a:prstGeom>
          <a:noFill/>
          <a:ln/>
          <a:effectLst/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70415" y="2362387"/>
            <a:ext cx="3759585" cy="1752226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54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54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54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54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54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544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544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Recap: Defining MDPs</a:t>
            </a:r>
          </a:p>
        </p:txBody>
      </p:sp>
      <p:sp>
        <p:nvSpPr>
          <p:cNvPr id="41986" name="Rectangle 3"/>
          <p:cNvSpPr>
            <a:spLocks noGrp="1" noChangeArrowheads="1"/>
          </p:cNvSpPr>
          <p:nvPr>
            <p:ph idx="1"/>
          </p:nvPr>
        </p:nvSpPr>
        <p:spPr>
          <a:xfrm>
            <a:off x="406400" y="1443036"/>
            <a:ext cx="11379200" cy="4729164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dirty="0" smtClean="0">
                <a:ea typeface="ＭＳ Ｐゴシック" pitchFamily="34" charset="-128"/>
              </a:rPr>
              <a:t>Markov decision processes:</a:t>
            </a:r>
          </a:p>
          <a:p>
            <a:pPr lvl="1">
              <a:lnSpc>
                <a:spcPct val="80000"/>
              </a:lnSpc>
            </a:pPr>
            <a:r>
              <a:rPr lang="en-US" dirty="0" smtClean="0">
                <a:ea typeface="ＭＳ Ｐゴシック" pitchFamily="34" charset="-128"/>
              </a:rPr>
              <a:t>Set of states S</a:t>
            </a:r>
          </a:p>
          <a:p>
            <a:pPr lvl="1">
              <a:lnSpc>
                <a:spcPct val="80000"/>
              </a:lnSpc>
            </a:pPr>
            <a:r>
              <a:rPr lang="en-US" dirty="0" smtClean="0">
                <a:ea typeface="ＭＳ Ｐゴシック" pitchFamily="34" charset="-128"/>
              </a:rPr>
              <a:t>Start state s</a:t>
            </a:r>
            <a:r>
              <a:rPr lang="en-US" baseline="-25000" dirty="0" smtClean="0">
                <a:ea typeface="ＭＳ Ｐゴシック" pitchFamily="34" charset="-128"/>
              </a:rPr>
              <a:t>0</a:t>
            </a:r>
          </a:p>
          <a:p>
            <a:pPr lvl="1">
              <a:lnSpc>
                <a:spcPct val="80000"/>
              </a:lnSpc>
            </a:pPr>
            <a:r>
              <a:rPr lang="en-US" dirty="0" smtClean="0">
                <a:ea typeface="ＭＳ Ｐゴシック" pitchFamily="34" charset="-128"/>
              </a:rPr>
              <a:t>Set of actions A</a:t>
            </a:r>
          </a:p>
          <a:p>
            <a:pPr lvl="1">
              <a:lnSpc>
                <a:spcPct val="80000"/>
              </a:lnSpc>
            </a:pPr>
            <a:r>
              <a:rPr lang="en-US" dirty="0" smtClean="0">
                <a:ea typeface="ＭＳ Ｐゴシック" pitchFamily="34" charset="-128"/>
              </a:rPr>
              <a:t>Transitions P(</a:t>
            </a:r>
            <a:r>
              <a:rPr lang="en-US" dirty="0" err="1" smtClean="0">
                <a:ea typeface="ＭＳ Ｐゴシック" pitchFamily="34" charset="-128"/>
              </a:rPr>
              <a:t>s’</a:t>
            </a:r>
            <a:r>
              <a:rPr lang="en-US" altLang="ja-JP" dirty="0" err="1" smtClean="0">
                <a:ea typeface="ＭＳ Ｐゴシック" pitchFamily="34" charset="-128"/>
              </a:rPr>
              <a:t>|s,a</a:t>
            </a:r>
            <a:r>
              <a:rPr lang="en-US" altLang="ja-JP" dirty="0" smtClean="0">
                <a:ea typeface="ＭＳ Ｐゴシック" pitchFamily="34" charset="-128"/>
              </a:rPr>
              <a:t>) (or T(</a:t>
            </a:r>
            <a:r>
              <a:rPr lang="en-US" altLang="ja-JP" dirty="0" err="1" smtClean="0">
                <a:ea typeface="ＭＳ Ｐゴシック" pitchFamily="34" charset="-128"/>
              </a:rPr>
              <a:t>s,a,s</a:t>
            </a:r>
            <a:r>
              <a:rPr lang="en-US" altLang="ja-JP" dirty="0" smtClean="0">
                <a:ea typeface="ＭＳ Ｐゴシック" pitchFamily="34" charset="-128"/>
              </a:rPr>
              <a:t>’))</a:t>
            </a:r>
          </a:p>
          <a:p>
            <a:pPr lvl="1">
              <a:lnSpc>
                <a:spcPct val="80000"/>
              </a:lnSpc>
            </a:pPr>
            <a:r>
              <a:rPr lang="en-US" dirty="0" smtClean="0">
                <a:ea typeface="ＭＳ Ｐゴシック" pitchFamily="34" charset="-128"/>
              </a:rPr>
              <a:t>Rewards R(</a:t>
            </a:r>
            <a:r>
              <a:rPr lang="en-US" dirty="0" err="1" smtClean="0">
                <a:ea typeface="ＭＳ Ｐゴシック" pitchFamily="34" charset="-128"/>
              </a:rPr>
              <a:t>s,a,s</a:t>
            </a:r>
            <a:r>
              <a:rPr lang="en-US" dirty="0" smtClean="0">
                <a:ea typeface="ＭＳ Ｐゴシック" pitchFamily="34" charset="-128"/>
              </a:rPr>
              <a:t>’</a:t>
            </a:r>
            <a:r>
              <a:rPr lang="en-US" altLang="ja-JP" dirty="0" smtClean="0">
                <a:ea typeface="ＭＳ Ｐゴシック" pitchFamily="34" charset="-128"/>
              </a:rPr>
              <a:t>) (and discount </a:t>
            </a:r>
            <a:r>
              <a:rPr lang="en-US" altLang="ja-JP" dirty="0" smtClean="0">
                <a:ea typeface="ＭＳ Ｐゴシック" pitchFamily="34" charset="-128"/>
                <a:sym typeface="Symbol" pitchFamily="18" charset="2"/>
              </a:rPr>
              <a:t></a:t>
            </a:r>
            <a:r>
              <a:rPr lang="en-US" altLang="ja-JP" dirty="0" smtClean="0">
                <a:ea typeface="ＭＳ Ｐゴシック" pitchFamily="34" charset="-128"/>
              </a:rPr>
              <a:t>)</a:t>
            </a:r>
          </a:p>
          <a:p>
            <a:pPr lvl="1">
              <a:lnSpc>
                <a:spcPct val="80000"/>
              </a:lnSpc>
            </a:pPr>
            <a:endParaRPr lang="en-US" baseline="-25000" dirty="0" smtClean="0">
              <a:ea typeface="ＭＳ Ｐゴシック" pitchFamily="34" charset="-128"/>
            </a:endParaRPr>
          </a:p>
          <a:p>
            <a:pPr lvl="1">
              <a:lnSpc>
                <a:spcPct val="80000"/>
              </a:lnSpc>
            </a:pPr>
            <a:endParaRPr lang="en-US" baseline="-25000" dirty="0" smtClean="0">
              <a:ea typeface="ＭＳ Ｐゴシック" pitchFamily="34" charset="-128"/>
            </a:endParaRPr>
          </a:p>
          <a:p>
            <a:pPr>
              <a:lnSpc>
                <a:spcPct val="80000"/>
              </a:lnSpc>
            </a:pPr>
            <a:r>
              <a:rPr lang="en-US" dirty="0" smtClean="0">
                <a:ea typeface="ＭＳ Ｐゴシック" pitchFamily="34" charset="-128"/>
              </a:rPr>
              <a:t>MDP quantities so far:</a:t>
            </a:r>
          </a:p>
          <a:p>
            <a:pPr lvl="1">
              <a:lnSpc>
                <a:spcPct val="80000"/>
              </a:lnSpc>
            </a:pPr>
            <a:r>
              <a:rPr lang="en-US" dirty="0" smtClean="0">
                <a:ea typeface="ＭＳ Ｐゴシック" pitchFamily="34" charset="-128"/>
              </a:rPr>
              <a:t>Policy = Choice of action for each state</a:t>
            </a:r>
          </a:p>
          <a:p>
            <a:pPr lvl="1">
              <a:lnSpc>
                <a:spcPct val="80000"/>
              </a:lnSpc>
            </a:pPr>
            <a:r>
              <a:rPr lang="en-US" dirty="0" smtClean="0">
                <a:ea typeface="ＭＳ Ｐゴシック" pitchFamily="34" charset="-128"/>
              </a:rPr>
              <a:t>Utility = sum of (discounted) rewards</a:t>
            </a:r>
          </a:p>
        </p:txBody>
      </p:sp>
      <p:grpSp>
        <p:nvGrpSpPr>
          <p:cNvPr id="41987" name="Group 4"/>
          <p:cNvGrpSpPr>
            <a:grpSpLocks/>
          </p:cNvGrpSpPr>
          <p:nvPr/>
        </p:nvGrpSpPr>
        <p:grpSpPr bwMode="auto">
          <a:xfrm>
            <a:off x="8001000" y="1600200"/>
            <a:ext cx="3048000" cy="2754586"/>
            <a:chOff x="2400" y="1401"/>
            <a:chExt cx="1392" cy="1258"/>
          </a:xfrm>
        </p:grpSpPr>
        <p:sp>
          <p:nvSpPr>
            <p:cNvPr id="41989" name="AutoShape 5"/>
            <p:cNvSpPr>
              <a:spLocks noChangeArrowheads="1"/>
            </p:cNvSpPr>
            <p:nvPr/>
          </p:nvSpPr>
          <p:spPr bwMode="auto">
            <a:xfrm>
              <a:off x="3070" y="1488"/>
              <a:ext cx="155" cy="124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latin typeface="Calibri"/>
                <a:cs typeface="Calibri"/>
              </a:endParaRPr>
            </a:p>
          </p:txBody>
        </p:sp>
        <p:grpSp>
          <p:nvGrpSpPr>
            <p:cNvPr id="41990" name="Group 6"/>
            <p:cNvGrpSpPr>
              <a:grpSpLocks/>
            </p:cNvGrpSpPr>
            <p:nvPr/>
          </p:nvGrpSpPr>
          <p:grpSpPr bwMode="auto">
            <a:xfrm>
              <a:off x="2529" y="1617"/>
              <a:ext cx="1263" cy="361"/>
              <a:chOff x="1584" y="1680"/>
              <a:chExt cx="2352" cy="336"/>
            </a:xfrm>
          </p:grpSpPr>
          <p:sp>
            <p:nvSpPr>
              <p:cNvPr id="42003" name="Line 7"/>
              <p:cNvSpPr>
                <a:spLocks noChangeShapeType="1"/>
              </p:cNvSpPr>
              <p:nvPr/>
            </p:nvSpPr>
            <p:spPr bwMode="auto">
              <a:xfrm flipH="1">
                <a:off x="1584" y="1680"/>
                <a:ext cx="1152" cy="3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42004" name="Line 8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1200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42005" name="Line 9"/>
              <p:cNvSpPr>
                <a:spLocks noChangeShapeType="1"/>
              </p:cNvSpPr>
              <p:nvPr/>
            </p:nvSpPr>
            <p:spPr bwMode="auto">
              <a:xfrm flipH="1">
                <a:off x="2304" y="1680"/>
                <a:ext cx="432" cy="33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42006" name="Line 10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432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</p:grpSp>
        <p:sp>
          <p:nvSpPr>
            <p:cNvPr id="41991" name="Oval 11"/>
            <p:cNvSpPr>
              <a:spLocks noChangeArrowheads="1"/>
            </p:cNvSpPr>
            <p:nvPr/>
          </p:nvSpPr>
          <p:spPr bwMode="auto">
            <a:xfrm>
              <a:off x="2864" y="1978"/>
              <a:ext cx="129" cy="129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  <p:grpSp>
          <p:nvGrpSpPr>
            <p:cNvPr id="41992" name="Group 12"/>
            <p:cNvGrpSpPr>
              <a:grpSpLocks/>
            </p:cNvGrpSpPr>
            <p:nvPr/>
          </p:nvGrpSpPr>
          <p:grpSpPr bwMode="auto">
            <a:xfrm>
              <a:off x="2400" y="2107"/>
              <a:ext cx="1057" cy="386"/>
              <a:chOff x="1536" y="2400"/>
              <a:chExt cx="1584" cy="624"/>
            </a:xfrm>
          </p:grpSpPr>
          <p:sp>
            <p:nvSpPr>
              <p:cNvPr id="41999" name="Line 13"/>
              <p:cNvSpPr>
                <a:spLocks noChangeShapeType="1"/>
              </p:cNvSpPr>
              <p:nvPr/>
            </p:nvSpPr>
            <p:spPr bwMode="auto">
              <a:xfrm flipH="1">
                <a:off x="1536" y="2400"/>
                <a:ext cx="776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42000" name="Line 14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808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42001" name="Line 15"/>
              <p:cNvSpPr>
                <a:spLocks noChangeShapeType="1"/>
              </p:cNvSpPr>
              <p:nvPr/>
            </p:nvSpPr>
            <p:spPr bwMode="auto">
              <a:xfrm flipH="1">
                <a:off x="2021" y="2400"/>
                <a:ext cx="291" cy="62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42002" name="Line 16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280" cy="62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</p:grpSp>
        <p:sp>
          <p:nvSpPr>
            <p:cNvPr id="41993" name="Text Box 17"/>
            <p:cNvSpPr txBox="1">
              <a:spLocks noChangeArrowheads="1"/>
            </p:cNvSpPr>
            <p:nvPr/>
          </p:nvSpPr>
          <p:spPr bwMode="auto">
            <a:xfrm>
              <a:off x="3071" y="1680"/>
              <a:ext cx="12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latin typeface="Calibri"/>
                  <a:cs typeface="Calibri"/>
                </a:rPr>
                <a:t>a</a:t>
              </a:r>
            </a:p>
          </p:txBody>
        </p:sp>
        <p:sp>
          <p:nvSpPr>
            <p:cNvPr id="41994" name="Text Box 18"/>
            <p:cNvSpPr txBox="1">
              <a:spLocks noChangeArrowheads="1"/>
            </p:cNvSpPr>
            <p:nvPr/>
          </p:nvSpPr>
          <p:spPr bwMode="auto">
            <a:xfrm>
              <a:off x="3216" y="1401"/>
              <a:ext cx="12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0000FF"/>
                  </a:solidFill>
                  <a:latin typeface="Calibri"/>
                  <a:cs typeface="Calibri"/>
                </a:rPr>
                <a:t>s</a:t>
              </a:r>
            </a:p>
          </p:txBody>
        </p:sp>
        <p:sp>
          <p:nvSpPr>
            <p:cNvPr id="41995" name="Text Box 19"/>
            <p:cNvSpPr txBox="1">
              <a:spLocks noChangeArrowheads="1"/>
            </p:cNvSpPr>
            <p:nvPr/>
          </p:nvSpPr>
          <p:spPr bwMode="auto">
            <a:xfrm>
              <a:off x="3024" y="1920"/>
              <a:ext cx="55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008000"/>
                  </a:solidFill>
                  <a:latin typeface="Calibri"/>
                  <a:cs typeface="Calibri"/>
                </a:rPr>
                <a:t>s, a</a:t>
              </a:r>
            </a:p>
          </p:txBody>
        </p:sp>
        <p:sp>
          <p:nvSpPr>
            <p:cNvPr id="41996" name="Text Box 20"/>
            <p:cNvSpPr txBox="1">
              <a:spLocks noChangeArrowheads="1"/>
            </p:cNvSpPr>
            <p:nvPr/>
          </p:nvSpPr>
          <p:spPr bwMode="auto">
            <a:xfrm>
              <a:off x="2609" y="2261"/>
              <a:ext cx="504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 err="1">
                  <a:latin typeface="Calibri"/>
                  <a:cs typeface="Calibri"/>
                </a:rPr>
                <a:t>s,a,s</a:t>
              </a:r>
              <a:r>
                <a:rPr lang="ja-JP" altLang="en-US" sz="2400" dirty="0">
                  <a:latin typeface="Calibri"/>
                  <a:cs typeface="Calibri"/>
                </a:rPr>
                <a:t>’</a:t>
              </a:r>
              <a:endParaRPr lang="en-US" sz="2400" dirty="0">
                <a:latin typeface="Calibri"/>
                <a:cs typeface="Calibri"/>
              </a:endParaRPr>
            </a:p>
          </p:txBody>
        </p:sp>
        <p:sp>
          <p:nvSpPr>
            <p:cNvPr id="41997" name="AutoShape 21"/>
            <p:cNvSpPr>
              <a:spLocks noChangeArrowheads="1"/>
            </p:cNvSpPr>
            <p:nvPr/>
          </p:nvSpPr>
          <p:spPr bwMode="auto">
            <a:xfrm>
              <a:off x="3019" y="2499"/>
              <a:ext cx="154" cy="123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rtl="1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41998" name="Text Box 22"/>
            <p:cNvSpPr txBox="1">
              <a:spLocks noChangeArrowheads="1"/>
            </p:cNvSpPr>
            <p:nvPr/>
          </p:nvSpPr>
          <p:spPr bwMode="auto">
            <a:xfrm>
              <a:off x="3096" y="2448"/>
              <a:ext cx="331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lang="en-US" sz="2400" dirty="0">
                  <a:solidFill>
                    <a:srgbClr val="0000FF"/>
                  </a:solidFill>
                  <a:latin typeface="Calibri"/>
                  <a:cs typeface="Calibri"/>
                </a:rPr>
                <a:t>s</a:t>
              </a:r>
              <a:r>
                <a:rPr lang="ja-JP" altLang="en-US" sz="2400">
                  <a:solidFill>
                    <a:srgbClr val="0000FF"/>
                  </a:solidFill>
                  <a:latin typeface="Calibri"/>
                  <a:cs typeface="Calibri"/>
                </a:rPr>
                <a:t>’</a:t>
              </a:r>
              <a:endParaRPr lang="en-US" sz="2400" dirty="0">
                <a:solidFill>
                  <a:srgbClr val="0000FF"/>
                </a:solidFill>
                <a:latin typeface="Calibri"/>
                <a:cs typeface="Calibri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Solving MDPs</a:t>
            </a:r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16187" y="1667339"/>
            <a:ext cx="7313613" cy="427579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Optimal Quantities</a:t>
            </a:r>
            <a:endParaRPr lang="en-US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457200" y="1295400"/>
            <a:ext cx="67056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342882" marR="0" lvl="0" indent="-342882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Char char="§"/>
              <a:tabLst/>
              <a:defRPr/>
            </a:pP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342882" marR="0" lvl="0" indent="-342882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The value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(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utility) of a state s:</a:t>
            </a:r>
          </a:p>
          <a:p>
            <a:pPr marL="742913" marR="0" lvl="1" indent="-285737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itchFamily="34" charset="0"/>
              </a:rPr>
              <a:t>V</a:t>
            </a:r>
            <a:r>
              <a:rPr kumimoji="0" lang="en-US" sz="2800" b="0" i="0" u="none" strike="noStrike" kern="0" cap="none" spc="0" normalizeH="0" baseline="30000" noProof="0" dirty="0" smtClean="0">
                <a:ln>
                  <a:noFill/>
                </a:ln>
                <a:effectLst/>
                <a:uLnTx/>
                <a:uFillTx/>
                <a:latin typeface="Calibri" pitchFamily="34" charset="0"/>
                <a:sym typeface="Symbol" pitchFamily="18" charset="2"/>
              </a:rPr>
              <a:t>*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itchFamily="34" charset="0"/>
              </a:rPr>
              <a:t>(s) = expected utility starting in s and acting optimally</a:t>
            </a:r>
          </a:p>
          <a:p>
            <a:pPr marL="342882" marR="0" lvl="0" indent="-342882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Char char="§"/>
              <a:tabLst/>
              <a:defRPr/>
            </a:pP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342882" marR="0" lvl="0" indent="-342882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The value (utility) of a q-state (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s,a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):</a:t>
            </a:r>
          </a:p>
          <a:p>
            <a:pPr marL="742913" marR="0" lvl="1" indent="-285737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itchFamily="34" charset="0"/>
              </a:rPr>
              <a:t>Q</a:t>
            </a:r>
            <a:r>
              <a:rPr kumimoji="0" lang="en-US" sz="2800" b="0" i="0" u="none" strike="noStrike" kern="0" cap="none" spc="0" normalizeH="0" baseline="30000" noProof="0" dirty="0" smtClean="0">
                <a:ln>
                  <a:noFill/>
                </a:ln>
                <a:effectLst/>
                <a:uLnTx/>
                <a:uFillTx/>
                <a:latin typeface="Calibri" pitchFamily="34" charset="0"/>
                <a:sym typeface="Symbol" pitchFamily="18" charset="2"/>
              </a:rPr>
              <a:t>*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itchFamily="34" charset="0"/>
              </a:rPr>
              <a:t>(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Calibri" pitchFamily="34" charset="0"/>
              </a:rPr>
              <a:t>s,a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itchFamily="34" charset="0"/>
              </a:rPr>
              <a:t>) = expected utility starting out having taken action a from state s and (thereafter) acting optimally</a:t>
            </a:r>
          </a:p>
          <a:p>
            <a:pPr marL="742913" marR="0" lvl="1" indent="-285737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Calibri" pitchFamily="34" charset="0"/>
            </a:endParaRPr>
          </a:p>
          <a:p>
            <a:pPr marL="342882" marR="0" lvl="0" indent="-342882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The optimal policy:</a:t>
            </a:r>
          </a:p>
          <a:p>
            <a:pPr marL="742913" marR="0" lvl="1" indent="-285737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itchFamily="34" charset="0"/>
                <a:sym typeface="Symbol" pitchFamily="18" charset="2"/>
              </a:rPr>
              <a:t></a:t>
            </a:r>
            <a:r>
              <a:rPr kumimoji="0" lang="en-US" sz="2800" b="0" i="0" u="none" strike="noStrike" kern="0" cap="none" spc="0" normalizeH="0" baseline="30000" noProof="0" dirty="0" smtClean="0">
                <a:ln>
                  <a:noFill/>
                </a:ln>
                <a:effectLst/>
                <a:uLnTx/>
                <a:uFillTx/>
                <a:latin typeface="Calibri" pitchFamily="34" charset="0"/>
                <a:sym typeface="Symbol" pitchFamily="18" charset="2"/>
              </a:rPr>
              <a:t>*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itchFamily="34" charset="0"/>
              </a:rPr>
              <a:t>(s) = optimal action from state s</a:t>
            </a:r>
          </a:p>
        </p:txBody>
      </p:sp>
      <p:sp>
        <p:nvSpPr>
          <p:cNvPr id="5" name="AutoShape 4"/>
          <p:cNvSpPr>
            <a:spLocks noChangeArrowheads="1"/>
          </p:cNvSpPr>
          <p:nvPr/>
        </p:nvSpPr>
        <p:spPr bwMode="auto">
          <a:xfrm>
            <a:off x="8732838" y="2209800"/>
            <a:ext cx="350837" cy="276225"/>
          </a:xfrm>
          <a:prstGeom prst="triangle">
            <a:avLst>
              <a:gd name="adj" fmla="val 50000"/>
            </a:avLst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6" name="AutoShape 5"/>
          <p:cNvSpPr>
            <a:spLocks noChangeArrowheads="1"/>
          </p:cNvSpPr>
          <p:nvPr/>
        </p:nvSpPr>
        <p:spPr bwMode="auto">
          <a:xfrm>
            <a:off x="8615363" y="4468813"/>
            <a:ext cx="350837" cy="276225"/>
          </a:xfrm>
          <a:prstGeom prst="triangle">
            <a:avLst>
              <a:gd name="adj" fmla="val 50000"/>
            </a:avLst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r" rtl="1"/>
            <a:endParaRPr lang="en-US">
              <a:latin typeface="Calibri"/>
              <a:cs typeface="Calibri"/>
            </a:endParaRPr>
          </a:p>
        </p:txBody>
      </p:sp>
      <p:sp>
        <p:nvSpPr>
          <p:cNvPr id="7" name="Line 7"/>
          <p:cNvSpPr>
            <a:spLocks noChangeShapeType="1"/>
          </p:cNvSpPr>
          <p:nvPr/>
        </p:nvSpPr>
        <p:spPr bwMode="auto">
          <a:xfrm flipH="1">
            <a:off x="7504113" y="2498725"/>
            <a:ext cx="1403350" cy="80645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8" name="Line 9"/>
          <p:cNvSpPr>
            <a:spLocks noChangeShapeType="1"/>
          </p:cNvSpPr>
          <p:nvPr/>
        </p:nvSpPr>
        <p:spPr bwMode="auto">
          <a:xfrm flipH="1">
            <a:off x="8382000" y="2498725"/>
            <a:ext cx="525463" cy="8064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9" name="Line 10"/>
          <p:cNvSpPr>
            <a:spLocks noChangeShapeType="1"/>
          </p:cNvSpPr>
          <p:nvPr/>
        </p:nvSpPr>
        <p:spPr bwMode="auto">
          <a:xfrm>
            <a:off x="8907463" y="2498725"/>
            <a:ext cx="525462" cy="690563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0" name="Oval 11"/>
          <p:cNvSpPr>
            <a:spLocks noChangeArrowheads="1"/>
          </p:cNvSpPr>
          <p:nvPr/>
        </p:nvSpPr>
        <p:spPr bwMode="auto">
          <a:xfrm>
            <a:off x="8264525" y="3305175"/>
            <a:ext cx="292100" cy="287338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1" name="Line 13"/>
          <p:cNvSpPr>
            <a:spLocks noChangeShapeType="1"/>
          </p:cNvSpPr>
          <p:nvPr/>
        </p:nvSpPr>
        <p:spPr bwMode="auto">
          <a:xfrm flipH="1">
            <a:off x="7696200" y="3592513"/>
            <a:ext cx="690563" cy="465137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2" name="Line 14"/>
          <p:cNvSpPr>
            <a:spLocks noChangeShapeType="1"/>
          </p:cNvSpPr>
          <p:nvPr/>
        </p:nvSpPr>
        <p:spPr bwMode="auto">
          <a:xfrm>
            <a:off x="8386763" y="3592513"/>
            <a:ext cx="757237" cy="388937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3" name="Line 15"/>
          <p:cNvSpPr>
            <a:spLocks noChangeShapeType="1"/>
          </p:cNvSpPr>
          <p:nvPr/>
        </p:nvSpPr>
        <p:spPr bwMode="auto">
          <a:xfrm flipH="1">
            <a:off x="7945438" y="3592513"/>
            <a:ext cx="441325" cy="863600"/>
          </a:xfrm>
          <a:prstGeom prst="line">
            <a:avLst/>
          </a:prstGeom>
          <a:noFill/>
          <a:ln w="9525">
            <a:solidFill>
              <a:schemeClr val="bg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4" name="Line 16"/>
          <p:cNvSpPr>
            <a:spLocks noChangeShapeType="1"/>
          </p:cNvSpPr>
          <p:nvPr/>
        </p:nvSpPr>
        <p:spPr bwMode="auto">
          <a:xfrm>
            <a:off x="8386763" y="3592513"/>
            <a:ext cx="423862" cy="863600"/>
          </a:xfrm>
          <a:prstGeom prst="line">
            <a:avLst/>
          </a:prstGeom>
          <a:noFill/>
          <a:ln w="28575">
            <a:solidFill>
              <a:srgbClr val="C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5" name="Text Box 17"/>
          <p:cNvSpPr txBox="1">
            <a:spLocks noChangeArrowheads="1"/>
          </p:cNvSpPr>
          <p:nvPr/>
        </p:nvSpPr>
        <p:spPr bwMode="auto">
          <a:xfrm>
            <a:off x="8674100" y="2740025"/>
            <a:ext cx="2921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Calibri"/>
                <a:cs typeface="Calibri"/>
              </a:rPr>
              <a:t>a</a:t>
            </a:r>
          </a:p>
        </p:txBody>
      </p:sp>
      <p:sp>
        <p:nvSpPr>
          <p:cNvPr id="16" name="Text Box 18"/>
          <p:cNvSpPr txBox="1">
            <a:spLocks noChangeArrowheads="1"/>
          </p:cNvSpPr>
          <p:nvPr/>
        </p:nvSpPr>
        <p:spPr bwMode="auto">
          <a:xfrm>
            <a:off x="9083675" y="2209800"/>
            <a:ext cx="2921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0000FF"/>
                </a:solidFill>
                <a:latin typeface="Calibri"/>
                <a:cs typeface="Calibri"/>
              </a:rPr>
              <a:t>s</a:t>
            </a:r>
          </a:p>
        </p:txBody>
      </p:sp>
      <p:sp>
        <p:nvSpPr>
          <p:cNvPr id="17" name="Text Box 19"/>
          <p:cNvSpPr txBox="1">
            <a:spLocks noChangeArrowheads="1"/>
          </p:cNvSpPr>
          <p:nvPr/>
        </p:nvSpPr>
        <p:spPr bwMode="auto">
          <a:xfrm>
            <a:off x="8991600" y="4456113"/>
            <a:ext cx="3810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en-US">
                <a:solidFill>
                  <a:srgbClr val="0000FF"/>
                </a:solidFill>
                <a:latin typeface="Calibri"/>
                <a:cs typeface="Calibri"/>
              </a:rPr>
              <a:t>s’</a:t>
            </a:r>
          </a:p>
        </p:txBody>
      </p:sp>
      <p:sp>
        <p:nvSpPr>
          <p:cNvPr id="18" name="Text Box 20"/>
          <p:cNvSpPr txBox="1">
            <a:spLocks noChangeArrowheads="1"/>
          </p:cNvSpPr>
          <p:nvPr/>
        </p:nvSpPr>
        <p:spPr bwMode="auto">
          <a:xfrm>
            <a:off x="8556625" y="3305175"/>
            <a:ext cx="584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008000"/>
                </a:solidFill>
                <a:latin typeface="Calibri"/>
                <a:cs typeface="Calibri"/>
              </a:rPr>
              <a:t>s, a</a:t>
            </a:r>
          </a:p>
        </p:txBody>
      </p:sp>
      <p:sp>
        <p:nvSpPr>
          <p:cNvPr id="19" name="Line 22"/>
          <p:cNvSpPr>
            <a:spLocks noChangeShapeType="1"/>
          </p:cNvSpPr>
          <p:nvPr/>
        </p:nvSpPr>
        <p:spPr bwMode="auto">
          <a:xfrm flipH="1">
            <a:off x="7388225" y="4745038"/>
            <a:ext cx="1401763" cy="40322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20" name="Line 24"/>
          <p:cNvSpPr>
            <a:spLocks noChangeShapeType="1"/>
          </p:cNvSpPr>
          <p:nvPr/>
        </p:nvSpPr>
        <p:spPr bwMode="auto">
          <a:xfrm flipH="1">
            <a:off x="8264525" y="4745038"/>
            <a:ext cx="525463" cy="4032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21" name="Line 25"/>
          <p:cNvSpPr>
            <a:spLocks noChangeShapeType="1"/>
          </p:cNvSpPr>
          <p:nvPr/>
        </p:nvSpPr>
        <p:spPr bwMode="auto">
          <a:xfrm>
            <a:off x="8789988" y="4745038"/>
            <a:ext cx="527050" cy="344487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22" name="Text Box 27"/>
          <p:cNvSpPr txBox="1">
            <a:spLocks noChangeArrowheads="1"/>
          </p:cNvSpPr>
          <p:nvPr/>
        </p:nvSpPr>
        <p:spPr bwMode="auto">
          <a:xfrm>
            <a:off x="9723438" y="4016375"/>
            <a:ext cx="2163762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rgbClr val="C00000"/>
                </a:solidFill>
                <a:latin typeface="Calibri"/>
                <a:cs typeface="Calibri"/>
              </a:rPr>
              <a:t>(s,a,s’) is a </a:t>
            </a:r>
            <a:br>
              <a:rPr lang="en-US" sz="2000">
                <a:solidFill>
                  <a:srgbClr val="C00000"/>
                </a:solidFill>
                <a:latin typeface="Calibri"/>
                <a:cs typeface="Calibri"/>
              </a:rPr>
            </a:br>
            <a:r>
              <a:rPr lang="en-US" sz="2000" i="1">
                <a:solidFill>
                  <a:srgbClr val="C00000"/>
                </a:solidFill>
                <a:latin typeface="Calibri"/>
                <a:cs typeface="Calibri"/>
              </a:rPr>
              <a:t>transition</a:t>
            </a:r>
          </a:p>
        </p:txBody>
      </p:sp>
      <p:sp>
        <p:nvSpPr>
          <p:cNvPr id="23" name="Text Box 28"/>
          <p:cNvSpPr txBox="1">
            <a:spLocks noChangeArrowheads="1"/>
          </p:cNvSpPr>
          <p:nvPr/>
        </p:nvSpPr>
        <p:spPr bwMode="auto">
          <a:xfrm>
            <a:off x="7924800" y="4008438"/>
            <a:ext cx="8191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Calibri"/>
                <a:cs typeface="Calibri"/>
              </a:rPr>
              <a:t>s,a,s’</a:t>
            </a:r>
          </a:p>
        </p:txBody>
      </p:sp>
      <p:sp>
        <p:nvSpPr>
          <p:cNvPr id="24" name="Text Box 30"/>
          <p:cNvSpPr txBox="1">
            <a:spLocks noChangeArrowheads="1"/>
          </p:cNvSpPr>
          <p:nvPr/>
        </p:nvSpPr>
        <p:spPr bwMode="auto">
          <a:xfrm>
            <a:off x="9723438" y="2076450"/>
            <a:ext cx="1052512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rgbClr val="0000FF"/>
                </a:solidFill>
                <a:latin typeface="Calibri"/>
                <a:cs typeface="Calibri"/>
              </a:rPr>
              <a:t>s is a </a:t>
            </a:r>
            <a:r>
              <a:rPr lang="en-US" sz="2000" i="1">
                <a:solidFill>
                  <a:srgbClr val="0000FF"/>
                </a:solidFill>
                <a:latin typeface="Calibri"/>
                <a:cs typeface="Calibri"/>
              </a:rPr>
              <a:t>state</a:t>
            </a:r>
          </a:p>
        </p:txBody>
      </p:sp>
      <p:sp>
        <p:nvSpPr>
          <p:cNvPr id="25" name="Text Box 32"/>
          <p:cNvSpPr txBox="1">
            <a:spLocks noChangeArrowheads="1"/>
          </p:cNvSpPr>
          <p:nvPr/>
        </p:nvSpPr>
        <p:spPr bwMode="auto">
          <a:xfrm>
            <a:off x="9723438" y="3048000"/>
            <a:ext cx="12954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>
                <a:solidFill>
                  <a:srgbClr val="008000"/>
                </a:solidFill>
                <a:latin typeface="Calibri"/>
                <a:cs typeface="Calibri"/>
              </a:rPr>
              <a:t>(s, a) is a </a:t>
            </a:r>
            <a:r>
              <a:rPr lang="en-US" sz="2000" i="1" dirty="0">
                <a:solidFill>
                  <a:srgbClr val="008000"/>
                </a:solidFill>
                <a:latin typeface="Calibri"/>
                <a:cs typeface="Calibri"/>
              </a:rPr>
              <a:t>q-state</a:t>
            </a:r>
          </a:p>
        </p:txBody>
      </p:sp>
      <p:sp>
        <p:nvSpPr>
          <p:cNvPr id="26" name="Text Box 28"/>
          <p:cNvSpPr txBox="1">
            <a:spLocks noChangeArrowheads="1"/>
          </p:cNvSpPr>
          <p:nvPr/>
        </p:nvSpPr>
        <p:spPr bwMode="auto">
          <a:xfrm>
            <a:off x="5867400" y="6488112"/>
            <a:ext cx="63246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dirty="0" smtClean="0">
                <a:solidFill>
                  <a:srgbClr val="CC0000"/>
                </a:solidFill>
                <a:latin typeface="Calibri" pitchFamily="34" charset="0"/>
              </a:rPr>
              <a:t>[Demo – </a:t>
            </a:r>
            <a:r>
              <a:rPr lang="en-US" dirty="0" err="1" smtClean="0">
                <a:solidFill>
                  <a:srgbClr val="CC0000"/>
                </a:solidFill>
                <a:latin typeface="Calibri" pitchFamily="34" charset="0"/>
              </a:rPr>
              <a:t>gridworld</a:t>
            </a:r>
            <a:r>
              <a:rPr lang="en-US" dirty="0" smtClean="0">
                <a:solidFill>
                  <a:srgbClr val="CC0000"/>
                </a:solidFill>
                <a:latin typeface="Calibri" pitchFamily="34" charset="0"/>
              </a:rPr>
              <a:t> values (L8D4)]</a:t>
            </a:r>
            <a:endParaRPr lang="en-US" dirty="0">
              <a:solidFill>
                <a:srgbClr val="CC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Snapshot of Demo – </a:t>
            </a:r>
            <a:r>
              <a:rPr lang="en-US" dirty="0" err="1" smtClean="0"/>
              <a:t>Gridworld</a:t>
            </a:r>
            <a:r>
              <a:rPr lang="en-US" dirty="0" smtClean="0"/>
              <a:t> V Values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Noise = 0</a:t>
            </a:r>
          </a:p>
          <a:p>
            <a:r>
              <a:rPr lang="en-US" dirty="0" smtClean="0">
                <a:latin typeface="Calibri"/>
                <a:cs typeface="Calibri"/>
              </a:rPr>
              <a:t>Discount = 1</a:t>
            </a:r>
          </a:p>
          <a:p>
            <a:r>
              <a:rPr lang="en-US" dirty="0" smtClean="0">
                <a:latin typeface="Calibri"/>
                <a:cs typeface="Calibri"/>
              </a:rPr>
              <a:t>Living reward = 0</a:t>
            </a:r>
            <a:endParaRPr lang="en-US" dirty="0">
              <a:latin typeface="Calibri"/>
              <a:cs typeface="Calibri"/>
            </a:endParaRPr>
          </a:p>
        </p:txBody>
      </p:sp>
      <p:pic>
        <p:nvPicPr>
          <p:cNvPr id="6" name="Picture 5" descr="Screen Shot 2014-08-10 at 7.36.1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1892" y="1143000"/>
            <a:ext cx="6188217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022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Snapshot of Demo – </a:t>
            </a:r>
            <a:r>
              <a:rPr lang="en-US" dirty="0" err="1" smtClean="0"/>
              <a:t>Gridworld</a:t>
            </a:r>
            <a:r>
              <a:rPr lang="en-US" dirty="0" smtClean="0"/>
              <a:t> Q Values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Noise = 0</a:t>
            </a:r>
          </a:p>
          <a:p>
            <a:r>
              <a:rPr lang="en-US" dirty="0" smtClean="0">
                <a:latin typeface="Calibri"/>
                <a:cs typeface="Calibri"/>
              </a:rPr>
              <a:t>Discount = 1</a:t>
            </a:r>
          </a:p>
          <a:p>
            <a:r>
              <a:rPr lang="en-US" dirty="0" smtClean="0">
                <a:latin typeface="Calibri"/>
                <a:cs typeface="Calibri"/>
              </a:rPr>
              <a:t>Living reward = 0</a:t>
            </a:r>
            <a:endParaRPr lang="en-US" dirty="0">
              <a:latin typeface="Calibri"/>
              <a:cs typeface="Calibri"/>
            </a:endParaRPr>
          </a:p>
        </p:txBody>
      </p:sp>
      <p:pic>
        <p:nvPicPr>
          <p:cNvPr id="7" name="Picture 6" descr="Screen Shot 2014-08-10 at 7.37.3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1355" y="1143000"/>
            <a:ext cx="6169291" cy="5714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016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Snapshot of Demo – </a:t>
            </a:r>
            <a:r>
              <a:rPr lang="en-US" dirty="0" err="1" smtClean="0"/>
              <a:t>Gridworld</a:t>
            </a:r>
            <a:r>
              <a:rPr lang="en-US" dirty="0" smtClean="0"/>
              <a:t> V Values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Noise = 0.2</a:t>
            </a:r>
          </a:p>
          <a:p>
            <a:r>
              <a:rPr lang="en-US" dirty="0" smtClean="0">
                <a:latin typeface="Calibri"/>
                <a:cs typeface="Calibri"/>
              </a:rPr>
              <a:t>Discount = 1</a:t>
            </a:r>
          </a:p>
          <a:p>
            <a:r>
              <a:rPr lang="en-US" dirty="0" smtClean="0">
                <a:latin typeface="Calibri"/>
                <a:cs typeface="Calibri"/>
              </a:rPr>
              <a:t>Living reward = 0</a:t>
            </a:r>
            <a:endParaRPr lang="en-US" dirty="0">
              <a:latin typeface="Calibri"/>
              <a:cs typeface="Calibri"/>
            </a:endParaRPr>
          </a:p>
        </p:txBody>
      </p:sp>
      <p:pic>
        <p:nvPicPr>
          <p:cNvPr id="3" name="Picture 2" descr="Screen Shot 2014-08-10 at 7.39.1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811" y="1143000"/>
            <a:ext cx="6178378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484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Snapshot of Demo – </a:t>
            </a:r>
            <a:r>
              <a:rPr lang="en-US" dirty="0" err="1" smtClean="0"/>
              <a:t>Gridworld</a:t>
            </a:r>
            <a:r>
              <a:rPr lang="en-US" dirty="0" smtClean="0"/>
              <a:t> Q Values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Noise = 0.2</a:t>
            </a:r>
          </a:p>
          <a:p>
            <a:r>
              <a:rPr lang="en-US" dirty="0" smtClean="0">
                <a:latin typeface="Calibri"/>
                <a:cs typeface="Calibri"/>
              </a:rPr>
              <a:t>Discount = 1</a:t>
            </a:r>
          </a:p>
          <a:p>
            <a:r>
              <a:rPr lang="en-US" dirty="0" smtClean="0">
                <a:latin typeface="Calibri"/>
                <a:cs typeface="Calibri"/>
              </a:rPr>
              <a:t>Living reward = 0</a:t>
            </a:r>
            <a:endParaRPr lang="en-US" dirty="0">
              <a:latin typeface="Calibri"/>
              <a:cs typeface="Calibri"/>
            </a:endParaRPr>
          </a:p>
        </p:txBody>
      </p:sp>
      <p:pic>
        <p:nvPicPr>
          <p:cNvPr id="3" name="Picture 2" descr="Screen Shot 2014-08-10 at 7.39.2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107" y="1143000"/>
            <a:ext cx="6195786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766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Snapshot of Demo – </a:t>
            </a:r>
            <a:r>
              <a:rPr lang="en-US" dirty="0" err="1" smtClean="0"/>
              <a:t>Gridworld</a:t>
            </a:r>
            <a:r>
              <a:rPr lang="en-US" dirty="0" smtClean="0"/>
              <a:t> V Values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Noise = 0.2</a:t>
            </a:r>
          </a:p>
          <a:p>
            <a:r>
              <a:rPr lang="en-US" dirty="0" smtClean="0">
                <a:latin typeface="Calibri"/>
                <a:cs typeface="Calibri"/>
              </a:rPr>
              <a:t>Discount = 0.9</a:t>
            </a:r>
          </a:p>
          <a:p>
            <a:r>
              <a:rPr lang="en-US" dirty="0" smtClean="0">
                <a:latin typeface="Calibri"/>
                <a:cs typeface="Calibri"/>
              </a:rPr>
              <a:t>Living reward = 0</a:t>
            </a:r>
            <a:endParaRPr lang="en-US" dirty="0">
              <a:latin typeface="Calibri"/>
              <a:cs typeface="Calibri"/>
            </a:endParaRPr>
          </a:p>
        </p:txBody>
      </p:sp>
      <p:pic>
        <p:nvPicPr>
          <p:cNvPr id="3" name="Picture 2" descr="Screen Shot 2014-08-10 at 7.40.5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265" y="1134664"/>
            <a:ext cx="6215470" cy="5723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4840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Snapshot of Demo – </a:t>
            </a:r>
            <a:r>
              <a:rPr lang="en-US" dirty="0" err="1" smtClean="0"/>
              <a:t>Gridworld</a:t>
            </a:r>
            <a:r>
              <a:rPr lang="en-US" dirty="0" smtClean="0"/>
              <a:t> Q Values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Noise = 0.2</a:t>
            </a:r>
          </a:p>
          <a:p>
            <a:r>
              <a:rPr lang="en-US" dirty="0" smtClean="0">
                <a:latin typeface="Calibri"/>
                <a:cs typeface="Calibri"/>
              </a:rPr>
              <a:t>Discount = 0.9</a:t>
            </a:r>
          </a:p>
          <a:p>
            <a:r>
              <a:rPr lang="en-US" dirty="0" smtClean="0">
                <a:latin typeface="Calibri"/>
                <a:cs typeface="Calibri"/>
              </a:rPr>
              <a:t>Living reward = 0</a:t>
            </a:r>
            <a:endParaRPr lang="en-US" dirty="0">
              <a:latin typeface="Calibri"/>
              <a:cs typeface="Calibri"/>
            </a:endParaRPr>
          </a:p>
        </p:txBody>
      </p:sp>
      <p:pic>
        <p:nvPicPr>
          <p:cNvPr id="3" name="Picture 2" descr="Screen Shot 2014-08-10 at 7.40.5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241" y="1143000"/>
            <a:ext cx="6215518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7669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a typeface="ＭＳ Ｐゴシック" pitchFamily="34" charset="-128"/>
              </a:rPr>
              <a:t>Example: Grid World</a:t>
            </a:r>
          </a:p>
        </p:txBody>
      </p:sp>
      <p:pic>
        <p:nvPicPr>
          <p:cNvPr id="1843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90735" y="1371600"/>
            <a:ext cx="4495800" cy="3484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6" name="Rectangle 3"/>
          <p:cNvSpPr txBox="1">
            <a:spLocks noChangeArrowheads="1"/>
          </p:cNvSpPr>
          <p:nvPr/>
        </p:nvSpPr>
        <p:spPr bwMode="auto">
          <a:xfrm>
            <a:off x="228600" y="1493838"/>
            <a:ext cx="64770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sz="2000" dirty="0" smtClean="0">
                <a:solidFill>
                  <a:schemeClr val="accent2"/>
                </a:solidFill>
                <a:latin typeface="Calibri" pitchFamily="34" charset="0"/>
              </a:rPr>
              <a:t>A maze-like problem</a:t>
            </a:r>
          </a:p>
          <a:p>
            <a:pPr marL="800100" lvl="1" indent="-342900" eaLnBrk="0" hangingPunct="0">
              <a:spcBef>
                <a:spcPct val="20000"/>
              </a:spcBef>
              <a:buFont typeface="Wingdings" pitchFamily="2" charset="2"/>
              <a:buChar char="§"/>
            </a:pPr>
            <a:r>
              <a:rPr lang="en-US" dirty="0" smtClean="0">
                <a:latin typeface="Calibri" pitchFamily="34" charset="0"/>
              </a:rPr>
              <a:t>The </a:t>
            </a:r>
            <a:r>
              <a:rPr lang="en-US" dirty="0">
                <a:latin typeface="Calibri" pitchFamily="34" charset="0"/>
              </a:rPr>
              <a:t>agent lives in a grid</a:t>
            </a:r>
          </a:p>
          <a:p>
            <a:pPr marL="800100" lvl="1" indent="-342900" eaLnBrk="0" hangingPunct="0">
              <a:spcBef>
                <a:spcPct val="20000"/>
              </a:spcBef>
              <a:buFont typeface="Wingdings" pitchFamily="2" charset="2"/>
              <a:buChar char="§"/>
            </a:pPr>
            <a:r>
              <a:rPr lang="en-US" dirty="0">
                <a:latin typeface="Calibri" pitchFamily="34" charset="0"/>
              </a:rPr>
              <a:t>Walls block the </a:t>
            </a:r>
            <a:r>
              <a:rPr lang="en-US" dirty="0" smtClean="0">
                <a:latin typeface="Calibri" pitchFamily="34" charset="0"/>
              </a:rPr>
              <a:t>agent’</a:t>
            </a:r>
            <a:r>
              <a:rPr lang="en-US" altLang="ja-JP" dirty="0" smtClean="0">
                <a:latin typeface="Calibri" pitchFamily="34" charset="0"/>
              </a:rPr>
              <a:t>s path</a:t>
            </a:r>
          </a:p>
          <a:p>
            <a:pPr marL="800100" lvl="1" indent="-342900" eaLnBrk="0" hangingPunct="0">
              <a:spcBef>
                <a:spcPct val="20000"/>
              </a:spcBef>
              <a:buFont typeface="Wingdings" pitchFamily="2" charset="2"/>
              <a:buChar char="§"/>
            </a:pPr>
            <a:endParaRPr lang="en-US" altLang="ja-JP" sz="600" dirty="0">
              <a:latin typeface="Calibri" pitchFamily="34" charset="0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sz="2000" dirty="0" smtClean="0">
                <a:solidFill>
                  <a:schemeClr val="accent2"/>
                </a:solidFill>
                <a:latin typeface="Calibri" pitchFamily="34" charset="0"/>
              </a:rPr>
              <a:t>Noisy movement: </a:t>
            </a:r>
            <a:r>
              <a:rPr lang="en-US" altLang="ja-JP" sz="2000" dirty="0" smtClean="0">
                <a:solidFill>
                  <a:schemeClr val="accent2"/>
                </a:solidFill>
                <a:latin typeface="Calibri" pitchFamily="34" charset="0"/>
              </a:rPr>
              <a:t>actions do </a:t>
            </a:r>
            <a:r>
              <a:rPr lang="en-US" altLang="ja-JP" sz="2000" dirty="0">
                <a:solidFill>
                  <a:schemeClr val="accent2"/>
                </a:solidFill>
                <a:latin typeface="Calibri" pitchFamily="34" charset="0"/>
              </a:rPr>
              <a:t>not always go as </a:t>
            </a:r>
            <a:r>
              <a:rPr lang="en-US" altLang="ja-JP" sz="2000" dirty="0" smtClean="0">
                <a:solidFill>
                  <a:schemeClr val="accent2"/>
                </a:solidFill>
                <a:latin typeface="Calibri" pitchFamily="34" charset="0"/>
              </a:rPr>
              <a:t>planned</a:t>
            </a:r>
            <a:endParaRPr lang="en-US" altLang="ja-JP" sz="2000" dirty="0">
              <a:solidFill>
                <a:schemeClr val="accent2"/>
              </a:solidFill>
              <a:latin typeface="Calibri" pitchFamily="34" charset="0"/>
            </a:endParaRPr>
          </a:p>
          <a:p>
            <a:pPr marL="800100" lvl="1" indent="-34290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dirty="0">
                <a:latin typeface="Calibri" pitchFamily="34" charset="0"/>
              </a:rPr>
              <a:t>80% of the time, the action North takes the agent North </a:t>
            </a:r>
            <a:br>
              <a:rPr lang="en-US" dirty="0">
                <a:latin typeface="Calibri" pitchFamily="34" charset="0"/>
              </a:rPr>
            </a:br>
            <a:r>
              <a:rPr lang="en-US" dirty="0">
                <a:latin typeface="Calibri" pitchFamily="34" charset="0"/>
              </a:rPr>
              <a:t>(if there is no wall there)</a:t>
            </a:r>
          </a:p>
          <a:p>
            <a:pPr marL="800100" lvl="1" indent="-34290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dirty="0">
                <a:latin typeface="Calibri" pitchFamily="34" charset="0"/>
              </a:rPr>
              <a:t>10% of the time, North takes the agent West; 10% East</a:t>
            </a:r>
          </a:p>
          <a:p>
            <a:pPr marL="800100" lvl="1" indent="-34290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dirty="0">
                <a:latin typeface="Calibri" pitchFamily="34" charset="0"/>
              </a:rPr>
              <a:t>If there is a wall in the direction the agent would have been taken, the agent stays </a:t>
            </a:r>
            <a:r>
              <a:rPr lang="en-US" dirty="0" smtClean="0">
                <a:latin typeface="Calibri" pitchFamily="34" charset="0"/>
              </a:rPr>
              <a:t>put</a:t>
            </a:r>
          </a:p>
          <a:p>
            <a:pPr marL="800100" lvl="1" indent="-34290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endParaRPr lang="en-US" sz="600" dirty="0">
              <a:latin typeface="Calibri" pitchFamily="34" charset="0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sz="2000" dirty="0" smtClean="0">
                <a:solidFill>
                  <a:schemeClr val="accent2"/>
                </a:solidFill>
                <a:latin typeface="Calibri" pitchFamily="34" charset="0"/>
              </a:rPr>
              <a:t>The agent receives rewards each time step</a:t>
            </a:r>
          </a:p>
          <a:p>
            <a:pPr marL="800100" lvl="1" indent="-342900" eaLnBrk="0" hangingPunct="0">
              <a:spcBef>
                <a:spcPct val="20000"/>
              </a:spcBef>
              <a:buFont typeface="Wingdings" pitchFamily="2" charset="2"/>
              <a:buChar char="§"/>
            </a:pPr>
            <a:r>
              <a:rPr lang="en-US" dirty="0" smtClean="0">
                <a:latin typeface="Calibri" pitchFamily="34" charset="0"/>
              </a:rPr>
              <a:t>Small </a:t>
            </a:r>
            <a:r>
              <a:rPr lang="en-US" altLang="ja-JP" dirty="0" smtClean="0">
                <a:latin typeface="Calibri" pitchFamily="34" charset="0"/>
              </a:rPr>
              <a:t>“living” </a:t>
            </a:r>
            <a:r>
              <a:rPr lang="en-US" altLang="ja-JP" dirty="0">
                <a:latin typeface="Calibri" pitchFamily="34" charset="0"/>
              </a:rPr>
              <a:t>reward each step (can be negative)</a:t>
            </a:r>
          </a:p>
          <a:p>
            <a:pPr marL="800100" lvl="1" indent="-342900" eaLnBrk="0" hangingPunct="0">
              <a:spcBef>
                <a:spcPct val="20000"/>
              </a:spcBef>
              <a:buFont typeface="Wingdings" pitchFamily="2" charset="2"/>
              <a:buChar char="§"/>
            </a:pPr>
            <a:r>
              <a:rPr lang="en-US" dirty="0">
                <a:latin typeface="Calibri" pitchFamily="34" charset="0"/>
              </a:rPr>
              <a:t>Big rewards come at the </a:t>
            </a:r>
            <a:r>
              <a:rPr lang="en-US" dirty="0" smtClean="0">
                <a:latin typeface="Calibri" pitchFamily="34" charset="0"/>
              </a:rPr>
              <a:t>end (good or bad)</a:t>
            </a:r>
          </a:p>
          <a:p>
            <a:pPr marL="800100" lvl="1" indent="-342900" eaLnBrk="0" hangingPunct="0">
              <a:spcBef>
                <a:spcPct val="20000"/>
              </a:spcBef>
              <a:buFont typeface="Wingdings" pitchFamily="2" charset="2"/>
              <a:buChar char="§"/>
            </a:pPr>
            <a:endParaRPr lang="en-US" sz="600" dirty="0">
              <a:latin typeface="Calibri" pitchFamily="34" charset="0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sz="2000" dirty="0">
                <a:solidFill>
                  <a:schemeClr val="accent2"/>
                </a:solidFill>
                <a:latin typeface="Calibri" pitchFamily="34" charset="0"/>
              </a:rPr>
              <a:t>Goal: maximize sum of rewards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43135" y="1373299"/>
            <a:ext cx="4439265" cy="3197001"/>
          </a:xfrm>
          <a:prstGeom prst="rect">
            <a:avLst/>
          </a:prstGeom>
          <a:noFill/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10800" y="3896549"/>
            <a:ext cx="457200" cy="244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067801" y="3886200"/>
            <a:ext cx="509618" cy="218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677400" y="2895600"/>
            <a:ext cx="433322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 descr="C:\Users\Dan\Dropbox\Office\CS 188\Ketrina Art\MDPs\AgentTopDown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471422" y="3581400"/>
            <a:ext cx="815578" cy="762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Snapshot of Demo – </a:t>
            </a:r>
            <a:r>
              <a:rPr lang="en-US" dirty="0" err="1" smtClean="0"/>
              <a:t>Gridworld</a:t>
            </a:r>
            <a:r>
              <a:rPr lang="en-US" dirty="0" smtClean="0"/>
              <a:t> V Values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Noise = 0.2</a:t>
            </a:r>
          </a:p>
          <a:p>
            <a:r>
              <a:rPr lang="en-US" dirty="0" smtClean="0">
                <a:latin typeface="Calibri"/>
                <a:cs typeface="Calibri"/>
              </a:rPr>
              <a:t>Discount = 0.9</a:t>
            </a:r>
          </a:p>
          <a:p>
            <a:r>
              <a:rPr lang="en-US" dirty="0" smtClean="0">
                <a:latin typeface="Calibri"/>
                <a:cs typeface="Calibri"/>
              </a:rPr>
              <a:t>Living reward = -0.1</a:t>
            </a:r>
            <a:endParaRPr lang="en-US" dirty="0">
              <a:latin typeface="Calibri"/>
              <a:cs typeface="Calibri"/>
            </a:endParaRPr>
          </a:p>
        </p:txBody>
      </p:sp>
      <p:pic>
        <p:nvPicPr>
          <p:cNvPr id="3" name="Picture 2" descr="Screen Shot 2014-08-10 at 7.42.4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3182" y="1143000"/>
            <a:ext cx="6205636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484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Snapshot of Demo – </a:t>
            </a:r>
            <a:r>
              <a:rPr lang="en-US" dirty="0" err="1" smtClean="0"/>
              <a:t>Gridworld</a:t>
            </a:r>
            <a:r>
              <a:rPr lang="en-US" dirty="0" smtClean="0"/>
              <a:t> Q Values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Noise = 0.2</a:t>
            </a:r>
          </a:p>
          <a:p>
            <a:r>
              <a:rPr lang="en-US" dirty="0" smtClean="0">
                <a:latin typeface="Calibri"/>
                <a:cs typeface="Calibri"/>
              </a:rPr>
              <a:t>Discount = 0.9</a:t>
            </a:r>
          </a:p>
          <a:p>
            <a:r>
              <a:rPr lang="en-US" dirty="0" smtClean="0">
                <a:latin typeface="Calibri"/>
                <a:cs typeface="Calibri"/>
              </a:rPr>
              <a:t>Living reward = -0.1</a:t>
            </a:r>
            <a:endParaRPr lang="en-US" dirty="0">
              <a:latin typeface="Calibri"/>
              <a:cs typeface="Calibri"/>
            </a:endParaRPr>
          </a:p>
        </p:txBody>
      </p:sp>
      <p:pic>
        <p:nvPicPr>
          <p:cNvPr id="3" name="Picture 2" descr="Screen Shot 2014-08-10 at 7.42.5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5416" y="1175632"/>
            <a:ext cx="6161168" cy="568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766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Values of States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Fundamental operation: compute the (</a:t>
            </a:r>
            <a:r>
              <a:rPr lang="en-US" sz="2800" dirty="0" err="1" smtClean="0"/>
              <a:t>expectimax</a:t>
            </a:r>
            <a:r>
              <a:rPr lang="en-US" sz="2800" dirty="0" smtClean="0"/>
              <a:t>) value of a state</a:t>
            </a:r>
          </a:p>
          <a:p>
            <a:pPr lvl="1"/>
            <a:r>
              <a:rPr lang="en-US" sz="2400" dirty="0" smtClean="0"/>
              <a:t>Expected utility under optimal action</a:t>
            </a:r>
          </a:p>
          <a:p>
            <a:pPr lvl="1"/>
            <a:r>
              <a:rPr lang="en-US" sz="2400" dirty="0" smtClean="0"/>
              <a:t>Average sum of (discounted) rewards</a:t>
            </a:r>
          </a:p>
          <a:p>
            <a:pPr lvl="1"/>
            <a:r>
              <a:rPr lang="en-US" sz="2400" dirty="0" smtClean="0"/>
              <a:t>This is just what </a:t>
            </a:r>
            <a:r>
              <a:rPr lang="en-US" sz="2400" dirty="0" err="1" smtClean="0"/>
              <a:t>expectimax</a:t>
            </a:r>
            <a:r>
              <a:rPr lang="en-US" sz="2400" dirty="0" smtClean="0"/>
              <a:t> computed!</a:t>
            </a:r>
          </a:p>
          <a:p>
            <a:pPr lvl="1"/>
            <a:endParaRPr lang="en-US" sz="2400" dirty="0" smtClean="0"/>
          </a:p>
          <a:p>
            <a:r>
              <a:rPr lang="en-US" sz="2800" dirty="0" smtClean="0"/>
              <a:t>Recursive definition of value:</a:t>
            </a:r>
            <a:endParaRPr lang="en-US" sz="2800" dirty="0"/>
          </a:p>
        </p:txBody>
      </p:sp>
      <p:pic>
        <p:nvPicPr>
          <p:cNvPr id="52" name="Picture 51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/>
          <a:stretch>
            <a:fillRect/>
          </a:stretch>
        </p:blipFill>
        <p:spPr bwMode="auto">
          <a:xfrm>
            <a:off x="1370835" y="4343400"/>
            <a:ext cx="3078105" cy="405370"/>
          </a:xfrm>
          <a:prstGeom prst="rect">
            <a:avLst/>
          </a:prstGeom>
          <a:noFill/>
          <a:ln/>
          <a:effectLst/>
        </p:spPr>
      </p:pic>
      <p:pic>
        <p:nvPicPr>
          <p:cNvPr id="48" name="Picture 47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/>
          <a:stretch>
            <a:fillRect/>
          </a:stretch>
        </p:blipFill>
        <p:spPr bwMode="auto">
          <a:xfrm>
            <a:off x="1371443" y="5727700"/>
            <a:ext cx="6950388" cy="690805"/>
          </a:xfrm>
          <a:prstGeom prst="rect">
            <a:avLst/>
          </a:prstGeom>
          <a:noFill/>
          <a:ln/>
          <a:effectLst/>
        </p:spPr>
      </p:pic>
      <p:pic>
        <p:nvPicPr>
          <p:cNvPr id="47" name="Picture 46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/>
          <a:stretch>
            <a:fillRect/>
          </a:stretch>
        </p:blipFill>
        <p:spPr bwMode="auto">
          <a:xfrm>
            <a:off x="1378073" y="4986337"/>
            <a:ext cx="5556003" cy="593269"/>
          </a:xfrm>
          <a:prstGeom prst="rect">
            <a:avLst/>
          </a:prstGeom>
          <a:noFill/>
          <a:ln/>
          <a:effectLst/>
        </p:spPr>
      </p:pic>
      <p:grpSp>
        <p:nvGrpSpPr>
          <p:cNvPr id="27" name="Group 4"/>
          <p:cNvGrpSpPr>
            <a:grpSpLocks/>
          </p:cNvGrpSpPr>
          <p:nvPr/>
        </p:nvGrpSpPr>
        <p:grpSpPr bwMode="auto">
          <a:xfrm>
            <a:off x="8229600" y="2133600"/>
            <a:ext cx="3048000" cy="2754586"/>
            <a:chOff x="2400" y="1401"/>
            <a:chExt cx="1392" cy="1258"/>
          </a:xfrm>
        </p:grpSpPr>
        <p:sp>
          <p:nvSpPr>
            <p:cNvPr id="28" name="AutoShape 5"/>
            <p:cNvSpPr>
              <a:spLocks noChangeArrowheads="1"/>
            </p:cNvSpPr>
            <p:nvPr/>
          </p:nvSpPr>
          <p:spPr bwMode="auto">
            <a:xfrm>
              <a:off x="3070" y="1488"/>
              <a:ext cx="155" cy="124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/>
            </a:p>
          </p:txBody>
        </p:sp>
        <p:grpSp>
          <p:nvGrpSpPr>
            <p:cNvPr id="29" name="Group 6"/>
            <p:cNvGrpSpPr>
              <a:grpSpLocks/>
            </p:cNvGrpSpPr>
            <p:nvPr/>
          </p:nvGrpSpPr>
          <p:grpSpPr bwMode="auto">
            <a:xfrm>
              <a:off x="2529" y="1617"/>
              <a:ext cx="1263" cy="361"/>
              <a:chOff x="1584" y="1680"/>
              <a:chExt cx="2352" cy="336"/>
            </a:xfrm>
          </p:grpSpPr>
          <p:sp>
            <p:nvSpPr>
              <p:cNvPr id="42" name="Line 7"/>
              <p:cNvSpPr>
                <a:spLocks noChangeShapeType="1"/>
              </p:cNvSpPr>
              <p:nvPr/>
            </p:nvSpPr>
            <p:spPr bwMode="auto">
              <a:xfrm flipH="1">
                <a:off x="1584" y="1680"/>
                <a:ext cx="1152" cy="3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43" name="Line 8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1200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44" name="Line 9"/>
              <p:cNvSpPr>
                <a:spLocks noChangeShapeType="1"/>
              </p:cNvSpPr>
              <p:nvPr/>
            </p:nvSpPr>
            <p:spPr bwMode="auto">
              <a:xfrm flipH="1">
                <a:off x="2304" y="1680"/>
                <a:ext cx="432" cy="33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45" name="Line 10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432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/>
              </a:p>
            </p:txBody>
          </p:sp>
        </p:grpSp>
        <p:sp>
          <p:nvSpPr>
            <p:cNvPr id="30" name="Oval 11"/>
            <p:cNvSpPr>
              <a:spLocks noChangeArrowheads="1"/>
            </p:cNvSpPr>
            <p:nvPr/>
          </p:nvSpPr>
          <p:spPr bwMode="auto">
            <a:xfrm>
              <a:off x="2864" y="1978"/>
              <a:ext cx="129" cy="129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/>
            </a:p>
          </p:txBody>
        </p:sp>
        <p:grpSp>
          <p:nvGrpSpPr>
            <p:cNvPr id="31" name="Group 12"/>
            <p:cNvGrpSpPr>
              <a:grpSpLocks/>
            </p:cNvGrpSpPr>
            <p:nvPr/>
          </p:nvGrpSpPr>
          <p:grpSpPr bwMode="auto">
            <a:xfrm>
              <a:off x="2400" y="2107"/>
              <a:ext cx="1057" cy="386"/>
              <a:chOff x="1536" y="2400"/>
              <a:chExt cx="1584" cy="624"/>
            </a:xfrm>
          </p:grpSpPr>
          <p:sp>
            <p:nvSpPr>
              <p:cNvPr id="38" name="Line 13"/>
              <p:cNvSpPr>
                <a:spLocks noChangeShapeType="1"/>
              </p:cNvSpPr>
              <p:nvPr/>
            </p:nvSpPr>
            <p:spPr bwMode="auto">
              <a:xfrm flipH="1">
                <a:off x="1536" y="2400"/>
                <a:ext cx="776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39" name="Line 14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808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40" name="Line 15"/>
              <p:cNvSpPr>
                <a:spLocks noChangeShapeType="1"/>
              </p:cNvSpPr>
              <p:nvPr/>
            </p:nvSpPr>
            <p:spPr bwMode="auto">
              <a:xfrm flipH="1">
                <a:off x="2021" y="2400"/>
                <a:ext cx="291" cy="62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41" name="Line 16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280" cy="62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/>
              </a:p>
            </p:txBody>
          </p:sp>
        </p:grpSp>
        <p:sp>
          <p:nvSpPr>
            <p:cNvPr id="32" name="Text Box 17"/>
            <p:cNvSpPr txBox="1">
              <a:spLocks noChangeArrowheads="1"/>
            </p:cNvSpPr>
            <p:nvPr/>
          </p:nvSpPr>
          <p:spPr bwMode="auto">
            <a:xfrm>
              <a:off x="3071" y="1680"/>
              <a:ext cx="12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/>
                <a:t>a</a:t>
              </a:r>
            </a:p>
          </p:txBody>
        </p:sp>
        <p:sp>
          <p:nvSpPr>
            <p:cNvPr id="33" name="Text Box 18"/>
            <p:cNvSpPr txBox="1">
              <a:spLocks noChangeArrowheads="1"/>
            </p:cNvSpPr>
            <p:nvPr/>
          </p:nvSpPr>
          <p:spPr bwMode="auto">
            <a:xfrm>
              <a:off x="3216" y="1401"/>
              <a:ext cx="12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0000FF"/>
                  </a:solidFill>
                </a:rPr>
                <a:t>s</a:t>
              </a:r>
            </a:p>
          </p:txBody>
        </p:sp>
        <p:sp>
          <p:nvSpPr>
            <p:cNvPr id="34" name="Text Box 19"/>
            <p:cNvSpPr txBox="1">
              <a:spLocks noChangeArrowheads="1"/>
            </p:cNvSpPr>
            <p:nvPr/>
          </p:nvSpPr>
          <p:spPr bwMode="auto">
            <a:xfrm>
              <a:off x="3024" y="1920"/>
              <a:ext cx="55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008000"/>
                  </a:solidFill>
                </a:rPr>
                <a:t>s, a</a:t>
              </a:r>
            </a:p>
          </p:txBody>
        </p:sp>
        <p:sp>
          <p:nvSpPr>
            <p:cNvPr id="35" name="Text Box 20"/>
            <p:cNvSpPr txBox="1">
              <a:spLocks noChangeArrowheads="1"/>
            </p:cNvSpPr>
            <p:nvPr/>
          </p:nvSpPr>
          <p:spPr bwMode="auto">
            <a:xfrm>
              <a:off x="2609" y="2261"/>
              <a:ext cx="504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 err="1"/>
                <a:t>s,a,s</a:t>
              </a:r>
              <a:r>
                <a:rPr lang="ja-JP" altLang="en-US" sz="2400"/>
                <a:t>’</a:t>
              </a:r>
              <a:endParaRPr lang="en-US" sz="2400" dirty="0"/>
            </a:p>
          </p:txBody>
        </p:sp>
        <p:sp>
          <p:nvSpPr>
            <p:cNvPr id="36" name="AutoShape 21"/>
            <p:cNvSpPr>
              <a:spLocks noChangeArrowheads="1"/>
            </p:cNvSpPr>
            <p:nvPr/>
          </p:nvSpPr>
          <p:spPr bwMode="auto">
            <a:xfrm>
              <a:off x="3019" y="2499"/>
              <a:ext cx="154" cy="123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rtl="1"/>
              <a:endParaRPr lang="en-US" sz="2400"/>
            </a:p>
          </p:txBody>
        </p:sp>
        <p:sp>
          <p:nvSpPr>
            <p:cNvPr id="37" name="Text Box 22"/>
            <p:cNvSpPr txBox="1">
              <a:spLocks noChangeArrowheads="1"/>
            </p:cNvSpPr>
            <p:nvPr/>
          </p:nvSpPr>
          <p:spPr bwMode="auto">
            <a:xfrm>
              <a:off x="3096" y="2448"/>
              <a:ext cx="331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lang="en-US" sz="2400" dirty="0">
                  <a:solidFill>
                    <a:srgbClr val="0000FF"/>
                  </a:solidFill>
                </a:rPr>
                <a:t>s</a:t>
              </a:r>
              <a:r>
                <a:rPr lang="ja-JP" altLang="en-US" sz="2400">
                  <a:solidFill>
                    <a:srgbClr val="0000FF"/>
                  </a:solidFill>
                </a:rPr>
                <a:t>’</a:t>
              </a:r>
              <a:endParaRPr lang="en-US" sz="2400" dirty="0">
                <a:solidFill>
                  <a:srgbClr val="0000FF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Racing Search Tree</a:t>
            </a: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43362" y="1295400"/>
            <a:ext cx="928190" cy="610285"/>
          </a:xfrm>
          <a:prstGeom prst="rect">
            <a:avLst/>
          </a:prstGeom>
          <a:noFill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654642" y="3124200"/>
            <a:ext cx="1014614" cy="639346"/>
          </a:xfrm>
          <a:prstGeom prst="rect">
            <a:avLst/>
          </a:prstGeom>
          <a:noFill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824561" y="4941332"/>
            <a:ext cx="984797" cy="697468"/>
          </a:xfrm>
          <a:prstGeom prst="rect">
            <a:avLst/>
          </a:prstGeom>
          <a:noFill/>
        </p:spPr>
      </p:pic>
      <p:sp>
        <p:nvSpPr>
          <p:cNvPr id="8" name="Oval 7"/>
          <p:cNvSpPr/>
          <p:nvPr/>
        </p:nvSpPr>
        <p:spPr>
          <a:xfrm>
            <a:off x="1770678" y="2209800"/>
            <a:ext cx="304800" cy="304800"/>
          </a:xfrm>
          <a:prstGeom prst="ellipse">
            <a:avLst/>
          </a:prstGeom>
          <a:solidFill>
            <a:srgbClr val="B8EAC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7790478" y="2209800"/>
            <a:ext cx="304800" cy="304800"/>
          </a:xfrm>
          <a:prstGeom prst="ellipse">
            <a:avLst/>
          </a:prstGeom>
          <a:solidFill>
            <a:srgbClr val="B8EAC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>
            <a:stCxn id="5" idx="2"/>
            <a:endCxn id="9" idx="1"/>
          </p:cNvCxnSpPr>
          <p:nvPr/>
        </p:nvCxnSpPr>
        <p:spPr>
          <a:xfrm>
            <a:off x="5207457" y="1905685"/>
            <a:ext cx="2627658" cy="348752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5" idx="2"/>
            <a:endCxn id="8" idx="7"/>
          </p:cNvCxnSpPr>
          <p:nvPr/>
        </p:nvCxnSpPr>
        <p:spPr>
          <a:xfrm flipH="1">
            <a:off x="2030841" y="1905685"/>
            <a:ext cx="3176616" cy="348752"/>
          </a:xfrm>
          <a:prstGeom prst="straightConnector1">
            <a:avLst/>
          </a:prstGeom>
          <a:ln w="12700">
            <a:solidFill>
              <a:schemeClr val="accent2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66004" y="3124200"/>
            <a:ext cx="928190" cy="610285"/>
          </a:xfrm>
          <a:prstGeom prst="rect">
            <a:avLst/>
          </a:prstGeom>
          <a:noFill/>
        </p:spPr>
      </p:pic>
      <p:cxnSp>
        <p:nvCxnSpPr>
          <p:cNvPr id="17" name="Straight Arrow Connector 16"/>
          <p:cNvCxnSpPr>
            <a:stCxn id="9" idx="4"/>
            <a:endCxn id="16" idx="0"/>
          </p:cNvCxnSpPr>
          <p:nvPr/>
        </p:nvCxnSpPr>
        <p:spPr>
          <a:xfrm flipH="1">
            <a:off x="6030099" y="2514600"/>
            <a:ext cx="1912779" cy="609600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9" idx="4"/>
            <a:endCxn id="6" idx="0"/>
          </p:cNvCxnSpPr>
          <p:nvPr/>
        </p:nvCxnSpPr>
        <p:spPr>
          <a:xfrm>
            <a:off x="7942878" y="2514600"/>
            <a:ext cx="2219072" cy="609600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51204" y="3123515"/>
            <a:ext cx="928190" cy="610285"/>
          </a:xfrm>
          <a:prstGeom prst="rect">
            <a:avLst/>
          </a:prstGeom>
          <a:noFill/>
        </p:spPr>
      </p:pic>
      <p:cxnSp>
        <p:nvCxnSpPr>
          <p:cNvPr id="26" name="Straight Arrow Connector 25"/>
          <p:cNvCxnSpPr>
            <a:stCxn id="8" idx="4"/>
            <a:endCxn id="25" idx="0"/>
          </p:cNvCxnSpPr>
          <p:nvPr/>
        </p:nvCxnSpPr>
        <p:spPr>
          <a:xfrm flipH="1">
            <a:off x="1915299" y="2514600"/>
            <a:ext cx="7779" cy="608915"/>
          </a:xfrm>
          <a:prstGeom prst="straightConnector1">
            <a:avLst/>
          </a:prstGeom>
          <a:ln w="12700">
            <a:solidFill>
              <a:schemeClr val="accent2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72842" y="5029200"/>
            <a:ext cx="1014614" cy="639346"/>
          </a:xfrm>
          <a:prstGeom prst="rect">
            <a:avLst/>
          </a:prstGeom>
          <a:noFill/>
        </p:spPr>
      </p:pic>
      <p:sp>
        <p:nvSpPr>
          <p:cNvPr id="30" name="Oval 29"/>
          <p:cNvSpPr/>
          <p:nvPr/>
        </p:nvSpPr>
        <p:spPr>
          <a:xfrm>
            <a:off x="764520" y="4114115"/>
            <a:ext cx="304800" cy="304800"/>
          </a:xfrm>
          <a:prstGeom prst="ellipse">
            <a:avLst/>
          </a:prstGeom>
          <a:solidFill>
            <a:srgbClr val="B8EAC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2780040" y="4114115"/>
            <a:ext cx="304800" cy="304800"/>
          </a:xfrm>
          <a:prstGeom prst="ellipse">
            <a:avLst/>
          </a:prstGeom>
          <a:solidFill>
            <a:srgbClr val="B8EAC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Arrow Connector 31"/>
          <p:cNvCxnSpPr>
            <a:stCxn id="25" idx="2"/>
            <a:endCxn id="31" idx="1"/>
          </p:cNvCxnSpPr>
          <p:nvPr/>
        </p:nvCxnSpPr>
        <p:spPr>
          <a:xfrm>
            <a:off x="1915299" y="3733800"/>
            <a:ext cx="909378" cy="424952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25" idx="2"/>
            <a:endCxn id="30" idx="7"/>
          </p:cNvCxnSpPr>
          <p:nvPr/>
        </p:nvCxnSpPr>
        <p:spPr>
          <a:xfrm flipH="1">
            <a:off x="1024683" y="3733800"/>
            <a:ext cx="890616" cy="424952"/>
          </a:xfrm>
          <a:prstGeom prst="straightConnector1">
            <a:avLst/>
          </a:prstGeom>
          <a:ln w="12700">
            <a:solidFill>
              <a:schemeClr val="accent2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60804" y="5029200"/>
            <a:ext cx="928190" cy="610285"/>
          </a:xfrm>
          <a:prstGeom prst="rect">
            <a:avLst/>
          </a:prstGeom>
          <a:noFill/>
        </p:spPr>
      </p:pic>
      <p:cxnSp>
        <p:nvCxnSpPr>
          <p:cNvPr id="35" name="Straight Arrow Connector 34"/>
          <p:cNvCxnSpPr>
            <a:stCxn id="31" idx="4"/>
            <a:endCxn id="34" idx="0"/>
          </p:cNvCxnSpPr>
          <p:nvPr/>
        </p:nvCxnSpPr>
        <p:spPr>
          <a:xfrm flipH="1">
            <a:off x="2524899" y="4418915"/>
            <a:ext cx="407541" cy="610285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31" idx="4"/>
            <a:endCxn id="29" idx="0"/>
          </p:cNvCxnSpPr>
          <p:nvPr/>
        </p:nvCxnSpPr>
        <p:spPr>
          <a:xfrm>
            <a:off x="2932440" y="4418915"/>
            <a:ext cx="447710" cy="610285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0604" y="5027830"/>
            <a:ext cx="928190" cy="610285"/>
          </a:xfrm>
          <a:prstGeom prst="rect">
            <a:avLst/>
          </a:prstGeom>
          <a:noFill/>
        </p:spPr>
      </p:pic>
      <p:cxnSp>
        <p:nvCxnSpPr>
          <p:cNvPr id="38" name="Straight Arrow Connector 37"/>
          <p:cNvCxnSpPr>
            <a:stCxn id="30" idx="4"/>
            <a:endCxn id="37" idx="0"/>
          </p:cNvCxnSpPr>
          <p:nvPr/>
        </p:nvCxnSpPr>
        <p:spPr>
          <a:xfrm>
            <a:off x="916920" y="4418915"/>
            <a:ext cx="7779" cy="608915"/>
          </a:xfrm>
          <a:prstGeom prst="straightConnector1">
            <a:avLst/>
          </a:prstGeom>
          <a:ln w="12700">
            <a:solidFill>
              <a:schemeClr val="accent2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Oval 52"/>
          <p:cNvSpPr/>
          <p:nvPr/>
        </p:nvSpPr>
        <p:spPr>
          <a:xfrm>
            <a:off x="4863762" y="4114115"/>
            <a:ext cx="304800" cy="304800"/>
          </a:xfrm>
          <a:prstGeom prst="ellipse">
            <a:avLst/>
          </a:prstGeom>
          <a:solidFill>
            <a:srgbClr val="B8EAC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6" name="Straight Arrow Connector 55"/>
          <p:cNvCxnSpPr>
            <a:endCxn id="53" idx="7"/>
          </p:cNvCxnSpPr>
          <p:nvPr/>
        </p:nvCxnSpPr>
        <p:spPr>
          <a:xfrm flipH="1">
            <a:off x="5123925" y="3733800"/>
            <a:ext cx="890616" cy="424952"/>
          </a:xfrm>
          <a:prstGeom prst="straightConnector1">
            <a:avLst/>
          </a:prstGeom>
          <a:ln w="12700">
            <a:solidFill>
              <a:schemeClr val="accent2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59846" y="5027830"/>
            <a:ext cx="928190" cy="610285"/>
          </a:xfrm>
          <a:prstGeom prst="rect">
            <a:avLst/>
          </a:prstGeom>
          <a:noFill/>
        </p:spPr>
      </p:pic>
      <p:cxnSp>
        <p:nvCxnSpPr>
          <p:cNvPr id="61" name="Straight Arrow Connector 60"/>
          <p:cNvCxnSpPr>
            <a:stCxn id="53" idx="4"/>
            <a:endCxn id="60" idx="0"/>
          </p:cNvCxnSpPr>
          <p:nvPr/>
        </p:nvCxnSpPr>
        <p:spPr>
          <a:xfrm>
            <a:off x="5016162" y="4418915"/>
            <a:ext cx="7779" cy="608915"/>
          </a:xfrm>
          <a:prstGeom prst="straightConnector1">
            <a:avLst/>
          </a:prstGeom>
          <a:ln w="12700">
            <a:solidFill>
              <a:schemeClr val="accent2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87642" y="5029200"/>
            <a:ext cx="1014614" cy="639346"/>
          </a:xfrm>
          <a:prstGeom prst="rect">
            <a:avLst/>
          </a:prstGeom>
          <a:noFill/>
        </p:spPr>
      </p:pic>
      <p:sp>
        <p:nvSpPr>
          <p:cNvPr id="65" name="Oval 64"/>
          <p:cNvSpPr/>
          <p:nvPr/>
        </p:nvSpPr>
        <p:spPr>
          <a:xfrm>
            <a:off x="6894840" y="4114115"/>
            <a:ext cx="304800" cy="304800"/>
          </a:xfrm>
          <a:prstGeom prst="ellipse">
            <a:avLst/>
          </a:prstGeom>
          <a:solidFill>
            <a:srgbClr val="B8EAC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6" name="Straight Arrow Connector 65"/>
          <p:cNvCxnSpPr>
            <a:stCxn id="16" idx="2"/>
            <a:endCxn id="65" idx="1"/>
          </p:cNvCxnSpPr>
          <p:nvPr/>
        </p:nvCxnSpPr>
        <p:spPr>
          <a:xfrm>
            <a:off x="6030099" y="3734485"/>
            <a:ext cx="909378" cy="424267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75604" y="5029200"/>
            <a:ext cx="928190" cy="610285"/>
          </a:xfrm>
          <a:prstGeom prst="rect">
            <a:avLst/>
          </a:prstGeom>
          <a:noFill/>
        </p:spPr>
      </p:pic>
      <p:cxnSp>
        <p:nvCxnSpPr>
          <p:cNvPr id="68" name="Straight Arrow Connector 67"/>
          <p:cNvCxnSpPr>
            <a:stCxn id="65" idx="4"/>
            <a:endCxn id="67" idx="0"/>
          </p:cNvCxnSpPr>
          <p:nvPr/>
        </p:nvCxnSpPr>
        <p:spPr>
          <a:xfrm flipH="1">
            <a:off x="6639699" y="4418915"/>
            <a:ext cx="407541" cy="610285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>
            <a:stCxn id="65" idx="4"/>
            <a:endCxn id="64" idx="0"/>
          </p:cNvCxnSpPr>
          <p:nvPr/>
        </p:nvCxnSpPr>
        <p:spPr>
          <a:xfrm>
            <a:off x="7047240" y="4418915"/>
            <a:ext cx="447710" cy="610285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45042" y="5028515"/>
            <a:ext cx="1014614" cy="639346"/>
          </a:xfrm>
          <a:prstGeom prst="rect">
            <a:avLst/>
          </a:prstGeom>
          <a:noFill/>
        </p:spPr>
      </p:pic>
      <p:sp>
        <p:nvSpPr>
          <p:cNvPr id="72" name="Oval 71"/>
          <p:cNvSpPr/>
          <p:nvPr/>
        </p:nvSpPr>
        <p:spPr>
          <a:xfrm>
            <a:off x="8952240" y="4113430"/>
            <a:ext cx="304800" cy="304800"/>
          </a:xfrm>
          <a:prstGeom prst="ellipse">
            <a:avLst/>
          </a:prstGeom>
          <a:solidFill>
            <a:srgbClr val="B8EAC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3" name="Straight Arrow Connector 72"/>
          <p:cNvCxnSpPr>
            <a:stCxn id="6" idx="2"/>
            <a:endCxn id="72" idx="7"/>
          </p:cNvCxnSpPr>
          <p:nvPr/>
        </p:nvCxnSpPr>
        <p:spPr>
          <a:xfrm flipH="1">
            <a:off x="9212403" y="3763546"/>
            <a:ext cx="949547" cy="394521"/>
          </a:xfrm>
          <a:prstGeom prst="straightConnector1">
            <a:avLst/>
          </a:prstGeom>
          <a:ln w="12700">
            <a:solidFill>
              <a:schemeClr val="accent2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33004" y="5028515"/>
            <a:ext cx="928190" cy="610285"/>
          </a:xfrm>
          <a:prstGeom prst="rect">
            <a:avLst/>
          </a:prstGeom>
          <a:noFill/>
        </p:spPr>
      </p:pic>
      <p:cxnSp>
        <p:nvCxnSpPr>
          <p:cNvPr id="75" name="Straight Arrow Connector 74"/>
          <p:cNvCxnSpPr>
            <a:stCxn id="72" idx="4"/>
            <a:endCxn id="74" idx="0"/>
          </p:cNvCxnSpPr>
          <p:nvPr/>
        </p:nvCxnSpPr>
        <p:spPr>
          <a:xfrm flipH="1">
            <a:off x="8697099" y="4418230"/>
            <a:ext cx="407541" cy="610285"/>
          </a:xfrm>
          <a:prstGeom prst="straightConnector1">
            <a:avLst/>
          </a:prstGeom>
          <a:ln w="12700">
            <a:solidFill>
              <a:schemeClr val="accent2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>
            <a:stCxn id="72" idx="4"/>
            <a:endCxn id="71" idx="0"/>
          </p:cNvCxnSpPr>
          <p:nvPr/>
        </p:nvCxnSpPr>
        <p:spPr>
          <a:xfrm>
            <a:off x="9104640" y="4418230"/>
            <a:ext cx="447710" cy="610285"/>
          </a:xfrm>
          <a:prstGeom prst="straightConnector1">
            <a:avLst/>
          </a:prstGeom>
          <a:ln w="12700">
            <a:solidFill>
              <a:schemeClr val="accent2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Oval 78"/>
          <p:cNvSpPr/>
          <p:nvPr/>
        </p:nvSpPr>
        <p:spPr>
          <a:xfrm>
            <a:off x="11119941" y="4114115"/>
            <a:ext cx="304800" cy="304800"/>
          </a:xfrm>
          <a:prstGeom prst="ellipse">
            <a:avLst/>
          </a:prstGeom>
          <a:solidFill>
            <a:srgbClr val="B8EAC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0" name="Straight Arrow Connector 79"/>
          <p:cNvCxnSpPr>
            <a:stCxn id="6" idx="2"/>
            <a:endCxn id="79" idx="1"/>
          </p:cNvCxnSpPr>
          <p:nvPr/>
        </p:nvCxnSpPr>
        <p:spPr>
          <a:xfrm>
            <a:off x="10161950" y="3763546"/>
            <a:ext cx="1002628" cy="395206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>
            <a:stCxn id="79" idx="4"/>
          </p:cNvCxnSpPr>
          <p:nvPr/>
        </p:nvCxnSpPr>
        <p:spPr>
          <a:xfrm>
            <a:off x="11272341" y="4418915"/>
            <a:ext cx="7779" cy="608915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5362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Racing Search Tree</a:t>
            </a:r>
            <a:endParaRPr lang="en-US" dirty="0"/>
          </a:p>
        </p:txBody>
      </p:sp>
      <p:pic>
        <p:nvPicPr>
          <p:cNvPr id="45" name="Picture 44" descr="RacingSubTre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3352800"/>
            <a:ext cx="5803005" cy="2822260"/>
          </a:xfrm>
          <a:prstGeom prst="rect">
            <a:avLst/>
          </a:prstGeom>
        </p:spPr>
      </p:pic>
      <p:grpSp>
        <p:nvGrpSpPr>
          <p:cNvPr id="44" name="Group 43"/>
          <p:cNvGrpSpPr/>
          <p:nvPr/>
        </p:nvGrpSpPr>
        <p:grpSpPr>
          <a:xfrm>
            <a:off x="2982141" y="1447800"/>
            <a:ext cx="6237200" cy="2286000"/>
            <a:chOff x="460604" y="1295400"/>
            <a:chExt cx="11931837" cy="4373146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743363" y="1295400"/>
              <a:ext cx="928189" cy="610285"/>
            </a:xfrm>
            <a:prstGeom prst="rect">
              <a:avLst/>
            </a:prstGeom>
            <a:noFill/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0212034" y="3124200"/>
              <a:ext cx="1014614" cy="639346"/>
            </a:xfrm>
            <a:prstGeom prst="rect">
              <a:avLst/>
            </a:prstGeom>
            <a:noFill/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1407647" y="4941332"/>
              <a:ext cx="984794" cy="697467"/>
            </a:xfrm>
            <a:prstGeom prst="rect">
              <a:avLst/>
            </a:prstGeom>
            <a:noFill/>
          </p:spPr>
        </p:pic>
        <p:sp>
          <p:nvSpPr>
            <p:cNvPr id="8" name="Oval 7"/>
            <p:cNvSpPr/>
            <p:nvPr/>
          </p:nvSpPr>
          <p:spPr>
            <a:xfrm>
              <a:off x="1770678" y="2209800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8153453" y="2209801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Straight Arrow Connector 10"/>
            <p:cNvCxnSpPr>
              <a:stCxn id="5" idx="2"/>
              <a:endCxn id="9" idx="1"/>
            </p:cNvCxnSpPr>
            <p:nvPr/>
          </p:nvCxnSpPr>
          <p:spPr>
            <a:xfrm>
              <a:off x="5207456" y="1905685"/>
              <a:ext cx="2990634" cy="348752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>
              <a:stCxn id="5" idx="2"/>
              <a:endCxn id="8" idx="7"/>
            </p:cNvCxnSpPr>
            <p:nvPr/>
          </p:nvCxnSpPr>
          <p:spPr>
            <a:xfrm flipH="1">
              <a:off x="2030841" y="1905685"/>
              <a:ext cx="3176616" cy="348752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6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566004" y="3124200"/>
              <a:ext cx="928189" cy="610285"/>
            </a:xfrm>
            <a:prstGeom prst="rect">
              <a:avLst/>
            </a:prstGeom>
            <a:noFill/>
          </p:spPr>
        </p:pic>
        <p:cxnSp>
          <p:nvCxnSpPr>
            <p:cNvPr id="17" name="Straight Arrow Connector 16"/>
            <p:cNvCxnSpPr>
              <a:stCxn id="9" idx="4"/>
              <a:endCxn id="16" idx="0"/>
            </p:cNvCxnSpPr>
            <p:nvPr/>
          </p:nvCxnSpPr>
          <p:spPr>
            <a:xfrm flipH="1">
              <a:off x="6030098" y="2514601"/>
              <a:ext cx="2275755" cy="609599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>
              <a:stCxn id="9" idx="4"/>
              <a:endCxn id="6" idx="0"/>
            </p:cNvCxnSpPr>
            <p:nvPr/>
          </p:nvCxnSpPr>
          <p:spPr>
            <a:xfrm>
              <a:off x="8305854" y="2514601"/>
              <a:ext cx="2413488" cy="609599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5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451204" y="3123515"/>
              <a:ext cx="928189" cy="610285"/>
            </a:xfrm>
            <a:prstGeom prst="rect">
              <a:avLst/>
            </a:prstGeom>
            <a:noFill/>
          </p:spPr>
        </p:pic>
        <p:cxnSp>
          <p:nvCxnSpPr>
            <p:cNvPr id="26" name="Straight Arrow Connector 25"/>
            <p:cNvCxnSpPr>
              <a:stCxn id="8" idx="4"/>
              <a:endCxn id="25" idx="0"/>
            </p:cNvCxnSpPr>
            <p:nvPr/>
          </p:nvCxnSpPr>
          <p:spPr>
            <a:xfrm flipH="1">
              <a:off x="1915299" y="2514600"/>
              <a:ext cx="7779" cy="608915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9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088129" y="5029200"/>
              <a:ext cx="1014614" cy="639346"/>
            </a:xfrm>
            <a:prstGeom prst="rect">
              <a:avLst/>
            </a:prstGeom>
            <a:noFill/>
          </p:spPr>
        </p:pic>
        <p:sp>
          <p:nvSpPr>
            <p:cNvPr id="30" name="Oval 29"/>
            <p:cNvSpPr/>
            <p:nvPr/>
          </p:nvSpPr>
          <p:spPr>
            <a:xfrm>
              <a:off x="764520" y="4114115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2778807" y="4114115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2" name="Straight Arrow Connector 31"/>
            <p:cNvCxnSpPr>
              <a:stCxn id="25" idx="2"/>
              <a:endCxn id="31" idx="1"/>
            </p:cNvCxnSpPr>
            <p:nvPr/>
          </p:nvCxnSpPr>
          <p:spPr>
            <a:xfrm>
              <a:off x="1915298" y="3733800"/>
              <a:ext cx="908145" cy="424951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>
              <a:stCxn id="25" idx="2"/>
              <a:endCxn id="30" idx="7"/>
            </p:cNvCxnSpPr>
            <p:nvPr/>
          </p:nvCxnSpPr>
          <p:spPr>
            <a:xfrm flipH="1">
              <a:off x="1024683" y="3733800"/>
              <a:ext cx="890616" cy="424952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4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772547" y="5029200"/>
              <a:ext cx="928189" cy="610285"/>
            </a:xfrm>
            <a:prstGeom prst="rect">
              <a:avLst/>
            </a:prstGeom>
            <a:noFill/>
          </p:spPr>
        </p:pic>
        <p:cxnSp>
          <p:nvCxnSpPr>
            <p:cNvPr id="35" name="Straight Arrow Connector 34"/>
            <p:cNvCxnSpPr>
              <a:stCxn id="31" idx="4"/>
              <a:endCxn id="34" idx="0"/>
            </p:cNvCxnSpPr>
            <p:nvPr/>
          </p:nvCxnSpPr>
          <p:spPr>
            <a:xfrm flipH="1">
              <a:off x="2236642" y="4418915"/>
              <a:ext cx="694565" cy="610285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>
              <a:stCxn id="31" idx="4"/>
              <a:endCxn id="29" idx="0"/>
            </p:cNvCxnSpPr>
            <p:nvPr/>
          </p:nvCxnSpPr>
          <p:spPr>
            <a:xfrm>
              <a:off x="2931207" y="4418915"/>
              <a:ext cx="664230" cy="610285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7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60604" y="5027830"/>
              <a:ext cx="928189" cy="610285"/>
            </a:xfrm>
            <a:prstGeom prst="rect">
              <a:avLst/>
            </a:prstGeom>
            <a:noFill/>
          </p:spPr>
        </p:pic>
        <p:cxnSp>
          <p:nvCxnSpPr>
            <p:cNvPr id="38" name="Straight Arrow Connector 37"/>
            <p:cNvCxnSpPr>
              <a:stCxn id="30" idx="4"/>
              <a:endCxn id="37" idx="0"/>
            </p:cNvCxnSpPr>
            <p:nvPr/>
          </p:nvCxnSpPr>
          <p:spPr>
            <a:xfrm>
              <a:off x="916920" y="4418915"/>
              <a:ext cx="7779" cy="608915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Oval 52"/>
            <p:cNvSpPr/>
            <p:nvPr/>
          </p:nvSpPr>
          <p:spPr>
            <a:xfrm>
              <a:off x="4863762" y="4114115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6" name="Straight Arrow Connector 55"/>
            <p:cNvCxnSpPr>
              <a:endCxn id="53" idx="7"/>
            </p:cNvCxnSpPr>
            <p:nvPr/>
          </p:nvCxnSpPr>
          <p:spPr>
            <a:xfrm flipH="1">
              <a:off x="5123925" y="3733800"/>
              <a:ext cx="890616" cy="424952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0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559846" y="5027830"/>
              <a:ext cx="928189" cy="610285"/>
            </a:xfrm>
            <a:prstGeom prst="rect">
              <a:avLst/>
            </a:prstGeom>
            <a:noFill/>
          </p:spPr>
        </p:pic>
        <p:cxnSp>
          <p:nvCxnSpPr>
            <p:cNvPr id="61" name="Straight Arrow Connector 60"/>
            <p:cNvCxnSpPr>
              <a:stCxn id="53" idx="4"/>
              <a:endCxn id="60" idx="0"/>
            </p:cNvCxnSpPr>
            <p:nvPr/>
          </p:nvCxnSpPr>
          <p:spPr>
            <a:xfrm>
              <a:off x="5016162" y="4418915"/>
              <a:ext cx="7779" cy="608915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4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169733" y="5029200"/>
              <a:ext cx="1014614" cy="639346"/>
            </a:xfrm>
            <a:prstGeom prst="rect">
              <a:avLst/>
            </a:prstGeom>
            <a:noFill/>
          </p:spPr>
        </p:pic>
        <p:sp>
          <p:nvSpPr>
            <p:cNvPr id="65" name="Oval 64"/>
            <p:cNvSpPr/>
            <p:nvPr/>
          </p:nvSpPr>
          <p:spPr>
            <a:xfrm>
              <a:off x="6894840" y="4114115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6" name="Straight Arrow Connector 65"/>
            <p:cNvCxnSpPr>
              <a:stCxn id="16" idx="2"/>
              <a:endCxn id="65" idx="1"/>
            </p:cNvCxnSpPr>
            <p:nvPr/>
          </p:nvCxnSpPr>
          <p:spPr>
            <a:xfrm>
              <a:off x="6030099" y="3734485"/>
              <a:ext cx="909378" cy="424267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7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999923" y="5029200"/>
              <a:ext cx="928189" cy="610285"/>
            </a:xfrm>
            <a:prstGeom prst="rect">
              <a:avLst/>
            </a:prstGeom>
            <a:noFill/>
          </p:spPr>
        </p:pic>
        <p:cxnSp>
          <p:nvCxnSpPr>
            <p:cNvPr id="68" name="Straight Arrow Connector 67"/>
            <p:cNvCxnSpPr>
              <a:stCxn id="65" idx="4"/>
              <a:endCxn id="67" idx="0"/>
            </p:cNvCxnSpPr>
            <p:nvPr/>
          </p:nvCxnSpPr>
          <p:spPr>
            <a:xfrm flipH="1">
              <a:off x="6464016" y="4418915"/>
              <a:ext cx="583224" cy="610285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Arrow Connector 68"/>
            <p:cNvCxnSpPr>
              <a:stCxn id="65" idx="4"/>
              <a:endCxn id="64" idx="0"/>
            </p:cNvCxnSpPr>
            <p:nvPr/>
          </p:nvCxnSpPr>
          <p:spPr>
            <a:xfrm>
              <a:off x="7047240" y="4418915"/>
              <a:ext cx="629800" cy="610285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1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9920493" y="5028515"/>
              <a:ext cx="1014614" cy="639346"/>
            </a:xfrm>
            <a:prstGeom prst="rect">
              <a:avLst/>
            </a:prstGeom>
            <a:noFill/>
          </p:spPr>
        </p:pic>
        <p:sp>
          <p:nvSpPr>
            <p:cNvPr id="72" name="Oval 71"/>
            <p:cNvSpPr/>
            <p:nvPr/>
          </p:nvSpPr>
          <p:spPr>
            <a:xfrm>
              <a:off x="9478656" y="4113430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3" name="Straight Arrow Connector 72"/>
            <p:cNvCxnSpPr>
              <a:stCxn id="6" idx="2"/>
              <a:endCxn id="72" idx="7"/>
            </p:cNvCxnSpPr>
            <p:nvPr/>
          </p:nvCxnSpPr>
          <p:spPr>
            <a:xfrm flipH="1">
              <a:off x="9738818" y="3763545"/>
              <a:ext cx="980524" cy="394521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4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8549581" y="5028515"/>
              <a:ext cx="928189" cy="610285"/>
            </a:xfrm>
            <a:prstGeom prst="rect">
              <a:avLst/>
            </a:prstGeom>
            <a:noFill/>
          </p:spPr>
        </p:pic>
        <p:cxnSp>
          <p:nvCxnSpPr>
            <p:cNvPr id="75" name="Straight Arrow Connector 74"/>
            <p:cNvCxnSpPr>
              <a:stCxn id="72" idx="4"/>
              <a:endCxn id="74" idx="0"/>
            </p:cNvCxnSpPr>
            <p:nvPr/>
          </p:nvCxnSpPr>
          <p:spPr>
            <a:xfrm flipH="1">
              <a:off x="9013677" y="4418230"/>
              <a:ext cx="617379" cy="610285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/>
            <p:cNvCxnSpPr>
              <a:stCxn id="72" idx="4"/>
              <a:endCxn id="71" idx="0"/>
            </p:cNvCxnSpPr>
            <p:nvPr/>
          </p:nvCxnSpPr>
          <p:spPr>
            <a:xfrm>
              <a:off x="9631056" y="4418230"/>
              <a:ext cx="796745" cy="610285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Oval 78"/>
            <p:cNvSpPr/>
            <p:nvPr/>
          </p:nvSpPr>
          <p:spPr>
            <a:xfrm>
              <a:off x="11651969" y="4114115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0" name="Straight Arrow Connector 79"/>
            <p:cNvCxnSpPr>
              <a:stCxn id="6" idx="2"/>
              <a:endCxn id="79" idx="1"/>
            </p:cNvCxnSpPr>
            <p:nvPr/>
          </p:nvCxnSpPr>
          <p:spPr>
            <a:xfrm>
              <a:off x="10719342" y="3763545"/>
              <a:ext cx="977264" cy="395205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/>
            <p:cNvCxnSpPr>
              <a:stCxn id="79" idx="4"/>
            </p:cNvCxnSpPr>
            <p:nvPr/>
          </p:nvCxnSpPr>
          <p:spPr>
            <a:xfrm>
              <a:off x="11804369" y="4418915"/>
              <a:ext cx="7778" cy="608916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Racing Search Tree</a:t>
            </a:r>
            <a:endParaRPr lang="en-US" dirty="0"/>
          </a:p>
        </p:txBody>
      </p:sp>
      <p:sp>
        <p:nvSpPr>
          <p:cNvPr id="358" name="Content Placeholder 357"/>
          <p:cNvSpPr>
            <a:spLocks noGrp="1"/>
          </p:cNvSpPr>
          <p:nvPr>
            <p:ph idx="1"/>
          </p:nvPr>
        </p:nvSpPr>
        <p:spPr>
          <a:xfrm>
            <a:off x="304800" y="1397001"/>
            <a:ext cx="4470400" cy="4729164"/>
          </a:xfrm>
        </p:spPr>
        <p:txBody>
          <a:bodyPr/>
          <a:lstStyle/>
          <a:p>
            <a:r>
              <a:rPr lang="en-US" sz="2400" dirty="0" smtClean="0"/>
              <a:t>We’re doing way too much work with </a:t>
            </a:r>
            <a:r>
              <a:rPr lang="en-US" sz="2400" dirty="0" err="1" smtClean="0"/>
              <a:t>expectimax</a:t>
            </a:r>
            <a:r>
              <a:rPr lang="en-US" sz="2400" dirty="0" smtClean="0"/>
              <a:t>!</a:t>
            </a:r>
          </a:p>
          <a:p>
            <a:pPr lvl="1"/>
            <a:endParaRPr lang="en-US" sz="2000" dirty="0" smtClean="0"/>
          </a:p>
          <a:p>
            <a:r>
              <a:rPr lang="en-US" sz="2400" dirty="0" smtClean="0"/>
              <a:t>Problem: States are repeated </a:t>
            </a:r>
          </a:p>
          <a:p>
            <a:pPr lvl="1"/>
            <a:r>
              <a:rPr lang="en-US" sz="2000" dirty="0" smtClean="0"/>
              <a:t>Idea: Only compute needed quantities once</a:t>
            </a:r>
          </a:p>
          <a:p>
            <a:pPr lvl="1"/>
            <a:endParaRPr lang="en-US" sz="2000" dirty="0" smtClean="0"/>
          </a:p>
          <a:p>
            <a:r>
              <a:rPr lang="en-US" sz="2400" dirty="0" smtClean="0"/>
              <a:t>Problem: Tree goes on forever</a:t>
            </a:r>
          </a:p>
          <a:p>
            <a:pPr lvl="1"/>
            <a:r>
              <a:rPr lang="en-US" sz="2000" dirty="0" smtClean="0"/>
              <a:t>Idea: Do a depth-limited computation, but with increasing depths until change is small</a:t>
            </a:r>
          </a:p>
          <a:p>
            <a:pPr lvl="1"/>
            <a:r>
              <a:rPr lang="en-US" sz="2000" dirty="0" smtClean="0"/>
              <a:t>Note: deep parts of the tree eventually don’t matter if </a:t>
            </a:r>
            <a:r>
              <a:rPr lang="el-GR" sz="2000" dirty="0" smtClean="0">
                <a:latin typeface="Times New Roman" pitchFamily="18" charset="0"/>
                <a:cs typeface="Times New Roman" pitchFamily="18" charset="0"/>
              </a:rPr>
              <a:t>γ</a:t>
            </a:r>
            <a:r>
              <a:rPr lang="en-US" sz="2000" dirty="0" smtClean="0"/>
              <a:t> &lt; 1</a:t>
            </a:r>
            <a:endParaRPr lang="en-US" sz="2000" dirty="0"/>
          </a:p>
        </p:txBody>
      </p:sp>
      <p:pic>
        <p:nvPicPr>
          <p:cNvPr id="41" name="Picture 40" descr="RacingSubTre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3352800"/>
            <a:ext cx="5803005" cy="2822260"/>
          </a:xfrm>
          <a:prstGeom prst="rect">
            <a:avLst/>
          </a:prstGeom>
        </p:spPr>
      </p:pic>
      <p:grpSp>
        <p:nvGrpSpPr>
          <p:cNvPr id="22" name="Group 43"/>
          <p:cNvGrpSpPr/>
          <p:nvPr/>
        </p:nvGrpSpPr>
        <p:grpSpPr>
          <a:xfrm>
            <a:off x="5115741" y="1447800"/>
            <a:ext cx="6237200" cy="2286000"/>
            <a:chOff x="460604" y="1295400"/>
            <a:chExt cx="11931837" cy="4373146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743363" y="1295400"/>
              <a:ext cx="928189" cy="610285"/>
            </a:xfrm>
            <a:prstGeom prst="rect">
              <a:avLst/>
            </a:prstGeom>
            <a:noFill/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0212034" y="3124200"/>
              <a:ext cx="1014614" cy="639346"/>
            </a:xfrm>
            <a:prstGeom prst="rect">
              <a:avLst/>
            </a:prstGeom>
            <a:noFill/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1407647" y="4941332"/>
              <a:ext cx="984794" cy="697467"/>
            </a:xfrm>
            <a:prstGeom prst="rect">
              <a:avLst/>
            </a:prstGeom>
            <a:noFill/>
          </p:spPr>
        </p:pic>
        <p:sp>
          <p:nvSpPr>
            <p:cNvPr id="8" name="Oval 7"/>
            <p:cNvSpPr/>
            <p:nvPr/>
          </p:nvSpPr>
          <p:spPr>
            <a:xfrm>
              <a:off x="1770678" y="2209800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8153453" y="2209801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Straight Arrow Connector 10"/>
            <p:cNvCxnSpPr>
              <a:stCxn id="5" idx="2"/>
              <a:endCxn id="9" idx="1"/>
            </p:cNvCxnSpPr>
            <p:nvPr/>
          </p:nvCxnSpPr>
          <p:spPr>
            <a:xfrm>
              <a:off x="5207456" y="1905685"/>
              <a:ext cx="2990634" cy="348752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>
              <a:stCxn id="5" idx="2"/>
              <a:endCxn id="8" idx="7"/>
            </p:cNvCxnSpPr>
            <p:nvPr/>
          </p:nvCxnSpPr>
          <p:spPr>
            <a:xfrm flipH="1">
              <a:off x="2030841" y="1905685"/>
              <a:ext cx="3176616" cy="348752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6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566004" y="3124200"/>
              <a:ext cx="928189" cy="610285"/>
            </a:xfrm>
            <a:prstGeom prst="rect">
              <a:avLst/>
            </a:prstGeom>
            <a:noFill/>
          </p:spPr>
        </p:pic>
        <p:cxnSp>
          <p:nvCxnSpPr>
            <p:cNvPr id="17" name="Straight Arrow Connector 16"/>
            <p:cNvCxnSpPr>
              <a:stCxn id="9" idx="4"/>
              <a:endCxn id="16" idx="0"/>
            </p:cNvCxnSpPr>
            <p:nvPr/>
          </p:nvCxnSpPr>
          <p:spPr>
            <a:xfrm flipH="1">
              <a:off x="6030098" y="2514601"/>
              <a:ext cx="2275755" cy="609599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>
              <a:stCxn id="9" idx="4"/>
              <a:endCxn id="6" idx="0"/>
            </p:cNvCxnSpPr>
            <p:nvPr/>
          </p:nvCxnSpPr>
          <p:spPr>
            <a:xfrm>
              <a:off x="8305854" y="2514601"/>
              <a:ext cx="2413488" cy="609599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5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451203" y="3123515"/>
              <a:ext cx="928189" cy="610285"/>
            </a:xfrm>
            <a:prstGeom prst="rect">
              <a:avLst/>
            </a:prstGeom>
            <a:noFill/>
          </p:spPr>
        </p:pic>
        <p:cxnSp>
          <p:nvCxnSpPr>
            <p:cNvPr id="26" name="Straight Arrow Connector 25"/>
            <p:cNvCxnSpPr>
              <a:stCxn id="8" idx="4"/>
              <a:endCxn id="25" idx="0"/>
            </p:cNvCxnSpPr>
            <p:nvPr/>
          </p:nvCxnSpPr>
          <p:spPr>
            <a:xfrm flipH="1">
              <a:off x="1915299" y="2514600"/>
              <a:ext cx="7779" cy="608915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9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088129" y="5029200"/>
              <a:ext cx="1014614" cy="639346"/>
            </a:xfrm>
            <a:prstGeom prst="rect">
              <a:avLst/>
            </a:prstGeom>
            <a:noFill/>
          </p:spPr>
        </p:pic>
        <p:sp>
          <p:nvSpPr>
            <p:cNvPr id="30" name="Oval 29"/>
            <p:cNvSpPr/>
            <p:nvPr/>
          </p:nvSpPr>
          <p:spPr>
            <a:xfrm>
              <a:off x="764520" y="4114115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2778807" y="4114115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2" name="Straight Arrow Connector 31"/>
            <p:cNvCxnSpPr>
              <a:stCxn id="25" idx="2"/>
              <a:endCxn id="31" idx="1"/>
            </p:cNvCxnSpPr>
            <p:nvPr/>
          </p:nvCxnSpPr>
          <p:spPr>
            <a:xfrm>
              <a:off x="1915298" y="3733800"/>
              <a:ext cx="908145" cy="424951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>
              <a:stCxn id="25" idx="2"/>
              <a:endCxn id="30" idx="7"/>
            </p:cNvCxnSpPr>
            <p:nvPr/>
          </p:nvCxnSpPr>
          <p:spPr>
            <a:xfrm flipH="1">
              <a:off x="1024683" y="3733800"/>
              <a:ext cx="890616" cy="424952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4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772547" y="5029200"/>
              <a:ext cx="928189" cy="610285"/>
            </a:xfrm>
            <a:prstGeom prst="rect">
              <a:avLst/>
            </a:prstGeom>
            <a:noFill/>
          </p:spPr>
        </p:pic>
        <p:cxnSp>
          <p:nvCxnSpPr>
            <p:cNvPr id="35" name="Straight Arrow Connector 34"/>
            <p:cNvCxnSpPr>
              <a:stCxn id="31" idx="4"/>
              <a:endCxn id="34" idx="0"/>
            </p:cNvCxnSpPr>
            <p:nvPr/>
          </p:nvCxnSpPr>
          <p:spPr>
            <a:xfrm flipH="1">
              <a:off x="2236642" y="4418915"/>
              <a:ext cx="694565" cy="610285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>
              <a:stCxn id="31" idx="4"/>
              <a:endCxn id="29" idx="0"/>
            </p:cNvCxnSpPr>
            <p:nvPr/>
          </p:nvCxnSpPr>
          <p:spPr>
            <a:xfrm>
              <a:off x="2931207" y="4418915"/>
              <a:ext cx="664230" cy="610285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7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60604" y="5027830"/>
              <a:ext cx="928189" cy="610285"/>
            </a:xfrm>
            <a:prstGeom prst="rect">
              <a:avLst/>
            </a:prstGeom>
            <a:noFill/>
          </p:spPr>
        </p:pic>
        <p:cxnSp>
          <p:nvCxnSpPr>
            <p:cNvPr id="38" name="Straight Arrow Connector 37"/>
            <p:cNvCxnSpPr>
              <a:stCxn id="30" idx="4"/>
              <a:endCxn id="37" idx="0"/>
            </p:cNvCxnSpPr>
            <p:nvPr/>
          </p:nvCxnSpPr>
          <p:spPr>
            <a:xfrm>
              <a:off x="916920" y="4418915"/>
              <a:ext cx="7779" cy="608915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Oval 52"/>
            <p:cNvSpPr/>
            <p:nvPr/>
          </p:nvSpPr>
          <p:spPr>
            <a:xfrm>
              <a:off x="4863762" y="4114115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6" name="Straight Arrow Connector 55"/>
            <p:cNvCxnSpPr>
              <a:endCxn id="53" idx="7"/>
            </p:cNvCxnSpPr>
            <p:nvPr/>
          </p:nvCxnSpPr>
          <p:spPr>
            <a:xfrm flipH="1">
              <a:off x="5123925" y="3733800"/>
              <a:ext cx="890616" cy="424952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0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559846" y="5027830"/>
              <a:ext cx="928189" cy="610285"/>
            </a:xfrm>
            <a:prstGeom prst="rect">
              <a:avLst/>
            </a:prstGeom>
            <a:noFill/>
          </p:spPr>
        </p:pic>
        <p:cxnSp>
          <p:nvCxnSpPr>
            <p:cNvPr id="61" name="Straight Arrow Connector 60"/>
            <p:cNvCxnSpPr>
              <a:stCxn id="53" idx="4"/>
              <a:endCxn id="60" idx="0"/>
            </p:cNvCxnSpPr>
            <p:nvPr/>
          </p:nvCxnSpPr>
          <p:spPr>
            <a:xfrm>
              <a:off x="5016162" y="4418915"/>
              <a:ext cx="7779" cy="608915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4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169733" y="5029200"/>
              <a:ext cx="1014614" cy="639346"/>
            </a:xfrm>
            <a:prstGeom prst="rect">
              <a:avLst/>
            </a:prstGeom>
            <a:noFill/>
          </p:spPr>
        </p:pic>
        <p:sp>
          <p:nvSpPr>
            <p:cNvPr id="65" name="Oval 64"/>
            <p:cNvSpPr/>
            <p:nvPr/>
          </p:nvSpPr>
          <p:spPr>
            <a:xfrm>
              <a:off x="6894840" y="4114115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6" name="Straight Arrow Connector 65"/>
            <p:cNvCxnSpPr>
              <a:stCxn id="16" idx="2"/>
              <a:endCxn id="65" idx="1"/>
            </p:cNvCxnSpPr>
            <p:nvPr/>
          </p:nvCxnSpPr>
          <p:spPr>
            <a:xfrm>
              <a:off x="6030099" y="3734485"/>
              <a:ext cx="909378" cy="424267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7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999923" y="5029200"/>
              <a:ext cx="928189" cy="610285"/>
            </a:xfrm>
            <a:prstGeom prst="rect">
              <a:avLst/>
            </a:prstGeom>
            <a:noFill/>
          </p:spPr>
        </p:pic>
        <p:cxnSp>
          <p:nvCxnSpPr>
            <p:cNvPr id="68" name="Straight Arrow Connector 67"/>
            <p:cNvCxnSpPr>
              <a:stCxn id="65" idx="4"/>
              <a:endCxn id="67" idx="0"/>
            </p:cNvCxnSpPr>
            <p:nvPr/>
          </p:nvCxnSpPr>
          <p:spPr>
            <a:xfrm flipH="1">
              <a:off x="6464016" y="4418915"/>
              <a:ext cx="583224" cy="610285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Arrow Connector 68"/>
            <p:cNvCxnSpPr>
              <a:stCxn id="65" idx="4"/>
              <a:endCxn id="64" idx="0"/>
            </p:cNvCxnSpPr>
            <p:nvPr/>
          </p:nvCxnSpPr>
          <p:spPr>
            <a:xfrm>
              <a:off x="7047240" y="4418915"/>
              <a:ext cx="629800" cy="610285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1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9920493" y="5028515"/>
              <a:ext cx="1014614" cy="639346"/>
            </a:xfrm>
            <a:prstGeom prst="rect">
              <a:avLst/>
            </a:prstGeom>
            <a:noFill/>
          </p:spPr>
        </p:pic>
        <p:sp>
          <p:nvSpPr>
            <p:cNvPr id="72" name="Oval 71"/>
            <p:cNvSpPr/>
            <p:nvPr/>
          </p:nvSpPr>
          <p:spPr>
            <a:xfrm>
              <a:off x="9478656" y="4113430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3" name="Straight Arrow Connector 72"/>
            <p:cNvCxnSpPr>
              <a:stCxn id="6" idx="2"/>
              <a:endCxn id="72" idx="7"/>
            </p:cNvCxnSpPr>
            <p:nvPr/>
          </p:nvCxnSpPr>
          <p:spPr>
            <a:xfrm flipH="1">
              <a:off x="9738818" y="3763545"/>
              <a:ext cx="980524" cy="394521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4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8549581" y="5028515"/>
              <a:ext cx="928189" cy="610285"/>
            </a:xfrm>
            <a:prstGeom prst="rect">
              <a:avLst/>
            </a:prstGeom>
            <a:noFill/>
          </p:spPr>
        </p:pic>
        <p:cxnSp>
          <p:nvCxnSpPr>
            <p:cNvPr id="75" name="Straight Arrow Connector 74"/>
            <p:cNvCxnSpPr>
              <a:stCxn id="72" idx="4"/>
              <a:endCxn id="74" idx="0"/>
            </p:cNvCxnSpPr>
            <p:nvPr/>
          </p:nvCxnSpPr>
          <p:spPr>
            <a:xfrm flipH="1">
              <a:off x="9013677" y="4418230"/>
              <a:ext cx="617379" cy="610285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/>
            <p:cNvCxnSpPr>
              <a:stCxn id="72" idx="4"/>
              <a:endCxn id="71" idx="0"/>
            </p:cNvCxnSpPr>
            <p:nvPr/>
          </p:nvCxnSpPr>
          <p:spPr>
            <a:xfrm>
              <a:off x="9631056" y="4418230"/>
              <a:ext cx="796745" cy="610285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Oval 78"/>
            <p:cNvSpPr/>
            <p:nvPr/>
          </p:nvSpPr>
          <p:spPr>
            <a:xfrm>
              <a:off x="11651969" y="4114115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0" name="Straight Arrow Connector 79"/>
            <p:cNvCxnSpPr>
              <a:stCxn id="6" idx="2"/>
              <a:endCxn id="79" idx="1"/>
            </p:cNvCxnSpPr>
            <p:nvPr/>
          </p:nvCxnSpPr>
          <p:spPr>
            <a:xfrm>
              <a:off x="10719342" y="3763545"/>
              <a:ext cx="977264" cy="395205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/>
            <p:cNvCxnSpPr>
              <a:stCxn id="79" idx="4"/>
            </p:cNvCxnSpPr>
            <p:nvPr/>
          </p:nvCxnSpPr>
          <p:spPr>
            <a:xfrm>
              <a:off x="11804369" y="4418915"/>
              <a:ext cx="7778" cy="608916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Time-Limited Values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397001"/>
            <a:ext cx="7823200" cy="4729164"/>
          </a:xfrm>
        </p:spPr>
        <p:txBody>
          <a:bodyPr/>
          <a:lstStyle/>
          <a:p>
            <a:r>
              <a:rPr lang="en-US" sz="2400" dirty="0" smtClean="0"/>
              <a:t>Key idea: time-limited values</a:t>
            </a:r>
          </a:p>
          <a:p>
            <a:pPr lvl="4"/>
            <a:endParaRPr lang="en-US" sz="1200" dirty="0" smtClean="0"/>
          </a:p>
          <a:p>
            <a:r>
              <a:rPr lang="en-US" sz="2400" dirty="0" smtClean="0"/>
              <a:t>Define </a:t>
            </a:r>
            <a:r>
              <a:rPr lang="en-US" sz="2400" dirty="0" err="1" smtClean="0"/>
              <a:t>V</a:t>
            </a:r>
            <a:r>
              <a:rPr lang="en-US" sz="2400" baseline="-25000" dirty="0" err="1" smtClean="0"/>
              <a:t>k</a:t>
            </a:r>
            <a:r>
              <a:rPr lang="en-US" sz="2400" dirty="0" smtClean="0"/>
              <a:t>(s) to be the optimal value of s if the game ends in k more time steps</a:t>
            </a:r>
          </a:p>
          <a:p>
            <a:pPr lvl="1"/>
            <a:r>
              <a:rPr lang="en-US" sz="2000" dirty="0" smtClean="0"/>
              <a:t>Equivalently, it’s what a depth-k </a:t>
            </a:r>
            <a:r>
              <a:rPr lang="en-US" sz="2000" dirty="0" err="1" smtClean="0"/>
              <a:t>expectimax</a:t>
            </a:r>
            <a:r>
              <a:rPr lang="en-US" sz="2000" dirty="0" smtClean="0"/>
              <a:t> would give from s</a:t>
            </a:r>
          </a:p>
          <a:p>
            <a:endParaRPr lang="en-US" sz="2400" dirty="0" smtClean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29020" y="1264178"/>
            <a:ext cx="2248579" cy="2164822"/>
          </a:xfrm>
          <a:prstGeom prst="rect">
            <a:avLst/>
          </a:prstGeom>
          <a:noFill/>
        </p:spPr>
      </p:pic>
      <p:sp>
        <p:nvSpPr>
          <p:cNvPr id="5" name="Text Box 28"/>
          <p:cNvSpPr txBox="1">
            <a:spLocks noChangeArrowheads="1"/>
          </p:cNvSpPr>
          <p:nvPr/>
        </p:nvSpPr>
        <p:spPr bwMode="auto">
          <a:xfrm>
            <a:off x="7696200" y="6488112"/>
            <a:ext cx="4495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dirty="0" smtClean="0">
                <a:solidFill>
                  <a:srgbClr val="CC0000"/>
                </a:solidFill>
                <a:latin typeface="Calibri" pitchFamily="34" charset="0"/>
              </a:rPr>
              <a:t>[Demo – time-limited values (L8D6)]</a:t>
            </a:r>
            <a:endParaRPr lang="en-US" dirty="0">
              <a:solidFill>
                <a:srgbClr val="CC0000"/>
              </a:solidFill>
              <a:latin typeface="Calibri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524350" y="3962400"/>
            <a:ext cx="4492280" cy="1731062"/>
            <a:chOff x="460604" y="1295400"/>
            <a:chExt cx="11348754" cy="4373146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743362" y="1295400"/>
              <a:ext cx="928190" cy="610286"/>
            </a:xfrm>
            <a:prstGeom prst="rect">
              <a:avLst/>
            </a:prstGeom>
            <a:noFill/>
          </p:spPr>
        </p:pic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9654641" y="3124199"/>
              <a:ext cx="1014612" cy="639346"/>
            </a:xfrm>
            <a:prstGeom prst="rect">
              <a:avLst/>
            </a:prstGeom>
            <a:noFill/>
          </p:spPr>
        </p:pic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0824561" y="4941331"/>
              <a:ext cx="984797" cy="697468"/>
            </a:xfrm>
            <a:prstGeom prst="rect">
              <a:avLst/>
            </a:prstGeom>
            <a:noFill/>
          </p:spPr>
        </p:pic>
        <p:sp>
          <p:nvSpPr>
            <p:cNvPr id="11" name="Oval 10"/>
            <p:cNvSpPr/>
            <p:nvPr/>
          </p:nvSpPr>
          <p:spPr>
            <a:xfrm>
              <a:off x="1770678" y="2209800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7790478" y="2209800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Arrow Connector 12"/>
            <p:cNvCxnSpPr>
              <a:stCxn id="8" idx="2"/>
              <a:endCxn id="12" idx="1"/>
            </p:cNvCxnSpPr>
            <p:nvPr/>
          </p:nvCxnSpPr>
          <p:spPr>
            <a:xfrm>
              <a:off x="5207457" y="1905685"/>
              <a:ext cx="2627658" cy="348752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>
              <a:stCxn id="8" idx="2"/>
              <a:endCxn id="11" idx="7"/>
            </p:cNvCxnSpPr>
            <p:nvPr/>
          </p:nvCxnSpPr>
          <p:spPr>
            <a:xfrm flipH="1">
              <a:off x="2030841" y="1905685"/>
              <a:ext cx="3176616" cy="348752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566005" y="3124199"/>
              <a:ext cx="928190" cy="610286"/>
            </a:xfrm>
            <a:prstGeom prst="rect">
              <a:avLst/>
            </a:prstGeom>
            <a:noFill/>
          </p:spPr>
        </p:pic>
        <p:cxnSp>
          <p:nvCxnSpPr>
            <p:cNvPr id="16" name="Straight Arrow Connector 15"/>
            <p:cNvCxnSpPr>
              <a:stCxn id="12" idx="4"/>
              <a:endCxn id="15" idx="0"/>
            </p:cNvCxnSpPr>
            <p:nvPr/>
          </p:nvCxnSpPr>
          <p:spPr>
            <a:xfrm flipH="1">
              <a:off x="6030099" y="2514600"/>
              <a:ext cx="1912779" cy="609600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>
              <a:stCxn id="12" idx="4"/>
              <a:endCxn id="9" idx="0"/>
            </p:cNvCxnSpPr>
            <p:nvPr/>
          </p:nvCxnSpPr>
          <p:spPr>
            <a:xfrm>
              <a:off x="7942878" y="2514600"/>
              <a:ext cx="2219072" cy="609600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8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451204" y="3123514"/>
              <a:ext cx="928190" cy="610286"/>
            </a:xfrm>
            <a:prstGeom prst="rect">
              <a:avLst/>
            </a:prstGeom>
            <a:noFill/>
          </p:spPr>
        </p:pic>
        <p:cxnSp>
          <p:nvCxnSpPr>
            <p:cNvPr id="19" name="Straight Arrow Connector 18"/>
            <p:cNvCxnSpPr>
              <a:stCxn id="11" idx="4"/>
              <a:endCxn id="18" idx="0"/>
            </p:cNvCxnSpPr>
            <p:nvPr/>
          </p:nvCxnSpPr>
          <p:spPr>
            <a:xfrm flipH="1">
              <a:off x="1915299" y="2514600"/>
              <a:ext cx="7779" cy="608915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872842" y="5029200"/>
              <a:ext cx="1014612" cy="639346"/>
            </a:xfrm>
            <a:prstGeom prst="rect">
              <a:avLst/>
            </a:prstGeom>
            <a:noFill/>
          </p:spPr>
        </p:pic>
        <p:sp>
          <p:nvSpPr>
            <p:cNvPr id="21" name="Oval 20"/>
            <p:cNvSpPr/>
            <p:nvPr/>
          </p:nvSpPr>
          <p:spPr>
            <a:xfrm>
              <a:off x="764520" y="4114115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2780040" y="4114115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3" name="Straight Arrow Connector 22"/>
            <p:cNvCxnSpPr>
              <a:stCxn id="18" idx="2"/>
              <a:endCxn id="22" idx="1"/>
            </p:cNvCxnSpPr>
            <p:nvPr/>
          </p:nvCxnSpPr>
          <p:spPr>
            <a:xfrm>
              <a:off x="1915299" y="3733800"/>
              <a:ext cx="909378" cy="424952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>
              <a:stCxn id="18" idx="2"/>
              <a:endCxn id="21" idx="7"/>
            </p:cNvCxnSpPr>
            <p:nvPr/>
          </p:nvCxnSpPr>
          <p:spPr>
            <a:xfrm flipH="1">
              <a:off x="1024683" y="3733800"/>
              <a:ext cx="890616" cy="424952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5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060805" y="5029200"/>
              <a:ext cx="928190" cy="610286"/>
            </a:xfrm>
            <a:prstGeom prst="rect">
              <a:avLst/>
            </a:prstGeom>
            <a:noFill/>
          </p:spPr>
        </p:pic>
        <p:cxnSp>
          <p:nvCxnSpPr>
            <p:cNvPr id="26" name="Straight Arrow Connector 25"/>
            <p:cNvCxnSpPr>
              <a:stCxn id="22" idx="4"/>
              <a:endCxn id="25" idx="0"/>
            </p:cNvCxnSpPr>
            <p:nvPr/>
          </p:nvCxnSpPr>
          <p:spPr>
            <a:xfrm flipH="1">
              <a:off x="2524899" y="4418915"/>
              <a:ext cx="407541" cy="610285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>
              <a:stCxn id="22" idx="4"/>
              <a:endCxn id="20" idx="0"/>
            </p:cNvCxnSpPr>
            <p:nvPr/>
          </p:nvCxnSpPr>
          <p:spPr>
            <a:xfrm>
              <a:off x="2932440" y="4418915"/>
              <a:ext cx="447710" cy="610285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8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60604" y="5027831"/>
              <a:ext cx="928190" cy="610286"/>
            </a:xfrm>
            <a:prstGeom prst="rect">
              <a:avLst/>
            </a:prstGeom>
            <a:noFill/>
          </p:spPr>
        </p:pic>
        <p:cxnSp>
          <p:nvCxnSpPr>
            <p:cNvPr id="29" name="Straight Arrow Connector 28"/>
            <p:cNvCxnSpPr>
              <a:stCxn id="21" idx="4"/>
              <a:endCxn id="28" idx="0"/>
            </p:cNvCxnSpPr>
            <p:nvPr/>
          </p:nvCxnSpPr>
          <p:spPr>
            <a:xfrm>
              <a:off x="916920" y="4418915"/>
              <a:ext cx="7779" cy="608915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Oval 29"/>
            <p:cNvSpPr/>
            <p:nvPr/>
          </p:nvSpPr>
          <p:spPr>
            <a:xfrm>
              <a:off x="4863762" y="4114115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1" name="Straight Arrow Connector 30"/>
            <p:cNvCxnSpPr>
              <a:endCxn id="30" idx="7"/>
            </p:cNvCxnSpPr>
            <p:nvPr/>
          </p:nvCxnSpPr>
          <p:spPr>
            <a:xfrm flipH="1">
              <a:off x="5123925" y="3733800"/>
              <a:ext cx="890616" cy="424952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559846" y="5027831"/>
              <a:ext cx="928190" cy="610286"/>
            </a:xfrm>
            <a:prstGeom prst="rect">
              <a:avLst/>
            </a:prstGeom>
            <a:noFill/>
          </p:spPr>
        </p:pic>
        <p:cxnSp>
          <p:nvCxnSpPr>
            <p:cNvPr id="33" name="Straight Arrow Connector 32"/>
            <p:cNvCxnSpPr>
              <a:stCxn id="30" idx="4"/>
              <a:endCxn id="32" idx="0"/>
            </p:cNvCxnSpPr>
            <p:nvPr/>
          </p:nvCxnSpPr>
          <p:spPr>
            <a:xfrm>
              <a:off x="5016162" y="4418915"/>
              <a:ext cx="7779" cy="608915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4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987643" y="5029200"/>
              <a:ext cx="1014612" cy="639346"/>
            </a:xfrm>
            <a:prstGeom prst="rect">
              <a:avLst/>
            </a:prstGeom>
            <a:noFill/>
          </p:spPr>
        </p:pic>
        <p:sp>
          <p:nvSpPr>
            <p:cNvPr id="35" name="Oval 34"/>
            <p:cNvSpPr/>
            <p:nvPr/>
          </p:nvSpPr>
          <p:spPr>
            <a:xfrm>
              <a:off x="6894840" y="4114115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6" name="Straight Arrow Connector 35"/>
            <p:cNvCxnSpPr>
              <a:stCxn id="15" idx="2"/>
              <a:endCxn id="35" idx="1"/>
            </p:cNvCxnSpPr>
            <p:nvPr/>
          </p:nvCxnSpPr>
          <p:spPr>
            <a:xfrm>
              <a:off x="6030099" y="3734485"/>
              <a:ext cx="909378" cy="424267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7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175604" y="5029200"/>
              <a:ext cx="928190" cy="610286"/>
            </a:xfrm>
            <a:prstGeom prst="rect">
              <a:avLst/>
            </a:prstGeom>
            <a:noFill/>
          </p:spPr>
        </p:pic>
        <p:cxnSp>
          <p:nvCxnSpPr>
            <p:cNvPr id="38" name="Straight Arrow Connector 37"/>
            <p:cNvCxnSpPr>
              <a:stCxn id="35" idx="4"/>
              <a:endCxn id="37" idx="0"/>
            </p:cNvCxnSpPr>
            <p:nvPr/>
          </p:nvCxnSpPr>
          <p:spPr>
            <a:xfrm flipH="1">
              <a:off x="6639699" y="4418915"/>
              <a:ext cx="407541" cy="610285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>
              <a:stCxn id="35" idx="4"/>
              <a:endCxn id="34" idx="0"/>
            </p:cNvCxnSpPr>
            <p:nvPr/>
          </p:nvCxnSpPr>
          <p:spPr>
            <a:xfrm>
              <a:off x="7047240" y="4418915"/>
              <a:ext cx="447710" cy="610285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0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9045042" y="5028516"/>
              <a:ext cx="1014612" cy="639346"/>
            </a:xfrm>
            <a:prstGeom prst="rect">
              <a:avLst/>
            </a:prstGeom>
            <a:noFill/>
          </p:spPr>
        </p:pic>
        <p:sp>
          <p:nvSpPr>
            <p:cNvPr id="41" name="Oval 40"/>
            <p:cNvSpPr/>
            <p:nvPr/>
          </p:nvSpPr>
          <p:spPr>
            <a:xfrm>
              <a:off x="8952240" y="4113430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2" name="Straight Arrow Connector 41"/>
            <p:cNvCxnSpPr>
              <a:stCxn id="9" idx="2"/>
              <a:endCxn id="41" idx="7"/>
            </p:cNvCxnSpPr>
            <p:nvPr/>
          </p:nvCxnSpPr>
          <p:spPr>
            <a:xfrm flipH="1">
              <a:off x="9212403" y="3763546"/>
              <a:ext cx="949547" cy="394521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3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8233005" y="5028516"/>
              <a:ext cx="928190" cy="610286"/>
            </a:xfrm>
            <a:prstGeom prst="rect">
              <a:avLst/>
            </a:prstGeom>
            <a:noFill/>
          </p:spPr>
        </p:pic>
        <p:cxnSp>
          <p:nvCxnSpPr>
            <p:cNvPr id="44" name="Straight Arrow Connector 43"/>
            <p:cNvCxnSpPr>
              <a:stCxn id="41" idx="4"/>
              <a:endCxn id="43" idx="0"/>
            </p:cNvCxnSpPr>
            <p:nvPr/>
          </p:nvCxnSpPr>
          <p:spPr>
            <a:xfrm flipH="1">
              <a:off x="8697099" y="4418230"/>
              <a:ext cx="407541" cy="610285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/>
            <p:cNvCxnSpPr>
              <a:stCxn id="41" idx="4"/>
              <a:endCxn id="40" idx="0"/>
            </p:cNvCxnSpPr>
            <p:nvPr/>
          </p:nvCxnSpPr>
          <p:spPr>
            <a:xfrm>
              <a:off x="9104640" y="4418230"/>
              <a:ext cx="447710" cy="610285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Oval 45"/>
            <p:cNvSpPr/>
            <p:nvPr/>
          </p:nvSpPr>
          <p:spPr>
            <a:xfrm>
              <a:off x="11119941" y="4114115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7" name="Straight Arrow Connector 46"/>
            <p:cNvCxnSpPr>
              <a:stCxn id="9" idx="2"/>
              <a:endCxn id="46" idx="1"/>
            </p:cNvCxnSpPr>
            <p:nvPr/>
          </p:nvCxnSpPr>
          <p:spPr>
            <a:xfrm>
              <a:off x="10161950" y="3763546"/>
              <a:ext cx="1002628" cy="395206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/>
            <p:cNvCxnSpPr>
              <a:stCxn id="46" idx="4"/>
            </p:cNvCxnSpPr>
            <p:nvPr/>
          </p:nvCxnSpPr>
          <p:spPr>
            <a:xfrm>
              <a:off x="11272341" y="4418915"/>
              <a:ext cx="7779" cy="608915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" name="Right Arrow 48"/>
          <p:cNvSpPr/>
          <p:nvPr/>
        </p:nvSpPr>
        <p:spPr>
          <a:xfrm>
            <a:off x="6629400" y="4343400"/>
            <a:ext cx="990600" cy="914400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Isosceles Triangle 49"/>
          <p:cNvSpPr/>
          <p:nvPr/>
        </p:nvSpPr>
        <p:spPr>
          <a:xfrm>
            <a:off x="8229600" y="4267200"/>
            <a:ext cx="2057400" cy="1447800"/>
          </a:xfrm>
          <a:prstGeom prst="triangle">
            <a:avLst/>
          </a:prstGeom>
          <a:solidFill>
            <a:srgbClr val="8FAA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2" name="Picture 51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/>
          <a:stretch>
            <a:fillRect/>
          </a:stretch>
        </p:blipFill>
        <p:spPr>
          <a:xfrm>
            <a:off x="8763000" y="3962400"/>
            <a:ext cx="864110" cy="278892"/>
          </a:xfrm>
          <a:prstGeom prst="rect">
            <a:avLst/>
          </a:prstGeom>
        </p:spPr>
      </p:pic>
      <p:pic>
        <p:nvPicPr>
          <p:cNvPr id="53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44350" y="3962400"/>
            <a:ext cx="367414" cy="2415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50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</a:t>
            </a:r>
            <a:r>
              <a:rPr lang="en-US" dirty="0" smtClean="0"/>
              <a:t>=0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Noise = 0.2</a:t>
            </a:r>
          </a:p>
          <a:p>
            <a:r>
              <a:rPr lang="en-US" dirty="0" smtClean="0">
                <a:latin typeface="Calibri"/>
                <a:cs typeface="Calibri"/>
              </a:rPr>
              <a:t>Discount = 0.9</a:t>
            </a:r>
          </a:p>
          <a:p>
            <a:r>
              <a:rPr lang="en-US" dirty="0" smtClean="0">
                <a:latin typeface="Calibri"/>
                <a:cs typeface="Calibri"/>
              </a:rPr>
              <a:t>Living reward = 0</a:t>
            </a:r>
            <a:endParaRPr lang="en-US" dirty="0">
              <a:latin typeface="Calibri"/>
              <a:cs typeface="Calibri"/>
            </a:endParaRPr>
          </a:p>
        </p:txBody>
      </p:sp>
      <p:pic>
        <p:nvPicPr>
          <p:cNvPr id="3" name="Picture 2" descr="Screen Shot 2014-08-10 at 7.47.4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2791" y="1143000"/>
            <a:ext cx="6206418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819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</a:t>
            </a:r>
            <a:r>
              <a:rPr lang="en-US" dirty="0" smtClean="0"/>
              <a:t>=1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Noise = 0.2</a:t>
            </a:r>
          </a:p>
          <a:p>
            <a:r>
              <a:rPr lang="en-US" dirty="0" smtClean="0">
                <a:latin typeface="Calibri"/>
                <a:cs typeface="Calibri"/>
              </a:rPr>
              <a:t>Discount = 0.9</a:t>
            </a:r>
          </a:p>
          <a:p>
            <a:r>
              <a:rPr lang="en-US" dirty="0" smtClean="0">
                <a:latin typeface="Calibri"/>
                <a:cs typeface="Calibri"/>
              </a:rPr>
              <a:t>Living reward = 0</a:t>
            </a:r>
            <a:endParaRPr lang="en-US" dirty="0">
              <a:latin typeface="Calibri"/>
              <a:cs typeface="Calibri"/>
            </a:endParaRPr>
          </a:p>
        </p:txBody>
      </p:sp>
      <p:pic>
        <p:nvPicPr>
          <p:cNvPr id="3" name="Picture 2" descr="Screen Shot 2014-08-10 at 7.47.5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7545" y="1143000"/>
            <a:ext cx="617691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819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</a:t>
            </a:r>
            <a:r>
              <a:rPr lang="en-US" dirty="0" smtClean="0"/>
              <a:t>=2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Noise = 0.2</a:t>
            </a:r>
          </a:p>
          <a:p>
            <a:r>
              <a:rPr lang="en-US" dirty="0" smtClean="0">
                <a:latin typeface="Calibri"/>
                <a:cs typeface="Calibri"/>
              </a:rPr>
              <a:t>Discount = 0.9</a:t>
            </a:r>
          </a:p>
          <a:p>
            <a:r>
              <a:rPr lang="en-US" dirty="0" smtClean="0">
                <a:latin typeface="Calibri"/>
                <a:cs typeface="Calibri"/>
              </a:rPr>
              <a:t>Living reward = 0</a:t>
            </a:r>
            <a:endParaRPr lang="en-US" dirty="0">
              <a:latin typeface="Calibri"/>
              <a:cs typeface="Calibri"/>
            </a:endParaRPr>
          </a:p>
        </p:txBody>
      </p:sp>
      <p:pic>
        <p:nvPicPr>
          <p:cNvPr id="3" name="Picture 2" descr="Screen Shot 2014-08-10 at 7.47.5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2400" y="1143000"/>
            <a:ext cx="6207201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819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Grid World Actions</a:t>
            </a:r>
            <a:endParaRPr lang="en-US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36308" y="1728787"/>
            <a:ext cx="2067596" cy="3113557"/>
          </a:xfrm>
          <a:prstGeom prst="rect">
            <a:avLst/>
          </a:prstGeom>
          <a:noFill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50953" y="1805405"/>
            <a:ext cx="6607647" cy="4518777"/>
          </a:xfrm>
          <a:prstGeom prst="rect">
            <a:avLst/>
          </a:prstGeom>
          <a:noFill/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914400" y="1214735"/>
            <a:ext cx="3276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dirty="0">
                <a:latin typeface="Calibri" pitchFamily="34" charset="0"/>
              </a:rPr>
              <a:t>Deterministic Grid World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6858000" y="1214735"/>
            <a:ext cx="3276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dirty="0">
                <a:latin typeface="Calibri" pitchFamily="34" charset="0"/>
              </a:rPr>
              <a:t>Stochastic Grid World</a:t>
            </a:r>
          </a:p>
        </p:txBody>
      </p:sp>
      <p:cxnSp>
        <p:nvCxnSpPr>
          <p:cNvPr id="8" name="Straight Connector 7"/>
          <p:cNvCxnSpPr/>
          <p:nvPr/>
        </p:nvCxnSpPr>
        <p:spPr>
          <a:xfrm rot="16200000" flipH="1">
            <a:off x="2171700" y="3924301"/>
            <a:ext cx="5181600" cy="7620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71600" y="4877716"/>
            <a:ext cx="2057400" cy="144261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</a:t>
            </a:r>
            <a:r>
              <a:rPr lang="en-US" dirty="0" smtClean="0"/>
              <a:t>=3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Noise = 0.2</a:t>
            </a:r>
          </a:p>
          <a:p>
            <a:r>
              <a:rPr lang="en-US" dirty="0" smtClean="0">
                <a:latin typeface="Calibri"/>
                <a:cs typeface="Calibri"/>
              </a:rPr>
              <a:t>Discount = 0.9</a:t>
            </a:r>
          </a:p>
          <a:p>
            <a:r>
              <a:rPr lang="en-US" dirty="0" smtClean="0">
                <a:latin typeface="Calibri"/>
                <a:cs typeface="Calibri"/>
              </a:rPr>
              <a:t>Living reward = 0</a:t>
            </a:r>
            <a:endParaRPr lang="en-US" dirty="0">
              <a:latin typeface="Calibri"/>
              <a:cs typeface="Calibri"/>
            </a:endParaRPr>
          </a:p>
        </p:txBody>
      </p:sp>
      <p:pic>
        <p:nvPicPr>
          <p:cNvPr id="3" name="Picture 2" descr="Screen Shot 2014-08-10 at 7.48.0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7179" y="1143000"/>
            <a:ext cx="6177643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819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</a:t>
            </a:r>
            <a:r>
              <a:rPr lang="en-US" dirty="0" smtClean="0"/>
              <a:t>=4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Noise = 0.2</a:t>
            </a:r>
          </a:p>
          <a:p>
            <a:r>
              <a:rPr lang="en-US" dirty="0" smtClean="0">
                <a:latin typeface="Calibri"/>
                <a:cs typeface="Calibri"/>
              </a:rPr>
              <a:t>Discount = 0.9</a:t>
            </a:r>
          </a:p>
          <a:p>
            <a:r>
              <a:rPr lang="en-US" dirty="0" smtClean="0">
                <a:latin typeface="Calibri"/>
                <a:cs typeface="Calibri"/>
              </a:rPr>
              <a:t>Living reward = 0</a:t>
            </a:r>
            <a:endParaRPr lang="en-US" dirty="0">
              <a:latin typeface="Calibri"/>
              <a:cs typeface="Calibri"/>
            </a:endParaRPr>
          </a:p>
        </p:txBody>
      </p:sp>
      <p:pic>
        <p:nvPicPr>
          <p:cNvPr id="3" name="Picture 2" descr="Screen Shot 2014-08-10 at 7.48.0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900" y="1157098"/>
            <a:ext cx="6172200" cy="5700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819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</a:t>
            </a:r>
            <a:r>
              <a:rPr lang="en-US" dirty="0" smtClean="0"/>
              <a:t>=5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Noise = 0.2</a:t>
            </a:r>
          </a:p>
          <a:p>
            <a:r>
              <a:rPr lang="en-US" dirty="0" smtClean="0">
                <a:latin typeface="Calibri"/>
                <a:cs typeface="Calibri"/>
              </a:rPr>
              <a:t>Discount = 0.9</a:t>
            </a:r>
          </a:p>
          <a:p>
            <a:r>
              <a:rPr lang="en-US" dirty="0" smtClean="0">
                <a:latin typeface="Calibri"/>
                <a:cs typeface="Calibri"/>
              </a:rPr>
              <a:t>Living reward = 0</a:t>
            </a:r>
            <a:endParaRPr lang="en-US" dirty="0">
              <a:latin typeface="Calibri"/>
              <a:cs typeface="Calibri"/>
            </a:endParaRPr>
          </a:p>
        </p:txBody>
      </p:sp>
      <p:pic>
        <p:nvPicPr>
          <p:cNvPr id="3" name="Picture 2" descr="Screen Shot 2014-08-10 at 7.48.0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644" y="1143000"/>
            <a:ext cx="6186713" cy="5714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819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</a:t>
            </a:r>
            <a:r>
              <a:rPr lang="en-US" dirty="0" smtClean="0"/>
              <a:t>=6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Noise = 0.2</a:t>
            </a:r>
          </a:p>
          <a:p>
            <a:r>
              <a:rPr lang="en-US" dirty="0" smtClean="0">
                <a:latin typeface="Calibri"/>
                <a:cs typeface="Calibri"/>
              </a:rPr>
              <a:t>Discount = 0.9</a:t>
            </a:r>
          </a:p>
          <a:p>
            <a:r>
              <a:rPr lang="en-US" dirty="0" smtClean="0">
                <a:latin typeface="Calibri"/>
                <a:cs typeface="Calibri"/>
              </a:rPr>
              <a:t>Living reward = 0</a:t>
            </a:r>
            <a:endParaRPr lang="en-US" dirty="0">
              <a:latin typeface="Calibri"/>
              <a:cs typeface="Calibri"/>
            </a:endParaRPr>
          </a:p>
        </p:txBody>
      </p:sp>
      <p:pic>
        <p:nvPicPr>
          <p:cNvPr id="3" name="Picture 2" descr="Screen Shot 2014-08-10 at 7.48.1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8972" y="1173166"/>
            <a:ext cx="6154057" cy="5684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819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</a:t>
            </a:r>
            <a:r>
              <a:rPr lang="en-US" dirty="0" smtClean="0"/>
              <a:t>=7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Noise = 0.2</a:t>
            </a:r>
          </a:p>
          <a:p>
            <a:r>
              <a:rPr lang="en-US" dirty="0" smtClean="0">
                <a:latin typeface="Calibri"/>
                <a:cs typeface="Calibri"/>
              </a:rPr>
              <a:t>Discount = 0.9</a:t>
            </a:r>
          </a:p>
          <a:p>
            <a:r>
              <a:rPr lang="en-US" dirty="0" smtClean="0">
                <a:latin typeface="Calibri"/>
                <a:cs typeface="Calibri"/>
              </a:rPr>
              <a:t>Living reward = 0</a:t>
            </a:r>
            <a:endParaRPr lang="en-US" dirty="0">
              <a:latin typeface="Calibri"/>
              <a:cs typeface="Calibri"/>
            </a:endParaRPr>
          </a:p>
        </p:txBody>
      </p:sp>
      <p:pic>
        <p:nvPicPr>
          <p:cNvPr id="3" name="Picture 2" descr="Screen Shot 2014-08-10 at 7.48.1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900" y="1148034"/>
            <a:ext cx="6172200" cy="5709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819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</a:t>
            </a:r>
            <a:r>
              <a:rPr lang="en-US" dirty="0" smtClean="0"/>
              <a:t>=8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Noise = 0.2</a:t>
            </a:r>
          </a:p>
          <a:p>
            <a:r>
              <a:rPr lang="en-US" dirty="0" smtClean="0">
                <a:latin typeface="Calibri"/>
                <a:cs typeface="Calibri"/>
              </a:rPr>
              <a:t>Discount = 0.9</a:t>
            </a:r>
          </a:p>
          <a:p>
            <a:r>
              <a:rPr lang="en-US" dirty="0" smtClean="0">
                <a:latin typeface="Calibri"/>
                <a:cs typeface="Calibri"/>
              </a:rPr>
              <a:t>Living reward = 0</a:t>
            </a:r>
            <a:endParaRPr lang="en-US" dirty="0">
              <a:latin typeface="Calibri"/>
              <a:cs typeface="Calibri"/>
            </a:endParaRPr>
          </a:p>
        </p:txBody>
      </p:sp>
      <p:pic>
        <p:nvPicPr>
          <p:cNvPr id="3" name="Picture 2" descr="Screen Shot 2014-08-10 at 7.48.2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900" y="1175224"/>
            <a:ext cx="6172200" cy="568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819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</a:t>
            </a:r>
            <a:r>
              <a:rPr lang="en-US" dirty="0" smtClean="0"/>
              <a:t>=9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Noise = 0.2</a:t>
            </a:r>
          </a:p>
          <a:p>
            <a:r>
              <a:rPr lang="en-US" dirty="0" smtClean="0">
                <a:latin typeface="Calibri"/>
                <a:cs typeface="Calibri"/>
              </a:rPr>
              <a:t>Discount = 0.9</a:t>
            </a:r>
          </a:p>
          <a:p>
            <a:r>
              <a:rPr lang="en-US" dirty="0" smtClean="0">
                <a:latin typeface="Calibri"/>
                <a:cs typeface="Calibri"/>
              </a:rPr>
              <a:t>Living reward = 0</a:t>
            </a:r>
            <a:endParaRPr lang="en-US" dirty="0">
              <a:latin typeface="Calibri"/>
              <a:cs typeface="Calibri"/>
            </a:endParaRPr>
          </a:p>
        </p:txBody>
      </p:sp>
      <p:pic>
        <p:nvPicPr>
          <p:cNvPr id="3" name="Picture 2" descr="Screen Shot 2014-08-10 at 7.48.2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198" y="1157224"/>
            <a:ext cx="6179605" cy="5700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819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</a:t>
            </a:r>
            <a:r>
              <a:rPr lang="en-US" dirty="0" smtClean="0"/>
              <a:t>=10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Noise = 0.2</a:t>
            </a:r>
          </a:p>
          <a:p>
            <a:r>
              <a:rPr lang="en-US" dirty="0" smtClean="0">
                <a:latin typeface="Calibri"/>
                <a:cs typeface="Calibri"/>
              </a:rPr>
              <a:t>Discount = 0.9</a:t>
            </a:r>
          </a:p>
          <a:p>
            <a:r>
              <a:rPr lang="en-US" dirty="0" smtClean="0">
                <a:latin typeface="Calibri"/>
                <a:cs typeface="Calibri"/>
              </a:rPr>
              <a:t>Living reward = 0</a:t>
            </a:r>
            <a:endParaRPr lang="en-US" dirty="0">
              <a:latin typeface="Calibri"/>
              <a:cs typeface="Calibri"/>
            </a:endParaRPr>
          </a:p>
        </p:txBody>
      </p:sp>
      <p:pic>
        <p:nvPicPr>
          <p:cNvPr id="3" name="Picture 2" descr="Screen Shot 2014-08-10 at 7.48.3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725" y="1143000"/>
            <a:ext cx="619655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819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</a:t>
            </a:r>
            <a:r>
              <a:rPr lang="en-US" dirty="0" smtClean="0"/>
              <a:t>=11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Noise = 0.2</a:t>
            </a:r>
          </a:p>
          <a:p>
            <a:r>
              <a:rPr lang="en-US" dirty="0" smtClean="0">
                <a:latin typeface="Calibri"/>
                <a:cs typeface="Calibri"/>
              </a:rPr>
              <a:t>Discount = 0.9</a:t>
            </a:r>
          </a:p>
          <a:p>
            <a:r>
              <a:rPr lang="en-US" dirty="0" smtClean="0">
                <a:latin typeface="Calibri"/>
                <a:cs typeface="Calibri"/>
              </a:rPr>
              <a:t>Living reward = 0</a:t>
            </a:r>
            <a:endParaRPr lang="en-US" dirty="0">
              <a:latin typeface="Calibri"/>
              <a:cs typeface="Calibri"/>
            </a:endParaRPr>
          </a:p>
        </p:txBody>
      </p:sp>
      <p:pic>
        <p:nvPicPr>
          <p:cNvPr id="3" name="Picture 2" descr="Screen Shot 2014-08-10 at 7.48.3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900" y="1138306"/>
            <a:ext cx="6172200" cy="5719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819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</a:t>
            </a:r>
            <a:r>
              <a:rPr lang="en-US" dirty="0" smtClean="0"/>
              <a:t>=12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Noise = 0.2</a:t>
            </a:r>
          </a:p>
          <a:p>
            <a:r>
              <a:rPr lang="en-US" dirty="0" smtClean="0">
                <a:latin typeface="Calibri"/>
                <a:cs typeface="Calibri"/>
              </a:rPr>
              <a:t>Discount = 0.9</a:t>
            </a:r>
          </a:p>
          <a:p>
            <a:r>
              <a:rPr lang="en-US" dirty="0" smtClean="0">
                <a:latin typeface="Calibri"/>
                <a:cs typeface="Calibri"/>
              </a:rPr>
              <a:t>Living reward = 0</a:t>
            </a:r>
            <a:endParaRPr lang="en-US" dirty="0">
              <a:latin typeface="Calibri"/>
              <a:cs typeface="Calibri"/>
            </a:endParaRPr>
          </a:p>
        </p:txBody>
      </p:sp>
      <p:pic>
        <p:nvPicPr>
          <p:cNvPr id="3" name="Picture 2" descr="Screen Shot 2014-08-10 at 7.48.4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725" y="1143000"/>
            <a:ext cx="619655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819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Markov Decision Processes</a:t>
            </a:r>
          </a:p>
        </p:txBody>
      </p:sp>
      <p:sp>
        <p:nvSpPr>
          <p:cNvPr id="22530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493838"/>
            <a:ext cx="6553200" cy="4525962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 smtClean="0">
                <a:ea typeface="ＭＳ Ｐゴシック" pitchFamily="34" charset="-128"/>
              </a:rPr>
              <a:t>An MDP is defined by:</a:t>
            </a:r>
          </a:p>
          <a:p>
            <a:pPr lvl="1">
              <a:lnSpc>
                <a:spcPct val="80000"/>
              </a:lnSpc>
            </a:pPr>
            <a:r>
              <a:rPr lang="en-US" sz="2000" dirty="0" smtClean="0">
                <a:ea typeface="ＭＳ Ｐゴシック" pitchFamily="34" charset="-128"/>
              </a:rPr>
              <a:t>A </a:t>
            </a:r>
            <a:r>
              <a:rPr lang="en-US" sz="2000" dirty="0" smtClean="0">
                <a:solidFill>
                  <a:srgbClr val="CC0000"/>
                </a:solidFill>
                <a:ea typeface="ＭＳ Ｐゴシック" pitchFamily="34" charset="-128"/>
              </a:rPr>
              <a:t>set of states s </a:t>
            </a:r>
            <a:r>
              <a:rPr lang="en-US" sz="2000" dirty="0" smtClean="0">
                <a:solidFill>
                  <a:srgbClr val="CC0000"/>
                </a:solidFill>
                <a:ea typeface="ＭＳ Ｐゴシック" pitchFamily="34" charset="-128"/>
                <a:sym typeface="Symbol" pitchFamily="18" charset="2"/>
              </a:rPr>
              <a:t> </a:t>
            </a:r>
            <a:r>
              <a:rPr lang="en-US" sz="2000" dirty="0" smtClean="0">
                <a:solidFill>
                  <a:srgbClr val="CC0000"/>
                </a:solidFill>
                <a:ea typeface="ＭＳ Ｐゴシック" pitchFamily="34" charset="-128"/>
              </a:rPr>
              <a:t>S</a:t>
            </a:r>
          </a:p>
          <a:p>
            <a:pPr lvl="1">
              <a:lnSpc>
                <a:spcPct val="80000"/>
              </a:lnSpc>
            </a:pPr>
            <a:r>
              <a:rPr lang="en-US" sz="2000" dirty="0" smtClean="0">
                <a:ea typeface="ＭＳ Ｐゴシック" pitchFamily="34" charset="-128"/>
              </a:rPr>
              <a:t>A </a:t>
            </a:r>
            <a:r>
              <a:rPr lang="en-US" sz="2000" dirty="0" smtClean="0">
                <a:solidFill>
                  <a:srgbClr val="CC0000"/>
                </a:solidFill>
                <a:ea typeface="ＭＳ Ｐゴシック" pitchFamily="34" charset="-128"/>
              </a:rPr>
              <a:t>set of actions a </a:t>
            </a:r>
            <a:r>
              <a:rPr lang="en-US" sz="2000" dirty="0" smtClean="0">
                <a:solidFill>
                  <a:srgbClr val="CC0000"/>
                </a:solidFill>
                <a:ea typeface="ＭＳ Ｐゴシック" pitchFamily="34" charset="-128"/>
                <a:sym typeface="Symbol" pitchFamily="18" charset="2"/>
              </a:rPr>
              <a:t> A</a:t>
            </a:r>
            <a:endParaRPr lang="en-US" sz="2000" dirty="0" smtClean="0">
              <a:solidFill>
                <a:srgbClr val="CC0000"/>
              </a:solidFill>
              <a:ea typeface="ＭＳ Ｐゴシック" pitchFamily="34" charset="-128"/>
            </a:endParaRPr>
          </a:p>
          <a:p>
            <a:pPr lvl="1">
              <a:lnSpc>
                <a:spcPct val="80000"/>
              </a:lnSpc>
            </a:pPr>
            <a:r>
              <a:rPr lang="en-US" sz="2000" dirty="0" smtClean="0">
                <a:ea typeface="ＭＳ Ｐゴシック" pitchFamily="34" charset="-128"/>
              </a:rPr>
              <a:t>A </a:t>
            </a:r>
            <a:r>
              <a:rPr lang="en-US" sz="2000" dirty="0" smtClean="0">
                <a:solidFill>
                  <a:srgbClr val="CC0000"/>
                </a:solidFill>
                <a:ea typeface="ＭＳ Ｐゴシック" pitchFamily="34" charset="-128"/>
              </a:rPr>
              <a:t>transition function T(s, a, s</a:t>
            </a:r>
            <a:r>
              <a:rPr lang="en-US" altLang="ja-JP" sz="2000" dirty="0" smtClean="0">
                <a:solidFill>
                  <a:srgbClr val="CC0000"/>
                </a:solidFill>
                <a:ea typeface="ＭＳ Ｐゴシック" pitchFamily="34" charset="-128"/>
              </a:rPr>
              <a:t>’)</a:t>
            </a:r>
            <a:endParaRPr lang="en-US" altLang="ja-JP" sz="2000" dirty="0" smtClean="0">
              <a:ea typeface="ＭＳ Ｐゴシック" pitchFamily="34" charset="-128"/>
            </a:endParaRPr>
          </a:p>
          <a:p>
            <a:pPr lvl="2">
              <a:lnSpc>
                <a:spcPct val="80000"/>
              </a:lnSpc>
            </a:pPr>
            <a:r>
              <a:rPr lang="en-US" sz="1800" dirty="0" smtClean="0">
                <a:ea typeface="ＭＳ Ｐゴシック" pitchFamily="34" charset="-128"/>
              </a:rPr>
              <a:t>Probability that a from s leads to s’, i.e., P(s</a:t>
            </a:r>
            <a:r>
              <a:rPr lang="en-US" altLang="ja-JP" sz="1800" dirty="0" smtClean="0">
                <a:ea typeface="ＭＳ Ｐゴシック" pitchFamily="34" charset="-128"/>
              </a:rPr>
              <a:t>’| s, a)</a:t>
            </a:r>
          </a:p>
          <a:p>
            <a:pPr lvl="2">
              <a:lnSpc>
                <a:spcPct val="80000"/>
              </a:lnSpc>
            </a:pPr>
            <a:r>
              <a:rPr lang="en-US" sz="1800" dirty="0" smtClean="0">
                <a:ea typeface="ＭＳ Ｐゴシック" pitchFamily="34" charset="-128"/>
              </a:rPr>
              <a:t>Also called the model or the dynamics</a:t>
            </a:r>
          </a:p>
          <a:p>
            <a:pPr lvl="1">
              <a:lnSpc>
                <a:spcPct val="80000"/>
              </a:lnSpc>
            </a:pPr>
            <a:r>
              <a:rPr lang="en-US" sz="2000" dirty="0" smtClean="0">
                <a:ea typeface="ＭＳ Ｐゴシック" pitchFamily="34" charset="-128"/>
              </a:rPr>
              <a:t>A </a:t>
            </a:r>
            <a:r>
              <a:rPr lang="en-US" sz="2000" dirty="0" smtClean="0">
                <a:solidFill>
                  <a:srgbClr val="CC0000"/>
                </a:solidFill>
                <a:ea typeface="ＭＳ Ｐゴシック" pitchFamily="34" charset="-128"/>
              </a:rPr>
              <a:t>reward function R(s, a, s</a:t>
            </a:r>
            <a:r>
              <a:rPr lang="en-US" altLang="ja-JP" sz="2000" dirty="0" smtClean="0">
                <a:solidFill>
                  <a:srgbClr val="CC0000"/>
                </a:solidFill>
                <a:ea typeface="ＭＳ Ｐゴシック" pitchFamily="34" charset="-128"/>
              </a:rPr>
              <a:t>’) </a:t>
            </a:r>
          </a:p>
          <a:p>
            <a:pPr lvl="2">
              <a:lnSpc>
                <a:spcPct val="80000"/>
              </a:lnSpc>
            </a:pPr>
            <a:r>
              <a:rPr lang="en-US" sz="1800" dirty="0" smtClean="0">
                <a:ea typeface="ＭＳ Ｐゴシック" pitchFamily="34" charset="-128"/>
              </a:rPr>
              <a:t>Sometimes just R(s) or R(s</a:t>
            </a:r>
            <a:r>
              <a:rPr lang="en-US" altLang="ja-JP" sz="1800" dirty="0" smtClean="0">
                <a:ea typeface="ＭＳ Ｐゴシック" pitchFamily="34" charset="-128"/>
              </a:rPr>
              <a:t>’)</a:t>
            </a:r>
          </a:p>
          <a:p>
            <a:pPr lvl="1">
              <a:lnSpc>
                <a:spcPct val="80000"/>
              </a:lnSpc>
            </a:pPr>
            <a:r>
              <a:rPr lang="en-US" sz="2000" dirty="0" smtClean="0">
                <a:ea typeface="ＭＳ Ｐゴシック" pitchFamily="34" charset="-128"/>
              </a:rPr>
              <a:t>A </a:t>
            </a:r>
            <a:r>
              <a:rPr lang="en-US" sz="2000" dirty="0" smtClean="0">
                <a:solidFill>
                  <a:srgbClr val="CC0000"/>
                </a:solidFill>
                <a:ea typeface="ＭＳ Ｐゴシック" pitchFamily="34" charset="-128"/>
              </a:rPr>
              <a:t>start state</a:t>
            </a:r>
            <a:endParaRPr lang="en-US" sz="2000" dirty="0" smtClean="0">
              <a:ea typeface="ＭＳ Ｐゴシック" pitchFamily="34" charset="-128"/>
            </a:endParaRPr>
          </a:p>
          <a:p>
            <a:pPr lvl="1">
              <a:lnSpc>
                <a:spcPct val="80000"/>
              </a:lnSpc>
            </a:pPr>
            <a:r>
              <a:rPr lang="en-US" sz="2000" dirty="0" smtClean="0">
                <a:ea typeface="ＭＳ Ｐゴシック" pitchFamily="34" charset="-128"/>
              </a:rPr>
              <a:t>Maybe a </a:t>
            </a:r>
            <a:r>
              <a:rPr lang="en-US" sz="2000" dirty="0" smtClean="0">
                <a:solidFill>
                  <a:srgbClr val="CC0000"/>
                </a:solidFill>
                <a:ea typeface="ＭＳ Ｐゴシック" pitchFamily="34" charset="-128"/>
              </a:rPr>
              <a:t>terminal state</a:t>
            </a:r>
          </a:p>
          <a:p>
            <a:pPr lvl="1">
              <a:lnSpc>
                <a:spcPct val="80000"/>
              </a:lnSpc>
            </a:pPr>
            <a:endParaRPr lang="en-US" sz="3200" dirty="0" smtClean="0">
              <a:ea typeface="ＭＳ Ｐゴシック" pitchFamily="34" charset="-128"/>
            </a:endParaRPr>
          </a:p>
          <a:p>
            <a:pPr>
              <a:lnSpc>
                <a:spcPct val="80000"/>
              </a:lnSpc>
            </a:pPr>
            <a:r>
              <a:rPr lang="en-US" sz="2400" dirty="0" smtClean="0">
                <a:ea typeface="ＭＳ Ｐゴシック" pitchFamily="34" charset="-128"/>
              </a:rPr>
              <a:t>MDPs are non-deterministic search problems</a:t>
            </a:r>
          </a:p>
          <a:p>
            <a:pPr lvl="1">
              <a:lnSpc>
                <a:spcPct val="80000"/>
              </a:lnSpc>
            </a:pPr>
            <a:r>
              <a:rPr lang="en-US" sz="2000" dirty="0" smtClean="0">
                <a:ea typeface="ＭＳ Ｐゴシック" pitchFamily="34" charset="-128"/>
              </a:rPr>
              <a:t>One way to solve them is with </a:t>
            </a:r>
            <a:r>
              <a:rPr lang="en-US" sz="2000" dirty="0" err="1" smtClean="0">
                <a:ea typeface="ＭＳ Ｐゴシック" pitchFamily="34" charset="-128"/>
              </a:rPr>
              <a:t>expectimax</a:t>
            </a:r>
            <a:r>
              <a:rPr lang="en-US" sz="2000" dirty="0" smtClean="0">
                <a:ea typeface="ＭＳ Ｐゴシック" pitchFamily="34" charset="-128"/>
              </a:rPr>
              <a:t> search</a:t>
            </a:r>
          </a:p>
          <a:p>
            <a:pPr lvl="1">
              <a:lnSpc>
                <a:spcPct val="80000"/>
              </a:lnSpc>
            </a:pPr>
            <a:r>
              <a:rPr lang="en-US" sz="2000" dirty="0" smtClean="0">
                <a:ea typeface="ＭＳ Ｐゴシック" pitchFamily="34" charset="-128"/>
              </a:rPr>
              <a:t>We’</a:t>
            </a:r>
            <a:r>
              <a:rPr lang="en-US" altLang="ja-JP" sz="2000" dirty="0" smtClean="0">
                <a:ea typeface="ＭＳ Ｐゴシック" pitchFamily="34" charset="-128"/>
              </a:rPr>
              <a:t>ll have a new tool soon</a:t>
            </a:r>
            <a:endParaRPr lang="en-US" sz="2000" dirty="0" smtClean="0">
              <a:ea typeface="ＭＳ Ｐゴシック" pitchFamily="34" charset="-128"/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90735" y="1371600"/>
            <a:ext cx="4495800" cy="3484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43135" y="1373299"/>
            <a:ext cx="4439265" cy="3197001"/>
          </a:xfrm>
          <a:prstGeom prst="rect">
            <a:avLst/>
          </a:prstGeom>
          <a:noFill/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10800" y="3896549"/>
            <a:ext cx="457200" cy="244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067801" y="3886200"/>
            <a:ext cx="509618" cy="218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677400" y="2895600"/>
            <a:ext cx="433322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6" name="Picture 2" descr="C:\Users\Dan\Dropbox\Office\CS 188\Ketrina Art\MDPs\AgentTopDown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471422" y="3581400"/>
            <a:ext cx="815578" cy="762000"/>
          </a:xfrm>
          <a:prstGeom prst="rect">
            <a:avLst/>
          </a:prstGeom>
          <a:noFill/>
        </p:spPr>
      </p:pic>
      <p:sp>
        <p:nvSpPr>
          <p:cNvPr id="20" name="Text Box 28"/>
          <p:cNvSpPr txBox="1">
            <a:spLocks noChangeArrowheads="1"/>
          </p:cNvSpPr>
          <p:nvPr/>
        </p:nvSpPr>
        <p:spPr bwMode="auto">
          <a:xfrm>
            <a:off x="7086600" y="6488112"/>
            <a:ext cx="5105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dirty="0" smtClean="0">
                <a:solidFill>
                  <a:srgbClr val="CC0000"/>
                </a:solidFill>
                <a:latin typeface="Calibri" pitchFamily="34" charset="0"/>
              </a:rPr>
              <a:t>[Demo – </a:t>
            </a:r>
            <a:r>
              <a:rPr lang="en-US" dirty="0" err="1" smtClean="0">
                <a:solidFill>
                  <a:srgbClr val="CC0000"/>
                </a:solidFill>
                <a:latin typeface="Calibri" pitchFamily="34" charset="0"/>
              </a:rPr>
              <a:t>gridworld</a:t>
            </a:r>
            <a:r>
              <a:rPr lang="en-US" dirty="0" smtClean="0">
                <a:solidFill>
                  <a:srgbClr val="CC0000"/>
                </a:solidFill>
                <a:latin typeface="Calibri" pitchFamily="34" charset="0"/>
              </a:rPr>
              <a:t> manual intro (L8D1)]</a:t>
            </a:r>
            <a:endParaRPr lang="en-US" dirty="0">
              <a:solidFill>
                <a:srgbClr val="CC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</a:t>
            </a:r>
            <a:r>
              <a:rPr lang="en-US" dirty="0" smtClean="0"/>
              <a:t>=100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Noise = 0.2</a:t>
            </a:r>
          </a:p>
          <a:p>
            <a:r>
              <a:rPr lang="en-US" dirty="0" smtClean="0">
                <a:latin typeface="Calibri"/>
                <a:cs typeface="Calibri"/>
              </a:rPr>
              <a:t>Discount = 0.9</a:t>
            </a:r>
          </a:p>
          <a:p>
            <a:r>
              <a:rPr lang="en-US" dirty="0" smtClean="0">
                <a:latin typeface="Calibri"/>
                <a:cs typeface="Calibri"/>
              </a:rPr>
              <a:t>Living reward = 0</a:t>
            </a:r>
            <a:endParaRPr lang="en-US" dirty="0">
              <a:latin typeface="Calibri"/>
              <a:cs typeface="Calibri"/>
            </a:endParaRPr>
          </a:p>
        </p:txBody>
      </p:sp>
      <p:pic>
        <p:nvPicPr>
          <p:cNvPr id="3" name="Picture 2" descr="Screen Shot 2014-08-10 at 7.49.2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746" y="1130418"/>
            <a:ext cx="6190508" cy="5727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819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acingSubTree.png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3657600"/>
            <a:ext cx="5803005" cy="2822260"/>
          </a:xfrm>
          <a:prstGeom prst="rect">
            <a:avLst/>
          </a:prstGeom>
        </p:spPr>
      </p:pic>
      <p:cxnSp>
        <p:nvCxnSpPr>
          <p:cNvPr id="951" name="Straight Arrow Connector 10"/>
          <p:cNvCxnSpPr>
            <a:stCxn id="309" idx="2"/>
            <a:endCxn id="313" idx="1"/>
          </p:cNvCxnSpPr>
          <p:nvPr/>
        </p:nvCxnSpPr>
        <p:spPr>
          <a:xfrm>
            <a:off x="7749492" y="1843018"/>
            <a:ext cx="1563311" cy="410905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Computing Time-Limited Values</a:t>
            </a:r>
            <a:endParaRPr lang="en-US" dirty="0"/>
          </a:p>
        </p:txBody>
      </p:sp>
      <p:grpSp>
        <p:nvGrpSpPr>
          <p:cNvPr id="308" name="Group 43"/>
          <p:cNvGrpSpPr/>
          <p:nvPr/>
        </p:nvGrpSpPr>
        <p:grpSpPr>
          <a:xfrm>
            <a:off x="5268141" y="1524000"/>
            <a:ext cx="6237200" cy="2514600"/>
            <a:chOff x="460604" y="858084"/>
            <a:chExt cx="11931837" cy="4810462"/>
          </a:xfrm>
        </p:grpSpPr>
        <p:pic>
          <p:nvPicPr>
            <p:cNvPr id="309" name="Picture 2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743363" y="858084"/>
              <a:ext cx="928189" cy="610286"/>
            </a:xfrm>
            <a:prstGeom prst="rect">
              <a:avLst/>
            </a:prstGeom>
            <a:noFill/>
          </p:spPr>
        </p:pic>
        <p:pic>
          <p:nvPicPr>
            <p:cNvPr id="310" name="Picture 2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0212034" y="3044658"/>
              <a:ext cx="1014614" cy="639346"/>
            </a:xfrm>
            <a:prstGeom prst="rect">
              <a:avLst/>
            </a:prstGeom>
            <a:noFill/>
          </p:spPr>
        </p:pic>
        <p:pic>
          <p:nvPicPr>
            <p:cNvPr id="311" name="Picture 2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1407647" y="4941331"/>
              <a:ext cx="984794" cy="697467"/>
            </a:xfrm>
            <a:prstGeom prst="rect">
              <a:avLst/>
            </a:prstGeom>
            <a:noFill/>
          </p:spPr>
        </p:pic>
        <p:sp>
          <p:nvSpPr>
            <p:cNvPr id="312" name="Oval 7"/>
            <p:cNvSpPr/>
            <p:nvPr/>
          </p:nvSpPr>
          <p:spPr>
            <a:xfrm>
              <a:off x="1770678" y="2209800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3" name="Oval 8"/>
            <p:cNvSpPr/>
            <p:nvPr/>
          </p:nvSpPr>
          <p:spPr>
            <a:xfrm>
              <a:off x="8153453" y="2209801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15" name="Straight Arrow Connector 12"/>
            <p:cNvCxnSpPr>
              <a:stCxn id="309" idx="2"/>
            </p:cNvCxnSpPr>
            <p:nvPr/>
          </p:nvCxnSpPr>
          <p:spPr>
            <a:xfrm flipH="1">
              <a:off x="2030842" y="1468370"/>
              <a:ext cx="3176615" cy="786067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16" name="Picture 2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566004" y="3044658"/>
              <a:ext cx="928189" cy="610286"/>
            </a:xfrm>
            <a:prstGeom prst="rect">
              <a:avLst/>
            </a:prstGeom>
            <a:noFill/>
          </p:spPr>
        </p:pic>
        <p:cxnSp>
          <p:nvCxnSpPr>
            <p:cNvPr id="317" name="Straight Arrow Connector 16"/>
            <p:cNvCxnSpPr/>
            <p:nvPr/>
          </p:nvCxnSpPr>
          <p:spPr>
            <a:xfrm flipH="1">
              <a:off x="6030098" y="2514601"/>
              <a:ext cx="2275755" cy="609599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8" name="Straight Arrow Connector 17"/>
            <p:cNvCxnSpPr/>
            <p:nvPr/>
          </p:nvCxnSpPr>
          <p:spPr>
            <a:xfrm>
              <a:off x="8305854" y="2514601"/>
              <a:ext cx="2413488" cy="609599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19" name="Picture 2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451203" y="3044658"/>
              <a:ext cx="928189" cy="610286"/>
            </a:xfrm>
            <a:prstGeom prst="rect">
              <a:avLst/>
            </a:prstGeom>
            <a:noFill/>
          </p:spPr>
        </p:pic>
        <p:cxnSp>
          <p:nvCxnSpPr>
            <p:cNvPr id="320" name="Straight Arrow Connector 319"/>
            <p:cNvCxnSpPr>
              <a:endCxn id="319" idx="0"/>
            </p:cNvCxnSpPr>
            <p:nvPr/>
          </p:nvCxnSpPr>
          <p:spPr>
            <a:xfrm flipH="1">
              <a:off x="1915298" y="2435743"/>
              <a:ext cx="7778" cy="608916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1" name="Picture 2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088129" y="5029200"/>
              <a:ext cx="1014614" cy="639346"/>
            </a:xfrm>
            <a:prstGeom prst="rect">
              <a:avLst/>
            </a:prstGeom>
            <a:noFill/>
          </p:spPr>
        </p:pic>
        <p:sp>
          <p:nvSpPr>
            <p:cNvPr id="322" name="Oval 321"/>
            <p:cNvSpPr/>
            <p:nvPr/>
          </p:nvSpPr>
          <p:spPr>
            <a:xfrm>
              <a:off x="764520" y="4114115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3" name="Oval 322"/>
            <p:cNvSpPr/>
            <p:nvPr/>
          </p:nvSpPr>
          <p:spPr>
            <a:xfrm>
              <a:off x="2778807" y="4114115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24" name="Straight Arrow Connector 323"/>
            <p:cNvCxnSpPr>
              <a:stCxn id="319" idx="2"/>
              <a:endCxn id="323" idx="1"/>
            </p:cNvCxnSpPr>
            <p:nvPr/>
          </p:nvCxnSpPr>
          <p:spPr>
            <a:xfrm>
              <a:off x="1915298" y="3654944"/>
              <a:ext cx="908145" cy="503807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5" name="Straight Arrow Connector 324"/>
            <p:cNvCxnSpPr>
              <a:stCxn id="319" idx="2"/>
              <a:endCxn id="322" idx="7"/>
            </p:cNvCxnSpPr>
            <p:nvPr/>
          </p:nvCxnSpPr>
          <p:spPr>
            <a:xfrm flipH="1">
              <a:off x="1024684" y="3654944"/>
              <a:ext cx="890614" cy="503807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6" name="Picture 2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772547" y="5029200"/>
              <a:ext cx="928189" cy="610286"/>
            </a:xfrm>
            <a:prstGeom prst="rect">
              <a:avLst/>
            </a:prstGeom>
            <a:noFill/>
          </p:spPr>
        </p:pic>
        <p:cxnSp>
          <p:nvCxnSpPr>
            <p:cNvPr id="327" name="Straight Arrow Connector 326"/>
            <p:cNvCxnSpPr>
              <a:stCxn id="323" idx="4"/>
              <a:endCxn id="326" idx="0"/>
            </p:cNvCxnSpPr>
            <p:nvPr/>
          </p:nvCxnSpPr>
          <p:spPr>
            <a:xfrm flipH="1">
              <a:off x="2236642" y="4418915"/>
              <a:ext cx="694565" cy="610285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8" name="Straight Arrow Connector 327"/>
            <p:cNvCxnSpPr>
              <a:stCxn id="323" idx="4"/>
              <a:endCxn id="321" idx="0"/>
            </p:cNvCxnSpPr>
            <p:nvPr/>
          </p:nvCxnSpPr>
          <p:spPr>
            <a:xfrm>
              <a:off x="2931207" y="4418915"/>
              <a:ext cx="664230" cy="610285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9" name="Picture 2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60604" y="5027830"/>
              <a:ext cx="928189" cy="610286"/>
            </a:xfrm>
            <a:prstGeom prst="rect">
              <a:avLst/>
            </a:prstGeom>
            <a:noFill/>
          </p:spPr>
        </p:pic>
        <p:cxnSp>
          <p:nvCxnSpPr>
            <p:cNvPr id="330" name="Straight Arrow Connector 329"/>
            <p:cNvCxnSpPr>
              <a:stCxn id="322" idx="4"/>
              <a:endCxn id="329" idx="0"/>
            </p:cNvCxnSpPr>
            <p:nvPr/>
          </p:nvCxnSpPr>
          <p:spPr>
            <a:xfrm>
              <a:off x="916920" y="4418915"/>
              <a:ext cx="7779" cy="608915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1" name="Oval 330"/>
            <p:cNvSpPr/>
            <p:nvPr/>
          </p:nvSpPr>
          <p:spPr>
            <a:xfrm>
              <a:off x="4863762" y="4114115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32" name="Straight Arrow Connector 331"/>
            <p:cNvCxnSpPr>
              <a:stCxn id="316" idx="2"/>
              <a:endCxn id="331" idx="7"/>
            </p:cNvCxnSpPr>
            <p:nvPr/>
          </p:nvCxnSpPr>
          <p:spPr>
            <a:xfrm flipH="1">
              <a:off x="5123926" y="3654944"/>
              <a:ext cx="906173" cy="503807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33" name="Picture 2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559846" y="5027830"/>
              <a:ext cx="928189" cy="610286"/>
            </a:xfrm>
            <a:prstGeom prst="rect">
              <a:avLst/>
            </a:prstGeom>
            <a:noFill/>
          </p:spPr>
        </p:pic>
        <p:cxnSp>
          <p:nvCxnSpPr>
            <p:cNvPr id="334" name="Straight Arrow Connector 333"/>
            <p:cNvCxnSpPr>
              <a:stCxn id="331" idx="4"/>
              <a:endCxn id="333" idx="0"/>
            </p:cNvCxnSpPr>
            <p:nvPr/>
          </p:nvCxnSpPr>
          <p:spPr>
            <a:xfrm>
              <a:off x="5016162" y="4418915"/>
              <a:ext cx="7779" cy="608915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35" name="Picture 2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169733" y="5029200"/>
              <a:ext cx="1014614" cy="639346"/>
            </a:xfrm>
            <a:prstGeom prst="rect">
              <a:avLst/>
            </a:prstGeom>
            <a:noFill/>
          </p:spPr>
        </p:pic>
        <p:sp>
          <p:nvSpPr>
            <p:cNvPr id="336" name="Oval 335"/>
            <p:cNvSpPr/>
            <p:nvPr/>
          </p:nvSpPr>
          <p:spPr>
            <a:xfrm>
              <a:off x="6894840" y="4114115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37" name="Straight Arrow Connector 336"/>
            <p:cNvCxnSpPr>
              <a:stCxn id="316" idx="2"/>
              <a:endCxn id="336" idx="1"/>
            </p:cNvCxnSpPr>
            <p:nvPr/>
          </p:nvCxnSpPr>
          <p:spPr>
            <a:xfrm>
              <a:off x="6030098" y="3654944"/>
              <a:ext cx="909379" cy="503807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38" name="Picture 2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999923" y="5029200"/>
              <a:ext cx="928189" cy="610286"/>
            </a:xfrm>
            <a:prstGeom prst="rect">
              <a:avLst/>
            </a:prstGeom>
            <a:noFill/>
          </p:spPr>
        </p:pic>
        <p:cxnSp>
          <p:nvCxnSpPr>
            <p:cNvPr id="339" name="Straight Arrow Connector 338"/>
            <p:cNvCxnSpPr>
              <a:stCxn id="336" idx="4"/>
              <a:endCxn id="338" idx="0"/>
            </p:cNvCxnSpPr>
            <p:nvPr/>
          </p:nvCxnSpPr>
          <p:spPr>
            <a:xfrm flipH="1">
              <a:off x="6464016" y="4418915"/>
              <a:ext cx="583224" cy="610285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0" name="Straight Arrow Connector 339"/>
            <p:cNvCxnSpPr>
              <a:stCxn id="336" idx="4"/>
              <a:endCxn id="335" idx="0"/>
            </p:cNvCxnSpPr>
            <p:nvPr/>
          </p:nvCxnSpPr>
          <p:spPr>
            <a:xfrm>
              <a:off x="7047240" y="4418915"/>
              <a:ext cx="629800" cy="610285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41" name="Picture 2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9920493" y="5028515"/>
              <a:ext cx="1014614" cy="639346"/>
            </a:xfrm>
            <a:prstGeom prst="rect">
              <a:avLst/>
            </a:prstGeom>
            <a:noFill/>
          </p:spPr>
        </p:pic>
        <p:sp>
          <p:nvSpPr>
            <p:cNvPr id="342" name="Oval 341"/>
            <p:cNvSpPr/>
            <p:nvPr/>
          </p:nvSpPr>
          <p:spPr>
            <a:xfrm>
              <a:off x="9478656" y="4113430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43" name="Straight Arrow Connector 342"/>
            <p:cNvCxnSpPr>
              <a:stCxn id="310" idx="2"/>
              <a:endCxn id="342" idx="7"/>
            </p:cNvCxnSpPr>
            <p:nvPr/>
          </p:nvCxnSpPr>
          <p:spPr>
            <a:xfrm flipH="1">
              <a:off x="9738820" y="3684004"/>
              <a:ext cx="980522" cy="474062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44" name="Picture 2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8549581" y="5028515"/>
              <a:ext cx="928189" cy="610286"/>
            </a:xfrm>
            <a:prstGeom prst="rect">
              <a:avLst/>
            </a:prstGeom>
            <a:noFill/>
          </p:spPr>
        </p:pic>
        <p:cxnSp>
          <p:nvCxnSpPr>
            <p:cNvPr id="345" name="Straight Arrow Connector 344"/>
            <p:cNvCxnSpPr>
              <a:stCxn id="342" idx="4"/>
              <a:endCxn id="344" idx="0"/>
            </p:cNvCxnSpPr>
            <p:nvPr/>
          </p:nvCxnSpPr>
          <p:spPr>
            <a:xfrm flipH="1">
              <a:off x="9013677" y="4418230"/>
              <a:ext cx="617379" cy="610285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6" name="Straight Arrow Connector 345"/>
            <p:cNvCxnSpPr>
              <a:stCxn id="342" idx="4"/>
              <a:endCxn id="341" idx="0"/>
            </p:cNvCxnSpPr>
            <p:nvPr/>
          </p:nvCxnSpPr>
          <p:spPr>
            <a:xfrm>
              <a:off x="9631056" y="4418230"/>
              <a:ext cx="796745" cy="610285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7" name="Oval 346"/>
            <p:cNvSpPr/>
            <p:nvPr/>
          </p:nvSpPr>
          <p:spPr>
            <a:xfrm>
              <a:off x="11651969" y="4114115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48" name="Straight Arrow Connector 347"/>
            <p:cNvCxnSpPr>
              <a:stCxn id="310" idx="2"/>
              <a:endCxn id="347" idx="1"/>
            </p:cNvCxnSpPr>
            <p:nvPr/>
          </p:nvCxnSpPr>
          <p:spPr>
            <a:xfrm>
              <a:off x="10719342" y="3684004"/>
              <a:ext cx="977264" cy="474747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9" name="Straight Arrow Connector 348"/>
            <p:cNvCxnSpPr>
              <a:stCxn id="347" idx="4"/>
            </p:cNvCxnSpPr>
            <p:nvPr/>
          </p:nvCxnSpPr>
          <p:spPr>
            <a:xfrm>
              <a:off x="11804369" y="4418915"/>
              <a:ext cx="7778" cy="608916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0" name="Rounded Rectangle 349"/>
          <p:cNvSpPr/>
          <p:nvPr/>
        </p:nvSpPr>
        <p:spPr>
          <a:xfrm>
            <a:off x="4953000" y="5867400"/>
            <a:ext cx="6781800" cy="6858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1" name="Right Arrow 350"/>
          <p:cNvSpPr/>
          <p:nvPr/>
        </p:nvSpPr>
        <p:spPr>
          <a:xfrm flipH="1">
            <a:off x="4038600" y="6025662"/>
            <a:ext cx="685800" cy="422030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4" name="Picture 353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1" cstate="print"/>
          <a:stretch>
            <a:fillRect/>
          </a:stretch>
        </p:blipFill>
        <p:spPr bwMode="auto">
          <a:xfrm>
            <a:off x="533400" y="6096000"/>
            <a:ext cx="864620" cy="279057"/>
          </a:xfrm>
          <a:prstGeom prst="rect">
            <a:avLst/>
          </a:prstGeom>
          <a:noFill/>
          <a:ln/>
          <a:effectLst/>
        </p:spPr>
      </p:pic>
      <p:pic>
        <p:nvPicPr>
          <p:cNvPr id="353" name="Picture 2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5006" y="6096000"/>
            <a:ext cx="367414" cy="241575"/>
          </a:xfrm>
          <a:prstGeom prst="rect">
            <a:avLst/>
          </a:prstGeom>
          <a:noFill/>
        </p:spPr>
      </p:pic>
      <p:pic>
        <p:nvPicPr>
          <p:cNvPr id="355" name="Picture 354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21" cstate="print"/>
          <a:stretch>
            <a:fillRect/>
          </a:stretch>
        </p:blipFill>
        <p:spPr bwMode="auto">
          <a:xfrm>
            <a:off x="1649980" y="6096000"/>
            <a:ext cx="864620" cy="279057"/>
          </a:xfrm>
          <a:prstGeom prst="rect">
            <a:avLst/>
          </a:prstGeom>
          <a:noFill/>
          <a:ln/>
          <a:effectLst/>
        </p:spPr>
      </p:pic>
      <p:pic>
        <p:nvPicPr>
          <p:cNvPr id="357" name="Picture 356" descr="TP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1" cstate="print"/>
          <a:stretch>
            <a:fillRect/>
          </a:stretch>
        </p:blipFill>
        <p:spPr bwMode="auto">
          <a:xfrm>
            <a:off x="2792980" y="6096000"/>
            <a:ext cx="864620" cy="279057"/>
          </a:xfrm>
          <a:prstGeom prst="rect">
            <a:avLst/>
          </a:prstGeom>
          <a:noFill/>
          <a:ln/>
          <a:effectLst/>
        </p:spPr>
      </p:pic>
      <p:pic>
        <p:nvPicPr>
          <p:cNvPr id="359" name="Picture 2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75027" y="6051604"/>
            <a:ext cx="389821" cy="276085"/>
          </a:xfrm>
          <a:prstGeom prst="rect">
            <a:avLst/>
          </a:prstGeom>
          <a:noFill/>
        </p:spPr>
      </p:pic>
      <p:pic>
        <p:nvPicPr>
          <p:cNvPr id="360" name="Picture 2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41998" y="6087424"/>
            <a:ext cx="401623" cy="253078"/>
          </a:xfrm>
          <a:prstGeom prst="rect">
            <a:avLst/>
          </a:prstGeom>
          <a:noFill/>
        </p:spPr>
      </p:pic>
      <p:sp>
        <p:nvSpPr>
          <p:cNvPr id="361" name="Rounded Rectangle 360"/>
          <p:cNvSpPr/>
          <p:nvPr/>
        </p:nvSpPr>
        <p:spPr>
          <a:xfrm>
            <a:off x="381000" y="5867400"/>
            <a:ext cx="3429000" cy="6858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2" name="Rounded Rectangle 361"/>
          <p:cNvSpPr/>
          <p:nvPr/>
        </p:nvSpPr>
        <p:spPr>
          <a:xfrm>
            <a:off x="4953000" y="4724400"/>
            <a:ext cx="6781800" cy="6858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3" name="Right Arrow 362"/>
          <p:cNvSpPr/>
          <p:nvPr/>
        </p:nvSpPr>
        <p:spPr>
          <a:xfrm flipH="1">
            <a:off x="4038600" y="4882662"/>
            <a:ext cx="685800" cy="422030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1" name="Picture 370" descr="TP_tmp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5" cstate="print"/>
          <a:stretch>
            <a:fillRect/>
          </a:stretch>
        </p:blipFill>
        <p:spPr bwMode="auto">
          <a:xfrm>
            <a:off x="533144" y="4953000"/>
            <a:ext cx="865130" cy="279221"/>
          </a:xfrm>
          <a:prstGeom prst="rect">
            <a:avLst/>
          </a:prstGeom>
          <a:noFill/>
          <a:ln/>
          <a:effectLst/>
        </p:spPr>
      </p:pic>
      <p:pic>
        <p:nvPicPr>
          <p:cNvPr id="365" name="Picture 2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5006" y="4953000"/>
            <a:ext cx="367414" cy="241575"/>
          </a:xfrm>
          <a:prstGeom prst="rect">
            <a:avLst/>
          </a:prstGeom>
          <a:noFill/>
        </p:spPr>
      </p:pic>
      <p:pic>
        <p:nvPicPr>
          <p:cNvPr id="372" name="Picture 371" descr="TP_tmp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5" cstate="print"/>
          <a:stretch>
            <a:fillRect/>
          </a:stretch>
        </p:blipFill>
        <p:spPr bwMode="auto">
          <a:xfrm>
            <a:off x="1649724" y="4953000"/>
            <a:ext cx="865130" cy="279221"/>
          </a:xfrm>
          <a:prstGeom prst="rect">
            <a:avLst/>
          </a:prstGeom>
          <a:noFill/>
          <a:ln/>
          <a:effectLst/>
        </p:spPr>
      </p:pic>
      <p:pic>
        <p:nvPicPr>
          <p:cNvPr id="373" name="Picture 372" descr="TP_tmp.pn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5" cstate="print"/>
          <a:stretch>
            <a:fillRect/>
          </a:stretch>
        </p:blipFill>
        <p:spPr bwMode="auto">
          <a:xfrm>
            <a:off x="2792724" y="4953000"/>
            <a:ext cx="865130" cy="279221"/>
          </a:xfrm>
          <a:prstGeom prst="rect">
            <a:avLst/>
          </a:prstGeom>
          <a:noFill/>
          <a:ln/>
          <a:effectLst/>
        </p:spPr>
      </p:pic>
      <p:pic>
        <p:nvPicPr>
          <p:cNvPr id="368" name="Picture 2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75027" y="4908604"/>
            <a:ext cx="389821" cy="276085"/>
          </a:xfrm>
          <a:prstGeom prst="rect">
            <a:avLst/>
          </a:prstGeom>
          <a:noFill/>
        </p:spPr>
      </p:pic>
      <p:pic>
        <p:nvPicPr>
          <p:cNvPr id="369" name="Picture 2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41998" y="4944424"/>
            <a:ext cx="401623" cy="253078"/>
          </a:xfrm>
          <a:prstGeom prst="rect">
            <a:avLst/>
          </a:prstGeom>
          <a:noFill/>
        </p:spPr>
      </p:pic>
      <p:sp>
        <p:nvSpPr>
          <p:cNvPr id="370" name="Rounded Rectangle 369"/>
          <p:cNvSpPr/>
          <p:nvPr/>
        </p:nvSpPr>
        <p:spPr>
          <a:xfrm>
            <a:off x="381000" y="4724400"/>
            <a:ext cx="3429000" cy="6858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4" name="Rounded Rectangle 373"/>
          <p:cNvSpPr/>
          <p:nvPr/>
        </p:nvSpPr>
        <p:spPr>
          <a:xfrm>
            <a:off x="4953000" y="3597302"/>
            <a:ext cx="6781800" cy="6858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5" name="Right Arrow 374"/>
          <p:cNvSpPr/>
          <p:nvPr/>
        </p:nvSpPr>
        <p:spPr>
          <a:xfrm flipH="1">
            <a:off x="4038600" y="3755564"/>
            <a:ext cx="685800" cy="422030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3" name="Picture 382" descr="TP_tmp.png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6" cstate="print"/>
          <a:stretch>
            <a:fillRect/>
          </a:stretch>
        </p:blipFill>
        <p:spPr bwMode="auto">
          <a:xfrm>
            <a:off x="532889" y="3825902"/>
            <a:ext cx="865640" cy="279386"/>
          </a:xfrm>
          <a:prstGeom prst="rect">
            <a:avLst/>
          </a:prstGeom>
          <a:noFill/>
          <a:ln/>
          <a:effectLst/>
        </p:spPr>
      </p:pic>
      <p:pic>
        <p:nvPicPr>
          <p:cNvPr id="377" name="Picture 2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5006" y="3825902"/>
            <a:ext cx="367414" cy="241575"/>
          </a:xfrm>
          <a:prstGeom prst="rect">
            <a:avLst/>
          </a:prstGeom>
          <a:noFill/>
        </p:spPr>
      </p:pic>
      <p:pic>
        <p:nvPicPr>
          <p:cNvPr id="384" name="Picture 383" descr="TP_tmp.png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6" cstate="print"/>
          <a:stretch>
            <a:fillRect/>
          </a:stretch>
        </p:blipFill>
        <p:spPr bwMode="auto">
          <a:xfrm>
            <a:off x="1649469" y="3825902"/>
            <a:ext cx="865640" cy="279386"/>
          </a:xfrm>
          <a:prstGeom prst="rect">
            <a:avLst/>
          </a:prstGeom>
          <a:noFill/>
          <a:ln/>
          <a:effectLst/>
        </p:spPr>
      </p:pic>
      <p:pic>
        <p:nvPicPr>
          <p:cNvPr id="385" name="Picture 384" descr="TP_tmp.png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6" cstate="print"/>
          <a:stretch>
            <a:fillRect/>
          </a:stretch>
        </p:blipFill>
        <p:spPr bwMode="auto">
          <a:xfrm>
            <a:off x="2792468" y="3825902"/>
            <a:ext cx="865640" cy="279386"/>
          </a:xfrm>
          <a:prstGeom prst="rect">
            <a:avLst/>
          </a:prstGeom>
          <a:noFill/>
          <a:ln/>
          <a:effectLst/>
        </p:spPr>
      </p:pic>
      <p:pic>
        <p:nvPicPr>
          <p:cNvPr id="380" name="Picture 2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75027" y="3781506"/>
            <a:ext cx="389821" cy="276085"/>
          </a:xfrm>
          <a:prstGeom prst="rect">
            <a:avLst/>
          </a:prstGeom>
          <a:noFill/>
        </p:spPr>
      </p:pic>
      <p:pic>
        <p:nvPicPr>
          <p:cNvPr id="381" name="Picture 2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41998" y="3817326"/>
            <a:ext cx="401623" cy="253078"/>
          </a:xfrm>
          <a:prstGeom prst="rect">
            <a:avLst/>
          </a:prstGeom>
          <a:noFill/>
        </p:spPr>
      </p:pic>
      <p:sp>
        <p:nvSpPr>
          <p:cNvPr id="382" name="Rounded Rectangle 381"/>
          <p:cNvSpPr/>
          <p:nvPr/>
        </p:nvSpPr>
        <p:spPr>
          <a:xfrm>
            <a:off x="381000" y="3597302"/>
            <a:ext cx="3429000" cy="6858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6" name="Rounded Rectangle 385"/>
          <p:cNvSpPr/>
          <p:nvPr/>
        </p:nvSpPr>
        <p:spPr>
          <a:xfrm>
            <a:off x="4953000" y="2474845"/>
            <a:ext cx="6781800" cy="6858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7" name="Right Arrow 386"/>
          <p:cNvSpPr/>
          <p:nvPr/>
        </p:nvSpPr>
        <p:spPr>
          <a:xfrm flipH="1">
            <a:off x="4038600" y="2633107"/>
            <a:ext cx="685800" cy="422030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9" name="Picture 398" descr="TP_tmp.png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7" cstate="print"/>
          <a:stretch>
            <a:fillRect/>
          </a:stretch>
        </p:blipFill>
        <p:spPr bwMode="auto">
          <a:xfrm>
            <a:off x="532633" y="2703445"/>
            <a:ext cx="866151" cy="279551"/>
          </a:xfrm>
          <a:prstGeom prst="rect">
            <a:avLst/>
          </a:prstGeom>
          <a:noFill/>
          <a:ln/>
          <a:effectLst/>
        </p:spPr>
      </p:pic>
      <p:pic>
        <p:nvPicPr>
          <p:cNvPr id="389" name="Picture 2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5006" y="2703445"/>
            <a:ext cx="367414" cy="241575"/>
          </a:xfrm>
          <a:prstGeom prst="rect">
            <a:avLst/>
          </a:prstGeom>
          <a:noFill/>
        </p:spPr>
      </p:pic>
      <p:pic>
        <p:nvPicPr>
          <p:cNvPr id="400" name="Picture 399" descr="TP_tmp.png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27" cstate="print"/>
          <a:stretch>
            <a:fillRect/>
          </a:stretch>
        </p:blipFill>
        <p:spPr bwMode="auto">
          <a:xfrm>
            <a:off x="1649213" y="2703445"/>
            <a:ext cx="866151" cy="279551"/>
          </a:xfrm>
          <a:prstGeom prst="rect">
            <a:avLst/>
          </a:prstGeom>
          <a:noFill/>
          <a:ln/>
          <a:effectLst/>
        </p:spPr>
      </p:pic>
      <p:pic>
        <p:nvPicPr>
          <p:cNvPr id="401" name="Picture 400" descr="TP_tmp.png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7" cstate="print"/>
          <a:stretch>
            <a:fillRect/>
          </a:stretch>
        </p:blipFill>
        <p:spPr bwMode="auto">
          <a:xfrm>
            <a:off x="2792212" y="2703445"/>
            <a:ext cx="866151" cy="279551"/>
          </a:xfrm>
          <a:prstGeom prst="rect">
            <a:avLst/>
          </a:prstGeom>
          <a:noFill/>
          <a:ln/>
          <a:effectLst/>
        </p:spPr>
      </p:pic>
      <p:pic>
        <p:nvPicPr>
          <p:cNvPr id="392" name="Picture 2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75027" y="2659049"/>
            <a:ext cx="389821" cy="276085"/>
          </a:xfrm>
          <a:prstGeom prst="rect">
            <a:avLst/>
          </a:prstGeom>
          <a:noFill/>
        </p:spPr>
      </p:pic>
      <p:pic>
        <p:nvPicPr>
          <p:cNvPr id="393" name="Picture 2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41998" y="2694869"/>
            <a:ext cx="401623" cy="253078"/>
          </a:xfrm>
          <a:prstGeom prst="rect">
            <a:avLst/>
          </a:prstGeom>
          <a:noFill/>
        </p:spPr>
      </p:pic>
      <p:sp>
        <p:nvSpPr>
          <p:cNvPr id="394" name="Rounded Rectangle 393"/>
          <p:cNvSpPr/>
          <p:nvPr/>
        </p:nvSpPr>
        <p:spPr>
          <a:xfrm>
            <a:off x="381000" y="2474845"/>
            <a:ext cx="3429000" cy="6858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2" name="Rounded Rectangle 401"/>
          <p:cNvSpPr/>
          <p:nvPr/>
        </p:nvSpPr>
        <p:spPr>
          <a:xfrm>
            <a:off x="4953000" y="1371600"/>
            <a:ext cx="6781800" cy="6858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3" name="Right Arrow 402"/>
          <p:cNvSpPr/>
          <p:nvPr/>
        </p:nvSpPr>
        <p:spPr>
          <a:xfrm flipH="1">
            <a:off x="4038600" y="1529862"/>
            <a:ext cx="685800" cy="422030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54" name="Picture 953" descr="TP_tmp.png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28" cstate="print"/>
          <a:stretch>
            <a:fillRect/>
          </a:stretch>
        </p:blipFill>
        <p:spPr bwMode="auto">
          <a:xfrm>
            <a:off x="532377" y="1600200"/>
            <a:ext cx="866662" cy="279716"/>
          </a:xfrm>
          <a:prstGeom prst="rect">
            <a:avLst/>
          </a:prstGeom>
          <a:noFill/>
          <a:ln/>
          <a:effectLst/>
        </p:spPr>
      </p:pic>
      <p:pic>
        <p:nvPicPr>
          <p:cNvPr id="405" name="Picture 2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5006" y="1600200"/>
            <a:ext cx="367414" cy="241575"/>
          </a:xfrm>
          <a:prstGeom prst="rect">
            <a:avLst/>
          </a:prstGeom>
          <a:noFill/>
        </p:spPr>
      </p:pic>
      <p:pic>
        <p:nvPicPr>
          <p:cNvPr id="955" name="Picture 954" descr="TP_tmp.png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28" cstate="print"/>
          <a:stretch>
            <a:fillRect/>
          </a:stretch>
        </p:blipFill>
        <p:spPr bwMode="auto">
          <a:xfrm>
            <a:off x="1648957" y="1600200"/>
            <a:ext cx="866662" cy="279716"/>
          </a:xfrm>
          <a:prstGeom prst="rect">
            <a:avLst/>
          </a:prstGeom>
          <a:noFill/>
          <a:ln/>
          <a:effectLst/>
        </p:spPr>
      </p:pic>
      <p:pic>
        <p:nvPicPr>
          <p:cNvPr id="956" name="Picture 955" descr="TP_tmp.png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28" cstate="print"/>
          <a:stretch>
            <a:fillRect/>
          </a:stretch>
        </p:blipFill>
        <p:spPr bwMode="auto">
          <a:xfrm>
            <a:off x="2791956" y="1600200"/>
            <a:ext cx="866662" cy="279716"/>
          </a:xfrm>
          <a:prstGeom prst="rect">
            <a:avLst/>
          </a:prstGeom>
          <a:noFill/>
          <a:ln/>
          <a:effectLst/>
        </p:spPr>
      </p:pic>
      <p:pic>
        <p:nvPicPr>
          <p:cNvPr id="408" name="Picture 2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75027" y="1555804"/>
            <a:ext cx="389821" cy="276085"/>
          </a:xfrm>
          <a:prstGeom prst="rect">
            <a:avLst/>
          </a:prstGeom>
          <a:noFill/>
        </p:spPr>
      </p:pic>
      <p:pic>
        <p:nvPicPr>
          <p:cNvPr id="409" name="Picture 2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41998" y="1591624"/>
            <a:ext cx="401623" cy="253078"/>
          </a:xfrm>
          <a:prstGeom prst="rect">
            <a:avLst/>
          </a:prstGeom>
          <a:noFill/>
        </p:spPr>
      </p:pic>
      <p:sp>
        <p:nvSpPr>
          <p:cNvPr id="410" name="Rounded Rectangle 409"/>
          <p:cNvSpPr/>
          <p:nvPr/>
        </p:nvSpPr>
        <p:spPr>
          <a:xfrm>
            <a:off x="381000" y="1371600"/>
            <a:ext cx="3429000" cy="6858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0" grpId="0" animBg="1"/>
      <p:bldP spid="351" grpId="0" animBg="1"/>
      <p:bldP spid="361" grpId="0" animBg="1"/>
      <p:bldP spid="362" grpId="0" animBg="1"/>
      <p:bldP spid="363" grpId="0" animBg="1"/>
      <p:bldP spid="370" grpId="0" animBg="1"/>
      <p:bldP spid="374" grpId="0" animBg="1"/>
      <p:bldP spid="375" grpId="0" animBg="1"/>
      <p:bldP spid="382" grpId="0" animBg="1"/>
      <p:bldP spid="386" grpId="0" animBg="1"/>
      <p:bldP spid="387" grpId="0" animBg="1"/>
      <p:bldP spid="394" grpId="0" animBg="1"/>
      <p:bldP spid="402" grpId="0" animBg="1"/>
      <p:bldP spid="403" grpId="0" animBg="1"/>
      <p:bldP spid="410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Value Iteration</a:t>
            </a:r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00400" y="1600200"/>
            <a:ext cx="6067425" cy="42005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34" charset="-128"/>
                <a:sym typeface="Symbol" pitchFamily="18" charset="2"/>
              </a:rPr>
              <a:t>Value Iteration</a:t>
            </a:r>
          </a:p>
        </p:txBody>
      </p:sp>
      <p:sp>
        <p:nvSpPr>
          <p:cNvPr id="175718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47800"/>
            <a:ext cx="11277600" cy="48006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 smtClean="0">
                <a:ea typeface="ＭＳ Ｐゴシック" pitchFamily="34" charset="-128"/>
              </a:rPr>
              <a:t>Start with V</a:t>
            </a:r>
            <a:r>
              <a:rPr lang="en-US" sz="2400" baseline="-25000" dirty="0" smtClean="0">
                <a:ea typeface="ＭＳ Ｐゴシック" pitchFamily="34" charset="-128"/>
              </a:rPr>
              <a:t>0</a:t>
            </a:r>
            <a:r>
              <a:rPr lang="en-US" sz="2400" dirty="0" smtClean="0">
                <a:ea typeface="ＭＳ Ｐゴシック" pitchFamily="34" charset="-128"/>
              </a:rPr>
              <a:t>(s) = 0: no time steps left means an expected reward sum of zero</a:t>
            </a:r>
          </a:p>
          <a:p>
            <a:pPr lvl="2">
              <a:lnSpc>
                <a:spcPct val="80000"/>
              </a:lnSpc>
            </a:pPr>
            <a:endParaRPr lang="en-US" sz="1600" dirty="0" smtClean="0">
              <a:ea typeface="ＭＳ Ｐゴシック" pitchFamily="34" charset="-128"/>
            </a:endParaRPr>
          </a:p>
          <a:p>
            <a:pPr>
              <a:lnSpc>
                <a:spcPct val="80000"/>
              </a:lnSpc>
            </a:pPr>
            <a:r>
              <a:rPr lang="en-US" sz="2400" dirty="0" smtClean="0">
                <a:ea typeface="ＭＳ Ｐゴシック" pitchFamily="34" charset="-128"/>
              </a:rPr>
              <a:t>Given vector of </a:t>
            </a:r>
            <a:r>
              <a:rPr lang="en-US" sz="2400" dirty="0" err="1" smtClean="0">
                <a:ea typeface="ＭＳ Ｐゴシック" pitchFamily="34" charset="-128"/>
              </a:rPr>
              <a:t>V</a:t>
            </a:r>
            <a:r>
              <a:rPr lang="en-US" sz="2400" baseline="-25000" dirty="0" err="1" smtClean="0">
                <a:ea typeface="ＭＳ Ｐゴシック" pitchFamily="34" charset="-128"/>
              </a:rPr>
              <a:t>k</a:t>
            </a:r>
            <a:r>
              <a:rPr lang="en-US" sz="2400" dirty="0" smtClean="0">
                <a:ea typeface="ＭＳ Ｐゴシック" pitchFamily="34" charset="-128"/>
              </a:rPr>
              <a:t>(s) values, do one ply of </a:t>
            </a:r>
            <a:r>
              <a:rPr lang="en-US" sz="2400" dirty="0" err="1" smtClean="0">
                <a:ea typeface="ＭＳ Ｐゴシック" pitchFamily="34" charset="-128"/>
              </a:rPr>
              <a:t>expectimax</a:t>
            </a:r>
            <a:r>
              <a:rPr lang="en-US" sz="2400" dirty="0" smtClean="0">
                <a:ea typeface="ＭＳ Ｐゴシック" pitchFamily="34" charset="-128"/>
              </a:rPr>
              <a:t> from each state:</a:t>
            </a:r>
          </a:p>
          <a:p>
            <a:pPr lvl="1">
              <a:lnSpc>
                <a:spcPct val="80000"/>
              </a:lnSpc>
            </a:pPr>
            <a:endParaRPr lang="en-US" sz="2000" dirty="0" smtClean="0">
              <a:ea typeface="ＭＳ Ｐゴシック" pitchFamily="34" charset="-128"/>
            </a:endParaRPr>
          </a:p>
          <a:p>
            <a:pPr lvl="1">
              <a:lnSpc>
                <a:spcPct val="80000"/>
              </a:lnSpc>
            </a:pPr>
            <a:endParaRPr lang="en-US" sz="2000" dirty="0" smtClean="0">
              <a:ea typeface="ＭＳ Ｐゴシック" pitchFamily="34" charset="-128"/>
            </a:endParaRPr>
          </a:p>
          <a:p>
            <a:pPr lvl="1">
              <a:lnSpc>
                <a:spcPct val="80000"/>
              </a:lnSpc>
            </a:pPr>
            <a:endParaRPr lang="en-US" sz="2000" dirty="0" smtClean="0">
              <a:ea typeface="ＭＳ Ｐゴシック" pitchFamily="34" charset="-128"/>
            </a:endParaRPr>
          </a:p>
          <a:p>
            <a:pPr lvl="1">
              <a:lnSpc>
                <a:spcPct val="80000"/>
              </a:lnSpc>
            </a:pPr>
            <a:endParaRPr lang="en-US" sz="2000" dirty="0" smtClean="0">
              <a:ea typeface="ＭＳ Ｐゴシック" pitchFamily="34" charset="-128"/>
            </a:endParaRPr>
          </a:p>
          <a:p>
            <a:pPr>
              <a:lnSpc>
                <a:spcPct val="80000"/>
              </a:lnSpc>
            </a:pPr>
            <a:r>
              <a:rPr lang="en-US" sz="2400" dirty="0" smtClean="0">
                <a:ea typeface="ＭＳ Ｐゴシック" pitchFamily="34" charset="-128"/>
              </a:rPr>
              <a:t>Repeat until convergence</a:t>
            </a:r>
          </a:p>
          <a:p>
            <a:pPr lvl="1">
              <a:lnSpc>
                <a:spcPct val="80000"/>
              </a:lnSpc>
            </a:pPr>
            <a:endParaRPr lang="en-US" sz="2000" dirty="0" smtClean="0">
              <a:ea typeface="ＭＳ Ｐゴシック" pitchFamily="34" charset="-128"/>
            </a:endParaRPr>
          </a:p>
          <a:p>
            <a:pPr lvl="1">
              <a:lnSpc>
                <a:spcPct val="80000"/>
              </a:lnSpc>
            </a:pPr>
            <a:endParaRPr lang="en-US" sz="2000" dirty="0" smtClean="0">
              <a:ea typeface="ＭＳ Ｐゴシック" pitchFamily="34" charset="-128"/>
            </a:endParaRPr>
          </a:p>
          <a:p>
            <a:pPr>
              <a:lnSpc>
                <a:spcPct val="80000"/>
              </a:lnSpc>
            </a:pPr>
            <a:r>
              <a:rPr lang="en-US" sz="2400" dirty="0" smtClean="0">
                <a:ea typeface="ＭＳ Ｐゴシック" pitchFamily="34" charset="-128"/>
              </a:rPr>
              <a:t>Complexity of each iteration: O(S</a:t>
            </a:r>
            <a:r>
              <a:rPr lang="en-US" sz="2400" baseline="30000" dirty="0" smtClean="0">
                <a:ea typeface="ＭＳ Ｐゴシック" pitchFamily="34" charset="-128"/>
              </a:rPr>
              <a:t>2</a:t>
            </a:r>
            <a:r>
              <a:rPr lang="en-US" sz="2400" dirty="0" smtClean="0">
                <a:ea typeface="ＭＳ Ｐゴシック" pitchFamily="34" charset="-128"/>
              </a:rPr>
              <a:t>A)</a:t>
            </a:r>
          </a:p>
          <a:p>
            <a:pPr lvl="1">
              <a:lnSpc>
                <a:spcPct val="80000"/>
              </a:lnSpc>
            </a:pPr>
            <a:endParaRPr lang="en-US" sz="2000" dirty="0" smtClean="0">
              <a:ea typeface="ＭＳ Ｐゴシック" pitchFamily="34" charset="-128"/>
            </a:endParaRPr>
          </a:p>
          <a:p>
            <a:pPr>
              <a:lnSpc>
                <a:spcPct val="80000"/>
              </a:lnSpc>
            </a:pPr>
            <a:r>
              <a:rPr lang="en-US" sz="2400" dirty="0" smtClean="0">
                <a:ea typeface="ＭＳ Ｐゴシック" pitchFamily="34" charset="-128"/>
              </a:rPr>
              <a:t>Theorem: will converge to unique optimal values</a:t>
            </a:r>
          </a:p>
          <a:p>
            <a:pPr lvl="1">
              <a:lnSpc>
                <a:spcPct val="80000"/>
              </a:lnSpc>
            </a:pPr>
            <a:r>
              <a:rPr lang="en-US" sz="2000" dirty="0" smtClean="0">
                <a:ea typeface="ＭＳ Ｐゴシック" pitchFamily="34" charset="-128"/>
              </a:rPr>
              <a:t>Basic idea: approximations get refined towards optimal values</a:t>
            </a:r>
          </a:p>
          <a:p>
            <a:pPr lvl="1">
              <a:lnSpc>
                <a:spcPct val="80000"/>
              </a:lnSpc>
            </a:pPr>
            <a:r>
              <a:rPr lang="en-US" sz="2000" dirty="0" smtClean="0">
                <a:ea typeface="ＭＳ Ｐゴシック" pitchFamily="34" charset="-128"/>
              </a:rPr>
              <a:t>Policy may converge long before values do</a:t>
            </a:r>
          </a:p>
        </p:txBody>
      </p:sp>
      <p:pic>
        <p:nvPicPr>
          <p:cNvPr id="29" name="Picture 28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 bwMode="auto">
          <a:xfrm>
            <a:off x="1142684" y="2667000"/>
            <a:ext cx="7266933" cy="690930"/>
          </a:xfrm>
          <a:prstGeom prst="rect">
            <a:avLst/>
          </a:prstGeom>
          <a:noFill/>
          <a:ln/>
          <a:effectLst/>
        </p:spPr>
      </p:pic>
      <p:grpSp>
        <p:nvGrpSpPr>
          <p:cNvPr id="8" name="Group 10"/>
          <p:cNvGrpSpPr>
            <a:grpSpLocks/>
          </p:cNvGrpSpPr>
          <p:nvPr/>
        </p:nvGrpSpPr>
        <p:grpSpPr bwMode="auto">
          <a:xfrm>
            <a:off x="9220200" y="2286000"/>
            <a:ext cx="2286000" cy="2122488"/>
            <a:chOff x="2400" y="1401"/>
            <a:chExt cx="1440" cy="1337"/>
          </a:xfrm>
        </p:grpSpPr>
        <p:sp>
          <p:nvSpPr>
            <p:cNvPr id="9" name="AutoShape 11"/>
            <p:cNvSpPr>
              <a:spLocks noChangeArrowheads="1"/>
            </p:cNvSpPr>
            <p:nvPr/>
          </p:nvSpPr>
          <p:spPr bwMode="auto">
            <a:xfrm>
              <a:off x="3070" y="1488"/>
              <a:ext cx="155" cy="124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>
                <a:latin typeface="Calibri"/>
                <a:cs typeface="Calibri"/>
              </a:endParaRPr>
            </a:p>
          </p:txBody>
        </p:sp>
        <p:grpSp>
          <p:nvGrpSpPr>
            <p:cNvPr id="10" name="Group 12"/>
            <p:cNvGrpSpPr>
              <a:grpSpLocks/>
            </p:cNvGrpSpPr>
            <p:nvPr/>
          </p:nvGrpSpPr>
          <p:grpSpPr bwMode="auto">
            <a:xfrm>
              <a:off x="2529" y="1617"/>
              <a:ext cx="1263" cy="361"/>
              <a:chOff x="1584" y="1680"/>
              <a:chExt cx="2352" cy="336"/>
            </a:xfrm>
          </p:grpSpPr>
          <p:sp>
            <p:nvSpPr>
              <p:cNvPr id="23" name="Line 13"/>
              <p:cNvSpPr>
                <a:spLocks noChangeShapeType="1"/>
              </p:cNvSpPr>
              <p:nvPr/>
            </p:nvSpPr>
            <p:spPr bwMode="auto">
              <a:xfrm flipH="1">
                <a:off x="1584" y="1680"/>
                <a:ext cx="1152" cy="3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4" name="Line 14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1200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5" name="Line 15"/>
              <p:cNvSpPr>
                <a:spLocks noChangeShapeType="1"/>
              </p:cNvSpPr>
              <p:nvPr/>
            </p:nvSpPr>
            <p:spPr bwMode="auto">
              <a:xfrm flipH="1">
                <a:off x="2304" y="1680"/>
                <a:ext cx="432" cy="33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6" name="Line 16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432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</p:grpSp>
        <p:sp>
          <p:nvSpPr>
            <p:cNvPr id="11" name="Oval 17"/>
            <p:cNvSpPr>
              <a:spLocks noChangeArrowheads="1"/>
            </p:cNvSpPr>
            <p:nvPr/>
          </p:nvSpPr>
          <p:spPr bwMode="auto">
            <a:xfrm>
              <a:off x="2864" y="1978"/>
              <a:ext cx="129" cy="129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grpSp>
          <p:nvGrpSpPr>
            <p:cNvPr id="12" name="Group 18"/>
            <p:cNvGrpSpPr>
              <a:grpSpLocks/>
            </p:cNvGrpSpPr>
            <p:nvPr/>
          </p:nvGrpSpPr>
          <p:grpSpPr bwMode="auto">
            <a:xfrm>
              <a:off x="2400" y="2107"/>
              <a:ext cx="1057" cy="386"/>
              <a:chOff x="1536" y="2400"/>
              <a:chExt cx="1584" cy="624"/>
            </a:xfrm>
          </p:grpSpPr>
          <p:sp>
            <p:nvSpPr>
              <p:cNvPr id="19" name="Line 19"/>
              <p:cNvSpPr>
                <a:spLocks noChangeShapeType="1"/>
              </p:cNvSpPr>
              <p:nvPr/>
            </p:nvSpPr>
            <p:spPr bwMode="auto">
              <a:xfrm flipH="1">
                <a:off x="1536" y="2400"/>
                <a:ext cx="776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0" name="Line 20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808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1" name="Line 21"/>
              <p:cNvSpPr>
                <a:spLocks noChangeShapeType="1"/>
              </p:cNvSpPr>
              <p:nvPr/>
            </p:nvSpPr>
            <p:spPr bwMode="auto">
              <a:xfrm flipH="1">
                <a:off x="2021" y="2400"/>
                <a:ext cx="291" cy="62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2" name="Line 22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280" cy="62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</p:grpSp>
        <p:sp>
          <p:nvSpPr>
            <p:cNvPr id="13" name="Text Box 23"/>
            <p:cNvSpPr txBox="1">
              <a:spLocks noChangeArrowheads="1"/>
            </p:cNvSpPr>
            <p:nvPr/>
          </p:nvSpPr>
          <p:spPr bwMode="auto">
            <a:xfrm>
              <a:off x="3024" y="1680"/>
              <a:ext cx="129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>
                  <a:latin typeface="Calibri"/>
                  <a:cs typeface="Calibri"/>
                </a:rPr>
                <a:t>a</a:t>
              </a:r>
            </a:p>
          </p:txBody>
        </p:sp>
        <p:sp>
          <p:nvSpPr>
            <p:cNvPr id="14" name="Text Box 24"/>
            <p:cNvSpPr txBox="1">
              <a:spLocks noChangeArrowheads="1"/>
            </p:cNvSpPr>
            <p:nvPr/>
          </p:nvSpPr>
          <p:spPr bwMode="auto">
            <a:xfrm>
              <a:off x="3216" y="1401"/>
              <a:ext cx="624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 smtClean="0">
                  <a:solidFill>
                    <a:srgbClr val="0000FF"/>
                  </a:solidFill>
                  <a:latin typeface="Calibri"/>
                  <a:cs typeface="Calibri"/>
                </a:rPr>
                <a:t>V</a:t>
              </a:r>
              <a:r>
                <a:rPr lang="en-US" baseline="-25000" dirty="0" smtClean="0">
                  <a:solidFill>
                    <a:srgbClr val="0000FF"/>
                  </a:solidFill>
                  <a:latin typeface="Calibri"/>
                  <a:cs typeface="Calibri"/>
                </a:rPr>
                <a:t>k+1</a:t>
              </a:r>
              <a:r>
                <a:rPr lang="en-US" dirty="0" smtClean="0">
                  <a:solidFill>
                    <a:srgbClr val="0000FF"/>
                  </a:solidFill>
                  <a:latin typeface="Calibri"/>
                  <a:cs typeface="Calibri"/>
                </a:rPr>
                <a:t>(s)</a:t>
              </a:r>
              <a:endParaRPr lang="en-US" dirty="0">
                <a:solidFill>
                  <a:srgbClr val="0000FF"/>
                </a:solidFill>
                <a:latin typeface="Calibri"/>
                <a:cs typeface="Calibri"/>
              </a:endParaRPr>
            </a:p>
          </p:txBody>
        </p:sp>
        <p:sp>
          <p:nvSpPr>
            <p:cNvPr id="15" name="Text Box 25"/>
            <p:cNvSpPr txBox="1">
              <a:spLocks noChangeArrowheads="1"/>
            </p:cNvSpPr>
            <p:nvPr/>
          </p:nvSpPr>
          <p:spPr bwMode="auto">
            <a:xfrm>
              <a:off x="2976" y="1920"/>
              <a:ext cx="559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>
                  <a:solidFill>
                    <a:srgbClr val="008000"/>
                  </a:solidFill>
                  <a:latin typeface="Calibri"/>
                  <a:cs typeface="Calibri"/>
                </a:rPr>
                <a:t>s, a</a:t>
              </a:r>
            </a:p>
          </p:txBody>
        </p:sp>
        <p:sp>
          <p:nvSpPr>
            <p:cNvPr id="16" name="Text Box 26"/>
            <p:cNvSpPr txBox="1">
              <a:spLocks noChangeArrowheads="1"/>
            </p:cNvSpPr>
            <p:nvPr/>
          </p:nvSpPr>
          <p:spPr bwMode="auto">
            <a:xfrm>
              <a:off x="2592" y="2265"/>
              <a:ext cx="50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 err="1">
                  <a:latin typeface="Calibri"/>
                  <a:cs typeface="Calibri"/>
                </a:rPr>
                <a:t>s,a,s</a:t>
              </a:r>
              <a:r>
                <a:rPr lang="ja-JP" altLang="en-US">
                  <a:latin typeface="Calibri"/>
                  <a:cs typeface="Calibri"/>
                </a:rPr>
                <a:t>’</a:t>
              </a:r>
              <a:endParaRPr lang="en-US" dirty="0">
                <a:latin typeface="Calibri"/>
                <a:cs typeface="Calibri"/>
              </a:endParaRPr>
            </a:p>
          </p:txBody>
        </p:sp>
        <p:sp>
          <p:nvSpPr>
            <p:cNvPr id="18" name="Text Box 28"/>
            <p:cNvSpPr txBox="1">
              <a:spLocks noChangeArrowheads="1"/>
            </p:cNvSpPr>
            <p:nvPr/>
          </p:nvSpPr>
          <p:spPr bwMode="auto">
            <a:xfrm>
              <a:off x="2789" y="2505"/>
              <a:ext cx="667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lang="en-US" dirty="0" err="1" smtClean="0">
                  <a:solidFill>
                    <a:srgbClr val="0000FF"/>
                  </a:solidFill>
                  <a:latin typeface="Calibri"/>
                  <a:cs typeface="Calibri"/>
                </a:rPr>
                <a:t>V</a:t>
              </a:r>
              <a:r>
                <a:rPr lang="en-US" baseline="-25000" dirty="0" err="1" smtClean="0">
                  <a:solidFill>
                    <a:srgbClr val="0000FF"/>
                  </a:solidFill>
                  <a:latin typeface="Calibri"/>
                  <a:cs typeface="Calibri"/>
                </a:rPr>
                <a:t>k</a:t>
              </a:r>
              <a:r>
                <a:rPr lang="en-US" dirty="0" smtClean="0">
                  <a:solidFill>
                    <a:srgbClr val="0000FF"/>
                  </a:solidFill>
                  <a:latin typeface="Calibri"/>
                  <a:cs typeface="Calibri"/>
                </a:rPr>
                <a:t>(s’</a:t>
              </a:r>
              <a:r>
                <a:rPr lang="en-US" altLang="ja-JP" dirty="0" smtClean="0">
                  <a:solidFill>
                    <a:srgbClr val="0000FF"/>
                  </a:solidFill>
                  <a:latin typeface="Calibri"/>
                  <a:cs typeface="Calibri"/>
                </a:rPr>
                <a:t>)</a:t>
              </a:r>
              <a:endParaRPr lang="en-US" dirty="0">
                <a:solidFill>
                  <a:srgbClr val="0000FF"/>
                </a:solidFill>
                <a:latin typeface="Calibri"/>
                <a:cs typeface="Calibri"/>
              </a:endParaRPr>
            </a:p>
          </p:txBody>
        </p:sp>
      </p:grpSp>
      <p:sp>
        <p:nvSpPr>
          <p:cNvPr id="27" name="Isosceles Triangle 26"/>
          <p:cNvSpPr/>
          <p:nvPr/>
        </p:nvSpPr>
        <p:spPr>
          <a:xfrm>
            <a:off x="9601200" y="4495800"/>
            <a:ext cx="1600200" cy="1752600"/>
          </a:xfrm>
          <a:prstGeom prst="triangle">
            <a:avLst/>
          </a:prstGeom>
          <a:solidFill>
            <a:srgbClr val="8FAA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1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1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1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18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18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18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18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/>
                <a:cs typeface="Calibri"/>
              </a:rPr>
              <a:t>Example: Value Iteration</a:t>
            </a:r>
            <a:endParaRPr lang="en-US" dirty="0">
              <a:latin typeface="Calibri"/>
              <a:cs typeface="Calibri"/>
            </a:endParaRPr>
          </a:p>
        </p:txBody>
      </p:sp>
      <p:pic>
        <p:nvPicPr>
          <p:cNvPr id="39" name="Content Placeholder 38" descr="TP_tmp.png"/>
          <p:cNvPicPr>
            <a:picLocks noGrp="1" noChangeAspect="1"/>
          </p:cNvPicPr>
          <p:nvPr>
            <p:ph idx="1"/>
            <p:custDataLst>
              <p:tags r:id="rId1"/>
            </p:custDataLst>
          </p:nvPr>
        </p:nvPicPr>
        <p:blipFill>
          <a:blip r:embed="rId6" cstate="print"/>
          <a:stretch>
            <a:fillRect/>
          </a:stretch>
        </p:blipFill>
        <p:spPr bwMode="auto">
          <a:xfrm>
            <a:off x="685800" y="5231592"/>
            <a:ext cx="254808" cy="254808"/>
          </a:xfrm>
          <a:noFill/>
          <a:ln>
            <a:noFill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88191" y="1644596"/>
            <a:ext cx="668678" cy="439656"/>
          </a:xfrm>
          <a:prstGeom prst="rect">
            <a:avLst/>
          </a:prstGeom>
          <a:noFill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77315" y="1600200"/>
            <a:ext cx="709457" cy="502463"/>
          </a:xfrm>
          <a:prstGeom prst="rect">
            <a:avLst/>
          </a:prstGeom>
          <a:noFill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36907" y="1636019"/>
            <a:ext cx="730937" cy="460591"/>
          </a:xfrm>
          <a:prstGeom prst="rect">
            <a:avLst/>
          </a:prstGeom>
          <a:noFill/>
        </p:spPr>
      </p:pic>
      <p:sp>
        <p:nvSpPr>
          <p:cNvPr id="10" name="Rounded Rectangle 9"/>
          <p:cNvSpPr/>
          <p:nvPr/>
        </p:nvSpPr>
        <p:spPr>
          <a:xfrm>
            <a:off x="1219200" y="4937098"/>
            <a:ext cx="3657600" cy="854102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1219200" y="3565498"/>
            <a:ext cx="3657600" cy="854102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219200" y="2209800"/>
            <a:ext cx="3657600" cy="8382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pic>
        <p:nvPicPr>
          <p:cNvPr id="41" name="Picture 40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/>
          <a:stretch>
            <a:fillRect/>
          </a:stretch>
        </p:blipFill>
        <p:spPr bwMode="auto">
          <a:xfrm>
            <a:off x="698540" y="3875895"/>
            <a:ext cx="229327" cy="255317"/>
          </a:xfrm>
          <a:prstGeom prst="rect">
            <a:avLst/>
          </a:prstGeom>
          <a:noFill/>
          <a:ln/>
          <a:effectLst/>
        </p:spPr>
      </p:pic>
      <p:pic>
        <p:nvPicPr>
          <p:cNvPr id="43" name="Picture 42" descr="TP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/>
          <a:stretch>
            <a:fillRect/>
          </a:stretch>
        </p:blipFill>
        <p:spPr bwMode="auto">
          <a:xfrm>
            <a:off x="672805" y="2504295"/>
            <a:ext cx="255317" cy="255317"/>
          </a:xfrm>
          <a:prstGeom prst="rect">
            <a:avLst/>
          </a:prstGeom>
          <a:noFill/>
          <a:ln/>
          <a:effectLst/>
        </p:spPr>
      </p:pic>
      <p:sp>
        <p:nvSpPr>
          <p:cNvPr id="76" name="TextBox 75"/>
          <p:cNvSpPr txBox="1"/>
          <p:nvPr/>
        </p:nvSpPr>
        <p:spPr>
          <a:xfrm>
            <a:off x="1447800" y="5105400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Calibri"/>
                <a:cs typeface="Calibri"/>
              </a:rPr>
              <a:t>  0             0             0</a:t>
            </a:r>
            <a:endParaRPr lang="en-US" sz="2800" dirty="0">
              <a:latin typeface="Calibri"/>
              <a:cs typeface="Calibri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1447800" y="3733800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Calibri"/>
                <a:cs typeface="Calibri"/>
              </a:rPr>
              <a:t>  2             1             0</a:t>
            </a:r>
            <a:endParaRPr lang="en-US" sz="2800" dirty="0">
              <a:latin typeface="Calibri"/>
              <a:cs typeface="Calibri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1447800" y="2362200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Calibri"/>
                <a:cs typeface="Calibri"/>
              </a:rPr>
              <a:t>  3.5          2.5          0</a:t>
            </a:r>
            <a:endParaRPr lang="en-US" sz="2800" dirty="0">
              <a:latin typeface="Calibri"/>
              <a:cs typeface="Calibri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7162800" y="4572000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>
                <a:latin typeface="Calibri"/>
                <a:cs typeface="Calibri"/>
              </a:rPr>
              <a:t>Assume no discount!</a:t>
            </a:r>
            <a:endParaRPr lang="en-US" i="1" dirty="0">
              <a:latin typeface="Calibri"/>
              <a:cs typeface="Calibri"/>
            </a:endParaRP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58981" y="1876171"/>
            <a:ext cx="6428219" cy="234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7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 cstate="print"/>
          <a:stretch>
            <a:fillRect/>
          </a:stretch>
        </p:blipFill>
        <p:spPr bwMode="auto">
          <a:xfrm>
            <a:off x="5715000" y="5334000"/>
            <a:ext cx="5971533" cy="567765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/>
      <p:bldP spid="77" grpId="0"/>
      <p:bldP spid="78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/>
                <a:cs typeface="Calibri"/>
              </a:rPr>
              <a:t>Convergence*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397001"/>
            <a:ext cx="6375400" cy="4729164"/>
          </a:xfrm>
        </p:spPr>
        <p:txBody>
          <a:bodyPr/>
          <a:lstStyle/>
          <a:p>
            <a:r>
              <a:rPr lang="en-US" sz="2000" dirty="0" smtClean="0">
                <a:latin typeface="Calibri"/>
                <a:cs typeface="Calibri"/>
              </a:rPr>
              <a:t>How do we know the </a:t>
            </a:r>
            <a:r>
              <a:rPr lang="en-US" sz="2000" dirty="0" err="1" smtClean="0">
                <a:latin typeface="Calibri"/>
                <a:cs typeface="Calibri"/>
              </a:rPr>
              <a:t>V</a:t>
            </a:r>
            <a:r>
              <a:rPr lang="en-US" sz="2000" baseline="-25000" dirty="0" err="1" smtClean="0">
                <a:latin typeface="Calibri"/>
                <a:cs typeface="Calibri"/>
              </a:rPr>
              <a:t>k</a:t>
            </a:r>
            <a:r>
              <a:rPr lang="en-US" sz="2000" dirty="0" smtClean="0">
                <a:latin typeface="Calibri"/>
                <a:cs typeface="Calibri"/>
              </a:rPr>
              <a:t> vectors are going to converge?</a:t>
            </a:r>
          </a:p>
          <a:p>
            <a:pPr lvl="1"/>
            <a:endParaRPr lang="en-US" sz="1600" dirty="0" smtClean="0">
              <a:latin typeface="Calibri"/>
              <a:cs typeface="Calibri"/>
            </a:endParaRPr>
          </a:p>
          <a:p>
            <a:r>
              <a:rPr lang="en-US" sz="2000" dirty="0" smtClean="0">
                <a:latin typeface="Calibri"/>
                <a:cs typeface="Calibri"/>
              </a:rPr>
              <a:t>Case 1: If the tree has maximum depth M, then V</a:t>
            </a:r>
            <a:r>
              <a:rPr lang="en-US" sz="2000" baseline="-25000" dirty="0" smtClean="0">
                <a:latin typeface="Calibri"/>
                <a:cs typeface="Calibri"/>
              </a:rPr>
              <a:t>M</a:t>
            </a:r>
            <a:r>
              <a:rPr lang="en-US" sz="2000" dirty="0" smtClean="0">
                <a:latin typeface="Calibri"/>
                <a:cs typeface="Calibri"/>
              </a:rPr>
              <a:t> holds the actual </a:t>
            </a:r>
            <a:r>
              <a:rPr lang="en-US" sz="2000" dirty="0" err="1" smtClean="0">
                <a:latin typeface="Calibri"/>
                <a:cs typeface="Calibri"/>
              </a:rPr>
              <a:t>untruncated</a:t>
            </a:r>
            <a:r>
              <a:rPr lang="en-US" sz="2000" dirty="0" smtClean="0">
                <a:latin typeface="Calibri"/>
                <a:cs typeface="Calibri"/>
              </a:rPr>
              <a:t> values</a:t>
            </a:r>
          </a:p>
          <a:p>
            <a:pPr lvl="1"/>
            <a:endParaRPr lang="en-US" sz="1600" dirty="0" smtClean="0">
              <a:latin typeface="Calibri"/>
              <a:cs typeface="Calibri"/>
            </a:endParaRPr>
          </a:p>
          <a:p>
            <a:r>
              <a:rPr lang="en-US" sz="2000" dirty="0" smtClean="0">
                <a:latin typeface="Calibri"/>
                <a:cs typeface="Calibri"/>
              </a:rPr>
              <a:t>Case 2: If the discount is less than 1</a:t>
            </a:r>
          </a:p>
          <a:p>
            <a:pPr lvl="1"/>
            <a:r>
              <a:rPr lang="en-US" sz="1800" dirty="0" smtClean="0">
                <a:latin typeface="Calibri"/>
                <a:cs typeface="Calibri"/>
              </a:rPr>
              <a:t>Sketch: For any state </a:t>
            </a:r>
            <a:r>
              <a:rPr lang="en-US" sz="1800" dirty="0" err="1" smtClean="0">
                <a:latin typeface="Calibri"/>
                <a:cs typeface="Calibri"/>
              </a:rPr>
              <a:t>V</a:t>
            </a:r>
            <a:r>
              <a:rPr lang="en-US" sz="1800" baseline="-25000" dirty="0" err="1" smtClean="0">
                <a:latin typeface="Calibri"/>
                <a:cs typeface="Calibri"/>
              </a:rPr>
              <a:t>k</a:t>
            </a:r>
            <a:r>
              <a:rPr lang="en-US" sz="1800" dirty="0" smtClean="0">
                <a:latin typeface="Calibri"/>
                <a:cs typeface="Calibri"/>
              </a:rPr>
              <a:t> and V</a:t>
            </a:r>
            <a:r>
              <a:rPr lang="en-US" sz="1800" baseline="-25000" dirty="0" smtClean="0">
                <a:latin typeface="Calibri"/>
                <a:cs typeface="Calibri"/>
              </a:rPr>
              <a:t>k+1</a:t>
            </a:r>
            <a:r>
              <a:rPr lang="en-US" sz="1800" dirty="0" smtClean="0">
                <a:latin typeface="Calibri"/>
                <a:cs typeface="Calibri"/>
              </a:rPr>
              <a:t> can be viewed as depth k+1 </a:t>
            </a:r>
            <a:r>
              <a:rPr lang="en-US" sz="1800" dirty="0" err="1" smtClean="0">
                <a:latin typeface="Calibri"/>
                <a:cs typeface="Calibri"/>
              </a:rPr>
              <a:t>expectimax</a:t>
            </a:r>
            <a:r>
              <a:rPr lang="en-US" sz="1800" dirty="0" smtClean="0">
                <a:latin typeface="Calibri"/>
                <a:cs typeface="Calibri"/>
              </a:rPr>
              <a:t> results in nearly identical search trees</a:t>
            </a:r>
          </a:p>
          <a:p>
            <a:pPr lvl="1"/>
            <a:r>
              <a:rPr lang="en-US" sz="1800" dirty="0" smtClean="0">
                <a:latin typeface="Calibri"/>
                <a:cs typeface="Calibri"/>
              </a:rPr>
              <a:t>The difference is that on the bottom layer, V</a:t>
            </a:r>
            <a:r>
              <a:rPr lang="en-US" sz="1800" baseline="-25000" dirty="0" smtClean="0">
                <a:latin typeface="Calibri"/>
                <a:cs typeface="Calibri"/>
              </a:rPr>
              <a:t>k+1</a:t>
            </a:r>
            <a:r>
              <a:rPr lang="en-US" sz="1800" dirty="0" smtClean="0">
                <a:latin typeface="Calibri"/>
                <a:cs typeface="Calibri"/>
              </a:rPr>
              <a:t> has actual rewards while </a:t>
            </a:r>
            <a:r>
              <a:rPr lang="en-US" sz="1800" dirty="0" err="1" smtClean="0">
                <a:latin typeface="Calibri"/>
                <a:cs typeface="Calibri"/>
              </a:rPr>
              <a:t>V</a:t>
            </a:r>
            <a:r>
              <a:rPr lang="en-US" sz="1800" baseline="-25000" dirty="0" err="1" smtClean="0">
                <a:latin typeface="Calibri"/>
                <a:cs typeface="Calibri"/>
              </a:rPr>
              <a:t>k</a:t>
            </a:r>
            <a:r>
              <a:rPr lang="en-US" sz="1800" dirty="0" smtClean="0">
                <a:latin typeface="Calibri"/>
                <a:cs typeface="Calibri"/>
              </a:rPr>
              <a:t> has zeros</a:t>
            </a:r>
          </a:p>
          <a:p>
            <a:pPr lvl="1"/>
            <a:r>
              <a:rPr lang="en-US" sz="1800" dirty="0" smtClean="0">
                <a:latin typeface="Calibri"/>
                <a:cs typeface="Calibri"/>
              </a:rPr>
              <a:t>That last layer is at best all R</a:t>
            </a:r>
            <a:r>
              <a:rPr lang="en-US" sz="1800" baseline="-25000" dirty="0" smtClean="0">
                <a:latin typeface="Calibri"/>
                <a:cs typeface="Calibri"/>
              </a:rPr>
              <a:t>MAX</a:t>
            </a:r>
            <a:r>
              <a:rPr lang="en-US" sz="1800" dirty="0" smtClean="0">
                <a:latin typeface="Calibri"/>
                <a:cs typeface="Calibri"/>
              </a:rPr>
              <a:t> </a:t>
            </a:r>
          </a:p>
          <a:p>
            <a:pPr lvl="1"/>
            <a:r>
              <a:rPr lang="en-US" sz="1800" dirty="0" smtClean="0">
                <a:latin typeface="Calibri"/>
                <a:cs typeface="Calibri"/>
              </a:rPr>
              <a:t>It is at worst R</a:t>
            </a:r>
            <a:r>
              <a:rPr lang="en-US" sz="1800" baseline="-25000" dirty="0" smtClean="0">
                <a:latin typeface="Calibri"/>
                <a:cs typeface="Calibri"/>
              </a:rPr>
              <a:t>MIN</a:t>
            </a:r>
            <a:r>
              <a:rPr lang="en-US" sz="1800" dirty="0" smtClean="0">
                <a:latin typeface="Calibri"/>
                <a:cs typeface="Calibri"/>
              </a:rPr>
              <a:t> </a:t>
            </a:r>
          </a:p>
          <a:p>
            <a:pPr lvl="1"/>
            <a:r>
              <a:rPr lang="en-US" sz="1800" dirty="0" smtClean="0">
                <a:latin typeface="Calibri"/>
                <a:cs typeface="Calibri"/>
              </a:rPr>
              <a:t>But everything is discounted by </a:t>
            </a:r>
            <a:r>
              <a:rPr lang="el-GR" sz="1800" dirty="0" smtClean="0">
                <a:latin typeface="Calibri"/>
                <a:cs typeface="Calibri"/>
              </a:rPr>
              <a:t>γ</a:t>
            </a:r>
            <a:r>
              <a:rPr lang="en-US" sz="1800" baseline="30000" dirty="0" smtClean="0">
                <a:latin typeface="Calibri"/>
                <a:cs typeface="Calibri"/>
              </a:rPr>
              <a:t>k</a:t>
            </a:r>
            <a:r>
              <a:rPr lang="en-US" sz="1800" dirty="0" smtClean="0">
                <a:latin typeface="Calibri"/>
                <a:cs typeface="Calibri"/>
              </a:rPr>
              <a:t> that far out</a:t>
            </a:r>
          </a:p>
          <a:p>
            <a:pPr lvl="1"/>
            <a:r>
              <a:rPr lang="en-US" sz="1800" dirty="0" smtClean="0">
                <a:latin typeface="Calibri"/>
                <a:cs typeface="Calibri"/>
              </a:rPr>
              <a:t>So </a:t>
            </a:r>
            <a:r>
              <a:rPr lang="en-US" sz="1800" dirty="0" err="1" smtClean="0">
                <a:latin typeface="Calibri"/>
                <a:cs typeface="Calibri"/>
              </a:rPr>
              <a:t>V</a:t>
            </a:r>
            <a:r>
              <a:rPr lang="en-US" sz="1800" baseline="-25000" dirty="0" err="1" smtClean="0">
                <a:latin typeface="Calibri"/>
                <a:cs typeface="Calibri"/>
              </a:rPr>
              <a:t>k</a:t>
            </a:r>
            <a:r>
              <a:rPr lang="en-US" sz="1800" dirty="0" smtClean="0">
                <a:latin typeface="Calibri"/>
                <a:cs typeface="Calibri"/>
              </a:rPr>
              <a:t> and V</a:t>
            </a:r>
            <a:r>
              <a:rPr lang="en-US" sz="1800" baseline="-25000" dirty="0" smtClean="0">
                <a:latin typeface="Calibri"/>
                <a:cs typeface="Calibri"/>
              </a:rPr>
              <a:t>k+1</a:t>
            </a:r>
            <a:r>
              <a:rPr lang="en-US" sz="1800" dirty="0" smtClean="0">
                <a:latin typeface="Calibri"/>
                <a:cs typeface="Calibri"/>
              </a:rPr>
              <a:t> are at most </a:t>
            </a:r>
            <a:r>
              <a:rPr lang="el-GR" sz="1800" dirty="0" smtClean="0">
                <a:latin typeface="Calibri"/>
                <a:cs typeface="Calibri"/>
              </a:rPr>
              <a:t>γ</a:t>
            </a:r>
            <a:r>
              <a:rPr lang="en-US" sz="1800" baseline="30000" dirty="0" smtClean="0">
                <a:latin typeface="Calibri"/>
                <a:cs typeface="Calibri"/>
              </a:rPr>
              <a:t>k</a:t>
            </a:r>
            <a:r>
              <a:rPr lang="en-US" sz="1800" dirty="0" smtClean="0">
                <a:latin typeface="Calibri"/>
                <a:cs typeface="Calibri"/>
              </a:rPr>
              <a:t> </a:t>
            </a:r>
            <a:r>
              <a:rPr lang="en-US" sz="1800" dirty="0" err="1" smtClean="0">
                <a:latin typeface="Calibri"/>
                <a:cs typeface="Calibri"/>
              </a:rPr>
              <a:t>max|R</a:t>
            </a:r>
            <a:r>
              <a:rPr lang="en-US" sz="1800" dirty="0" smtClean="0">
                <a:latin typeface="Calibri"/>
                <a:cs typeface="Calibri"/>
              </a:rPr>
              <a:t>| different</a:t>
            </a:r>
          </a:p>
          <a:p>
            <a:pPr lvl="1"/>
            <a:r>
              <a:rPr lang="en-US" sz="1800" dirty="0" smtClean="0">
                <a:latin typeface="Calibri"/>
                <a:cs typeface="Calibri"/>
              </a:rPr>
              <a:t>So as k increases, the values converge</a:t>
            </a:r>
            <a:endParaRPr lang="en-US" sz="1800" dirty="0">
              <a:latin typeface="Calibri"/>
              <a:cs typeface="Calibri"/>
            </a:endParaRPr>
          </a:p>
        </p:txBody>
      </p:sp>
      <p:sp>
        <p:nvSpPr>
          <p:cNvPr id="5" name="Isosceles Triangle 4"/>
          <p:cNvSpPr/>
          <p:nvPr/>
        </p:nvSpPr>
        <p:spPr>
          <a:xfrm>
            <a:off x="7239000" y="2304691"/>
            <a:ext cx="2135038" cy="3105509"/>
          </a:xfrm>
          <a:prstGeom prst="triangl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4" name="Isosceles Triangle 3"/>
          <p:cNvSpPr/>
          <p:nvPr/>
        </p:nvSpPr>
        <p:spPr>
          <a:xfrm>
            <a:off x="7368396" y="2304691"/>
            <a:ext cx="1876245" cy="2717321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6" name="Isosceles Triangle 5"/>
          <p:cNvSpPr/>
          <p:nvPr/>
        </p:nvSpPr>
        <p:spPr>
          <a:xfrm>
            <a:off x="9697528" y="2304691"/>
            <a:ext cx="2135038" cy="3105509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7" name="Isosceles Triangle 6"/>
          <p:cNvSpPr/>
          <p:nvPr/>
        </p:nvSpPr>
        <p:spPr>
          <a:xfrm>
            <a:off x="9826925" y="2304691"/>
            <a:ext cx="1876245" cy="2717321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pic>
        <p:nvPicPr>
          <p:cNvPr id="9" name="Picture 8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7931118" y="1828939"/>
            <a:ext cx="780241" cy="389057"/>
          </a:xfrm>
          <a:prstGeom prst="rect">
            <a:avLst/>
          </a:prstGeom>
        </p:spPr>
      </p:pic>
      <p:pic>
        <p:nvPicPr>
          <p:cNvPr id="11" name="Picture 10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 bwMode="auto">
          <a:xfrm>
            <a:off x="10219613" y="1828800"/>
            <a:ext cx="1134187" cy="389411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  <p:bldP spid="6" grpId="0" animBg="1"/>
      <p:bldP spid="7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Time: Policy-Based Methods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Video of Demo </a:t>
            </a:r>
            <a:r>
              <a:rPr lang="en-US" dirty="0" err="1" smtClean="0"/>
              <a:t>Gridworld</a:t>
            </a:r>
            <a:r>
              <a:rPr lang="en-US" dirty="0" smtClean="0"/>
              <a:t> Manual Intro</a:t>
            </a:r>
            <a:endParaRPr lang="en-US" dirty="0"/>
          </a:p>
        </p:txBody>
      </p:sp>
      <p:pic>
        <p:nvPicPr>
          <p:cNvPr id="4" name="Gridworld Manual Intro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89760" y="1143000"/>
            <a:ext cx="8412480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579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What is Markov about MDPs?</a:t>
            </a:r>
          </a:p>
        </p:txBody>
      </p:sp>
      <p:sp>
        <p:nvSpPr>
          <p:cNvPr id="24578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610600" cy="4525963"/>
          </a:xfrm>
        </p:spPr>
        <p:txBody>
          <a:bodyPr/>
          <a:lstStyle/>
          <a:p>
            <a:r>
              <a:rPr lang="en-US" altLang="ja-JP" sz="2400" dirty="0" smtClean="0">
                <a:ea typeface="ＭＳ Ｐゴシック" pitchFamily="34" charset="-128"/>
              </a:rPr>
              <a:t>“Markov” generally means that given the present state, the future and the past are independent</a:t>
            </a:r>
          </a:p>
          <a:p>
            <a:pPr lvl="2"/>
            <a:endParaRPr lang="en-US" sz="1600" dirty="0" smtClean="0">
              <a:ea typeface="ＭＳ Ｐゴシック" pitchFamily="34" charset="-128"/>
            </a:endParaRPr>
          </a:p>
          <a:p>
            <a:r>
              <a:rPr lang="en-US" sz="2400" dirty="0" smtClean="0">
                <a:ea typeface="ＭＳ Ｐゴシック" pitchFamily="34" charset="-128"/>
              </a:rPr>
              <a:t>For Markov decision processes, </a:t>
            </a:r>
            <a:r>
              <a:rPr lang="en-US" altLang="ja-JP" sz="2400" dirty="0" smtClean="0">
                <a:ea typeface="ＭＳ Ｐゴシック" pitchFamily="34" charset="-128"/>
              </a:rPr>
              <a:t>“Markov” means action outcomes depend only on the current state</a:t>
            </a:r>
          </a:p>
          <a:p>
            <a:endParaRPr lang="en-US" altLang="ja-JP" sz="2400" dirty="0" smtClean="0">
              <a:ea typeface="ＭＳ Ｐゴシック" pitchFamily="34" charset="-128"/>
            </a:endParaRPr>
          </a:p>
          <a:p>
            <a:endParaRPr lang="en-US" altLang="ja-JP" sz="2400" dirty="0" smtClean="0">
              <a:ea typeface="ＭＳ Ｐゴシック" pitchFamily="34" charset="-128"/>
            </a:endParaRPr>
          </a:p>
          <a:p>
            <a:endParaRPr lang="en-US" altLang="ja-JP" sz="2000" dirty="0" smtClean="0">
              <a:ea typeface="ＭＳ Ｐゴシック" pitchFamily="34" charset="-128"/>
            </a:endParaRPr>
          </a:p>
          <a:p>
            <a:endParaRPr lang="en-US" altLang="ja-JP" sz="2000" dirty="0" smtClean="0">
              <a:ea typeface="ＭＳ Ｐゴシック" pitchFamily="34" charset="-128"/>
            </a:endParaRPr>
          </a:p>
          <a:p>
            <a:endParaRPr lang="en-US" altLang="ja-JP" sz="2000" dirty="0" smtClean="0">
              <a:ea typeface="ＭＳ Ｐゴシック" pitchFamily="34" charset="-128"/>
            </a:endParaRPr>
          </a:p>
          <a:p>
            <a:r>
              <a:rPr lang="en-US" altLang="ja-JP" sz="2400" dirty="0" smtClean="0">
                <a:ea typeface="ＭＳ Ｐゴシック" pitchFamily="34" charset="-128"/>
              </a:rPr>
              <a:t>This is just like search, where the successor function could only depend on the current state (not the history)</a:t>
            </a:r>
          </a:p>
          <a:p>
            <a:pPr>
              <a:buFont typeface="Wingdings" pitchFamily="2" charset="2"/>
              <a:buNone/>
            </a:pPr>
            <a:endParaRPr lang="en-US" sz="2400" dirty="0" smtClean="0">
              <a:ea typeface="ＭＳ Ｐゴシック" pitchFamily="34" charset="-128"/>
            </a:endParaRPr>
          </a:p>
        </p:txBody>
      </p:sp>
      <p:pic>
        <p:nvPicPr>
          <p:cNvPr id="24579" name="Picture 2" descr="\\.host\Shared Folders\Shared with PC\images\Markov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296400" y="1447800"/>
            <a:ext cx="2143125" cy="279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Picture 11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06613" y="4191000"/>
            <a:ext cx="193675" cy="8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Picture 9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344613" y="3581400"/>
            <a:ext cx="71897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2" name="Picture 10" descr="TP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344613" y="4648200"/>
            <a:ext cx="34972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9448800" y="4334470"/>
            <a:ext cx="2057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Calibri" pitchFamily="34" charset="0"/>
              </a:rPr>
              <a:t>Andrey</a:t>
            </a:r>
            <a:r>
              <a:rPr lang="en-US" dirty="0" smtClean="0">
                <a:latin typeface="Calibri" pitchFamily="34" charset="0"/>
              </a:rPr>
              <a:t> Markov (1856-1922)</a:t>
            </a:r>
          </a:p>
          <a:p>
            <a:pPr algn="ctr"/>
            <a:endParaRPr lang="en-US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a typeface="ＭＳ Ｐゴシック" pitchFamily="34" charset="-128"/>
              </a:rPr>
              <a:t>Policies</a:t>
            </a:r>
          </a:p>
        </p:txBody>
      </p:sp>
      <p:pic>
        <p:nvPicPr>
          <p:cNvPr id="2662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15200" y="1524000"/>
            <a:ext cx="4013200" cy="305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8" name="Text Box 5"/>
          <p:cNvSpPr txBox="1">
            <a:spLocks noChangeArrowheads="1"/>
          </p:cNvSpPr>
          <p:nvPr/>
        </p:nvSpPr>
        <p:spPr bwMode="auto">
          <a:xfrm>
            <a:off x="6629400" y="4724400"/>
            <a:ext cx="51054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>
                <a:latin typeface="Calibri" pitchFamily="34" charset="0"/>
              </a:rPr>
              <a:t>Optimal policy when R(s, a, </a:t>
            </a:r>
            <a:r>
              <a:rPr lang="en-US" sz="2400" dirty="0" smtClean="0">
                <a:latin typeface="Calibri" pitchFamily="34" charset="0"/>
              </a:rPr>
              <a:t>s</a:t>
            </a:r>
            <a:r>
              <a:rPr lang="en-US" altLang="ja-JP" sz="2400" dirty="0" smtClean="0">
                <a:latin typeface="Calibri" pitchFamily="34" charset="0"/>
              </a:rPr>
              <a:t>’) </a:t>
            </a:r>
            <a:r>
              <a:rPr lang="en-US" altLang="ja-JP" sz="2400" dirty="0">
                <a:latin typeface="Calibri" pitchFamily="34" charset="0"/>
              </a:rPr>
              <a:t>= -0.03 for all non-terminals s</a:t>
            </a:r>
            <a:endParaRPr lang="en-US" sz="2400" dirty="0">
              <a:latin typeface="Calibri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53200" y="1295742"/>
            <a:ext cx="5410200" cy="3162994"/>
          </a:xfrm>
          <a:prstGeom prst="rect">
            <a:avLst/>
          </a:prstGeom>
          <a:noFill/>
        </p:spPr>
      </p:pic>
      <p:sp>
        <p:nvSpPr>
          <p:cNvPr id="26626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447800"/>
            <a:ext cx="6400800" cy="4525963"/>
          </a:xfrm>
        </p:spPr>
        <p:txBody>
          <a:bodyPr/>
          <a:lstStyle/>
          <a:p>
            <a:r>
              <a:rPr lang="en-US" sz="2400" dirty="0" smtClean="0">
                <a:ea typeface="ＭＳ Ｐゴシック" pitchFamily="34" charset="-128"/>
              </a:rPr>
              <a:t>In deterministic single-agent search problems, we wanted an optimal </a:t>
            </a:r>
            <a:r>
              <a:rPr lang="en-US" sz="2400" dirty="0" smtClean="0">
                <a:solidFill>
                  <a:srgbClr val="CC0000"/>
                </a:solidFill>
                <a:ea typeface="ＭＳ Ｐゴシック" pitchFamily="34" charset="-128"/>
              </a:rPr>
              <a:t>plan</a:t>
            </a:r>
            <a:r>
              <a:rPr lang="en-US" sz="2400" dirty="0" smtClean="0">
                <a:ea typeface="ＭＳ Ｐゴシック" pitchFamily="34" charset="-128"/>
              </a:rPr>
              <a:t>, or sequence of actions, from start to a goal</a:t>
            </a:r>
          </a:p>
          <a:p>
            <a:endParaRPr lang="en-US" sz="2400" dirty="0" smtClean="0">
              <a:ea typeface="ＭＳ Ｐゴシック" pitchFamily="34" charset="-128"/>
            </a:endParaRPr>
          </a:p>
          <a:p>
            <a:r>
              <a:rPr lang="en-US" sz="2400" dirty="0" smtClean="0">
                <a:ea typeface="ＭＳ Ｐゴシック" pitchFamily="34" charset="-128"/>
              </a:rPr>
              <a:t>For MDPs, we want an optimal </a:t>
            </a:r>
            <a:r>
              <a:rPr lang="en-US" sz="2400" dirty="0" smtClean="0">
                <a:solidFill>
                  <a:srgbClr val="CC0000"/>
                </a:solidFill>
                <a:ea typeface="ＭＳ Ｐゴシック" pitchFamily="34" charset="-128"/>
              </a:rPr>
              <a:t>policy </a:t>
            </a:r>
            <a:r>
              <a:rPr lang="en-US" sz="2400" dirty="0" smtClean="0">
                <a:solidFill>
                  <a:srgbClr val="CC0000"/>
                </a:solidFill>
                <a:ea typeface="ＭＳ Ｐゴシック" pitchFamily="34" charset="-128"/>
                <a:sym typeface="Symbol" pitchFamily="18" charset="2"/>
              </a:rPr>
              <a:t>*: S → A</a:t>
            </a:r>
          </a:p>
          <a:p>
            <a:pPr lvl="1"/>
            <a:r>
              <a:rPr lang="en-US" sz="2000" dirty="0" smtClean="0">
                <a:ea typeface="ＭＳ Ｐゴシック" pitchFamily="34" charset="-128"/>
                <a:sym typeface="Symbol" pitchFamily="18" charset="2"/>
              </a:rPr>
              <a:t>A policy  gives an action for each state</a:t>
            </a:r>
          </a:p>
          <a:p>
            <a:pPr lvl="1"/>
            <a:r>
              <a:rPr lang="en-US" sz="2000" dirty="0" smtClean="0">
                <a:ea typeface="ＭＳ Ｐゴシック" pitchFamily="34" charset="-128"/>
                <a:sym typeface="Symbol" pitchFamily="18" charset="2"/>
              </a:rPr>
              <a:t>An optimal policy is one that maximizes        expected utility if followed</a:t>
            </a:r>
          </a:p>
          <a:p>
            <a:pPr lvl="1"/>
            <a:r>
              <a:rPr lang="en-US" sz="2000" dirty="0" smtClean="0">
                <a:ea typeface="ＭＳ Ｐゴシック" pitchFamily="34" charset="-128"/>
                <a:sym typeface="Symbol" pitchFamily="18" charset="2"/>
              </a:rPr>
              <a:t>An explicit policy defines a reflex agent</a:t>
            </a:r>
          </a:p>
          <a:p>
            <a:pPr lvl="1"/>
            <a:endParaRPr lang="en-US" sz="2000" dirty="0" smtClean="0">
              <a:ea typeface="ＭＳ Ｐゴシック" pitchFamily="34" charset="-128"/>
              <a:sym typeface="Symbol" pitchFamily="18" charset="2"/>
            </a:endParaRPr>
          </a:p>
          <a:p>
            <a:r>
              <a:rPr lang="en-US" sz="2400" dirty="0" err="1" smtClean="0">
                <a:ea typeface="ＭＳ Ｐゴシック" pitchFamily="34" charset="-128"/>
                <a:sym typeface="Symbol" pitchFamily="18" charset="2"/>
              </a:rPr>
              <a:t>Expectimax</a:t>
            </a:r>
            <a:r>
              <a:rPr lang="en-US" sz="2400" dirty="0" smtClean="0">
                <a:ea typeface="ＭＳ Ｐゴシック" pitchFamily="34" charset="-128"/>
                <a:sym typeface="Symbol" pitchFamily="18" charset="2"/>
              </a:rPr>
              <a:t> didn’t compute entire policies</a:t>
            </a:r>
          </a:p>
          <a:p>
            <a:pPr lvl="1"/>
            <a:r>
              <a:rPr lang="en-US" sz="2000" dirty="0" smtClean="0">
                <a:ea typeface="ＭＳ Ｐゴシック" pitchFamily="34" charset="-128"/>
                <a:sym typeface="Symbol" pitchFamily="18" charset="2"/>
              </a:rPr>
              <a:t>It computed the action for a single state only</a:t>
            </a:r>
          </a:p>
          <a:p>
            <a:pPr lvl="1"/>
            <a:endParaRPr lang="en-US" sz="2000" dirty="0" smtClean="0">
              <a:ea typeface="ＭＳ Ｐゴシック" pitchFamily="34" charset="-128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a typeface="ＭＳ Ｐゴシック" pitchFamily="34" charset="-128"/>
                <a:sym typeface="Symbol" pitchFamily="18" charset="2"/>
              </a:rPr>
              <a:t>Optimal Policies</a:t>
            </a:r>
          </a:p>
        </p:txBody>
      </p:sp>
      <p:pic>
        <p:nvPicPr>
          <p:cNvPr id="1723396" name="Picture 4"/>
          <p:cNvPicPr>
            <a:picLocks noChangeAspect="1" noChangeArrowheads="1"/>
          </p:cNvPicPr>
          <p:nvPr/>
        </p:nvPicPr>
        <p:blipFill>
          <a:blip r:embed="rId3" cstate="print"/>
          <a:srcRect r="1050"/>
          <a:stretch>
            <a:fillRect/>
          </a:stretch>
        </p:blipFill>
        <p:spPr bwMode="auto">
          <a:xfrm>
            <a:off x="7239000" y="1360487"/>
            <a:ext cx="2766237" cy="210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09800" y="1360487"/>
            <a:ext cx="2795588" cy="2109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23398" name="Picture 6"/>
          <p:cNvPicPr>
            <a:picLocks noChangeAspect="1" noChangeArrowheads="1"/>
          </p:cNvPicPr>
          <p:nvPr/>
        </p:nvPicPr>
        <p:blipFill>
          <a:blip r:embed="rId5" cstate="print"/>
          <a:srcRect r="1141"/>
          <a:stretch>
            <a:fillRect/>
          </a:stretch>
        </p:blipFill>
        <p:spPr bwMode="auto">
          <a:xfrm>
            <a:off x="2233613" y="4165599"/>
            <a:ext cx="2763689" cy="209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23399" name="Picture 7"/>
          <p:cNvPicPr>
            <a:picLocks noChangeAspect="1" noChangeArrowheads="1"/>
          </p:cNvPicPr>
          <p:nvPr/>
        </p:nvPicPr>
        <p:blipFill>
          <a:blip r:embed="rId6" cstate="print"/>
          <a:srcRect r="1521"/>
          <a:stretch>
            <a:fillRect/>
          </a:stretch>
        </p:blipFill>
        <p:spPr bwMode="auto">
          <a:xfrm>
            <a:off x="7262813" y="4165599"/>
            <a:ext cx="2753057" cy="210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23400" name="Text Box 8"/>
          <p:cNvSpPr txBox="1">
            <a:spLocks noChangeArrowheads="1"/>
          </p:cNvSpPr>
          <p:nvPr/>
        </p:nvSpPr>
        <p:spPr bwMode="auto">
          <a:xfrm>
            <a:off x="8024813" y="6313487"/>
            <a:ext cx="1295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latin typeface="Calibri"/>
                <a:cs typeface="Calibri"/>
              </a:rPr>
              <a:t>R(s) = -2.0</a:t>
            </a:r>
          </a:p>
        </p:txBody>
      </p:sp>
      <p:sp>
        <p:nvSpPr>
          <p:cNvPr id="1723401" name="Text Box 9"/>
          <p:cNvSpPr txBox="1">
            <a:spLocks noChangeArrowheads="1"/>
          </p:cNvSpPr>
          <p:nvPr/>
        </p:nvSpPr>
        <p:spPr bwMode="auto">
          <a:xfrm>
            <a:off x="3048000" y="6299199"/>
            <a:ext cx="13477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Calibri"/>
                <a:cs typeface="Calibri"/>
              </a:rPr>
              <a:t>R(s) = -0.4</a:t>
            </a:r>
          </a:p>
        </p:txBody>
      </p:sp>
      <p:sp>
        <p:nvSpPr>
          <p:cNvPr id="1723402" name="Text Box 10"/>
          <p:cNvSpPr txBox="1">
            <a:spLocks noChangeArrowheads="1"/>
          </p:cNvSpPr>
          <p:nvPr/>
        </p:nvSpPr>
        <p:spPr bwMode="auto">
          <a:xfrm>
            <a:off x="7977188" y="3494087"/>
            <a:ext cx="1676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Calibri"/>
                <a:cs typeface="Calibri"/>
              </a:rPr>
              <a:t>R(s) = -0.03</a:t>
            </a:r>
          </a:p>
        </p:txBody>
      </p:sp>
      <p:sp>
        <p:nvSpPr>
          <p:cNvPr id="28682" name="Text Box 11"/>
          <p:cNvSpPr txBox="1">
            <a:spLocks noChangeArrowheads="1"/>
          </p:cNvSpPr>
          <p:nvPr/>
        </p:nvSpPr>
        <p:spPr bwMode="auto">
          <a:xfrm>
            <a:off x="2947988" y="3494087"/>
            <a:ext cx="1447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Calibri"/>
                <a:cs typeface="Calibri"/>
              </a:rPr>
              <a:t>R(s) = -0.01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3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3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3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3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3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3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23400" grpId="0"/>
      <p:bldP spid="1723401" grpId="0"/>
      <p:bldP spid="172340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  <p:tag name="DEFAULTWIDTH" val="385"/>
  <p:tag name="DEFAULTHEIGHT" val="28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rickRed}{\gamma^2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22"/>
  <p:tag name="PICTUREFILESIZE" val="320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def\argmax{\mathop{\rm arg\,max}}&#10;\def\pref{\succ}&#10;\def\lequiv{\Leftrightarrow}&#10;\begin{document}&#10;\centering&#10;$[r,r_0,r_1,r_2,\ldots]\pref [r,r'_0,r'_1,r'_2,\ldots]$\\&#10;$\lequiv$\\&#10;$[r_0,r_1,r_2,\ldots]\pref [r'_0,r'_1,r'_2,\ldots]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620"/>
  <p:tag name="BOXHEIGHT" val="374"/>
  <p:tag name="BOXFONT" val="10"/>
  <p:tag name="BOXWRAP" val="False"/>
  <p:tag name="WORKAROUNDTRANSPARENCYBUG" val="False"/>
  <p:tag name="ALLOWFONTSUBSTITUTION" val="False"/>
  <p:tag name="BITMAPFORMAT" val="png16m"/>
  <p:tag name="ORIGWIDTH" val="316"/>
  <p:tag name="PICTUREFILESIZE" val="4786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def\pref{\succ}&#10;\def\lequiv{\Leftrightarrow}&#10;\begin{document}&#10;$U([r_0,r_1,r_2,\ldots]) = r_0 + r_1 + r_2 + \cdots $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64"/>
  <p:tag name="PICTUREFILESIZE" val="1819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def\pref{\succ}&#10;\def\lequiv{\Leftrightarrow}&#10;\begin{document}&#10;$U([r_0,r_1,r_2,\ldots]) = r_0 + \gamma r_1 + \gamma^2 r_2 \cdots $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74"/>
  <p:tag name="PICTUREFILESIZE" val="2177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[a_1, a_2, \ldots] \succ [b_1, b_2, \ldots]  template TPT1  env TPENV1  fore 0  back 16777215  eqnno 3"/>
  <p:tag name="FILENAME" val="TP_tmp"/>
  <p:tag name="ORIGWIDTH" val="101"/>
  <p:tag name="PICTUREFILESIZE" val="467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[r, a_1, a_2, \ldots] \succ [r, b_1, b_2, \ldots]  template TPT1  env TPENV1  fore 0  back 16777215  eqnno 3"/>
  <p:tag name="FILENAME" val="TP_tmp"/>
  <p:tag name="ORIGWIDTH" val="119"/>
  <p:tag name="PICTUREFILESIZE" val="550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U([r_0,\ldots r_{\infty}]) = \sum_{t=0}^{\infty} \gamma^t r_t \leq R_{{\rm max}}/(1-\gamma)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95"/>
  <p:tag name="PICTUREFILESIZE" val="43739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ue}{V^*(s) = \max_a Q^*(s,a)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205"/>
  <p:tag name="PICTUREFILESIZE" val="19269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ue}{V^*(s) = \max_a \sum_{s'} T(s,a,s') \,\left[ R(s, a, s') + \gamma\, V^*(s')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63"/>
  <p:tag name="PICTUREFILESIZE" val="4639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OliveGreen}{Q^*(s,a) = \sum_{s'} T(s,a,s') \left[ R(s,a,s') + \gamma V^*(s') 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31"/>
  <p:tag name="PICTUREFILESIZE" val="4323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=  template TPT1  env TPENV1  fore 0  back 16777215  eqnno 1"/>
  <p:tag name="FILENAME" val="TP_tmp"/>
  <p:tag name="ORIGWIDTH" val="7"/>
  <p:tag name="PICTUREFILESIZE" val="16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2(\phantom{xxx})  template TPT1  env TPENV1  fore 0  back 16777215  eqnno 1"/>
  <p:tag name="FILENAME" val="TP_tmp"/>
  <p:tag name="ORIGWIDTH" val="34"/>
  <p:tag name="PICTUREFILESIZE" val="2364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0(\phantom{xxx})  template TPT1  env TPENV1  fore 0  back 16777215  eqnno 1"/>
  <p:tag name="FILENAME" val="TP_tmp"/>
  <p:tag name="ORIGWIDTH" val="34"/>
  <p:tag name="PICTUREFILESIZE" val="2278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0(\phantom{xxx})  template TPT1  env TPENV1  fore 0  back 16777215  eqnno 1"/>
  <p:tag name="FILENAME" val="TP_tmp"/>
  <p:tag name="ORIGWIDTH" val="34"/>
  <p:tag name="PICTUREFILESIZE" val="2278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0(\phantom{xxx})  template TPT1  env TPENV1  fore 0  back 16777215  eqnno 1"/>
  <p:tag name="FILENAME" val="TP_tmp"/>
  <p:tag name="ORIGWIDTH" val="34"/>
  <p:tag name="PICTUREFILESIZE" val="2278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1(\phantom{xxx})  template TPT1  env TPENV1  fore 0  back 16777215  eqnno 1"/>
  <p:tag name="FILENAME" val="TP_tmp"/>
  <p:tag name="ORIGWIDTH" val="34"/>
  <p:tag name="PICTUREFILESIZE" val="2084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1(\phantom{xxx})  template TPT1  env TPENV1  fore 0  back 16777215  eqnno 1"/>
  <p:tag name="FILENAME" val="TP_tmp"/>
  <p:tag name="ORIGWIDTH" val="34"/>
  <p:tag name="PICTUREFILESIZE" val="2084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1(\phantom{xxx})  template TPT1  env TPENV1  fore 0  back 16777215  eqnno 1"/>
  <p:tag name="FILENAME" val="TP_tmp"/>
  <p:tag name="ORIGWIDTH" val="34"/>
  <p:tag name="PICTUREFILESIZE" val="2084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2(\phantom{xxx})  template TPT1  env TPENV1  fore 0  back 16777215  eqnno 1"/>
  <p:tag name="FILENAME" val="TP_tmp"/>
  <p:tag name="ORIGWIDTH" val="34"/>
  <p:tag name="PICTUREFILESIZE" val="2364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2(\phantom{xxx})  template TPT1  env TPENV1  fore 0  back 16777215  eqnno 1"/>
  <p:tag name="FILENAME" val="TP_tmp"/>
  <p:tag name="ORIGWIDTH" val="34"/>
  <p:tag name="PICTUREFILESIZE" val="2364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2(\phantom{xxx})  template TPT1  env TPENV1  fore 0  back 16777215  eqnno 1"/>
  <p:tag name="FILENAME" val="TP_tmp"/>
  <p:tag name="ORIGWIDTH" val="34"/>
  <p:tag name="PICTUREFILESIZE" val="236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P(S_{t+1} = s' | S_t = s_t, A_t = a_t, S_{t-1}=s_{t-1},A_{t-1}, \ldots S_0 = s_0)  template TPT1  env TPENV1  fore 0  back 16777215  eqnno 1"/>
  <p:tag name="FILENAME" val="TP_tmp"/>
  <p:tag name="ORIGWIDTH" val="259"/>
  <p:tag name="PICTUREFILESIZE" val="8247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3(\phantom{xxx})  template TPT1  env TPENV1  fore 0  back 16777215  eqnno 1"/>
  <p:tag name="FILENAME" val="TP_tmp"/>
  <p:tag name="ORIGWIDTH" val="34"/>
  <p:tag name="PICTUREFILESIZE" val="2417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3(\phantom{xxx})  template TPT1  env TPENV1  fore 0  back 16777215  eqnno 1"/>
  <p:tag name="FILENAME" val="TP_tmp"/>
  <p:tag name="ORIGWIDTH" val="34"/>
  <p:tag name="PICTUREFILESIZE" val="2417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3(\phantom{xxx})  template TPT1  env TPENV1  fore 0  back 16777215  eqnno 1"/>
  <p:tag name="FILENAME" val="TP_tmp"/>
  <p:tag name="ORIGWIDTH" val="34"/>
  <p:tag name="PICTUREFILESIZE" val="2417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4(\phantom{xxx})  template TPT1  env TPENV1  fore 0  back 16777215  eqnno 1"/>
  <p:tag name="FILENAME" val="TP_tmp"/>
  <p:tag name="ORIGWIDTH" val="34"/>
  <p:tag name="PICTUREFILESIZE" val="2228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4(\phantom{xxx})  template TPT1  env TPENV1  fore 0  back 16777215  eqnno 1"/>
  <p:tag name="FILENAME" val="TP_tmp"/>
  <p:tag name="ORIGWIDTH" val="34"/>
  <p:tag name="PICTUREFILESIZE" val="2228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4(\phantom{xxx})  template TPT1  env TPENV1  fore 0  back 16777215  eqnno 1"/>
  <p:tag name="FILENAME" val="TP_tmp"/>
  <p:tag name="ORIGWIDTH" val="34"/>
  <p:tag name="PICTUREFILESIZE" val="2228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V_{k+1}(s) \leftarrow \max_a \sum_{s'} T(s,a,s') \,\left[ R(s, a, s') + \gamma\, V_k(s')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84"/>
  <p:tag name="PICTUREFILESIZE" val="48339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0  template TPT1  env TPENV1  fore 0  back 16777215  eqnno 1"/>
  <p:tag name="FILENAME" val="TP_tmp"/>
  <p:tag name="ORIGWIDTH" val="10"/>
  <p:tag name="PICTUREFILESIZE" val="1346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1  template TPT1  env TPENV1  fore 0  back 16777215  eqnno 1"/>
  <p:tag name="FILENAME" val="TP_tmp"/>
  <p:tag name="ORIGWIDTH" val="9"/>
  <p:tag name="PICTUREFILESIZE" val="1157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2  template TPT1  env TPENV1  fore 0  back 16777215  eqnno 1"/>
  <p:tag name="FILENAME" val="TP_tmp"/>
  <p:tag name="ORIGWIDTH" val="10"/>
  <p:tag name="PICTUREFILESIZE" val="139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P(S_{t+1} = s' | S_t = s_t, A_t = a_t)  template TPT1  env TPENV1  fore 0  back 16777215  eqnno 1"/>
  <p:tag name="FILENAME" val="TP_tmp"/>
  <p:tag name="ORIGWIDTH" val="126"/>
  <p:tag name="PICTUREFILESIZE" val="4726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V_{k+1}(s) \leftarrow \max_a \sum_{s'} T(s,a,s') \,\left[ R(s, a, s') + \gamma\, V_k(s')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84"/>
  <p:tag name="PICTUREFILESIZE" val="48339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k(s)  template TPT1  env TPENV1  fore 0  back 16777215  eqnno 2"/>
  <p:tag name="FILENAME" val="TP_tmp"/>
  <p:tag name="ORIGWIDTH" val="22"/>
  <p:tag name="PICTUREFILESIZE" val="2676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{k+1}(s)  template TPT1  env TPENV1  fore 0  back 16777215  eqnno 2"/>
  <p:tag name="FILENAME" val="TP_tmp"/>
  <p:tag name="ORIGWIDTH" val="32"/>
  <p:tag name="PICTUREFILESIZE" val="298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rickRed}{1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9"/>
  <p:tag name="PICTUREFILESIZE" val="98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rickRed}{\gamma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12"/>
  <p:tag name="PICTUREFILESIZE" val="170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rickRed}{\gamma^2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22"/>
  <p:tag name="PICTUREFILESIZE" val="320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rickRed}{1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9"/>
  <p:tag name="PICTUREFILESIZE" val="98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rickRed}{\gamma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12"/>
  <p:tag name="PICTUREFILESIZE" val="1703"/>
</p:tagLst>
</file>

<file path=ppt/theme/theme1.xml><?xml version="1.0" encoding="utf-8"?>
<a:theme xmlns:a="http://schemas.openxmlformats.org/drawingml/2006/main" name="dan-berkeley-nlp-v1">
  <a:themeElements>
    <a:clrScheme name="dan-berkeley-nlp-v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an-berkeley-nlp-v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 smtClean="0">
            <a:latin typeface="Calibri"/>
            <a:cs typeface="Calibri"/>
          </a:defRPr>
        </a:defPPr>
      </a:lstStyle>
    </a:txDef>
  </a:objectDefaults>
  <a:extraClrSchemeLst>
    <a:extraClrScheme>
      <a:clrScheme name="dan-berkeley-nlp-v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FA12 cs188 lecture 3 -- a-star search</Template>
  <TotalTime>50713</TotalTime>
  <Words>2275</Words>
  <Application>Microsoft Office PowerPoint</Application>
  <PresentationFormat>Custom</PresentationFormat>
  <Paragraphs>456</Paragraphs>
  <Slides>56</Slides>
  <Notes>33</Notes>
  <HiddenSlides>6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57" baseType="lpstr">
      <vt:lpstr>dan-berkeley-nlp-v1</vt:lpstr>
      <vt:lpstr>CS 188: Artificial Intelligence </vt:lpstr>
      <vt:lpstr>Non-Deterministic Search</vt:lpstr>
      <vt:lpstr>Example: Grid World</vt:lpstr>
      <vt:lpstr>Grid World Actions</vt:lpstr>
      <vt:lpstr>Markov Decision Processes</vt:lpstr>
      <vt:lpstr>Video of Demo Gridworld Manual Intro</vt:lpstr>
      <vt:lpstr>What is Markov about MDPs?</vt:lpstr>
      <vt:lpstr>Policies</vt:lpstr>
      <vt:lpstr>Optimal Policies</vt:lpstr>
      <vt:lpstr>Example: Racing</vt:lpstr>
      <vt:lpstr>Example: Racing</vt:lpstr>
      <vt:lpstr>Racing Search Tree</vt:lpstr>
      <vt:lpstr>MDP Search Trees</vt:lpstr>
      <vt:lpstr>Utilities of Sequences</vt:lpstr>
      <vt:lpstr>Utilities of Sequences</vt:lpstr>
      <vt:lpstr>Discounting</vt:lpstr>
      <vt:lpstr>Discounting</vt:lpstr>
      <vt:lpstr>Stationary Preferences</vt:lpstr>
      <vt:lpstr>Quiz: Discounting</vt:lpstr>
      <vt:lpstr>Infinite Utilities?!</vt:lpstr>
      <vt:lpstr>Recap: Defining MDPs</vt:lpstr>
      <vt:lpstr>Solving MDPs</vt:lpstr>
      <vt:lpstr>Optimal Quantities</vt:lpstr>
      <vt:lpstr>Snapshot of Demo – Gridworld V Values</vt:lpstr>
      <vt:lpstr>Snapshot of Demo – Gridworld Q Values</vt:lpstr>
      <vt:lpstr>Snapshot of Demo – Gridworld V Values</vt:lpstr>
      <vt:lpstr>Snapshot of Demo – Gridworld Q Values</vt:lpstr>
      <vt:lpstr>Snapshot of Demo – Gridworld V Values</vt:lpstr>
      <vt:lpstr>Snapshot of Demo – Gridworld Q Values</vt:lpstr>
      <vt:lpstr>Snapshot of Demo – Gridworld V Values</vt:lpstr>
      <vt:lpstr>Snapshot of Demo – Gridworld Q Values</vt:lpstr>
      <vt:lpstr>Values of States</vt:lpstr>
      <vt:lpstr>Racing Search Tree</vt:lpstr>
      <vt:lpstr>Racing Search Tree</vt:lpstr>
      <vt:lpstr>Racing Search Tree</vt:lpstr>
      <vt:lpstr>Time-Limited Values</vt:lpstr>
      <vt:lpstr>k=0</vt:lpstr>
      <vt:lpstr>k=1</vt:lpstr>
      <vt:lpstr>k=2</vt:lpstr>
      <vt:lpstr>k=3</vt:lpstr>
      <vt:lpstr>k=4</vt:lpstr>
      <vt:lpstr>k=5</vt:lpstr>
      <vt:lpstr>k=6</vt:lpstr>
      <vt:lpstr>k=7</vt:lpstr>
      <vt:lpstr>k=8</vt:lpstr>
      <vt:lpstr>k=9</vt:lpstr>
      <vt:lpstr>k=10</vt:lpstr>
      <vt:lpstr>k=11</vt:lpstr>
      <vt:lpstr>k=12</vt:lpstr>
      <vt:lpstr>k=100</vt:lpstr>
      <vt:lpstr>Computing Time-Limited Values</vt:lpstr>
      <vt:lpstr>Value Iteration</vt:lpstr>
      <vt:lpstr>Value Iteration</vt:lpstr>
      <vt:lpstr>Example: Value Iteration</vt:lpstr>
      <vt:lpstr>Convergence*</vt:lpstr>
      <vt:lpstr>Next Time: Policy-Based Methods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294-5: Statistical Natural Language Processing</dc:title>
  <dc:creator>Preferred Customer</dc:creator>
  <cp:lastModifiedBy>Windows User</cp:lastModifiedBy>
  <cp:revision>2724</cp:revision>
  <cp:lastPrinted>2014-02-13T17:51:45Z</cp:lastPrinted>
  <dcterms:created xsi:type="dcterms:W3CDTF">2004-08-27T04:16:05Z</dcterms:created>
  <dcterms:modified xsi:type="dcterms:W3CDTF">2018-09-18T05:27:10Z</dcterms:modified>
</cp:coreProperties>
</file>