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ov" ContentType="video/quicktime"/>
  <Default Extension="mp4" ContentType="video/mp4"/>
  <Default Extension="mpeg" ContentType="video/unknown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0"/>
  </p:notesMasterIdLst>
  <p:handoutMasterIdLst>
    <p:handoutMasterId r:id="rId51"/>
  </p:handoutMasterIdLst>
  <p:sldIdLst>
    <p:sldId id="835" r:id="rId2"/>
    <p:sldId id="812" r:id="rId3"/>
    <p:sldId id="857" r:id="rId4"/>
    <p:sldId id="858" r:id="rId5"/>
    <p:sldId id="859" r:id="rId6"/>
    <p:sldId id="860" r:id="rId7"/>
    <p:sldId id="861" r:id="rId8"/>
    <p:sldId id="862" r:id="rId9"/>
    <p:sldId id="863" r:id="rId10"/>
    <p:sldId id="848" r:id="rId11"/>
    <p:sldId id="813" r:id="rId12"/>
    <p:sldId id="814" r:id="rId13"/>
    <p:sldId id="838" r:id="rId14"/>
    <p:sldId id="839" r:id="rId15"/>
    <p:sldId id="837" r:id="rId16"/>
    <p:sldId id="815" r:id="rId17"/>
    <p:sldId id="816" r:id="rId18"/>
    <p:sldId id="817" r:id="rId19"/>
    <p:sldId id="845" r:id="rId20"/>
    <p:sldId id="864" r:id="rId21"/>
    <p:sldId id="849" r:id="rId22"/>
    <p:sldId id="821" r:id="rId23"/>
    <p:sldId id="829" r:id="rId24"/>
    <p:sldId id="841" r:id="rId25"/>
    <p:sldId id="842" r:id="rId26"/>
    <p:sldId id="843" r:id="rId27"/>
    <p:sldId id="840" r:id="rId28"/>
    <p:sldId id="836" r:id="rId29"/>
    <p:sldId id="819" r:id="rId30"/>
    <p:sldId id="822" r:id="rId31"/>
    <p:sldId id="825" r:id="rId32"/>
    <p:sldId id="823" r:id="rId33"/>
    <p:sldId id="806" r:id="rId34"/>
    <p:sldId id="804" r:id="rId35"/>
    <p:sldId id="827" r:id="rId36"/>
    <p:sldId id="798" r:id="rId37"/>
    <p:sldId id="799" r:id="rId38"/>
    <p:sldId id="833" r:id="rId39"/>
    <p:sldId id="768" r:id="rId40"/>
    <p:sldId id="734" r:id="rId41"/>
    <p:sldId id="770" r:id="rId42"/>
    <p:sldId id="846" r:id="rId43"/>
    <p:sldId id="847" r:id="rId44"/>
    <p:sldId id="866" r:id="rId45"/>
    <p:sldId id="868" r:id="rId46"/>
    <p:sldId id="771" r:id="rId47"/>
    <p:sldId id="869" r:id="rId48"/>
    <p:sldId id="865" r:id="rId49"/>
  </p:sldIdLst>
  <p:sldSz cx="12192000" cy="6858000"/>
  <p:notesSz cx="7099300" cy="10234613"/>
  <p:custDataLst>
    <p:tags r:id="rId5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B5E3C8"/>
    <a:srgbClr val="008000"/>
    <a:srgbClr val="CCECFF"/>
    <a:srgbClr val="3333FF"/>
    <a:srgbClr val="FFFF00"/>
    <a:srgbClr val="CC00CC"/>
    <a:srgbClr val="FFCC00"/>
    <a:srgbClr val="FF9999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89796" autoAdjust="0"/>
  </p:normalViewPr>
  <p:slideViewPr>
    <p:cSldViewPr>
      <p:cViewPr varScale="1">
        <p:scale>
          <a:sx n="103" d="100"/>
          <a:sy n="103" d="100"/>
        </p:scale>
        <p:origin x="176" y="4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BFDBF11C-B684-4A8C-9DB2-46B18AF4E6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7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E134953A-E847-4B81-A1EE-12E7BBF0F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768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If we could do this, we would be implementing the policy</a:t>
            </a:r>
            <a:r>
              <a:rPr lang="en-US" baseline="0" dirty="0"/>
              <a:t> evaluation update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70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More recent samples are better because the estimates for </a:t>
            </a:r>
            <a:r>
              <a:rPr lang="en-US" dirty="0" err="1"/>
              <a:t>vk</a:t>
            </a:r>
            <a:r>
              <a:rPr lang="en-US" dirty="0"/>
              <a:t> are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2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Did</a:t>
            </a:r>
            <a:r>
              <a:rPr lang="en-US" baseline="0" dirty="0"/>
              <a:t> we play the game yet? No, we just thought really hard about what to do. Did we get 150? No.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07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The playing actually happened! Real fake money!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58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Whats</a:t>
            </a:r>
            <a:r>
              <a:rPr lang="en-US" baseline="0" dirty="0"/>
              <a:t> the optimal policy? We don</a:t>
            </a:r>
            <a:r>
              <a:rPr lang="uk-UA" baseline="0" dirty="0"/>
              <a:t>’</a:t>
            </a:r>
            <a:r>
              <a:rPr lang="en-US" baseline="0" dirty="0"/>
              <a:t>t know the </a:t>
            </a:r>
            <a:r>
              <a:rPr lang="en-US" baseline="0" dirty="0" err="1"/>
              <a:t>mdp</a:t>
            </a:r>
            <a:r>
              <a:rPr lang="en-US" baseline="0" dirty="0"/>
              <a:t> so no offline planning. What do we do? Give up and go home?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52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Need</a:t>
            </a:r>
            <a:r>
              <a:rPr lang="en-US" baseline="0" dirty="0"/>
              <a:t> to spend money to figure out what’s optimal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174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851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Hard</a:t>
            </a:r>
            <a:r>
              <a:rPr lang="en-US" baseline="0" dirty="0"/>
              <a:t> because at times it gets not reward as it is repositioning its 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1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62938-84EC-488D-9CA4-E38E8D42E5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9B4F5-F495-445A-AD57-B1A0CC0AE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13C1C-2065-443A-845F-EE82C0FEF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A05A8-D087-49F8-A68B-53BB47A7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C673-9CA8-4194-8E34-D666622A5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94BE-C7C4-4CA6-9240-6CDB29B2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894F7-D2D8-4142-8878-126BF2DBE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470E-5877-48CB-82CD-3CCAD5E83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5F8C-9C5D-49E8-8BBF-F28B73097F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15B49-E272-4523-8166-1B1831C4B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7A090-BAD4-4341-AC7F-A731585BC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529FA7E6-6E6F-4B77-AE36-D459A899DD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8.xml"/><Relationship Id="rId7" Type="http://schemas.openxmlformats.org/officeDocument/2006/relationships/image" Target="../media/image2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9.png"/><Relationship Id="rId5" Type="http://schemas.openxmlformats.org/officeDocument/2006/relationships/tags" Target="../tags/tag10.xml"/><Relationship Id="rId10" Type="http://schemas.openxmlformats.org/officeDocument/2006/relationships/image" Target="../media/image28.png"/><Relationship Id="rId4" Type="http://schemas.openxmlformats.org/officeDocument/2006/relationships/tags" Target="../tags/tag9.xml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38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6.png"/><Relationship Id="rId5" Type="http://schemas.openxmlformats.org/officeDocument/2006/relationships/tags" Target="../tags/tag17.xml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tags" Target="../tags/tag16.xml"/><Relationship Id="rId9" Type="http://schemas.openxmlformats.org/officeDocument/2006/relationships/image" Target="../media/image34.png"/><Relationship Id="rId1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43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4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30.xml"/><Relationship Id="rId7" Type="http://schemas.openxmlformats.org/officeDocument/2006/relationships/image" Target="../media/image51.png"/><Relationship Id="rId12" Type="http://schemas.openxmlformats.org/officeDocument/2006/relationships/image" Target="../media/image50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32.xml"/><Relationship Id="rId10" Type="http://schemas.openxmlformats.org/officeDocument/2006/relationships/image" Target="../media/image49.png"/><Relationship Id="rId4" Type="http://schemas.openxmlformats.org/officeDocument/2006/relationships/tags" Target="../tags/tag31.xml"/><Relationship Id="rId9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8" y="1524000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Instructor: Anca Dragan 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by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, Anca </a:t>
            </a:r>
            <a:r>
              <a:rPr lang="en-US" sz="1400" dirty="0" err="1">
                <a:latin typeface="Calibri"/>
                <a:cs typeface="Calibri"/>
              </a:rPr>
              <a:t>Dragan</a:t>
            </a:r>
            <a:r>
              <a:rPr lang="en-US" sz="1400" dirty="0">
                <a:latin typeface="Calibri"/>
                <a:cs typeface="Calibri"/>
              </a:rPr>
              <a:t>.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3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76798" y="1781003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96198" y="2009602"/>
            <a:ext cx="2209800" cy="1848196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  <a:latin typeface="Palatino"/>
              <a:cs typeface="Palatino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857018" cy="1143000"/>
          </a:xfrm>
        </p:spPr>
        <p:txBody>
          <a:bodyPr/>
          <a:lstStyle/>
          <a:p>
            <a:r>
              <a:rPr lang="en-US" sz="400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8392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Receive feedback in the form of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Agent’</a:t>
            </a:r>
            <a:r>
              <a:rPr lang="en-US" altLang="ja-JP" sz="2000" dirty="0">
                <a:ea typeface="ＭＳ Ｐゴシック" pitchFamily="34" charset="-128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Must (learn to) act so as to </a:t>
            </a:r>
            <a:r>
              <a:rPr lang="en-US" sz="2000" dirty="0">
                <a:solidFill>
                  <a:srgbClr val="CC0000"/>
                </a:solidFill>
                <a:ea typeface="ＭＳ Ｐゴシック" pitchFamily="34" charset="-128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249978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249978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500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Palatino"/>
                <a:cs typeface="Palatino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8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87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Palatino"/>
                <a:cs typeface="Palatino"/>
              </a:rPr>
              <a:t>State: s</a:t>
            </a:r>
          </a:p>
          <a:p>
            <a:pPr algn="ctr"/>
            <a:r>
              <a:rPr lang="en-US" dirty="0">
                <a:solidFill>
                  <a:srgbClr val="C00000"/>
                </a:solidFill>
                <a:latin typeface="Palatino"/>
                <a:cs typeface="Palatino"/>
              </a:rPr>
              <a:t>Reward: 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Initial</a:t>
            </a: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 Learning Trial</a:t>
            </a: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Learning [1K Trials]</a:t>
            </a: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9523" b="19523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294" b="22294"/>
          <a:stretch>
            <a:fillRect/>
          </a:stretch>
        </p:blipFill>
        <p:spPr/>
      </p:pic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1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Crawler Bot</a:t>
            </a:r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1142999"/>
            <a:ext cx="8290562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DeepMind</a:t>
            </a:r>
            <a:r>
              <a:rPr lang="en-US" dirty="0"/>
              <a:t> Atari (</a:t>
            </a:r>
            <a:r>
              <a:rPr lang="de-DE" dirty="0"/>
              <a:t>©</a:t>
            </a:r>
            <a:r>
              <a:rPr lang="de-DE" dirty="0" err="1"/>
              <a:t>Two</a:t>
            </a:r>
            <a:r>
              <a:rPr lang="de-DE" dirty="0"/>
              <a:t> Minute Lectures)</a:t>
            </a:r>
            <a:endParaRPr lang="en-US" dirty="0"/>
          </a:p>
        </p:txBody>
      </p:sp>
      <p:pic>
        <p:nvPicPr>
          <p:cNvPr id="5" name="Google DeepMind's Deep Q-learning playing Atari Breakou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4650" y="1397000"/>
            <a:ext cx="3822700" cy="47291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Still assume a Markov decision process (MDP):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set of actions (per state) A</a:t>
            </a: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pPr lvl="1"/>
            <a:r>
              <a:rPr lang="en-US" sz="2400" dirty="0">
                <a:ea typeface="ＭＳ Ｐゴシック" pitchFamily="34" charset="-128"/>
              </a:rPr>
              <a:t>A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ea typeface="ＭＳ Ｐゴシック" pitchFamily="34" charset="-128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400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>
                <a:ea typeface="ＭＳ Ｐゴシック" pitchFamily="34" charset="-128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I.e. we don’</a:t>
            </a:r>
            <a:r>
              <a:rPr lang="en-US" altLang="ja-JP" sz="2400" dirty="0">
                <a:ea typeface="ＭＳ Ｐゴシック" pitchFamily="34" charset="-128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ea typeface="ＭＳ Ｐゴシック" pitchFamily="34" charset="-128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7081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90800" y="1156714"/>
            <a:ext cx="7162800" cy="5319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5257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315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600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Normalize to give an estimate of</a:t>
            </a:r>
            <a:endParaRPr lang="en-US" sz="2200" b="1" dirty="0"/>
          </a:p>
          <a:p>
            <a:pPr lvl="1">
              <a:lnSpc>
                <a:spcPct val="80000"/>
              </a:lnSpc>
            </a:pPr>
            <a:r>
              <a:rPr lang="en-US" sz="2200" dirty="0"/>
              <a:t>Discover each </a:t>
            </a:r>
            <a:r>
              <a:rPr lang="en-US" sz="2200" b="1" dirty="0"/>
              <a:t>                      </a:t>
            </a:r>
            <a:r>
              <a:rPr lang="en-US" sz="2200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600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3362599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Analogy: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cs188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Model-Free Learning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Input: a fixed policy </a:t>
            </a:r>
            <a:r>
              <a:rPr lang="en-US" sz="24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world.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Bandits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0" y="3049893"/>
            <a:ext cx="2819400" cy="3501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872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Episodes (Training)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227346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B, east,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A, -1</a:t>
            </a:r>
          </a:p>
          <a:p>
            <a:r>
              <a:rPr lang="en-US" sz="2000" dirty="0">
                <a:latin typeface="Palatino"/>
                <a:cs typeface="Palatino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"/>
                <a:cs typeface="Palatino"/>
              </a:rPr>
              <a:t>E, north, C, -1</a:t>
            </a:r>
          </a:p>
          <a:p>
            <a:r>
              <a:rPr lang="en-US" sz="2000" dirty="0">
                <a:latin typeface="Palatino"/>
                <a:cs typeface="Palatino"/>
              </a:rPr>
              <a:t>C, east,   D, -1</a:t>
            </a:r>
          </a:p>
          <a:p>
            <a:r>
              <a:rPr lang="en-US" sz="2000" dirty="0">
                <a:latin typeface="Palatino"/>
                <a:cs typeface="Palatino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76540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Palatino"/>
                <a:cs typeface="Palatino"/>
              </a:rPr>
              <a:t>-2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6EE7E-5B26-7F46-8232-0EAC789E6F36}"/>
              </a:ext>
            </a:extLst>
          </p:cNvPr>
          <p:cNvSpPr txBox="1"/>
          <p:nvPr/>
        </p:nvSpPr>
        <p:spPr>
          <a:xfrm>
            <a:off x="8950568" y="525259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/>
              <a:t>What’s good about direct evaluation?</a:t>
            </a:r>
          </a:p>
          <a:p>
            <a:pPr lvl="1"/>
            <a:r>
              <a:rPr lang="en-US" sz="2400" dirty="0"/>
              <a:t>It’s easy to understand</a:t>
            </a:r>
          </a:p>
          <a:p>
            <a:pPr lvl="1"/>
            <a:r>
              <a:rPr lang="en-US" sz="2400" dirty="0"/>
              <a:t>It doesn’t require any knowledge of T, R</a:t>
            </a:r>
          </a:p>
          <a:p>
            <a:pPr lvl="1"/>
            <a:r>
              <a:rPr lang="en-US" sz="2400" dirty="0"/>
              <a:t>It eventually computes the correct average values, using just sample transitions</a:t>
            </a:r>
          </a:p>
          <a:p>
            <a:pPr lvl="1"/>
            <a:endParaRPr lang="en-US" sz="2400" dirty="0"/>
          </a:p>
          <a:p>
            <a:r>
              <a:rPr lang="en-US" sz="2800" dirty="0"/>
              <a:t>What bad about it?</a:t>
            </a:r>
          </a:p>
          <a:p>
            <a:pPr lvl="1"/>
            <a:r>
              <a:rPr lang="en-US" sz="2400" dirty="0"/>
              <a:t>It wastes information about state connections</a:t>
            </a:r>
          </a:p>
          <a:p>
            <a:pPr lvl="1"/>
            <a:r>
              <a:rPr lang="en-US" sz="2400" dirty="0"/>
              <a:t>Each state must be learned separately</a:t>
            </a:r>
          </a:p>
          <a:p>
            <a:pPr lvl="1"/>
            <a:r>
              <a:rPr lang="en-US" sz="2400" dirty="0"/>
              <a:t>So, it takes a long time to learn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Palatino"/>
                <a:cs typeface="Palatino"/>
              </a:rPr>
              <a:t>Output Values</a:t>
            </a:r>
            <a:endParaRPr lang="en-US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45336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Palatino"/>
                <a:cs typeface="Palatino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Palatino"/>
                <a:cs typeface="Palatino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Each round, replace V with a one-step-look-ahead layer over V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Unfortunately, we need T and R to do it!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other words, how to we take a weighted average without knowing the weights?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s,</a:t>
              </a: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 (s</a:t>
              </a:r>
              <a:r>
                <a:rPr lang="en-US" sz="2400" dirty="0">
                  <a:latin typeface="Palatino"/>
                  <a:cs typeface="Palatino"/>
                </a:rPr>
                <a:t>),s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sz="2800" dirty="0"/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  <a:p>
            <a:pPr>
              <a:lnSpc>
                <a:spcPct val="80000"/>
              </a:lnSpc>
            </a:pPr>
            <a:endParaRPr lang="en-US" dirty="0"/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Palatino"/>
                <a:cs typeface="Palatino"/>
                <a:sym typeface="Symbol" pitchFamily="18" charset="2"/>
              </a:rPr>
              <a:t>(s)</a:t>
            </a:r>
            <a:endParaRPr lang="en-US" dirty="0">
              <a:latin typeface="Palatino"/>
              <a:cs typeface="Palatino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Palatino"/>
                <a:cs typeface="Palatino"/>
              </a:rPr>
              <a:t>s, </a:t>
            </a:r>
            <a:r>
              <a:rPr lang="en-US" dirty="0">
                <a:solidFill>
                  <a:srgbClr val="008000"/>
                </a:solidFill>
                <a:latin typeface="Palatino"/>
                <a:cs typeface="Palatino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Palatino"/>
                  <a:cs typeface="Palatino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2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Palatino"/>
              <a:cs typeface="Palatino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Palatino"/>
                <a:cs typeface="Palatino"/>
              </a:rPr>
              <a:t>3</a:t>
            </a:r>
            <a:r>
              <a:rPr lang="en-US" dirty="0">
                <a:solidFill>
                  <a:srgbClr val="3333FF"/>
                </a:solidFill>
                <a:latin typeface="Palatino"/>
                <a:cs typeface="Palatino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Palatino"/>
                  <a:cs typeface="Palatino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Palatino"/>
                  <a:cs typeface="Palatino"/>
                </a:rPr>
                <a:t>s,</a:t>
              </a:r>
              <a:r>
                <a:rPr lang="en-US" dirty="0">
                  <a:latin typeface="Palatino"/>
                  <a:cs typeface="Palatino"/>
                  <a:sym typeface="Symbol" pitchFamily="18" charset="2"/>
                </a:rPr>
                <a:t> (s)</a:t>
              </a:r>
              <a:r>
                <a:rPr lang="en-US" dirty="0">
                  <a:latin typeface="Palatino"/>
                  <a:cs typeface="Palatino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Palatino"/>
                <a:cs typeface="Palatino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Palatino"/>
                  <a:cs typeface="Palatino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Palatino"/>
                <a:cs typeface="Palatino"/>
              </a:rPr>
              <a:t>Almost!  But we can’t rewind time to get sample after sample from state s.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3800" y="2978480"/>
            <a:ext cx="4191000" cy="3688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41987" name="Picture 3" descr="C:\Users\Dan\Dropbox\Office\CS 188\Ketrina Art\RL\TemporalDiffere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447572"/>
            <a:ext cx="5480050" cy="502942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686800" cy="2819400"/>
          </a:xfrm>
        </p:spPr>
        <p:txBody>
          <a:bodyPr/>
          <a:lstStyle/>
          <a:p>
            <a:r>
              <a:rPr lang="en-US" sz="2400" dirty="0"/>
              <a:t>Big idea: learn from every experience!</a:t>
            </a:r>
          </a:p>
          <a:p>
            <a:pPr lvl="1"/>
            <a:r>
              <a:rPr lang="en-US" sz="2000" dirty="0"/>
              <a:t>Update V(s) each time we experience a transition (s, a, s’, r)</a:t>
            </a:r>
          </a:p>
          <a:p>
            <a:pPr lvl="1"/>
            <a:r>
              <a:rPr lang="en-US" sz="2000" dirty="0"/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  <a:p>
            <a:r>
              <a:rPr lang="en-US" sz="2400" dirty="0"/>
              <a:t>Temporal difference learning of values</a:t>
            </a:r>
          </a:p>
          <a:p>
            <a:pPr lvl="1"/>
            <a:r>
              <a:rPr lang="en-US" sz="2000" dirty="0"/>
              <a:t>Policy still fixed, still doing evaluation!</a:t>
            </a:r>
          </a:p>
          <a:p>
            <a:pPr lvl="1"/>
            <a:r>
              <a:rPr lang="en-US" sz="2000" dirty="0"/>
              <a:t>Move values toward value of whatever successor occurs: running average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2400" dirty="0"/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296402" y="1371600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  <a:sym typeface="Symbol" pitchFamily="18" charset="2"/>
                </a:rPr>
                <a:t>(s)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Palatino"/>
                  <a:cs typeface="Palatino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2528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2556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20334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Same update: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</a:t>
            </a:r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19125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197755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0327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latin typeface="Palatino"/>
                <a:cs typeface="Palatino"/>
                <a:sym typeface="Symbol" pitchFamily="18" charset="2"/>
              </a:rPr>
              <a:t>Assume: 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 = 1, </a:t>
            </a:r>
            <a:r>
              <a:rPr lang="el-GR" sz="1600" dirty="0">
                <a:latin typeface="Palatino"/>
                <a:cs typeface="Palatino"/>
                <a:sym typeface="Symbol" pitchFamily="18" charset="2"/>
              </a:rPr>
              <a:t>α</a:t>
            </a:r>
            <a:r>
              <a:rPr lang="en-US" sz="1600" dirty="0">
                <a:latin typeface="Palatino"/>
                <a:cs typeface="Palatino"/>
                <a:sym typeface="Symbol" pitchFamily="18" charset="2"/>
              </a:rPr>
              <a:t> = 1/2</a:t>
            </a:r>
            <a:endParaRPr lang="en-US" sz="16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Observed Transitions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0733002"/>
              </p:ext>
            </p:extLst>
          </p:nvPr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637236"/>
              </p:ext>
            </p:extLst>
          </p:nvPr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331712"/>
              </p:ext>
            </p:extLst>
          </p:nvPr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Palatino"/>
                <a:cs typeface="Palatino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042541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5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Palatino"/>
                <a:cs typeface="Palatino"/>
              </a:rPr>
              <a:t>States</a:t>
            </a:r>
            <a:endParaRPr lang="en-US" sz="1600" dirty="0">
              <a:solidFill>
                <a:schemeClr val="accent2"/>
              </a:solidFill>
              <a:latin typeface="Palatino"/>
              <a:cs typeface="Palatino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/>
              <a:t>TD value leaning is a model-free way to do policy evaluation, mimicking Bellman updates with running sample averages</a:t>
            </a:r>
          </a:p>
          <a:p>
            <a:r>
              <a:rPr lang="en-US" sz="2800" dirty="0"/>
              <a:t>However, if we want to turn values into a (new) policy, we’re sunk: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Idea: learn Q-values, not values</a:t>
            </a:r>
          </a:p>
          <a:p>
            <a:r>
              <a:rPr lang="en-US" sz="2800" dirty="0"/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Palatino"/>
                <a:cs typeface="Palatino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Palatino"/>
                  <a:cs typeface="Palatino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Palatino"/>
                  <a:cs typeface="Palatino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Palatino"/>
                  <a:cs typeface="Palatino"/>
                </a:rPr>
                <a:t>s,a,s</a:t>
              </a:r>
              <a:r>
                <a:rPr lang="ja-JP" altLang="en-US" sz="2400">
                  <a:latin typeface="Palatino"/>
                  <a:cs typeface="Palatino"/>
                </a:rPr>
                <a:t>’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Palatino"/>
                <a:cs typeface="Palatino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Palatino"/>
                  <a:cs typeface="Palatino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Palatino"/>
                  <a:cs typeface="Palatino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Palatino"/>
                <a:cs typeface="Palatin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Double-Bandit MDP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r>
              <a:rPr lang="en-US" sz="2400" dirty="0"/>
              <a:t>Actions: </a:t>
            </a:r>
            <a:r>
              <a:rPr lang="en-US" sz="2400" i="1" dirty="0">
                <a:solidFill>
                  <a:srgbClr val="3333FF"/>
                </a:solidFill>
              </a:rPr>
              <a:t>Blue</a:t>
            </a:r>
            <a:r>
              <a:rPr lang="en-US" sz="2400" i="1" dirty="0"/>
              <a:t>, </a:t>
            </a:r>
            <a:r>
              <a:rPr lang="en-US" sz="2400" i="1" dirty="0">
                <a:solidFill>
                  <a:srgbClr val="C00000"/>
                </a:solidFill>
              </a:rPr>
              <a:t>Red</a:t>
            </a:r>
          </a:p>
          <a:p>
            <a:r>
              <a:rPr lang="en-US" sz="2400" dirty="0"/>
              <a:t>States: </a:t>
            </a:r>
            <a:r>
              <a:rPr lang="en-US" sz="2400" dirty="0">
                <a:solidFill>
                  <a:srgbClr val="008000"/>
                </a:solidFill>
              </a:rPr>
              <a:t>Win</a:t>
            </a:r>
            <a:r>
              <a:rPr lang="en-US" sz="2400" dirty="0">
                <a:solidFill>
                  <a:schemeClr val="tx1"/>
                </a:solidFill>
              </a:rPr>
              <a:t>, Lose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6" name="Oval 5"/>
          <p:cNvSpPr/>
          <p:nvPr/>
        </p:nvSpPr>
        <p:spPr>
          <a:xfrm>
            <a:off x="8229600" y="3276601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8" name="Curved Connector 7"/>
          <p:cNvCxnSpPr>
            <a:stCxn id="5" idx="0"/>
            <a:endCxn id="6" idx="1"/>
          </p:cNvCxnSpPr>
          <p:nvPr/>
        </p:nvCxnSpPr>
        <p:spPr>
          <a:xfrm rot="16200000" flipH="1">
            <a:off x="5924549" y="971551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5" idx="0"/>
            <a:endCxn id="5" idx="6"/>
          </p:cNvCxnSpPr>
          <p:nvPr/>
        </p:nvCxnSpPr>
        <p:spPr>
          <a:xfrm rot="16200000" flipH="1">
            <a:off x="3619500" y="3276601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6" idx="4"/>
            <a:endCxn id="5" idx="5"/>
          </p:cNvCxnSpPr>
          <p:nvPr/>
        </p:nvCxnSpPr>
        <p:spPr>
          <a:xfrm rot="5400000" flipH="1">
            <a:off x="6167017" y="1556919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3"/>
          <p:cNvCxnSpPr>
            <a:stCxn id="6" idx="4"/>
            <a:endCxn id="6" idx="2"/>
          </p:cNvCxnSpPr>
          <p:nvPr/>
        </p:nvCxnSpPr>
        <p:spPr>
          <a:xfrm rot="5400000" flipH="1">
            <a:off x="8229600" y="3619501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29"/>
          <p:cNvCxnSpPr>
            <a:stCxn id="6" idx="6"/>
            <a:endCxn id="5" idx="4"/>
          </p:cNvCxnSpPr>
          <p:nvPr/>
        </p:nvCxnSpPr>
        <p:spPr>
          <a:xfrm flipH="1">
            <a:off x="3619500" y="3619501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3276600" y="3619501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600200" y="39624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448800" y="3886200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34000" y="1976735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800600" y="28266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86400" y="43434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0.75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8000" y="3352800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0.25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</p:spTree>
    <p:extLst>
      <p:ext uri="{BB962C8B-B14F-4D97-AF65-F5344CB8AC3E}">
        <p14:creationId xmlns:p14="http://schemas.microsoft.com/office/powerpoint/2010/main" val="1642627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V</a:t>
            </a:r>
            <a:r>
              <a:rPr lang="en-US" sz="2000" baseline="-25000" dirty="0"/>
              <a:t>0</a:t>
            </a:r>
            <a:r>
              <a:rPr lang="en-US" sz="2000" dirty="0"/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V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Start with Q</a:t>
            </a:r>
            <a:r>
              <a:rPr lang="en-US" sz="2000" baseline="-25000" dirty="0"/>
              <a:t>0</a:t>
            </a:r>
            <a:r>
              <a:rPr lang="en-US" sz="2000" dirty="0"/>
              <a:t>(</a:t>
            </a:r>
            <a:r>
              <a:rPr lang="en-US" sz="2000" dirty="0" err="1"/>
              <a:t>s,a</a:t>
            </a:r>
            <a:r>
              <a:rPr lang="en-US" sz="2000" dirty="0"/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</a:t>
            </a:r>
            <a:r>
              <a:rPr lang="en-US" sz="2000" dirty="0" err="1"/>
              <a:t>Q</a:t>
            </a:r>
            <a:r>
              <a:rPr lang="en-US" sz="2000" baseline="-25000" dirty="0" err="1"/>
              <a:t>k</a:t>
            </a:r>
            <a:r>
              <a:rPr lang="en-US" sz="2000" dirty="0"/>
              <a:t>, calculate the depth k+1 q-values for all q-states:</a:t>
            </a:r>
            <a:endParaRPr lang="en-US" sz="2400" dirty="0"/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Palatino"/>
              <a:cs typeface="Palatino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 cstate="print"/>
          <a:srcRect r="75586"/>
          <a:stretch/>
        </p:blipFill>
        <p:spPr bwMode="auto">
          <a:xfrm>
            <a:off x="1663952" y="5026025"/>
            <a:ext cx="1993648" cy="765520"/>
          </a:xfrm>
          <a:prstGeom prst="rect">
            <a:avLst/>
          </a:prstGeom>
          <a:noFill/>
          <a:ln/>
          <a:effectLst/>
        </p:spPr>
      </p:pic>
      <p:pic>
        <p:nvPicPr>
          <p:cNvPr id="8" name="Picture 7" descr="txp_fig">
            <a:extLst>
              <a:ext uri="{FF2B5EF4-FFF2-40B4-BE49-F238E27FC236}">
                <a16:creationId xmlns:a16="http://schemas.microsoft.com/office/drawing/2014/main" id="{089E59B5-E7D8-E54B-831A-1024AA19F71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/>
          <a:srcRect r="26128"/>
          <a:stretch/>
        </p:blipFill>
        <p:spPr bwMode="auto">
          <a:xfrm>
            <a:off x="1663952" y="5028084"/>
            <a:ext cx="6032248" cy="765520"/>
          </a:xfrm>
          <a:prstGeom prst="rect">
            <a:avLst/>
          </a:prstGeom>
          <a:noFill/>
          <a:ln/>
          <a:effectLst/>
        </p:spPr>
      </p:pic>
      <p:pic>
        <p:nvPicPr>
          <p:cNvPr id="11" name="Picture 10" descr="txp_fig">
            <a:extLst>
              <a:ext uri="{FF2B5EF4-FFF2-40B4-BE49-F238E27FC236}">
                <a16:creationId xmlns:a16="http://schemas.microsoft.com/office/drawing/2014/main" id="{D80B6ECE-8B12-3646-8C3A-415390611AB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400" dirty="0"/>
              <a:t>Receive a sample (</a:t>
            </a:r>
            <a:r>
              <a:rPr lang="en-US" sz="2400" dirty="0" err="1"/>
              <a:t>s,a,s’,r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Consider your old estimate:</a:t>
            </a:r>
          </a:p>
          <a:p>
            <a:pPr lvl="1"/>
            <a:r>
              <a:rPr lang="en-US" sz="2400" dirty="0"/>
              <a:t>Consider your new sample estimate: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5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ED1D4FB-BDF7-6842-BA58-EAC2EA740F1E}"/>
              </a:ext>
            </a:extLst>
          </p:cNvPr>
          <p:cNvSpPr txBox="1"/>
          <p:nvPr/>
        </p:nvSpPr>
        <p:spPr>
          <a:xfrm>
            <a:off x="6324600" y="4495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Palatino"/>
                <a:cs typeface="Palatino"/>
              </a:rPr>
              <a:t>no longer policy evaluation!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</a:t>
            </a:r>
            <a:r>
              <a:rPr lang="en-US" dirty="0" err="1"/>
              <a:t>Gridworld</a:t>
            </a:r>
            <a:endParaRPr lang="en-US" dirty="0"/>
          </a:p>
        </p:txBody>
      </p:sp>
      <p:pic>
        <p:nvPicPr>
          <p:cNvPr id="4" name="Q-learning--gridworl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8338" y="1143000"/>
            <a:ext cx="8315325" cy="519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Q-Learning -- Crawler</a:t>
            </a:r>
          </a:p>
        </p:txBody>
      </p:sp>
      <p:pic>
        <p:nvPicPr>
          <p:cNvPr id="4" name="Q-learning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1430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268" y="1447800"/>
            <a:ext cx="4541755" cy="23622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807" y="2365131"/>
            <a:ext cx="4805638" cy="2816469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6192" y="4038600"/>
            <a:ext cx="4338616" cy="2263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89687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Q-Learning: </a:t>
            </a:r>
            <a:br>
              <a:rPr lang="en-US" sz="3600" dirty="0"/>
            </a:br>
            <a:r>
              <a:rPr lang="en-US" sz="3600" dirty="0"/>
              <a:t>act according to current optimal (and also explore</a:t>
            </a:r>
            <a:r>
              <a:rPr lang="is-IS" sz="3600" dirty="0"/>
              <a:t>…)</a:t>
            </a:r>
            <a:endParaRPr lang="en-US" sz="36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transitions T(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don’t know the rewards R(</a:t>
            </a:r>
            <a:r>
              <a:rPr lang="en-US" sz="2400" dirty="0" err="1"/>
              <a:t>s,a,s</a:t>
            </a:r>
            <a:r>
              <a:rPr lang="en-US" sz="24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You choose the actions now</a:t>
            </a:r>
            <a:endParaRPr lang="en-US" sz="24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79279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9753600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400" dirty="0"/>
              <a:t>You have to explore enough</a:t>
            </a:r>
          </a:p>
          <a:p>
            <a:pPr lvl="1"/>
            <a:r>
              <a:rPr lang="en-US" sz="2400" dirty="0"/>
              <a:t>You have to eventually make the learning rate</a:t>
            </a:r>
          </a:p>
          <a:p>
            <a:pPr lvl="1">
              <a:buNone/>
            </a:pPr>
            <a:r>
              <a:rPr lang="en-US" sz="2400" dirty="0"/>
              <a:t>	small enough</a:t>
            </a:r>
          </a:p>
          <a:p>
            <a:pPr lvl="1"/>
            <a:r>
              <a:rPr lang="en-US" sz="2400" dirty="0"/>
              <a:t>… but not decrease it too quickly</a:t>
            </a:r>
          </a:p>
          <a:p>
            <a:pPr lvl="1"/>
            <a:r>
              <a:rPr lang="en-US" sz="24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7193-3149-544C-A1BE-B12ADBD76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60120-2FDD-A441-BEB5-81E9F1593F60}"/>
              </a:ext>
            </a:extLst>
          </p:cNvPr>
          <p:cNvSpPr txBox="1"/>
          <p:nvPr/>
        </p:nvSpPr>
        <p:spPr>
          <a:xfrm>
            <a:off x="533400" y="137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</a:rPr>
              <a:t>Input Policy </a:t>
            </a:r>
            <a:r>
              <a:rPr lang="en-US" sz="2400" strike="sngStrike" dirty="0">
                <a:solidFill>
                  <a:schemeClr val="accent2"/>
                </a:solidFill>
                <a:latin typeface="Palatino"/>
                <a:cs typeface="Palatino"/>
                <a:sym typeface="Symbol" pitchFamily="18" charset="2"/>
              </a:rPr>
              <a:t></a:t>
            </a:r>
            <a:r>
              <a:rPr lang="en-US" sz="1600" strike="sngStrike" dirty="0">
                <a:solidFill>
                  <a:schemeClr val="accent2"/>
                </a:solidFill>
                <a:latin typeface="Palatino"/>
                <a:cs typeface="Palatino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5BDC36-4A3E-7045-8FD3-C7D9D2ED2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635672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8CAB79E-F8E0-9D4F-8926-E02E4C07160E}"/>
              </a:ext>
            </a:extLst>
          </p:cNvPr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FD4044-F19A-B04C-8EF8-FF1EFAD2CDC3}"/>
              </a:ext>
            </a:extLst>
          </p:cNvPr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9" name="Isosceles Triangle 21">
            <a:extLst>
              <a:ext uri="{FF2B5EF4-FFF2-40B4-BE49-F238E27FC236}">
                <a16:creationId xmlns:a16="http://schemas.microsoft.com/office/drawing/2014/main" id="{B3ECBA1F-9AAB-B747-9019-7CE8B17289BB}"/>
              </a:ext>
            </a:extLst>
          </p:cNvPr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0" name="Isosceles Triangle 22">
            <a:extLst>
              <a:ext uri="{FF2B5EF4-FFF2-40B4-BE49-F238E27FC236}">
                <a16:creationId xmlns:a16="http://schemas.microsoft.com/office/drawing/2014/main" id="{6F2B86AD-5ACA-0544-A42B-8E7AC95675B1}"/>
              </a:ext>
            </a:extLst>
          </p:cNvPr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835EF80A-1F74-924B-947F-76D5243C3681}"/>
              </a:ext>
            </a:extLst>
          </p:cNvPr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Palatino"/>
              <a:cs typeface="Palatino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3D7C0C-6341-7D41-93BC-7B6951261497}"/>
              </a:ext>
            </a:extLst>
          </p:cNvPr>
          <p:cNvSpPr/>
          <p:nvPr/>
        </p:nvSpPr>
        <p:spPr>
          <a:xfrm>
            <a:off x="5486400" y="2890391"/>
            <a:ext cx="599388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act according to current optimal</a:t>
            </a:r>
          </a:p>
          <a:p>
            <a:r>
              <a:rPr lang="en-US" sz="3200" dirty="0">
                <a:latin typeface="Palatino" pitchFamily="2" charset="77"/>
                <a:ea typeface="Palatino" pitchFamily="2" charset="77"/>
              </a:rPr>
              <a:t>also explore!  </a:t>
            </a:r>
          </a:p>
        </p:txBody>
      </p:sp>
    </p:spTree>
    <p:extLst>
      <p:ext uri="{BB962C8B-B14F-4D97-AF65-F5344CB8AC3E}">
        <p14:creationId xmlns:p14="http://schemas.microsoft.com/office/powerpoint/2010/main" val="14673189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Model-Based </a:t>
            </a:r>
            <a:r>
              <a:rPr lang="en-US" dirty="0" err="1"/>
              <a:t>vs</a:t>
            </a:r>
            <a:r>
              <a:rPr lang="en-US" dirty="0"/>
              <a:t> Model-Free 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1A05A8-D087-49F8-A68B-53BB47A7E6B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09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r>
              <a:rPr lang="en-US" sz="2800" dirty="0"/>
              <a:t>Solving MDPs is offline planning</a:t>
            </a:r>
          </a:p>
          <a:p>
            <a:pPr lvl="1"/>
            <a:r>
              <a:rPr lang="en-US" sz="2400" dirty="0"/>
              <a:t>You determine all quantities through computation</a:t>
            </a:r>
          </a:p>
          <a:p>
            <a:pPr lvl="1"/>
            <a:r>
              <a:rPr lang="en-US" sz="2400" dirty="0"/>
              <a:t>You need to know the details of the MDP</a:t>
            </a:r>
          </a:p>
          <a:p>
            <a:pPr lvl="1"/>
            <a:r>
              <a:rPr lang="en-US" sz="2400" dirty="0"/>
              <a:t>You do not actually play the game!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9200" y="4495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alatino"/>
                <a:cs typeface="Palatino"/>
              </a:rPr>
              <a:t>Play 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54203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Palatino"/>
                <a:cs typeface="Palatino"/>
              </a:rPr>
              <a:t>Play Blue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3667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Palatino"/>
                <a:cs typeface="Palatino"/>
              </a:rPr>
              <a:t>Value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525000" y="1371600"/>
            <a:ext cx="2209800" cy="1752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No discount</a:t>
            </a: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10 time steps</a:t>
            </a:r>
            <a:endParaRPr lang="en-US" sz="8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endParaRPr lang="en-US" sz="400" i="1" dirty="0">
              <a:solidFill>
                <a:schemeClr val="tx1"/>
              </a:solidFill>
              <a:latin typeface="Palatino"/>
              <a:cs typeface="Palatino"/>
            </a:endParaRPr>
          </a:p>
          <a:p>
            <a:pPr algn="ctr"/>
            <a:r>
              <a:rPr lang="en-US" sz="2000" i="1" dirty="0">
                <a:solidFill>
                  <a:schemeClr val="tx1"/>
                </a:solidFill>
                <a:latin typeface="Palatino"/>
                <a:cs typeface="Palatino"/>
              </a:rPr>
              <a:t>Both states have the same value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2800" y="45059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0" y="542038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Palatino"/>
                <a:cs typeface="Palatino"/>
              </a:rPr>
              <a:t>10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410200" y="3304073"/>
            <a:ext cx="6705600" cy="2696855"/>
            <a:chOff x="1600200" y="1815326"/>
            <a:chExt cx="8756724" cy="3521777"/>
          </a:xfrm>
        </p:grpSpPr>
        <p:sp>
          <p:nvSpPr>
            <p:cNvPr id="10" name="Oval 9"/>
            <p:cNvSpPr/>
            <p:nvPr/>
          </p:nvSpPr>
          <p:spPr>
            <a:xfrm>
              <a:off x="3276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8000"/>
                  </a:solidFill>
                  <a:latin typeface="Palatino"/>
                  <a:cs typeface="Palatino"/>
                </a:rPr>
                <a:t>W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8229600" y="3276601"/>
              <a:ext cx="685800" cy="6858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Palatino"/>
                  <a:cs typeface="Palatino"/>
                </a:rPr>
                <a:t>L</a:t>
              </a:r>
            </a:p>
          </p:txBody>
        </p:sp>
        <p:cxnSp>
          <p:nvCxnSpPr>
            <p:cNvPr id="12" name="Curved Connector 11"/>
            <p:cNvCxnSpPr>
              <a:stCxn id="10" idx="0"/>
              <a:endCxn id="11" idx="1"/>
            </p:cNvCxnSpPr>
            <p:nvPr/>
          </p:nvCxnSpPr>
          <p:spPr>
            <a:xfrm rot="16200000" flipH="1">
              <a:off x="5924549" y="971551"/>
              <a:ext cx="100433" cy="4710533"/>
            </a:xfrm>
            <a:prstGeom prst="curvedConnector3">
              <a:avLst>
                <a:gd name="adj1" fmla="val -822914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3"/>
            <p:cNvCxnSpPr>
              <a:stCxn id="10" idx="0"/>
              <a:endCxn id="10" idx="6"/>
            </p:cNvCxnSpPr>
            <p:nvPr/>
          </p:nvCxnSpPr>
          <p:spPr>
            <a:xfrm rot="16200000" flipH="1">
              <a:off x="3619500" y="3276601"/>
              <a:ext cx="342900" cy="342900"/>
            </a:xfrm>
            <a:prstGeom prst="curvedConnector4">
              <a:avLst>
                <a:gd name="adj1" fmla="val -87180"/>
                <a:gd name="adj2" fmla="val 338462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11" idx="4"/>
              <a:endCxn id="10" idx="5"/>
            </p:cNvCxnSpPr>
            <p:nvPr/>
          </p:nvCxnSpPr>
          <p:spPr>
            <a:xfrm rot="5400000" flipH="1">
              <a:off x="6167017" y="1556919"/>
              <a:ext cx="100433" cy="4710533"/>
            </a:xfrm>
            <a:prstGeom prst="curvedConnector3">
              <a:avLst>
                <a:gd name="adj1" fmla="val -927967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3"/>
            <p:cNvCxnSpPr>
              <a:stCxn id="11" idx="4"/>
              <a:endCxn id="11" idx="2"/>
            </p:cNvCxnSpPr>
            <p:nvPr/>
          </p:nvCxnSpPr>
          <p:spPr>
            <a:xfrm rot="5400000" flipH="1">
              <a:off x="8229600" y="3619501"/>
              <a:ext cx="342900" cy="342900"/>
            </a:xfrm>
            <a:prstGeom prst="curvedConnector4">
              <a:avLst>
                <a:gd name="adj1" fmla="val -84616"/>
                <a:gd name="adj2" fmla="val 325641"/>
              </a:avLst>
            </a:prstGeom>
            <a:ln w="5715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urved Connector 29"/>
            <p:cNvCxnSpPr>
              <a:stCxn id="11" idx="6"/>
              <a:endCxn id="10" idx="4"/>
            </p:cNvCxnSpPr>
            <p:nvPr/>
          </p:nvCxnSpPr>
          <p:spPr>
            <a:xfrm flipH="1">
              <a:off x="3619500" y="3619501"/>
              <a:ext cx="5295900" cy="342900"/>
            </a:xfrm>
            <a:prstGeom prst="curvedConnector4">
              <a:avLst>
                <a:gd name="adj1" fmla="val -7681"/>
                <a:gd name="adj2" fmla="val 589178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urved Connector 13"/>
            <p:cNvCxnSpPr>
              <a:stCxn id="10" idx="4"/>
              <a:endCxn id="10" idx="2"/>
            </p:cNvCxnSpPr>
            <p:nvPr/>
          </p:nvCxnSpPr>
          <p:spPr>
            <a:xfrm rot="5400000" flipH="1">
              <a:off x="3276600" y="3619501"/>
              <a:ext cx="342900" cy="342900"/>
            </a:xfrm>
            <a:prstGeom prst="curvedConnector4">
              <a:avLst>
                <a:gd name="adj1" fmla="val -376924"/>
                <a:gd name="adj2" fmla="val 415385"/>
              </a:avLst>
            </a:prstGeom>
            <a:ln w="57150">
              <a:solidFill>
                <a:srgbClr val="0070C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600200" y="3769613"/>
              <a:ext cx="995082" cy="15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349291" y="3769614"/>
              <a:ext cx="1007633" cy="1567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$1</a:t>
              </a:r>
            </a:p>
            <a:p>
              <a:endParaRPr lang="en-US" sz="2400" dirty="0">
                <a:latin typeface="Palatino"/>
                <a:cs typeface="Palatino"/>
              </a:endParaRPr>
            </a:p>
            <a:p>
              <a:r>
                <a:rPr lang="en-US" sz="2400" dirty="0">
                  <a:latin typeface="Palatino"/>
                  <a:cs typeface="Palatino"/>
                </a:rPr>
                <a:t>1.0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3999" y="1815326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00600" y="2826603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82004" y="4267157"/>
              <a:ext cx="2133600" cy="60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0.75 	</a:t>
              </a:r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$2</a:t>
              </a:r>
              <a:endParaRPr lang="en-US" sz="2400" dirty="0">
                <a:latin typeface="Palatino"/>
                <a:cs typeface="Palatino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730701" y="3137634"/>
              <a:ext cx="2133600" cy="1085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Palatino"/>
                  <a:cs typeface="Palatino"/>
                </a:rPr>
                <a:t>0.25 </a:t>
              </a:r>
            </a:p>
            <a:p>
              <a:r>
                <a:rPr lang="en-US" sz="2400" dirty="0">
                  <a:solidFill>
                    <a:srgbClr val="008000"/>
                  </a:solidFill>
                  <a:latin typeface="Palatino"/>
                  <a:cs typeface="Palatino"/>
                </a:rPr>
                <a:t>$0</a:t>
              </a:r>
              <a:endParaRPr lang="en-US" sz="2400" dirty="0">
                <a:latin typeface="Palatino"/>
                <a:cs typeface="Palatino"/>
              </a:endParaRPr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62000" y="3429000"/>
            <a:ext cx="4191000" cy="2895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522205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36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870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53400" y="51917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87000" y="5181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</p:spTree>
    <p:extLst>
      <p:ext uri="{BB962C8B-B14F-4D97-AF65-F5344CB8AC3E}">
        <p14:creationId xmlns:p14="http://schemas.microsoft.com/office/powerpoint/2010/main" val="69735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Rules changed!  Red’s win chance is different.</a:t>
            </a:r>
          </a:p>
        </p:txBody>
      </p:sp>
      <p:sp>
        <p:nvSpPr>
          <p:cNvPr id="4" name="Oval 3"/>
          <p:cNvSpPr/>
          <p:nvPr/>
        </p:nvSpPr>
        <p:spPr>
          <a:xfrm>
            <a:off x="3276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Palatino"/>
                <a:cs typeface="Palatino"/>
              </a:rPr>
              <a:t>W</a:t>
            </a:r>
          </a:p>
        </p:txBody>
      </p:sp>
      <p:sp>
        <p:nvSpPr>
          <p:cNvPr id="5" name="Oval 4"/>
          <p:cNvSpPr/>
          <p:nvPr/>
        </p:nvSpPr>
        <p:spPr>
          <a:xfrm>
            <a:off x="8229600" y="3524072"/>
            <a:ext cx="685800" cy="6858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Palatino"/>
                <a:cs typeface="Palatino"/>
              </a:rPr>
              <a:t>L</a:t>
            </a:r>
          </a:p>
        </p:txBody>
      </p:sp>
      <p:cxnSp>
        <p:nvCxnSpPr>
          <p:cNvPr id="6" name="Curved Connector 5"/>
          <p:cNvCxnSpPr>
            <a:stCxn id="4" idx="0"/>
            <a:endCxn id="5" idx="1"/>
          </p:cNvCxnSpPr>
          <p:nvPr/>
        </p:nvCxnSpPr>
        <p:spPr>
          <a:xfrm rot="16200000" flipH="1">
            <a:off x="5924549" y="1219022"/>
            <a:ext cx="100433" cy="4710533"/>
          </a:xfrm>
          <a:prstGeom prst="curvedConnector3">
            <a:avLst>
              <a:gd name="adj1" fmla="val -822914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13"/>
          <p:cNvCxnSpPr>
            <a:stCxn id="4" idx="0"/>
            <a:endCxn id="4" idx="6"/>
          </p:cNvCxnSpPr>
          <p:nvPr/>
        </p:nvCxnSpPr>
        <p:spPr>
          <a:xfrm rot="16200000" flipH="1">
            <a:off x="3619500" y="3524072"/>
            <a:ext cx="342900" cy="342900"/>
          </a:xfrm>
          <a:prstGeom prst="curvedConnector4">
            <a:avLst>
              <a:gd name="adj1" fmla="val -87180"/>
              <a:gd name="adj2" fmla="val 338462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>
            <a:stCxn id="5" idx="4"/>
            <a:endCxn id="4" idx="5"/>
          </p:cNvCxnSpPr>
          <p:nvPr/>
        </p:nvCxnSpPr>
        <p:spPr>
          <a:xfrm rot="5400000" flipH="1">
            <a:off x="6167017" y="1804390"/>
            <a:ext cx="100433" cy="4710533"/>
          </a:xfrm>
          <a:prstGeom prst="curvedConnector3">
            <a:avLst>
              <a:gd name="adj1" fmla="val -927967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13"/>
          <p:cNvCxnSpPr>
            <a:stCxn id="5" idx="4"/>
            <a:endCxn id="5" idx="2"/>
          </p:cNvCxnSpPr>
          <p:nvPr/>
        </p:nvCxnSpPr>
        <p:spPr>
          <a:xfrm rot="5400000" flipH="1">
            <a:off x="8229600" y="3866972"/>
            <a:ext cx="342900" cy="342900"/>
          </a:xfrm>
          <a:prstGeom prst="curvedConnector4">
            <a:avLst>
              <a:gd name="adj1" fmla="val -84616"/>
              <a:gd name="adj2" fmla="val 325641"/>
            </a:avLst>
          </a:prstGeom>
          <a:ln w="5715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29"/>
          <p:cNvCxnSpPr>
            <a:stCxn id="5" idx="6"/>
            <a:endCxn id="4" idx="4"/>
          </p:cNvCxnSpPr>
          <p:nvPr/>
        </p:nvCxnSpPr>
        <p:spPr>
          <a:xfrm flipH="1">
            <a:off x="3619500" y="3866972"/>
            <a:ext cx="5295900" cy="342900"/>
          </a:xfrm>
          <a:prstGeom prst="curvedConnector4">
            <a:avLst>
              <a:gd name="adj1" fmla="val -7681"/>
              <a:gd name="adj2" fmla="val 589178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3"/>
          <p:cNvCxnSpPr>
            <a:stCxn id="4" idx="4"/>
            <a:endCxn id="4" idx="2"/>
          </p:cNvCxnSpPr>
          <p:nvPr/>
        </p:nvCxnSpPr>
        <p:spPr>
          <a:xfrm rot="5400000" flipH="1">
            <a:off x="3276600" y="3866972"/>
            <a:ext cx="342900" cy="342900"/>
          </a:xfrm>
          <a:prstGeom prst="curvedConnector4">
            <a:avLst>
              <a:gd name="adj1" fmla="val -376924"/>
              <a:gd name="adj2" fmla="val 415385"/>
            </a:avLst>
          </a:prstGeom>
          <a:ln w="57150">
            <a:solidFill>
              <a:srgbClr val="0070C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00200" y="42098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48800" y="4133671"/>
            <a:ext cx="60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$1</a:t>
            </a:r>
          </a:p>
          <a:p>
            <a:endParaRPr lang="en-US" sz="2400" dirty="0">
              <a:latin typeface="Palatino"/>
              <a:cs typeface="Palatino"/>
            </a:endParaRPr>
          </a:p>
          <a:p>
            <a:r>
              <a:rPr lang="en-US" sz="2400" dirty="0">
                <a:latin typeface="Palatino"/>
                <a:cs typeface="Palatino"/>
              </a:rPr>
              <a:t>1.0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34000" y="2224206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600" y="3074074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0" y="459087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	</a:t>
            </a:r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$2</a:t>
            </a:r>
            <a:endParaRPr lang="en-US" sz="2400" dirty="0">
              <a:latin typeface="Palatino"/>
              <a:cs typeface="Palatino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0" y="3600271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?? </a:t>
            </a:r>
          </a:p>
          <a:p>
            <a:r>
              <a:rPr lang="en-US" sz="2400" dirty="0">
                <a:solidFill>
                  <a:srgbClr val="008000"/>
                </a:solidFill>
                <a:latin typeface="Palatino"/>
                <a:cs typeface="Palatino"/>
              </a:rPr>
              <a:t>$0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977976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447800"/>
            <a:ext cx="3048000" cy="30480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7200" y="1371600"/>
            <a:ext cx="2743200" cy="304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1534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86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202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4648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31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78359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4642624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6046" y="463802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3600" y="465838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45013" y="514859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$2</a:t>
            </a:r>
          </a:p>
        </p:txBody>
      </p:sp>
    </p:spTree>
    <p:extLst>
      <p:ext uri="{BB962C8B-B14F-4D97-AF65-F5344CB8AC3E}">
        <p14:creationId xmlns:p14="http://schemas.microsoft.com/office/powerpoint/2010/main" val="35928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Just Happened?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11379200" cy="4729164"/>
          </a:xfrm>
        </p:spPr>
        <p:txBody>
          <a:bodyPr/>
          <a:lstStyle/>
          <a:p>
            <a:r>
              <a:rPr lang="en-US" sz="2800" dirty="0"/>
              <a:t>That wasn’t planning, it was learning!</a:t>
            </a:r>
          </a:p>
          <a:p>
            <a:pPr lvl="1"/>
            <a:r>
              <a:rPr lang="en-US" sz="2400" dirty="0"/>
              <a:t>Specifically, reinforcement learning</a:t>
            </a:r>
          </a:p>
          <a:p>
            <a:pPr lvl="1"/>
            <a:r>
              <a:rPr lang="en-US" sz="2400" dirty="0"/>
              <a:t>There was an MDP, but you couldn’t solve it with just computation</a:t>
            </a:r>
          </a:p>
          <a:p>
            <a:pPr lvl="1"/>
            <a:r>
              <a:rPr lang="en-US" sz="2400" dirty="0"/>
              <a:t>You needed to actually act to figure it out</a:t>
            </a:r>
          </a:p>
          <a:p>
            <a:pPr lvl="1"/>
            <a:endParaRPr lang="en-US" sz="2400" dirty="0"/>
          </a:p>
          <a:p>
            <a:r>
              <a:rPr lang="en-US" sz="2800" dirty="0"/>
              <a:t>Important ideas in reinforcement learning that came up</a:t>
            </a:r>
          </a:p>
          <a:p>
            <a:pPr lvl="1"/>
            <a:r>
              <a:rPr lang="en-US" sz="2400" dirty="0"/>
              <a:t>Exploration: you have to try unknown actions to get information</a:t>
            </a:r>
          </a:p>
          <a:p>
            <a:pPr lvl="1"/>
            <a:r>
              <a:rPr lang="en-US" sz="2400" dirty="0"/>
              <a:t>Exploitation: eventually, you have to use what you know</a:t>
            </a:r>
          </a:p>
          <a:p>
            <a:pPr lvl="1"/>
            <a:r>
              <a:rPr lang="en-US" sz="2400" dirty="0"/>
              <a:t>Regret: even if you learn intelligently, you make mistakes</a:t>
            </a:r>
          </a:p>
          <a:p>
            <a:pPr lvl="1"/>
            <a:r>
              <a:rPr lang="en-US" sz="2400" dirty="0"/>
              <a:t>Sampling: because of chance, you have to try things repeatedly</a:t>
            </a:r>
          </a:p>
          <a:p>
            <a:pPr lvl="1"/>
            <a:r>
              <a:rPr lang="en-US" sz="2400" dirty="0"/>
              <a:t>Difficulty: learning can be much harder than solving a known MDP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01200" y="1371600"/>
            <a:ext cx="236220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13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55487</TotalTime>
  <Words>2379</Words>
  <Application>Microsoft Macintosh PowerPoint</Application>
  <PresentationFormat>Widescreen</PresentationFormat>
  <Paragraphs>514</Paragraphs>
  <Slides>48</Slides>
  <Notes>11</Notes>
  <HiddenSlides>3</HiddenSlides>
  <MMClips>9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Courier New</vt:lpstr>
      <vt:lpstr>Palatino</vt:lpstr>
      <vt:lpstr>Wingdings</vt:lpstr>
      <vt:lpstr>188_anca</vt:lpstr>
      <vt:lpstr>Photo Editor Photo</vt:lpstr>
      <vt:lpstr>CS 188: Artificial Intelligence </vt:lpstr>
      <vt:lpstr>Reinforcement Learning</vt:lpstr>
      <vt:lpstr>Double Bandits</vt:lpstr>
      <vt:lpstr>Double-Bandit MDP</vt:lpstr>
      <vt:lpstr>Offline Planning</vt:lpstr>
      <vt:lpstr>Let’s Play!</vt:lpstr>
      <vt:lpstr>Online Planning</vt:lpstr>
      <vt:lpstr>Let’s Play!</vt:lpstr>
      <vt:lpstr>What Just Happened?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Video of Demo Crawler Bot</vt:lpstr>
      <vt:lpstr>DeepMind Atari (©Two Minute Lectures)</vt:lpstr>
      <vt:lpstr>Reinforcement Learning</vt:lpstr>
      <vt:lpstr>Offline (MDPs) vs. Online (RL)</vt:lpstr>
      <vt:lpstr>Passive Reinforcement Learning</vt:lpstr>
      <vt:lpstr>Model-Based Learning</vt:lpstr>
      <vt:lpstr>Model-Based Learning</vt:lpstr>
      <vt:lpstr>Example: Model-Based Learning</vt:lpstr>
      <vt:lpstr>Analogy: Expected Age</vt:lpstr>
      <vt:lpstr>Model-Free Learning</vt:lpstr>
      <vt:lpstr>Passive Reinforcement Learning</vt:lpstr>
      <vt:lpstr>Direct Evaluation</vt:lpstr>
      <vt:lpstr>Example: Direct Evaluation</vt:lpstr>
      <vt:lpstr>Problems with Direct Evaluation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Problems with TD Value Learning</vt:lpstr>
      <vt:lpstr>Detour: Q-Value Iteration</vt:lpstr>
      <vt:lpstr>Q-Learning</vt:lpstr>
      <vt:lpstr>Video of Demo Q-Learning -- Gridworld</vt:lpstr>
      <vt:lpstr>Video of Demo Q-Learning -- Crawler</vt:lpstr>
      <vt:lpstr>Active Reinforcement Learning</vt:lpstr>
      <vt:lpstr>Q-Learning:  act according to current optimal (and also explore…)</vt:lpstr>
      <vt:lpstr>Q-Learning Properties</vt:lpstr>
      <vt:lpstr>Model-Based Learning</vt:lpstr>
      <vt:lpstr>Discussion: Model-Based vs Model-Free RL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3017</cp:revision>
  <cp:lastPrinted>2014-02-20T19:34:11Z</cp:lastPrinted>
  <dcterms:created xsi:type="dcterms:W3CDTF">2004-08-27T04:16:05Z</dcterms:created>
  <dcterms:modified xsi:type="dcterms:W3CDTF">2019-10-01T20:09:53Z</dcterms:modified>
</cp:coreProperties>
</file>