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7"/>
  </p:notesMasterIdLst>
  <p:handoutMasterIdLst>
    <p:handoutMasterId r:id="rId48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0" r:id="rId19"/>
    <p:sldId id="450" r:id="rId20"/>
    <p:sldId id="472" r:id="rId21"/>
    <p:sldId id="454" r:id="rId22"/>
    <p:sldId id="446" r:id="rId23"/>
    <p:sldId id="416" r:id="rId24"/>
    <p:sldId id="417" r:id="rId25"/>
    <p:sldId id="456" r:id="rId26"/>
    <p:sldId id="458" r:id="rId27"/>
    <p:sldId id="474" r:id="rId28"/>
    <p:sldId id="475" r:id="rId29"/>
    <p:sldId id="476" r:id="rId30"/>
    <p:sldId id="477" r:id="rId31"/>
    <p:sldId id="466" r:id="rId32"/>
    <p:sldId id="460" r:id="rId33"/>
    <p:sldId id="461" r:id="rId34"/>
    <p:sldId id="462" r:id="rId35"/>
    <p:sldId id="463" r:id="rId36"/>
    <p:sldId id="422" r:id="rId37"/>
    <p:sldId id="423" r:id="rId38"/>
    <p:sldId id="467" r:id="rId39"/>
    <p:sldId id="424" r:id="rId40"/>
    <p:sldId id="468" r:id="rId41"/>
    <p:sldId id="431" r:id="rId42"/>
    <p:sldId id="432" r:id="rId43"/>
    <p:sldId id="413" r:id="rId44"/>
    <p:sldId id="428" r:id="rId45"/>
    <p:sldId id="433" r:id="rId46"/>
  </p:sldIdLst>
  <p:sldSz cx="12192000" cy="6858000"/>
  <p:notesSz cx="7099300" cy="10234613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3" autoAdjust="0"/>
  </p:normalViewPr>
  <p:slideViewPr>
    <p:cSldViewPr>
      <p:cViewPr varScale="1">
        <p:scale>
          <a:sx n="86" d="100"/>
          <a:sy n="86" d="100"/>
        </p:scale>
        <p:origin x="224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5.png"/><Relationship Id="rId26" Type="http://schemas.openxmlformats.org/officeDocument/2006/relationships/image" Target="../media/image38.png"/><Relationship Id="rId3" Type="http://schemas.openxmlformats.org/officeDocument/2006/relationships/tags" Target="../tags/tag27.xml"/><Relationship Id="rId21" Type="http://schemas.openxmlformats.org/officeDocument/2006/relationships/image" Target="../media/image48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tags" Target="../tags/tag26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51.png"/><Relationship Id="rId5" Type="http://schemas.openxmlformats.org/officeDocument/2006/relationships/tags" Target="../tags/tag29.xml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tags" Target="../tags/tag34.xml"/><Relationship Id="rId19" Type="http://schemas.openxmlformats.org/officeDocument/2006/relationships/image" Target="../media/image46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40.xml"/><Relationship Id="rId16" Type="http://schemas.openxmlformats.org/officeDocument/2006/relationships/image" Target="../media/image6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7.png"/><Relationship Id="rId5" Type="http://schemas.openxmlformats.org/officeDocument/2006/relationships/tags" Target="../tags/tag43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em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2.emf"/><Relationship Id="rId11" Type="http://schemas.openxmlformats.org/officeDocument/2006/relationships/image" Target="../media/image77.pn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png"/><Relationship Id="rId9" Type="http://schemas.openxmlformats.org/officeDocument/2006/relationships/image" Target="../media/image7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3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81.png"/><Relationship Id="rId5" Type="http://schemas.openxmlformats.org/officeDocument/2006/relationships/tags" Target="../tags/tag57.xml"/><Relationship Id="rId10" Type="http://schemas.openxmlformats.org/officeDocument/2006/relationships/image" Target="../media/image80.png"/><Relationship Id="rId4" Type="http://schemas.openxmlformats.org/officeDocument/2006/relationships/tags" Target="../tags/tag56.xml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1.xml"/><Relationship Id="rId7" Type="http://schemas.openxmlformats.org/officeDocument/2006/relationships/image" Target="../media/image8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65.xml"/><Relationship Id="rId7" Type="http://schemas.openxmlformats.org/officeDocument/2006/relationships/image" Target="../media/image9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tags" Target="../tags/tag67.xml"/><Relationship Id="rId10" Type="http://schemas.openxmlformats.org/officeDocument/2006/relationships/image" Target="../media/image93.png"/><Relationship Id="rId4" Type="http://schemas.openxmlformats.org/officeDocument/2006/relationships/tags" Target="../tags/tag66.xml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tags" Target="../tags/tag73.xml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75.xml"/><Relationship Id="rId10" Type="http://schemas.openxmlformats.org/officeDocument/2006/relationships/image" Target="../media/image100.png"/><Relationship Id="rId4" Type="http://schemas.openxmlformats.org/officeDocument/2006/relationships/tags" Target="../tags/tag74.xml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98.png"/><Relationship Id="rId5" Type="http://schemas.openxmlformats.org/officeDocument/2006/relationships/tags" Target="../tags/tag80.xml"/><Relationship Id="rId10" Type="http://schemas.openxmlformats.org/officeDocument/2006/relationships/image" Target="../media/image108.png"/><Relationship Id="rId4" Type="http://schemas.openxmlformats.org/officeDocument/2006/relationships/tags" Target="../tags/tag79.xml"/><Relationship Id="rId9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Anca Dragan---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Levine, with some materials from A. </a:t>
            </a:r>
            <a:r>
              <a:rPr lang="en-US" sz="1400" dirty="0" err="1">
                <a:latin typeface="Calibri"/>
                <a:cs typeface="Calibri"/>
              </a:rPr>
              <a:t>Farhadi</a:t>
            </a:r>
            <a:r>
              <a:rPr lang="en-US" sz="1400" dirty="0">
                <a:latin typeface="Calibri"/>
                <a:cs typeface="Calibri"/>
              </a:rPr>
              <a:t>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847716"/>
            <a:ext cx="640397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When the lecture is over, remember to wake up the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person sitting next to you in the lecture room.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4848096"/>
            <a:ext cx="67008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in is lecture lecture next over person remember room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sitting the the the to to up wake when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1665-340A-4DDF-983D-72185C5C0EDA}"/>
              </a:ext>
            </a:extLst>
          </p:cNvPr>
          <p:cNvSpPr txBox="1"/>
          <p:nvPr/>
        </p:nvSpPr>
        <p:spPr>
          <a:xfrm>
            <a:off x="5791200" y="161005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variables are there?</a:t>
            </a:r>
          </a:p>
          <a:p>
            <a:r>
              <a:rPr lang="en-US" sz="1400" dirty="0"/>
              <a:t>how many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9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542BF-E07B-4525-A6EA-A8C76CC2BF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5604"/>
            <a:ext cx="562435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6D7D0-D9C6-4A3A-A988-59FB5781D2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286000"/>
            <a:ext cx="986166" cy="25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55746-C9AB-49D0-88C6-AA6C59AE5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663952"/>
            <a:ext cx="986166" cy="2530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A55AD-91C5-407F-92FB-77950D9F7CBF}"/>
              </a:ext>
            </a:extLst>
          </p:cNvPr>
          <p:cNvCxnSpPr>
            <a:cxnSpLocks/>
          </p:cNvCxnSpPr>
          <p:nvPr/>
        </p:nvCxnSpPr>
        <p:spPr>
          <a:xfrm>
            <a:off x="1752600" y="3051048"/>
            <a:ext cx="0" cy="25877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Posteriors determined by </a:t>
            </a:r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D3E869C-3C04-48C6-B803-F41377566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billionaire tech entrepreneur asks you a question: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says: </a:t>
            </a:r>
            <a:r>
              <a:rPr lang="en-US" dirty="0"/>
              <a:t>I have thumbtack, if I flip it, what’s the probability it will fall with the nail up?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Please flip it a few times: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The probability is:</a:t>
            </a:r>
          </a:p>
          <a:p>
            <a:pPr lvl="2"/>
            <a:r>
              <a:rPr lang="en-US" dirty="0"/>
              <a:t>P(H) = 3/5</a:t>
            </a:r>
          </a:p>
          <a:p>
            <a:pPr lvl="1"/>
            <a:r>
              <a:rPr lang="en-US" sz="3200" b="1" dirty="0">
                <a:solidFill>
                  <a:srgbClr val="000090"/>
                </a:solidFill>
              </a:rPr>
              <a:t>He says: </a:t>
            </a:r>
            <a:r>
              <a:rPr lang="en-US" sz="3200" b="1" dirty="0">
                <a:solidFill>
                  <a:srgbClr val="FF0000"/>
                </a:solidFill>
              </a:rPr>
              <a:t>Why???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Because…</a:t>
            </a:r>
          </a:p>
        </p:txBody>
      </p:sp>
      <p:pic>
        <p:nvPicPr>
          <p:cNvPr id="35" name="Picture 34" descr="thumbtacks.jpg">
            <a:extLst>
              <a:ext uri="{FF2B5EF4-FFF2-40B4-BE49-F238E27FC236}">
                <a16:creationId xmlns:a16="http://schemas.microsoft.com/office/drawing/2014/main" id="{40DB07F4-A58C-481D-AB85-0B3EAC13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311" y="3429001"/>
            <a:ext cx="845889" cy="838200"/>
          </a:xfrm>
          <a:prstGeom prst="rect">
            <a:avLst/>
          </a:prstGeom>
        </p:spPr>
      </p:pic>
      <p:pic>
        <p:nvPicPr>
          <p:cNvPr id="36" name="Picture 35" descr="thumbtacks.jpg">
            <a:extLst>
              <a:ext uri="{FF2B5EF4-FFF2-40B4-BE49-F238E27FC236}">
                <a16:creationId xmlns:a16="http://schemas.microsoft.com/office/drawing/2014/main" id="{94BCBA1E-81FE-4C11-A499-3D123D6FB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311" y="3429000"/>
            <a:ext cx="845889" cy="838200"/>
          </a:xfrm>
          <a:prstGeom prst="rect">
            <a:avLst/>
          </a:prstGeom>
        </p:spPr>
      </p:pic>
      <p:pic>
        <p:nvPicPr>
          <p:cNvPr id="37" name="Picture 36" descr="thumbtacks.jpg">
            <a:extLst>
              <a:ext uri="{FF2B5EF4-FFF2-40B4-BE49-F238E27FC236}">
                <a16:creationId xmlns:a16="http://schemas.microsoft.com/office/drawing/2014/main" id="{40422710-1578-4969-8557-A8D8A481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9000"/>
            <a:ext cx="845889" cy="838200"/>
          </a:xfrm>
          <a:prstGeom prst="rect">
            <a:avLst/>
          </a:prstGeom>
        </p:spPr>
      </p:pic>
      <p:pic>
        <p:nvPicPr>
          <p:cNvPr id="38" name="Picture 37" descr="thumbtacks.jpg">
            <a:extLst>
              <a:ext uri="{FF2B5EF4-FFF2-40B4-BE49-F238E27FC236}">
                <a16:creationId xmlns:a16="http://schemas.microsoft.com/office/drawing/2014/main" id="{4682307A-41A9-4F96-B422-72752440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429000"/>
            <a:ext cx="845889" cy="838200"/>
          </a:xfrm>
          <a:prstGeom prst="rect">
            <a:avLst/>
          </a:prstGeom>
        </p:spPr>
      </p:pic>
      <p:pic>
        <p:nvPicPr>
          <p:cNvPr id="39" name="Picture 38" descr="thumbtacks.jpg">
            <a:extLst>
              <a:ext uri="{FF2B5EF4-FFF2-40B4-BE49-F238E27FC236}">
                <a16:creationId xmlns:a16="http://schemas.microsoft.com/office/drawing/2014/main" id="{BC88BEC6-EDAB-496B-A8BE-073C378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3429000"/>
            <a:ext cx="8458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A2DE98E-7C16-4732-B673-7AADCC8D0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P(Heads) =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  <a:r>
              <a:rPr lang="en-US" dirty="0"/>
              <a:t>,  P(Tails) = 1-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Flips are </a:t>
            </a:r>
            <a:r>
              <a:rPr lang="en-US" i="1" dirty="0" err="1">
                <a:solidFill>
                  <a:srgbClr val="000090"/>
                </a:solidFill>
              </a:rPr>
              <a:t>i.i.d</a:t>
            </a:r>
            <a:r>
              <a:rPr lang="en-US" i="1" dirty="0">
                <a:solidFill>
                  <a:srgbClr val="000090"/>
                </a:solidFill>
              </a:rPr>
              <a:t>.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dirty="0"/>
              <a:t>Independent events</a:t>
            </a:r>
          </a:p>
          <a:p>
            <a:pPr lvl="1"/>
            <a:r>
              <a:rPr lang="en-US" dirty="0"/>
              <a:t>Identically distributed according to unknown distribution</a:t>
            </a:r>
          </a:p>
          <a:p>
            <a:r>
              <a:rPr lang="en-US" dirty="0">
                <a:solidFill>
                  <a:srgbClr val="000090"/>
                </a:solidFill>
              </a:rPr>
              <a:t>Sequence </a:t>
            </a:r>
            <a:r>
              <a:rPr lang="en-US" i="1" dirty="0">
                <a:solidFill>
                  <a:srgbClr val="000090"/>
                </a:solidFill>
              </a:rPr>
              <a:t>D</a:t>
            </a:r>
            <a:r>
              <a:rPr lang="en-US" dirty="0">
                <a:solidFill>
                  <a:srgbClr val="000090"/>
                </a:solidFill>
              </a:rPr>
              <a:t> of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Heads and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T</a:t>
            </a:r>
            <a:r>
              <a:rPr lang="en-US" dirty="0">
                <a:solidFill>
                  <a:srgbClr val="000090"/>
                </a:solidFill>
              </a:rPr>
              <a:t> Tails  </a:t>
            </a:r>
          </a:p>
        </p:txBody>
      </p:sp>
      <p:pic>
        <p:nvPicPr>
          <p:cNvPr id="12" name="Picture 11" descr="thumbtacks.jpg">
            <a:extLst>
              <a:ext uri="{FF2B5EF4-FFF2-40B4-BE49-F238E27FC236}">
                <a16:creationId xmlns:a16="http://schemas.microsoft.com/office/drawing/2014/main" id="{E1B3D6E4-4BA3-484D-84BB-753C8A11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2163763"/>
            <a:ext cx="845889" cy="838200"/>
          </a:xfrm>
          <a:prstGeom prst="rect">
            <a:avLst/>
          </a:prstGeom>
        </p:spPr>
      </p:pic>
      <p:pic>
        <p:nvPicPr>
          <p:cNvPr id="13" name="Picture 12" descr="thumbtacks.jpg">
            <a:extLst>
              <a:ext uri="{FF2B5EF4-FFF2-40B4-BE49-F238E27FC236}">
                <a16:creationId xmlns:a16="http://schemas.microsoft.com/office/drawing/2014/main" id="{1D6E06B0-16B5-433A-B7F4-60A4526EE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63762"/>
            <a:ext cx="845889" cy="838200"/>
          </a:xfrm>
          <a:prstGeom prst="rect">
            <a:avLst/>
          </a:prstGeom>
        </p:spPr>
      </p:pic>
      <p:pic>
        <p:nvPicPr>
          <p:cNvPr id="14" name="Picture 13" descr="thumbtacks.jpg">
            <a:extLst>
              <a:ext uri="{FF2B5EF4-FFF2-40B4-BE49-F238E27FC236}">
                <a16:creationId xmlns:a16="http://schemas.microsoft.com/office/drawing/2014/main" id="{BD9DFB0F-3EB7-4CB3-BB37-8DB8BF7C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89" y="2163762"/>
            <a:ext cx="845889" cy="838200"/>
          </a:xfrm>
          <a:prstGeom prst="rect">
            <a:avLst/>
          </a:prstGeom>
        </p:spPr>
      </p:pic>
      <p:pic>
        <p:nvPicPr>
          <p:cNvPr id="15" name="Picture 14" descr="thumbtacks.jpg">
            <a:extLst>
              <a:ext uri="{FF2B5EF4-FFF2-40B4-BE49-F238E27FC236}">
                <a16:creationId xmlns:a16="http://schemas.microsoft.com/office/drawing/2014/main" id="{6AF6BF17-ADB4-45B8-A167-9A76BCF4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2163763"/>
            <a:ext cx="845889" cy="838200"/>
          </a:xfrm>
          <a:prstGeom prst="rect">
            <a:avLst/>
          </a:prstGeom>
        </p:spPr>
      </p:pic>
      <p:pic>
        <p:nvPicPr>
          <p:cNvPr id="16" name="Picture 15" descr="thumbtacks.jpg">
            <a:extLst>
              <a:ext uri="{FF2B5EF4-FFF2-40B4-BE49-F238E27FC236}">
                <a16:creationId xmlns:a16="http://schemas.microsoft.com/office/drawing/2014/main" id="{DE1EDD90-D6A0-4A5D-A7BA-F6A69B27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9" y="2163762"/>
            <a:ext cx="845889" cy="838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7E9EB-8ADE-4D9C-B304-3714F5F18A6D}"/>
              </a:ext>
            </a:extLst>
          </p:cNvPr>
          <p:cNvSpPr txBox="1"/>
          <p:nvPr/>
        </p:nvSpPr>
        <p:spPr>
          <a:xfrm>
            <a:off x="7086600" y="2163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8" name="Picture 4" descr="txp_fig">
            <a:extLst>
              <a:ext uri="{FF2B5EF4-FFF2-40B4-BE49-F238E27FC236}">
                <a16:creationId xmlns:a16="http://schemas.microsoft.com/office/drawing/2014/main" id="{B30CF0CE-B927-4F14-A007-2BD965E015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49938"/>
            <a:ext cx="541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F668E9-6642-476C-BDCF-3B7F99EF2544}"/>
              </a:ext>
            </a:extLst>
          </p:cNvPr>
          <p:cNvSpPr/>
          <p:nvPr/>
        </p:nvSpPr>
        <p:spPr>
          <a:xfrm>
            <a:off x="4608731" y="3098087"/>
            <a:ext cx="56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={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=1</a:t>
            </a:r>
            <a:r>
              <a:rPr lang="en-US" sz="2800" i="1" dirty="0">
                <a:latin typeface="Times New Roman"/>
                <a:cs typeface="Times New Roman"/>
              </a:rPr>
              <a:t>…n</a:t>
            </a:r>
            <a:r>
              <a:rPr lang="en-US" sz="2800" dirty="0">
                <a:latin typeface="Times New Roman"/>
                <a:cs typeface="Times New Roman"/>
              </a:rPr>
              <a:t>}, 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dirty="0" err="1">
                <a:latin typeface="Times New Roman"/>
                <a:cs typeface="Times New Roman"/>
              </a:rPr>
              <a:t>Π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F210F4F-1441-4339-AE97-AD89E5A0FB94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84D7CBED-68BD-4231-A286-A646AC38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ADFDF1F-F4A9-4832-8B20-BE1DB417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C797BD7A-2D63-4D9F-878E-D9474926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CA132FC-EB4C-4403-B222-DFA5A0F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72D260AA-066C-4B6E-804E-EB894AC9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39C553F-9182-4943-91AF-E34E1ACB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0C596E0-34DF-45AF-990C-60451155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7256F86-BA65-467F-B115-63F1BFF0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CAF1456-40CD-43E8-AD20-169F39F90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3D2691A8-FADD-4F36-9F66-7662EB9C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CE740500-5C12-4BB7-A883-0022CF15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E77C68B-AB84-4C59-83AB-08772A33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E4593704-2C75-473E-8A65-A1C3A1816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05789372-5DA0-42C3-A4C5-4A159116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5CBDF6E-B268-45D4-AEF2-C78E8A23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CCBE5AD-8373-4F61-B71F-DBF217AC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DE0A6A24-2151-4917-8D8B-BAB3DACF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7AD4A51E-AE78-410A-9FD9-A0BE464F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8503096-A3BC-4EDC-852A-715CFB93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475068EC-44EF-4320-8AA8-223C46F1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D17EDEE-B2A6-435F-A5E9-983B211E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48ECD17B-E290-4A8C-9410-E02B6E72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7A7C39B9-BFB6-4B7A-9B08-2D57BB90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E670FD8-50E0-4963-AB8E-12B7C6D8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577CA98-130F-401F-9CF4-BBE94437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84B8271-AD97-4873-A2A1-8B091D69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A4F751-266E-4296-930B-9A31F6C5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622C22C8-C1A2-4E8C-B34D-19DADA6F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2112B400-254A-4ECE-B7F2-FF29F3D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ED668D83-C237-48B5-A721-45A50FC0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11A86099-CC05-4B70-BC5E-253F082A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A3312D9A-AFF7-4FB1-8497-C3A44F7B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154A3EF-6922-4CF4-AF95-A16B25FE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935D8057-3E99-482E-8606-FFC6DD77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2CE3ADA-BE14-4375-BFC1-FD189F5A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D4400713-CEE5-4F50-98D1-FA6E909E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A58E971-5EB9-4F17-A1C0-1FBCD338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3DFB318F-FD76-47C0-895A-403AC4F6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163EAC5-7B9E-48D8-99C4-CA4F156E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F1475F16-AADA-49B7-ADD1-B5A45B9B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5A48A9D-1D3E-437C-A322-CD1639AF4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2EC5682D-245C-4D77-AE77-E0CD9EB7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DD13990-533A-45D8-A44C-1C1EDE84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0F782ED-6335-4642-89C9-E510E77C5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A88FF1B2-3335-4F67-8A1E-A2C282D5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BDF9A43-F367-4D01-9FE7-5F25C99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EC40FA1C-A3F3-417A-9CAB-4E6228CD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E69E5BE4-BC66-46FB-BAE3-0C04969D3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504569BC-17AE-4CFD-9CDF-EC0B54527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986BFAF-D08A-4B32-A335-1E89D9A3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A77882A8-959A-48CF-B586-FCD1AC58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4F80AEBB-9EF9-4C92-893C-AFBC3172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AFA2CCB6-8A18-4809-8869-5EBD88D5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1EDEACD6-C616-44F0-8F0D-BC17E535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6347E5DF-29F1-4460-98EB-B0465BC5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69080E82-5CE1-417B-8CC9-28AA6F0C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8D8DF37-80B0-4C77-9761-E0DC4DAA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8AB61F5-2CDE-48B2-9EC9-78136300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55A49F1C-F1F4-4FD7-86DB-706E1463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67D6D279-C274-4519-9723-27D979CE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39E42C4C-C8E6-4A66-A6AD-71FACEE6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A13A094A-5C5A-4BE8-92A5-45CAFDE6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1D31E464-7D75-457E-9B05-13F27AD10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9E0D0393-8DD9-4869-A3E9-93661BDC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76.788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Y)&#10;\]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1|Y)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2|Y)&#10;\]&#10;&#10;\end{document}"/>
  <p:tag name="IGUANATEXSIZE" val="20"/>
  <p:tag name="IGUANATEXCURSOR" val="206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50047</TotalTime>
  <Words>2920</Words>
  <Application>Microsoft Macintosh PowerPoint</Application>
  <PresentationFormat>Widescreen</PresentationFormat>
  <Paragraphs>644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Helvetica</vt:lpstr>
      <vt:lpstr>Symbol</vt:lpstr>
      <vt:lpstr>Times New Roman</vt:lpstr>
      <vt:lpstr>Verdana</vt:lpstr>
      <vt:lpstr>Wingdings</vt:lpstr>
      <vt:lpstr>dan-berkeley-nlp-v1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Important Concepts</vt:lpstr>
      <vt:lpstr>Underfitting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Your First Consulting Job</vt:lpstr>
      <vt:lpstr>Your First Consulting Job</vt:lpstr>
      <vt:lpstr>Maximum Likelihood Estimation</vt:lpstr>
      <vt:lpstr>Maximum Likelihood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2700</cp:revision>
  <dcterms:created xsi:type="dcterms:W3CDTF">2004-08-27T04:16:05Z</dcterms:created>
  <dcterms:modified xsi:type="dcterms:W3CDTF">2019-11-14T23:55:30Z</dcterms:modified>
</cp:coreProperties>
</file>