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90"/>
  </p:notesMasterIdLst>
  <p:handoutMasterIdLst>
    <p:handoutMasterId r:id="rId91"/>
  </p:handoutMasterIdLst>
  <p:sldIdLst>
    <p:sldId id="538" r:id="rId2"/>
    <p:sldId id="569" r:id="rId3"/>
    <p:sldId id="489" r:id="rId4"/>
    <p:sldId id="646" r:id="rId5"/>
    <p:sldId id="401" r:id="rId6"/>
    <p:sldId id="469" r:id="rId7"/>
    <p:sldId id="647" r:id="rId8"/>
    <p:sldId id="455" r:id="rId9"/>
    <p:sldId id="648" r:id="rId10"/>
    <p:sldId id="402" r:id="rId11"/>
    <p:sldId id="406" r:id="rId12"/>
    <p:sldId id="470" r:id="rId13"/>
    <p:sldId id="407" r:id="rId14"/>
    <p:sldId id="476" r:id="rId15"/>
    <p:sldId id="478" r:id="rId16"/>
    <p:sldId id="424" r:id="rId17"/>
    <p:sldId id="408" r:id="rId18"/>
    <p:sldId id="650" r:id="rId19"/>
    <p:sldId id="649" r:id="rId20"/>
    <p:sldId id="409" r:id="rId21"/>
    <p:sldId id="457" r:id="rId22"/>
    <p:sldId id="413" r:id="rId23"/>
    <p:sldId id="479" r:id="rId24"/>
    <p:sldId id="480" r:id="rId25"/>
    <p:sldId id="481" r:id="rId26"/>
    <p:sldId id="482" r:id="rId27"/>
    <p:sldId id="471" r:id="rId28"/>
    <p:sldId id="570" r:id="rId29"/>
    <p:sldId id="543" r:id="rId30"/>
    <p:sldId id="614" r:id="rId31"/>
    <p:sldId id="493" r:id="rId32"/>
    <p:sldId id="544" r:id="rId33"/>
    <p:sldId id="546" r:id="rId34"/>
    <p:sldId id="453" r:id="rId35"/>
    <p:sldId id="586" r:id="rId36"/>
    <p:sldId id="587" r:id="rId37"/>
    <p:sldId id="549" r:id="rId38"/>
    <p:sldId id="551" r:id="rId39"/>
    <p:sldId id="490" r:id="rId40"/>
    <p:sldId id="618" r:id="rId41"/>
    <p:sldId id="452" r:id="rId42"/>
    <p:sldId id="571" r:id="rId43"/>
    <p:sldId id="550" r:id="rId44"/>
    <p:sldId id="615" r:id="rId45"/>
    <p:sldId id="572" r:id="rId46"/>
    <p:sldId id="578" r:id="rId47"/>
    <p:sldId id="579" r:id="rId48"/>
    <p:sldId id="580" r:id="rId49"/>
    <p:sldId id="581" r:id="rId50"/>
    <p:sldId id="436" r:id="rId51"/>
    <p:sldId id="458" r:id="rId52"/>
    <p:sldId id="588" r:id="rId53"/>
    <p:sldId id="597" r:id="rId54"/>
    <p:sldId id="598" r:id="rId55"/>
    <p:sldId id="599" r:id="rId56"/>
    <p:sldId id="594" r:id="rId57"/>
    <p:sldId id="574" r:id="rId58"/>
    <p:sldId id="521" r:id="rId59"/>
    <p:sldId id="590" r:id="rId60"/>
    <p:sldId id="529" r:id="rId61"/>
    <p:sldId id="552" r:id="rId62"/>
    <p:sldId id="459" r:id="rId63"/>
    <p:sldId id="491" r:id="rId64"/>
    <p:sldId id="562" r:id="rId65"/>
    <p:sldId id="460" r:id="rId66"/>
    <p:sldId id="463" r:id="rId67"/>
    <p:sldId id="575" r:id="rId68"/>
    <p:sldId id="461" r:id="rId69"/>
    <p:sldId id="553" r:id="rId70"/>
    <p:sldId id="522" r:id="rId71"/>
    <p:sldId id="523" r:id="rId72"/>
    <p:sldId id="530" r:id="rId73"/>
    <p:sldId id="535" r:id="rId74"/>
    <p:sldId id="582" r:id="rId75"/>
    <p:sldId id="616" r:id="rId76"/>
    <p:sldId id="576" r:id="rId77"/>
    <p:sldId id="583" r:id="rId78"/>
    <p:sldId id="527" r:id="rId79"/>
    <p:sldId id="619" r:id="rId80"/>
    <p:sldId id="577" r:id="rId81"/>
    <p:sldId id="528" r:id="rId82"/>
    <p:sldId id="595" r:id="rId83"/>
    <p:sldId id="596" r:id="rId84"/>
    <p:sldId id="531" r:id="rId85"/>
    <p:sldId id="533" r:id="rId86"/>
    <p:sldId id="643" r:id="rId87"/>
    <p:sldId id="644" r:id="rId88"/>
    <p:sldId id="645" r:id="rId89"/>
  </p:sldIdLst>
  <p:sldSz cx="12192000" cy="6858000"/>
  <p:notesSz cx="7315200" cy="9601200"/>
  <p:custDataLst>
    <p:tags r:id="rId9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6600"/>
    <a:srgbClr val="CC6600"/>
    <a:srgbClr val="FFFFCC"/>
    <a:srgbClr val="CCFFCC"/>
    <a:srgbClr val="FFCCFF"/>
    <a:srgbClr val="FFCC99"/>
    <a:srgbClr val="99CCFF"/>
    <a:srgbClr val="663300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 autoAdjust="0"/>
    <p:restoredTop sz="92789" autoAdjust="0"/>
  </p:normalViewPr>
  <p:slideViewPr>
    <p:cSldViewPr>
      <p:cViewPr varScale="1">
        <p:scale>
          <a:sx n="110" d="100"/>
          <a:sy n="110" d="100"/>
        </p:scale>
        <p:origin x="192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38672AD-12AE-4354-8ADE-1E86BC48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84C7023-1648-4F51-874D-1B6680E39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</a:t>
            </a:r>
            <a:r>
              <a:rPr lang="en-US" baseline="0" dirty="0"/>
              <a:t> about it a bit. Discuss with neighbor.</a:t>
            </a:r>
          </a:p>
          <a:p>
            <a:r>
              <a:rPr lang="en-US" baseline="0" dirty="0"/>
              <a:t>BFS: Solutions not too far down.</a:t>
            </a:r>
          </a:p>
          <a:p>
            <a:r>
              <a:rPr lang="en-US" baseline="0" dirty="0"/>
              <a:t>DFS: need to get to the bottom. Memory constrained.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7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L2D6 – Boats</a:t>
            </a:r>
            <a:r>
              <a:rPr lang="en-US" baseline="0" dirty="0"/>
              <a:t> in water. States light up first time explored. Which one?</a:t>
            </a:r>
            <a:endParaRPr lang="en-US" dirty="0"/>
          </a:p>
          <a:p>
            <a:r>
              <a:rPr lang="en-US" dirty="0"/>
              <a:t>Breadth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6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  <a:p>
            <a:r>
              <a:rPr lang="en-US" dirty="0"/>
              <a:t>Leftmost</a:t>
            </a:r>
            <a:r>
              <a:rPr lang="en-US" baseline="0" dirty="0"/>
              <a:t> not very good!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71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Combine best of both.</a:t>
            </a:r>
          </a:p>
          <a:p>
            <a:r>
              <a:rPr lang="en-US" baseline="0" dirty="0"/>
              <a:t>DFS – successor says if deeper than one, stop.</a:t>
            </a:r>
          </a:p>
          <a:p>
            <a:r>
              <a:rPr lang="en-US" baseline="0" dirty="0"/>
              <a:t>Really common.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73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“Cost Search” What if you have costs associated</a:t>
            </a:r>
            <a:r>
              <a:rPr lang="en-US" baseline="0" dirty="0"/>
              <a:t> with arcs? Could you rewrite with what we already know?</a:t>
            </a:r>
          </a:p>
          <a:p>
            <a:r>
              <a:rPr lang="en-US" baseline="0" dirty="0"/>
              <a:t>Lowest number of actions S-&gt;e-&gt;r-&gt;f-&gt;G. Expensive!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64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“Cost Search” What if you have costs associated</a:t>
            </a:r>
            <a:r>
              <a:rPr lang="en-US" baseline="0" dirty="0"/>
              <a:t> with arcs? Could you rewrite with what we already know?</a:t>
            </a:r>
          </a:p>
          <a:p>
            <a:r>
              <a:rPr lang="en-US" baseline="0" dirty="0"/>
              <a:t>Lowest number of actions S-&gt;e-&gt;r-&gt;f-&gt;G. Expensive!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9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 name. It’s a “cost search”</a:t>
            </a:r>
            <a:r>
              <a:rPr lang="en-US" baseline="0" dirty="0"/>
              <a:t> that is uniform, not a uniform cost.</a:t>
            </a:r>
          </a:p>
          <a:p>
            <a:r>
              <a:rPr lang="en-US" baseline="0" dirty="0"/>
              <a:t>Instead of depth, go by cost. Cheap things first, even if multiple actions.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2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breadth first, but with costs. Label with cumulative cost.</a:t>
            </a:r>
          </a:p>
          <a:p>
            <a:r>
              <a:rPr lang="en-US" dirty="0"/>
              <a:t>Goal</a:t>
            </a:r>
            <a:r>
              <a:rPr lang="en-US" baseline="0" dirty="0"/>
              <a:t> path not victory until try to expanded.</a:t>
            </a:r>
            <a:endParaRPr lang="en-US" dirty="0"/>
          </a:p>
          <a:p>
            <a:r>
              <a:rPr lang="en-US" dirty="0"/>
              <a:t>Contours</a:t>
            </a:r>
            <a:r>
              <a:rPr lang="en-US" baseline="0" dirty="0"/>
              <a:t> show equal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8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C* is 10 and minimum step size is 2. How</a:t>
            </a:r>
            <a:r>
              <a:rPr lang="en-US" baseline="0" dirty="0"/>
              <a:t> deep in the tree? C*/e = 5. How many nodes is that?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6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What if you know the goal?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1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was generic. Now specific strategy – </a:t>
            </a:r>
            <a:r>
              <a:rPr lang="en-US" dirty="0" err="1"/>
              <a:t>dfs</a:t>
            </a:r>
            <a:endParaRPr lang="en-US" dirty="0"/>
          </a:p>
          <a:p>
            <a:r>
              <a:rPr lang="en-US" dirty="0"/>
              <a:t>Go deep!</a:t>
            </a:r>
          </a:p>
          <a:p>
            <a:r>
              <a:rPr lang="en-US" dirty="0"/>
              <a:t>Exponentially large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L2D5</a:t>
            </a:r>
          </a:p>
          <a:p>
            <a:r>
              <a:rPr lang="en-US" dirty="0"/>
              <a:t>Then</a:t>
            </a:r>
            <a:r>
              <a:rPr lang="en-US" baseline="0" dirty="0"/>
              <a:t> L2D7, Breadth, Uniform, Depth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05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  <a:p>
            <a:r>
              <a:rPr lang="en-US" dirty="0"/>
              <a:t>L2D7   B  U  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7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r>
              <a:rPr lang="en-US" dirty="0"/>
              <a:t>expansion</a:t>
            </a:r>
            <a:r>
              <a:rPr lang="en-US" baseline="0" dirty="0"/>
              <a:t> slows down when you hit deep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5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r>
              <a:rPr lang="en-US" dirty="0"/>
              <a:t>&lt;3</a:t>
            </a:r>
            <a:r>
              <a:rPr lang="en-US" baseline="0" dirty="0"/>
              <a:t> </a:t>
            </a:r>
            <a:r>
              <a:rPr lang="en-US" baseline="0" dirty="0" err="1"/>
              <a:t>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86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Blind</a:t>
            </a:r>
            <a:r>
              <a:rPr lang="en-US" baseline="0" dirty="0"/>
              <a:t> search vs. “warmer” “colder”</a:t>
            </a:r>
          </a:p>
          <a:p>
            <a:r>
              <a:rPr lang="en-US" baseline="0" dirty="0"/>
              <a:t>Info about where goal is. </a:t>
            </a:r>
          </a:p>
          <a:p>
            <a:r>
              <a:rPr lang="en-US" baseline="0" dirty="0"/>
              <a:t>Optimal solution, explore less of the tree.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5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 takes a state, returns a number.</a:t>
            </a:r>
          </a:p>
          <a:p>
            <a:r>
              <a:rPr lang="en-US" dirty="0"/>
              <a:t>Not everyday term. Not</a:t>
            </a:r>
            <a:r>
              <a:rPr lang="en-US" baseline="0" dirty="0"/>
              <a:t> “Look both ways before you cross the street”</a:t>
            </a:r>
          </a:p>
          <a:p>
            <a:r>
              <a:rPr lang="en-US" dirty="0"/>
              <a:t>How</a:t>
            </a:r>
            <a:r>
              <a:rPr lang="en-US" baseline="0" dirty="0"/>
              <a:t> far I am? Could run search, but that defeats the purpose!</a:t>
            </a:r>
          </a:p>
          <a:p>
            <a:r>
              <a:rPr lang="en-US" baseline="0" dirty="0"/>
              <a:t>Not perfect, but something!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</a:t>
            </a:r>
            <a:r>
              <a:rPr lang="en-US" baseline="0" dirty="0"/>
              <a:t> heuristic. Straight line distance (as the crow flies; not as the snail crawls). Better close to Bucharest.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 always distances, but that’s easiest to understand.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do you do with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2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of heuristic,</a:t>
            </a:r>
            <a:r>
              <a:rPr lang="en-US" baseline="0" dirty="0"/>
              <a:t> since that’s what greedy cares about.</a:t>
            </a:r>
          </a:p>
          <a:p>
            <a:r>
              <a:rPr lang="en-US" baseline="0" dirty="0"/>
              <a:t>Got to Bucharest, but not by shortest path.</a:t>
            </a:r>
            <a:endParaRPr lang="en-US" dirty="0"/>
          </a:p>
          <a:p>
            <a:r>
              <a:rPr lang="en-US" dirty="0"/>
              <a:t>End</a:t>
            </a:r>
            <a:r>
              <a:rPr lang="en-US" baseline="0" dirty="0"/>
              <a:t> up with some kind of goal, but not what you want. You get a smelly shoe instead of to the airport on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Same algorithm</a:t>
            </a:r>
            <a:r>
              <a:rPr lang="en-US" baseline="0" dirty="0">
                <a:latin typeface="Arial" charset="0"/>
              </a:rPr>
              <a:t> as before, new strategy.</a:t>
            </a:r>
          </a:p>
          <a:p>
            <a:r>
              <a:rPr lang="en-US" dirty="0">
                <a:latin typeface="Arial" charset="0"/>
              </a:rPr>
              <a:t>For any search problem, you know the goal.  Now, you have an idea of how far away you are from the goal.</a:t>
            </a:r>
          </a:p>
          <a:p>
            <a:r>
              <a:rPr lang="en-US" dirty="0">
                <a:latin typeface="Arial" charset="0"/>
              </a:rPr>
              <a:t>Worst:</a:t>
            </a:r>
            <a:r>
              <a:rPr lang="en-US" baseline="0" dirty="0">
                <a:latin typeface="Arial" charset="0"/>
              </a:rPr>
              <a:t> heuristic always wrong. Carefully avoid goal searching all tree.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If your heuristic</a:t>
            </a:r>
            <a:r>
              <a:rPr lang="en-US" baseline="0" dirty="0">
                <a:latin typeface="Arial" charset="0"/>
              </a:rPr>
              <a:t> were really good, sure. But if heuristic is good, easy problem!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D B A C A E</a:t>
            </a:r>
            <a:r>
              <a:rPr lang="en-US" baseline="0" dirty="0"/>
              <a:t> </a:t>
            </a:r>
            <a:r>
              <a:rPr lang="en-US" dirty="0"/>
              <a:t>H P Q</a:t>
            </a:r>
          </a:p>
          <a:p>
            <a:r>
              <a:rPr lang="en-US" dirty="0"/>
              <a:t>Ties alphabetically in this case.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89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in an empty maze!</a:t>
            </a:r>
            <a:r>
              <a:rPr lang="en-US" baseline="0" dirty="0"/>
              <a:t> Straight to goal, no waste.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6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Found a path quickly, but wrong one!</a:t>
            </a:r>
          </a:p>
          <a:p>
            <a:r>
              <a:rPr lang="en-US" b="1" dirty="0"/>
              <a:t>Right solution goes backward</a:t>
            </a:r>
            <a:r>
              <a:rPr lang="en-US" b="1" baseline="0" dirty="0"/>
              <a:t> according to heuristic, and greedy hates that.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3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we’ve been building to. Cornerstone. Goes to the goal like greedy, but backtracks as needed.</a:t>
            </a:r>
          </a:p>
          <a:p>
            <a:r>
              <a:rPr lang="en-US" baseline="0" dirty="0"/>
              <a:t>When it works, it’s magic!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1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Notes: these images licensed from </a:t>
            </a:r>
            <a:r>
              <a:rPr lang="en-US" dirty="0" err="1">
                <a:latin typeface="Arial" charset="0"/>
              </a:rPr>
              <a:t>iStockphoto</a:t>
            </a:r>
            <a:r>
              <a:rPr lang="en-US" dirty="0">
                <a:latin typeface="Arial" charset="0"/>
              </a:rPr>
              <a:t> for UC Berkeley use.</a:t>
            </a:r>
          </a:p>
          <a:p>
            <a:r>
              <a:rPr lang="en-US" dirty="0">
                <a:latin typeface="Arial" charset="0"/>
              </a:rPr>
              <a:t>UCS / Greedy</a:t>
            </a:r>
          </a:p>
          <a:p>
            <a:r>
              <a:rPr lang="en-US" dirty="0">
                <a:latin typeface="Arial" charset="0"/>
              </a:rPr>
              <a:t>Goal: The thing that should not be! Hedge</a:t>
            </a:r>
            <a:r>
              <a:rPr lang="en-US" baseline="0" dirty="0">
                <a:latin typeface="Arial" charset="0"/>
              </a:rPr>
              <a:t> bets, be directed.</a:t>
            </a:r>
            <a:endParaRPr lang="en-US" dirty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46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UCS. Cumulative cost of arcs back to root. backward cost</a:t>
            </a:r>
            <a:r>
              <a:rPr lang="en-US" baseline="0" dirty="0">
                <a:latin typeface="Arial" charset="0"/>
              </a:rPr>
              <a:t> g(n). Computed as you go as part of the fringe.</a:t>
            </a:r>
          </a:p>
          <a:p>
            <a:pPr eaLnBrk="1" hangingPunct="1"/>
            <a:r>
              <a:rPr lang="en-US" dirty="0">
                <a:latin typeface="Arial" charset="0"/>
              </a:rPr>
              <a:t>Greedy. Heuristic forward cost h(n). NOT cumulative.</a:t>
            </a:r>
            <a:r>
              <a:rPr lang="en-US" baseline="0" dirty="0">
                <a:latin typeface="Arial" charset="0"/>
              </a:rPr>
              <a:t> Just a function of the state.</a:t>
            </a:r>
          </a:p>
          <a:p>
            <a:pPr eaLnBrk="1" hangingPunct="1"/>
            <a:r>
              <a:rPr lang="en-US" dirty="0">
                <a:latin typeface="Arial" charset="0"/>
              </a:rPr>
              <a:t>What is A*. Sum of the two! Doesn’t go</a:t>
            </a:r>
            <a:r>
              <a:rPr lang="en-US" baseline="0" dirty="0">
                <a:latin typeface="Arial" charset="0"/>
              </a:rPr>
              <a:t> to c early </a:t>
            </a:r>
            <a:r>
              <a:rPr lang="en-US" baseline="0" dirty="0" err="1">
                <a:latin typeface="Arial" charset="0"/>
              </a:rPr>
              <a:t>cuz</a:t>
            </a:r>
            <a:r>
              <a:rPr lang="en-US" baseline="0" dirty="0">
                <a:latin typeface="Arial" charset="0"/>
              </a:rPr>
              <a:t> h is high (far from goal).</a:t>
            </a:r>
          </a:p>
          <a:p>
            <a:pPr eaLnBrk="1" hangingPunct="1"/>
            <a:r>
              <a:rPr lang="en-US" baseline="0" dirty="0">
                <a:latin typeface="Arial" charset="0"/>
              </a:rPr>
              <a:t>Doesn’t do a-&gt;e branch g is high (expensive).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69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17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Dequeue</a:t>
            </a:r>
            <a:r>
              <a:rPr lang="en-US" dirty="0"/>
              <a:t> a goal state, got the wrong answer.</a:t>
            </a:r>
          </a:p>
          <a:p>
            <a:r>
              <a:rPr lang="en-US" dirty="0"/>
              <a:t>Abandon all hope!</a:t>
            </a:r>
            <a:r>
              <a:rPr lang="en-US" baseline="0" dirty="0"/>
              <a:t> Heuristic is too high. Overestimated actual cost 3.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~10:15am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95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heuristic</a:t>
            </a:r>
            <a:r>
              <a:rPr lang="en-US" baseline="0" dirty="0"/>
              <a:t> lies, and overestimates. Mistake.</a:t>
            </a:r>
          </a:p>
          <a:p>
            <a:r>
              <a:rPr lang="en-US" baseline="0" dirty="0"/>
              <a:t>Underestimate might reduce to UCS.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cost – what we’re trying to solve! Need to prove beforehand.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baseline="0" dirty="0"/>
              <a:t> about search </a:t>
            </a:r>
            <a:r>
              <a:rPr lang="en-US" baseline="0" dirty="0" err="1"/>
              <a:t>algoirthms</a:t>
            </a:r>
            <a:r>
              <a:rPr lang="en-US" baseline="0" dirty="0"/>
              <a:t>.</a:t>
            </a:r>
          </a:p>
          <a:p>
            <a:r>
              <a:rPr lang="en-US" dirty="0"/>
              <a:t>Simple cartoony case – assume each</a:t>
            </a:r>
            <a:r>
              <a:rPr lang="en-US" baseline="0" dirty="0"/>
              <a:t> node is state space connects to exactly b other nodes.</a:t>
            </a:r>
          </a:p>
          <a:p>
            <a:r>
              <a:rPr lang="en-US" baseline="0" dirty="0"/>
              <a:t>Since doing bound estimation, we’re correct as long as fewer than b.</a:t>
            </a:r>
          </a:p>
          <a:p>
            <a:r>
              <a:rPr lang="en-US" baseline="0" dirty="0"/>
              <a:t>Infinite?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41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UCS ragged based on cost.</a:t>
            </a:r>
          </a:p>
          <a:p>
            <a:r>
              <a:rPr lang="en-US" dirty="0"/>
              <a:t>A* narrows when near goal,</a:t>
            </a:r>
            <a:r>
              <a:rPr lang="en-US" baseline="0" dirty="0"/>
              <a:t> heuristic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8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~10:30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F9AF4-5B05-467D-A88D-11CD62E3A2C2}" type="slidenum">
              <a:rPr lang="en-US" smtClean="0">
                <a:latin typeface="Arial" charset="0"/>
              </a:rPr>
              <a:pPr/>
              <a:t>51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8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</a:t>
            </a:r>
            <a:r>
              <a:rPr lang="en-US" baseline="0" dirty="0"/>
              <a:t> ignores where goal is until you hit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791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Goes right there! Fast.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37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Splits the diff.</a:t>
            </a:r>
          </a:p>
          <a:p>
            <a:r>
              <a:rPr lang="en-US" dirty="0"/>
              <a:t>Heuristic</a:t>
            </a:r>
            <a:r>
              <a:rPr lang="en-US" baseline="0" dirty="0"/>
              <a:t> leave open possibility that you’ve gone in the wrong direction.</a:t>
            </a:r>
          </a:p>
          <a:p>
            <a:r>
              <a:rPr lang="en-US" baseline="0" dirty="0"/>
              <a:t>Maybe going to left has a really, really low cost. Wormhole.</a:t>
            </a:r>
          </a:p>
          <a:p>
            <a:r>
              <a:rPr lang="en-US" baseline="0" dirty="0"/>
              <a:t>How much trade off is a function of the heuristic. If 0, UCS.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thing, more complex</a:t>
            </a:r>
            <a:r>
              <a:rPr lang="en-US" baseline="0" dirty="0"/>
              <a:t> problem.</a:t>
            </a:r>
          </a:p>
          <a:p>
            <a:r>
              <a:rPr lang="en-US" baseline="0" dirty="0"/>
              <a:t>Search in ”wrong” direction because heuristic wants to go towards goal.</a:t>
            </a:r>
          </a:p>
          <a:p>
            <a:r>
              <a:rPr lang="en-US" baseline="0" dirty="0"/>
              <a:t>But find the shortest eventually.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19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51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Starcraft</a:t>
            </a:r>
            <a:r>
              <a:rPr lang="en-US" baseline="0" dirty="0"/>
              <a:t> </a:t>
            </a:r>
            <a:r>
              <a:rPr lang="en-US" baseline="0" dirty="0" err="1"/>
              <a:t>Overmind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21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Starcraft</a:t>
            </a:r>
            <a:r>
              <a:rPr lang="en-US" baseline="0" dirty="0"/>
              <a:t> </a:t>
            </a:r>
            <a:r>
              <a:rPr lang="en-US" baseline="0" dirty="0" err="1"/>
              <a:t>Overmind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7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UCS. Not</a:t>
            </a:r>
            <a:r>
              <a:rPr lang="en-US" baseline="0" dirty="0"/>
              <a:t> </a:t>
            </a:r>
            <a:r>
              <a:rPr lang="en-US" baseline="0" dirty="0" err="1"/>
              <a:t>replanning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9000 nodes expanded. Optimal.</a:t>
            </a:r>
          </a:p>
          <a:p>
            <a:r>
              <a:rPr lang="en-US" baseline="0" dirty="0"/>
              <a:t>182 nodes expanded. So much faster.</a:t>
            </a:r>
          </a:p>
          <a:p>
            <a:r>
              <a:rPr lang="en-US" baseline="0" dirty="0"/>
              <a:t>A* not crazy!</a:t>
            </a:r>
          </a:p>
          <a:p>
            <a:r>
              <a:rPr lang="en-US" baseline="0" dirty="0"/>
              <a:t>What heuristics work well? That’s P1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8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whole</a:t>
            </a:r>
            <a:r>
              <a:rPr lang="en-US" baseline="0" dirty="0"/>
              <a:t> tree if goal is lower right.</a:t>
            </a:r>
            <a:endParaRPr lang="en-US" dirty="0"/>
          </a:p>
          <a:p>
            <a:r>
              <a:rPr lang="en-US" dirty="0"/>
              <a:t>Space: At each</a:t>
            </a:r>
            <a:r>
              <a:rPr lang="en-US" baseline="0" dirty="0"/>
              <a:t> level, children of one node at most on fringe, so b. Times number of layers m. (Small!)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145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BFS</a:t>
            </a:r>
            <a:r>
              <a:rPr lang="en-US" baseline="0" dirty="0"/>
              <a:t> UCS greedy DFS 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086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Upgrade planning agents with heuristics.</a:t>
            </a:r>
          </a:p>
          <a:p>
            <a:r>
              <a:rPr lang="en-US" dirty="0"/>
              <a:t>How do we do it?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14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problem – same or easier. And cheaper.</a:t>
            </a:r>
          </a:p>
          <a:p>
            <a:r>
              <a:rPr lang="en-US" dirty="0"/>
              <a:t>Imagine a new direct</a:t>
            </a:r>
            <a:r>
              <a:rPr lang="en-US" baseline="0" dirty="0"/>
              <a:t> road.</a:t>
            </a:r>
          </a:p>
          <a:p>
            <a:r>
              <a:rPr lang="en-US" baseline="0" dirty="0"/>
              <a:t>Walk through walls spell.</a:t>
            </a:r>
          </a:p>
          <a:p>
            <a:r>
              <a:rPr lang="en-US" baseline="0" dirty="0"/>
              <a:t>Inadmissible – a little bit suboptimal is okay.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18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Like the </a:t>
            </a:r>
            <a:r>
              <a:rPr lang="en-US" dirty="0" err="1"/>
              <a:t>xbox</a:t>
            </a:r>
            <a:r>
              <a:rPr lang="en-US" dirty="0"/>
              <a:t> of my time.</a:t>
            </a:r>
          </a:p>
          <a:p>
            <a:r>
              <a:rPr lang="is-IS" dirty="0"/>
              <a:t>Branching factor.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are out of position</a:t>
            </a:r>
            <a:r>
              <a:rPr lang="en-US" baseline="0" dirty="0"/>
              <a:t>. 8</a:t>
            </a:r>
          </a:p>
          <a:p>
            <a:r>
              <a:rPr lang="en-US" baseline="0" dirty="0"/>
              <a:t>Each tile either goes into it’s right position or not. Fix one mistake, never more than 1.</a:t>
            </a:r>
          </a:p>
          <a:p>
            <a:r>
              <a:rPr lang="en-US" dirty="0"/>
              <a:t>Cheating</a:t>
            </a:r>
            <a:r>
              <a:rPr lang="en-US" baseline="0" dirty="0"/>
              <a:t> is easier.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74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relaxation, but “harder” than previous.</a:t>
            </a:r>
          </a:p>
          <a:p>
            <a:r>
              <a:rPr lang="en-US" dirty="0"/>
              <a:t>Lower bound.</a:t>
            </a:r>
          </a:p>
          <a:p>
            <a:r>
              <a:rPr lang="en-US" dirty="0"/>
              <a:t>Show it’s relaxed</a:t>
            </a:r>
            <a:r>
              <a:rPr lang="en-US" baseline="0" dirty="0"/>
              <a:t> or prove.</a:t>
            </a:r>
            <a:endParaRPr lang="en-US" dirty="0"/>
          </a:p>
          <a:p>
            <a:r>
              <a:rPr lang="en-US" dirty="0"/>
              <a:t>At</a:t>
            </a:r>
            <a:r>
              <a:rPr lang="en-US" baseline="0" dirty="0"/>
              <a:t> LEAST 18 away.</a:t>
            </a:r>
          </a:p>
          <a:p>
            <a:r>
              <a:rPr lang="en-US" dirty="0"/>
              <a:t>As heuristic gets close to the true cost, you do less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37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great. Each</a:t>
            </a:r>
            <a:r>
              <a:rPr lang="en-US" baseline="0" dirty="0"/>
              <a:t> node launches search as hard as the original problem.</a:t>
            </a:r>
          </a:p>
          <a:p>
            <a:r>
              <a:rPr lang="en-US" dirty="0"/>
              <a:t>You’ll might</a:t>
            </a:r>
            <a:r>
              <a:rPr lang="en-US" baseline="0" dirty="0"/>
              <a:t> see this in P1. Come up with great heuristic, makes solution slower.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68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Semi-lattice: x &lt;= y &lt;-&gt; x = x ^ y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49D97-3088-46C0-A5CF-C692DC2682E9}" type="slidenum">
              <a:rPr lang="en-US" smtClean="0">
                <a:latin typeface="Arial" charset="0"/>
              </a:rPr>
              <a:pPr/>
              <a:t>68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4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~10:40</a:t>
            </a:r>
          </a:p>
          <a:p>
            <a:r>
              <a:rPr lang="en-US" dirty="0"/>
              <a:t>Lots</a:t>
            </a:r>
            <a:r>
              <a:rPr lang="en-US" baseline="0" dirty="0"/>
              <a:t> of repeated work in Tree. Unrolls graph.</a:t>
            </a:r>
          </a:p>
          <a:p>
            <a:r>
              <a:rPr lang="en-US" baseline="0" dirty="0"/>
              <a:t>Avoid repeated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257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Exponential unrolling. Generally what</a:t>
            </a:r>
            <a:r>
              <a:rPr lang="en-US" baseline="0" dirty="0"/>
              <a:t> happens.</a:t>
            </a:r>
          </a:p>
          <a:p>
            <a:r>
              <a:rPr lang="en-US" baseline="0" dirty="0"/>
              <a:t>May need to consider both paths to B, but what’s underneath B is the same.</a:t>
            </a:r>
          </a:p>
          <a:p>
            <a:r>
              <a:rPr lang="en-US" baseline="0" dirty="0"/>
              <a:t>Should be able to save the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Layer by layer.</a:t>
            </a:r>
          </a:p>
          <a:p>
            <a:r>
              <a:rPr lang="en-US" baseline="0" dirty="0"/>
              <a:t>Strip-mining</a:t>
            </a:r>
          </a:p>
          <a:p>
            <a:r>
              <a:rPr lang="en-US" baseline="0" dirty="0"/>
              <a:t>BFS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925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Breadth first, so s-&gt;e before s-&gt;d-&gt;e</a:t>
            </a:r>
          </a:p>
          <a:p>
            <a:r>
              <a:rPr lang="en-US" dirty="0"/>
              <a:t>Everythin</a:t>
            </a:r>
            <a:r>
              <a:rPr lang="en-US" baseline="0" dirty="0"/>
              <a:t>g under is identical. If we know best path from this e to G, we know best path from this e to G.</a:t>
            </a:r>
          </a:p>
          <a:p>
            <a:r>
              <a:rPr lang="en-US" dirty="0"/>
              <a:t>The</a:t>
            </a:r>
            <a:r>
              <a:rPr lang="en-US" baseline="0" dirty="0"/>
              <a:t> circled nodes were already visited earlier. BFS, so earlier means higher or equal and to the left.</a:t>
            </a:r>
          </a:p>
          <a:p>
            <a:r>
              <a:rPr lang="en-US" baseline="0" dirty="0"/>
              <a:t>How to change algorithm? Easy. Consequences hard.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92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= </a:t>
            </a:r>
            <a:r>
              <a:rPr lang="en-US" dirty="0" err="1"/>
              <a:t>GetSuccessor</a:t>
            </a:r>
            <a:r>
              <a:rPr lang="en-US" dirty="0"/>
              <a:t> called on it.</a:t>
            </a:r>
          </a:p>
          <a:p>
            <a:r>
              <a:rPr lang="en-US" dirty="0"/>
              <a:t>Don’t </a:t>
            </a:r>
            <a:r>
              <a:rPr lang="en-US" dirty="0" err="1"/>
              <a:t>enqueue</a:t>
            </a:r>
            <a:r>
              <a:rPr lang="en-US" dirty="0"/>
              <a:t> onto</a:t>
            </a:r>
            <a:r>
              <a:rPr lang="en-US" baseline="0" dirty="0"/>
              <a:t> fringe if you already did it.</a:t>
            </a:r>
          </a:p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Warning: Some books call it closed list. It is a set, not a list. Membership check is cheap with set. </a:t>
            </a:r>
          </a:p>
          <a:p>
            <a:endParaRPr lang="en-US" dirty="0"/>
          </a:p>
          <a:p>
            <a:r>
              <a:rPr lang="en-US" dirty="0"/>
              <a:t>Completeness okay. Still a path to the</a:t>
            </a:r>
            <a:r>
              <a:rPr lang="en-US" baseline="0" dirty="0"/>
              <a:t> goal.</a:t>
            </a:r>
          </a:p>
          <a:p>
            <a:r>
              <a:rPr lang="en-US" baseline="0" dirty="0"/>
              <a:t>Optimality is tricky. Maybe got the wrong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683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heuristic. This is specification</a:t>
            </a:r>
            <a:r>
              <a:rPr lang="en-US" baseline="0" dirty="0"/>
              <a:t> of our abstract problem.</a:t>
            </a:r>
          </a:p>
          <a:p>
            <a:r>
              <a:rPr lang="en-US" dirty="0"/>
              <a:t>Refuse</a:t>
            </a:r>
            <a:r>
              <a:rPr lang="en-US" baseline="0" dirty="0"/>
              <a:t> to expand. Only thing left on fringe is bad G.</a:t>
            </a:r>
          </a:p>
          <a:p>
            <a:r>
              <a:rPr lang="en-US" baseline="0" dirty="0"/>
              <a:t>Admissible, but not optimal.</a:t>
            </a:r>
          </a:p>
          <a:p>
            <a:r>
              <a:rPr lang="en-US" baseline="0" dirty="0"/>
              <a:t>If we weren’t doing graph, good G would have appeared, won over bad G.</a:t>
            </a:r>
          </a:p>
          <a:p>
            <a:r>
              <a:rPr lang="en-US" baseline="0" dirty="0"/>
              <a:t>C used up at the wrong time,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43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stronger</a:t>
            </a:r>
            <a:r>
              <a:rPr lang="en-US" baseline="0" dirty="0"/>
              <a:t> condition than </a:t>
            </a:r>
            <a:r>
              <a:rPr lang="en-US" baseline="0" dirty="0" err="1"/>
              <a:t>admisibility</a:t>
            </a:r>
            <a:r>
              <a:rPr lang="en-US" baseline="0" dirty="0"/>
              <a:t>.</a:t>
            </a:r>
          </a:p>
          <a:p>
            <a:r>
              <a:rPr lang="en-US" baseline="0" dirty="0"/>
              <a:t>Single arc. Heuristic don’t score arcs, so take difference.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591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fall 2013 on </a:t>
            </a:r>
            <a:r>
              <a:rPr lang="en-US" dirty="0" err="1"/>
              <a:t>edx.org</a:t>
            </a:r>
            <a:r>
              <a:rPr lang="en-US" dirty="0"/>
              <a:t> by Dan Klein</a:t>
            </a:r>
            <a:r>
              <a:rPr lang="en-US" baseline="0" dirty="0"/>
              <a:t> because it’s edited.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41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05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operates over MODELS.</a:t>
            </a:r>
          </a:p>
          <a:p>
            <a:r>
              <a:rPr lang="en-US" baseline="0" dirty="0"/>
              <a:t>Agent doesn’t actually try the paths – all in simulation.</a:t>
            </a:r>
          </a:p>
          <a:p>
            <a:r>
              <a:rPr lang="en-US" baseline="0" dirty="0"/>
              <a:t>Search is only as good as model.</a:t>
            </a:r>
          </a:p>
          <a:p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Probably end here. </a:t>
            </a:r>
            <a:r>
              <a:rPr lang="en-US"/>
              <a:t>If time, go through summary.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37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Heuristic is cheaper than reality.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83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 your 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general</a:t>
            </a:r>
            <a:r>
              <a:rPr lang="en-US" baseline="0" dirty="0"/>
              <a:t> algorithm. Shallowest node.</a:t>
            </a:r>
          </a:p>
          <a:p>
            <a:r>
              <a:rPr lang="en-US" baseline="0" dirty="0"/>
              <a:t>S D E P B C E H R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42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time – guided search where you know something about direction of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2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</a:t>
            </a:r>
            <a:r>
              <a:rPr lang="en-US" baseline="0" dirty="0"/>
              <a:t> of best solution. If on right, </a:t>
            </a:r>
            <a:r>
              <a:rPr lang="en-US" baseline="0" dirty="0" err="1"/>
              <a:t>b^s</a:t>
            </a:r>
            <a:r>
              <a:rPr lang="en-US" baseline="0" dirty="0"/>
              <a:t>. Exponential Big.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8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the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5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559F-2ED3-42FB-97D7-7C336CEBC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8D4-0D48-40B4-A2B4-AA16B583E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81A5-8CD7-46EA-B6E3-B84F6F7DE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E4EA-EF72-4592-B966-0919EDBC0A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84D3-0B6F-43E9-96DD-B384A1346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CD15-A186-434C-A76C-E16FE73CA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1A73-48D6-4B22-86A8-53368387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E99A-4DC5-4CD3-AA5A-F0648462A6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A6-40E0-4638-8426-274C359A2A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C8E3-8727-4A80-8860-67A2C5A4D4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0F85-53AA-4CB9-B5F3-E0A7D91F13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7BFCCC65-4CBD-445E-A057-E1EE8E879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3.png"/><Relationship Id="rId5" Type="http://schemas.openxmlformats.org/officeDocument/2006/relationships/tags" Target="../tags/tag10.xml"/><Relationship Id="rId10" Type="http://schemas.openxmlformats.org/officeDocument/2006/relationships/image" Target="../media/image37.png"/><Relationship Id="rId4" Type="http://schemas.openxmlformats.org/officeDocument/2006/relationships/tags" Target="../tags/tag9.xml"/><Relationship Id="rId9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4.xml"/><Relationship Id="rId7" Type="http://schemas.openxmlformats.org/officeDocument/2006/relationships/image" Target="../media/image3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16.xml"/><Relationship Id="rId10" Type="http://schemas.openxmlformats.org/officeDocument/2006/relationships/image" Target="../media/image33.png"/><Relationship Id="rId4" Type="http://schemas.openxmlformats.org/officeDocument/2006/relationships/tags" Target="../tags/tag15.xml"/><Relationship Id="rId9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9.xml"/><Relationship Id="rId7" Type="http://schemas.openxmlformats.org/officeDocument/2006/relationships/image" Target="../media/image3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tags" Target="../tags/tag22.xml"/><Relationship Id="rId16" Type="http://schemas.openxmlformats.org/officeDocument/2006/relationships/image" Target="../media/image60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55.png"/><Relationship Id="rId5" Type="http://schemas.openxmlformats.org/officeDocument/2006/relationships/tags" Target="../tags/tag25.xml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57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31.xml"/><Relationship Id="rId7" Type="http://schemas.openxmlformats.org/officeDocument/2006/relationships/image" Target="../media/image3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5.png"/><Relationship Id="rId5" Type="http://schemas.openxmlformats.org/officeDocument/2006/relationships/tags" Target="../tags/tag33.xml"/><Relationship Id="rId10" Type="http://schemas.openxmlformats.org/officeDocument/2006/relationships/image" Target="../media/image74.png"/><Relationship Id="rId4" Type="http://schemas.openxmlformats.org/officeDocument/2006/relationships/tags" Target="../tags/tag32.xml"/><Relationship Id="rId9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 Continued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04" y="1974760"/>
            <a:ext cx="7010399" cy="3511382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Instructors: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; </a:t>
            </a:r>
            <a:r>
              <a:rPr lang="en-US" sz="1400" dirty="0" err="1">
                <a:latin typeface="Palatino"/>
                <a:cs typeface="Palatino"/>
              </a:rPr>
              <a:t>ai.berkeley.edu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  <p:extLst>
      <p:ext uri="{BB962C8B-B14F-4D97-AF65-F5344CB8AC3E}">
        <p14:creationId xmlns:p14="http://schemas.microsoft.com/office/powerpoint/2010/main" val="29704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s must be finite if a solution exists, so yes! (if no solution, still need depth != ∞)</a:t>
            </a:r>
          </a:p>
          <a:p>
            <a:pPr lvl="2"/>
            <a:endParaRPr lang="en-US" sz="8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  <p:extLst>
      <p:ext uri="{BB962C8B-B14F-4D97-AF65-F5344CB8AC3E}">
        <p14:creationId xmlns:p14="http://schemas.microsoft.com/office/powerpoint/2010/main" val="12977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7623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DFS vs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  <p:extLst>
      <p:ext uri="{BB962C8B-B14F-4D97-AF65-F5344CB8AC3E}">
        <p14:creationId xmlns:p14="http://schemas.microsoft.com/office/powerpoint/2010/main" val="36244756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8000"/>
                </a:solidFill>
              </a:rPr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03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94374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0"/>
            <a:ext cx="12192000" cy="12271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36469" y="57306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43676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606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Recap: Search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73" y="76200"/>
            <a:ext cx="8067052" cy="605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6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28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 (if no solution, still need depth != ∞)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2804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  <p:extLst>
      <p:ext uri="{BB962C8B-B14F-4D97-AF65-F5344CB8AC3E}">
        <p14:creationId xmlns:p14="http://schemas.microsoft.com/office/powerpoint/2010/main" val="3674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464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charset="0"/>
                <a:ea typeface="Palatino" charset="0"/>
                <a:cs typeface="Palatino" charset="0"/>
              </a:rPr>
              <a:t>Up next: 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3708400" cy="4729164"/>
          </a:xfrm>
        </p:spPr>
        <p:txBody>
          <a:bodyPr/>
          <a:lstStyle/>
          <a:p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Uninformed Search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DFS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BFS</a:t>
            </a:r>
          </a:p>
          <a:p>
            <a:pPr lvl="1"/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UCS</a:t>
            </a:r>
            <a:endParaRPr lang="en-US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None/>
            </a:pPr>
            <a:endParaRPr lang="en-US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None/>
            </a:pPr>
            <a:endParaRPr lang="en-US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3886200"/>
            <a:ext cx="3890186" cy="25654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21400" y="1397001"/>
            <a:ext cx="370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latin typeface="Palatino" charset="0"/>
                <a:ea typeface="Palatino" charset="0"/>
                <a:cs typeface="Palatino" charset="0"/>
              </a:rPr>
              <a:t>Informed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Heuristics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Greedy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A* Search</a:t>
            </a:r>
          </a:p>
          <a:p>
            <a:pPr lvl="1"/>
            <a:r>
              <a:rPr lang="en-US" sz="2400" kern="0" dirty="0">
                <a:latin typeface="Palatino" charset="0"/>
                <a:ea typeface="Palatino" charset="0"/>
                <a:cs typeface="Palatino" charset="0"/>
              </a:rPr>
              <a:t>Graph Search</a:t>
            </a: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1028" name="Picture 4" descr="Blind man symbol on gray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2590800" cy="2705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199" y="1219200"/>
            <a:ext cx="7622023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Palatino" charset="0"/>
                <a:ea typeface="Palatino" charset="0"/>
                <a:cs typeface="Palatino" charset="0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A function that </a:t>
            </a:r>
            <a:r>
              <a:rPr lang="en-US" sz="2000" i="1" kern="0" dirty="0">
                <a:latin typeface="Palatino" charset="0"/>
                <a:ea typeface="Palatino" charset="0"/>
                <a:cs typeface="Palatino" charset="0"/>
              </a:rPr>
              <a:t>estimates</a:t>
            </a: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Pathing? 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Palatino" charset="0"/>
                <a:ea typeface="Palatino" charset="0"/>
                <a:cs typeface="Palatino" charset="0"/>
              </a:rPr>
              <a:t>Examples: Manhattan distance, Euclidean distance for pathing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(abstraction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(and costs)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{s’|</a:t>
            </a:r>
            <a:r>
              <a:rPr lang="en-US" sz="1600" dirty="0" err="1"/>
              <a:t>s,a</a:t>
            </a:r>
            <a:r>
              <a:rPr lang="en-US" sz="1600" dirty="0"/>
              <a:t>-&gt;s’}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grpSp>
        <p:nvGrpSpPr>
          <p:cNvPr id="5" name="Group 4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65" name="Picture 11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63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61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9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7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" name="Rectangle 57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55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2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54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35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46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44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42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" name="Rectangle 42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40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270000" y="1397001"/>
            <a:ext cx="11379200" cy="4729164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507412" y="591638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740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78000" y="2761817"/>
            <a:ext cx="138545" cy="1385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5606" y="4745829"/>
            <a:ext cx="138545" cy="138545"/>
          </a:xfrm>
          <a:prstGeom prst="rect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04429" y="5222078"/>
            <a:ext cx="138545" cy="13854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66757" y="3290843"/>
            <a:ext cx="138545" cy="13854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8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103295"/>
            <a:ext cx="12192000" cy="95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Heuristic? </a:t>
            </a:r>
          </a:p>
          <a:p>
            <a:pPr algn="ctr"/>
            <a:r>
              <a:rPr lang="en-US" sz="2800" dirty="0">
                <a:latin typeface="Palatino"/>
                <a:cs typeface="Palatino"/>
              </a:rPr>
              <a:t>E.g.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8000"/>
                </a:solidFill>
              </a:rPr>
              <a:t>Is it optimal?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No. Resulting path to Bucharest is not the shortest!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4" name="TextBox 18"/>
          <p:cNvSpPr txBox="1">
            <a:spLocks noChangeArrowheads="1"/>
          </p:cNvSpPr>
          <p:nvPr/>
        </p:nvSpPr>
        <p:spPr bwMode="auto">
          <a:xfrm>
            <a:off x="7086600" y="6211671"/>
            <a:ext cx="51054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empty (L3D1)] 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7" y="-76200"/>
            <a:ext cx="12182254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</a:rPr>
              <a:t>Uniform-cost</a:t>
            </a:r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</a:rPr>
              <a:t>backward cost  </a:t>
            </a:r>
            <a:r>
              <a:rPr lang="en-US" sz="2300" dirty="0">
                <a:solidFill>
                  <a:schemeClr val="tx2"/>
                </a:solidFill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</a:rPr>
              <a:t>Greedy</a:t>
            </a:r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</a:rPr>
              <a:t>forward cost  </a:t>
            </a:r>
            <a:r>
              <a:rPr lang="en-US" sz="2300" dirty="0">
                <a:solidFill>
                  <a:schemeClr val="tx2"/>
                </a:solidFill>
              </a:rPr>
              <a:t>h(n)</a:t>
            </a:r>
            <a:endParaRPr lang="en-US" sz="23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endParaRPr lang="en-US" sz="2300" dirty="0"/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</a:rPr>
              <a:t>A* Search</a:t>
            </a:r>
            <a:r>
              <a:rPr lang="en-US" sz="2300" dirty="0">
                <a:solidFill>
                  <a:schemeClr val="tx1"/>
                </a:solidFill>
              </a:rPr>
              <a:t> orders by the sum: f(n) = g(n) + h(n)</a:t>
            </a:r>
            <a:endParaRPr lang="en-US" sz="2300" i="1" dirty="0">
              <a:solidFill>
                <a:schemeClr val="tx1"/>
              </a:solidFill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1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1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Palatino"/>
                <a:cs typeface="Palatino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1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2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Palatino"/>
                <a:cs typeface="Palatino"/>
              </a:rPr>
              <a:t>Example: </a:t>
            </a:r>
            <a:r>
              <a:rPr lang="en-US" sz="2000" dirty="0" err="1">
                <a:latin typeface="Palatino"/>
                <a:cs typeface="Palatino"/>
              </a:rPr>
              <a:t>Teg</a:t>
            </a:r>
            <a:r>
              <a:rPr lang="en-US" sz="2000" dirty="0">
                <a:latin typeface="Palatino"/>
                <a:cs typeface="Palatino"/>
              </a:rPr>
              <a:t> </a:t>
            </a:r>
            <a:r>
              <a:rPr lang="en-US" sz="2000" dirty="0" err="1">
                <a:latin typeface="Palatino"/>
                <a:cs typeface="Palatino"/>
              </a:rPr>
              <a:t>Grenager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Palatino"/>
                <a:cs typeface="Palatino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0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6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0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g = 12 h=0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  <p:extLst>
      <p:ext uri="{BB962C8B-B14F-4D97-AF65-F5344CB8AC3E}">
        <p14:creationId xmlns:p14="http://schemas.microsoft.com/office/powerpoint/2010/main" val="337129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should A* terminate?</a:t>
            </a:r>
          </a:p>
        </p:txBody>
      </p:sp>
      <p:sp>
        <p:nvSpPr>
          <p:cNvPr id="798748" name="Rectangle 28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8382000" cy="4105174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Should we stop when we </a:t>
            </a:r>
            <a:r>
              <a:rPr lang="en-US" dirty="0" err="1">
                <a:solidFill>
                  <a:srgbClr val="008000"/>
                </a:solidFill>
              </a:rPr>
              <a:t>enqueue</a:t>
            </a:r>
            <a:r>
              <a:rPr lang="en-US" dirty="0">
                <a:solidFill>
                  <a:srgbClr val="008000"/>
                </a:solidFill>
              </a:rPr>
              <a:t> a goal?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No: only stop when we </a:t>
            </a:r>
            <a:r>
              <a:rPr lang="en-US" dirty="0" err="1"/>
              <a:t>dequeue</a:t>
            </a:r>
            <a:r>
              <a:rPr lang="en-US" dirty="0"/>
              <a:t> a goal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828800" y="35052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4419600" y="44196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B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4419600" y="25288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5367" name="AutoShape 9"/>
          <p:cNvSpPr>
            <a:spLocks noChangeArrowheads="1"/>
          </p:cNvSpPr>
          <p:nvPr/>
        </p:nvSpPr>
        <p:spPr bwMode="auto">
          <a:xfrm>
            <a:off x="6934200" y="35194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5029200" y="2819400"/>
            <a:ext cx="1905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2438400" y="28194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2438400" y="3962400"/>
            <a:ext cx="1981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5029200" y="3962400"/>
            <a:ext cx="1905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3124200" y="26670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867400" y="44338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5867400" y="26812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3124200" y="44196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2</a:t>
            </a: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4419600" y="50408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1</a:t>
            </a: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4419600" y="21452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2</a:t>
            </a: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61722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0</a:t>
            </a: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25146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Palatino"/>
                <a:cs typeface="Palatino"/>
              </a:rPr>
              <a:t>h = 3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9236439" y="2952990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       0 3 3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9236439" y="23577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        g h +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9236439" y="3548243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    2 2 4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9236439" y="4143496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S-&gt;B    2 1 3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9236439" y="4738749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S-&gt;B-&gt;G 5 0 5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9236438" y="5334000"/>
            <a:ext cx="2650761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S-&gt;A-&gt;G 4 0 4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236439" y="32004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236438" y="38100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236438" y="441960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rame 4"/>
          <p:cNvSpPr/>
          <p:nvPr/>
        </p:nvSpPr>
        <p:spPr>
          <a:xfrm>
            <a:off x="9236438" y="5334000"/>
            <a:ext cx="2650760" cy="4616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3128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  <p:bldP spid="39" grpId="0"/>
      <p:bldP spid="40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Is A* Optimal?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381000" y="5200650"/>
            <a:ext cx="9575800" cy="144579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went wrong?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3962400" y="177164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934200" y="3257550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90600" y="314324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057400" y="177165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9800" y="177165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886200" y="1314450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620000" y="3307320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3962400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Palatino"/>
                <a:cs typeface="Palatino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1676400" y="3219450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Palatino"/>
                <a:cs typeface="Palatino"/>
              </a:rPr>
              <a:t>h</a:t>
            </a:r>
            <a:r>
              <a:rPr lang="en-US" sz="2000" dirty="0">
                <a:latin typeface="Palatino"/>
                <a:cs typeface="Palatino"/>
              </a:rPr>
              <a:t> = </a:t>
            </a:r>
            <a:r>
              <a:rPr lang="en-US" sz="2000" i="1" dirty="0">
                <a:latin typeface="Palatino"/>
                <a:cs typeface="Palatino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4210050" y="800100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2085976" y="1266825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4572000" y="2057400"/>
            <a:ext cx="2667000" cy="120015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9236439" y="23577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        g h +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144000" y="3109570"/>
            <a:ext cx="2650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9236439" y="289113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       0 7 7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9236439" y="3339977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S-&gt;A    1 6 7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9236439" y="3838413"/>
            <a:ext cx="265076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Palatino"/>
                <a:ea typeface="Courier" charset="0"/>
                <a:cs typeface="Palatino"/>
              </a:rPr>
              <a:t>S-&gt;G    5 0 5</a:t>
            </a:r>
          </a:p>
        </p:txBody>
      </p:sp>
      <p:sp>
        <p:nvSpPr>
          <p:cNvPr id="22" name="Frame 21"/>
          <p:cNvSpPr/>
          <p:nvPr/>
        </p:nvSpPr>
        <p:spPr>
          <a:xfrm>
            <a:off x="9144000" y="3832970"/>
            <a:ext cx="2650760" cy="4616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56" grpId="0" build="p"/>
      <p:bldP spid="18" grpId="0"/>
      <p:bldP spid="19" grpId="0"/>
      <p:bldP spid="20" grpId="0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4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661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0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5" y="1143152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Palatino"/>
                <a:cs typeface="Palatino"/>
              </a:rPr>
              <a:t>Inadmissible (pessimistic) heuristics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 break optimality by trapping 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Palatino"/>
                <a:cs typeface="Palatino"/>
              </a:rPr>
              <a:t>Admissible (optimistic) heuristics 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slow down bad plans but</a:t>
            </a:r>
          </a:p>
          <a:p>
            <a:pPr algn="ctr"/>
            <a:r>
              <a:rPr lang="en-US" sz="2200" dirty="0">
                <a:latin typeface="Palatino"/>
                <a:cs typeface="Palatino"/>
              </a:rPr>
              <a:t> never outweigh true costs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>
                <a:solidFill>
                  <a:srgbClr val="008000"/>
                </a:solidFill>
              </a:rPr>
              <a:t>Examples</a:t>
            </a:r>
            <a:r>
              <a:rPr lang="en-US" dirty="0"/>
              <a:t>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43400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49575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971800" y="3960828"/>
            <a:ext cx="7239000" cy="1198547"/>
            <a:chOff x="2971800" y="3960828"/>
            <a:chExt cx="7239000" cy="1198547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971800" y="3962400"/>
              <a:ext cx="2663825" cy="1196975"/>
              <a:chOff x="4724400" y="4114800"/>
              <a:chExt cx="2663541" cy="1197700"/>
            </a:xfrm>
          </p:grpSpPr>
          <p:pic>
            <p:nvPicPr>
              <p:cNvPr id="17416" name="Picture 2" descr="Z:\Shared with PC\smallMaze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24400" y="4114800"/>
                <a:ext cx="2663541" cy="119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 bwMode="auto">
              <a:xfrm rot="10800000" flipV="1">
                <a:off x="4952976" y="4553215"/>
                <a:ext cx="1125418" cy="19062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418" name="TextBox 17"/>
              <p:cNvSpPr txBox="1">
                <a:spLocks noChangeArrowheads="1"/>
              </p:cNvSpPr>
              <p:nvPr/>
            </p:nvSpPr>
            <p:spPr bwMode="auto">
              <a:xfrm>
                <a:off x="5105401" y="4648200"/>
                <a:ext cx="548590" cy="523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Calibri"/>
                    <a:cs typeface="Calibri"/>
                  </a:rPr>
                  <a:t>15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rot="5400000">
                <a:off x="4648785" y="4876468"/>
                <a:ext cx="609969" cy="1588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6210299" y="3960828"/>
              <a:ext cx="2663825" cy="1196975"/>
              <a:chOff x="6553200" y="3960828"/>
              <a:chExt cx="2663825" cy="1196975"/>
            </a:xfrm>
          </p:grpSpPr>
          <p:pic>
            <p:nvPicPr>
              <p:cNvPr id="21" name="Picture 20" descr="Z:\Shared with PC\smallMaze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53200" y="3960828"/>
                <a:ext cx="2663825" cy="119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17"/>
              <p:cNvSpPr txBox="1">
                <a:spLocks noChangeArrowheads="1"/>
              </p:cNvSpPr>
              <p:nvPr/>
            </p:nvSpPr>
            <p:spPr bwMode="auto">
              <a:xfrm>
                <a:off x="7315200" y="4582180"/>
                <a:ext cx="82907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Calibri"/>
                    <a:cs typeface="Calibri"/>
                  </a:rPr>
                  <a:t>11.5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flipH="1">
                <a:off x="6730520" y="4400550"/>
                <a:ext cx="1095657" cy="59039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17"/>
            <p:cNvSpPr txBox="1">
              <a:spLocks noChangeArrowheads="1"/>
            </p:cNvSpPr>
            <p:nvPr/>
          </p:nvSpPr>
          <p:spPr bwMode="auto">
            <a:xfrm>
              <a:off x="9564469" y="4297705"/>
              <a:ext cx="6463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0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2900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18447" name="Content Placeholder 19"/>
          <p:cNvSpPr>
            <a:spLocks noGrp="1"/>
          </p:cNvSpPr>
          <p:nvPr>
            <p:ph idx="1"/>
          </p:nvPr>
        </p:nvSpPr>
        <p:spPr>
          <a:xfrm>
            <a:off x="1371440" y="1447800"/>
            <a:ext cx="5029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Assume:</a:t>
            </a:r>
          </a:p>
          <a:p>
            <a:r>
              <a:rPr lang="en-US" sz="2400" dirty="0"/>
              <a:t>A is an optimal goal node</a:t>
            </a:r>
          </a:p>
          <a:p>
            <a:r>
              <a:rPr lang="en-US" sz="2400" dirty="0"/>
              <a:t>B is a suboptimal goal node</a:t>
            </a:r>
          </a:p>
          <a:p>
            <a:r>
              <a:rPr lang="en-US" sz="2400" dirty="0"/>
              <a:t>h is admissible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  <a:buNone/>
            </a:pPr>
            <a:r>
              <a:rPr lang="en-US" sz="2400" dirty="0"/>
              <a:t>Claim:</a:t>
            </a:r>
          </a:p>
          <a:p>
            <a:r>
              <a:rPr lang="en-US" sz="2400" dirty="0"/>
              <a:t>A will exit the fringe before B</a:t>
            </a: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7384889" y="1789113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07250" y="214471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8983501" y="2135187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37425" y="1995486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89976" y="38322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703976" y="35274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39026" y="171926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334304" y="3819722"/>
            <a:ext cx="257496" cy="24110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285983" y="3514921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6152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5410200" y="4572000"/>
            <a:ext cx="6553200" cy="1905000"/>
          </a:xfrm>
          <a:prstGeom prst="wedgeRoundRectCallout">
            <a:avLst>
              <a:gd name="adj1" fmla="val -60117"/>
              <a:gd name="adj2" fmla="val -90421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17637"/>
            <a:ext cx="5533863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pPr eaLnBrk="1" hangingPunct="1"/>
            <a:r>
              <a:rPr lang="en-US" sz="2400" dirty="0"/>
              <a:t>Some ancestor </a:t>
            </a:r>
            <a:r>
              <a:rPr lang="en-US" sz="2400" i="1" dirty="0"/>
              <a:t>n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903471"/>
            <a:ext cx="30130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0" y="48225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Definition of f-cost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14998" y="5374957"/>
            <a:ext cx="1864893" cy="318467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9144000" y="52842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Admissibility of h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46" name="Oval 45"/>
          <p:cNvSpPr/>
          <p:nvPr/>
        </p:nvSpPr>
        <p:spPr>
          <a:xfrm rot="1800000">
            <a:off x="7335252" y="2272604"/>
            <a:ext cx="954869" cy="15552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5731099" y="5867401"/>
            <a:ext cx="1944584" cy="318518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9144000" y="57414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h = 0 at a goal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482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24" grpId="0"/>
      <p:bldP spid="27" grpId="0" animBg="1"/>
      <p:bldP spid="40" grpId="0" animBg="1"/>
      <p:bldP spid="46" grpId="0" animBg="1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5562600" y="4572000"/>
            <a:ext cx="6400800" cy="1371600"/>
          </a:xfrm>
          <a:prstGeom prst="wedgeRoundRectCallout">
            <a:avLst>
              <a:gd name="adj1" fmla="val -75813"/>
              <a:gd name="adj2" fmla="val -7744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17637"/>
            <a:ext cx="5378289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r>
              <a:rPr lang="en-US" sz="2400" dirty="0"/>
              <a:t>Some ancestor </a:t>
            </a:r>
            <a:r>
              <a:rPr lang="en-US" sz="2400" i="1" dirty="0"/>
              <a:t>n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f(A) is less than f(B)</a:t>
            </a: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512222" y="5354956"/>
            <a:ext cx="1930189" cy="318668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497464" y="4881879"/>
            <a:ext cx="1914135" cy="318704"/>
          </a:xfrm>
          <a:prstGeom prst="rect">
            <a:avLst/>
          </a:prstGeom>
          <a:noFill/>
          <a:ln/>
          <a:effectLst/>
        </p:spPr>
      </p:pic>
      <p:sp>
        <p:nvSpPr>
          <p:cNvPr id="25" name="TextBox 24"/>
          <p:cNvSpPr txBox="1"/>
          <p:nvPr/>
        </p:nvSpPr>
        <p:spPr>
          <a:xfrm>
            <a:off x="9296400" y="47856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B is suboptimal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6400" y="52428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alatino"/>
                <a:cs typeface="Palatino"/>
              </a:rPr>
              <a:t>h = 0 at a goal</a:t>
            </a:r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56" name="Oval 55"/>
          <p:cNvSpPr/>
          <p:nvPr/>
        </p:nvSpPr>
        <p:spPr>
          <a:xfrm rot="359986">
            <a:off x="7040951" y="3019060"/>
            <a:ext cx="3870153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932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5" grpId="0"/>
      <p:bldP spid="26" grpId="0"/>
      <p:bldP spid="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7391400" y="4800600"/>
            <a:ext cx="3733800" cy="914400"/>
          </a:xfrm>
          <a:prstGeom prst="wedgeRoundRectCallout">
            <a:avLst>
              <a:gd name="adj1" fmla="val -141787"/>
              <a:gd name="adj2" fmla="val -6425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5486400" cy="4449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Proof:</a:t>
            </a:r>
          </a:p>
          <a:p>
            <a:pPr eaLnBrk="1" hangingPunct="1"/>
            <a:r>
              <a:rPr lang="en-US" sz="2400" dirty="0"/>
              <a:t>Imagine B is on the fringe</a:t>
            </a:r>
          </a:p>
          <a:p>
            <a:r>
              <a:rPr lang="en-US" sz="2400" dirty="0"/>
              <a:t>Some ancestor </a:t>
            </a:r>
            <a:r>
              <a:rPr lang="en-US" sz="2400" i="1" dirty="0"/>
              <a:t>n</a:t>
            </a:r>
            <a:r>
              <a:rPr lang="en-US" sz="2400" dirty="0"/>
              <a:t> of A is on the fringe, too (maybe A!)</a:t>
            </a:r>
          </a:p>
          <a:p>
            <a:pPr eaLnBrk="1" hangingPunct="1"/>
            <a:r>
              <a:rPr lang="en-US" sz="2400" dirty="0"/>
              <a:t>Claim: </a:t>
            </a:r>
            <a:r>
              <a:rPr lang="en-US" sz="2400" i="1" dirty="0"/>
              <a:t>n</a:t>
            </a:r>
            <a:r>
              <a:rPr lang="en-US" sz="2400" dirty="0"/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f(A) is less than f(B)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expands before B</a:t>
            </a:r>
          </a:p>
          <a:p>
            <a:pPr eaLnBrk="1" hangingPunct="1"/>
            <a:r>
              <a:rPr lang="en-US" sz="2400" dirty="0"/>
              <a:t>All ancestors of A expand before B</a:t>
            </a:r>
          </a:p>
          <a:p>
            <a:pPr eaLnBrk="1" hangingPunct="1"/>
            <a:r>
              <a:rPr lang="en-US" sz="2400" dirty="0"/>
              <a:t>A expands before B</a:t>
            </a:r>
          </a:p>
          <a:p>
            <a:pPr eaLnBrk="1" hangingPunct="1"/>
            <a:r>
              <a:rPr lang="en-US" sz="2400" dirty="0"/>
              <a:t>A* search is optimal</a:t>
            </a: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709669" y="5105400"/>
            <a:ext cx="3110735" cy="318731"/>
          </a:xfrm>
          <a:prstGeom prst="rect">
            <a:avLst/>
          </a:prstGeom>
          <a:noFill/>
          <a:ln/>
          <a:effectLst/>
        </p:spPr>
      </p:pic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23" name="Oval 22"/>
          <p:cNvSpPr/>
          <p:nvPr/>
        </p:nvSpPr>
        <p:spPr>
          <a:xfrm rot="1372885">
            <a:off x="7307550" y="2652452"/>
            <a:ext cx="3645108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25757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  <p:extLst>
      <p:ext uri="{BB962C8B-B14F-4D97-AF65-F5344CB8AC3E}">
        <p14:creationId xmlns:p14="http://schemas.microsoft.com/office/powerpoint/2010/main" val="42935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Properties of A*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66725" y="1441451"/>
            <a:ext cx="82296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484" name="Freeform 88"/>
          <p:cNvSpPr>
            <a:spLocks/>
          </p:cNvSpPr>
          <p:nvPr/>
        </p:nvSpPr>
        <p:spPr bwMode="auto">
          <a:xfrm>
            <a:off x="2895600" y="2703514"/>
            <a:ext cx="2438400" cy="20970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5" name="Freeform 126"/>
          <p:cNvSpPr>
            <a:spLocks/>
          </p:cNvSpPr>
          <p:nvPr/>
        </p:nvSpPr>
        <p:spPr bwMode="auto">
          <a:xfrm>
            <a:off x="3429001" y="2667001"/>
            <a:ext cx="1371555" cy="1598510"/>
          </a:xfrm>
          <a:custGeom>
            <a:avLst/>
            <a:gdLst>
              <a:gd name="T0" fmla="*/ 2147483647 w 769"/>
              <a:gd name="T1" fmla="*/ 0 h 1239"/>
              <a:gd name="T2" fmla="*/ 0 w 769"/>
              <a:gd name="T3" fmla="*/ 2147483647 h 1239"/>
              <a:gd name="T4" fmla="*/ 2147483647 w 769"/>
              <a:gd name="T5" fmla="*/ 2147483647 h 1239"/>
              <a:gd name="T6" fmla="*/ 2147483647 w 769"/>
              <a:gd name="T7" fmla="*/ 2147483647 h 1239"/>
              <a:gd name="T8" fmla="*/ 2147483647 w 769"/>
              <a:gd name="T9" fmla="*/ 2147483647 h 1239"/>
              <a:gd name="T10" fmla="*/ 2147483647 w 769"/>
              <a:gd name="T11" fmla="*/ 2147483647 h 1239"/>
              <a:gd name="T12" fmla="*/ 2147483647 w 769"/>
              <a:gd name="T13" fmla="*/ 2147483647 h 1239"/>
              <a:gd name="T14" fmla="*/ 2147483647 w 769"/>
              <a:gd name="T15" fmla="*/ 0 h 12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9"/>
              <a:gd name="T25" fmla="*/ 0 h 1239"/>
              <a:gd name="T26" fmla="*/ 769 w 769"/>
              <a:gd name="T27" fmla="*/ 1239 h 1239"/>
              <a:gd name="connsiteX0" fmla="*/ 5618 w 11235"/>
              <a:gd name="connsiteY0" fmla="*/ 0 h 10000"/>
              <a:gd name="connsiteX1" fmla="*/ 0 w 11235"/>
              <a:gd name="connsiteY1" fmla="*/ 6199 h 10000"/>
              <a:gd name="connsiteX2" fmla="*/ 1873 w 11235"/>
              <a:gd name="connsiteY2" fmla="*/ 6973 h 10000"/>
              <a:gd name="connsiteX3" fmla="*/ 4993 w 11235"/>
              <a:gd name="connsiteY3" fmla="*/ 7748 h 10000"/>
              <a:gd name="connsiteX4" fmla="*/ 6957 w 11235"/>
              <a:gd name="connsiteY4" fmla="*/ 6538 h 10000"/>
              <a:gd name="connsiteX5" fmla="*/ 9272 w 11235"/>
              <a:gd name="connsiteY5" fmla="*/ 9621 h 10000"/>
              <a:gd name="connsiteX6" fmla="*/ 11235 w 11235"/>
              <a:gd name="connsiteY6" fmla="*/ 6199 h 10000"/>
              <a:gd name="connsiteX7" fmla="*/ 5618 w 11235"/>
              <a:gd name="connsiteY7" fmla="*/ 0 h 10000"/>
              <a:gd name="connsiteX0" fmla="*/ 5618 w 11235"/>
              <a:gd name="connsiteY0" fmla="*/ 0 h 8127"/>
              <a:gd name="connsiteX1" fmla="*/ 0 w 11235"/>
              <a:gd name="connsiteY1" fmla="*/ 6199 h 8127"/>
              <a:gd name="connsiteX2" fmla="*/ 1873 w 11235"/>
              <a:gd name="connsiteY2" fmla="*/ 6973 h 8127"/>
              <a:gd name="connsiteX3" fmla="*/ 4993 w 11235"/>
              <a:gd name="connsiteY3" fmla="*/ 7748 h 8127"/>
              <a:gd name="connsiteX4" fmla="*/ 6957 w 11235"/>
              <a:gd name="connsiteY4" fmla="*/ 6538 h 8127"/>
              <a:gd name="connsiteX5" fmla="*/ 9987 w 11235"/>
              <a:gd name="connsiteY5" fmla="*/ 7748 h 8127"/>
              <a:gd name="connsiteX6" fmla="*/ 11235 w 11235"/>
              <a:gd name="connsiteY6" fmla="*/ 6199 h 8127"/>
              <a:gd name="connsiteX7" fmla="*/ 5618 w 11235"/>
              <a:gd name="connsiteY7" fmla="*/ 0 h 8127"/>
              <a:gd name="connsiteX0" fmla="*/ 5000 w 10000"/>
              <a:gd name="connsiteY0" fmla="*/ 0 h 10000"/>
              <a:gd name="connsiteX1" fmla="*/ 0 w 10000"/>
              <a:gd name="connsiteY1" fmla="*/ 7628 h 10000"/>
              <a:gd name="connsiteX2" fmla="*/ 1667 w 10000"/>
              <a:gd name="connsiteY2" fmla="*/ 9057 h 10000"/>
              <a:gd name="connsiteX3" fmla="*/ 4444 w 10000"/>
              <a:gd name="connsiteY3" fmla="*/ 9534 h 10000"/>
              <a:gd name="connsiteX4" fmla="*/ 6192 w 10000"/>
              <a:gd name="connsiteY4" fmla="*/ 8045 h 10000"/>
              <a:gd name="connsiteX5" fmla="*/ 8889 w 10000"/>
              <a:gd name="connsiteY5" fmla="*/ 9534 h 10000"/>
              <a:gd name="connsiteX6" fmla="*/ 10000 w 10000"/>
              <a:gd name="connsiteY6" fmla="*/ 7628 h 10000"/>
              <a:gd name="connsiteX7" fmla="*/ 500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000" y="0"/>
                </a:moveTo>
                <a:lnTo>
                  <a:pt x="0" y="7628"/>
                </a:lnTo>
                <a:lnTo>
                  <a:pt x="1667" y="9057"/>
                </a:lnTo>
                <a:cubicBezTo>
                  <a:pt x="1667" y="9057"/>
                  <a:pt x="3611" y="9851"/>
                  <a:pt x="4444" y="9534"/>
                </a:cubicBezTo>
                <a:cubicBezTo>
                  <a:pt x="5197" y="9872"/>
                  <a:pt x="5452" y="8045"/>
                  <a:pt x="6192" y="8045"/>
                </a:cubicBezTo>
                <a:cubicBezTo>
                  <a:pt x="6933" y="8045"/>
                  <a:pt x="8530" y="10000"/>
                  <a:pt x="8889" y="9534"/>
                </a:cubicBezTo>
                <a:cubicBezTo>
                  <a:pt x="9537" y="8819"/>
                  <a:pt x="9514" y="8243"/>
                  <a:pt x="10000" y="7628"/>
                </a:cubicBezTo>
                <a:lnTo>
                  <a:pt x="50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6" name="Oval 89"/>
          <p:cNvSpPr>
            <a:spLocks noChangeArrowheads="1"/>
          </p:cNvSpPr>
          <p:nvPr/>
        </p:nvSpPr>
        <p:spPr bwMode="auto">
          <a:xfrm>
            <a:off x="3789364" y="30591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7" name="Oval 90"/>
          <p:cNvSpPr>
            <a:spLocks noChangeArrowheads="1"/>
          </p:cNvSpPr>
          <p:nvPr/>
        </p:nvSpPr>
        <p:spPr bwMode="auto">
          <a:xfrm>
            <a:off x="4265613" y="30495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88" name="Text Box 91"/>
          <p:cNvSpPr txBox="1">
            <a:spLocks noChangeArrowheads="1"/>
          </p:cNvSpPr>
          <p:nvPr/>
        </p:nvSpPr>
        <p:spPr bwMode="auto">
          <a:xfrm>
            <a:off x="3919539" y="29098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0489" name="Freeform 92"/>
          <p:cNvSpPr>
            <a:spLocks/>
          </p:cNvSpPr>
          <p:nvPr/>
        </p:nvSpPr>
        <p:spPr bwMode="auto">
          <a:xfrm>
            <a:off x="3902075" y="28638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0" name="Text Box 93"/>
          <p:cNvSpPr txBox="1">
            <a:spLocks noChangeArrowheads="1"/>
          </p:cNvSpPr>
          <p:nvPr/>
        </p:nvSpPr>
        <p:spPr bwMode="auto">
          <a:xfrm>
            <a:off x="4303713" y="266224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b</a:t>
            </a:r>
          </a:p>
        </p:txBody>
      </p:sp>
      <p:sp>
        <p:nvSpPr>
          <p:cNvPr id="20491" name="Oval 95"/>
          <p:cNvSpPr>
            <a:spLocks noChangeArrowheads="1"/>
          </p:cNvSpPr>
          <p:nvPr/>
        </p:nvSpPr>
        <p:spPr bwMode="auto">
          <a:xfrm>
            <a:off x="3962401" y="4079875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2" name="Oval 99"/>
          <p:cNvSpPr>
            <a:spLocks noChangeArrowheads="1"/>
          </p:cNvSpPr>
          <p:nvPr/>
        </p:nvSpPr>
        <p:spPr bwMode="auto">
          <a:xfrm>
            <a:off x="4021139" y="2633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3" name="Freeform 109"/>
          <p:cNvSpPr>
            <a:spLocks/>
          </p:cNvSpPr>
          <p:nvPr/>
        </p:nvSpPr>
        <p:spPr bwMode="auto">
          <a:xfrm>
            <a:off x="7010400" y="2668589"/>
            <a:ext cx="2438400" cy="2132012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4" name="Freeform 127"/>
          <p:cNvSpPr>
            <a:spLocks/>
          </p:cNvSpPr>
          <p:nvPr/>
        </p:nvSpPr>
        <p:spPr bwMode="auto">
          <a:xfrm>
            <a:off x="7848610" y="2667000"/>
            <a:ext cx="762001" cy="1524000"/>
          </a:xfrm>
          <a:custGeom>
            <a:avLst/>
            <a:gdLst>
              <a:gd name="T0" fmla="*/ 2147483647 w 591"/>
              <a:gd name="T1" fmla="*/ 0 h 960"/>
              <a:gd name="T2" fmla="*/ 0 w 591"/>
              <a:gd name="T3" fmla="*/ 2147483647 h 960"/>
              <a:gd name="T4" fmla="*/ 2147483647 w 591"/>
              <a:gd name="T5" fmla="*/ 2147483647 h 960"/>
              <a:gd name="T6" fmla="*/ 2147483647 w 591"/>
              <a:gd name="T7" fmla="*/ 2147483647 h 960"/>
              <a:gd name="T8" fmla="*/ 2147483647 w 591"/>
              <a:gd name="T9" fmla="*/ 2147483647 h 960"/>
              <a:gd name="T10" fmla="*/ 2147483647 w 591"/>
              <a:gd name="T11" fmla="*/ 2147483647 h 960"/>
              <a:gd name="T12" fmla="*/ 2147483647 w 591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1"/>
              <a:gd name="T22" fmla="*/ 0 h 960"/>
              <a:gd name="T23" fmla="*/ 591 w 591"/>
              <a:gd name="T24" fmla="*/ 960 h 960"/>
              <a:gd name="connsiteX0" fmla="*/ 5110 w 9171"/>
              <a:gd name="connsiteY0" fmla="*/ 0 h 10000"/>
              <a:gd name="connsiteX1" fmla="*/ 0 w 9171"/>
              <a:gd name="connsiteY1" fmla="*/ 5510 h 10000"/>
              <a:gd name="connsiteX2" fmla="*/ 2843 w 9171"/>
              <a:gd name="connsiteY2" fmla="*/ 7052 h 10000"/>
              <a:gd name="connsiteX3" fmla="*/ 4298 w 9171"/>
              <a:gd name="connsiteY3" fmla="*/ 10000 h 10000"/>
              <a:gd name="connsiteX4" fmla="*/ 6633 w 9171"/>
              <a:gd name="connsiteY4" fmla="*/ 6573 h 10000"/>
              <a:gd name="connsiteX5" fmla="*/ 9171 w 9171"/>
              <a:gd name="connsiteY5" fmla="*/ 4500 h 10000"/>
              <a:gd name="connsiteX6" fmla="*/ 5110 w 9171"/>
              <a:gd name="connsiteY6" fmla="*/ 0 h 10000"/>
              <a:gd name="connsiteX0" fmla="*/ 5572 w 10000"/>
              <a:gd name="connsiteY0" fmla="*/ 0 h 10000"/>
              <a:gd name="connsiteX1" fmla="*/ 0 w 10000"/>
              <a:gd name="connsiteY1" fmla="*/ 5510 h 10000"/>
              <a:gd name="connsiteX2" fmla="*/ 2915 w 10000"/>
              <a:gd name="connsiteY2" fmla="*/ 7500 h 10000"/>
              <a:gd name="connsiteX3" fmla="*/ 4687 w 10000"/>
              <a:gd name="connsiteY3" fmla="*/ 10000 h 10000"/>
              <a:gd name="connsiteX4" fmla="*/ 7233 w 10000"/>
              <a:gd name="connsiteY4" fmla="*/ 6573 h 10000"/>
              <a:gd name="connsiteX5" fmla="*/ 10000 w 10000"/>
              <a:gd name="connsiteY5" fmla="*/ 4500 h 10000"/>
              <a:gd name="connsiteX6" fmla="*/ 5572 w 10000"/>
              <a:gd name="connsiteY6" fmla="*/ 0 h 10000"/>
              <a:gd name="connsiteX0" fmla="*/ 4428 w 8856"/>
              <a:gd name="connsiteY0" fmla="*/ 0 h 10000"/>
              <a:gd name="connsiteX1" fmla="*/ 0 w 8856"/>
              <a:gd name="connsiteY1" fmla="*/ 4500 h 10000"/>
              <a:gd name="connsiteX2" fmla="*/ 1771 w 8856"/>
              <a:gd name="connsiteY2" fmla="*/ 7500 h 10000"/>
              <a:gd name="connsiteX3" fmla="*/ 3543 w 8856"/>
              <a:gd name="connsiteY3" fmla="*/ 10000 h 10000"/>
              <a:gd name="connsiteX4" fmla="*/ 6089 w 8856"/>
              <a:gd name="connsiteY4" fmla="*/ 6573 h 10000"/>
              <a:gd name="connsiteX5" fmla="*/ 8856 w 8856"/>
              <a:gd name="connsiteY5" fmla="*/ 4500 h 10000"/>
              <a:gd name="connsiteX6" fmla="*/ 4428 w 8856"/>
              <a:gd name="connsiteY6" fmla="*/ 0 h 10000"/>
              <a:gd name="connsiteX0" fmla="*/ 5000 w 10000"/>
              <a:gd name="connsiteY0" fmla="*/ 0 h 10000"/>
              <a:gd name="connsiteX1" fmla="*/ 0 w 10000"/>
              <a:gd name="connsiteY1" fmla="*/ 4500 h 10000"/>
              <a:gd name="connsiteX2" fmla="*/ 2000 w 10000"/>
              <a:gd name="connsiteY2" fmla="*/ 6500 h 10000"/>
              <a:gd name="connsiteX3" fmla="*/ 4001 w 10000"/>
              <a:gd name="connsiteY3" fmla="*/ 10000 h 10000"/>
              <a:gd name="connsiteX4" fmla="*/ 6876 w 10000"/>
              <a:gd name="connsiteY4" fmla="*/ 6573 h 10000"/>
              <a:gd name="connsiteX5" fmla="*/ 10000 w 10000"/>
              <a:gd name="connsiteY5" fmla="*/ 4500 h 10000"/>
              <a:gd name="connsiteX6" fmla="*/ 5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5000" y="0"/>
                </a:moveTo>
                <a:cubicBezTo>
                  <a:pt x="3166" y="1479"/>
                  <a:pt x="3041" y="1792"/>
                  <a:pt x="0" y="4500"/>
                </a:cubicBezTo>
                <a:cubicBezTo>
                  <a:pt x="958" y="5511"/>
                  <a:pt x="1145" y="5740"/>
                  <a:pt x="2000" y="6500"/>
                </a:cubicBezTo>
                <a:cubicBezTo>
                  <a:pt x="2000" y="6500"/>
                  <a:pt x="2416" y="8542"/>
                  <a:pt x="4001" y="10000"/>
                </a:cubicBezTo>
                <a:cubicBezTo>
                  <a:pt x="6021" y="8490"/>
                  <a:pt x="5875" y="7490"/>
                  <a:pt x="6876" y="6573"/>
                </a:cubicBezTo>
                <a:cubicBezTo>
                  <a:pt x="7875" y="5656"/>
                  <a:pt x="9125" y="5146"/>
                  <a:pt x="10000" y="4500"/>
                </a:cubicBezTo>
                <a:cubicBezTo>
                  <a:pt x="7000" y="1750"/>
                  <a:pt x="6250" y="1125"/>
                  <a:pt x="5000" y="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5" name="Oval 110"/>
          <p:cNvSpPr>
            <a:spLocks noChangeArrowheads="1"/>
          </p:cNvSpPr>
          <p:nvPr/>
        </p:nvSpPr>
        <p:spPr bwMode="auto">
          <a:xfrm>
            <a:off x="7904164" y="30241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6" name="Oval 111"/>
          <p:cNvSpPr>
            <a:spLocks noChangeArrowheads="1"/>
          </p:cNvSpPr>
          <p:nvPr/>
        </p:nvSpPr>
        <p:spPr bwMode="auto">
          <a:xfrm>
            <a:off x="8380413" y="3014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7" name="Text Box 112"/>
          <p:cNvSpPr txBox="1">
            <a:spLocks noChangeArrowheads="1"/>
          </p:cNvSpPr>
          <p:nvPr/>
        </p:nvSpPr>
        <p:spPr bwMode="auto">
          <a:xfrm>
            <a:off x="8034339" y="2874964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…</a:t>
            </a:r>
          </a:p>
        </p:txBody>
      </p:sp>
      <p:sp>
        <p:nvSpPr>
          <p:cNvPr id="20498" name="Freeform 113"/>
          <p:cNvSpPr>
            <a:spLocks/>
          </p:cNvSpPr>
          <p:nvPr/>
        </p:nvSpPr>
        <p:spPr bwMode="auto">
          <a:xfrm>
            <a:off x="8016875" y="28289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499" name="Text Box 114"/>
          <p:cNvSpPr txBox="1">
            <a:spLocks noChangeArrowheads="1"/>
          </p:cNvSpPr>
          <p:nvPr/>
        </p:nvSpPr>
        <p:spPr bwMode="auto">
          <a:xfrm>
            <a:off x="8418513" y="2627314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b</a:t>
            </a:r>
          </a:p>
        </p:txBody>
      </p:sp>
      <p:sp>
        <p:nvSpPr>
          <p:cNvPr id="20500" name="Oval 116"/>
          <p:cNvSpPr>
            <a:spLocks noChangeArrowheads="1"/>
          </p:cNvSpPr>
          <p:nvPr/>
        </p:nvSpPr>
        <p:spPr bwMode="auto">
          <a:xfrm>
            <a:off x="8135939" y="259873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501" name="Oval 115"/>
          <p:cNvSpPr>
            <a:spLocks noChangeArrowheads="1"/>
          </p:cNvSpPr>
          <p:nvPr/>
        </p:nvSpPr>
        <p:spPr bwMode="auto">
          <a:xfrm>
            <a:off x="8077201" y="40449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20502" name="Text Box 123"/>
          <p:cNvSpPr txBox="1">
            <a:spLocks noChangeArrowheads="1"/>
          </p:cNvSpPr>
          <p:nvPr/>
        </p:nvSpPr>
        <p:spPr bwMode="auto">
          <a:xfrm>
            <a:off x="2971800" y="1676401"/>
            <a:ext cx="2667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Palatino"/>
                <a:cs typeface="Palatino"/>
              </a:rPr>
              <a:t>Uniform-Cost</a:t>
            </a:r>
          </a:p>
        </p:txBody>
      </p:sp>
      <p:sp>
        <p:nvSpPr>
          <p:cNvPr id="20503" name="Text Box 124"/>
          <p:cNvSpPr txBox="1">
            <a:spLocks noChangeArrowheads="1"/>
          </p:cNvSpPr>
          <p:nvPr/>
        </p:nvSpPr>
        <p:spPr bwMode="auto">
          <a:xfrm>
            <a:off x="8001000" y="167640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Palatino"/>
                <a:cs typeface="Palatino"/>
              </a:rPr>
              <a:t>A*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14"/>
          <p:cNvSpPr>
            <a:spLocks noChangeArrowheads="1"/>
          </p:cNvSpPr>
          <p:nvPr/>
        </p:nvSpPr>
        <p:spPr bwMode="auto">
          <a:xfrm>
            <a:off x="9005887" y="5029202"/>
            <a:ext cx="1284288" cy="627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07" name="Oval 8"/>
          <p:cNvSpPr>
            <a:spLocks noChangeArrowheads="1"/>
          </p:cNvSpPr>
          <p:nvPr/>
        </p:nvSpPr>
        <p:spPr bwMode="auto">
          <a:xfrm>
            <a:off x="8396287" y="1828800"/>
            <a:ext cx="1912939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UCS </a:t>
            </a:r>
            <a:r>
              <a:rPr lang="en-US" dirty="0" err="1"/>
              <a:t>vs</a:t>
            </a:r>
            <a:r>
              <a:rPr lang="en-US" dirty="0"/>
              <a:t> A* Contours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46237"/>
            <a:ext cx="6705600" cy="4525963"/>
          </a:xfrm>
        </p:spPr>
        <p:txBody>
          <a:bodyPr/>
          <a:lstStyle/>
          <a:p>
            <a:pPr eaLnBrk="1" hangingPunct="1"/>
            <a:r>
              <a:rPr lang="en-US" dirty="0"/>
              <a:t>Uniform-cost expands equally in all “directions”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A* expands mainly toward the goal, but does hedge its bets to ensure optimality</a:t>
            </a:r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9299575" y="2605089"/>
            <a:ext cx="163512" cy="15398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534400" y="272097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Start</a:t>
            </a:r>
          </a:p>
        </p:txBody>
      </p:sp>
      <p:sp>
        <p:nvSpPr>
          <p:cNvPr id="21512" name="Oval 6"/>
          <p:cNvSpPr>
            <a:spLocks noChangeArrowheads="1"/>
          </p:cNvSpPr>
          <p:nvPr/>
        </p:nvSpPr>
        <p:spPr bwMode="auto">
          <a:xfrm>
            <a:off x="10226675" y="2627313"/>
            <a:ext cx="163512" cy="1539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0287000" y="2744789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Palatino"/>
                <a:cs typeface="Palatino"/>
              </a:rPr>
              <a:t>Goal</a:t>
            </a:r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8931276" y="2263775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>
            <a:off x="9234488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8382000" y="5410200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Start</a:t>
            </a:r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10213975" y="5257801"/>
            <a:ext cx="163512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10221912" y="540573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Goal</a:t>
            </a: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9126537" y="5105400"/>
            <a:ext cx="869951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Palatino"/>
              <a:cs typeface="Palatino"/>
            </a:endParaRPr>
          </a:p>
        </p:txBody>
      </p:sp>
      <p:sp>
        <p:nvSpPr>
          <p:cNvPr id="21520" name="TextBox 18"/>
          <p:cNvSpPr txBox="1">
            <a:spLocks noChangeArrowheads="1"/>
          </p:cNvSpPr>
          <p:nvPr/>
        </p:nvSpPr>
        <p:spPr bwMode="auto">
          <a:xfrm>
            <a:off x="5562600" y="6172200"/>
            <a:ext cx="6629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contours UCS / greedy / A* empty (L3D1)]</a:t>
            </a:r>
          </a:p>
          <a:p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contours A* </a:t>
            </a:r>
            <a:r>
              <a:rPr lang="en-US" sz="2000" dirty="0" err="1">
                <a:solidFill>
                  <a:srgbClr val="C00000"/>
                </a:solidFill>
                <a:latin typeface="Palatino"/>
                <a:cs typeface="Palatino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 small maze (L3D5)]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Greedy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5" y="1143000"/>
            <a:ext cx="627163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– A*</a:t>
            </a:r>
          </a:p>
        </p:txBody>
      </p:sp>
      <p:pic>
        <p:nvPicPr>
          <p:cNvPr id="3" name="Empty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</a:t>
            </a:r>
            <a:r>
              <a:rPr lang="en-US" dirty="0" err="1"/>
              <a:t>Pacman</a:t>
            </a:r>
            <a:r>
              <a:rPr lang="en-US" dirty="0"/>
              <a:t> Small Maze) – A*</a:t>
            </a:r>
          </a:p>
        </p:txBody>
      </p:sp>
      <p:pic>
        <p:nvPicPr>
          <p:cNvPr id="3" name="ContoursPacmanSmallMaze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" y="1143000"/>
            <a:ext cx="9372600" cy="52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5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03938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0393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0" y="5039380"/>
            <a:ext cx="57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387485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8475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Video games</a:t>
            </a:r>
          </a:p>
          <a:p>
            <a:pPr eaLnBrk="1" hangingPunct="1"/>
            <a:r>
              <a:rPr lang="en-US" dirty="0" err="1"/>
              <a:t>Pathing</a:t>
            </a:r>
            <a:r>
              <a:rPr lang="en-US" dirty="0"/>
              <a:t> / routing problems</a:t>
            </a:r>
          </a:p>
          <a:p>
            <a:pPr eaLnBrk="1" hangingPunct="1"/>
            <a:r>
              <a:rPr lang="en-US" dirty="0"/>
              <a:t>Resource planning problems</a:t>
            </a:r>
          </a:p>
          <a:p>
            <a:pPr eaLnBrk="1" hangingPunct="1"/>
            <a:r>
              <a:rPr lang="en-US" dirty="0"/>
              <a:t>Robot motion planning</a:t>
            </a:r>
          </a:p>
          <a:p>
            <a:pPr eaLnBrk="1" hangingPunct="1"/>
            <a:r>
              <a:rPr lang="en-US" dirty="0"/>
              <a:t>Language analysis</a:t>
            </a:r>
          </a:p>
          <a:p>
            <a:pPr eaLnBrk="1" hangingPunct="1"/>
            <a:r>
              <a:rPr lang="en-US" dirty="0"/>
              <a:t>Machine translation</a:t>
            </a:r>
          </a:p>
          <a:p>
            <a:pPr eaLnBrk="1" hangingPunct="1"/>
            <a:r>
              <a:rPr lang="en-US" dirty="0"/>
              <a:t>Speech recognition</a:t>
            </a:r>
          </a:p>
          <a:p>
            <a:pPr eaLnBrk="1" hangingPunct="1"/>
            <a:r>
              <a:rPr lang="en-US" dirty="0"/>
              <a:t>…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477000" y="6150116"/>
            <a:ext cx="57150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UCS / A*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tiny maze (L3D6,L3D7)]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guess algorithm Empty Shallow/Deep (L3D8)]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(Tiny Maze) – UCS / A*</a:t>
            </a:r>
          </a:p>
        </p:txBody>
      </p:sp>
      <p:pic>
        <p:nvPicPr>
          <p:cNvPr id="4" name="Lecture3-demo6-tiny-ucs-astar-pacman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960" y="1143000"/>
            <a:ext cx="9784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28621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Video of Demo Empty Water Shallow/Deep</a:t>
            </a:r>
            <a:br>
              <a:rPr lang="en-US" sz="3600" dirty="0"/>
            </a:br>
            <a:r>
              <a:rPr lang="en-US" sz="3600" dirty="0"/>
              <a:t> – Guess Algorithm</a:t>
            </a:r>
          </a:p>
        </p:txBody>
      </p:sp>
      <p:pic>
        <p:nvPicPr>
          <p:cNvPr id="2" name="Lecture3-demo7-search-demo-costs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15" y="1143000"/>
            <a:ext cx="9919970" cy="556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5714999" cy="458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8"/>
            <a:ext cx="3657600" cy="1643522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399537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0" y="3886200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0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8 Puzzle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0"/>
            <a:ext cx="6781800" cy="1630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are the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How many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are the actions?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How many successors from the start state?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What should the costs be?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24733" y="838200"/>
            <a:ext cx="5338267" cy="4584642"/>
            <a:chOff x="6387246" y="1371600"/>
            <a:chExt cx="6033354" cy="51816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7246" y="1371600"/>
              <a:ext cx="5789731" cy="4838698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515600" y="4724400"/>
              <a:ext cx="1905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18" y="1220185"/>
            <a:ext cx="2969363" cy="25434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92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Start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0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Goal State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745" y="1219462"/>
            <a:ext cx="3044108" cy="2544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63000" y="49530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Admissibleheuristics</a:t>
            </a:r>
            <a:r>
              <a:rPr lang="en-US" sz="28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6324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Heuristic: Number of tiles misplaced</a:t>
            </a:r>
          </a:p>
          <a:p>
            <a:pPr eaLnBrk="1" hangingPunct="1"/>
            <a:r>
              <a:rPr lang="en-US" sz="2800" dirty="0"/>
              <a:t>Why is it admissible?</a:t>
            </a:r>
          </a:p>
          <a:p>
            <a:pPr eaLnBrk="1" hangingPunct="1"/>
            <a:r>
              <a:rPr lang="en-US" sz="2800" dirty="0"/>
              <a:t>h(start) =</a:t>
            </a:r>
          </a:p>
          <a:p>
            <a:pPr eaLnBrk="1" hangingPunct="1"/>
            <a:r>
              <a:rPr lang="en-US" sz="2800" dirty="0"/>
              <a:t>This is a </a:t>
            </a:r>
            <a:r>
              <a:rPr lang="en-US" sz="2800" i="1" dirty="0"/>
              <a:t>relaxed-problem</a:t>
            </a:r>
            <a:r>
              <a:rPr lang="en-US" sz="2800" dirty="0"/>
              <a:t> heuristic</a:t>
            </a:r>
          </a:p>
        </p:txBody>
      </p:sp>
      <p:sp>
        <p:nvSpPr>
          <p:cNvPr id="819206" name="Text Box 6"/>
          <p:cNvSpPr txBox="1">
            <a:spLocks noChangeArrowheads="1"/>
          </p:cNvSpPr>
          <p:nvPr/>
        </p:nvSpPr>
        <p:spPr bwMode="auto">
          <a:xfrm>
            <a:off x="2133600" y="2286000"/>
            <a:ext cx="9906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alibri" pitchFamily="34" charset="0"/>
              </a:rPr>
              <a:t>8</a:t>
            </a:r>
          </a:p>
        </p:txBody>
      </p:sp>
      <p:graphicFrame>
        <p:nvGraphicFramePr>
          <p:cNvPr id="81929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49155"/>
              </p:ext>
            </p:extLst>
          </p:nvPr>
        </p:nvGraphicFramePr>
        <p:xfrm>
          <a:off x="6400800" y="4112577"/>
          <a:ext cx="5029200" cy="221202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6,300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0" y="3489471"/>
            <a:ext cx="5510086" cy="313819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67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Statistics from Andrew Moore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6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if we had an easier 8-puzzle where any tile could slide any direction at any time, ignoring other tiles?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Total </a:t>
            </a:r>
            <a:r>
              <a:rPr lang="en-US" sz="2400" i="1" dirty="0"/>
              <a:t>Manhattan </a:t>
            </a:r>
            <a:r>
              <a:rPr lang="en-US" sz="2400" dirty="0"/>
              <a:t>distance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 is it admissible?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h(start) =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2133600" y="4648200"/>
            <a:ext cx="4800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3 + 1 + 2 + … = 18</a:t>
            </a:r>
          </a:p>
        </p:txBody>
      </p:sp>
      <p:graphicFrame>
        <p:nvGraphicFramePr>
          <p:cNvPr id="81313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59521"/>
              </p:ext>
            </p:extLst>
          </p:nvPr>
        </p:nvGraphicFramePr>
        <p:xfrm>
          <a:off x="5791200" y="4267200"/>
          <a:ext cx="5891629" cy="2252471"/>
        </p:xfrm>
        <a:graphic>
          <a:graphicData uri="http://schemas.openxmlformats.org/drawingml/2006/table">
            <a:tbl>
              <a:tblPr/>
              <a:tblGrid>
                <a:gridCol w="185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MANHATTAN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III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0998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How about using the </a:t>
            </a:r>
            <a:r>
              <a:rPr lang="en-US" sz="2800" i="1" dirty="0"/>
              <a:t>actual cost</a:t>
            </a:r>
            <a:r>
              <a:rPr lang="en-US" sz="2800" dirty="0"/>
              <a:t> as a heuristic?</a:t>
            </a:r>
          </a:p>
          <a:p>
            <a:pPr lvl="1" eaLnBrk="1" hangingPunct="1"/>
            <a:r>
              <a:rPr lang="en-US" sz="2400" dirty="0"/>
              <a:t>Would it be admissible?</a:t>
            </a:r>
          </a:p>
          <a:p>
            <a:pPr lvl="1" eaLnBrk="1" hangingPunct="1"/>
            <a:r>
              <a:rPr lang="en-US" sz="2400" dirty="0"/>
              <a:t>Would we save on nodes expanded?</a:t>
            </a:r>
          </a:p>
          <a:p>
            <a:pPr lvl="1" eaLnBrk="1" hangingPunct="1"/>
            <a:r>
              <a:rPr lang="en-US" sz="2400" dirty="0"/>
              <a:t>What’s wrong with it?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With A*: a trade-off between quality of estimate and work per node</a:t>
            </a:r>
          </a:p>
          <a:p>
            <a:pPr lvl="1"/>
            <a:r>
              <a:rPr lang="en-US" sz="2400" dirty="0"/>
              <a:t>As heuristics get closer to the true cost, you will expand fewer nodes but usually do more work per node to compute the heuristic itself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1138" y="1880138"/>
            <a:ext cx="5021261" cy="192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Semi-Lattice of Heuristics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Trivial Heuristics, Dominance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7150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Dominance: h</a:t>
            </a:r>
            <a:r>
              <a:rPr lang="en-US" sz="2400" baseline="-25000" dirty="0"/>
              <a:t>a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≥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c</a:t>
            </a:r>
            <a:r>
              <a:rPr lang="en-US" sz="2400" dirty="0"/>
              <a:t> if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Heuristics form a semi-lattice:</a:t>
            </a:r>
          </a:p>
          <a:p>
            <a:pPr lvl="1" eaLnBrk="1" hangingPunct="1"/>
            <a:r>
              <a:rPr lang="en-US" sz="2000" dirty="0"/>
              <a:t>Max of admissible heuristics is admissible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Trivial heuristics</a:t>
            </a:r>
          </a:p>
          <a:p>
            <a:pPr lvl="1" eaLnBrk="1" hangingPunct="1"/>
            <a:r>
              <a:rPr lang="en-US" sz="2000" dirty="0"/>
              <a:t>Bottom of lattice is the zero heuristic (what does this give us?)</a:t>
            </a:r>
          </a:p>
          <a:p>
            <a:pPr lvl="1" eaLnBrk="1" hangingPunct="1"/>
            <a:r>
              <a:rPr lang="en-US" sz="2000" dirty="0"/>
              <a:t>Top of lattice is the exact heuristic</a:t>
            </a:r>
          </a:p>
        </p:txBody>
      </p:sp>
      <p:pic>
        <p:nvPicPr>
          <p:cNvPr id="2765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1" y="3886200"/>
            <a:ext cx="437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2975" y="2133601"/>
            <a:ext cx="3098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229600" y="1716338"/>
            <a:ext cx="2133600" cy="4227262"/>
            <a:chOff x="9344024" y="1905002"/>
            <a:chExt cx="1781176" cy="3529011"/>
          </a:xfrm>
        </p:grpSpPr>
        <p:pic>
          <p:nvPicPr>
            <p:cNvPr id="27653" name="Picture 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25023" y="1905002"/>
              <a:ext cx="8620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1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01223" y="5257800"/>
              <a:ext cx="720725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44024" y="3505200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5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91825" y="3505201"/>
              <a:ext cx="333375" cy="35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344024" y="4349749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Line 23"/>
            <p:cNvSpPr>
              <a:spLocks noChangeShapeType="1"/>
            </p:cNvSpPr>
            <p:nvPr/>
          </p:nvSpPr>
          <p:spPr bwMode="auto">
            <a:xfrm flipH="1" flipV="1">
              <a:off x="9572623" y="4800600"/>
              <a:ext cx="45720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0" name="Line 24"/>
            <p:cNvSpPr>
              <a:spLocks noChangeShapeType="1"/>
            </p:cNvSpPr>
            <p:nvPr/>
          </p:nvSpPr>
          <p:spPr bwMode="auto">
            <a:xfrm flipV="1">
              <a:off x="10334623" y="3962400"/>
              <a:ext cx="533400" cy="11430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1" name="Line 25"/>
            <p:cNvSpPr>
              <a:spLocks noChangeShapeType="1"/>
            </p:cNvSpPr>
            <p:nvPr/>
          </p:nvSpPr>
          <p:spPr bwMode="auto">
            <a:xfrm flipV="1">
              <a:off x="9496423" y="39624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2" name="Line 26"/>
            <p:cNvSpPr>
              <a:spLocks noChangeShapeType="1"/>
            </p:cNvSpPr>
            <p:nvPr/>
          </p:nvSpPr>
          <p:spPr bwMode="auto">
            <a:xfrm flipV="1">
              <a:off x="9496423" y="3124200"/>
              <a:ext cx="6858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3" name="Line 27"/>
            <p:cNvSpPr>
              <a:spLocks noChangeShapeType="1"/>
            </p:cNvSpPr>
            <p:nvPr/>
          </p:nvSpPr>
          <p:spPr bwMode="auto">
            <a:xfrm flipH="1" flipV="1">
              <a:off x="10182223" y="3124200"/>
              <a:ext cx="7620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4" name="Line 28"/>
            <p:cNvSpPr>
              <a:spLocks noChangeShapeType="1"/>
            </p:cNvSpPr>
            <p:nvPr/>
          </p:nvSpPr>
          <p:spPr bwMode="auto">
            <a:xfrm flipV="1">
              <a:off x="10182223" y="2286000"/>
              <a:ext cx="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pic>
          <p:nvPicPr>
            <p:cNvPr id="27665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420224" y="2732089"/>
              <a:ext cx="156051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6" cy="4409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 </a:t>
            </a:r>
          </a:p>
          <a:p>
            <a:pPr lvl="1"/>
            <a:r>
              <a:rPr lang="en-US" sz="2000" dirty="0"/>
              <a:t>Return in finite time if not?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8000"/>
                </a:solidFill>
              </a:rPr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  <p:extLst>
      <p:ext uri="{BB962C8B-B14F-4D97-AF65-F5344CB8AC3E}">
        <p14:creationId xmlns:p14="http://schemas.microsoft.com/office/powerpoint/2010/main" val="406133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04171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8" y="2198192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/>
              <a:t>In BFS, for example, we shouldn’t bother expanding the circled nodes (why?)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352800" y="2435610"/>
            <a:ext cx="5486400" cy="3355590"/>
            <a:chOff x="48" y="2332"/>
            <a:chExt cx="3456" cy="2406"/>
          </a:xfrm>
        </p:grpSpPr>
        <p:sp>
          <p:nvSpPr>
            <p:cNvPr id="30729" name="Text Box 5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0730" name="Text Box 6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30732" name="Text Box 8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d</a:t>
              </a:r>
            </a:p>
          </p:txBody>
        </p:sp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p</a:t>
              </a:r>
            </a:p>
          </p:txBody>
        </p:sp>
        <p:sp>
          <p:nvSpPr>
            <p:cNvPr id="30734" name="Text Box 10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35" name="Text Box 11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c</a:t>
              </a:r>
            </a:p>
          </p:txBody>
        </p:sp>
        <p:cxnSp>
          <p:nvCxnSpPr>
            <p:cNvPr id="30736" name="AutoShape 12"/>
            <p:cNvCxnSpPr>
              <a:cxnSpLocks noChangeShapeType="1"/>
              <a:stCxn id="30732" idx="2"/>
              <a:endCxn id="3073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7" name="AutoShape 13"/>
            <p:cNvCxnSpPr>
              <a:cxnSpLocks noChangeShapeType="1"/>
              <a:stCxn id="30732" idx="2"/>
              <a:endCxn id="3073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4"/>
            <p:cNvCxnSpPr>
              <a:cxnSpLocks noChangeShapeType="1"/>
              <a:stCxn id="30731" idx="2"/>
              <a:endCxn id="3073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9" name="AutoShape 15"/>
            <p:cNvCxnSpPr>
              <a:cxnSpLocks noChangeShapeType="1"/>
              <a:stCxn id="30735" idx="2"/>
              <a:endCxn id="3073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0" name="Group 16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30767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e</a:t>
                </a:r>
              </a:p>
            </p:txBody>
          </p:sp>
          <p:sp>
            <p:nvSpPr>
              <p:cNvPr id="3076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p</a:t>
                </a:r>
              </a:p>
            </p:txBody>
          </p:sp>
          <p:sp>
            <p:nvSpPr>
              <p:cNvPr id="30769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h</a:t>
                </a:r>
              </a:p>
            </p:txBody>
          </p:sp>
          <p:sp>
            <p:nvSpPr>
              <p:cNvPr id="3077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f</a:t>
                </a:r>
              </a:p>
            </p:txBody>
          </p:sp>
          <p:sp>
            <p:nvSpPr>
              <p:cNvPr id="30771" name="Text Box 21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r</a:t>
                </a:r>
              </a:p>
            </p:txBody>
          </p:sp>
          <p:sp>
            <p:nvSpPr>
              <p:cNvPr id="30772" name="Text Box 22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73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74" name="Text Box 24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c</a:t>
                </a:r>
              </a:p>
            </p:txBody>
          </p:sp>
          <p:sp>
            <p:nvSpPr>
              <p:cNvPr id="30775" name="Text Box 25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latin typeface="Palatino"/>
                    <a:cs typeface="Palatino"/>
                  </a:rPr>
                  <a:t>G</a:t>
                </a:r>
              </a:p>
            </p:txBody>
          </p:sp>
          <p:sp>
            <p:nvSpPr>
              <p:cNvPr id="30776" name="Text Box 26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a</a:t>
                </a:r>
              </a:p>
            </p:txBody>
          </p:sp>
          <p:cxnSp>
            <p:nvCxnSpPr>
              <p:cNvPr id="30777" name="AutoShape 27"/>
              <p:cNvCxnSpPr>
                <a:cxnSpLocks noChangeShapeType="1"/>
                <a:stCxn id="30767" idx="2"/>
                <a:endCxn id="3076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8" name="AutoShape 28"/>
              <p:cNvCxnSpPr>
                <a:cxnSpLocks noChangeShapeType="1"/>
                <a:stCxn id="30767" idx="2"/>
                <a:endCxn id="3077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9" name="AutoShape 29"/>
              <p:cNvCxnSpPr>
                <a:cxnSpLocks noChangeShapeType="1"/>
                <a:stCxn id="30769" idx="2"/>
                <a:endCxn id="3076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0" name="AutoShape 30"/>
              <p:cNvCxnSpPr>
                <a:cxnSpLocks noChangeShapeType="1"/>
                <a:stCxn id="30769" idx="2"/>
                <a:endCxn id="3077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1" name="AutoShape 31"/>
              <p:cNvCxnSpPr>
                <a:cxnSpLocks noChangeShapeType="1"/>
                <a:stCxn id="30771" idx="2"/>
                <a:endCxn id="3077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2" name="AutoShape 32"/>
              <p:cNvCxnSpPr>
                <a:cxnSpLocks noChangeShapeType="1"/>
                <a:stCxn id="30768" idx="2"/>
                <a:endCxn id="3077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3" name="AutoShape 33"/>
              <p:cNvCxnSpPr>
                <a:cxnSpLocks noChangeShapeType="1"/>
                <a:stCxn id="30770" idx="2"/>
                <a:endCxn id="3077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4" name="AutoShape 34"/>
              <p:cNvCxnSpPr>
                <a:cxnSpLocks noChangeShapeType="1"/>
                <a:stCxn id="30770" idx="2"/>
                <a:endCxn id="3077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5" name="AutoShape 35"/>
              <p:cNvCxnSpPr>
                <a:cxnSpLocks noChangeShapeType="1"/>
                <a:stCxn id="30774" idx="2"/>
                <a:endCxn id="3077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Palatino"/>
                  <a:cs typeface="Palatino"/>
                </a:rPr>
                <a:t>q</a:t>
              </a:r>
            </a:p>
          </p:txBody>
        </p:sp>
        <p:cxnSp>
          <p:nvCxnSpPr>
            <p:cNvPr id="30742" name="AutoShape 37"/>
            <p:cNvCxnSpPr>
              <a:cxnSpLocks noChangeShapeType="1"/>
              <a:stCxn id="30733" idx="2"/>
              <a:endCxn id="3074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3" name="Group 38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3074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e</a:t>
                </a:r>
              </a:p>
            </p:txBody>
          </p:sp>
          <p:sp>
            <p:nvSpPr>
              <p:cNvPr id="30749" name="Text Box 40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p</a:t>
                </a:r>
              </a:p>
            </p:txBody>
          </p:sp>
          <p:sp>
            <p:nvSpPr>
              <p:cNvPr id="30750" name="Text Box 41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h</a:t>
                </a:r>
              </a:p>
            </p:txBody>
          </p:sp>
          <p:sp>
            <p:nvSpPr>
              <p:cNvPr id="30751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f</a:t>
                </a:r>
              </a:p>
            </p:txBody>
          </p:sp>
          <p:sp>
            <p:nvSpPr>
              <p:cNvPr id="30752" name="Text Box 43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r</a:t>
                </a:r>
              </a:p>
            </p:txBody>
          </p:sp>
          <p:sp>
            <p:nvSpPr>
              <p:cNvPr id="30753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54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q</a:t>
                </a:r>
              </a:p>
            </p:txBody>
          </p:sp>
          <p:sp>
            <p:nvSpPr>
              <p:cNvPr id="30755" name="Text Box 46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c</a:t>
                </a:r>
              </a:p>
            </p:txBody>
          </p:sp>
          <p:sp>
            <p:nvSpPr>
              <p:cNvPr id="30756" name="Text Box 47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>
                    <a:latin typeface="Palatino"/>
                    <a:cs typeface="Palatino"/>
                  </a:rPr>
                  <a:t>G</a:t>
                </a:r>
              </a:p>
            </p:txBody>
          </p:sp>
          <p:sp>
            <p:nvSpPr>
              <p:cNvPr id="30757" name="Text Box 48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Palatino"/>
                    <a:cs typeface="Palatino"/>
                  </a:rPr>
                  <a:t>a</a:t>
                </a:r>
              </a:p>
            </p:txBody>
          </p:sp>
          <p:cxnSp>
            <p:nvCxnSpPr>
              <p:cNvPr id="30758" name="AutoShape 49"/>
              <p:cNvCxnSpPr>
                <a:cxnSpLocks noChangeShapeType="1"/>
                <a:stCxn id="30748" idx="2"/>
                <a:endCxn id="3075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59" name="AutoShape 50"/>
              <p:cNvCxnSpPr>
                <a:cxnSpLocks noChangeShapeType="1"/>
                <a:stCxn id="30748" idx="2"/>
                <a:endCxn id="3075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0" name="AutoShape 51"/>
              <p:cNvCxnSpPr>
                <a:cxnSpLocks noChangeShapeType="1"/>
                <a:stCxn id="30750" idx="2"/>
                <a:endCxn id="3074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1" name="AutoShape 52"/>
              <p:cNvCxnSpPr>
                <a:cxnSpLocks noChangeShapeType="1"/>
                <a:stCxn id="30750" idx="2"/>
                <a:endCxn id="3075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2" name="AutoShape 53"/>
              <p:cNvCxnSpPr>
                <a:cxnSpLocks noChangeShapeType="1"/>
                <a:stCxn id="30752" idx="2"/>
                <a:endCxn id="3075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3" name="AutoShape 54"/>
              <p:cNvCxnSpPr>
                <a:cxnSpLocks noChangeShapeType="1"/>
                <a:stCxn id="30749" idx="2"/>
                <a:endCxn id="3075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4" name="AutoShape 55"/>
              <p:cNvCxnSpPr>
                <a:cxnSpLocks noChangeShapeType="1"/>
                <a:stCxn id="30751" idx="2"/>
                <a:endCxn id="3075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5" name="AutoShape 56"/>
              <p:cNvCxnSpPr>
                <a:cxnSpLocks noChangeShapeType="1"/>
                <a:stCxn id="30751" idx="2"/>
                <a:endCxn id="3075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6" name="AutoShape 57"/>
              <p:cNvCxnSpPr>
                <a:cxnSpLocks noChangeShapeType="1"/>
                <a:stCxn id="30755" idx="2"/>
                <a:endCxn id="3075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0744" name="AutoShape 58"/>
            <p:cNvCxnSpPr>
              <a:cxnSpLocks noChangeShapeType="1"/>
              <a:stCxn id="30732" idx="2"/>
              <a:endCxn id="3074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5" name="AutoShape 59"/>
            <p:cNvCxnSpPr>
              <a:cxnSpLocks noChangeShapeType="1"/>
              <a:stCxn id="30729" idx="2"/>
              <a:endCxn id="3073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6" name="AutoShape 60"/>
            <p:cNvCxnSpPr>
              <a:cxnSpLocks noChangeShapeType="1"/>
              <a:stCxn id="30729" idx="2"/>
              <a:endCxn id="3076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7" name="AutoShape 61"/>
            <p:cNvCxnSpPr>
              <a:cxnSpLocks noChangeShapeType="1"/>
              <a:stCxn id="30729" idx="2"/>
              <a:endCxn id="3073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61246" name="Oval 62"/>
          <p:cNvSpPr>
            <a:spLocks noChangeArrowheads="1"/>
          </p:cNvSpPr>
          <p:nvPr/>
        </p:nvSpPr>
        <p:spPr bwMode="auto">
          <a:xfrm>
            <a:off x="4892676" y="34071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7" name="Oval 63"/>
          <p:cNvSpPr>
            <a:spLocks noChangeArrowheads="1"/>
          </p:cNvSpPr>
          <p:nvPr/>
        </p:nvSpPr>
        <p:spPr bwMode="auto">
          <a:xfrm>
            <a:off x="6122989" y="3959610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8" name="Oval 64"/>
          <p:cNvSpPr>
            <a:spLocks noChangeArrowheads="1"/>
          </p:cNvSpPr>
          <p:nvPr/>
        </p:nvSpPr>
        <p:spPr bwMode="auto">
          <a:xfrm>
            <a:off x="4054476" y="39405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861249" name="Oval 65"/>
          <p:cNvSpPr>
            <a:spLocks noChangeArrowheads="1"/>
          </p:cNvSpPr>
          <p:nvPr/>
        </p:nvSpPr>
        <p:spPr bwMode="auto">
          <a:xfrm>
            <a:off x="6564314" y="3956435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46" grpId="0" animBg="1"/>
      <p:bldP spid="861247" grpId="0" animBg="1"/>
      <p:bldP spid="861248" grpId="0" animBg="1"/>
      <p:bldP spid="86124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Graph Search Gone Wrong?</a:t>
            </a:r>
          </a:p>
        </p:txBody>
      </p:sp>
      <p:sp>
        <p:nvSpPr>
          <p:cNvPr id="18" name="Oval 17"/>
          <p:cNvSpPr/>
          <p:nvPr/>
        </p:nvSpPr>
        <p:spPr>
          <a:xfrm>
            <a:off x="1363498" y="2819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Palatino"/>
                <a:cs typeface="Palatino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3116098" y="2133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506498" y="41910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4792498" y="2895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Palatino"/>
                <a:cs typeface="Palatino"/>
              </a:rPr>
              <a:t>C</a:t>
            </a:r>
          </a:p>
        </p:txBody>
      </p:sp>
      <p:sp>
        <p:nvSpPr>
          <p:cNvPr id="22" name="Oval 21"/>
          <p:cNvSpPr/>
          <p:nvPr/>
        </p:nvSpPr>
        <p:spPr>
          <a:xfrm>
            <a:off x="4792498" y="5105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Palatino"/>
                <a:cs typeface="Palatino"/>
              </a:rPr>
              <a:t>G</a:t>
            </a:r>
          </a:p>
        </p:txBody>
      </p:sp>
      <p:cxnSp>
        <p:nvCxnSpPr>
          <p:cNvPr id="24" name="Straight Arrow Connector 23"/>
          <p:cNvCxnSpPr>
            <a:stCxn id="18" idx="7"/>
            <a:endCxn id="19" idx="2"/>
          </p:cNvCxnSpPr>
          <p:nvPr/>
        </p:nvCxnSpPr>
        <p:spPr>
          <a:xfrm flipV="1">
            <a:off x="2013906" y="2514600"/>
            <a:ext cx="1102192" cy="4163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5"/>
            <a:endCxn id="20" idx="1"/>
          </p:cNvCxnSpPr>
          <p:nvPr/>
        </p:nvCxnSpPr>
        <p:spPr>
          <a:xfrm>
            <a:off x="2013906" y="3469808"/>
            <a:ext cx="604184" cy="8327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7"/>
            <a:endCxn id="21" idx="3"/>
          </p:cNvCxnSpPr>
          <p:nvPr/>
        </p:nvCxnSpPr>
        <p:spPr>
          <a:xfrm flipV="1">
            <a:off x="3156906" y="3546008"/>
            <a:ext cx="1747184" cy="7565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6"/>
            <a:endCxn id="21" idx="1"/>
          </p:cNvCxnSpPr>
          <p:nvPr/>
        </p:nvCxnSpPr>
        <p:spPr>
          <a:xfrm>
            <a:off x="3878098" y="2514600"/>
            <a:ext cx="1025992" cy="4925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4"/>
            <a:endCxn id="22" idx="0"/>
          </p:cNvCxnSpPr>
          <p:nvPr/>
        </p:nvCxnSpPr>
        <p:spPr>
          <a:xfrm>
            <a:off x="5173498" y="3657600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805" name="TextBox 34"/>
          <p:cNvSpPr txBox="1">
            <a:spLocks noChangeArrowheads="1"/>
          </p:cNvSpPr>
          <p:nvPr/>
        </p:nvSpPr>
        <p:spPr bwMode="auto">
          <a:xfrm>
            <a:off x="2531898" y="2678670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6" name="TextBox 35"/>
          <p:cNvSpPr txBox="1">
            <a:spLocks noChangeArrowheads="1"/>
          </p:cNvSpPr>
          <p:nvPr/>
        </p:nvSpPr>
        <p:spPr bwMode="auto">
          <a:xfrm>
            <a:off x="2303298" y="3581398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7" name="TextBox 36"/>
          <p:cNvSpPr txBox="1">
            <a:spLocks noChangeArrowheads="1"/>
          </p:cNvSpPr>
          <p:nvPr/>
        </p:nvSpPr>
        <p:spPr bwMode="auto">
          <a:xfrm>
            <a:off x="4259098" y="2819398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1</a:t>
            </a:r>
          </a:p>
        </p:txBody>
      </p:sp>
      <p:sp>
        <p:nvSpPr>
          <p:cNvPr id="33808" name="TextBox 37"/>
          <p:cNvSpPr txBox="1">
            <a:spLocks noChangeArrowheads="1"/>
          </p:cNvSpPr>
          <p:nvPr/>
        </p:nvSpPr>
        <p:spPr bwMode="auto">
          <a:xfrm>
            <a:off x="3954298" y="3957637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2</a:t>
            </a:r>
          </a:p>
        </p:txBody>
      </p:sp>
      <p:sp>
        <p:nvSpPr>
          <p:cNvPr id="33809" name="TextBox 38"/>
          <p:cNvSpPr txBox="1">
            <a:spLocks noChangeArrowheads="1"/>
          </p:cNvSpPr>
          <p:nvPr/>
        </p:nvSpPr>
        <p:spPr bwMode="auto">
          <a:xfrm>
            <a:off x="5249698" y="4186237"/>
            <a:ext cx="30007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3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77798" y="2971799"/>
            <a:ext cx="4014117" cy="3341389"/>
            <a:chOff x="1638925" y="2743200"/>
            <a:chExt cx="4012898" cy="3341100"/>
          </a:xfrm>
        </p:grpSpPr>
        <p:sp>
          <p:nvSpPr>
            <p:cNvPr id="33831" name="TextBox 39"/>
            <p:cNvSpPr txBox="1">
              <a:spLocks noChangeArrowheads="1"/>
            </p:cNvSpPr>
            <p:nvPr/>
          </p:nvSpPr>
          <p:spPr bwMode="auto">
            <a:xfrm>
              <a:off x="1638925" y="3429001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h=2</a:t>
              </a:r>
            </a:p>
          </p:txBody>
        </p:sp>
        <p:sp>
          <p:nvSpPr>
            <p:cNvPr id="33832" name="TextBox 40"/>
            <p:cNvSpPr txBox="1">
              <a:spLocks noChangeArrowheads="1"/>
            </p:cNvSpPr>
            <p:nvPr/>
          </p:nvSpPr>
          <p:spPr bwMode="auto">
            <a:xfrm>
              <a:off x="2743200" y="48006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h=1</a:t>
              </a:r>
            </a:p>
          </p:txBody>
        </p:sp>
        <p:sp>
          <p:nvSpPr>
            <p:cNvPr id="33833" name="TextBox 41"/>
            <p:cNvSpPr txBox="1">
              <a:spLocks noChangeArrowheads="1"/>
            </p:cNvSpPr>
            <p:nvPr/>
          </p:nvSpPr>
          <p:spPr bwMode="auto">
            <a:xfrm>
              <a:off x="3315325" y="27432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h=4</a:t>
              </a:r>
            </a:p>
          </p:txBody>
        </p:sp>
        <p:sp>
          <p:nvSpPr>
            <p:cNvPr id="33834" name="TextBox 42"/>
            <p:cNvSpPr txBox="1">
              <a:spLocks noChangeArrowheads="1"/>
            </p:cNvSpPr>
            <p:nvPr/>
          </p:nvSpPr>
          <p:spPr bwMode="auto">
            <a:xfrm>
              <a:off x="4267200" y="3119735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h=1</a:t>
              </a:r>
            </a:p>
          </p:txBody>
        </p:sp>
        <p:sp>
          <p:nvSpPr>
            <p:cNvPr id="33835" name="TextBox 43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62262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Palatino"/>
                  <a:cs typeface="Palatino"/>
                </a:rPr>
                <a:t>h=0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001000" y="2057400"/>
            <a:ext cx="1122419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 (0+</a:t>
            </a:r>
            <a:r>
              <a:rPr lang="en-US" sz="2400" dirty="0">
                <a:solidFill>
                  <a:srgbClr val="C00000"/>
                </a:solidFill>
                <a:latin typeface="Palatino"/>
                <a:cs typeface="Palatino"/>
              </a:rPr>
              <a:t>2</a:t>
            </a:r>
            <a:r>
              <a:rPr lang="en-US" sz="2400" dirty="0">
                <a:latin typeface="Palatino"/>
                <a:cs typeface="Palatino"/>
              </a:rPr>
              <a:t>)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7010400" y="2519063"/>
            <a:ext cx="3070498" cy="919284"/>
            <a:chOff x="5638800" y="2133354"/>
            <a:chExt cx="3070499" cy="918925"/>
          </a:xfrm>
        </p:grpSpPr>
        <p:sp>
          <p:nvSpPr>
            <p:cNvPr id="33827" name="TextBox 54"/>
            <p:cNvSpPr txBox="1">
              <a:spLocks noChangeArrowheads="1"/>
            </p:cNvSpPr>
            <p:nvPr/>
          </p:nvSpPr>
          <p:spPr bwMode="auto">
            <a:xfrm>
              <a:off x="5638800" y="2590794"/>
              <a:ext cx="1183437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A (1+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4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33828" name="TextBox 55"/>
            <p:cNvSpPr txBox="1">
              <a:spLocks noChangeArrowheads="1"/>
            </p:cNvSpPr>
            <p:nvPr/>
          </p:nvSpPr>
          <p:spPr bwMode="auto">
            <a:xfrm>
              <a:off x="7560427" y="2590789"/>
              <a:ext cx="1148872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B (1+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62" name="Straight Arrow Connector 61"/>
            <p:cNvCxnSpPr>
              <a:stCxn id="54" idx="2"/>
              <a:endCxn id="33828" idx="0"/>
            </p:cNvCxnSpPr>
            <p:nvPr/>
          </p:nvCxnSpPr>
          <p:spPr>
            <a:xfrm>
              <a:off x="7190611" y="2133354"/>
              <a:ext cx="944252" cy="4574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2"/>
              <a:endCxn id="33827" idx="0"/>
            </p:cNvCxnSpPr>
            <p:nvPr/>
          </p:nvCxnSpPr>
          <p:spPr>
            <a:xfrm flipH="1">
              <a:off x="6230519" y="2133354"/>
              <a:ext cx="960091" cy="4574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7010401" y="3438347"/>
            <a:ext cx="1179079" cy="914580"/>
            <a:chOff x="5637791" y="3052286"/>
            <a:chExt cx="1178517" cy="914581"/>
          </a:xfrm>
        </p:grpSpPr>
        <p:sp>
          <p:nvSpPr>
            <p:cNvPr id="33825" name="TextBox 58"/>
            <p:cNvSpPr txBox="1">
              <a:spLocks noChangeArrowheads="1"/>
            </p:cNvSpPr>
            <p:nvPr/>
          </p:nvSpPr>
          <p:spPr bwMode="auto">
            <a:xfrm>
              <a:off x="5637791" y="3505201"/>
              <a:ext cx="1178517" cy="4616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C (2+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68" name="Straight Arrow Connector 67"/>
            <p:cNvCxnSpPr>
              <a:stCxn id="33827" idx="2"/>
              <a:endCxn id="33825" idx="0"/>
            </p:cNvCxnSpPr>
            <p:nvPr/>
          </p:nvCxnSpPr>
          <p:spPr>
            <a:xfrm flipH="1">
              <a:off x="6227050" y="3052286"/>
              <a:ext cx="2177" cy="4529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7010401" y="4352927"/>
            <a:ext cx="1195760" cy="909802"/>
            <a:chOff x="5638805" y="3966836"/>
            <a:chExt cx="1195348" cy="910124"/>
          </a:xfrm>
        </p:grpSpPr>
        <p:sp>
          <p:nvSpPr>
            <p:cNvPr id="33823" name="TextBox 59"/>
            <p:cNvSpPr txBox="1">
              <a:spLocks noChangeArrowheads="1"/>
            </p:cNvSpPr>
            <p:nvPr/>
          </p:nvSpPr>
          <p:spPr bwMode="auto">
            <a:xfrm>
              <a:off x="5638805" y="4415132"/>
              <a:ext cx="1195348" cy="461828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G (5+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0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0" name="Straight Arrow Connector 69"/>
            <p:cNvCxnSpPr>
              <a:stCxn id="33825" idx="2"/>
              <a:endCxn id="33823" idx="0"/>
            </p:cNvCxnSpPr>
            <p:nvPr/>
          </p:nvCxnSpPr>
          <p:spPr>
            <a:xfrm>
              <a:off x="6228142" y="3966836"/>
              <a:ext cx="8337" cy="448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8915402" y="3438342"/>
            <a:ext cx="1179079" cy="909982"/>
            <a:chOff x="7318357" y="3052260"/>
            <a:chExt cx="1178518" cy="910305"/>
          </a:xfrm>
        </p:grpSpPr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7318357" y="3500736"/>
              <a:ext cx="1178518" cy="4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C (3+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1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2" name="Straight Arrow Connector 71"/>
            <p:cNvCxnSpPr>
              <a:stCxn id="33828" idx="2"/>
              <a:endCxn id="33821" idx="0"/>
            </p:cNvCxnSpPr>
            <p:nvPr/>
          </p:nvCxnSpPr>
          <p:spPr>
            <a:xfrm flipH="1">
              <a:off x="7907616" y="3052260"/>
              <a:ext cx="1519" cy="4484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8915401" y="4348324"/>
            <a:ext cx="1195760" cy="914237"/>
            <a:chOff x="7331553" y="3962569"/>
            <a:chExt cx="1195348" cy="914240"/>
          </a:xfrm>
        </p:grpSpPr>
        <p:sp>
          <p:nvSpPr>
            <p:cNvPr id="33819" name="TextBox 57"/>
            <p:cNvSpPr txBox="1">
              <a:spLocks noChangeArrowheads="1"/>
            </p:cNvSpPr>
            <p:nvPr/>
          </p:nvSpPr>
          <p:spPr bwMode="auto">
            <a:xfrm>
              <a:off x="7331553" y="4415142"/>
              <a:ext cx="1195348" cy="461667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G (6+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0</a:t>
              </a:r>
              <a:r>
                <a:rPr lang="en-US" sz="2400" dirty="0">
                  <a:latin typeface="Palatino"/>
                  <a:cs typeface="Palatino"/>
                </a:rPr>
                <a:t>)</a:t>
              </a:r>
            </a:p>
          </p:txBody>
        </p:sp>
        <p:cxnSp>
          <p:nvCxnSpPr>
            <p:cNvPr id="74" name="Straight Arrow Connector 73"/>
            <p:cNvCxnSpPr>
              <a:stCxn id="33821" idx="2"/>
              <a:endCxn id="33819" idx="0"/>
            </p:cNvCxnSpPr>
            <p:nvPr/>
          </p:nvCxnSpPr>
          <p:spPr>
            <a:xfrm>
              <a:off x="7920891" y="3962569"/>
              <a:ext cx="8336" cy="452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817" name="TextBox 85"/>
          <p:cNvSpPr txBox="1">
            <a:spLocks noChangeArrowheads="1"/>
          </p:cNvSpPr>
          <p:nvPr/>
        </p:nvSpPr>
        <p:spPr bwMode="auto">
          <a:xfrm>
            <a:off x="2125499" y="1295400"/>
            <a:ext cx="2963267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State space graph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543800" y="1311833"/>
            <a:ext cx="1915905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>
                <a:latin typeface="Palatino"/>
                <a:cs typeface="Palatino"/>
              </a:rPr>
              <a:t>Search tree</a:t>
            </a:r>
            <a:endParaRPr lang="en-US" sz="2800" dirty="0">
              <a:latin typeface="Palatino"/>
              <a:cs typeface="Palatino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96000" y="5943851"/>
            <a:ext cx="1940401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Closed Set: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851785" y="5943851"/>
            <a:ext cx="37314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S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193164" y="5943851"/>
            <a:ext cx="403998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B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8564999" y="5943851"/>
            <a:ext cx="43923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C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32026" y="5943851"/>
            <a:ext cx="46679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0" y="228823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15400" y="3207510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858587" y="411749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10400" y="3218961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953422" y="4130044"/>
            <a:ext cx="1047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6" grpId="0"/>
      <p:bldP spid="47" grpId="0"/>
      <p:bldP spid="48" grpId="0"/>
      <p:bldP spid="4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of Heuristics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7315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h(A) </a:t>
            </a:r>
            <a:r>
              <a:rPr lang="en-US" sz="2000" dirty="0"/>
              <a:t>≤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</a:rPr>
              <a:t>		h(A) – h(C)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/>
              <a:t>≤ </a:t>
            </a:r>
            <a:r>
              <a:rPr lang="en-US" sz="2000" dirty="0">
                <a:solidFill>
                  <a:srgbClr val="008000"/>
                </a:solidFill>
              </a:rPr>
              <a:t>cost(A to C)</a:t>
            </a:r>
            <a:endParaRPr lang="en-US" sz="1000" dirty="0">
              <a:solidFill>
                <a:srgbClr val="333399"/>
              </a:solidFill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/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 h(A) </a:t>
            </a:r>
            <a:r>
              <a:rPr lang="en-US" sz="2000" dirty="0"/>
              <a:t>≤ </a:t>
            </a:r>
            <a:r>
              <a:rPr lang="en-US" sz="2000" dirty="0">
                <a:solidFill>
                  <a:srgbClr val="008000"/>
                </a:solidFill>
              </a:rPr>
              <a:t>cost(A to C)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h(C)</a:t>
            </a:r>
            <a:endParaRPr lang="en-US" sz="2000" dirty="0"/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/>
              <a:t>A* graph search is optimal</a:t>
            </a:r>
          </a:p>
          <a:p>
            <a:endParaRPr lang="en-US" sz="2000" dirty="0"/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1" y="2281240"/>
            <a:ext cx="1124510" cy="4387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39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3886200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Palatino"/>
                <a:cs typeface="Palatino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0" y="2509837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89" y="2604528"/>
            <a:ext cx="1258422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0" y="2281239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0"/>
            <a:ext cx="76976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Palatino"/>
                <a:cs typeface="Palatino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7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Optimality of 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admissible heuristic, Tree A* is optimal.</a:t>
            </a:r>
          </a:p>
          <a:p>
            <a:r>
              <a:rPr lang="en-US" dirty="0"/>
              <a:t>With a consistent heuristic, Graph A* is optimal.</a:t>
            </a:r>
          </a:p>
          <a:p>
            <a:pPr lvl="1"/>
            <a:r>
              <a:rPr lang="en-US" dirty="0"/>
              <a:t>See slides, also video lecture from past years for details.</a:t>
            </a:r>
          </a:p>
          <a:p>
            <a:r>
              <a:rPr lang="en-US" dirty="0"/>
              <a:t>With h=0, the same proof shows that UCS is optimal.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601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Graph Search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901" y="19059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5433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8518525" y="2362200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248400" cy="441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/>
                <a:cs typeface="Calibri"/>
              </a:rPr>
              <a:t>Sketch: consider what A* does with a consistent heuristic:</a:t>
            </a: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1: In tree search, A* expands nodes in increasing total f value (f-contours)</a:t>
            </a:r>
            <a:br>
              <a:rPr lang="en-US" sz="2400" dirty="0">
                <a:latin typeface="Calibri"/>
                <a:cs typeface="Calibri"/>
              </a:rPr>
            </a:br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2: For every state s, nodes that reach s optimally are expanded before nodes that reach s </a:t>
            </a:r>
            <a:r>
              <a:rPr lang="en-US" sz="2400" dirty="0" err="1">
                <a:latin typeface="Calibri"/>
                <a:cs typeface="Calibri"/>
              </a:rPr>
              <a:t>suboptimally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Result: A* graph search is optimal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8001000" y="2533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9123363" y="2889250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9599613" y="287972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9253538" y="2740026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9847263" y="392906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9367838" y="4484688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9321800" y="3275014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9739311" y="3471862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9355138" y="2463801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8783637" y="3368676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9039226" y="3100388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10277475" y="346868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10150475" y="307340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9950449" y="2695577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346416426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Tree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is optimal if heuristic is admissible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is a special case (h = 0)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Graph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optimal if heuristic is consistent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optimal (h = 0 is consistent)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Consistency implies admissibility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general, most natural admissible heuristics tend to be consistent, especially if from relaxed problems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853" y="2009404"/>
            <a:ext cx="4720694" cy="34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6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3999" y="1366836"/>
            <a:ext cx="5964237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590" y="1553037"/>
            <a:ext cx="4865218" cy="453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3552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A* is optimal with admissible / consistent heuristics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78C469-412B-684A-83E3-2075DBC4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4365994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68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5873751" y="3598863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dirty="0"/>
              <a:t>Consider what A* does:</a:t>
            </a:r>
          </a:p>
          <a:p>
            <a:pPr lvl="1" eaLnBrk="1" hangingPunct="1"/>
            <a:r>
              <a:rPr lang="en-US" sz="2400" dirty="0"/>
              <a:t>Expands nodes in increasing total f value (f-contours)</a:t>
            </a:r>
            <a:br>
              <a:rPr lang="en-US" sz="2400" dirty="0"/>
            </a:br>
            <a:r>
              <a:rPr lang="en-US" sz="2400" dirty="0"/>
              <a:t>Reminder: f(n) = g(n) + h(n) = cost to n + heuristic</a:t>
            </a:r>
          </a:p>
          <a:p>
            <a:pPr lvl="1" eaLnBrk="1" hangingPunct="1"/>
            <a:r>
              <a:rPr lang="en-US" sz="2400" dirty="0"/>
              <a:t>Proof idea: the optimal goal(s) have the lowest f value, so it must get expanded first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5356226" y="37703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6478589" y="41259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6954839" y="41163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6608764" y="39766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202489" y="5165726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6723064" y="5721351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6677026" y="4511677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7094537" y="47085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6710364" y="37004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6138863" y="46053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6394452" y="4337051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7632701" y="4705352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7505701" y="431006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7305675" y="3932240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95400" y="4286250"/>
            <a:ext cx="3886200" cy="923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There’s a problem with this argument.  What are we assuming is true?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34"/>
          <p:cNvSpPr>
            <a:spLocks/>
          </p:cNvSpPr>
          <p:nvPr/>
        </p:nvSpPr>
        <p:spPr bwMode="auto">
          <a:xfrm>
            <a:off x="7610475" y="1690688"/>
            <a:ext cx="1931988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1"/>
            <a:ext cx="533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Proof:</a:t>
            </a:r>
          </a:p>
          <a:p>
            <a:pPr eaLnBrk="1" hangingPunct="1"/>
            <a:r>
              <a:rPr lang="en-US" sz="2000" dirty="0"/>
              <a:t>New possible problem: some </a:t>
            </a:r>
            <a:r>
              <a:rPr lang="en-US" sz="2000" i="1" dirty="0"/>
              <a:t>n</a:t>
            </a:r>
            <a:r>
              <a:rPr lang="en-US" sz="2000" dirty="0"/>
              <a:t> on path to G* isn’t in queue when we need it, because some worse </a:t>
            </a:r>
            <a:r>
              <a:rPr lang="en-US" sz="2000" i="1" dirty="0"/>
              <a:t>n’</a:t>
            </a:r>
            <a:r>
              <a:rPr lang="en-US" sz="2000" dirty="0"/>
              <a:t> for the same state </a:t>
            </a:r>
            <a:r>
              <a:rPr lang="en-US" sz="2000" dirty="0" err="1"/>
              <a:t>dequeued</a:t>
            </a:r>
            <a:r>
              <a:rPr lang="en-US" sz="2000" dirty="0"/>
              <a:t> and expanded first (disaster!)</a:t>
            </a:r>
          </a:p>
          <a:p>
            <a:pPr eaLnBrk="1" hangingPunct="1"/>
            <a:r>
              <a:rPr lang="en-US" sz="2000" dirty="0"/>
              <a:t>Take the highest such </a:t>
            </a:r>
            <a:r>
              <a:rPr lang="en-US" sz="2000" i="1" dirty="0"/>
              <a:t>n </a:t>
            </a:r>
            <a:r>
              <a:rPr lang="en-US" sz="2000" dirty="0"/>
              <a:t>in tree</a:t>
            </a:r>
          </a:p>
          <a:p>
            <a:pPr eaLnBrk="1" hangingPunct="1"/>
            <a:r>
              <a:rPr lang="en-US" sz="2000" dirty="0"/>
              <a:t>Let </a:t>
            </a:r>
            <a:r>
              <a:rPr lang="en-US" sz="2000" i="1" dirty="0"/>
              <a:t>p</a:t>
            </a:r>
            <a:r>
              <a:rPr lang="en-US" sz="2000" dirty="0"/>
              <a:t> be the ancestor of </a:t>
            </a:r>
            <a:r>
              <a:rPr lang="en-US" sz="2000" i="1" dirty="0"/>
              <a:t>n </a:t>
            </a:r>
            <a:r>
              <a:rPr lang="en-US" sz="2000" dirty="0"/>
              <a:t>that was on the queue when </a:t>
            </a:r>
            <a:r>
              <a:rPr lang="en-US" sz="2000" i="1" dirty="0"/>
              <a:t>n</a:t>
            </a:r>
            <a:r>
              <a:rPr lang="en-US" sz="2000" dirty="0"/>
              <a:t>’ was popped</a:t>
            </a:r>
          </a:p>
          <a:p>
            <a:pPr eaLnBrk="1" hangingPunct="1"/>
            <a:r>
              <a:rPr lang="en-US" sz="2000" i="1" dirty="0"/>
              <a:t>f(p) &lt; f(n)</a:t>
            </a:r>
            <a:r>
              <a:rPr lang="en-US" sz="2000" dirty="0"/>
              <a:t> because of </a:t>
            </a:r>
            <a:r>
              <a:rPr lang="en-US" sz="2000" dirty="0">
                <a:solidFill>
                  <a:srgbClr val="008000"/>
                </a:solidFill>
              </a:rPr>
              <a:t>consistency</a:t>
            </a:r>
            <a:endParaRPr lang="en-US" sz="2000" i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i="1" dirty="0"/>
              <a:t>f(n) &lt; f(n’) </a:t>
            </a:r>
            <a:r>
              <a:rPr lang="en-US" sz="2000" dirty="0"/>
              <a:t>because </a:t>
            </a:r>
            <a:r>
              <a:rPr lang="en-US" sz="2000" i="1" dirty="0"/>
              <a:t>n’</a:t>
            </a:r>
            <a:r>
              <a:rPr lang="en-US" sz="2000" dirty="0"/>
              <a:t> is suboptimal</a:t>
            </a:r>
            <a:endParaRPr lang="en-US" sz="2000" i="1" dirty="0"/>
          </a:p>
          <a:p>
            <a:pPr eaLnBrk="1" hangingPunct="1"/>
            <a:r>
              <a:rPr lang="en-US" sz="2000" i="1" dirty="0"/>
              <a:t>p</a:t>
            </a:r>
            <a:r>
              <a:rPr lang="en-US" sz="2000" dirty="0"/>
              <a:t> would have been expanded before </a:t>
            </a:r>
            <a:r>
              <a:rPr lang="en-US" sz="2000" i="1" dirty="0"/>
              <a:t>n</a:t>
            </a:r>
            <a:r>
              <a:rPr lang="en-US" sz="2000" dirty="0"/>
              <a:t>’</a:t>
            </a:r>
          </a:p>
          <a:p>
            <a:pPr eaLnBrk="1" hangingPunct="1"/>
            <a:r>
              <a:rPr lang="en-US" sz="2000" dirty="0"/>
              <a:t>Contradiction!</a:t>
            </a:r>
          </a:p>
          <a:p>
            <a:pPr eaLnBrk="1" hangingPunct="1"/>
            <a:endParaRPr lang="en-US" sz="2000" dirty="0"/>
          </a:p>
        </p:txBody>
      </p:sp>
      <p:sp>
        <p:nvSpPr>
          <p:cNvPr id="35845" name="Freeform 12"/>
          <p:cNvSpPr>
            <a:spLocks/>
          </p:cNvSpPr>
          <p:nvPr/>
        </p:nvSpPr>
        <p:spPr bwMode="auto">
          <a:xfrm>
            <a:off x="6794500" y="1670051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6" name="Oval 16"/>
          <p:cNvSpPr>
            <a:spLocks noChangeArrowheads="1"/>
          </p:cNvSpPr>
          <p:nvPr/>
        </p:nvSpPr>
        <p:spPr bwMode="auto">
          <a:xfrm>
            <a:off x="9399589" y="37131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7" name="Oval 17"/>
          <p:cNvSpPr>
            <a:spLocks noChangeArrowheads="1"/>
          </p:cNvSpPr>
          <p:nvPr/>
        </p:nvSpPr>
        <p:spPr bwMode="auto">
          <a:xfrm>
            <a:off x="7113589" y="34083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8" name="Oval 21"/>
          <p:cNvSpPr>
            <a:spLocks noChangeArrowheads="1"/>
          </p:cNvSpPr>
          <p:nvPr/>
        </p:nvSpPr>
        <p:spPr bwMode="auto">
          <a:xfrm>
            <a:off x="8148638" y="1600201"/>
            <a:ext cx="179387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9470" name="Oval 27"/>
          <p:cNvSpPr>
            <a:spLocks noChangeArrowheads="1"/>
          </p:cNvSpPr>
          <p:nvPr/>
        </p:nvSpPr>
        <p:spPr bwMode="auto">
          <a:xfrm>
            <a:off x="7669213" y="2438401"/>
            <a:ext cx="179387" cy="179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947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2362200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3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4077" y="3636963"/>
            <a:ext cx="25717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52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1" y="3363913"/>
            <a:ext cx="385763" cy="2730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56588" y="2493963"/>
            <a:ext cx="441325" cy="533400"/>
            <a:chOff x="7189787" y="2493962"/>
            <a:chExt cx="440532" cy="533400"/>
          </a:xfrm>
        </p:grpSpPr>
        <p:sp>
          <p:nvSpPr>
            <p:cNvPr id="35857" name="Oval 27"/>
            <p:cNvSpPr>
              <a:spLocks noChangeArrowheads="1"/>
            </p:cNvSpPr>
            <p:nvPr/>
          </p:nvSpPr>
          <p:spPr bwMode="auto">
            <a:xfrm>
              <a:off x="7189787" y="2847974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8" name="Picture 24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2187" y="2493962"/>
              <a:ext cx="288132" cy="30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620000" y="1905000"/>
            <a:ext cx="476251" cy="300039"/>
            <a:chOff x="6553200" y="1905000"/>
            <a:chExt cx="476250" cy="300037"/>
          </a:xfrm>
        </p:grpSpPr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6850062" y="2025650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6" name="Picture 26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3200" y="1905000"/>
              <a:ext cx="192087" cy="22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983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4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424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DAN@SGFAKZNFUVWXY5M7" val="3532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= f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6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A) &lt; f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6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&lt; g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6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f(n) \le f(A) &lt; f(B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95"/>
  <p:tag name="PICTUREFILESIZE" val="14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h(n) = max(h_a(n), h_b(n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49"/>
  <p:tag name="PICTUREFILESIZE" val="20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\forall n : h_a(n) \ge h_c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76"/>
  <p:tag name="PICTUREFILESIZE" val="140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exac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9"/>
  <p:tag name="PICTUREFILESIZE" val="4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zero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1"/>
  <p:tag name="PICTUREFILESIZE" val="38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8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b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9"/>
  <p:tag name="PICTUREFILESIZE" val="2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c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7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max(h_a, h_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11"/>
  <p:tag name="PICTUREFILESIZE" val="110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2"/>
  <p:tag name="ORIGWIDTH" val="16"/>
  <p:tag name="PICTUREFILESIZE" val="11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6"/>
  <p:tag name="ORIGWIDTH" val="24"/>
  <p:tag name="PICTUREFILESIZE" val="16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9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n'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1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= g(n) + h(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9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\le g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6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43609</TotalTime>
  <Words>5083</Words>
  <Application>Microsoft Macintosh PowerPoint</Application>
  <PresentationFormat>Widescreen</PresentationFormat>
  <Paragraphs>1149</Paragraphs>
  <Slides>88</Slides>
  <Notes>70</Notes>
  <HiddenSlides>12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Recap: Search</vt:lpstr>
      <vt:lpstr>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DFS vs BFS</vt:lpstr>
      <vt:lpstr>Video of Demo Maze Water DFS/BFS (part 1)</vt:lpstr>
      <vt:lpstr>Video of Demo Maze Water DFS/BFS (part 2)</vt:lpstr>
      <vt:lpstr>Iterative Deepening</vt:lpstr>
      <vt:lpstr>Cost-Sensitive Search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Up next: Informed Search</vt:lpstr>
      <vt:lpstr>Search Heuristics</vt:lpstr>
      <vt:lpstr>Example: Heuristic Function</vt:lpstr>
      <vt:lpstr>Example: Heuristic Function</vt:lpstr>
      <vt:lpstr>Greedy Search</vt:lpstr>
      <vt:lpstr>Greedy Search</vt:lpstr>
      <vt:lpstr>Greedy Search</vt:lpstr>
      <vt:lpstr>Video of Demo Contours Greedy (Empty)</vt:lpstr>
      <vt:lpstr>Video of Demo Contours Greedy (Pacman Small Maze)</vt:lpstr>
      <vt:lpstr>A* Search</vt:lpstr>
      <vt:lpstr>A* Search</vt:lpstr>
      <vt:lpstr>Combining UCS and Greedy</vt:lpstr>
      <vt:lpstr>When should A* terminate?</vt:lpstr>
      <vt:lpstr>Is A* Optimal?</vt:lpstr>
      <vt:lpstr>Admissible Heuristics</vt:lpstr>
      <vt:lpstr>Idea: Admissibility</vt:lpstr>
      <vt:lpstr>Admissible Heuristics</vt:lpstr>
      <vt:lpstr>Optimality of A* Tree Search</vt:lpstr>
      <vt:lpstr>Optimality of A* Tree Search</vt:lpstr>
      <vt:lpstr>Optimality of A* Tree Search: Blocking</vt:lpstr>
      <vt:lpstr>Optimality of A* Tree Search: Blocking</vt:lpstr>
      <vt:lpstr>Optimality of A* Tree Search: Blocking</vt:lpstr>
      <vt:lpstr>Properties of A*</vt:lpstr>
      <vt:lpstr>UCS vs A* Contours</vt:lpstr>
      <vt:lpstr>Video of Demo Contours (Empty) -- UCS</vt:lpstr>
      <vt:lpstr>Video of Demo Contours (Empty) -- Greedy</vt:lpstr>
      <vt:lpstr>Video of Demo Contours (Empty) – A*</vt:lpstr>
      <vt:lpstr>Video of Demo Contours (Pacman Small Maze) – A*</vt:lpstr>
      <vt:lpstr>Comparison</vt:lpstr>
      <vt:lpstr>A* Applications</vt:lpstr>
      <vt:lpstr>A* Applications</vt:lpstr>
      <vt:lpstr>Video of Demo Pacman (Tiny Maze) – UCS / A*</vt:lpstr>
      <vt:lpstr>Video of Demo Empty Water Shallow/Deep  – Guess Algorithm</vt:lpstr>
      <vt:lpstr>Creating Heuristics</vt:lpstr>
      <vt:lpstr>Creating Admissible Heuristics</vt:lpstr>
      <vt:lpstr>Example: 8 Puzzle</vt:lpstr>
      <vt:lpstr>8 Puzzle I</vt:lpstr>
      <vt:lpstr>8 Puzzle II</vt:lpstr>
      <vt:lpstr>8 Puzzle III</vt:lpstr>
      <vt:lpstr>Semi-Lattice of Heuristics</vt:lpstr>
      <vt:lpstr>Trivial Heuristics, Dominance</vt:lpstr>
      <vt:lpstr>Graph Search</vt:lpstr>
      <vt:lpstr>Tree Search: Extra Work!</vt:lpstr>
      <vt:lpstr>Graph Search</vt:lpstr>
      <vt:lpstr>Graph Search</vt:lpstr>
      <vt:lpstr>A* Graph Search Gone Wrong?</vt:lpstr>
      <vt:lpstr>Consistency of Heuristics</vt:lpstr>
      <vt:lpstr>Optimality of A* Search</vt:lpstr>
      <vt:lpstr>Optimality of A* Graph Search</vt:lpstr>
      <vt:lpstr>Optimality of A* Graph Search</vt:lpstr>
      <vt:lpstr>Optimality</vt:lpstr>
      <vt:lpstr>Search Gone Wrong?</vt:lpstr>
      <vt:lpstr>A*: Summary</vt:lpstr>
      <vt:lpstr>A*: Summary</vt:lpstr>
      <vt:lpstr>Tree Search Pseudo-Code</vt:lpstr>
      <vt:lpstr>Graph Search Pseudo-Code</vt:lpstr>
      <vt:lpstr>Optimality of A* Graph Search</vt:lpstr>
      <vt:lpstr>Optimality of A* Graph Search</vt:lpstr>
      <vt:lpstr>The One Queue</vt:lpstr>
      <vt:lpstr>Search and Models</vt:lpstr>
      <vt:lpstr>Search Gone Wrong?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2400</cp:revision>
  <cp:lastPrinted>2016-01-26T07:36:24Z</cp:lastPrinted>
  <dcterms:created xsi:type="dcterms:W3CDTF">2004-08-27T04:16:05Z</dcterms:created>
  <dcterms:modified xsi:type="dcterms:W3CDTF">2019-09-06T00:26:53Z</dcterms:modified>
</cp:coreProperties>
</file>