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44"/>
  </p:notesMasterIdLst>
  <p:handoutMasterIdLst>
    <p:handoutMasterId r:id="rId45"/>
  </p:handoutMasterIdLst>
  <p:sldIdLst>
    <p:sldId id="585" r:id="rId2"/>
    <p:sldId id="575" r:id="rId3"/>
    <p:sldId id="560" r:id="rId4"/>
    <p:sldId id="513" r:id="rId5"/>
    <p:sldId id="576" r:id="rId6"/>
    <p:sldId id="574" r:id="rId7"/>
    <p:sldId id="577" r:id="rId8"/>
    <p:sldId id="517" r:id="rId9"/>
    <p:sldId id="514" r:id="rId10"/>
    <p:sldId id="559" r:id="rId11"/>
    <p:sldId id="586" r:id="rId12"/>
    <p:sldId id="521" r:id="rId13"/>
    <p:sldId id="553" r:id="rId14"/>
    <p:sldId id="518" r:id="rId15"/>
    <p:sldId id="584" r:id="rId16"/>
    <p:sldId id="578" r:id="rId17"/>
    <p:sldId id="522" r:id="rId18"/>
    <p:sldId id="523" r:id="rId19"/>
    <p:sldId id="524" r:id="rId20"/>
    <p:sldId id="571" r:id="rId21"/>
    <p:sldId id="525" r:id="rId22"/>
    <p:sldId id="526" r:id="rId23"/>
    <p:sldId id="594" r:id="rId24"/>
    <p:sldId id="587" r:id="rId25"/>
    <p:sldId id="579" r:id="rId26"/>
    <p:sldId id="527" r:id="rId27"/>
    <p:sldId id="529" r:id="rId28"/>
    <p:sldId id="588" r:id="rId29"/>
    <p:sldId id="568" r:id="rId30"/>
    <p:sldId id="622" r:id="rId31"/>
    <p:sldId id="623" r:id="rId32"/>
    <p:sldId id="624" r:id="rId33"/>
    <p:sldId id="625" r:id="rId34"/>
    <p:sldId id="626" r:id="rId35"/>
    <p:sldId id="627" r:id="rId36"/>
    <p:sldId id="628" r:id="rId37"/>
    <p:sldId id="629" r:id="rId38"/>
    <p:sldId id="631" r:id="rId39"/>
    <p:sldId id="632" r:id="rId40"/>
    <p:sldId id="633" r:id="rId41"/>
    <p:sldId id="634" r:id="rId42"/>
    <p:sldId id="635" r:id="rId43"/>
  </p:sldIdLst>
  <p:sldSz cx="12192000" cy="6858000"/>
  <p:notesSz cx="7315200" cy="96012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DB4210"/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6" autoAdjust="0"/>
    <p:restoredTop sz="82313" autoAdjust="0"/>
  </p:normalViewPr>
  <p:slideViewPr>
    <p:cSldViewPr>
      <p:cViewPr varScale="1">
        <p:scale>
          <a:sx n="99" d="100"/>
          <a:sy n="99" d="100"/>
        </p:scale>
        <p:origin x="18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07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1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13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is the goal? If BFS</a:t>
            </a:r>
            <a:r>
              <a:rPr lang="en-US" baseline="0" dirty="0"/>
              <a:t> were a person, this is what would keep it up at night.</a:t>
            </a:r>
            <a:endParaRPr lang="en-US" dirty="0"/>
          </a:p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Incremental</a:t>
            </a:r>
            <a:r>
              <a:rPr lang="en-US" baseline="0" dirty="0"/>
              <a:t> goal test possible because we have the </a:t>
            </a:r>
            <a:r>
              <a:rPr lang="en-US" baseline="0" dirty="0" err="1"/>
              <a:t>csp</a:t>
            </a:r>
            <a:r>
              <a:rPr lang="en-US" baseline="0" dirty="0"/>
              <a:t> structure and the goal test is not a black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59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it backtrack?</a:t>
            </a:r>
            <a:r>
              <a:rPr lang="en-US" baseline="0" dirty="0"/>
              <a:t> Yes.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39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</a:t>
            </a:r>
            <a:r>
              <a:rPr lang="en-US" baseline="0" dirty="0" err="1"/>
              <a:t>havent</a:t>
            </a:r>
            <a:r>
              <a:rPr lang="en-US" baseline="0" dirty="0"/>
              <a:t> talked about the ordering, so lets just assume its some random ordering for now.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1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already failed, but forward checking does not detect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9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 err="1"/>
              <a:t>csp</a:t>
            </a:r>
            <a:r>
              <a:rPr lang="en-US" dirty="0"/>
              <a:t>? guess</a:t>
            </a:r>
          </a:p>
          <a:p>
            <a:r>
              <a:rPr lang="en-US" dirty="0"/>
              <a:t>coloring</a:t>
            </a:r>
            <a:r>
              <a:rPr lang="en-US" baseline="0" dirty="0"/>
              <a:t> problem; why does this make sense as problem? silly but good representation for real world problems, e.g. scheduling tasks that need resources – can’t run 2 tasks at the same time if they need the same resource</a:t>
            </a:r>
          </a:p>
          <a:p>
            <a:r>
              <a:rPr lang="en-US" baseline="0" dirty="0"/>
              <a:t>CSPs as a search problem?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8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Mnemonic</a:t>
            </a:r>
            <a:r>
              <a:rPr lang="en-US" baseline="0" dirty="0"/>
              <a:t> – </a:t>
            </a:r>
            <a:r>
              <a:rPr lang="en-US" baseline="0" dirty="0" err="1"/>
              <a:t>csp</a:t>
            </a:r>
            <a:r>
              <a:rPr lang="en-US" baseline="0" dirty="0"/>
              <a:t> police checks my trunk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89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remids</a:t>
            </a:r>
            <a:r>
              <a:rPr lang="en-US" baseline="0" dirty="0"/>
              <a:t> you of a* - heuristic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72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</a:p>
          <a:p>
            <a:r>
              <a:rPr lang="en-US" baseline="0" dirty="0"/>
              <a:t>n^2*d*d^2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60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2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36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0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back –</a:t>
            </a:r>
            <a:r>
              <a:rPr lang="en-US" baseline="0" dirty="0"/>
              <a:t> these are search problems, so we can now take a look at different problems we can use search for</a:t>
            </a:r>
          </a:p>
          <a:p>
            <a:r>
              <a:rPr lang="en-US" baseline="0" dirty="0"/>
              <a:t>Before we had planning; </a:t>
            </a:r>
          </a:p>
          <a:p>
            <a:r>
              <a:rPr lang="en-US" baseline="0" dirty="0"/>
              <a:t>Ninja robot knows where the gem is, but not how to get there</a:t>
            </a:r>
          </a:p>
          <a:p>
            <a:r>
              <a:rPr lang="en-US" baseline="0" dirty="0"/>
              <a:t>Identification; detective robot wants to know where the gem is – the goal is important, not the path; what is the depth?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Before: states were nodes, no</a:t>
            </a:r>
            <a:r>
              <a:rPr lang="en-US" baseline="0" dirty="0"/>
              <a:t> structure, just a set, they could be anything</a:t>
            </a:r>
            <a:endParaRPr lang="en-US" dirty="0"/>
          </a:p>
          <a:p>
            <a:r>
              <a:rPr lang="en-US" dirty="0"/>
              <a:t>Goal test</a:t>
            </a:r>
            <a:r>
              <a:rPr lang="en-US" baseline="0" dirty="0"/>
              <a:t> – like a judge; just makes decisions; you don’t know how; </a:t>
            </a:r>
            <a:endParaRPr lang="en-US" dirty="0"/>
          </a:p>
          <a:p>
            <a:r>
              <a:rPr lang="en-US" dirty="0"/>
              <a:t>Now: Goal test has structure, it ‘s more like a manual describing a</a:t>
            </a:r>
            <a:r>
              <a:rPr lang="en-US" baseline="0" dirty="0"/>
              <a:t> set of constraints that have to hold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you to practice</a:t>
            </a:r>
            <a:r>
              <a:rPr lang="en-US" baseline="0" dirty="0"/>
              <a:t> formalizing real problems as search/</a:t>
            </a:r>
            <a:r>
              <a:rPr lang="en-US" baseline="0" dirty="0" err="1"/>
              <a:t>csp</a:t>
            </a:r>
            <a:r>
              <a:rPr lang="en-US" baseline="0" dirty="0"/>
              <a:t>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49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specify constraints in code/math? Implicit vs explicit. What might be explicit?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0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Demo:</a:t>
            </a:r>
          </a:p>
          <a:p>
            <a:endParaRPr lang="en-US" baseline="0" dirty="0"/>
          </a:p>
          <a:p>
            <a:r>
              <a:rPr lang="en-US" baseline="0" dirty="0"/>
              <a:t>Run </a:t>
            </a:r>
            <a:r>
              <a:rPr lang="en-US" baseline="0" dirty="0" err="1"/>
              <a:t>constraint.jar</a:t>
            </a:r>
            <a:r>
              <a:rPr lang="en-US" baseline="0" dirty="0"/>
              <a:t> or </a:t>
            </a:r>
            <a:r>
              <a:rPr lang="en-US" baseline="0" dirty="0" err="1"/>
              <a:t>constraint.exe</a:t>
            </a:r>
            <a:r>
              <a:rPr lang="en-US" baseline="0" dirty="0"/>
              <a:t>, load the 5 queens problem.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Demo is just showing the n-queens applet as</a:t>
            </a:r>
            <a:r>
              <a:rPr lang="en-US" baseline="0" dirty="0"/>
              <a:t> illustration of constraint graph, but later in lecture we’ll interact with the applet.</a:t>
            </a:r>
          </a:p>
          <a:p>
            <a:r>
              <a:rPr lang="en-US" dirty="0" err="1"/>
              <a:t>aispace.org</a:t>
            </a:r>
            <a:r>
              <a:rPr lang="en-US" dirty="0"/>
              <a:t> will have the latest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2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these</a:t>
            </a:r>
            <a:r>
              <a:rPr lang="en-US" baseline="0" dirty="0"/>
              <a:t> constraints enough? No, there should be N queens there.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55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 n-queens demo is used later as a demo; at this stage in lecture</a:t>
            </a:r>
            <a:r>
              <a:rPr lang="en-US" baseline="0" dirty="0"/>
              <a:t> just the above is shown and talked about without engaging in any interaction with the applet.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tags" Target="../tags/tag1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3.png"/><Relationship Id="rId5" Type="http://schemas.openxmlformats.org/officeDocument/2006/relationships/tags" Target="../tags/tag1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0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3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25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tags" Target="../tags/tag24.xml"/><Relationship Id="rId9" Type="http://schemas.openxmlformats.org/officeDocument/2006/relationships/image" Target="../media/image34.wmf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0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tags" Target="../tags/tag11.xml"/><Relationship Id="rId10" Type="http://schemas.openxmlformats.org/officeDocument/2006/relationships/image" Target="../media/image18.png"/><Relationship Id="rId4" Type="http://schemas.openxmlformats.org/officeDocument/2006/relationships/tags" Target="../tags/tag10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Anca Dragan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Formulation 2: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Domains: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2133601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410202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0" y="4572001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2" y="3022134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7" y="1752602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1" y="2209802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9" y="2667002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9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8"/>
            <a:ext cx="1905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4"/>
            <a:ext cx="1371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Screenshot of Demo N-Queens</a:t>
            </a:r>
          </a:p>
        </p:txBody>
      </p:sp>
      <p:pic>
        <p:nvPicPr>
          <p:cNvPr id="4" name="Picture 3" descr="Screen Shot 2014-08-10 at 12.13.01 PM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1140278"/>
            <a:ext cx="10896600" cy="57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7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" t="1076"/>
          <a:stretch>
            <a:fillRect/>
          </a:stretch>
        </p:blipFill>
        <p:spPr bwMode="auto">
          <a:xfrm>
            <a:off x="6598024" y="3684495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" t="2845"/>
          <a:stretch>
            <a:fillRect/>
          </a:stretch>
        </p:blipFill>
        <p:spPr bwMode="auto">
          <a:xfrm>
            <a:off x="6069106" y="1864661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15" y="3238502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2" y="5021264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590" y="4344990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58200" y="1359186"/>
            <a:ext cx="3378200" cy="2057630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7391400" y="1676400"/>
            <a:ext cx="457200" cy="15240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91400" y="1219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982200" y="4876800"/>
            <a:ext cx="6096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57200" y="4800600"/>
            <a:ext cx="41148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229600" y="3581400"/>
            <a:ext cx="6096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7200" y="4038600"/>
            <a:ext cx="41148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3" grpId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2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9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9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7"/>
            <a:ext cx="282339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7" y="3784006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8" y="4718447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5" y="5175647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600200"/>
            <a:ext cx="5029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8991600" y="3657600"/>
            <a:ext cx="762000" cy="609600"/>
            <a:chOff x="1296" y="2736"/>
            <a:chExt cx="480" cy="528"/>
          </a:xfrm>
        </p:grpSpPr>
        <p:sp>
          <p:nvSpPr>
            <p:cNvPr id="13322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Line 9"/>
          <p:cNvSpPr>
            <a:spLocks noChangeShapeType="1"/>
          </p:cNvSpPr>
          <p:nvPr/>
        </p:nvSpPr>
        <p:spPr bwMode="auto">
          <a:xfrm flipH="1" flipV="1">
            <a:off x="7543800" y="2286000"/>
            <a:ext cx="14478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19" name="Line 10"/>
          <p:cNvSpPr>
            <a:spLocks noChangeShapeType="1"/>
          </p:cNvSpPr>
          <p:nvPr/>
        </p:nvSpPr>
        <p:spPr bwMode="auto">
          <a:xfrm flipV="1">
            <a:off x="9677400" y="2819400"/>
            <a:ext cx="10668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9906000" y="3778251"/>
            <a:ext cx="533400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/>
              <a:t>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8702675" y="3482975"/>
            <a:ext cx="762000" cy="609600"/>
            <a:chOff x="1296" y="2736"/>
            <a:chExt cx="480" cy="528"/>
          </a:xfrm>
        </p:grpSpPr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9388475" y="3482975"/>
            <a:ext cx="533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/>
              <a:t>?</a:t>
            </a:r>
          </a:p>
        </p:txBody>
      </p:sp>
      <p:pic>
        <p:nvPicPr>
          <p:cNvPr id="20" name="Picture 19" descr="Waltz-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1" y="1600201"/>
            <a:ext cx="1885951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Waltz-parti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665" y="2111375"/>
            <a:ext cx="809625" cy="7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090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Varieties of CSPs and Constraints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1" y="1372103"/>
            <a:ext cx="7316459" cy="4951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 (see cs170 for a bit of this theory)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89993" y="1364304"/>
            <a:ext cx="2813015" cy="236949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86800" y="3840355"/>
            <a:ext cx="2817740" cy="2294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02494" y="2617786"/>
            <a:ext cx="1665615" cy="27789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24261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4520" y="1448142"/>
            <a:ext cx="4952679" cy="3352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00601" y="2591009"/>
            <a:ext cx="6248398" cy="2777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1524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N variables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0" y="3505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3048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2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981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domain 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438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constraints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states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goal test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successor function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6096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partial assignment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86200" y="6096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complete; satisfies constraints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0" y="6096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assign an unassigned variable</a:t>
            </a:r>
          </a:p>
        </p:txBody>
      </p:sp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28801" y="1524416"/>
            <a:ext cx="8866186" cy="4628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400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80024" y="1545125"/>
            <a:ext cx="5359576" cy="4169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2133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{WA=g}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26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{WA=r}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386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{NT=g}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4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i="1" dirty="0">
                <a:solidFill>
                  <a:srgbClr val="DB4210"/>
                </a:solidFill>
                <a:latin typeface="Palatino"/>
                <a:cs typeface="Palatino"/>
              </a:rPr>
              <a:t>…</a:t>
            </a:r>
            <a:endParaRPr lang="en-US" sz="2800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i="1" dirty="0">
                <a:solidFill>
                  <a:srgbClr val="DB4210"/>
                </a:solidFill>
                <a:latin typeface="Palatino"/>
                <a:cs typeface="Palatino"/>
              </a:rPr>
              <a:t>…</a:t>
            </a:r>
            <a:endParaRPr lang="en-US" sz="2800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1000" y="2743200"/>
            <a:ext cx="61722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28600" y="3962400"/>
            <a:ext cx="70104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-2164" y="6172200"/>
            <a:ext cx="9679563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382000" y="1905000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let’s see! 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382000" y="1905000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186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439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 -&gt; better branching factor!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backtracking]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– Backtracking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  <a:p>
            <a:pPr eaLnBrk="1" hangingPunct="1"/>
            <a:r>
              <a:rPr lang="en-US" sz="2400" dirty="0"/>
              <a:t>What 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6172200" y="1524000"/>
            <a:ext cx="533400" cy="609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667000" y="2590800"/>
            <a:ext cx="37338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67000" y="2895600"/>
            <a:ext cx="41910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76600" y="3200400"/>
            <a:ext cx="32004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/>
              <a:t>Heuristics give problem-specific guidance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>
                <a:solidFill>
                  <a:srgbClr val="008000"/>
                </a:solidFill>
              </a:rPr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specialized for identification problems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22021" y="3810795"/>
            <a:ext cx="3067051" cy="266541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7596188" y="1882124"/>
            <a:ext cx="3376612" cy="2228563"/>
            <a:chOff x="7596188" y="1882124"/>
            <a:chExt cx="3376612" cy="2228563"/>
          </a:xfrm>
        </p:grpSpPr>
        <p:sp>
          <p:nvSpPr>
            <p:cNvPr id="7" name="Rectangle 6"/>
            <p:cNvSpPr/>
            <p:nvPr/>
          </p:nvSpPr>
          <p:spPr>
            <a:xfrm>
              <a:off x="7772401" y="1905001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596188" y="1882124"/>
              <a:ext cx="3376612" cy="22285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24800" y="274320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9756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6172200"/>
            <a:ext cx="1135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Keep track of domains for unassigned variables and cross off bad options</a:t>
            </a:r>
          </a:p>
        </p:txBody>
      </p:sp>
    </p:spTree>
    <p:extLst>
      <p:ext uri="{BB962C8B-B14F-4D97-AF65-F5344CB8AC3E}">
        <p14:creationId xmlns:p14="http://schemas.microsoft.com/office/powerpoint/2010/main" val="190234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2" b="67024"/>
          <a:stretch>
            <a:fillRect/>
          </a:stretch>
        </p:blipFill>
        <p:spPr bwMode="auto">
          <a:xfrm>
            <a:off x="1828800" y="28956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36" r="14557"/>
          <a:stretch>
            <a:fillRect/>
          </a:stretch>
        </p:blipFill>
        <p:spPr bwMode="auto">
          <a:xfrm>
            <a:off x="2514601" y="41148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32138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33483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31006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31376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34424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6351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51054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5626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60870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7432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7432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7432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9069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2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150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822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008000"/>
                </a:solidFill>
              </a:rPr>
              <a:t>Forward checking?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/>
              <a:t>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 flipH="1">
            <a:off x="4569759" y="3192288"/>
            <a:ext cx="1219199" cy="83836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4FDA2-8380-824D-A039-CDDFD0903D1F}"/>
              </a:ext>
            </a:extLst>
          </p:cNvPr>
          <p:cNvSpPr/>
          <p:nvPr/>
        </p:nvSpPr>
        <p:spPr>
          <a:xfrm>
            <a:off x="5114633" y="2809691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486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305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210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solidFill>
                  <a:srgbClr val="008000"/>
                </a:solidFill>
              </a:rPr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419600" y="1981200"/>
            <a:ext cx="7620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505200" y="2819400"/>
            <a:ext cx="3505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038600" y="3276600"/>
            <a:ext cx="838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1"/>
            <a:ext cx="57912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  <p:sp>
        <p:nvSpPr>
          <p:cNvPr id="44" name="Freeform 17"/>
          <p:cNvSpPr>
            <a:spLocks/>
          </p:cNvSpPr>
          <p:nvPr/>
        </p:nvSpPr>
        <p:spPr bwMode="auto">
          <a:xfrm rot="19921456">
            <a:off x="8363538" y="23308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 rot="8645891">
            <a:off x="7856474" y="2090014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1600200"/>
            <a:ext cx="933641" cy="990600"/>
          </a:xfrm>
          <a:prstGeom prst="rect">
            <a:avLst/>
          </a:prstGeom>
        </p:spPr>
      </p:pic>
      <p:sp>
        <p:nvSpPr>
          <p:cNvPr id="47" name="Freeform 17"/>
          <p:cNvSpPr>
            <a:spLocks/>
          </p:cNvSpPr>
          <p:nvPr/>
        </p:nvSpPr>
        <p:spPr bwMode="auto">
          <a:xfrm rot="10591576">
            <a:off x="8690220" y="261720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3810000"/>
            <a:ext cx="685800" cy="685800"/>
          </a:xfrm>
          <a:prstGeom prst="rect">
            <a:avLst/>
          </a:prstGeom>
        </p:spPr>
      </p:pic>
      <p:sp>
        <p:nvSpPr>
          <p:cNvPr id="49" name="Freeform 17"/>
          <p:cNvSpPr>
            <a:spLocks/>
          </p:cNvSpPr>
          <p:nvPr/>
        </p:nvSpPr>
        <p:spPr bwMode="auto">
          <a:xfrm rot="19921456">
            <a:off x="8287339" y="43882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52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eaLnBrk="1" hangingPunct="1">
              <a:lnSpc>
                <a:spcPct val="80000"/>
              </a:lnSpc>
            </a:pPr>
            <a:endParaRPr lang="en-US" sz="2000" i="1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39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  <p:extLst>
      <p:ext uri="{BB962C8B-B14F-4D97-AF65-F5344CB8AC3E}">
        <p14:creationId xmlns:p14="http://schemas.microsoft.com/office/powerpoint/2010/main" val="143623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3124200" y="1331917"/>
            <a:ext cx="6019800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Formulation 1: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1" eaLnBrk="1" hangingPunct="1"/>
            <a:r>
              <a:rPr lang="en-US" dirty="0"/>
              <a:t>Domains:</a:t>
            </a:r>
          </a:p>
          <a:p>
            <a:pPr lvl="1" eaLnBrk="1" hangingPunct="1"/>
            <a:r>
              <a:rPr lang="en-US" dirty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870" y="2635626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037" y="2135563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5288" y="4572001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60489" y="4132557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3379" y="1479838"/>
            <a:ext cx="4150020" cy="1948241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60488" y="4572002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36397</TotalTime>
  <Words>2159</Words>
  <Application>Microsoft Macintosh PowerPoint</Application>
  <PresentationFormat>Widescreen</PresentationFormat>
  <Paragraphs>440</Paragraphs>
  <Slides>42</Slides>
  <Notes>25</Notes>
  <HiddenSlides>9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Courier New</vt:lpstr>
      <vt:lpstr>Palatino</vt:lpstr>
      <vt:lpstr>Times New Roman</vt:lpstr>
      <vt:lpstr>Wingdings</vt:lpstr>
      <vt:lpstr>188_anca</vt:lpstr>
      <vt:lpstr>CS 188: Artificial Intelligence </vt:lpstr>
      <vt:lpstr>Constraint Satisfaction Problems</vt:lpstr>
      <vt:lpstr>What is Search For?</vt:lpstr>
      <vt:lpstr>Constraint Satisfaction Problems</vt:lpstr>
      <vt:lpstr>CSP Examples</vt:lpstr>
      <vt:lpstr>Example: Map Coloring</vt:lpstr>
      <vt:lpstr>Constraint Graphs</vt:lpstr>
      <vt:lpstr>Constraint Graphs</vt:lpstr>
      <vt:lpstr>Example: N-Queens</vt:lpstr>
      <vt:lpstr>Example: N-Queens</vt:lpstr>
      <vt:lpstr>Screenshot of Demo N-Queens</vt:lpstr>
      <vt:lpstr>Example: Cryptarithmetic</vt:lpstr>
      <vt:lpstr>Example: Sudoku</vt:lpstr>
      <vt:lpstr>Example: The Waltz Algorithm</vt:lpstr>
      <vt:lpstr>Example: The Waltz Algorithm</vt:lpstr>
      <vt:lpstr>Varieties of CSPs and Constraints</vt:lpstr>
      <vt:lpstr>Varieties of CSPs</vt:lpstr>
      <vt:lpstr>Varieties of Constraints</vt:lpstr>
      <vt:lpstr>Real-World CSPs</vt:lpstr>
      <vt:lpstr>Solving CSPs</vt:lpstr>
      <vt:lpstr>Standard Search Formulation</vt:lpstr>
      <vt:lpstr>Search Methods</vt:lpstr>
      <vt:lpstr>Search Methods</vt:lpstr>
      <vt:lpstr>Video of Demo Coloring -- DFS</vt:lpstr>
      <vt:lpstr>Backtracking Search</vt:lpstr>
      <vt:lpstr>Backtracking Search</vt:lpstr>
      <vt:lpstr>Backtracking Example</vt:lpstr>
      <vt:lpstr>Video of Demo Coloring – Backtracking</vt:lpstr>
      <vt:lpstr>Backtracking Search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K-Consistency</vt:lpstr>
      <vt:lpstr>Strong K-Consistency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2226</cp:revision>
  <cp:lastPrinted>2015-01-29T16:29:33Z</cp:lastPrinted>
  <dcterms:created xsi:type="dcterms:W3CDTF">2004-08-27T04:16:05Z</dcterms:created>
  <dcterms:modified xsi:type="dcterms:W3CDTF">2019-09-10T20:12:03Z</dcterms:modified>
</cp:coreProperties>
</file>