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6858000" cx="12192000"/>
  <p:notesSz cx="7315200" cy="96012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0" roundtripDataSignature="AMtx7mhZgYTMnTwPUfaIkEaVccAOC3oq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customschemas.google.com/relationships/presentationmetadata" Target="meta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Please retain proper attribution, including the reference to ai.berkeley.edu.  Thanks!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 txBox="1"/>
          <p:nvPr>
            <p:ph idx="12" type="sldNum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1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2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3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4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5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6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7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8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9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0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1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2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3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3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4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4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5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25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6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26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7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27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8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28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9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29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0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0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1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1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2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2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3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33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4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4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5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5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6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6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37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8:notes"/>
          <p:cNvSpPr txBox="1"/>
          <p:nvPr>
            <p:ph idx="1"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8225" lIns="96475" spcFirstLastPara="1" rIns="96475" wrap="square" tIns="48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8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anchorCtr="0" anchor="b" bIns="48225" lIns="96475" spcFirstLastPara="1" rIns="96475" wrap="square" tIns="48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3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38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9:notes"/>
          <p:cNvSpPr txBox="1"/>
          <p:nvPr>
            <p:ph idx="1"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8225" lIns="96475" spcFirstLastPara="1" rIns="96475" wrap="square" tIns="48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9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anchorCtr="0" anchor="b" bIns="48225" lIns="96475" spcFirstLastPara="1" rIns="96475" wrap="square" tIns="48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3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Google Shape;749;p39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0:notes"/>
          <p:cNvSpPr txBox="1"/>
          <p:nvPr>
            <p:ph idx="1"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8225" lIns="96475" spcFirstLastPara="1" rIns="96475" wrap="square" tIns="48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0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anchorCtr="0" anchor="b" bIns="48225" lIns="96475" spcFirstLastPara="1" rIns="96475" wrap="square" tIns="48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3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6" name="Google Shape;756;p40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1:notes"/>
          <p:cNvSpPr txBox="1"/>
          <p:nvPr>
            <p:ph idx="1"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8225" lIns="96475" spcFirstLastPara="1" rIns="96475" wrap="square" tIns="48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1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anchorCtr="0" anchor="b" bIns="48225" lIns="96475" spcFirstLastPara="1" rIns="96475" wrap="square" tIns="48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3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41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2:notes"/>
          <p:cNvSpPr txBox="1"/>
          <p:nvPr>
            <p:ph idx="1"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8225" lIns="96475" spcFirstLastPara="1" rIns="96475" wrap="square" tIns="48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HoG, SIFT, Daisy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lang="en-US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Deformable part models</a:t>
            </a:r>
            <a:endParaRPr/>
          </a:p>
        </p:txBody>
      </p:sp>
      <p:sp>
        <p:nvSpPr>
          <p:cNvPr id="772" name="Google Shape;772;p42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anchorCtr="0" anchor="b" bIns="48225" lIns="96475" spcFirstLastPara="1" rIns="96475" wrap="square" tIns="48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3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p42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1" name="Google Shape;781;p4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1" name="Google Shape;791;p4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2" name="Google Shape;802;p4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2" name="Google Shape;812;p4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1" name="Google Shape;821;p4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8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48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9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49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p5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1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56" name="Google Shape;856;p51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https://research.googleblog.com/2016/09/a-neural-network-for-machine.html</a:t>
            </a:r>
            <a:endParaRPr/>
          </a:p>
        </p:txBody>
      </p:sp>
      <p:sp>
        <p:nvSpPr>
          <p:cNvPr id="857" name="Google Shape;857;p51:notes"/>
          <p:cNvSpPr txBox="1"/>
          <p:nvPr>
            <p:ph idx="12" type="sldNum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2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52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53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53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4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54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/>
          <p:nvPr>
            <p:ph idx="1" type="body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9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7"/>
          <p:cNvSpPr txBox="1"/>
          <p:nvPr>
            <p:ph type="ctrTitle"/>
          </p:nvPr>
        </p:nvSpPr>
        <p:spPr>
          <a:xfrm>
            <a:off x="0" y="1044578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7"/>
          <p:cNvSpPr txBox="1"/>
          <p:nvPr>
            <p:ph idx="1" type="subTitle"/>
          </p:nvPr>
        </p:nvSpPr>
        <p:spPr>
          <a:xfrm>
            <a:off x="0" y="36576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9" name="Google Shape;19;p57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7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6"/>
          <p:cNvSpPr txBox="1"/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66"/>
          <p:cNvSpPr txBox="1"/>
          <p:nvPr>
            <p:ph idx="1" type="body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3" name="Google Shape;73;p66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6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6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7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7"/>
          <p:cNvSpPr txBox="1"/>
          <p:nvPr>
            <p:ph idx="1" type="body"/>
          </p:nvPr>
        </p:nvSpPr>
        <p:spPr>
          <a:xfrm rot="5400000">
            <a:off x="3731418" y="-1928017"/>
            <a:ext cx="4729164" cy="11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9" name="Google Shape;79;p67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7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7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8"/>
          <p:cNvSpPr txBox="1"/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8"/>
          <p:cNvSpPr txBox="1"/>
          <p:nvPr>
            <p:ph idx="1" type="body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5" name="Google Shape;85;p68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68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8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8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8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5" name="Google Shape;25;p58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8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8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9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9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9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0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0"/>
          <p:cNvSpPr txBox="1"/>
          <p:nvPr>
            <p:ph idx="1" type="body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algn="l">
              <a:spcBef>
                <a:spcPts val="0"/>
              </a:spcBef>
              <a:spcAft>
                <a:spcPts val="0"/>
              </a:spcAft>
              <a:buSzPts val="3200"/>
              <a:buChar char="▪"/>
              <a:defRPr/>
            </a:lvl1pPr>
            <a:lvl2pPr indent="-406400" lvl="1" marL="914400" algn="l">
              <a:spcBef>
                <a:spcPts val="0"/>
              </a:spcBef>
              <a:spcAft>
                <a:spcPts val="0"/>
              </a:spcAft>
              <a:buSzPts val="2800"/>
              <a:buChar char="▪"/>
              <a:defRPr/>
            </a:lvl2pPr>
            <a:lvl3pPr indent="-381000" lvl="2" marL="1371600" algn="l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indent="-355600" lvl="3" marL="18288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4pPr>
            <a:lvl5pPr indent="-355600" lvl="4" marL="22860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5pPr>
            <a:lvl6pPr indent="-355600" lvl="5" marL="27432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6pPr>
            <a:lvl7pPr indent="-355600" lvl="6" marL="32004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7pPr>
            <a:lvl8pPr indent="-355600" lvl="7" marL="3657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8pPr>
            <a:lvl9pPr indent="-355600" lvl="8" marL="41148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1"/>
          <p:cNvSpPr txBox="1"/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38" name="Google Shape;38;p61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1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1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2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2"/>
          <p:cNvSpPr txBox="1"/>
          <p:nvPr>
            <p:ph idx="1" type="body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49250" lvl="3" marL="18288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indent="-349250" lvl="4" marL="22860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indent="-349250" lvl="5" marL="27432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indent="-349250" lvl="6" marL="32004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indent="-349250" lvl="7" marL="36576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indent="-349250" lvl="8" marL="41148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/>
        </p:txBody>
      </p:sp>
      <p:sp>
        <p:nvSpPr>
          <p:cNvPr id="44" name="Google Shape;44;p62"/>
          <p:cNvSpPr txBox="1"/>
          <p:nvPr>
            <p:ph idx="2" type="body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49250" lvl="3" marL="18288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indent="-349250" lvl="4" marL="22860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indent="-349250" lvl="5" marL="27432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indent="-349250" lvl="6" marL="32004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indent="-349250" lvl="7" marL="36576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indent="-349250" lvl="8" marL="41148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/>
        </p:txBody>
      </p:sp>
      <p:sp>
        <p:nvSpPr>
          <p:cNvPr id="45" name="Google Shape;45;p62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2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2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3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3"/>
          <p:cNvSpPr txBox="1"/>
          <p:nvPr>
            <p:ph idx="1" type="body"/>
          </p:nvPr>
        </p:nvSpPr>
        <p:spPr>
          <a:xfrm>
            <a:off x="457202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8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63"/>
          <p:cNvSpPr txBox="1"/>
          <p:nvPr>
            <p:ph idx="2" type="body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9250" lvl="2" marL="13716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2" name="Google Shape;52;p63"/>
          <p:cNvSpPr txBox="1"/>
          <p:nvPr>
            <p:ph idx="3" type="body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8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63"/>
          <p:cNvSpPr txBox="1"/>
          <p:nvPr>
            <p:ph idx="4" type="body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9250" lvl="2" marL="137160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4" name="Google Shape;54;p63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3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3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4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4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4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 txBox="1"/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5"/>
          <p:cNvSpPr txBox="1"/>
          <p:nvPr>
            <p:ph idx="1" type="body"/>
          </p:nvPr>
        </p:nvSpPr>
        <p:spPr>
          <a:xfrm>
            <a:off x="3575051" y="273053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65" name="Google Shape;65;p65"/>
          <p:cNvSpPr txBox="1"/>
          <p:nvPr>
            <p:ph idx="2" type="body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6" name="Google Shape;66;p65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5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5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6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56"/>
          <p:cNvSpPr txBox="1"/>
          <p:nvPr>
            <p:ph idx="10" type="dt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6"/>
          <p:cNvSpPr txBox="1"/>
          <p:nvPr>
            <p:ph idx="11" type="ftr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6"/>
          <p:cNvSpPr txBox="1"/>
          <p:nvPr>
            <p:ph idx="12" type="sldNum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56"/>
          <p:cNvSpPr/>
          <p:nvPr/>
        </p:nvSpPr>
        <p:spPr>
          <a:xfrm>
            <a:off x="0" y="1031242"/>
            <a:ext cx="12192000" cy="60959"/>
          </a:xfrm>
          <a:prstGeom prst="rect">
            <a:avLst/>
          </a:prstGeom>
          <a:gradFill>
            <a:gsLst>
              <a:gs pos="0">
                <a:srgbClr val="0000CC"/>
              </a:gs>
              <a:gs pos="100000">
                <a:schemeClr val="dk1"/>
              </a:gs>
            </a:gsLst>
            <a:lin ang="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45.png"/><Relationship Id="rId7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32.png"/><Relationship Id="rId5" Type="http://schemas.openxmlformats.org/officeDocument/2006/relationships/image" Target="../media/image24.png"/><Relationship Id="rId6" Type="http://schemas.openxmlformats.org/officeDocument/2006/relationships/image" Target="../media/image34.png"/><Relationship Id="rId7" Type="http://schemas.openxmlformats.org/officeDocument/2006/relationships/image" Target="../media/image55.png"/><Relationship Id="rId8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43.png"/><Relationship Id="rId5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5" Type="http://schemas.openxmlformats.org/officeDocument/2006/relationships/image" Target="../media/image35.png"/><Relationship Id="rId6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6" Type="http://schemas.openxmlformats.org/officeDocument/2006/relationships/image" Target="../media/image42.png"/><Relationship Id="rId7" Type="http://schemas.openxmlformats.org/officeDocument/2006/relationships/image" Target="../media/image72.png"/><Relationship Id="rId8" Type="http://schemas.openxmlformats.org/officeDocument/2006/relationships/image" Target="../media/image5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2" Type="http://schemas.openxmlformats.org/officeDocument/2006/relationships/image" Target="../media/image74.png"/><Relationship Id="rId21" Type="http://schemas.openxmlformats.org/officeDocument/2006/relationships/image" Target="../media/image67.png"/><Relationship Id="rId24" Type="http://schemas.openxmlformats.org/officeDocument/2006/relationships/image" Target="../media/image73.png"/><Relationship Id="rId23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8.png"/><Relationship Id="rId25" Type="http://schemas.openxmlformats.org/officeDocument/2006/relationships/image" Target="../media/image75.png"/><Relationship Id="rId5" Type="http://schemas.openxmlformats.org/officeDocument/2006/relationships/image" Target="../media/image44.png"/><Relationship Id="rId6" Type="http://schemas.openxmlformats.org/officeDocument/2006/relationships/image" Target="../media/image62.png"/><Relationship Id="rId7" Type="http://schemas.openxmlformats.org/officeDocument/2006/relationships/image" Target="../media/image52.png"/><Relationship Id="rId8" Type="http://schemas.openxmlformats.org/officeDocument/2006/relationships/image" Target="../media/image63.png"/><Relationship Id="rId11" Type="http://schemas.openxmlformats.org/officeDocument/2006/relationships/image" Target="../media/image70.png"/><Relationship Id="rId10" Type="http://schemas.openxmlformats.org/officeDocument/2006/relationships/image" Target="../media/image61.png"/><Relationship Id="rId13" Type="http://schemas.openxmlformats.org/officeDocument/2006/relationships/image" Target="../media/image65.png"/><Relationship Id="rId12" Type="http://schemas.openxmlformats.org/officeDocument/2006/relationships/image" Target="../media/image66.png"/><Relationship Id="rId15" Type="http://schemas.openxmlformats.org/officeDocument/2006/relationships/image" Target="../media/image53.png"/><Relationship Id="rId14" Type="http://schemas.openxmlformats.org/officeDocument/2006/relationships/image" Target="../media/image57.png"/><Relationship Id="rId17" Type="http://schemas.openxmlformats.org/officeDocument/2006/relationships/image" Target="../media/image69.png"/><Relationship Id="rId16" Type="http://schemas.openxmlformats.org/officeDocument/2006/relationships/image" Target="../media/image60.png"/><Relationship Id="rId19" Type="http://schemas.openxmlformats.org/officeDocument/2006/relationships/image" Target="../media/image71.png"/><Relationship Id="rId18" Type="http://schemas.openxmlformats.org/officeDocument/2006/relationships/image" Target="../media/image68.pn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2" Type="http://schemas.openxmlformats.org/officeDocument/2006/relationships/image" Target="../media/image74.png"/><Relationship Id="rId21" Type="http://schemas.openxmlformats.org/officeDocument/2006/relationships/image" Target="../media/image67.png"/><Relationship Id="rId24" Type="http://schemas.openxmlformats.org/officeDocument/2006/relationships/image" Target="../media/image73.png"/><Relationship Id="rId23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8.png"/><Relationship Id="rId25" Type="http://schemas.openxmlformats.org/officeDocument/2006/relationships/image" Target="../media/image75.png"/><Relationship Id="rId5" Type="http://schemas.openxmlformats.org/officeDocument/2006/relationships/image" Target="../media/image44.png"/><Relationship Id="rId6" Type="http://schemas.openxmlformats.org/officeDocument/2006/relationships/image" Target="../media/image62.png"/><Relationship Id="rId7" Type="http://schemas.openxmlformats.org/officeDocument/2006/relationships/image" Target="../media/image52.png"/><Relationship Id="rId8" Type="http://schemas.openxmlformats.org/officeDocument/2006/relationships/image" Target="../media/image63.png"/><Relationship Id="rId11" Type="http://schemas.openxmlformats.org/officeDocument/2006/relationships/image" Target="../media/image70.png"/><Relationship Id="rId10" Type="http://schemas.openxmlformats.org/officeDocument/2006/relationships/image" Target="../media/image61.png"/><Relationship Id="rId13" Type="http://schemas.openxmlformats.org/officeDocument/2006/relationships/image" Target="../media/image65.png"/><Relationship Id="rId12" Type="http://schemas.openxmlformats.org/officeDocument/2006/relationships/image" Target="../media/image66.png"/><Relationship Id="rId15" Type="http://schemas.openxmlformats.org/officeDocument/2006/relationships/image" Target="../media/image53.png"/><Relationship Id="rId14" Type="http://schemas.openxmlformats.org/officeDocument/2006/relationships/image" Target="../media/image57.png"/><Relationship Id="rId17" Type="http://schemas.openxmlformats.org/officeDocument/2006/relationships/image" Target="../media/image69.png"/><Relationship Id="rId16" Type="http://schemas.openxmlformats.org/officeDocument/2006/relationships/image" Target="../media/image60.png"/><Relationship Id="rId19" Type="http://schemas.openxmlformats.org/officeDocument/2006/relationships/image" Target="../media/image71.png"/><Relationship Id="rId18" Type="http://schemas.openxmlformats.org/officeDocument/2006/relationships/image" Target="../media/image6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7.png"/><Relationship Id="rId4" Type="http://schemas.openxmlformats.org/officeDocument/2006/relationships/image" Target="../media/image83.png"/><Relationship Id="rId5" Type="http://schemas.openxmlformats.org/officeDocument/2006/relationships/image" Target="../media/image8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playground.tensorflow.org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2.png"/><Relationship Id="rId4" Type="http://schemas.openxmlformats.org/officeDocument/2006/relationships/image" Target="../media/image9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1.png"/><Relationship Id="rId4" Type="http://schemas.openxmlformats.org/officeDocument/2006/relationships/image" Target="../media/image78.png"/><Relationship Id="rId5" Type="http://schemas.openxmlformats.org/officeDocument/2006/relationships/image" Target="../media/image8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3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Relationship Id="rId8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6.png"/><Relationship Id="rId4" Type="http://schemas.openxmlformats.org/officeDocument/2006/relationships/image" Target="../media/image96.png"/><Relationship Id="rId5" Type="http://schemas.openxmlformats.org/officeDocument/2006/relationships/image" Target="../media/image9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5.gif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28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>
            <p:ph type="ctrTitle"/>
          </p:nvPr>
        </p:nvSpPr>
        <p:spPr>
          <a:xfrm>
            <a:off x="0" y="279403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CS 188: Artificial Intelligence</a:t>
            </a:r>
            <a:br>
              <a:rPr lang="en-US"/>
            </a:br>
            <a:endParaRPr sz="3600"/>
          </a:p>
        </p:txBody>
      </p:sp>
      <p:sp>
        <p:nvSpPr>
          <p:cNvPr id="94" name="Google Shape;94;p1"/>
          <p:cNvSpPr txBox="1"/>
          <p:nvPr>
            <p:ph idx="1" type="subTitle"/>
          </p:nvPr>
        </p:nvSpPr>
        <p:spPr>
          <a:xfrm>
            <a:off x="0" y="12954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-US" sz="4300"/>
              <a:t>Optimization and Neural Nets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1524000" y="6248403"/>
            <a:ext cx="5867400" cy="369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0" y="6003922"/>
            <a:ext cx="12192000" cy="7617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Instructor: Anca Dragan --- University of California, Berkeley</a:t>
            </a:r>
            <a:endParaRPr/>
          </a:p>
          <a:p>
            <a:pPr indent="0" lvl="0" marL="0" marR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[These slides were created by Dan Klein and Pieter Abbeel for CS188 Intro to AI at UC Berkeley.  All CS188 materials are available at http://ai.berkeley.edu.]</a:t>
            </a:r>
            <a:endParaRPr/>
          </a:p>
        </p:txBody>
      </p:sp>
      <p:pic>
        <p:nvPicPr>
          <p:cNvPr descr="NeuralNets2.png" id="97" name="Google Shape;9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2702" y="2133600"/>
            <a:ext cx="4908174" cy="3569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2-D Optimization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10046157" y="6519448"/>
            <a:ext cx="2178285" cy="338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offconvex.org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0"/>
          <p:cNvPicPr preferRelativeResize="0"/>
          <p:nvPr/>
        </p:nvPicPr>
        <p:blipFill rotWithShape="1">
          <a:blip r:embed="rId3">
            <a:alphaModFix/>
          </a:blip>
          <a:srcRect b="0" l="36275" r="33660" t="9200"/>
          <a:stretch/>
        </p:blipFill>
        <p:spPr>
          <a:xfrm>
            <a:off x="3124200" y="1369767"/>
            <a:ext cx="6209675" cy="510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Ascent</a:t>
            </a:r>
            <a:endParaRPr/>
          </a:p>
        </p:txBody>
      </p:sp>
      <p:sp>
        <p:nvSpPr>
          <p:cNvPr id="221" name="Google Shape;221;p11"/>
          <p:cNvSpPr txBox="1"/>
          <p:nvPr>
            <p:ph idx="1" type="body"/>
          </p:nvPr>
        </p:nvSpPr>
        <p:spPr>
          <a:xfrm>
            <a:off x="406400" y="1397001"/>
            <a:ext cx="110236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Perform update in uphill direction for each coordinate</a:t>
            </a:r>
            <a:endParaRPr/>
          </a:p>
          <a:p>
            <a:pPr indent="-342882" lvl="0" marL="342882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The steeper the slope (i.e. the higher the derivative) the bigger the step for that coordinate</a:t>
            </a:r>
            <a:endParaRPr/>
          </a:p>
          <a:p>
            <a:pPr indent="-190489" lvl="4" marL="2057298" rtl="0" algn="l">
              <a:spcBef>
                <a:spcPts val="12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 sz="600"/>
          </a:p>
          <a:p>
            <a:pPr indent="-342882" lvl="0" marL="342882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E.g., consider: </a:t>
            </a:r>
            <a:endParaRPr/>
          </a:p>
          <a:p>
            <a:pPr indent="-101588" lvl="2" marL="1142942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228588" lvl="2" marL="1142942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  Updates:</a:t>
            </a:r>
            <a:endParaRPr/>
          </a:p>
          <a:p>
            <a:pPr indent="-101588" lvl="2" marL="1142942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6600" y="3040653"/>
            <a:ext cx="1500909" cy="3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400" y="5323123"/>
            <a:ext cx="4150639" cy="77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7560" y="4301683"/>
            <a:ext cx="4150639" cy="77287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 txBox="1"/>
          <p:nvPr/>
        </p:nvSpPr>
        <p:spPr>
          <a:xfrm>
            <a:off x="6408345" y="3840278"/>
            <a:ext cx="5029200" cy="2468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36" lvl="1" marL="7429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Updates in vector notation:</a:t>
            </a:r>
            <a:endParaRPr/>
          </a:p>
          <a:p>
            <a:pPr indent="-133336" lvl="1" marL="742913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36" lvl="1" marL="742913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36" lvl="1" marL="742913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176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with: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2400" y="4632052"/>
            <a:ext cx="2888532" cy="32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53400" y="5456736"/>
            <a:ext cx="2294022" cy="7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"/>
          <p:cNvSpPr txBox="1"/>
          <p:nvPr/>
        </p:nvSpPr>
        <p:spPr>
          <a:xfrm>
            <a:off x="10818449" y="5633315"/>
            <a:ext cx="125867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gradient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/>
          <p:nvPr>
            <p:ph idx="1" type="body"/>
          </p:nvPr>
        </p:nvSpPr>
        <p:spPr>
          <a:xfrm>
            <a:off x="1117601" y="1092201"/>
            <a:ext cx="10058400" cy="4930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Idea: </a:t>
            </a:r>
            <a:endParaRPr/>
          </a:p>
          <a:p>
            <a:pPr indent="-285736" lvl="1" marL="742913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Start somewhere</a:t>
            </a:r>
            <a:endParaRPr/>
          </a:p>
          <a:p>
            <a:pPr indent="-285736" lvl="1" marL="742913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Repeat:  Take a step in the gradient direction</a:t>
            </a:r>
            <a:endParaRPr/>
          </a:p>
        </p:txBody>
      </p:sp>
      <p:sp>
        <p:nvSpPr>
          <p:cNvPr id="234" name="Google Shape;234;p12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Ascent</a:t>
            </a:r>
            <a:endParaRPr/>
          </a:p>
        </p:txBody>
      </p:sp>
      <p:pic>
        <p:nvPicPr>
          <p:cNvPr descr="grad_descent.jpg" id="235" name="Google Shape;235;p12"/>
          <p:cNvPicPr preferRelativeResize="0"/>
          <p:nvPr/>
        </p:nvPicPr>
        <p:blipFill rotWithShape="1">
          <a:blip r:embed="rId3">
            <a:alphaModFix/>
          </a:blip>
          <a:srcRect b="0" l="0" r="0" t="5169"/>
          <a:stretch/>
        </p:blipFill>
        <p:spPr>
          <a:xfrm>
            <a:off x="2769405" y="2743200"/>
            <a:ext cx="6069795" cy="39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2"/>
          <p:cNvSpPr txBox="1"/>
          <p:nvPr/>
        </p:nvSpPr>
        <p:spPr>
          <a:xfrm>
            <a:off x="9843616" y="6539965"/>
            <a:ext cx="2397557" cy="3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source: Mathworks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the Steepest Direction?</a:t>
            </a:r>
            <a:endParaRPr/>
          </a:p>
        </p:txBody>
      </p:sp>
      <p:sp>
        <p:nvSpPr>
          <p:cNvPr id="242" name="Google Shape;242;p13"/>
          <p:cNvSpPr txBox="1"/>
          <p:nvPr>
            <p:ph idx="1" type="body"/>
          </p:nvPr>
        </p:nvSpPr>
        <p:spPr>
          <a:xfrm>
            <a:off x="381000" y="3200400"/>
            <a:ext cx="113792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First-Order Taylor Expansion:</a:t>
            </a:r>
            <a:endParaRPr/>
          </a:p>
          <a:p>
            <a:pPr indent="-190482" lvl="0" marL="342882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342882" lvl="0" marL="342882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Steepest Ascent Direction:</a:t>
            </a:r>
            <a:endParaRPr/>
          </a:p>
          <a:p>
            <a:pPr indent="-190482" lvl="0" marL="342882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342882" lvl="0" marL="342882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Recall: 			🡪</a:t>
            </a:r>
            <a:endParaRPr/>
          </a:p>
          <a:p>
            <a:pPr indent="-190482" lvl="0" marL="342882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342882" lvl="0" marL="342882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Hence, solution: </a:t>
            </a:r>
            <a:endParaRPr sz="2400"/>
          </a:p>
        </p:txBody>
      </p:sp>
      <p:pic>
        <p:nvPicPr>
          <p:cNvPr descr="latex-image-1.pdf" id="243" name="Google Shape;24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1098" y="3160677"/>
            <a:ext cx="4146302" cy="573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x-image-1.pdf" id="244" name="Google Shape;24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52402" y="5736334"/>
            <a:ext cx="1387692" cy="80886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5315565" y="5848290"/>
            <a:ext cx="43618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Gradient direction = steepest direction!</a:t>
            </a:r>
            <a:endParaRPr/>
          </a:p>
        </p:txBody>
      </p:sp>
      <p:pic>
        <p:nvPicPr>
          <p:cNvPr descr="C:\Users\Dan\Dropbox\Office\CS 188\Ketrina Art\CSPs 2\HillClimbing.png" id="246" name="Google Shape;24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37241" y="1032824"/>
            <a:ext cx="3102359" cy="193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5365" y="1729845"/>
            <a:ext cx="42799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20370" y="3992205"/>
            <a:ext cx="3471841" cy="50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12750" y="5805787"/>
            <a:ext cx="1304725" cy="59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16384" y="4894973"/>
            <a:ext cx="1206513" cy="59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268159" y="4953000"/>
            <a:ext cx="1561368" cy="504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in n dimensions</a:t>
            </a:r>
            <a:endParaRPr/>
          </a:p>
        </p:txBody>
      </p:sp>
      <p:pic>
        <p:nvPicPr>
          <p:cNvPr descr="latex-image-1.pdf" id="257" name="Google Shape;2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2072111"/>
            <a:ext cx="2489200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Optimization Procedure: Gradient Ascent</a:t>
            </a:r>
            <a:endParaRPr/>
          </a:p>
        </p:txBody>
      </p:sp>
      <p:sp>
        <p:nvSpPr>
          <p:cNvPr id="263" name="Google Shape;263;p15"/>
          <p:cNvSpPr txBox="1"/>
          <p:nvPr>
            <p:ph idx="1" type="body"/>
          </p:nvPr>
        </p:nvSpPr>
        <p:spPr>
          <a:xfrm>
            <a:off x="3073400" y="1625601"/>
            <a:ext cx="5994400" cy="2260599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indent="-342882" lvl="0" marL="342882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indent="-133336" lvl="1" marL="742913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latex-image-1.pdf" id="264" name="Google Shape;26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1828800"/>
            <a:ext cx="31750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5"/>
          <p:cNvSpPr txBox="1"/>
          <p:nvPr/>
        </p:nvSpPr>
        <p:spPr>
          <a:xfrm>
            <a:off x="1066800" y="4419600"/>
            <a:ext cx="10744200" cy="2260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</a:pPr>
            <a:r>
              <a:rPr lang="en-US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  : learning rate --- tweaking parameter that needs to be chosen carefully</a:t>
            </a:r>
            <a:endParaRPr/>
          </a:p>
          <a:p>
            <a:pPr indent="-342882" lvl="0" marL="342882" marR="0" rtl="0" algn="l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</a:pPr>
            <a:r>
              <a:rPr lang="en-US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How? Try multiple choices</a:t>
            </a:r>
            <a:endParaRPr/>
          </a:p>
          <a:p>
            <a:pPr indent="-285736" lvl="1" marL="742913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Crude rule of thumb: update changes       about 0.1 – 1 %</a:t>
            </a:r>
            <a:endParaRPr/>
          </a:p>
          <a:p>
            <a:pPr indent="-107936" lvl="1" marL="742913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atex-image-1.pdf" id="266" name="Google Shape;2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0359" y="4641550"/>
            <a:ext cx="2794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x-image-1.pdf" id="267" name="Google Shape;2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1400" y="6248400"/>
            <a:ext cx="3175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3850" y="2971800"/>
            <a:ext cx="3924300" cy="4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Batch Gradient Ascent on the Log Likelihood Objective</a:t>
            </a:r>
            <a:endParaRPr/>
          </a:p>
        </p:txBody>
      </p:sp>
      <p:pic>
        <p:nvPicPr>
          <p:cNvPr id="274" name="Google Shape;27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5364" y="1371600"/>
            <a:ext cx="7400636" cy="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6"/>
          <p:cNvSpPr/>
          <p:nvPr/>
        </p:nvSpPr>
        <p:spPr>
          <a:xfrm rot="-5400000">
            <a:off x="7901160" y="549535"/>
            <a:ext cx="342900" cy="3953219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3800" y="2920908"/>
            <a:ext cx="88900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6"/>
          <p:cNvSpPr txBox="1"/>
          <p:nvPr>
            <p:ph idx="1" type="body"/>
          </p:nvPr>
        </p:nvSpPr>
        <p:spPr>
          <a:xfrm>
            <a:off x="2819400" y="3962400"/>
            <a:ext cx="6324600" cy="2260599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indent="-342882" lvl="0" marL="342882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indent="-133336" lvl="1" marL="742913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latex-image-1.pdf" id="278" name="Google Shape;27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7200" y="4114800"/>
            <a:ext cx="3175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7574" y="5275547"/>
            <a:ext cx="5429226" cy="744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will gradient ascent do?</a:t>
            </a:r>
            <a:endParaRPr/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2192053"/>
            <a:ext cx="4800600" cy="112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000" y="1447800"/>
            <a:ext cx="5429226" cy="74425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7"/>
          <p:cNvSpPr txBox="1"/>
          <p:nvPr/>
        </p:nvSpPr>
        <p:spPr>
          <a:xfrm>
            <a:off x="966355" y="4119988"/>
            <a:ext cx="2362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adds f to the correct class weights</a:t>
            </a:r>
            <a:endParaRPr/>
          </a:p>
        </p:txBody>
      </p:sp>
      <p:sp>
        <p:nvSpPr>
          <p:cNvPr id="288" name="Google Shape;288;p17"/>
          <p:cNvSpPr txBox="1"/>
          <p:nvPr/>
        </p:nvSpPr>
        <p:spPr>
          <a:xfrm>
            <a:off x="3314700" y="5033199"/>
            <a:ext cx="1905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y’ weights:</a:t>
            </a:r>
            <a:endParaRPr/>
          </a:p>
        </p:txBody>
      </p:sp>
      <p:pic>
        <p:nvPicPr>
          <p:cNvPr id="289" name="Google Shape;28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2756" y="3541121"/>
            <a:ext cx="4991100" cy="81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14901" y="4989731"/>
            <a:ext cx="29146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4901" y="5794472"/>
            <a:ext cx="1809397" cy="26645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6918654" y="5564972"/>
            <a:ext cx="47625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subtracts f from y’ weights in proportion to the probability current weights give to y’</a:t>
            </a:r>
            <a:endParaRPr/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43300" y="4416104"/>
            <a:ext cx="3676650" cy="49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Stochastic Gradient Ascent on the Log Likelihood Objective</a:t>
            </a:r>
            <a:endParaRPr/>
          </a:p>
        </p:txBody>
      </p:sp>
      <p:pic>
        <p:nvPicPr>
          <p:cNvPr id="299" name="Google Shape;2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5364" y="1371600"/>
            <a:ext cx="7400636" cy="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8"/>
          <p:cNvSpPr txBox="1"/>
          <p:nvPr>
            <p:ph idx="1" type="body"/>
          </p:nvPr>
        </p:nvSpPr>
        <p:spPr>
          <a:xfrm>
            <a:off x="2667000" y="3657600"/>
            <a:ext cx="6629400" cy="25146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indent="-342882" lvl="0" marL="342882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indent="-285736" lvl="1" marL="742913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latin typeface="Courier"/>
                <a:ea typeface="Courier"/>
                <a:cs typeface="Courier"/>
                <a:sym typeface="Courier"/>
              </a:rPr>
              <a:t>pick random j</a:t>
            </a:r>
            <a:endParaRPr/>
          </a:p>
          <a:p>
            <a:pPr indent="-133336" lvl="1" marL="742913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latex-image-1.pdf" id="301" name="Google Shape;30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9232" y="3842327"/>
            <a:ext cx="288636" cy="19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5200" y="5339877"/>
            <a:ext cx="5436859" cy="45132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 txBox="1"/>
          <p:nvPr/>
        </p:nvSpPr>
        <p:spPr>
          <a:xfrm>
            <a:off x="1600200" y="2514600"/>
            <a:ext cx="90678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once gradient on one training example has been computed, might as well incorporate before computing next one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Mini-Batch Gradient Ascent on the Log Likelihood Objective</a:t>
            </a:r>
            <a:endParaRPr/>
          </a:p>
        </p:txBody>
      </p:sp>
      <p:pic>
        <p:nvPicPr>
          <p:cNvPr id="309" name="Google Shape;30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5364" y="1371600"/>
            <a:ext cx="7400636" cy="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9"/>
          <p:cNvSpPr txBox="1"/>
          <p:nvPr>
            <p:ph idx="1" type="body"/>
          </p:nvPr>
        </p:nvSpPr>
        <p:spPr>
          <a:xfrm>
            <a:off x="2667000" y="3657600"/>
            <a:ext cx="8763000" cy="25146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indent="-342882" lvl="0" marL="342882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indent="-285736" lvl="1" marL="742913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latin typeface="Courier"/>
                <a:ea typeface="Courier"/>
                <a:cs typeface="Courier"/>
                <a:sym typeface="Courier"/>
              </a:rPr>
              <a:t>pick random subset of training examples J</a:t>
            </a:r>
            <a:endParaRPr/>
          </a:p>
          <a:p>
            <a:pPr indent="-133336" lvl="1" marL="742913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latex-image-1.pdf" id="311" name="Google Shape;31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9232" y="3842327"/>
            <a:ext cx="288636" cy="1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 txBox="1"/>
          <p:nvPr/>
        </p:nvSpPr>
        <p:spPr>
          <a:xfrm>
            <a:off x="1600200" y="2514600"/>
            <a:ext cx="92964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gradient over small set of training examples (=mini-batch) can be computed in parallel, might as well do that instead of a single one</a:t>
            </a:r>
            <a:endParaRPr/>
          </a:p>
        </p:txBody>
      </p:sp>
      <p:pic>
        <p:nvPicPr>
          <p:cNvPr id="313" name="Google Shape;31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0924" y="5257800"/>
            <a:ext cx="5486476" cy="791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Reminder: Linear Classifiers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1447800" y="1600200"/>
            <a:ext cx="85344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Inputs are </a:t>
            </a:r>
            <a:r>
              <a:rPr b="0" i="0" lang="en-US" sz="28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feature values</a:t>
            </a:r>
            <a:endParaRPr/>
          </a:p>
          <a:p>
            <a:pPr indent="-342882" lvl="0" marL="342882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Each feature has a </a:t>
            </a:r>
            <a:r>
              <a:rPr b="0" i="0" lang="en-US" sz="28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weight</a:t>
            </a:r>
            <a:endParaRPr/>
          </a:p>
          <a:p>
            <a:pPr indent="-342882" lvl="0" marL="342882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Sum is the </a:t>
            </a:r>
            <a:r>
              <a:rPr b="0" i="0" lang="en-US" sz="28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activation</a:t>
            </a:r>
            <a:endParaRPr/>
          </a:p>
          <a:p>
            <a:pPr indent="-165082" lvl="0" marL="342882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082" lvl="0" marL="342882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082" lvl="0" marL="342882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082" lvl="0" marL="342882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882" lvl="0" marL="342882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If the activation is:</a:t>
            </a:r>
            <a:endParaRPr/>
          </a:p>
          <a:p>
            <a:pPr indent="-285736" lvl="1" marL="742913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Positive, output +1</a:t>
            </a:r>
            <a:endParaRPr/>
          </a:p>
          <a:p>
            <a:pPr indent="-285736" lvl="1" marL="742913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Negative, output -1</a:t>
            </a: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391400" y="5029200"/>
            <a:ext cx="685800" cy="1219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endParaRPr/>
          </a:p>
        </p:txBody>
      </p:sp>
      <p:cxnSp>
        <p:nvCxnSpPr>
          <p:cNvPr id="105" name="Google Shape;105;p2"/>
          <p:cNvCxnSpPr/>
          <p:nvPr/>
        </p:nvCxnSpPr>
        <p:spPr>
          <a:xfrm>
            <a:off x="6553200" y="5257800"/>
            <a:ext cx="838200" cy="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6" name="Google Shape;106;p2"/>
          <p:cNvCxnSpPr/>
          <p:nvPr/>
        </p:nvCxnSpPr>
        <p:spPr>
          <a:xfrm>
            <a:off x="6553200" y="5638800"/>
            <a:ext cx="8382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" name="Google Shape;107;p2"/>
          <p:cNvCxnSpPr/>
          <p:nvPr/>
        </p:nvCxnSpPr>
        <p:spPr>
          <a:xfrm>
            <a:off x="6553200" y="6019800"/>
            <a:ext cx="838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8" name="Google Shape;108;p2"/>
          <p:cNvSpPr/>
          <p:nvPr/>
        </p:nvSpPr>
        <p:spPr>
          <a:xfrm>
            <a:off x="6172200" y="5105400"/>
            <a:ext cx="381000" cy="304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6172200" y="5486400"/>
            <a:ext cx="381000" cy="304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6172200" y="5867400"/>
            <a:ext cx="381000" cy="304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6705600" y="4876800"/>
            <a:ext cx="5334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6705600" y="5272088"/>
            <a:ext cx="5334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6705600" y="5638800"/>
            <a:ext cx="5334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8458200" y="5334000"/>
            <a:ext cx="685800" cy="609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&gt;0?</a:t>
            </a:r>
            <a:endParaRPr/>
          </a:p>
        </p:txBody>
      </p:sp>
      <p:cxnSp>
        <p:nvCxnSpPr>
          <p:cNvPr id="115" name="Google Shape;115;p2"/>
          <p:cNvCxnSpPr>
            <a:stCxn id="104" idx="3"/>
            <a:endCxn id="114" idx="1"/>
          </p:cNvCxnSpPr>
          <p:nvPr/>
        </p:nvCxnSpPr>
        <p:spPr>
          <a:xfrm>
            <a:off x="8077200" y="5638800"/>
            <a:ext cx="381000" cy="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" name="Google Shape;116;p2"/>
          <p:cNvCxnSpPr/>
          <p:nvPr/>
        </p:nvCxnSpPr>
        <p:spPr>
          <a:xfrm>
            <a:off x="9144000" y="5638800"/>
            <a:ext cx="381000" cy="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txp_fig" id="117" name="Google Shape;1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838" y="3689350"/>
            <a:ext cx="7624762" cy="798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uron.png" id="118" name="Google Shape;11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3200" y="1524000"/>
            <a:ext cx="4419600" cy="166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 txBox="1"/>
          <p:nvPr>
            <p:ph idx="1" type="body"/>
          </p:nvPr>
        </p:nvSpPr>
        <p:spPr>
          <a:xfrm>
            <a:off x="609599" y="1371286"/>
            <a:ext cx="11049001" cy="548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We’ll talk about that once we covered neural networks, which are a generalization of logistic regression </a:t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319" name="Google Shape;319;p20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Neural Networks</a:t>
            </a:r>
            <a:endParaRPr/>
          </a:p>
        </p:txBody>
      </p:sp>
      <p:pic>
        <p:nvPicPr>
          <p:cNvPr descr="NeuralNets2.png" id="325" name="Google Shape;3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0" y="1447800"/>
            <a:ext cx="6532779" cy="4751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Multi-class Logistic Regression</a:t>
            </a:r>
            <a:endParaRPr/>
          </a:p>
        </p:txBody>
      </p:sp>
      <p:sp>
        <p:nvSpPr>
          <p:cNvPr id="331" name="Google Shape;331;p22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= special case of neural network</a:t>
            </a:r>
            <a:endParaRPr/>
          </a:p>
        </p:txBody>
      </p:sp>
      <p:sp>
        <p:nvSpPr>
          <p:cNvPr id="332" name="Google Shape;332;p22"/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33" name="Google Shape;333;p22"/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34" name="Google Shape;334;p22"/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35" name="Google Shape;335;p22"/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36" name="Google Shape;336;p22"/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37" name="Google Shape;337;p22"/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38" name="Google Shape;338;p22"/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cxnSp>
        <p:nvCxnSpPr>
          <p:cNvPr id="339" name="Google Shape;339;p22"/>
          <p:cNvCxnSpPr>
            <a:stCxn id="335" idx="6"/>
            <a:endCxn id="332" idx="2"/>
          </p:cNvCxnSpPr>
          <p:nvPr/>
        </p:nvCxnSpPr>
        <p:spPr>
          <a:xfrm>
            <a:off x="3254632" y="2590800"/>
            <a:ext cx="1447800" cy="431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0" name="Google Shape;340;p22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p22"/>
          <p:cNvCxnSpPr>
            <a:stCxn id="335" idx="6"/>
            <a:endCxn id="334" idx="2"/>
          </p:cNvCxnSpPr>
          <p:nvPr/>
        </p:nvCxnSpPr>
        <p:spPr>
          <a:xfrm>
            <a:off x="3254632" y="2590800"/>
            <a:ext cx="1447800" cy="2212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2" name="Google Shape;342;p22"/>
          <p:cNvCxnSpPr>
            <a:stCxn id="336" idx="6"/>
            <a:endCxn id="334" idx="2"/>
          </p:cNvCxnSpPr>
          <p:nvPr/>
        </p:nvCxnSpPr>
        <p:spPr>
          <a:xfrm>
            <a:off x="3254632" y="3327399"/>
            <a:ext cx="1447800" cy="147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3" name="Google Shape;343;p22"/>
          <p:cNvCxnSpPr>
            <a:stCxn id="337" idx="6"/>
          </p:cNvCxnSpPr>
          <p:nvPr/>
        </p:nvCxnSpPr>
        <p:spPr>
          <a:xfrm>
            <a:off x="3254632" y="4063998"/>
            <a:ext cx="1447800" cy="73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4" name="Google Shape;344;p22"/>
          <p:cNvCxnSpPr>
            <a:stCxn id="338" idx="6"/>
            <a:endCxn id="334" idx="2"/>
          </p:cNvCxnSpPr>
          <p:nvPr/>
        </p:nvCxnSpPr>
        <p:spPr>
          <a:xfrm flipH="1" rot="10800000">
            <a:off x="3254632" y="4802984"/>
            <a:ext cx="1447800" cy="60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5" name="Google Shape;345;p22"/>
          <p:cNvCxnSpPr>
            <a:stCxn id="335" idx="6"/>
            <a:endCxn id="333" idx="2"/>
          </p:cNvCxnSpPr>
          <p:nvPr/>
        </p:nvCxnSpPr>
        <p:spPr>
          <a:xfrm>
            <a:off x="3254632" y="2590800"/>
            <a:ext cx="1447800" cy="132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6" name="Google Shape;346;p22"/>
          <p:cNvCxnSpPr>
            <a:stCxn id="337" idx="6"/>
            <a:endCxn id="333" idx="2"/>
          </p:cNvCxnSpPr>
          <p:nvPr/>
        </p:nvCxnSpPr>
        <p:spPr>
          <a:xfrm flipH="1" rot="10800000">
            <a:off x="3254632" y="3913998"/>
            <a:ext cx="1447800" cy="15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7" name="Google Shape;347;p22"/>
          <p:cNvCxnSpPr>
            <a:stCxn id="337" idx="6"/>
            <a:endCxn id="332" idx="2"/>
          </p:cNvCxnSpPr>
          <p:nvPr/>
        </p:nvCxnSpPr>
        <p:spPr>
          <a:xfrm flipH="1" rot="10800000">
            <a:off x="3254632" y="3022698"/>
            <a:ext cx="1447800" cy="104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8" name="Google Shape;348;p22"/>
          <p:cNvCxnSpPr>
            <a:stCxn id="336" idx="6"/>
            <a:endCxn id="332" idx="2"/>
          </p:cNvCxnSpPr>
          <p:nvPr/>
        </p:nvCxnSpPr>
        <p:spPr>
          <a:xfrm flipH="1" rot="10800000">
            <a:off x="3254632" y="3022599"/>
            <a:ext cx="1447800" cy="304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9" name="Google Shape;349;p22"/>
          <p:cNvCxnSpPr>
            <a:stCxn id="336" idx="6"/>
            <a:endCxn id="333" idx="2"/>
          </p:cNvCxnSpPr>
          <p:nvPr/>
        </p:nvCxnSpPr>
        <p:spPr>
          <a:xfrm>
            <a:off x="3254632" y="3327399"/>
            <a:ext cx="1447800" cy="58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0" name="Google Shape;350;p22"/>
          <p:cNvCxnSpPr>
            <a:stCxn id="338" idx="6"/>
            <a:endCxn id="333" idx="2"/>
          </p:cNvCxnSpPr>
          <p:nvPr/>
        </p:nvCxnSpPr>
        <p:spPr>
          <a:xfrm flipH="1" rot="10800000">
            <a:off x="3254632" y="3914084"/>
            <a:ext cx="1447800" cy="1498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1" name="Google Shape;351;p22"/>
          <p:cNvCxnSpPr>
            <a:stCxn id="338" idx="6"/>
            <a:endCxn id="332" idx="2"/>
          </p:cNvCxnSpPr>
          <p:nvPr/>
        </p:nvCxnSpPr>
        <p:spPr>
          <a:xfrm flipH="1" rot="10800000">
            <a:off x="3254632" y="3022484"/>
            <a:ext cx="1447800" cy="239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2" name="Google Shape;352;p22"/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22"/>
          <p:cNvCxnSpPr>
            <a:stCxn id="332" idx="6"/>
          </p:cNvCxnSpPr>
          <p:nvPr/>
        </p:nvCxnSpPr>
        <p:spPr>
          <a:xfrm>
            <a:off x="5312032" y="3022603"/>
            <a:ext cx="43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4" name="Google Shape;354;p22"/>
          <p:cNvCxnSpPr>
            <a:stCxn id="333" idx="6"/>
            <a:endCxn id="352" idx="1"/>
          </p:cNvCxnSpPr>
          <p:nvPr/>
        </p:nvCxnSpPr>
        <p:spPr>
          <a:xfrm>
            <a:off x="5312032" y="3913983"/>
            <a:ext cx="43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5" name="Google Shape;355;p22"/>
          <p:cNvCxnSpPr/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6" name="Google Shape;356;p22"/>
          <p:cNvCxnSpPr/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7" name="Google Shape;357;p22"/>
          <p:cNvCxnSpPr/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8" name="Google Shape;358;p22"/>
          <p:cNvCxnSpPr/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9" name="Google Shape;359;p22"/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360" name="Google Shape;36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2988" y="2794701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6032" y="370007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6032" y="4545816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369" name="Google Shape;369;p23"/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70" name="Google Shape;370;p23"/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71" name="Google Shape;371;p23"/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72" name="Google Shape;372;p23"/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73" name="Google Shape;373;p23"/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74" name="Google Shape;374;p23"/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75" name="Google Shape;375;p23"/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cxnSp>
        <p:nvCxnSpPr>
          <p:cNvPr id="376" name="Google Shape;376;p23"/>
          <p:cNvCxnSpPr>
            <a:stCxn id="372" idx="6"/>
            <a:endCxn id="369" idx="2"/>
          </p:cNvCxnSpPr>
          <p:nvPr/>
        </p:nvCxnSpPr>
        <p:spPr>
          <a:xfrm>
            <a:off x="3254632" y="2590800"/>
            <a:ext cx="1447800" cy="431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7" name="Google Shape;377;p23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23"/>
          <p:cNvCxnSpPr>
            <a:stCxn id="372" idx="6"/>
            <a:endCxn id="371" idx="2"/>
          </p:cNvCxnSpPr>
          <p:nvPr/>
        </p:nvCxnSpPr>
        <p:spPr>
          <a:xfrm>
            <a:off x="3254632" y="2590800"/>
            <a:ext cx="1447800" cy="2212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79" name="Google Shape;379;p23"/>
          <p:cNvCxnSpPr>
            <a:stCxn id="373" idx="6"/>
            <a:endCxn id="371" idx="2"/>
          </p:cNvCxnSpPr>
          <p:nvPr/>
        </p:nvCxnSpPr>
        <p:spPr>
          <a:xfrm>
            <a:off x="3254632" y="3327399"/>
            <a:ext cx="1447800" cy="147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0" name="Google Shape;380;p23"/>
          <p:cNvCxnSpPr>
            <a:stCxn id="374" idx="6"/>
          </p:cNvCxnSpPr>
          <p:nvPr/>
        </p:nvCxnSpPr>
        <p:spPr>
          <a:xfrm>
            <a:off x="3254632" y="4063998"/>
            <a:ext cx="1447800" cy="73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1" name="Google Shape;381;p23"/>
          <p:cNvCxnSpPr>
            <a:stCxn id="375" idx="6"/>
            <a:endCxn id="371" idx="2"/>
          </p:cNvCxnSpPr>
          <p:nvPr/>
        </p:nvCxnSpPr>
        <p:spPr>
          <a:xfrm flipH="1" rot="10800000">
            <a:off x="3254632" y="4802984"/>
            <a:ext cx="1447800" cy="60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2" name="Google Shape;382;p23"/>
          <p:cNvCxnSpPr>
            <a:stCxn id="372" idx="6"/>
            <a:endCxn id="370" idx="2"/>
          </p:cNvCxnSpPr>
          <p:nvPr/>
        </p:nvCxnSpPr>
        <p:spPr>
          <a:xfrm>
            <a:off x="3254632" y="2590800"/>
            <a:ext cx="1447800" cy="132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3" name="Google Shape;383;p23"/>
          <p:cNvCxnSpPr>
            <a:stCxn id="374" idx="6"/>
            <a:endCxn id="370" idx="2"/>
          </p:cNvCxnSpPr>
          <p:nvPr/>
        </p:nvCxnSpPr>
        <p:spPr>
          <a:xfrm flipH="1" rot="10800000">
            <a:off x="3254632" y="3913998"/>
            <a:ext cx="1447800" cy="15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4" name="Google Shape;384;p23"/>
          <p:cNvCxnSpPr>
            <a:stCxn id="374" idx="6"/>
            <a:endCxn id="369" idx="2"/>
          </p:cNvCxnSpPr>
          <p:nvPr/>
        </p:nvCxnSpPr>
        <p:spPr>
          <a:xfrm flipH="1" rot="10800000">
            <a:off x="3254632" y="3022698"/>
            <a:ext cx="1447800" cy="104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5" name="Google Shape;385;p23"/>
          <p:cNvCxnSpPr>
            <a:stCxn id="373" idx="6"/>
            <a:endCxn id="369" idx="2"/>
          </p:cNvCxnSpPr>
          <p:nvPr/>
        </p:nvCxnSpPr>
        <p:spPr>
          <a:xfrm flipH="1" rot="10800000">
            <a:off x="3254632" y="3022599"/>
            <a:ext cx="1447800" cy="304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6" name="Google Shape;386;p23"/>
          <p:cNvCxnSpPr>
            <a:stCxn id="373" idx="6"/>
            <a:endCxn id="370" idx="2"/>
          </p:cNvCxnSpPr>
          <p:nvPr/>
        </p:nvCxnSpPr>
        <p:spPr>
          <a:xfrm>
            <a:off x="3254632" y="3327399"/>
            <a:ext cx="1447800" cy="58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7" name="Google Shape;387;p23"/>
          <p:cNvCxnSpPr>
            <a:stCxn id="375" idx="6"/>
            <a:endCxn id="370" idx="2"/>
          </p:cNvCxnSpPr>
          <p:nvPr/>
        </p:nvCxnSpPr>
        <p:spPr>
          <a:xfrm flipH="1" rot="10800000">
            <a:off x="3254632" y="3914084"/>
            <a:ext cx="1447800" cy="1498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8" name="Google Shape;388;p23"/>
          <p:cNvCxnSpPr>
            <a:stCxn id="375" idx="6"/>
            <a:endCxn id="369" idx="2"/>
          </p:cNvCxnSpPr>
          <p:nvPr/>
        </p:nvCxnSpPr>
        <p:spPr>
          <a:xfrm flipH="1" rot="10800000">
            <a:off x="3254632" y="3022484"/>
            <a:ext cx="1447800" cy="239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9" name="Google Shape;389;p23"/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0" name="Google Shape;390;p23"/>
          <p:cNvCxnSpPr>
            <a:stCxn id="369" idx="6"/>
          </p:cNvCxnSpPr>
          <p:nvPr/>
        </p:nvCxnSpPr>
        <p:spPr>
          <a:xfrm>
            <a:off x="5312032" y="3022603"/>
            <a:ext cx="43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1" name="Google Shape;391;p23"/>
          <p:cNvCxnSpPr>
            <a:stCxn id="370" idx="6"/>
            <a:endCxn id="389" idx="1"/>
          </p:cNvCxnSpPr>
          <p:nvPr/>
        </p:nvCxnSpPr>
        <p:spPr>
          <a:xfrm>
            <a:off x="5312032" y="3913983"/>
            <a:ext cx="43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2" name="Google Shape;392;p23"/>
          <p:cNvCxnSpPr/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3" name="Google Shape;393;p23"/>
          <p:cNvCxnSpPr/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4" name="Google Shape;394;p23"/>
          <p:cNvCxnSpPr/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5" name="Google Shape;395;p23"/>
          <p:cNvCxnSpPr/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6" name="Google Shape;396;p23"/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397" name="Google Shape;39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2988" y="2794701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6032" y="370007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6032" y="4545816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3"/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406" name="Google Shape;406;p24"/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4"/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4"/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4"/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410" name="Google Shape;410;p24"/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412" name="Google Shape;412;p24"/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cxnSp>
        <p:nvCxnSpPr>
          <p:cNvPr id="413" name="Google Shape;413;p24"/>
          <p:cNvCxnSpPr>
            <a:stCxn id="409" idx="6"/>
            <a:endCxn id="406" idx="2"/>
          </p:cNvCxnSpPr>
          <p:nvPr/>
        </p:nvCxnSpPr>
        <p:spPr>
          <a:xfrm>
            <a:off x="7674232" y="1983584"/>
            <a:ext cx="1447800" cy="431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4" name="Google Shape;414;p24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p24"/>
          <p:cNvCxnSpPr>
            <a:stCxn id="409" idx="6"/>
            <a:endCxn id="408" idx="2"/>
          </p:cNvCxnSpPr>
          <p:nvPr/>
        </p:nvCxnSpPr>
        <p:spPr>
          <a:xfrm>
            <a:off x="7674232" y="1983584"/>
            <a:ext cx="1447800" cy="2212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6" name="Google Shape;416;p24"/>
          <p:cNvCxnSpPr>
            <a:stCxn id="410" idx="6"/>
            <a:endCxn id="408" idx="2"/>
          </p:cNvCxnSpPr>
          <p:nvPr/>
        </p:nvCxnSpPr>
        <p:spPr>
          <a:xfrm>
            <a:off x="7674232" y="2720183"/>
            <a:ext cx="1447800" cy="147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7" name="Google Shape;417;p24"/>
          <p:cNvCxnSpPr>
            <a:stCxn id="411" idx="6"/>
          </p:cNvCxnSpPr>
          <p:nvPr/>
        </p:nvCxnSpPr>
        <p:spPr>
          <a:xfrm>
            <a:off x="7674232" y="3456782"/>
            <a:ext cx="1447800" cy="73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8" name="Google Shape;418;p24"/>
          <p:cNvCxnSpPr>
            <a:stCxn id="412" idx="6"/>
            <a:endCxn id="408" idx="2"/>
          </p:cNvCxnSpPr>
          <p:nvPr/>
        </p:nvCxnSpPr>
        <p:spPr>
          <a:xfrm flipH="1" rot="10800000">
            <a:off x="7674232" y="4195768"/>
            <a:ext cx="1447800" cy="60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9" name="Google Shape;419;p24"/>
          <p:cNvCxnSpPr>
            <a:stCxn id="409" idx="6"/>
            <a:endCxn id="407" idx="2"/>
          </p:cNvCxnSpPr>
          <p:nvPr/>
        </p:nvCxnSpPr>
        <p:spPr>
          <a:xfrm>
            <a:off x="7674232" y="1983584"/>
            <a:ext cx="1447800" cy="132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0" name="Google Shape;420;p24"/>
          <p:cNvCxnSpPr>
            <a:stCxn id="411" idx="6"/>
            <a:endCxn id="407" idx="2"/>
          </p:cNvCxnSpPr>
          <p:nvPr/>
        </p:nvCxnSpPr>
        <p:spPr>
          <a:xfrm flipH="1" rot="10800000">
            <a:off x="7674232" y="3306782"/>
            <a:ext cx="1447800" cy="15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1" name="Google Shape;421;p24"/>
          <p:cNvCxnSpPr>
            <a:stCxn id="411" idx="6"/>
            <a:endCxn id="406" idx="2"/>
          </p:cNvCxnSpPr>
          <p:nvPr/>
        </p:nvCxnSpPr>
        <p:spPr>
          <a:xfrm flipH="1" rot="10800000">
            <a:off x="7674232" y="2415482"/>
            <a:ext cx="1447800" cy="104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2" name="Google Shape;422;p24"/>
          <p:cNvCxnSpPr>
            <a:stCxn id="410" idx="6"/>
            <a:endCxn id="406" idx="2"/>
          </p:cNvCxnSpPr>
          <p:nvPr/>
        </p:nvCxnSpPr>
        <p:spPr>
          <a:xfrm flipH="1" rot="10800000">
            <a:off x="7674232" y="2415383"/>
            <a:ext cx="1447800" cy="304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3" name="Google Shape;423;p24"/>
          <p:cNvCxnSpPr>
            <a:stCxn id="410" idx="6"/>
            <a:endCxn id="407" idx="2"/>
          </p:cNvCxnSpPr>
          <p:nvPr/>
        </p:nvCxnSpPr>
        <p:spPr>
          <a:xfrm>
            <a:off x="7674232" y="2720183"/>
            <a:ext cx="1447800" cy="58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4" name="Google Shape;424;p24"/>
          <p:cNvCxnSpPr>
            <a:stCxn id="412" idx="6"/>
            <a:endCxn id="407" idx="2"/>
          </p:cNvCxnSpPr>
          <p:nvPr/>
        </p:nvCxnSpPr>
        <p:spPr>
          <a:xfrm flipH="1" rot="10800000">
            <a:off x="7674232" y="3306868"/>
            <a:ext cx="1447800" cy="1498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5" name="Google Shape;425;p24"/>
          <p:cNvCxnSpPr>
            <a:stCxn id="412" idx="6"/>
            <a:endCxn id="406" idx="2"/>
          </p:cNvCxnSpPr>
          <p:nvPr/>
        </p:nvCxnSpPr>
        <p:spPr>
          <a:xfrm flipH="1" rot="10800000">
            <a:off x="7674232" y="2415268"/>
            <a:ext cx="1447800" cy="239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6" name="Google Shape;426;p24"/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7" name="Google Shape;427;p24"/>
          <p:cNvCxnSpPr>
            <a:stCxn id="406" idx="6"/>
          </p:cNvCxnSpPr>
          <p:nvPr/>
        </p:nvCxnSpPr>
        <p:spPr>
          <a:xfrm>
            <a:off x="9731632" y="2415387"/>
            <a:ext cx="43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8" name="Google Shape;428;p24"/>
          <p:cNvCxnSpPr>
            <a:stCxn id="407" idx="6"/>
            <a:endCxn id="426" idx="1"/>
          </p:cNvCxnSpPr>
          <p:nvPr/>
        </p:nvCxnSpPr>
        <p:spPr>
          <a:xfrm>
            <a:off x="9731632" y="3306767"/>
            <a:ext cx="43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9" name="Google Shape;429;p24"/>
          <p:cNvCxnSpPr/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0" name="Google Shape;430;p24"/>
          <p:cNvCxnSpPr/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1" name="Google Shape;431;p24"/>
          <p:cNvCxnSpPr/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2" name="Google Shape;432;p24"/>
          <p:cNvCxnSpPr/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33" name="Google Shape;433;p24"/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434" name="Google Shape;43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2588" y="218748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5632" y="3092859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55632" y="3938600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4"/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38" name="Google Shape;438;p24"/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4"/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4"/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4"/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4"/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4"/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4"/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4"/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48" name="Google Shape;448;p24"/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4"/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4"/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4"/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53" name="Google Shape;453;p24"/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4"/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4"/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4"/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4"/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458" name="Google Shape;45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9422" y="1791880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47211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69179" y="3300221"/>
            <a:ext cx="372778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24641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836286" y="7168346"/>
            <a:ext cx="537661" cy="37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75885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644565" y="1817269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619467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647260" y="3291039"/>
            <a:ext cx="338889" cy="31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024127" y="7113842"/>
            <a:ext cx="394285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172967" y="7086600"/>
            <a:ext cx="433714" cy="37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248400" y="7121010"/>
            <a:ext cx="394285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200742" y="2286104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193513" y="3199165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98838" y="4073494"/>
            <a:ext cx="554762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486400" y="3319869"/>
            <a:ext cx="490130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486400" y="2639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510905" y="1877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5477153" y="4739771"/>
            <a:ext cx="471835" cy="2359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p24"/>
          <p:cNvCxnSpPr>
            <a:stCxn id="438" idx="6"/>
            <a:endCxn id="443" idx="2"/>
          </p:cNvCxnSpPr>
          <p:nvPr/>
        </p:nvCxnSpPr>
        <p:spPr>
          <a:xfrm flipH="1" rot="10800000">
            <a:off x="762000" y="1981184"/>
            <a:ext cx="1066800" cy="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8" name="Google Shape;478;p24"/>
          <p:cNvCxnSpPr>
            <a:stCxn id="438" idx="6"/>
            <a:endCxn id="444" idx="2"/>
          </p:cNvCxnSpPr>
          <p:nvPr/>
        </p:nvCxnSpPr>
        <p:spPr>
          <a:xfrm>
            <a:off x="762000" y="1983584"/>
            <a:ext cx="1066800" cy="73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9" name="Google Shape;479;p24"/>
          <p:cNvCxnSpPr>
            <a:stCxn id="438" idx="6"/>
            <a:endCxn id="445" idx="2"/>
          </p:cNvCxnSpPr>
          <p:nvPr/>
        </p:nvCxnSpPr>
        <p:spPr>
          <a:xfrm>
            <a:off x="762000" y="1983584"/>
            <a:ext cx="1066800" cy="1470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0" name="Google Shape;480;p24"/>
          <p:cNvCxnSpPr>
            <a:stCxn id="438" idx="6"/>
            <a:endCxn id="4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1" name="Google Shape;481;p24"/>
          <p:cNvCxnSpPr>
            <a:stCxn id="439" idx="6"/>
            <a:endCxn id="443" idx="2"/>
          </p:cNvCxnSpPr>
          <p:nvPr/>
        </p:nvCxnSpPr>
        <p:spPr>
          <a:xfrm flipH="1" rot="10800000">
            <a:off x="762000" y="1981283"/>
            <a:ext cx="1066800" cy="73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2" name="Google Shape;482;p24"/>
          <p:cNvCxnSpPr>
            <a:stCxn id="439" idx="6"/>
            <a:endCxn id="446" idx="2"/>
          </p:cNvCxnSpPr>
          <p:nvPr/>
        </p:nvCxnSpPr>
        <p:spPr>
          <a:xfrm>
            <a:off x="762000" y="2720183"/>
            <a:ext cx="1066800" cy="2082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3" name="Google Shape;483;p24"/>
          <p:cNvCxnSpPr>
            <a:stCxn id="440" idx="6"/>
            <a:endCxn id="445" idx="2"/>
          </p:cNvCxnSpPr>
          <p:nvPr/>
        </p:nvCxnSpPr>
        <p:spPr>
          <a:xfrm flipH="1" rot="10800000">
            <a:off x="762000" y="3454382"/>
            <a:ext cx="1066800" cy="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4" name="Google Shape;484;p24"/>
          <p:cNvCxnSpPr>
            <a:stCxn id="439" idx="6"/>
            <a:endCxn id="444" idx="2"/>
          </p:cNvCxnSpPr>
          <p:nvPr/>
        </p:nvCxnSpPr>
        <p:spPr>
          <a:xfrm flipH="1" rot="10800000">
            <a:off x="762000" y="2717783"/>
            <a:ext cx="1066800" cy="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5" name="Google Shape;485;p24"/>
          <p:cNvCxnSpPr>
            <a:stCxn id="439" idx="6"/>
            <a:endCxn id="445" idx="2"/>
          </p:cNvCxnSpPr>
          <p:nvPr/>
        </p:nvCxnSpPr>
        <p:spPr>
          <a:xfrm>
            <a:off x="762000" y="2720183"/>
            <a:ext cx="1066800" cy="73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6" name="Google Shape;486;p24"/>
          <p:cNvCxnSpPr>
            <a:stCxn id="440" idx="6"/>
            <a:endCxn id="446" idx="2"/>
          </p:cNvCxnSpPr>
          <p:nvPr/>
        </p:nvCxnSpPr>
        <p:spPr>
          <a:xfrm>
            <a:off x="762000" y="3456782"/>
            <a:ext cx="1066800" cy="1346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7" name="Google Shape;487;p24"/>
          <p:cNvCxnSpPr>
            <a:stCxn id="440" idx="6"/>
            <a:endCxn id="444" idx="2"/>
          </p:cNvCxnSpPr>
          <p:nvPr/>
        </p:nvCxnSpPr>
        <p:spPr>
          <a:xfrm flipH="1" rot="10800000">
            <a:off x="762000" y="2717882"/>
            <a:ext cx="1066800" cy="73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8" name="Google Shape;488;p24"/>
          <p:cNvCxnSpPr>
            <a:stCxn id="440" idx="6"/>
            <a:endCxn id="443" idx="2"/>
          </p:cNvCxnSpPr>
          <p:nvPr/>
        </p:nvCxnSpPr>
        <p:spPr>
          <a:xfrm flipH="1" rot="10800000">
            <a:off x="762000" y="1981082"/>
            <a:ext cx="1066800" cy="147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9" name="Google Shape;489;p24"/>
          <p:cNvCxnSpPr>
            <a:stCxn id="441" idx="6"/>
            <a:endCxn id="443" idx="2"/>
          </p:cNvCxnSpPr>
          <p:nvPr/>
        </p:nvCxnSpPr>
        <p:spPr>
          <a:xfrm flipH="1" rot="10800000">
            <a:off x="762000" y="1981168"/>
            <a:ext cx="1066800" cy="2824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0" name="Google Shape;490;p24"/>
          <p:cNvCxnSpPr>
            <a:stCxn id="441" idx="6"/>
            <a:endCxn id="444" idx="2"/>
          </p:cNvCxnSpPr>
          <p:nvPr/>
        </p:nvCxnSpPr>
        <p:spPr>
          <a:xfrm flipH="1" rot="10800000">
            <a:off x="762000" y="2717668"/>
            <a:ext cx="1066800" cy="208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1" name="Google Shape;491;p24"/>
          <p:cNvCxnSpPr>
            <a:stCxn id="441" idx="6"/>
            <a:endCxn id="445" idx="2"/>
          </p:cNvCxnSpPr>
          <p:nvPr/>
        </p:nvCxnSpPr>
        <p:spPr>
          <a:xfrm flipH="1" rot="10800000">
            <a:off x="762000" y="3454468"/>
            <a:ext cx="1066800" cy="1350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2" name="Google Shape;492;p24"/>
          <p:cNvCxnSpPr>
            <a:stCxn id="441" idx="6"/>
            <a:endCxn id="446" idx="2"/>
          </p:cNvCxnSpPr>
          <p:nvPr/>
        </p:nvCxnSpPr>
        <p:spPr>
          <a:xfrm flipH="1" rot="10800000">
            <a:off x="762000" y="4802968"/>
            <a:ext cx="1066800" cy="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3" name="Google Shape;493;p24"/>
          <p:cNvCxnSpPr/>
          <p:nvPr/>
        </p:nvCxnSpPr>
        <p:spPr>
          <a:xfrm flipH="1" rot="10800000">
            <a:off x="2438400" y="1983584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4" name="Google Shape;494;p24"/>
          <p:cNvCxnSpPr/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5" name="Google Shape;495;p24"/>
          <p:cNvCxnSpPr/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6" name="Google Shape;496;p24"/>
          <p:cNvCxnSpPr/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7" name="Google Shape;497;p24"/>
          <p:cNvCxnSpPr/>
          <p:nvPr/>
        </p:nvCxnSpPr>
        <p:spPr>
          <a:xfrm flipH="1" rot="10800000">
            <a:off x="2438400" y="1983584"/>
            <a:ext cx="1066800" cy="73898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8" name="Google Shape;498;p24"/>
          <p:cNvCxnSpPr/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9" name="Google Shape;499;p24"/>
          <p:cNvCxnSpPr/>
          <p:nvPr/>
        </p:nvCxnSpPr>
        <p:spPr>
          <a:xfrm flipH="1" rot="10800000">
            <a:off x="2438400" y="3456782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0" name="Google Shape;500;p24"/>
          <p:cNvCxnSpPr/>
          <p:nvPr/>
        </p:nvCxnSpPr>
        <p:spPr>
          <a:xfrm flipH="1" rot="10800000">
            <a:off x="2438400" y="2720183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1" name="Google Shape;501;p24"/>
          <p:cNvCxnSpPr/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2" name="Google Shape;502;p24"/>
          <p:cNvCxnSpPr/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3" name="Google Shape;503;p24"/>
          <p:cNvCxnSpPr/>
          <p:nvPr/>
        </p:nvCxnSpPr>
        <p:spPr>
          <a:xfrm flipH="1" rot="10800000">
            <a:off x="2438400" y="2720183"/>
            <a:ext cx="1066800" cy="73898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4" name="Google Shape;504;p24"/>
          <p:cNvCxnSpPr/>
          <p:nvPr/>
        </p:nvCxnSpPr>
        <p:spPr>
          <a:xfrm flipH="1" rot="10800000">
            <a:off x="2438400" y="1983584"/>
            <a:ext cx="1066800" cy="147558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5" name="Google Shape;505;p24"/>
          <p:cNvCxnSpPr/>
          <p:nvPr/>
        </p:nvCxnSpPr>
        <p:spPr>
          <a:xfrm flipH="1" rot="10800000">
            <a:off x="2438400" y="1983584"/>
            <a:ext cx="1066800" cy="282416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6" name="Google Shape;506;p24"/>
          <p:cNvCxnSpPr/>
          <p:nvPr/>
        </p:nvCxnSpPr>
        <p:spPr>
          <a:xfrm flipH="1" rot="10800000">
            <a:off x="2438400" y="2720183"/>
            <a:ext cx="1066800" cy="208756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7" name="Google Shape;507;p24"/>
          <p:cNvCxnSpPr/>
          <p:nvPr/>
        </p:nvCxnSpPr>
        <p:spPr>
          <a:xfrm flipH="1" rot="10800000">
            <a:off x="2438400" y="3456782"/>
            <a:ext cx="1066800" cy="135097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8" name="Google Shape;508;p24"/>
          <p:cNvCxnSpPr/>
          <p:nvPr/>
        </p:nvCxnSpPr>
        <p:spPr>
          <a:xfrm flipH="1" rot="10800000">
            <a:off x="2438400" y="4805368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9" name="Google Shape;509;p24"/>
          <p:cNvCxnSpPr/>
          <p:nvPr/>
        </p:nvCxnSpPr>
        <p:spPr>
          <a:xfrm flipH="1" rot="10800000">
            <a:off x="6019800" y="1983584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0" name="Google Shape;510;p24"/>
          <p:cNvCxnSpPr/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1" name="Google Shape;511;p24"/>
          <p:cNvCxnSpPr/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2" name="Google Shape;512;p24"/>
          <p:cNvCxnSpPr/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3" name="Google Shape;513;p24"/>
          <p:cNvCxnSpPr/>
          <p:nvPr/>
        </p:nvCxnSpPr>
        <p:spPr>
          <a:xfrm flipH="1" rot="10800000">
            <a:off x="6019800" y="1983584"/>
            <a:ext cx="1066800" cy="73898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4" name="Google Shape;514;p24"/>
          <p:cNvCxnSpPr/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5" name="Google Shape;515;p24"/>
          <p:cNvCxnSpPr/>
          <p:nvPr/>
        </p:nvCxnSpPr>
        <p:spPr>
          <a:xfrm flipH="1" rot="10800000">
            <a:off x="6019800" y="3456782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6" name="Google Shape;516;p24"/>
          <p:cNvCxnSpPr/>
          <p:nvPr/>
        </p:nvCxnSpPr>
        <p:spPr>
          <a:xfrm flipH="1" rot="10800000">
            <a:off x="6019800" y="2720183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7" name="Google Shape;517;p24"/>
          <p:cNvCxnSpPr/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8" name="Google Shape;518;p24"/>
          <p:cNvCxnSpPr/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9" name="Google Shape;519;p24"/>
          <p:cNvCxnSpPr/>
          <p:nvPr/>
        </p:nvCxnSpPr>
        <p:spPr>
          <a:xfrm flipH="1" rot="10800000">
            <a:off x="6019800" y="2720183"/>
            <a:ext cx="1066800" cy="73898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20" name="Google Shape;520;p24"/>
          <p:cNvCxnSpPr/>
          <p:nvPr/>
        </p:nvCxnSpPr>
        <p:spPr>
          <a:xfrm flipH="1" rot="10800000">
            <a:off x="6019800" y="1983584"/>
            <a:ext cx="1066800" cy="147558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21" name="Google Shape;521;p24"/>
          <p:cNvCxnSpPr/>
          <p:nvPr/>
        </p:nvCxnSpPr>
        <p:spPr>
          <a:xfrm flipH="1" rot="10800000">
            <a:off x="6019800" y="1983584"/>
            <a:ext cx="1066800" cy="282416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22" name="Google Shape;522;p24"/>
          <p:cNvCxnSpPr/>
          <p:nvPr/>
        </p:nvCxnSpPr>
        <p:spPr>
          <a:xfrm flipH="1" rot="10800000">
            <a:off x="6019800" y="2720183"/>
            <a:ext cx="1066800" cy="208756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23" name="Google Shape;523;p24"/>
          <p:cNvCxnSpPr/>
          <p:nvPr/>
        </p:nvCxnSpPr>
        <p:spPr>
          <a:xfrm flipH="1" rot="10800000">
            <a:off x="6019800" y="3456782"/>
            <a:ext cx="1066800" cy="135097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24" name="Google Shape;524;p24"/>
          <p:cNvCxnSpPr/>
          <p:nvPr/>
        </p:nvCxnSpPr>
        <p:spPr>
          <a:xfrm flipH="1" rot="10800000">
            <a:off x="6019800" y="4805368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25" name="Google Shape;525;p24"/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526" name="Google Shape;526;p2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314015" y="5613402"/>
            <a:ext cx="4628677" cy="90264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4"/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= nonlinear activation function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5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533" name="Google Shape;533;p25"/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0" name="Google Shape;540;p25"/>
          <p:cNvCxnSpPr>
            <a:stCxn id="536" idx="6"/>
            <a:endCxn id="533" idx="2"/>
          </p:cNvCxnSpPr>
          <p:nvPr/>
        </p:nvCxnSpPr>
        <p:spPr>
          <a:xfrm>
            <a:off x="7674232" y="1983584"/>
            <a:ext cx="1447800" cy="431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41" name="Google Shape;541;p25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2" name="Google Shape;542;p25"/>
          <p:cNvCxnSpPr>
            <a:stCxn id="536" idx="6"/>
            <a:endCxn id="535" idx="2"/>
          </p:cNvCxnSpPr>
          <p:nvPr/>
        </p:nvCxnSpPr>
        <p:spPr>
          <a:xfrm>
            <a:off x="7674232" y="1983584"/>
            <a:ext cx="1447800" cy="2212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3" name="Google Shape;543;p25"/>
          <p:cNvCxnSpPr>
            <a:stCxn id="537" idx="6"/>
            <a:endCxn id="535" idx="2"/>
          </p:cNvCxnSpPr>
          <p:nvPr/>
        </p:nvCxnSpPr>
        <p:spPr>
          <a:xfrm>
            <a:off x="7674232" y="2720183"/>
            <a:ext cx="1447800" cy="147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4" name="Google Shape;544;p25"/>
          <p:cNvCxnSpPr>
            <a:stCxn id="538" idx="6"/>
          </p:cNvCxnSpPr>
          <p:nvPr/>
        </p:nvCxnSpPr>
        <p:spPr>
          <a:xfrm>
            <a:off x="7674232" y="3456782"/>
            <a:ext cx="1447800" cy="73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5" name="Google Shape;545;p25"/>
          <p:cNvCxnSpPr>
            <a:stCxn id="539" idx="6"/>
            <a:endCxn id="535" idx="2"/>
          </p:cNvCxnSpPr>
          <p:nvPr/>
        </p:nvCxnSpPr>
        <p:spPr>
          <a:xfrm flipH="1" rot="10800000">
            <a:off x="7674232" y="4195768"/>
            <a:ext cx="1447800" cy="60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6" name="Google Shape;546;p25"/>
          <p:cNvCxnSpPr>
            <a:stCxn id="536" idx="6"/>
            <a:endCxn id="534" idx="2"/>
          </p:cNvCxnSpPr>
          <p:nvPr/>
        </p:nvCxnSpPr>
        <p:spPr>
          <a:xfrm>
            <a:off x="7674232" y="1983584"/>
            <a:ext cx="1447800" cy="132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7" name="Google Shape;547;p25"/>
          <p:cNvCxnSpPr>
            <a:stCxn id="538" idx="6"/>
            <a:endCxn id="534" idx="2"/>
          </p:cNvCxnSpPr>
          <p:nvPr/>
        </p:nvCxnSpPr>
        <p:spPr>
          <a:xfrm flipH="1" rot="10800000">
            <a:off x="7674232" y="3306782"/>
            <a:ext cx="1447800" cy="15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8" name="Google Shape;548;p25"/>
          <p:cNvCxnSpPr>
            <a:stCxn id="538" idx="6"/>
            <a:endCxn id="533" idx="2"/>
          </p:cNvCxnSpPr>
          <p:nvPr/>
        </p:nvCxnSpPr>
        <p:spPr>
          <a:xfrm flipH="1" rot="10800000">
            <a:off x="7674232" y="2415482"/>
            <a:ext cx="1447800" cy="104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9" name="Google Shape;549;p25"/>
          <p:cNvCxnSpPr>
            <a:stCxn id="537" idx="6"/>
            <a:endCxn id="533" idx="2"/>
          </p:cNvCxnSpPr>
          <p:nvPr/>
        </p:nvCxnSpPr>
        <p:spPr>
          <a:xfrm flipH="1" rot="10800000">
            <a:off x="7674232" y="2415383"/>
            <a:ext cx="1447800" cy="304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0" name="Google Shape;550;p25"/>
          <p:cNvCxnSpPr>
            <a:stCxn id="537" idx="6"/>
            <a:endCxn id="534" idx="2"/>
          </p:cNvCxnSpPr>
          <p:nvPr/>
        </p:nvCxnSpPr>
        <p:spPr>
          <a:xfrm>
            <a:off x="7674232" y="2720183"/>
            <a:ext cx="1447800" cy="58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1" name="Google Shape;551;p25"/>
          <p:cNvCxnSpPr>
            <a:stCxn id="539" idx="6"/>
            <a:endCxn id="534" idx="2"/>
          </p:cNvCxnSpPr>
          <p:nvPr/>
        </p:nvCxnSpPr>
        <p:spPr>
          <a:xfrm flipH="1" rot="10800000">
            <a:off x="7674232" y="3306868"/>
            <a:ext cx="1447800" cy="1498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2" name="Google Shape;552;p25"/>
          <p:cNvCxnSpPr>
            <a:stCxn id="539" idx="6"/>
            <a:endCxn id="533" idx="2"/>
          </p:cNvCxnSpPr>
          <p:nvPr/>
        </p:nvCxnSpPr>
        <p:spPr>
          <a:xfrm flipH="1" rot="10800000">
            <a:off x="7674232" y="2415268"/>
            <a:ext cx="1447800" cy="239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53" name="Google Shape;553;p25"/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25"/>
          <p:cNvCxnSpPr>
            <a:stCxn id="533" idx="6"/>
          </p:cNvCxnSpPr>
          <p:nvPr/>
        </p:nvCxnSpPr>
        <p:spPr>
          <a:xfrm>
            <a:off x="9731632" y="2415387"/>
            <a:ext cx="43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5" name="Google Shape;555;p25"/>
          <p:cNvCxnSpPr>
            <a:stCxn id="534" idx="6"/>
            <a:endCxn id="553" idx="1"/>
          </p:cNvCxnSpPr>
          <p:nvPr/>
        </p:nvCxnSpPr>
        <p:spPr>
          <a:xfrm>
            <a:off x="9731632" y="3306767"/>
            <a:ext cx="43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6" name="Google Shape;556;p25"/>
          <p:cNvCxnSpPr/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7" name="Google Shape;557;p25"/>
          <p:cNvCxnSpPr/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8" name="Google Shape;558;p25"/>
          <p:cNvCxnSpPr/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9" name="Google Shape;559;p25"/>
          <p:cNvCxnSpPr/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60" name="Google Shape;560;p25"/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561" name="Google Shape;56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2588" y="218748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5632" y="3092859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55632" y="3938600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65" name="Google Shape;565;p25"/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5"/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5"/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aseline="-25000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5"/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70" name="Google Shape;570;p25"/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25"/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25"/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25"/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5"/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75" name="Google Shape;575;p25"/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5"/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25"/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5"/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5"/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80" name="Google Shape;580;p25"/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5"/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5"/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5"/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5"/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585" name="Google Shape;58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9422" y="1791880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47211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69179" y="3300221"/>
            <a:ext cx="372778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24641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61933" y="4613010"/>
            <a:ext cx="537661" cy="37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75885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644565" y="1817269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619467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647260" y="3291039"/>
            <a:ext cx="338889" cy="31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204502" y="3259105"/>
            <a:ext cx="394285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182785" y="2504765"/>
            <a:ext cx="433714" cy="37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194257" y="1803124"/>
            <a:ext cx="394285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200742" y="2286104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193513" y="3199165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98838" y="4073494"/>
            <a:ext cx="554762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486400" y="3319869"/>
            <a:ext cx="490130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486400" y="2639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510905" y="1877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5477153" y="4739771"/>
            <a:ext cx="471835" cy="2359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p25"/>
          <p:cNvCxnSpPr>
            <a:stCxn id="565" idx="6"/>
            <a:endCxn id="570" idx="2"/>
          </p:cNvCxnSpPr>
          <p:nvPr/>
        </p:nvCxnSpPr>
        <p:spPr>
          <a:xfrm flipH="1" rot="10800000">
            <a:off x="762000" y="1981184"/>
            <a:ext cx="1066800" cy="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05" name="Google Shape;605;p25"/>
          <p:cNvCxnSpPr>
            <a:stCxn id="565" idx="6"/>
            <a:endCxn id="571" idx="2"/>
          </p:cNvCxnSpPr>
          <p:nvPr/>
        </p:nvCxnSpPr>
        <p:spPr>
          <a:xfrm>
            <a:off x="762000" y="1983584"/>
            <a:ext cx="1066800" cy="73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06" name="Google Shape;606;p25"/>
          <p:cNvCxnSpPr>
            <a:stCxn id="565" idx="6"/>
            <a:endCxn id="572" idx="2"/>
          </p:cNvCxnSpPr>
          <p:nvPr/>
        </p:nvCxnSpPr>
        <p:spPr>
          <a:xfrm>
            <a:off x="762000" y="1983584"/>
            <a:ext cx="1066800" cy="1470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07" name="Google Shape;607;p25"/>
          <p:cNvCxnSpPr>
            <a:stCxn id="565" idx="6"/>
            <a:endCxn id="573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08" name="Google Shape;608;p25"/>
          <p:cNvCxnSpPr>
            <a:stCxn id="566" idx="6"/>
            <a:endCxn id="570" idx="2"/>
          </p:cNvCxnSpPr>
          <p:nvPr/>
        </p:nvCxnSpPr>
        <p:spPr>
          <a:xfrm flipH="1" rot="10800000">
            <a:off x="762000" y="1981283"/>
            <a:ext cx="1066800" cy="73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09" name="Google Shape;609;p25"/>
          <p:cNvCxnSpPr>
            <a:stCxn id="566" idx="6"/>
            <a:endCxn id="573" idx="2"/>
          </p:cNvCxnSpPr>
          <p:nvPr/>
        </p:nvCxnSpPr>
        <p:spPr>
          <a:xfrm>
            <a:off x="762000" y="2720183"/>
            <a:ext cx="1066800" cy="2082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0" name="Google Shape;610;p25"/>
          <p:cNvCxnSpPr>
            <a:stCxn id="567" idx="6"/>
            <a:endCxn id="572" idx="2"/>
          </p:cNvCxnSpPr>
          <p:nvPr/>
        </p:nvCxnSpPr>
        <p:spPr>
          <a:xfrm flipH="1" rot="10800000">
            <a:off x="762000" y="3454382"/>
            <a:ext cx="1066800" cy="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1" name="Google Shape;611;p25"/>
          <p:cNvCxnSpPr>
            <a:stCxn id="566" idx="6"/>
            <a:endCxn id="571" idx="2"/>
          </p:cNvCxnSpPr>
          <p:nvPr/>
        </p:nvCxnSpPr>
        <p:spPr>
          <a:xfrm flipH="1" rot="10800000">
            <a:off x="762000" y="2717783"/>
            <a:ext cx="1066800" cy="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2" name="Google Shape;612;p25"/>
          <p:cNvCxnSpPr>
            <a:stCxn id="566" idx="6"/>
            <a:endCxn id="572" idx="2"/>
          </p:cNvCxnSpPr>
          <p:nvPr/>
        </p:nvCxnSpPr>
        <p:spPr>
          <a:xfrm>
            <a:off x="762000" y="2720183"/>
            <a:ext cx="1066800" cy="73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3" name="Google Shape;613;p25"/>
          <p:cNvCxnSpPr>
            <a:stCxn id="567" idx="6"/>
            <a:endCxn id="573" idx="2"/>
          </p:cNvCxnSpPr>
          <p:nvPr/>
        </p:nvCxnSpPr>
        <p:spPr>
          <a:xfrm>
            <a:off x="762000" y="3456782"/>
            <a:ext cx="1066800" cy="1346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4" name="Google Shape;614;p25"/>
          <p:cNvCxnSpPr>
            <a:stCxn id="567" idx="6"/>
            <a:endCxn id="571" idx="2"/>
          </p:cNvCxnSpPr>
          <p:nvPr/>
        </p:nvCxnSpPr>
        <p:spPr>
          <a:xfrm flipH="1" rot="10800000">
            <a:off x="762000" y="2717882"/>
            <a:ext cx="1066800" cy="73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5" name="Google Shape;615;p25"/>
          <p:cNvCxnSpPr>
            <a:stCxn id="567" idx="6"/>
            <a:endCxn id="570" idx="2"/>
          </p:cNvCxnSpPr>
          <p:nvPr/>
        </p:nvCxnSpPr>
        <p:spPr>
          <a:xfrm flipH="1" rot="10800000">
            <a:off x="762000" y="1981082"/>
            <a:ext cx="1066800" cy="147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6" name="Google Shape;616;p25"/>
          <p:cNvCxnSpPr>
            <a:stCxn id="568" idx="6"/>
            <a:endCxn id="570" idx="2"/>
          </p:cNvCxnSpPr>
          <p:nvPr/>
        </p:nvCxnSpPr>
        <p:spPr>
          <a:xfrm flipH="1" rot="10800000">
            <a:off x="762000" y="1981168"/>
            <a:ext cx="1066800" cy="2824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7" name="Google Shape;617;p25"/>
          <p:cNvCxnSpPr>
            <a:stCxn id="568" idx="6"/>
            <a:endCxn id="571" idx="2"/>
          </p:cNvCxnSpPr>
          <p:nvPr/>
        </p:nvCxnSpPr>
        <p:spPr>
          <a:xfrm flipH="1" rot="10800000">
            <a:off x="762000" y="2717668"/>
            <a:ext cx="1066800" cy="208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8" name="Google Shape;618;p25"/>
          <p:cNvCxnSpPr>
            <a:stCxn id="568" idx="6"/>
            <a:endCxn id="572" idx="2"/>
          </p:cNvCxnSpPr>
          <p:nvPr/>
        </p:nvCxnSpPr>
        <p:spPr>
          <a:xfrm flipH="1" rot="10800000">
            <a:off x="762000" y="3454468"/>
            <a:ext cx="1066800" cy="1350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9" name="Google Shape;619;p25"/>
          <p:cNvCxnSpPr>
            <a:stCxn id="568" idx="6"/>
            <a:endCxn id="573" idx="2"/>
          </p:cNvCxnSpPr>
          <p:nvPr/>
        </p:nvCxnSpPr>
        <p:spPr>
          <a:xfrm flipH="1" rot="10800000">
            <a:off x="762000" y="4802968"/>
            <a:ext cx="1066800" cy="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0" name="Google Shape;620;p25"/>
          <p:cNvCxnSpPr/>
          <p:nvPr/>
        </p:nvCxnSpPr>
        <p:spPr>
          <a:xfrm flipH="1" rot="10800000">
            <a:off x="2438400" y="1983584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1" name="Google Shape;621;p25"/>
          <p:cNvCxnSpPr/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2" name="Google Shape;622;p25"/>
          <p:cNvCxnSpPr/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3" name="Google Shape;623;p25"/>
          <p:cNvCxnSpPr/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4" name="Google Shape;624;p25"/>
          <p:cNvCxnSpPr/>
          <p:nvPr/>
        </p:nvCxnSpPr>
        <p:spPr>
          <a:xfrm flipH="1" rot="10800000">
            <a:off x="2438400" y="1983584"/>
            <a:ext cx="1066800" cy="73898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5" name="Google Shape;625;p25"/>
          <p:cNvCxnSpPr/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6" name="Google Shape;626;p25"/>
          <p:cNvCxnSpPr/>
          <p:nvPr/>
        </p:nvCxnSpPr>
        <p:spPr>
          <a:xfrm flipH="1" rot="10800000">
            <a:off x="2438400" y="3456782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7" name="Google Shape;627;p25"/>
          <p:cNvCxnSpPr/>
          <p:nvPr/>
        </p:nvCxnSpPr>
        <p:spPr>
          <a:xfrm flipH="1" rot="10800000">
            <a:off x="2438400" y="2720183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8" name="Google Shape;628;p25"/>
          <p:cNvCxnSpPr/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9" name="Google Shape;629;p25"/>
          <p:cNvCxnSpPr/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0" name="Google Shape;630;p25"/>
          <p:cNvCxnSpPr/>
          <p:nvPr/>
        </p:nvCxnSpPr>
        <p:spPr>
          <a:xfrm flipH="1" rot="10800000">
            <a:off x="2438400" y="2720183"/>
            <a:ext cx="1066800" cy="73898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1" name="Google Shape;631;p25"/>
          <p:cNvCxnSpPr/>
          <p:nvPr/>
        </p:nvCxnSpPr>
        <p:spPr>
          <a:xfrm flipH="1" rot="10800000">
            <a:off x="2438400" y="1983584"/>
            <a:ext cx="1066800" cy="147558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2" name="Google Shape;632;p25"/>
          <p:cNvCxnSpPr/>
          <p:nvPr/>
        </p:nvCxnSpPr>
        <p:spPr>
          <a:xfrm flipH="1" rot="10800000">
            <a:off x="2438400" y="1983584"/>
            <a:ext cx="1066800" cy="282416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3" name="Google Shape;633;p25"/>
          <p:cNvCxnSpPr/>
          <p:nvPr/>
        </p:nvCxnSpPr>
        <p:spPr>
          <a:xfrm flipH="1" rot="10800000">
            <a:off x="2438400" y="2720183"/>
            <a:ext cx="1066800" cy="208756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4" name="Google Shape;634;p25"/>
          <p:cNvCxnSpPr/>
          <p:nvPr/>
        </p:nvCxnSpPr>
        <p:spPr>
          <a:xfrm flipH="1" rot="10800000">
            <a:off x="2438400" y="3456782"/>
            <a:ext cx="1066800" cy="135097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5" name="Google Shape;635;p25"/>
          <p:cNvCxnSpPr/>
          <p:nvPr/>
        </p:nvCxnSpPr>
        <p:spPr>
          <a:xfrm flipH="1" rot="10800000">
            <a:off x="2438400" y="4805368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6" name="Google Shape;636;p25"/>
          <p:cNvCxnSpPr/>
          <p:nvPr/>
        </p:nvCxnSpPr>
        <p:spPr>
          <a:xfrm flipH="1" rot="10800000">
            <a:off x="6019800" y="1983584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7" name="Google Shape;637;p25"/>
          <p:cNvCxnSpPr/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8" name="Google Shape;638;p25"/>
          <p:cNvCxnSpPr/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9" name="Google Shape;639;p25"/>
          <p:cNvCxnSpPr/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0" name="Google Shape;640;p25"/>
          <p:cNvCxnSpPr/>
          <p:nvPr/>
        </p:nvCxnSpPr>
        <p:spPr>
          <a:xfrm flipH="1" rot="10800000">
            <a:off x="6019800" y="1983584"/>
            <a:ext cx="1066800" cy="73898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1" name="Google Shape;641;p25"/>
          <p:cNvCxnSpPr/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2" name="Google Shape;642;p25"/>
          <p:cNvCxnSpPr/>
          <p:nvPr/>
        </p:nvCxnSpPr>
        <p:spPr>
          <a:xfrm flipH="1" rot="10800000">
            <a:off x="6019800" y="3456782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3" name="Google Shape;643;p25"/>
          <p:cNvCxnSpPr/>
          <p:nvPr/>
        </p:nvCxnSpPr>
        <p:spPr>
          <a:xfrm flipH="1" rot="10800000">
            <a:off x="6019800" y="2720183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4" name="Google Shape;644;p25"/>
          <p:cNvCxnSpPr/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5" name="Google Shape;645;p25"/>
          <p:cNvCxnSpPr/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6" name="Google Shape;646;p25"/>
          <p:cNvCxnSpPr/>
          <p:nvPr/>
        </p:nvCxnSpPr>
        <p:spPr>
          <a:xfrm flipH="1" rot="10800000">
            <a:off x="6019800" y="2720183"/>
            <a:ext cx="1066800" cy="73898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7" name="Google Shape;647;p25"/>
          <p:cNvCxnSpPr/>
          <p:nvPr/>
        </p:nvCxnSpPr>
        <p:spPr>
          <a:xfrm flipH="1" rot="10800000">
            <a:off x="6019800" y="1983584"/>
            <a:ext cx="1066800" cy="147558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8" name="Google Shape;648;p25"/>
          <p:cNvCxnSpPr/>
          <p:nvPr/>
        </p:nvCxnSpPr>
        <p:spPr>
          <a:xfrm flipH="1" rot="10800000">
            <a:off x="6019800" y="1983584"/>
            <a:ext cx="1066800" cy="282416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9" name="Google Shape;649;p25"/>
          <p:cNvCxnSpPr/>
          <p:nvPr/>
        </p:nvCxnSpPr>
        <p:spPr>
          <a:xfrm flipH="1" rot="10800000">
            <a:off x="6019800" y="2720183"/>
            <a:ext cx="1066800" cy="208756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0" name="Google Shape;650;p25"/>
          <p:cNvCxnSpPr/>
          <p:nvPr/>
        </p:nvCxnSpPr>
        <p:spPr>
          <a:xfrm flipH="1" rot="10800000">
            <a:off x="6019800" y="3456782"/>
            <a:ext cx="1066800" cy="135097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1" name="Google Shape;651;p25"/>
          <p:cNvCxnSpPr/>
          <p:nvPr/>
        </p:nvCxnSpPr>
        <p:spPr>
          <a:xfrm flipH="1" rot="10800000">
            <a:off x="6019800" y="4805368"/>
            <a:ext cx="1066800" cy="23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52" name="Google Shape;652;p25"/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653" name="Google Shape;653;p2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314015" y="5613402"/>
            <a:ext cx="4628677" cy="90264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25"/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= nonlinear activation function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6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Common Activation Functions</a:t>
            </a:r>
            <a:endParaRPr/>
          </a:p>
        </p:txBody>
      </p:sp>
      <p:pic>
        <p:nvPicPr>
          <p:cNvPr id="660" name="Google Shape;66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01145"/>
            <a:ext cx="12192000" cy="4455711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26"/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[source: MIT 6.S191 introtodeeplearning.com]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7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Network: Also Learn the Features!</a:t>
            </a:r>
            <a:endParaRPr/>
          </a:p>
        </p:txBody>
      </p:sp>
      <p:sp>
        <p:nvSpPr>
          <p:cNvPr id="667" name="Google Shape;667;p27"/>
          <p:cNvSpPr txBox="1"/>
          <p:nvPr>
            <p:ph idx="1" type="body"/>
          </p:nvPr>
        </p:nvSpPr>
        <p:spPr>
          <a:xfrm>
            <a:off x="406400" y="1397001"/>
            <a:ext cx="11099800" cy="157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Training the deep neural network is just like logistic regression:</a:t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01588" lvl="3" marL="160012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1" marL="457176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/>
              <a:t>		just w tends to be a much, much larger vector ☺</a:t>
            </a:r>
            <a:endParaRPr/>
          </a:p>
          <a:p>
            <a:pPr indent="0" lvl="1" marL="457176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🡪"/>
            </a:pPr>
            <a:r>
              <a:rPr lang="en-US"/>
              <a:t>just run gradient ascent </a:t>
            </a:r>
            <a:endParaRPr/>
          </a:p>
          <a:p>
            <a:pPr indent="0" lvl="1" marL="457176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/>
              <a:t> + stop when log likelihood of hold-out data starts to decrease</a:t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668" name="Google Shape;66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5650" y="2933700"/>
            <a:ext cx="81407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8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Neural Networks Properties</a:t>
            </a:r>
            <a:endParaRPr/>
          </a:p>
        </p:txBody>
      </p:sp>
      <p:sp>
        <p:nvSpPr>
          <p:cNvPr id="674" name="Google Shape;674;p28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Theorem (Universal Function Approximators).  A two-layer neural network with a sufficient number of neurons can approximate any continuous function to any desired accuracy.</a:t>
            </a:r>
            <a:endParaRPr/>
          </a:p>
          <a:p>
            <a:pPr indent="-101589" lvl="4" marL="2057298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342882" lvl="0" marL="342882" rtl="0" algn="l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Practical considerations</a:t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Can be seen as learning the features </a:t>
            </a:r>
            <a:endParaRPr/>
          </a:p>
          <a:p>
            <a:pPr indent="-177788" lvl="5" marL="2514474" rtl="0" algn="l">
              <a:spcBef>
                <a:spcPts val="16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 sz="800"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Large number of neurons</a:t>
            </a:r>
            <a:endParaRPr/>
          </a:p>
          <a:p>
            <a:pPr indent="-228588" lvl="2" marL="1142942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Danger for overfitting</a:t>
            </a:r>
            <a:endParaRPr/>
          </a:p>
          <a:p>
            <a:pPr indent="-228588" lvl="2" marL="1142942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(hence early stopping!)</a:t>
            </a:r>
            <a:endParaRPr/>
          </a:p>
          <a:p>
            <a:pPr indent="-76188" lvl="2" marL="1142942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9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Universal Function Approximation Theorem*</a:t>
            </a:r>
            <a:endParaRPr/>
          </a:p>
        </p:txBody>
      </p:sp>
      <p:sp>
        <p:nvSpPr>
          <p:cNvPr id="680" name="Google Shape;680;p29"/>
          <p:cNvSpPr txBox="1"/>
          <p:nvPr>
            <p:ph idx="1" type="body"/>
          </p:nvPr>
        </p:nvSpPr>
        <p:spPr>
          <a:xfrm>
            <a:off x="406401" y="4492618"/>
            <a:ext cx="11117913" cy="1476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u="sng"/>
              <a:t>In words:</a:t>
            </a:r>
            <a:r>
              <a:rPr lang="en-US"/>
              <a:t> Given any continuous function f(x), if a 2-layer neural network has enough hidden units, then there is a choice of weights that allow it to closely approximate f(x). </a:t>
            </a:r>
            <a:endParaRPr/>
          </a:p>
        </p:txBody>
      </p:sp>
      <p:pic>
        <p:nvPicPr>
          <p:cNvPr id="681" name="Google Shape;6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0865" y="1130363"/>
            <a:ext cx="7570273" cy="3365437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2" name="Google Shape;682;p29"/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Cybenko (1989) “Approximations by superpositions of sigmoidal functions”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Hornik (1991) “Approximation Capabilities of Multilayer Feedforward Networks”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Leshno and Schocken (1991) ”Multilayer Feedforward Networks with Non-Polynomial Activation Functions Can Approximate Any Function”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get probabilistic decisions?</a:t>
            </a:r>
            <a:endParaRPr/>
          </a:p>
        </p:txBody>
      </p:sp>
      <p:sp>
        <p:nvSpPr>
          <p:cNvPr id="124" name="Google Shape;124;p3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Activation:</a:t>
            </a:r>
            <a:endParaRPr/>
          </a:p>
          <a:p>
            <a:pPr indent="-342882" lvl="0" marL="342882" rtl="0" algn="l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If 			        very positive 🡪 want probability going to 1</a:t>
            </a:r>
            <a:endParaRPr/>
          </a:p>
          <a:p>
            <a:pPr indent="-342882" lvl="0" marL="342882" rtl="0" algn="l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If  			        very negative 🡪 want probability going to 0</a:t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342882" lvl="0" marL="342882" rtl="0" algn="l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Sigmoid function</a:t>
            </a:r>
            <a:endParaRPr/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3676223"/>
            <a:ext cx="4499765" cy="299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4835" y="1462064"/>
            <a:ext cx="2124364" cy="42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327" y="2139824"/>
            <a:ext cx="1755673" cy="35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327" y="2743200"/>
            <a:ext cx="1755673" cy="35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6235" y="4684096"/>
            <a:ext cx="2997200" cy="9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0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Universal Function Approximation Theorem*</a:t>
            </a:r>
            <a:endParaRPr/>
          </a:p>
        </p:txBody>
      </p:sp>
      <p:sp>
        <p:nvSpPr>
          <p:cNvPr id="688" name="Google Shape;688;p30"/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Cybenko (1989) “Approximations by superpositions of sigmoidal functions”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Hornik (1991) “Approximation Capabilities of Multilayer Feedforward Networks”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Leshno and Schocken (1991) ”Multilayer Feedforward Networks with Non-Polynomial Activation Functions Can Approximate Any Function”</a:t>
            </a:r>
            <a:endParaRPr/>
          </a:p>
        </p:txBody>
      </p:sp>
      <p:pic>
        <p:nvPicPr>
          <p:cNvPr id="689" name="Google Shape;6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9385" y="1052124"/>
            <a:ext cx="4253748" cy="4888331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0" name="Google Shape;69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1874" y="1052124"/>
            <a:ext cx="3777988" cy="488833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1" name="Google Shape;69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01" y="1052125"/>
            <a:ext cx="3184393" cy="4928140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31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Fun Neural Net Demo Site</a:t>
            </a:r>
            <a:endParaRPr/>
          </a:p>
        </p:txBody>
      </p:sp>
      <p:sp>
        <p:nvSpPr>
          <p:cNvPr id="697" name="Google Shape;697;p31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Demo-site:</a:t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http://playground.tensorflow.org/</a:t>
            </a:r>
            <a:endParaRPr/>
          </a:p>
          <a:p>
            <a:pPr indent="-107936" lvl="1" marL="742913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"/>
          <p:cNvSpPr txBox="1"/>
          <p:nvPr>
            <p:ph idx="1" type="body"/>
          </p:nvPr>
        </p:nvSpPr>
        <p:spPr>
          <a:xfrm>
            <a:off x="609599" y="1371286"/>
            <a:ext cx="5486401" cy="548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Derivatives tables:</a:t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703" name="Google Shape;703;p32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pic>
        <p:nvPicPr>
          <p:cNvPr id="704" name="Google Shape;70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5400" y="1524000"/>
            <a:ext cx="4582475" cy="498792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2"/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[source:  http://hyperphysics.phy-astr.gsu.edu/hbase/Math/derfunc.html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sp>
        <p:nvSpPr>
          <p:cNvPr id="711" name="Google Shape;711;p33"/>
          <p:cNvSpPr txBox="1"/>
          <p:nvPr/>
        </p:nvSpPr>
        <p:spPr>
          <a:xfrm>
            <a:off x="1219200" y="1344788"/>
            <a:ext cx="10439400" cy="355882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neural net f is never one of those?</a:t>
            </a:r>
            <a:endParaRPr/>
          </a:p>
          <a:p>
            <a:pPr indent="-285750" lvl="1" marL="742950" marR="0" rtl="0" algn="l">
              <a:spcBef>
                <a:spcPts val="1176"/>
              </a:spcBef>
              <a:spcAft>
                <a:spcPts val="0"/>
              </a:spcAft>
              <a:buClr>
                <a:schemeClr val="hlink"/>
              </a:buClr>
              <a:buSzPts val="1467"/>
              <a:buFont typeface="Noto Sans Symbols"/>
              <a:buChar char="■"/>
            </a:pPr>
            <a:r>
              <a:rPr b="0" i="0" lang="en-US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problem: CHAIN RULE:</a:t>
            </a:r>
            <a:endParaRPr/>
          </a:p>
          <a:p>
            <a:pPr indent="0" lvl="2" marL="121917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121917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endParaRPr/>
          </a:p>
          <a:p>
            <a:pPr indent="0" lvl="2" marL="121917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121917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121917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</a:t>
            </a:r>
            <a:endParaRPr/>
          </a:p>
          <a:p>
            <a:pPr indent="0" lvl="2" marL="121917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121917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121917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 Derivatives can be computed by following well-defined procedures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5300" y="2902587"/>
            <a:ext cx="2743200" cy="4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3365" y="4267200"/>
            <a:ext cx="3448680" cy="41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Automatic differentiation software </a:t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e.g. Theano, TensorFlow, PyTorch, Chainer</a:t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Only need to program the function g(x,y,w)</a:t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Can automatically compute all derivatives w.r.t. all entries in w</a:t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This is typically done by caching info during forward computation pass of f, and then doing a backward pass = “backpropagation”</a:t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Autodiff / Backpropagation can often be done at computational cost comparable to the forward pass</a:t>
            </a:r>
            <a:endParaRPr/>
          </a:p>
          <a:p>
            <a:pPr indent="-342882" lvl="0" marL="342882" rtl="0" algn="l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Need to know this exists</a:t>
            </a:r>
            <a:endParaRPr/>
          </a:p>
          <a:p>
            <a:pPr indent="-342882" lvl="0" marL="342882" rtl="0" algn="l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How this is done?  --  outside of scope of CS188</a:t>
            </a:r>
            <a:endParaRPr/>
          </a:p>
          <a:p>
            <a:pPr indent="-107936" lvl="1" marL="742913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19" name="Google Shape;719;p34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Automatic Differentiation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5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well does this all work?</a:t>
            </a:r>
            <a:endParaRPr/>
          </a:p>
        </p:txBody>
      </p:sp>
      <p:sp>
        <p:nvSpPr>
          <p:cNvPr id="725" name="Google Shape;725;p35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682" lvl="0" marL="342882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6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of Key Ideas</a:t>
            </a:r>
            <a:endParaRPr/>
          </a:p>
        </p:txBody>
      </p:sp>
      <p:sp>
        <p:nvSpPr>
          <p:cNvPr id="731" name="Google Shape;731;p36"/>
          <p:cNvSpPr txBox="1"/>
          <p:nvPr>
            <p:ph idx="1" type="body"/>
          </p:nvPr>
        </p:nvSpPr>
        <p:spPr>
          <a:xfrm>
            <a:off x="1447800" y="1219200"/>
            <a:ext cx="10337800" cy="59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Optimize probability of label given input</a:t>
            </a:r>
            <a:endParaRPr/>
          </a:p>
          <a:p>
            <a:pPr indent="-152388" lvl="3" marL="160012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342882" lvl="0" marL="342882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Continuous optimization</a:t>
            </a:r>
            <a:endParaRPr/>
          </a:p>
          <a:p>
            <a:pPr indent="-285736" lvl="1" marL="74291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Gradient ascent: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Compute steepest uphill direction = gradient (= just vector of partial derivatives)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Take step in the gradient direction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Repeat (until held-out data accuracy starts to drop = “early stopping”)</a:t>
            </a:r>
            <a:endParaRPr/>
          </a:p>
          <a:p>
            <a:pPr indent="-152388" lvl="3" marL="160012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  <a:p>
            <a:pPr indent="-342882" lvl="0" marL="342882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Deep neural nets</a:t>
            </a:r>
            <a:endParaRPr/>
          </a:p>
          <a:p>
            <a:pPr indent="-285736" lvl="1" marL="74291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Last layer = still logistic regression</a:t>
            </a:r>
            <a:endParaRPr/>
          </a:p>
          <a:p>
            <a:pPr indent="-285736" lvl="1" marL="74291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Now also many more layers before this last layer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= computing the features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🡪 the features are learned rather than hand-designed</a:t>
            </a:r>
            <a:endParaRPr/>
          </a:p>
          <a:p>
            <a:pPr indent="-285736" lvl="1" marL="74291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Universal function approximation theorem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>
                <a:latin typeface="Courier"/>
                <a:ea typeface="Courier"/>
                <a:cs typeface="Courier"/>
                <a:sym typeface="Courier"/>
              </a:rPr>
              <a:t>If</a:t>
            </a:r>
            <a:r>
              <a:rPr lang="en-US" sz="1600"/>
              <a:t>         neural net is large enough 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>
                <a:latin typeface="Courier"/>
                <a:ea typeface="Courier"/>
                <a:cs typeface="Courier"/>
                <a:sym typeface="Courier"/>
              </a:rPr>
              <a:t>Then</a:t>
            </a:r>
            <a:r>
              <a:rPr lang="en-US" sz="1600"/>
              <a:t>   neural net can represent any continuous mapping from input to output with arbitrary accuracy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But remember: need to avoid overfitting  / memorizing the training data 🡪 early stopping!</a:t>
            </a:r>
            <a:endParaRPr/>
          </a:p>
          <a:p>
            <a:pPr indent="-285736" lvl="1" marL="74291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Automatic differentiation gives the derivatives efficiently (how? = outside of scope of 188)</a:t>
            </a:r>
            <a:endParaRPr sz="2000"/>
          </a:p>
        </p:txBody>
      </p:sp>
      <p:pic>
        <p:nvPicPr>
          <p:cNvPr id="732" name="Google Shape;73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8734" y="1219200"/>
            <a:ext cx="4177466" cy="50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7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well does it work?</a:t>
            </a:r>
            <a:endParaRPr/>
          </a:p>
        </p:txBody>
      </p:sp>
      <p:sp>
        <p:nvSpPr>
          <p:cNvPr id="738" name="Google Shape;738;p37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682" lvl="0" marL="342882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8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Vision</a:t>
            </a:r>
            <a:endParaRPr/>
          </a:p>
        </p:txBody>
      </p:sp>
      <p:pic>
        <p:nvPicPr>
          <p:cNvPr id="745" name="Google Shape;74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9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Detection</a:t>
            </a:r>
            <a:endParaRPr/>
          </a:p>
        </p:txBody>
      </p:sp>
      <p:pic>
        <p:nvPicPr>
          <p:cNvPr id="752" name="Google Shape;75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w? </a:t>
            </a:r>
            <a:endParaRPr/>
          </a:p>
        </p:txBody>
      </p:sp>
      <p:sp>
        <p:nvSpPr>
          <p:cNvPr id="135" name="Google Shape;135;p4"/>
          <p:cNvSpPr txBox="1"/>
          <p:nvPr>
            <p:ph idx="1" type="body"/>
          </p:nvPr>
        </p:nvSpPr>
        <p:spPr>
          <a:xfrm>
            <a:off x="406400" y="1397001"/>
            <a:ext cx="11379200" cy="2184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Maximum likelihood estimation:</a:t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01588" lvl="5" marL="2514474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/>
              <a:t>with:</a:t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6700" y="2438400"/>
            <a:ext cx="81407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3810000"/>
            <a:ext cx="81534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304800" y="6269935"/>
            <a:ext cx="368158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Logistic Regression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0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Manual Feature Design</a:t>
            </a:r>
            <a:endParaRPr/>
          </a:p>
        </p:txBody>
      </p:sp>
      <p:pic>
        <p:nvPicPr>
          <p:cNvPr id="759" name="Google Shape;75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68" name="Google Shape;768;p41"/>
          <p:cNvPicPr preferRelativeResize="0"/>
          <p:nvPr/>
        </p:nvPicPr>
        <p:blipFill rotWithShape="1">
          <a:blip r:embed="rId3">
            <a:alphaModFix/>
          </a:blip>
          <a:srcRect b="0" l="47590" r="0" t="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1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[HoG: Dalal and Triggs, 2005]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2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76" name="Google Shape;77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2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3"/>
          <p:cNvSpPr txBox="1"/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50" lIns="121850" spcFirstLastPara="1" rIns="121850" wrap="square" tIns="121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Performance</a:t>
            </a:r>
            <a:endParaRPr b="0"/>
          </a:p>
        </p:txBody>
      </p:sp>
      <p:pic>
        <p:nvPicPr>
          <p:cNvPr id="784" name="Google Shape;78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3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86" name="Google Shape;786;p43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3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3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4"/>
          <p:cNvSpPr txBox="1"/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50" lIns="121850" spcFirstLastPara="1" rIns="121850" wrap="square" tIns="121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Performance</a:t>
            </a:r>
            <a:endParaRPr b="0"/>
          </a:p>
        </p:txBody>
      </p:sp>
      <p:pic>
        <p:nvPicPr>
          <p:cNvPr id="794" name="Google Shape;79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4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96" name="Google Shape;796;p44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4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4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9" name="Google Shape;799;p44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cap="flat" cmpd="sng" w="12700">
            <a:solidFill>
              <a:srgbClr val="36CE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5"/>
          <p:cNvSpPr txBox="1"/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50" lIns="121850" spcFirstLastPara="1" rIns="121850" wrap="square" tIns="121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Performance</a:t>
            </a:r>
            <a:endParaRPr b="0"/>
          </a:p>
        </p:txBody>
      </p:sp>
      <p:pic>
        <p:nvPicPr>
          <p:cNvPr id="805" name="Google Shape;80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45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07" name="Google Shape;807;p45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45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09" name="Google Shape;809;p45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cap="flat" cmpd="sng" w="12700">
            <a:solidFill>
              <a:srgbClr val="36CE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6"/>
          <p:cNvSpPr txBox="1"/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50" lIns="121850" spcFirstLastPara="1" rIns="121850" wrap="square" tIns="121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Performance</a:t>
            </a:r>
            <a:endParaRPr b="0"/>
          </a:p>
        </p:txBody>
      </p:sp>
      <p:pic>
        <p:nvPicPr>
          <p:cNvPr id="815" name="Google Shape;81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6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17" name="Google Shape;817;p46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18" name="Google Shape;818;p46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cap="flat" cmpd="sng" w="12700">
            <a:solidFill>
              <a:srgbClr val="36CE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7"/>
          <p:cNvSpPr txBox="1"/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50" lIns="121850" spcFirstLastPara="1" rIns="121850" wrap="square" tIns="121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Performance</a:t>
            </a:r>
            <a:endParaRPr b="0"/>
          </a:p>
        </p:txBody>
      </p:sp>
      <p:pic>
        <p:nvPicPr>
          <p:cNvPr id="824" name="Google Shape;82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7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26" name="Google Shape;826;p47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cap="flat" cmpd="sng" w="12700">
            <a:solidFill>
              <a:srgbClr val="36CE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7" name="Google Shape;827;p47"/>
          <p:cNvCxnSpPr/>
          <p:nvPr/>
        </p:nvCxnSpPr>
        <p:spPr>
          <a:xfrm>
            <a:off x="6400800" y="5257800"/>
            <a:ext cx="3454400" cy="508000"/>
          </a:xfrm>
          <a:prstGeom prst="straightConnector1">
            <a:avLst/>
          </a:prstGeom>
          <a:noFill/>
          <a:ln cap="flat" cmpd="sng" w="127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8" name="Google Shape;828;p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8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MS COCO Image Captioning Challenge</a:t>
            </a:r>
            <a:endParaRPr/>
          </a:p>
        </p:txBody>
      </p:sp>
      <p:pic>
        <p:nvPicPr>
          <p:cNvPr descr="Screen Shot 2016-06-17 at 10.41.52 PM.png" id="834" name="Google Shape;83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013" y="990600"/>
            <a:ext cx="8315987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8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Karpathy &amp; Fei-Fei, 2015; Donahue et al., 2015; Xu et al, 2015; many more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9"/>
          <p:cNvSpPr txBox="1"/>
          <p:nvPr>
            <p:ph type="title"/>
          </p:nvPr>
        </p:nvSpPr>
        <p:spPr>
          <a:xfrm>
            <a:off x="0" y="-127000"/>
            <a:ext cx="12192000" cy="8854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Visual QA Challenge</a:t>
            </a:r>
            <a:endParaRPr/>
          </a:p>
        </p:txBody>
      </p:sp>
      <p:pic>
        <p:nvPicPr>
          <p:cNvPr descr="Screen Shot 2016-06-17 at 10.49.42 PM.png" id="841" name="Google Shape;84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990600"/>
            <a:ext cx="10879869" cy="5558563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9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Stanislaw Antol, Aishwarya Agrawal, Jiasen Lu, Margaret Mitchell, Dhruv Batra, C. Lawrence Zitnick, Devi Parikh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Multiclass Logistic Regression</a:t>
            </a:r>
            <a:endParaRPr/>
          </a:p>
        </p:txBody>
      </p:sp>
      <p:sp>
        <p:nvSpPr>
          <p:cNvPr id="144" name="Google Shape;144;p5"/>
          <p:cNvSpPr txBox="1"/>
          <p:nvPr>
            <p:ph idx="1" type="body"/>
          </p:nvPr>
        </p:nvSpPr>
        <p:spPr>
          <a:xfrm>
            <a:off x="457199" y="1249150"/>
            <a:ext cx="7663021" cy="4648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Multi-class linear classification</a:t>
            </a:r>
            <a:endParaRPr/>
          </a:p>
          <a:p>
            <a:pPr indent="-196838" lvl="3" marL="1600120" rtl="0" algn="l">
              <a:spcBef>
                <a:spcPts val="10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 sz="500"/>
          </a:p>
          <a:p>
            <a:pPr indent="-285736" lvl="1" marL="742913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A weight vector for each class:</a:t>
            </a:r>
            <a:endParaRPr/>
          </a:p>
          <a:p>
            <a:pPr indent="-171436" lvl="1" marL="742913" rtl="0" algn="l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-285736" lvl="1" marL="742913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Score (activation) of a class y:</a:t>
            </a:r>
            <a:endParaRPr/>
          </a:p>
          <a:p>
            <a:pPr indent="-196836" lvl="1" marL="742913" rtl="0" algn="l">
              <a:spcBef>
                <a:spcPts val="2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-285736" lvl="1" marL="742913" rtl="0" algn="l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Prediction w/highest score wins:</a:t>
            </a:r>
            <a:endParaRPr/>
          </a:p>
          <a:p>
            <a:pPr indent="-158736" lvl="1" marL="742913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190482" lvl="0" marL="342882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342882" lvl="0" marL="342882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How to make the scores into probabilities? </a:t>
            </a:r>
            <a:endParaRPr/>
          </a:p>
          <a:p>
            <a:pPr indent="-190482" lvl="0" marL="342882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txp_fig" id="145" name="Google Shape;1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5523" y="2514600"/>
            <a:ext cx="1419225" cy="38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5"/>
          <p:cNvGrpSpPr/>
          <p:nvPr/>
        </p:nvGrpSpPr>
        <p:grpSpPr>
          <a:xfrm>
            <a:off x="9163050" y="1573213"/>
            <a:ext cx="2286000" cy="2209800"/>
            <a:chOff x="3648" y="1104"/>
            <a:chExt cx="1440" cy="1392"/>
          </a:xfrm>
        </p:grpSpPr>
        <p:sp>
          <p:nvSpPr>
            <p:cNvPr id="147" name="Google Shape;147;p5"/>
            <p:cNvSpPr/>
            <p:nvPr/>
          </p:nvSpPr>
          <p:spPr>
            <a:xfrm>
              <a:off x="3792" y="1104"/>
              <a:ext cx="1104" cy="528"/>
            </a:xfrm>
            <a:custGeom>
              <a:rect b="b" l="l" r="r" t="t"/>
              <a:pathLst>
                <a:path extrusionOk="0" h="528" w="1104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512" y="1392"/>
              <a:ext cx="576" cy="1008"/>
            </a:xfrm>
            <a:custGeom>
              <a:rect b="b" l="l" r="r" t="t"/>
              <a:pathLst>
                <a:path extrusionOk="0" h="1008" w="576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648" y="1632"/>
              <a:ext cx="864" cy="864"/>
            </a:xfrm>
            <a:custGeom>
              <a:rect b="b" l="l" r="r" t="t"/>
              <a:pathLst>
                <a:path extrusionOk="0" h="864" w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792" y="1392"/>
              <a:ext cx="1104" cy="384"/>
            </a:xfrm>
            <a:custGeom>
              <a:rect b="b" l="l" r="r" t="t"/>
              <a:pathLst>
                <a:path extrusionOk="0" h="384" w="110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416" y="1392"/>
              <a:ext cx="480" cy="1008"/>
            </a:xfrm>
            <a:custGeom>
              <a:rect b="b" l="l" r="r" t="t"/>
              <a:pathLst>
                <a:path extrusionOk="0" h="1008" w="480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92" y="1632"/>
              <a:ext cx="720" cy="768"/>
            </a:xfrm>
            <a:custGeom>
              <a:rect b="b" l="l" r="r" t="t"/>
              <a:pathLst>
                <a:path extrusionOk="0" h="768" w="720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txp_fig" id="153" name="Google Shape;15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800" y="3124200"/>
            <a:ext cx="3352800" cy="522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xp_fig" id="154" name="Google Shape;15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39250" y="1268413"/>
            <a:ext cx="152400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xp_fig" id="155" name="Google Shape;15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82050" y="3325813"/>
            <a:ext cx="819150" cy="484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xp_fig" id="156" name="Google Shape;156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20450" y="3173413"/>
            <a:ext cx="819150" cy="484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xp_fig" id="157" name="Google Shape;157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41887" y="1884363"/>
            <a:ext cx="468313" cy="292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5"/>
          <p:cNvCxnSpPr/>
          <p:nvPr/>
        </p:nvCxnSpPr>
        <p:spPr>
          <a:xfrm rot="10800000">
            <a:off x="10153650" y="1649413"/>
            <a:ext cx="228600" cy="9906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9" name="Google Shape;159;p5"/>
          <p:cNvCxnSpPr/>
          <p:nvPr/>
        </p:nvCxnSpPr>
        <p:spPr>
          <a:xfrm>
            <a:off x="10382250" y="2640013"/>
            <a:ext cx="1066800" cy="3810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p5"/>
          <p:cNvCxnSpPr/>
          <p:nvPr/>
        </p:nvCxnSpPr>
        <p:spPr>
          <a:xfrm flipH="1">
            <a:off x="9696450" y="2640013"/>
            <a:ext cx="685800" cy="6096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txp_fig" id="161" name="Google Shape;16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06050" y="1676400"/>
            <a:ext cx="338138" cy="196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xp_fig" id="162" name="Google Shape;162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391650" y="2851150"/>
            <a:ext cx="352425" cy="196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xp_fig" id="163" name="Google Shape;163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296650" y="2667000"/>
            <a:ext cx="352425" cy="21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0251" y="4869499"/>
            <a:ext cx="11381220" cy="9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152400" y="6326784"/>
            <a:ext cx="2082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original activations</a:t>
            </a:r>
            <a:endParaRPr/>
          </a:p>
        </p:txBody>
      </p:sp>
      <p:sp>
        <p:nvSpPr>
          <p:cNvPr id="166" name="Google Shape;166;p5"/>
          <p:cNvSpPr txBox="1"/>
          <p:nvPr/>
        </p:nvSpPr>
        <p:spPr>
          <a:xfrm>
            <a:off x="6443821" y="6326784"/>
            <a:ext cx="21467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softmax activations</a:t>
            </a:r>
            <a:endParaRPr/>
          </a:p>
        </p:txBody>
      </p:sp>
      <p:sp>
        <p:nvSpPr>
          <p:cNvPr id="167" name="Google Shape;167;p5"/>
          <p:cNvSpPr/>
          <p:nvPr/>
        </p:nvSpPr>
        <p:spPr>
          <a:xfrm rot="-5400000">
            <a:off x="1032344" y="5229339"/>
            <a:ext cx="297670" cy="1752441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/>
          <p:nvPr/>
        </p:nvSpPr>
        <p:spPr>
          <a:xfrm rot="-5400000">
            <a:off x="7141376" y="1508727"/>
            <a:ext cx="254862" cy="9236475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0"/>
          <p:cNvSpPr txBox="1"/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50" lIns="121850" spcFirstLastPara="1" rIns="121850" wrap="square" tIns="121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Speech Recognition</a:t>
            </a:r>
            <a:endParaRPr/>
          </a:p>
        </p:txBody>
      </p:sp>
      <p:pic>
        <p:nvPicPr>
          <p:cNvPr id="848" name="Google Shape;84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0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52" name="Google Shape;852;p50"/>
          <p:cNvCxnSpPr/>
          <p:nvPr/>
        </p:nvCxnSpPr>
        <p:spPr>
          <a:xfrm>
            <a:off x="914400" y="4953000"/>
            <a:ext cx="6908800" cy="203200"/>
          </a:xfrm>
          <a:prstGeom prst="straightConnector1">
            <a:avLst/>
          </a:prstGeom>
          <a:noFill/>
          <a:ln cap="flat" cmpd="sng" w="12700">
            <a:solidFill>
              <a:srgbClr val="36CE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3" name="Google Shape;853;p50"/>
          <p:cNvCxnSpPr/>
          <p:nvPr/>
        </p:nvCxnSpPr>
        <p:spPr>
          <a:xfrm>
            <a:off x="5892800" y="4953000"/>
            <a:ext cx="1422400" cy="1016000"/>
          </a:xfrm>
          <a:prstGeom prst="straightConnector1">
            <a:avLst/>
          </a:prstGeom>
          <a:noFill/>
          <a:ln cap="flat" cmpd="sng" w="127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Translation</a:t>
            </a:r>
            <a:endParaRPr/>
          </a:p>
        </p:txBody>
      </p:sp>
      <p:pic>
        <p:nvPicPr>
          <p:cNvPr id="860" name="Google Shape;86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1" y="1473200"/>
            <a:ext cx="10022871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51"/>
          <p:cNvSpPr txBox="1"/>
          <p:nvPr/>
        </p:nvSpPr>
        <p:spPr>
          <a:xfrm>
            <a:off x="2453037" y="901660"/>
            <a:ext cx="7210051" cy="502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Neural Machine Translation (in production)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52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still missing? – correlation \neq causation</a:t>
            </a:r>
            <a:endParaRPr/>
          </a:p>
        </p:txBody>
      </p:sp>
      <p:sp>
        <p:nvSpPr>
          <p:cNvPr id="867" name="Google Shape;867;p52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682" lvl="0" marL="342882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868" name="Google Shape;86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7701" y="1407887"/>
            <a:ext cx="4596598" cy="4176716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52"/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[Ribeiro et al.]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3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still missing? – covariate shift</a:t>
            </a:r>
            <a:endParaRPr/>
          </a:p>
        </p:txBody>
      </p:sp>
      <p:sp>
        <p:nvSpPr>
          <p:cNvPr id="875" name="Google Shape;875;p53"/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[Carroll et al.]</a:t>
            </a:r>
            <a:endParaRPr/>
          </a:p>
        </p:txBody>
      </p:sp>
      <p:pic>
        <p:nvPicPr>
          <p:cNvPr descr="BC+BC on distribution" id="876" name="Google Shape;876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0388" y="1397000"/>
            <a:ext cx="8531225" cy="472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54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still missing? – covariate shift</a:t>
            </a:r>
            <a:endParaRPr/>
          </a:p>
        </p:txBody>
      </p:sp>
      <p:pic>
        <p:nvPicPr>
          <p:cNvPr descr="Failure_video" id="882" name="Google Shape;882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4675" y="1397000"/>
            <a:ext cx="8501063" cy="4729163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54"/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[Carroll et al.]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w? </a:t>
            </a:r>
            <a:endParaRPr/>
          </a:p>
        </p:txBody>
      </p:sp>
      <p:sp>
        <p:nvSpPr>
          <p:cNvPr id="174" name="Google Shape;174;p6"/>
          <p:cNvSpPr txBox="1"/>
          <p:nvPr>
            <p:ph idx="1" type="body"/>
          </p:nvPr>
        </p:nvSpPr>
        <p:spPr>
          <a:xfrm>
            <a:off x="406400" y="1397001"/>
            <a:ext cx="11379200" cy="2184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Maximum likelihood estimation:</a:t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/>
              <a:t>with:</a:t>
            </a:r>
            <a:endParaRPr/>
          </a:p>
          <a:p>
            <a:pPr indent="-139682" lvl="0" marL="342882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6700" y="2438400"/>
            <a:ext cx="81407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9800" y="3860801"/>
            <a:ext cx="6172200" cy="14462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 txBox="1"/>
          <p:nvPr/>
        </p:nvSpPr>
        <p:spPr>
          <a:xfrm>
            <a:off x="304800" y="6269935"/>
            <a:ext cx="567091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Multi-Class Logistic Regression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Lecture</a:t>
            </a:r>
            <a:endParaRPr/>
          </a:p>
        </p:txBody>
      </p:sp>
      <p:sp>
        <p:nvSpPr>
          <p:cNvPr id="183" name="Google Shape;183;p7"/>
          <p:cNvSpPr txBox="1"/>
          <p:nvPr>
            <p:ph idx="1" type="body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682" lvl="0" marL="342882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342882" lvl="0" marL="342882" rtl="0" algn="l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Optimization</a:t>
            </a:r>
            <a:endParaRPr/>
          </a:p>
          <a:p>
            <a:pPr indent="-76188" lvl="2" marL="1142942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i.e., how do we solve:</a:t>
            </a:r>
            <a:endParaRPr/>
          </a:p>
          <a:p>
            <a:pPr indent="-107936" lvl="1" marL="742913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3888426"/>
            <a:ext cx="81407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Hill Climbing</a:t>
            </a:r>
            <a:endParaRPr/>
          </a:p>
        </p:txBody>
      </p:sp>
      <p:sp>
        <p:nvSpPr>
          <p:cNvPr id="190" name="Google Shape;190;p8"/>
          <p:cNvSpPr txBox="1"/>
          <p:nvPr>
            <p:ph idx="1" type="body"/>
          </p:nvPr>
        </p:nvSpPr>
        <p:spPr>
          <a:xfrm>
            <a:off x="457200" y="1447800"/>
            <a:ext cx="106680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Recall from CSPs lecture: simple, general idea</a:t>
            </a:r>
            <a:endParaRPr/>
          </a:p>
          <a:p>
            <a:pPr indent="-285736" lvl="1" marL="742913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Start wherever</a:t>
            </a:r>
            <a:endParaRPr/>
          </a:p>
          <a:p>
            <a:pPr indent="-285736" lvl="1" marL="742913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Repeat: move to the best neighboring state</a:t>
            </a:r>
            <a:endParaRPr/>
          </a:p>
          <a:p>
            <a:pPr indent="-285736" lvl="1" marL="742913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If no neighbors better than current, quit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342882" lvl="0" marL="342882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What’s particularly tricky when hill-climbing for multiclass logistic regression?</a:t>
            </a:r>
            <a:endParaRPr/>
          </a:p>
          <a:p>
            <a:pPr indent="-285736" lvl="1" marL="742913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Optimization over a continuous space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Infinitely many neighbors!</a:t>
            </a:r>
            <a:endParaRPr/>
          </a:p>
          <a:p>
            <a:pPr indent="-228588" lvl="2" marL="1142942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How to do this efficiently?</a:t>
            </a:r>
            <a:endParaRPr/>
          </a:p>
        </p:txBody>
      </p:sp>
      <p:pic>
        <p:nvPicPr>
          <p:cNvPr descr="C:\Users\Dan\Dropbox\Office\CS 188\Ketrina Art\CSPs 2\HillClimbing.png" id="191" name="Google Shape;1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1820" y="1144462"/>
            <a:ext cx="4996380" cy="3122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/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1-D Optimization</a:t>
            </a:r>
            <a:endParaRPr/>
          </a:p>
        </p:txBody>
      </p:sp>
      <p:sp>
        <p:nvSpPr>
          <p:cNvPr id="197" name="Google Shape;197;p9"/>
          <p:cNvSpPr txBox="1"/>
          <p:nvPr>
            <p:ph idx="1" type="body"/>
          </p:nvPr>
        </p:nvSpPr>
        <p:spPr>
          <a:xfrm>
            <a:off x="406400" y="3886201"/>
            <a:ext cx="113792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82" lvl="0" marL="342882" rtl="0" algn="l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Could evaluate			and</a:t>
            </a:r>
            <a:endParaRPr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Then step in best direction</a:t>
            </a:r>
            <a:endParaRPr/>
          </a:p>
          <a:p>
            <a:pPr indent="-76188" lvl="2" marL="1142942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882" lvl="0" marL="342882" rtl="0" algn="l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Or, evaluate derivative:</a:t>
            </a:r>
            <a:endParaRPr/>
          </a:p>
          <a:p>
            <a:pPr indent="-234936" lvl="1" marL="742913" rtl="0" algn="l">
              <a:spcBef>
                <a:spcPts val="16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 sz="800"/>
          </a:p>
          <a:p>
            <a:pPr indent="-285736" lvl="1" marL="742913" rtl="0" algn="l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Tells which direction to step into</a:t>
            </a:r>
            <a:endParaRPr/>
          </a:p>
        </p:txBody>
      </p:sp>
      <p:cxnSp>
        <p:nvCxnSpPr>
          <p:cNvPr id="198" name="Google Shape;198;p9"/>
          <p:cNvCxnSpPr/>
          <p:nvPr/>
        </p:nvCxnSpPr>
        <p:spPr>
          <a:xfrm>
            <a:off x="2362200" y="3429000"/>
            <a:ext cx="7010400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99" name="Google Shape;199;p9"/>
          <p:cNvCxnSpPr/>
          <p:nvPr/>
        </p:nvCxnSpPr>
        <p:spPr>
          <a:xfrm rot="10800000">
            <a:off x="3581400" y="1371600"/>
            <a:ext cx="0" cy="22098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descr="latex-image-1.pdf" id="200" name="Google Shape;20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7966" y="3543476"/>
            <a:ext cx="3175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x-image-1.pdf" id="201" name="Google Shape;20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0" y="1219200"/>
            <a:ext cx="685615" cy="362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x-image-1.pdf" id="202" name="Google Shape;20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8800" y="3581400"/>
            <a:ext cx="356995" cy="216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9"/>
          <p:cNvCxnSpPr/>
          <p:nvPr/>
        </p:nvCxnSpPr>
        <p:spPr>
          <a:xfrm>
            <a:off x="5754531" y="2632731"/>
            <a:ext cx="0" cy="910745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04" name="Google Shape;204;p9"/>
          <p:cNvCxnSpPr/>
          <p:nvPr/>
        </p:nvCxnSpPr>
        <p:spPr>
          <a:xfrm rot="10800000">
            <a:off x="3581400" y="2632731"/>
            <a:ext cx="2173132" cy="1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descr="latex-image-1.pdf" id="205" name="Google Shape;20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67000" y="2438400"/>
            <a:ext cx="788042" cy="343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x-image-1.pdf" id="206" name="Google Shape;20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23619" y="4004290"/>
            <a:ext cx="1762781" cy="4377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x-image-1.pdf" id="207" name="Google Shape;207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58000" y="3949700"/>
            <a:ext cx="18923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x-image-1.pdf" id="208" name="Google Shape;208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34000" y="5334000"/>
            <a:ext cx="517467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2004-08-27T04:16:05Z</dcterms:created>
  <dc:creator>Preferred Customer</dc:creator>
</cp:coreProperties>
</file>