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82"/>
  </p:notesMasterIdLst>
  <p:handoutMasterIdLst>
    <p:handoutMasterId r:id="rId83"/>
  </p:handoutMasterIdLst>
  <p:sldIdLst>
    <p:sldId id="513" r:id="rId2"/>
    <p:sldId id="1989" r:id="rId3"/>
    <p:sldId id="420" r:id="rId4"/>
    <p:sldId id="425" r:id="rId5"/>
    <p:sldId id="589" r:id="rId6"/>
    <p:sldId id="590" r:id="rId7"/>
    <p:sldId id="879" r:id="rId8"/>
    <p:sldId id="880" r:id="rId9"/>
    <p:sldId id="424" r:id="rId10"/>
    <p:sldId id="591" r:id="rId11"/>
    <p:sldId id="1979" r:id="rId12"/>
    <p:sldId id="592" r:id="rId13"/>
    <p:sldId id="1981" r:id="rId14"/>
    <p:sldId id="260" r:id="rId15"/>
    <p:sldId id="261" r:id="rId16"/>
    <p:sldId id="262" r:id="rId17"/>
    <p:sldId id="263" r:id="rId18"/>
    <p:sldId id="264" r:id="rId19"/>
    <p:sldId id="986" r:id="rId20"/>
    <p:sldId id="987" r:id="rId21"/>
    <p:sldId id="988" r:id="rId22"/>
    <p:sldId id="989" r:id="rId23"/>
    <p:sldId id="990" r:id="rId24"/>
    <p:sldId id="1017" r:id="rId25"/>
    <p:sldId id="1019" r:id="rId26"/>
    <p:sldId id="991" r:id="rId27"/>
    <p:sldId id="1082" r:id="rId28"/>
    <p:sldId id="1982" r:id="rId29"/>
    <p:sldId id="1983" r:id="rId30"/>
    <p:sldId id="1984" r:id="rId31"/>
    <p:sldId id="1985" r:id="rId32"/>
    <p:sldId id="1986" r:id="rId33"/>
    <p:sldId id="859" r:id="rId34"/>
    <p:sldId id="371" r:id="rId35"/>
    <p:sldId id="1551" r:id="rId36"/>
    <p:sldId id="1570" r:id="rId37"/>
    <p:sldId id="881" r:id="rId38"/>
    <p:sldId id="882" r:id="rId39"/>
    <p:sldId id="883" r:id="rId40"/>
    <p:sldId id="885" r:id="rId41"/>
    <p:sldId id="969" r:id="rId42"/>
    <p:sldId id="971" r:id="rId43"/>
    <p:sldId id="884" r:id="rId44"/>
    <p:sldId id="886" r:id="rId45"/>
    <p:sldId id="888" r:id="rId46"/>
    <p:sldId id="887" r:id="rId47"/>
    <p:sldId id="889" r:id="rId48"/>
    <p:sldId id="890" r:id="rId49"/>
    <p:sldId id="891" r:id="rId50"/>
    <p:sldId id="892" r:id="rId51"/>
    <p:sldId id="970" r:id="rId52"/>
    <p:sldId id="893" r:id="rId53"/>
    <p:sldId id="894" r:id="rId54"/>
    <p:sldId id="895" r:id="rId55"/>
    <p:sldId id="896" r:id="rId56"/>
    <p:sldId id="897" r:id="rId57"/>
    <p:sldId id="973" r:id="rId58"/>
    <p:sldId id="974" r:id="rId59"/>
    <p:sldId id="898" r:id="rId60"/>
    <p:sldId id="899" r:id="rId61"/>
    <p:sldId id="1988" r:id="rId62"/>
    <p:sldId id="900" r:id="rId63"/>
    <p:sldId id="901" r:id="rId64"/>
    <p:sldId id="902" r:id="rId65"/>
    <p:sldId id="903" r:id="rId66"/>
    <p:sldId id="904" r:id="rId67"/>
    <p:sldId id="905" r:id="rId68"/>
    <p:sldId id="975" r:id="rId69"/>
    <p:sldId id="906" r:id="rId70"/>
    <p:sldId id="907" r:id="rId71"/>
    <p:sldId id="908" r:id="rId72"/>
    <p:sldId id="909" r:id="rId73"/>
    <p:sldId id="910" r:id="rId74"/>
    <p:sldId id="912" r:id="rId75"/>
    <p:sldId id="978" r:id="rId76"/>
    <p:sldId id="979" r:id="rId77"/>
    <p:sldId id="913" r:id="rId78"/>
    <p:sldId id="968" r:id="rId79"/>
    <p:sldId id="915" r:id="rId80"/>
    <p:sldId id="1987" r:id="rId81"/>
  </p:sldIdLst>
  <p:sldSz cx="12192000" cy="6858000"/>
  <p:notesSz cx="7315200" cy="9601200"/>
  <p:custDataLst>
    <p:tags r:id="rId8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18" autoAdjust="0"/>
    <p:restoredTop sz="91429" autoAdjust="0"/>
  </p:normalViewPr>
  <p:slideViewPr>
    <p:cSldViewPr>
      <p:cViewPr varScale="1">
        <p:scale>
          <a:sx n="113" d="100"/>
          <a:sy n="113" d="100"/>
        </p:scale>
        <p:origin x="5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gs" Target="tags/tag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7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783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602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6747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5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4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05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131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8D200E-B8F0-7F42-8730-8CDA0DD14E8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5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52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not just use </a:t>
            </a:r>
            <a:r>
              <a:rPr lang="en-US"/>
              <a:t>the 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8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14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5232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we get this? -&gt; planning</a:t>
            </a:r>
          </a:p>
          <a:p>
            <a:r>
              <a:rPr lang="en-US" dirty="0"/>
              <a:t>how do we solve this -&gt; gradient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88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21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49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this is soft rationality because of the normalizer, explain beta</a:t>
            </a:r>
          </a:p>
          <a:p>
            <a:r>
              <a:rPr lang="en-US" dirty="0"/>
              <a:t>how do we do IRL with this assumption?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18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98E20-28D8-704B-B818-D33FC67929EC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4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15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1170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1133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3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SIFT (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scale-invariant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feature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+mn-ea"/>
                <a:cs typeface="+mn-cs"/>
              </a:rPr>
              <a:t> transform)</a:t>
            </a: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Daisy</a:t>
            </a:r>
          </a:p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623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46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3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513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78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13" Type="http://schemas.openxmlformats.org/officeDocument/2006/relationships/image" Target="../media/image33.emf"/><Relationship Id="rId18" Type="http://schemas.openxmlformats.org/officeDocument/2006/relationships/image" Target="../media/image38.emf"/><Relationship Id="rId3" Type="http://schemas.openxmlformats.org/officeDocument/2006/relationships/image" Target="../media/image23.emf"/><Relationship Id="rId21" Type="http://schemas.openxmlformats.org/officeDocument/2006/relationships/image" Target="../media/image41.emf"/><Relationship Id="rId7" Type="http://schemas.openxmlformats.org/officeDocument/2006/relationships/image" Target="../media/image27.emf"/><Relationship Id="rId12" Type="http://schemas.openxmlformats.org/officeDocument/2006/relationships/image" Target="../media/image32.emf"/><Relationship Id="rId17" Type="http://schemas.openxmlformats.org/officeDocument/2006/relationships/image" Target="../media/image37.emf"/><Relationship Id="rId2" Type="http://schemas.openxmlformats.org/officeDocument/2006/relationships/image" Target="../media/image22.emf"/><Relationship Id="rId16" Type="http://schemas.openxmlformats.org/officeDocument/2006/relationships/image" Target="../media/image36.emf"/><Relationship Id="rId20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24" Type="http://schemas.openxmlformats.org/officeDocument/2006/relationships/image" Target="../media/image44.emf"/><Relationship Id="rId5" Type="http://schemas.openxmlformats.org/officeDocument/2006/relationships/image" Target="../media/image25.emf"/><Relationship Id="rId15" Type="http://schemas.openxmlformats.org/officeDocument/2006/relationships/image" Target="../media/image35.emf"/><Relationship Id="rId23" Type="http://schemas.openxmlformats.org/officeDocument/2006/relationships/image" Target="../media/image43.emf"/><Relationship Id="rId10" Type="http://schemas.openxmlformats.org/officeDocument/2006/relationships/image" Target="../media/image30.emf"/><Relationship Id="rId19" Type="http://schemas.openxmlformats.org/officeDocument/2006/relationships/image" Target="../media/image39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Relationship Id="rId14" Type="http://schemas.openxmlformats.org/officeDocument/2006/relationships/image" Target="../media/image34.emf"/><Relationship Id="rId22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4.xml"/><Relationship Id="rId16" Type="http://schemas.openxmlformats.org/officeDocument/2006/relationships/image" Target="../media/image11.png"/><Relationship Id="rId20" Type="http://schemas.openxmlformats.org/officeDocument/2006/relationships/image" Target="../media/image15.em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6.png"/><Relationship Id="rId5" Type="http://schemas.openxmlformats.org/officeDocument/2006/relationships/tags" Target="../tags/tag7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4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 you had a FANTASTIC spring break!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51" y="2590801"/>
            <a:ext cx="3919499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7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Multi-class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4729164"/>
          </a:xfrm>
        </p:spPr>
        <p:txBody>
          <a:bodyPr/>
          <a:lstStyle/>
          <a:p>
            <a:r>
              <a:rPr lang="en-US" dirty="0"/>
              <a:t>= special case of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4702432" y="271780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4702432" y="36091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4702432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2645032" y="22860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2645032" y="30225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2645032" y="37591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2645032" y="5107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1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3254632" y="2590800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3254632" y="2590800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3254632" y="3327399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3254632" y="4063998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3254632" y="4802984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3254632" y="2590800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3254632" y="3913983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3254632" y="3022603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3254632" y="3022603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3254632" y="3327399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3254632" y="3913983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3254632" y="3022603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5751177" y="2464991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312032" y="302260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5312032" y="391398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5312032" y="4773915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6150232" y="30442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6150232" y="393564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6150232" y="479557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5801670" y="2820472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88" y="2794701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032" y="3700075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032" y="4545816"/>
            <a:ext cx="2612768" cy="456197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9CCD27E8-5F79-914C-BF8C-E75A58A64CC2}"/>
              </a:ext>
            </a:extLst>
          </p:cNvPr>
          <p:cNvSpPr txBox="1"/>
          <p:nvPr/>
        </p:nvSpPr>
        <p:spPr>
          <a:xfrm>
            <a:off x="2743200" y="457200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7707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 = Also learn the features!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4255941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0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18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765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56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82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2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01857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Hope you had a FANTASTIC </a:t>
            </a:r>
            <a:r>
              <a:rPr lang="en-US" strike="sngStrike" dirty="0"/>
              <a:t>spring</a:t>
            </a:r>
            <a:r>
              <a:rPr lang="en-US" dirty="0"/>
              <a:t> break!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51" y="2590801"/>
            <a:ext cx="3919499" cy="297179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89666D-FBDA-4143-98B7-1801A47AF0CC}"/>
              </a:ext>
            </a:extLst>
          </p:cNvPr>
          <p:cNvCxnSpPr/>
          <p:nvPr/>
        </p:nvCxnSpPr>
        <p:spPr>
          <a:xfrm flipV="1">
            <a:off x="3810000" y="2514600"/>
            <a:ext cx="4495800" cy="297180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4">
            <a:extLst>
              <a:ext uri="{FF2B5EF4-FFF2-40B4-BE49-F238E27FC236}">
                <a16:creationId xmlns:a16="http://schemas.microsoft.com/office/drawing/2014/main" id="{D62DA7F9-D74B-2142-8B3D-2CA447E97903}"/>
              </a:ext>
            </a:extLst>
          </p:cNvPr>
          <p:cNvSpPr txBox="1">
            <a:spLocks/>
          </p:cNvSpPr>
          <p:nvPr/>
        </p:nvSpPr>
        <p:spPr bwMode="auto">
          <a:xfrm>
            <a:off x="2438400" y="872068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17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532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70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Thanksgiving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E154D5-A4A8-4E4C-BEA3-E71C65F89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886200"/>
            <a:ext cx="4177677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270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0240418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217962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58104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299222916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612377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656859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7311488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732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901660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2743133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correlation \</a:t>
            </a:r>
            <a:r>
              <a:rPr lang="en-US" dirty="0" err="1"/>
              <a:t>neq</a:t>
            </a:r>
            <a:r>
              <a:rPr lang="en-US" dirty="0"/>
              <a:t> causation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B7AE-63F1-C449-9BE8-3AAA6F0FA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3A4C47-219F-134E-A667-EA4C8AEF5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701" y="1407887"/>
            <a:ext cx="4596598" cy="41767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[Ribeiro et al.]</a:t>
            </a:r>
          </a:p>
        </p:txBody>
      </p:sp>
    </p:spTree>
    <p:extLst>
      <p:ext uri="{BB962C8B-B14F-4D97-AF65-F5344CB8AC3E}">
        <p14:creationId xmlns:p14="http://schemas.microsoft.com/office/powerpoint/2010/main" val="893191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  <p:pic>
        <p:nvPicPr>
          <p:cNvPr id="9" name="Online Media 8" descr="BC+BC on distribution">
            <a:hlinkClick r:id="" action="ppaction://media"/>
            <a:extLst>
              <a:ext uri="{FF2B5EF4-FFF2-40B4-BE49-F238E27FC236}">
                <a16:creationId xmlns:a16="http://schemas.microsoft.com/office/drawing/2014/main" id="{F21C2A37-BF77-AB43-80A6-727B8C36F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388" y="1397000"/>
            <a:ext cx="8531225" cy="4729163"/>
          </a:xfrm>
        </p:spPr>
      </p:pic>
    </p:spTree>
    <p:extLst>
      <p:ext uri="{BB962C8B-B14F-4D97-AF65-F5344CB8AC3E}">
        <p14:creationId xmlns:p14="http://schemas.microsoft.com/office/powerpoint/2010/main" val="13770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Neural Nets (</a:t>
            </a:r>
            <a:r>
              <a:rPr lang="en-US" sz="4300" dirty="0" err="1"/>
              <a:t>ctd</a:t>
            </a:r>
            <a:r>
              <a:rPr lang="en-US" sz="4300" dirty="0"/>
              <a:t>) and IRL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4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C7B28-9D45-0E43-BA66-9CFF5865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missing? – covariate shift</a:t>
            </a:r>
          </a:p>
        </p:txBody>
      </p:sp>
      <p:pic>
        <p:nvPicPr>
          <p:cNvPr id="6" name="Online Media 5" descr="Failure_video">
            <a:hlinkClick r:id="" action="ppaction://media"/>
            <a:extLst>
              <a:ext uri="{FF2B5EF4-FFF2-40B4-BE49-F238E27FC236}">
                <a16:creationId xmlns:a16="http://schemas.microsoft.com/office/drawing/2014/main" id="{28C12936-15C1-5240-968C-93368D0DA7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4675" y="1397000"/>
            <a:ext cx="8501063" cy="47291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56C33-4311-C349-A111-1CA271E0783A}"/>
              </a:ext>
            </a:extLst>
          </p:cNvPr>
          <p:cNvSpPr txBox="1"/>
          <p:nvPr/>
        </p:nvSpPr>
        <p:spPr>
          <a:xfrm>
            <a:off x="304800" y="62209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[Carroll et al.]</a:t>
            </a:r>
          </a:p>
        </p:txBody>
      </p:sp>
    </p:spTree>
    <p:extLst>
      <p:ext uri="{BB962C8B-B14F-4D97-AF65-F5344CB8AC3E}">
        <p14:creationId xmlns:p14="http://schemas.microsoft.com/office/powerpoint/2010/main" val="152226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EE441-E75E-264F-A262-67781918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still missing – knowing what loss to optimize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34EE9-6FD9-C24B-AD0C-938E8611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89D6E-85C2-4444-8D55-A36AC2723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4705350" cy="369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9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Neural Nets (</a:t>
            </a:r>
            <a:r>
              <a:rPr lang="en-US" sz="4300" dirty="0" err="1"/>
              <a:t>ctd</a:t>
            </a:r>
            <a:r>
              <a:rPr lang="en-US" sz="4300" dirty="0"/>
              <a:t>) and </a:t>
            </a:r>
            <a:r>
              <a:rPr lang="en-US" sz="4300" u="sng" dirty="0"/>
              <a:t>IRL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  <p:pic>
        <p:nvPicPr>
          <p:cNvPr id="8" name="Picture 7" descr="NeuralNets2.png">
            <a:extLst>
              <a:ext uri="{FF2B5EF4-FFF2-40B4-BE49-F238E27FC236}">
                <a16:creationId xmlns:a16="http://schemas.microsoft.com/office/drawing/2014/main" id="{4049D18A-760C-3E4F-99EF-4C11599E0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2" y="2133600"/>
            <a:ext cx="4908174" cy="356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Reminder: 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  <p:extLst>
      <p:ext uri="{BB962C8B-B14F-4D97-AF65-F5344CB8AC3E}">
        <p14:creationId xmlns:p14="http://schemas.microsoft.com/office/powerpoint/2010/main" val="307048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91436" tIns="45718" rIns="132077" bIns="45718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Utility?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30401" y="1535113"/>
            <a:ext cx="4040188" cy="639763"/>
          </a:xfrm>
        </p:spPr>
        <p:txBody>
          <a:bodyPr/>
          <a:lstStyle/>
          <a:p>
            <a:r>
              <a:rPr lang="en-US" dirty="0"/>
              <a:t>Clear utility function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750" r="15750"/>
          <a:stretch>
            <a:fillRect/>
          </a:stretch>
        </p:blipFill>
        <p:spPr>
          <a:xfrm>
            <a:off x="1930400" y="2173817"/>
            <a:ext cx="4040717" cy="395181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18226" y="1535113"/>
            <a:ext cx="4041775" cy="639763"/>
          </a:xfrm>
        </p:spPr>
        <p:txBody>
          <a:bodyPr/>
          <a:lstStyle/>
          <a:p>
            <a:r>
              <a:rPr lang="en-US" dirty="0"/>
              <a:t>Not so clear utility function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18226" y="2174875"/>
            <a:ext cx="4041775" cy="3951288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7600" y="2197501"/>
            <a:ext cx="3759200" cy="40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68251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1B790-7B38-4646-A35E-3FFE685A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365125"/>
            <a:ext cx="11676993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media2.mp4">
            <a:extLst>
              <a:ext uri="{FF2B5EF4-FFF2-40B4-BE49-F238E27FC236}">
                <a16:creationId xmlns:a16="http://schemas.microsoft.com/office/drawing/2014/main" id="{D7CB328F-0375-7B4C-A59A-10C800F1DE0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2801" y="-14774"/>
            <a:ext cx="10315511" cy="68875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755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anca_keynote_imp">
            <a:hlinkClick r:id="" action="ppaction://media"/>
            <a:extLst>
              <a:ext uri="{FF2B5EF4-FFF2-40B4-BE49-F238E27FC236}">
                <a16:creationId xmlns:a16="http://schemas.microsoft.com/office/drawing/2014/main" id="{02B9AFA1-B290-2D44-B66C-BA4343C61F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9"/>
            <a:ext cx="12192000" cy="685800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9D8FE61-A284-F740-8255-9B54D528A7F4}"/>
              </a:ext>
            </a:extLst>
          </p:cNvPr>
          <p:cNvSpPr/>
          <p:nvPr/>
        </p:nvSpPr>
        <p:spPr>
          <a:xfrm>
            <a:off x="6414721" y="47501"/>
            <a:ext cx="1666567" cy="116512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52060E-EC9D-8C4F-8B6E-352D8C7FCAC1}"/>
              </a:ext>
            </a:extLst>
          </p:cNvPr>
          <p:cNvSpPr/>
          <p:nvPr/>
        </p:nvSpPr>
        <p:spPr>
          <a:xfrm>
            <a:off x="8264012" y="929148"/>
            <a:ext cx="210312" cy="21031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D54CF2-D80C-9B4B-B424-507D59B3D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2707" y="118526"/>
            <a:ext cx="330591" cy="330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BDFDB-F8B9-DF42-A1C5-074BD14A2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274" y="410620"/>
            <a:ext cx="935501" cy="935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0ABD02-725D-334C-8888-D5597725B3A9}"/>
              </a:ext>
            </a:extLst>
          </p:cNvPr>
          <p:cNvCxnSpPr>
            <a:cxnSpLocks/>
          </p:cNvCxnSpPr>
          <p:nvPr/>
        </p:nvCxnSpPr>
        <p:spPr>
          <a:xfrm>
            <a:off x="7265605" y="398744"/>
            <a:ext cx="0" cy="274320"/>
          </a:xfrm>
          <a:prstGeom prst="line">
            <a:avLst/>
          </a:prstGeom>
          <a:ln w="3175">
            <a:solidFill>
              <a:schemeClr val="tx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6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Planning/RL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D1070-9E21-3442-AAE4-EA578C2DD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599-7541-0B45-BCBC-56E09A434553}"/>
                  </a:ext>
                </a:extLst>
              </p:cNvPr>
              <p:cNvSpPr txBox="1"/>
              <p:nvPr/>
            </p:nvSpPr>
            <p:spPr>
              <a:xfrm>
                <a:off x="4365244" y="3017520"/>
                <a:ext cx="3187026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5E51599-7541-0B45-BCBC-56E09A434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44" y="3017520"/>
                <a:ext cx="3187026" cy="1015663"/>
              </a:xfrm>
              <a:prstGeom prst="rect">
                <a:avLst/>
              </a:prstGeom>
              <a:blipFill>
                <a:blip r:embed="rId2"/>
                <a:stretch>
                  <a:fillRect l="-5159" t="-7407" r="-9524" b="-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47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D1070-9E21-3442-AAE4-EA578C2DD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DA771-0210-4740-A1CB-F9D39DB3F372}"/>
                  </a:ext>
                </a:extLst>
              </p:cNvPr>
              <p:cNvSpPr txBox="1"/>
              <p:nvPr/>
            </p:nvSpPr>
            <p:spPr>
              <a:xfrm>
                <a:off x="4365244" y="3017520"/>
                <a:ext cx="3187026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DA771-0210-4740-A1CB-F9D39DB3F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44" y="3017520"/>
                <a:ext cx="3187026" cy="1015663"/>
              </a:xfrm>
              <a:prstGeom prst="rect">
                <a:avLst/>
              </a:prstGeom>
              <a:blipFill>
                <a:blip r:embed="rId2"/>
                <a:stretch>
                  <a:fillRect l="-2778" t="-7407" r="-9524" b="-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04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DA771-0210-4740-A1CB-F9D39DB3F372}"/>
                  </a:ext>
                </a:extLst>
              </p:cNvPr>
              <p:cNvSpPr txBox="1"/>
              <p:nvPr/>
            </p:nvSpPr>
            <p:spPr>
              <a:xfrm>
                <a:off x="4365244" y="3017520"/>
                <a:ext cx="2745110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86DA771-0210-4740-A1CB-F9D39DB3F3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5244" y="3017520"/>
                <a:ext cx="2745110" cy="1015663"/>
              </a:xfrm>
              <a:prstGeom prst="rect">
                <a:avLst/>
              </a:prstGeom>
              <a:blipFill>
                <a:blip r:embed="rId2"/>
                <a:stretch>
                  <a:fillRect l="-9677" t="-7407" r="-11060" b="-35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7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Linear Classifiers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447800" y="1600200"/>
            <a:ext cx="85344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Inputs are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feature values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Each feature has a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weight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Sum is the </a:t>
            </a:r>
            <a:r>
              <a:rPr lang="en-US" sz="2800" dirty="0">
                <a:solidFill>
                  <a:srgbClr val="CC0000"/>
                </a:solidFill>
                <a:latin typeface="Calibri"/>
                <a:cs typeface="Calibri"/>
              </a:rPr>
              <a:t>activation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cs typeface="Calibri"/>
              </a:rPr>
              <a:t>If the activation is: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Positive, output +1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Negative, output -1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3914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latin typeface="Calibri"/>
                <a:cs typeface="Calibri"/>
                <a:sym typeface="Symbol" charset="0"/>
              </a:rPr>
              <a:t>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65532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65532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65532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722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1722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1722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f</a:t>
            </a:r>
            <a:r>
              <a:rPr lang="en-US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6705600" y="4876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1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05600" y="52720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2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6705600" y="56388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w</a:t>
            </a:r>
            <a:r>
              <a:rPr lang="en-US" baseline="-25000">
                <a:latin typeface="Calibri"/>
                <a:cs typeface="Calibri"/>
              </a:rPr>
              <a:t>3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84582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&gt;0?</a:t>
            </a:r>
          </a:p>
        </p:txBody>
      </p:sp>
      <p:cxnSp>
        <p:nvCxnSpPr>
          <p:cNvPr id="17" name="AutoShape 16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80772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91440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9" name="Picture 1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8" y="3689350"/>
            <a:ext cx="762476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Neur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524000"/>
            <a:ext cx="4419600" cy="166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6409B-8319-6B44-B310-CA2D33580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580" y="3192905"/>
            <a:ext cx="2076138" cy="207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C5A6E-EA57-3441-9F4F-B55BF16E5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79" y="2405298"/>
            <a:ext cx="1305393" cy="130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079D4-A27E-7D42-9DFB-3E5A34AA2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072" y="2272885"/>
            <a:ext cx="1305393" cy="1305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96E0-12A5-8F4F-9CBE-435FCE3A5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325" y="1099905"/>
            <a:ext cx="1305393" cy="130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DFF49-DFFB-8349-989C-3303BD1A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92" y="2925581"/>
            <a:ext cx="1305393" cy="130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32A7A-15AB-9246-BAE2-203CE1E50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805" y="3578277"/>
            <a:ext cx="1845039" cy="184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81F26-09AA-BF45-A62C-6B6B03241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033" y="3710691"/>
            <a:ext cx="1845039" cy="184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64716-9C02-334C-8761-0D9A07B58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4520" y="4751256"/>
            <a:ext cx="1845039" cy="184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C7CE2-8F1A-4C47-B45A-A39ED6677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9858" y="3408160"/>
            <a:ext cx="1645628" cy="1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6409B-8319-6B44-B310-CA2D3358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80" y="3192905"/>
            <a:ext cx="2076138" cy="207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C5A6E-EA57-3441-9F4F-B55BF16E5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679" y="2405298"/>
            <a:ext cx="1305393" cy="130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079D4-A27E-7D42-9DFB-3E5A34AA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72" y="2272885"/>
            <a:ext cx="1305393" cy="1305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96E0-12A5-8F4F-9CBE-435FCE3A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25" y="1099905"/>
            <a:ext cx="1305393" cy="130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DFF49-DFFB-8349-989C-3303BD1A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692" y="2925581"/>
            <a:ext cx="1305393" cy="130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32A7A-15AB-9246-BAE2-203CE1E50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805" y="3578277"/>
            <a:ext cx="1845039" cy="184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81F26-09AA-BF45-A62C-6B6B03241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033" y="3710691"/>
            <a:ext cx="1845039" cy="184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64716-9C02-334C-8761-0D9A07B5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520" y="4751256"/>
            <a:ext cx="1845039" cy="184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C7CE2-8F1A-4C47-B45A-A39ED6677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858" y="3408160"/>
            <a:ext cx="1645628" cy="164562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C153622-53C9-EA49-968C-E007060B78D3}"/>
              </a:ext>
            </a:extLst>
          </p:cNvPr>
          <p:cNvSpPr/>
          <p:nvPr/>
        </p:nvSpPr>
        <p:spPr>
          <a:xfrm>
            <a:off x="3297836" y="2842612"/>
            <a:ext cx="5621312" cy="1894280"/>
          </a:xfrm>
          <a:custGeom>
            <a:avLst/>
            <a:gdLst>
              <a:gd name="connsiteX0" fmla="*/ 0 w 5621312"/>
              <a:gd name="connsiteY0" fmla="*/ 1894280 h 1894280"/>
              <a:gd name="connsiteX1" fmla="*/ 2278505 w 5621312"/>
              <a:gd name="connsiteY1" fmla="*/ 5519 h 1894280"/>
              <a:gd name="connsiteX2" fmla="*/ 5621312 w 5621312"/>
              <a:gd name="connsiteY2" fmla="*/ 1429585 h 18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1312" h="1894280">
                <a:moveTo>
                  <a:pt x="0" y="1894280"/>
                </a:moveTo>
                <a:cubicBezTo>
                  <a:pt x="670810" y="988624"/>
                  <a:pt x="1341620" y="82968"/>
                  <a:pt x="2278505" y="5519"/>
                </a:cubicBezTo>
                <a:cubicBezTo>
                  <a:pt x="3215390" y="-71930"/>
                  <a:pt x="4418351" y="678827"/>
                  <a:pt x="5621312" y="1429585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IRL is relevant to all 3 types of people:</a:t>
            </a:r>
          </a:p>
        </p:txBody>
      </p:sp>
      <p:pic>
        <p:nvPicPr>
          <p:cNvPr id="3" name="Picture 2" descr="noun_43761_cc.png"/>
          <p:cNvPicPr>
            <a:picLocks noChangeAspect="1"/>
          </p:cNvPicPr>
          <p:nvPr/>
        </p:nvPicPr>
        <p:blipFill rotWithShape="1"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6"/>
          <a:stretch/>
        </p:blipFill>
        <p:spPr>
          <a:xfrm>
            <a:off x="8365297" y="1911865"/>
            <a:ext cx="1689334" cy="14268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888" y="2743524"/>
            <a:ext cx="1888630" cy="7551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248" y="2382578"/>
            <a:ext cx="401059" cy="395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230" y="3134227"/>
            <a:ext cx="2168839" cy="108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17" y="1790077"/>
            <a:ext cx="2168839" cy="1085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877" y="3648443"/>
            <a:ext cx="1888630" cy="755187"/>
          </a:xfrm>
          <a:prstGeom prst="rect">
            <a:avLst/>
          </a:prstGeom>
        </p:spPr>
      </p:pic>
      <p:pic>
        <p:nvPicPr>
          <p:cNvPr id="4" name="Picture 3" descr="noun_609812.png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11" y="2768554"/>
            <a:ext cx="491410" cy="491410"/>
          </a:xfrm>
          <a:prstGeom prst="rect">
            <a:avLst/>
          </a:prstGeom>
        </p:spPr>
      </p:pic>
      <p:pic>
        <p:nvPicPr>
          <p:cNvPr id="16" name="Picture 15" descr="noun_609812.png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83" y="4145279"/>
            <a:ext cx="491410" cy="49141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644414" y="2743524"/>
            <a:ext cx="726756" cy="624785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0" dirty="0">
              <a:solidFill>
                <a:srgbClr val="000000"/>
              </a:solidFill>
              <a:latin typeface="Kurier Light"/>
              <a:cs typeface="Kurier Light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5170254" y="3480204"/>
            <a:ext cx="89274" cy="91440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noun_609812.png"/>
          <p:cNvPicPr>
            <a:picLocks noChangeAspect="1"/>
          </p:cNvPicPr>
          <p:nvPr/>
        </p:nvPicPr>
        <p:blipFill>
          <a:blip r:embed="rId7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2" y="2913397"/>
            <a:ext cx="313293" cy="313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9547" y="4557184"/>
            <a:ext cx="395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 charset="0"/>
                <a:ea typeface="Palatino" charset="0"/>
                <a:cs typeface="Palatino" charset="0"/>
              </a:rPr>
              <a:t>its end-user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9183" y="4403630"/>
            <a:ext cx="248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 charset="0"/>
                <a:ea typeface="Palatino" charset="0"/>
                <a:cs typeface="Palatino" charset="0"/>
              </a:rPr>
              <a:t>person in its environment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76688" y="4557184"/>
            <a:ext cx="3952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 charset="0"/>
                <a:ea typeface="Palatino" charset="0"/>
                <a:cs typeface="Palatino" charset="0"/>
              </a:rPr>
              <a:t>its designer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474" y="3335730"/>
            <a:ext cx="2168839" cy="1085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B58C-5C8B-2C49-9190-299D83C265B3}"/>
              </a:ext>
            </a:extLst>
          </p:cNvPr>
          <p:cNvSpPr txBox="1"/>
          <p:nvPr/>
        </p:nvSpPr>
        <p:spPr>
          <a:xfrm>
            <a:off x="777240" y="157734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given: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/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blipFill>
                <a:blip r:embed="rId2"/>
                <a:stretch>
                  <a:fillRect l="-27711" r="-722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1F661E-ADC8-6544-A8C8-6BB9314D35BF}"/>
              </a:ext>
            </a:extLst>
          </p:cNvPr>
          <p:cNvSpPr txBox="1"/>
          <p:nvPr/>
        </p:nvSpPr>
        <p:spPr>
          <a:xfrm>
            <a:off x="777240" y="342138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find: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/>
              <p:nvPr/>
            </p:nvSpPr>
            <p:spPr>
              <a:xfrm>
                <a:off x="2284983" y="2990492"/>
                <a:ext cx="2670924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2990492"/>
                <a:ext cx="2670924" cy="1015663"/>
              </a:xfrm>
              <a:prstGeom prst="rect">
                <a:avLst/>
              </a:prstGeom>
              <a:blipFill>
                <a:blip r:embed="rId3"/>
                <a:stretch>
                  <a:fillRect l="-6667" r="-10476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881316-699C-A348-BE53-D8132375985C}"/>
              </a:ext>
            </a:extLst>
          </p:cNvPr>
          <p:cNvSpPr txBox="1"/>
          <p:nvPr/>
        </p:nvSpPr>
        <p:spPr>
          <a:xfrm>
            <a:off x="777240" y="4844013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latino" pitchFamily="2" charset="77"/>
                <a:ea typeface="Palatino" pitchFamily="2" charset="77"/>
              </a:rPr>
              <a:t>s.t.</a:t>
            </a: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/>
              <p:nvPr/>
            </p:nvSpPr>
            <p:spPr>
              <a:xfrm>
                <a:off x="2284983" y="4582850"/>
                <a:ext cx="6110712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4582850"/>
                <a:ext cx="6110712" cy="1015663"/>
              </a:xfrm>
              <a:prstGeom prst="rect">
                <a:avLst/>
              </a:prstGeom>
              <a:blipFill>
                <a:blip r:embed="rId4"/>
                <a:stretch>
                  <a:fillRect l="-3119" r="-4158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21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B58C-5C8B-2C49-9190-299D83C265B3}"/>
              </a:ext>
            </a:extLst>
          </p:cNvPr>
          <p:cNvSpPr txBox="1"/>
          <p:nvPr/>
        </p:nvSpPr>
        <p:spPr>
          <a:xfrm>
            <a:off x="777240" y="157734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given: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/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blipFill>
                <a:blip r:embed="rId2"/>
                <a:stretch>
                  <a:fillRect l="-27711" r="-722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1F661E-ADC8-6544-A8C8-6BB9314D35BF}"/>
              </a:ext>
            </a:extLst>
          </p:cNvPr>
          <p:cNvSpPr txBox="1"/>
          <p:nvPr/>
        </p:nvSpPr>
        <p:spPr>
          <a:xfrm>
            <a:off x="777240" y="342138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find: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/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blipFill>
                <a:blip r:embed="rId3"/>
                <a:stretch>
                  <a:fillRect l="-2105" r="-3509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881316-699C-A348-BE53-D8132375985C}"/>
              </a:ext>
            </a:extLst>
          </p:cNvPr>
          <p:cNvSpPr txBox="1"/>
          <p:nvPr/>
        </p:nvSpPr>
        <p:spPr>
          <a:xfrm>
            <a:off x="777240" y="4844013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latino" pitchFamily="2" charset="77"/>
                <a:ea typeface="Palatino" pitchFamily="2" charset="77"/>
              </a:rPr>
              <a:t>s.t.</a:t>
            </a: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/>
              <p:nvPr/>
            </p:nvSpPr>
            <p:spPr>
              <a:xfrm>
                <a:off x="2284983" y="4582850"/>
                <a:ext cx="6110712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4582850"/>
                <a:ext cx="6110712" cy="1015663"/>
              </a:xfrm>
              <a:prstGeom prst="rect">
                <a:avLst/>
              </a:prstGeom>
              <a:blipFill>
                <a:blip r:embed="rId4"/>
                <a:stretch>
                  <a:fillRect l="-3119" r="-4158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06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B58C-5C8B-2C49-9190-299D83C265B3}"/>
              </a:ext>
            </a:extLst>
          </p:cNvPr>
          <p:cNvSpPr txBox="1"/>
          <p:nvPr/>
        </p:nvSpPr>
        <p:spPr>
          <a:xfrm>
            <a:off x="777240" y="157734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given: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/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blipFill>
                <a:blip r:embed="rId2"/>
                <a:stretch>
                  <a:fillRect l="-27711" r="-722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1F661E-ADC8-6544-A8C8-6BB9314D35BF}"/>
              </a:ext>
            </a:extLst>
          </p:cNvPr>
          <p:cNvSpPr txBox="1"/>
          <p:nvPr/>
        </p:nvSpPr>
        <p:spPr>
          <a:xfrm>
            <a:off x="777240" y="342138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find: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/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blipFill>
                <a:blip r:embed="rId3"/>
                <a:stretch>
                  <a:fillRect l="-2105" r="-3509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881316-699C-A348-BE53-D8132375985C}"/>
              </a:ext>
            </a:extLst>
          </p:cNvPr>
          <p:cNvSpPr txBox="1"/>
          <p:nvPr/>
        </p:nvSpPr>
        <p:spPr>
          <a:xfrm>
            <a:off x="777240" y="4844013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latino" pitchFamily="2" charset="77"/>
                <a:ea typeface="Palatino" pitchFamily="2" charset="77"/>
              </a:rPr>
              <a:t>s.t.</a:t>
            </a: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/>
              <p:nvPr/>
            </p:nvSpPr>
            <p:spPr>
              <a:xfrm>
                <a:off x="2284983" y="4582850"/>
                <a:ext cx="6903236" cy="14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≥</m:t>
                      </m:r>
                      <m:limLow>
                        <m:limLowPr>
                          <m:ctrlPr>
                            <a:rPr lang="en-US" sz="660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D7CDB9-726A-764D-B7DD-DE37A410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4582850"/>
                <a:ext cx="6903236" cy="1451744"/>
              </a:xfrm>
              <a:prstGeom prst="rect">
                <a:avLst/>
              </a:prstGeom>
              <a:blipFill>
                <a:blip r:embed="rId4"/>
                <a:stretch>
                  <a:fillRect l="-2394" t="-4348" b="-1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4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B58C-5C8B-2C49-9190-299D83C265B3}"/>
              </a:ext>
            </a:extLst>
          </p:cNvPr>
          <p:cNvSpPr txBox="1"/>
          <p:nvPr/>
        </p:nvSpPr>
        <p:spPr>
          <a:xfrm>
            <a:off x="777240" y="157734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given: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/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blipFill>
                <a:blip r:embed="rId2"/>
                <a:stretch>
                  <a:fillRect l="-27711" r="-722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1F661E-ADC8-6544-A8C8-6BB9314D35BF}"/>
              </a:ext>
            </a:extLst>
          </p:cNvPr>
          <p:cNvSpPr txBox="1"/>
          <p:nvPr/>
        </p:nvSpPr>
        <p:spPr>
          <a:xfrm>
            <a:off x="777240" y="342138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find: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/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blipFill>
                <a:blip r:embed="rId3"/>
                <a:stretch>
                  <a:fillRect l="-2105" r="-3509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881316-699C-A348-BE53-D8132375985C}"/>
              </a:ext>
            </a:extLst>
          </p:cNvPr>
          <p:cNvSpPr txBox="1"/>
          <p:nvPr/>
        </p:nvSpPr>
        <p:spPr>
          <a:xfrm>
            <a:off x="777240" y="4844013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latino" pitchFamily="2" charset="77"/>
                <a:ea typeface="Palatino" pitchFamily="2" charset="77"/>
              </a:rPr>
              <a:t>s.t.</a:t>
            </a: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583857-E553-F94E-8C9D-52C81F25BD21}"/>
              </a:ext>
            </a:extLst>
          </p:cNvPr>
          <p:cNvSpPr txBox="1"/>
          <p:nvPr/>
        </p:nvSpPr>
        <p:spPr>
          <a:xfrm>
            <a:off x="4616704" y="1674814"/>
            <a:ext cx="391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 pitchFamily="2" charset="77"/>
                <a:ea typeface="Palatino" pitchFamily="2" charset="77"/>
              </a:rPr>
              <a:t>zero/constant reward is a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3D801-F91E-3E48-A91D-A8757C83CB23}"/>
                  </a:ext>
                </a:extLst>
              </p:cNvPr>
              <p:cNvSpPr txBox="1"/>
              <p:nvPr/>
            </p:nvSpPr>
            <p:spPr>
              <a:xfrm>
                <a:off x="2284983" y="4582850"/>
                <a:ext cx="6903236" cy="14517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≥</m:t>
                      </m:r>
                      <m:limLow>
                        <m:limLowPr>
                          <m:ctrlPr>
                            <a:rPr lang="en-US" sz="660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3D801-F91E-3E48-A91D-A8757C83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4582850"/>
                <a:ext cx="6903236" cy="1451744"/>
              </a:xfrm>
              <a:prstGeom prst="rect">
                <a:avLst/>
              </a:prstGeom>
              <a:blipFill>
                <a:blip r:embed="rId4"/>
                <a:stretch>
                  <a:fillRect l="-2394" t="-4348" b="-1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25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formulation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77B58C-5C8B-2C49-9190-299D83C265B3}"/>
              </a:ext>
            </a:extLst>
          </p:cNvPr>
          <p:cNvSpPr txBox="1"/>
          <p:nvPr/>
        </p:nvSpPr>
        <p:spPr>
          <a:xfrm>
            <a:off x="777240" y="157734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given: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/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66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sub>
                      </m:sSub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C8C3F4-9521-C049-80FF-13953F0A1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4" y="1361895"/>
                <a:ext cx="1058623" cy="1015663"/>
              </a:xfrm>
              <a:prstGeom prst="rect">
                <a:avLst/>
              </a:prstGeom>
              <a:blipFill>
                <a:blip r:embed="rId2"/>
                <a:stretch>
                  <a:fillRect l="-27711" r="-7229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C1F661E-ADC8-6544-A8C8-6BB9314D35BF}"/>
              </a:ext>
            </a:extLst>
          </p:cNvPr>
          <p:cNvSpPr txBox="1"/>
          <p:nvPr/>
        </p:nvSpPr>
        <p:spPr>
          <a:xfrm>
            <a:off x="777240" y="3421380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find: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/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5B32B9D-C6E9-D947-B85B-8DBE7F833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2990492"/>
                <a:ext cx="7238135" cy="1015663"/>
              </a:xfrm>
              <a:prstGeom prst="rect">
                <a:avLst/>
              </a:prstGeom>
              <a:blipFill>
                <a:blip r:embed="rId3"/>
                <a:stretch>
                  <a:fillRect l="-2105" r="-3509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4881316-699C-A348-BE53-D8132375985C}"/>
              </a:ext>
            </a:extLst>
          </p:cNvPr>
          <p:cNvSpPr txBox="1"/>
          <p:nvPr/>
        </p:nvSpPr>
        <p:spPr>
          <a:xfrm>
            <a:off x="777240" y="4844013"/>
            <a:ext cx="233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latino" pitchFamily="2" charset="77"/>
                <a:ea typeface="Palatino" pitchFamily="2" charset="77"/>
              </a:rPr>
              <a:t>s.t.</a:t>
            </a:r>
            <a:endParaRPr lang="en-US" sz="3200" dirty="0">
              <a:latin typeface="Palatino" pitchFamily="2" charset="77"/>
              <a:ea typeface="Palatino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3D801-F91E-3E48-A91D-A8757C83CB23}"/>
                  </a:ext>
                </a:extLst>
              </p:cNvPr>
              <p:cNvSpPr txBox="1"/>
              <p:nvPr/>
            </p:nvSpPr>
            <p:spPr>
              <a:xfrm>
                <a:off x="2284983" y="4582850"/>
                <a:ext cx="9106788" cy="1187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≥</m:t>
                      </m:r>
                      <m:limLow>
                        <m:limLow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83D801-F91E-3E48-A91D-A8757C83C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83" y="4582850"/>
                <a:ext cx="9106788" cy="1187889"/>
              </a:xfrm>
              <a:prstGeom prst="rect">
                <a:avLst/>
              </a:prstGeom>
              <a:blipFill>
                <a:blip r:embed="rId4"/>
                <a:stretch>
                  <a:fillRect l="-1255" t="-4255" r="-2092" b="-18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1463DA6-4796-A44A-9C38-3390ECB364C5}"/>
              </a:ext>
            </a:extLst>
          </p:cNvPr>
          <p:cNvSpPr txBox="1"/>
          <p:nvPr/>
        </p:nvSpPr>
        <p:spPr>
          <a:xfrm>
            <a:off x="8091424" y="5452572"/>
            <a:ext cx="3919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Palatino" pitchFamily="2" charset="77"/>
                <a:ea typeface="Palatino" pitchFamily="2" charset="77"/>
              </a:rPr>
              <a:t>small close to the demonstration</a:t>
            </a:r>
          </a:p>
        </p:txBody>
      </p:sp>
    </p:spTree>
    <p:extLst>
      <p:ext uri="{BB962C8B-B14F-4D97-AF65-F5344CB8AC3E}">
        <p14:creationId xmlns:p14="http://schemas.microsoft.com/office/powerpoint/2010/main" val="11122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260E03-A1D1-ED4C-B194-E23B5989A571}"/>
                  </a:ext>
                </a:extLst>
              </p:cNvPr>
              <p:cNvSpPr txBox="1"/>
              <p:nvPr/>
            </p:nvSpPr>
            <p:spPr>
              <a:xfrm>
                <a:off x="1206033" y="2291133"/>
                <a:ext cx="10914270" cy="1187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5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limLow>
                        <m:limLow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540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5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0" i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5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5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5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260E03-A1D1-ED4C-B194-E23B5989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033" y="2291133"/>
                <a:ext cx="10914270" cy="1187889"/>
              </a:xfrm>
              <a:prstGeom prst="rect">
                <a:avLst/>
              </a:prstGeom>
              <a:blipFill>
                <a:blip r:embed="rId2"/>
                <a:stretch>
                  <a:fillRect l="-233" t="-5319" r="-1744" b="-18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14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260E03-A1D1-ED4C-B194-E23B5989A571}"/>
                  </a:ext>
                </a:extLst>
              </p:cNvPr>
              <p:cNvSpPr txBox="1"/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48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)−</m:t>
                      </m:r>
                      <m:limLow>
                        <m:limLow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260E03-A1D1-ED4C-B194-E23B5989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blipFill>
                <a:blip r:embed="rId2"/>
                <a:stretch>
                  <a:fillRect l="-227" t="-2353" r="-1364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022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Multiclass Logistic Regression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249150"/>
            <a:ext cx="7663021" cy="4648413"/>
          </a:xfrm>
        </p:spPr>
        <p:txBody>
          <a:bodyPr/>
          <a:lstStyle/>
          <a:p>
            <a:pPr eaLnBrk="1" hangingPunct="1"/>
            <a:r>
              <a:rPr lang="en-US" sz="2400" dirty="0"/>
              <a:t>Multi-class linear classification</a:t>
            </a:r>
          </a:p>
          <a:p>
            <a:pPr lvl="3"/>
            <a:endParaRPr lang="en-US" sz="500" dirty="0"/>
          </a:p>
          <a:p>
            <a:pPr lvl="1" eaLnBrk="1" hangingPunct="1"/>
            <a:r>
              <a:rPr lang="en-US" sz="2000" dirty="0"/>
              <a:t>A weight vector for each class:</a:t>
            </a:r>
          </a:p>
          <a:p>
            <a:pPr lvl="1" eaLnBrk="1" hangingPunct="1"/>
            <a:endParaRPr lang="en-US" sz="1800" dirty="0"/>
          </a:p>
          <a:p>
            <a:pPr lvl="1" eaLnBrk="1" hangingPunct="1"/>
            <a:r>
              <a:rPr lang="en-US" sz="2000" dirty="0"/>
              <a:t>Score (activation) of a class y:</a:t>
            </a:r>
          </a:p>
          <a:p>
            <a:pPr lvl="1" eaLnBrk="1" hangingPunct="1"/>
            <a:endParaRPr lang="en-US" sz="1400" dirty="0"/>
          </a:p>
          <a:p>
            <a:pPr lvl="1" eaLnBrk="1" hangingPunct="1"/>
            <a:r>
              <a:rPr lang="en-US" sz="2000" dirty="0"/>
              <a:t>Prediction w/highest score wins:</a:t>
            </a:r>
          </a:p>
          <a:p>
            <a:pPr lvl="1" eaLnBrk="1" hangingPunct="1"/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How to make the scores into probabilities? </a:t>
            </a:r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25523" y="25146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163050" y="15732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31242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39250" y="12684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2050" y="33258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0450" y="3173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41887" y="1884363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10153650" y="16494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10382250" y="26400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9696450" y="26400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06050" y="16764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91650" y="28511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96650" y="26670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94841-EA58-6540-B947-20938E1FBC3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0251" y="4869499"/>
            <a:ext cx="11381220" cy="9556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4A082-2EAB-6746-AC77-10A6707493BB}"/>
              </a:ext>
            </a:extLst>
          </p:cNvPr>
          <p:cNvSpPr txBox="1"/>
          <p:nvPr/>
        </p:nvSpPr>
        <p:spPr>
          <a:xfrm>
            <a:off x="152400" y="632678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activations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160BA8-E5ED-8446-93A9-D6854AC57FED}"/>
              </a:ext>
            </a:extLst>
          </p:cNvPr>
          <p:cNvSpPr txBox="1"/>
          <p:nvPr/>
        </p:nvSpPr>
        <p:spPr>
          <a:xfrm>
            <a:off x="6443821" y="6326784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softmax</a:t>
            </a:r>
            <a:r>
              <a:rPr lang="en-US" dirty="0"/>
              <a:t> activations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FB3524F8-E0B3-8340-955D-C75B4C522349}"/>
              </a:ext>
            </a:extLst>
          </p:cNvPr>
          <p:cNvSpPr/>
          <p:nvPr/>
        </p:nvSpPr>
        <p:spPr>
          <a:xfrm rot="16200000">
            <a:off x="1032344" y="5229339"/>
            <a:ext cx="297670" cy="17524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B7E6F4D8-AD56-5543-A764-C98B710D187F}"/>
              </a:ext>
            </a:extLst>
          </p:cNvPr>
          <p:cNvSpPr/>
          <p:nvPr/>
        </p:nvSpPr>
        <p:spPr>
          <a:xfrm rot="16200000">
            <a:off x="7141376" y="1508727"/>
            <a:ext cx="254862" cy="923647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8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5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/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48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)−</m:t>
                      </m:r>
                      <m:limLow>
                        <m:limLow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blipFill>
                <a:blip r:embed="rId3"/>
                <a:stretch>
                  <a:fillRect l="-227" t="-2353" r="-1364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538E7B-4CAD-374A-90E7-8AED553103EA}"/>
                  </a:ext>
                </a:extLst>
              </p:cNvPr>
              <p:cNvSpPr txBox="1"/>
              <p:nvPr/>
            </p:nvSpPr>
            <p:spPr>
              <a:xfrm>
                <a:off x="5791623" y="1393647"/>
                <a:ext cx="4848763" cy="836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  <m:sup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/>
                      </m:func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538E7B-4CAD-374A-90E7-8AED55310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623" y="1393647"/>
                <a:ext cx="4848763" cy="836447"/>
              </a:xfrm>
              <a:prstGeom prst="rect">
                <a:avLst/>
              </a:prstGeom>
              <a:blipFill>
                <a:blip r:embed="rId4"/>
                <a:stretch>
                  <a:fillRect l="-4450" t="-5970" b="-35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495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874BA-E065-0542-AFB6-324A36F5C202}"/>
              </a:ext>
            </a:extLst>
          </p:cNvPr>
          <p:cNvSpPr txBox="1"/>
          <p:nvPr/>
        </p:nvSpPr>
        <p:spPr>
          <a:xfrm>
            <a:off x="335115" y="4274820"/>
            <a:ext cx="220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latino" pitchFamily="2" charset="77"/>
                <a:ea typeface="Palatino" pitchFamily="2" charset="77"/>
              </a:rPr>
              <a:t>subgradient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883C70-F5F5-B54B-8EBA-CCEB238307EC}"/>
                  </a:ext>
                </a:extLst>
              </p:cNvPr>
              <p:cNvSpPr txBox="1"/>
              <p:nvPr/>
            </p:nvSpPr>
            <p:spPr>
              <a:xfrm>
                <a:off x="3391323" y="4058483"/>
                <a:ext cx="5448928" cy="836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883C70-F5F5-B54B-8EBA-CCEB238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323" y="4058483"/>
                <a:ext cx="5448928" cy="836447"/>
              </a:xfrm>
              <a:prstGeom prst="rect">
                <a:avLst/>
              </a:prstGeom>
              <a:blipFill>
                <a:blip r:embed="rId2"/>
                <a:stretch>
                  <a:fillRect l="-4186" t="-25758" r="-4884" b="-4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/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48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)−</m:t>
                      </m:r>
                      <m:limLow>
                        <m:limLow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blipFill>
                <a:blip r:embed="rId3"/>
                <a:stretch>
                  <a:fillRect l="-227" t="-2353" r="-1364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33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874BA-E065-0542-AFB6-324A36F5C202}"/>
              </a:ext>
            </a:extLst>
          </p:cNvPr>
          <p:cNvSpPr txBox="1"/>
          <p:nvPr/>
        </p:nvSpPr>
        <p:spPr>
          <a:xfrm>
            <a:off x="335115" y="4274820"/>
            <a:ext cx="2202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Palatino" pitchFamily="2" charset="77"/>
                <a:ea typeface="Palatino" pitchFamily="2" charset="77"/>
              </a:rPr>
              <a:t>subgradient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883C70-F5F5-B54B-8EBA-CCEB238307EC}"/>
                  </a:ext>
                </a:extLst>
              </p:cNvPr>
              <p:cNvSpPr txBox="1"/>
              <p:nvPr/>
            </p:nvSpPr>
            <p:spPr>
              <a:xfrm>
                <a:off x="3391323" y="4058483"/>
                <a:ext cx="5448928" cy="8364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  <m:sup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883C70-F5F5-B54B-8EBA-CCEB2383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323" y="4058483"/>
                <a:ext cx="5448928" cy="836447"/>
              </a:xfrm>
              <a:prstGeom prst="rect">
                <a:avLst/>
              </a:prstGeom>
              <a:blipFill>
                <a:blip r:embed="rId2"/>
                <a:stretch>
                  <a:fillRect l="-4186" t="-25758" r="-4884" b="-4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/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  <m:r>
                        <a:rPr lang="en-US" sz="4800" b="0" i="0" smtClean="0">
                          <a:latin typeface="Cambria Math" panose="02040503050406030204" pitchFamily="18" charset="0"/>
                        </a:rPr>
                        <m:t> [</m:t>
                      </m:r>
                      <m:sSup>
                        <m:sSup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)−</m:t>
                      </m:r>
                      <m:limLow>
                        <m:limLow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480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lim>
                      </m:limLow>
                      <m:r>
                        <a:rPr lang="en-US" sz="4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sz="48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956A2E6-3458-AB4A-B872-119025248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03" y="2359713"/>
                <a:ext cx="11163697" cy="1071191"/>
              </a:xfrm>
              <a:prstGeom prst="rect">
                <a:avLst/>
              </a:prstGeom>
              <a:blipFill>
                <a:blip r:embed="rId3"/>
                <a:stretch>
                  <a:fillRect l="-227" t="-2353" r="-1364" b="-1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882C6-F448-7545-82E6-6BCE31E9D80E}"/>
                  </a:ext>
                </a:extLst>
              </p:cNvPr>
              <p:cNvSpPr txBox="1"/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882C6-F448-7545-82E6-6BCE31E9D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blipFill>
                <a:blip r:embed="rId5"/>
                <a:stretch>
                  <a:fillRect l="-2819" t="-19737" r="-385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2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/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blipFill>
                <a:blip r:embed="rId2"/>
                <a:stretch>
                  <a:fillRect l="-2819" t="-19737" r="-385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/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blipFill>
                <a:blip r:embed="rId3"/>
                <a:stretch>
                  <a:fillRect l="-8824" r="-94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7B2E79-CD8A-2F47-9D75-9A474C039A95}"/>
              </a:ext>
            </a:extLst>
          </p:cNvPr>
          <p:cNvSpPr txBox="1"/>
          <p:nvPr/>
        </p:nvSpPr>
        <p:spPr>
          <a:xfrm>
            <a:off x="3215475" y="1788186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rocks: [1,0]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/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blipFill>
                <a:blip r:embed="rId4"/>
                <a:stretch>
                  <a:fillRect l="-10897" r="-11538" b="-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F8306A-AEBE-0B40-96BF-FA426898819F}"/>
              </a:ext>
            </a:extLst>
          </p:cNvPr>
          <p:cNvSpPr txBox="1"/>
          <p:nvPr/>
        </p:nvSpPr>
        <p:spPr>
          <a:xfrm>
            <a:off x="3215475" y="2949068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grass: [0,1]</a:t>
            </a:r>
          </a:p>
        </p:txBody>
      </p:sp>
    </p:spTree>
    <p:extLst>
      <p:ext uri="{BB962C8B-B14F-4D97-AF65-F5344CB8AC3E}">
        <p14:creationId xmlns:p14="http://schemas.microsoft.com/office/powerpoint/2010/main" val="414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/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blipFill>
                <a:blip r:embed="rId2"/>
                <a:stretch>
                  <a:fillRect l="-2819" t="-19737" r="-385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/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blipFill>
                <a:blip r:embed="rId3"/>
                <a:stretch>
                  <a:fillRect l="-8824" r="-94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7B2E79-CD8A-2F47-9D75-9A474C039A95}"/>
              </a:ext>
            </a:extLst>
          </p:cNvPr>
          <p:cNvSpPr txBox="1"/>
          <p:nvPr/>
        </p:nvSpPr>
        <p:spPr>
          <a:xfrm>
            <a:off x="3215475" y="1788186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rocks: [1,0]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/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blipFill>
                <a:blip r:embed="rId4"/>
                <a:stretch>
                  <a:fillRect l="-10897" r="-11538" b="-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F8306A-AEBE-0B40-96BF-FA426898819F}"/>
              </a:ext>
            </a:extLst>
          </p:cNvPr>
          <p:cNvSpPr txBox="1"/>
          <p:nvPr/>
        </p:nvSpPr>
        <p:spPr>
          <a:xfrm>
            <a:off x="3215475" y="2949068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grass: [0,1]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AD8D6E-B77E-7D40-AEF6-38D07A88C4D9}"/>
                  </a:ext>
                </a:extLst>
              </p:cNvPr>
              <p:cNvSpPr txBox="1"/>
              <p:nvPr/>
            </p:nvSpPr>
            <p:spPr>
              <a:xfrm>
                <a:off x="2537460" y="4319682"/>
                <a:ext cx="593117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([-1,1])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AD8D6E-B77E-7D40-AEF6-38D07A88C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4319682"/>
                <a:ext cx="5931175" cy="830997"/>
              </a:xfrm>
              <a:prstGeom prst="rect">
                <a:avLst/>
              </a:prstGeom>
              <a:blipFill>
                <a:blip r:embed="rId5"/>
                <a:stretch>
                  <a:fillRect l="-4060" t="-23881" r="-5983" b="-4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64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/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-</a:t>
                </a:r>
                <a:r>
                  <a:rPr lang="en-US" sz="5400" b="1" dirty="0"/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540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sSub>
                          <m:sSub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  <m:sup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5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5400" dirty="0"/>
                  <a:t>)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FD59EE-D3B6-3444-8D1F-880B4FAA4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5517059"/>
                <a:ext cx="8546442" cy="944554"/>
              </a:xfrm>
              <a:prstGeom prst="rect">
                <a:avLst/>
              </a:prstGeom>
              <a:blipFill>
                <a:blip r:embed="rId2"/>
                <a:stretch>
                  <a:fillRect l="-2819" t="-19737" r="-3858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/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blipFill>
                <a:blip r:embed="rId3"/>
                <a:stretch>
                  <a:fillRect l="-8824" r="-94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7B2E79-CD8A-2F47-9D75-9A474C039A95}"/>
              </a:ext>
            </a:extLst>
          </p:cNvPr>
          <p:cNvSpPr txBox="1"/>
          <p:nvPr/>
        </p:nvSpPr>
        <p:spPr>
          <a:xfrm>
            <a:off x="3215475" y="1788186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rocks: [1,0]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/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blipFill>
                <a:blip r:embed="rId4"/>
                <a:stretch>
                  <a:fillRect l="-10897" r="-11538" b="-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F8306A-AEBE-0B40-96BF-FA426898819F}"/>
              </a:ext>
            </a:extLst>
          </p:cNvPr>
          <p:cNvSpPr txBox="1"/>
          <p:nvPr/>
        </p:nvSpPr>
        <p:spPr>
          <a:xfrm>
            <a:off x="3215475" y="2949068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grass: [0,1]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AD8D6E-B77E-7D40-AEF6-38D07A88C4D9}"/>
                  </a:ext>
                </a:extLst>
              </p:cNvPr>
              <p:cNvSpPr txBox="1"/>
              <p:nvPr/>
            </p:nvSpPr>
            <p:spPr>
              <a:xfrm>
                <a:off x="2537460" y="4319682"/>
                <a:ext cx="5931175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5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5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5400" dirty="0"/>
                  <a:t>([-1,1])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DAD8D6E-B77E-7D40-AEF6-38D07A88C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460" y="4319682"/>
                <a:ext cx="5931175" cy="830997"/>
              </a:xfrm>
              <a:prstGeom prst="rect">
                <a:avLst/>
              </a:prstGeom>
              <a:blipFill>
                <a:blip r:embed="rId5"/>
                <a:stretch>
                  <a:fillRect l="-4060" t="-23881" r="-5983" b="-4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C22AD209-7C7B-7945-82E0-A6074C3243DE}"/>
              </a:ext>
            </a:extLst>
          </p:cNvPr>
          <p:cNvSpPr txBox="1"/>
          <p:nvPr/>
        </p:nvSpPr>
        <p:spPr>
          <a:xfrm>
            <a:off x="2792647" y="3731485"/>
            <a:ext cx="44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rocks weight goes 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8FA55-6DDC-DD4F-B707-8CFC1AF7A4EE}"/>
              </a:ext>
            </a:extLst>
          </p:cNvPr>
          <p:cNvSpPr txBox="1"/>
          <p:nvPr/>
        </p:nvSpPr>
        <p:spPr>
          <a:xfrm>
            <a:off x="7574280" y="3730106"/>
            <a:ext cx="44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grass weight goes up</a:t>
            </a:r>
          </a:p>
        </p:txBody>
      </p:sp>
    </p:spTree>
    <p:extLst>
      <p:ext uri="{BB962C8B-B14F-4D97-AF65-F5344CB8AC3E}">
        <p14:creationId xmlns:p14="http://schemas.microsoft.com/office/powerpoint/2010/main" val="30416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/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sSub>
                            <m:sSub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5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5C939B-0076-B34B-A056-74B63DA8C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77519"/>
                <a:ext cx="2150012" cy="944554"/>
              </a:xfrm>
              <a:prstGeom prst="rect">
                <a:avLst/>
              </a:prstGeom>
              <a:blipFill>
                <a:blip r:embed="rId2"/>
                <a:stretch>
                  <a:fillRect l="-8824" r="-941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F7B2E79-CD8A-2F47-9D75-9A474C039A95}"/>
              </a:ext>
            </a:extLst>
          </p:cNvPr>
          <p:cNvSpPr txBox="1"/>
          <p:nvPr/>
        </p:nvSpPr>
        <p:spPr>
          <a:xfrm>
            <a:off x="3215475" y="1788186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rocks: [1,0]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/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lang="en-US" sz="5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5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417BB3-0B9D-A44B-8853-90B44EEC9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38401"/>
                <a:ext cx="1973682" cy="830997"/>
              </a:xfrm>
              <a:prstGeom prst="rect">
                <a:avLst/>
              </a:prstGeom>
              <a:blipFill>
                <a:blip r:embed="rId3"/>
                <a:stretch>
                  <a:fillRect l="-10897" r="-11538" b="-3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FF8306A-AEBE-0B40-96BF-FA426898819F}"/>
              </a:ext>
            </a:extLst>
          </p:cNvPr>
          <p:cNvSpPr txBox="1"/>
          <p:nvPr/>
        </p:nvSpPr>
        <p:spPr>
          <a:xfrm>
            <a:off x="3215475" y="2949068"/>
            <a:ext cx="3596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goes on grass: [0,1]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AD209-7C7B-7945-82E0-A6074C3243DE}"/>
              </a:ext>
            </a:extLst>
          </p:cNvPr>
          <p:cNvSpPr txBox="1"/>
          <p:nvPr/>
        </p:nvSpPr>
        <p:spPr>
          <a:xfrm>
            <a:off x="2792647" y="3731485"/>
            <a:ext cx="44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rocks weight goes down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8FA55-6DDC-DD4F-B707-8CFC1AF7A4EE}"/>
              </a:ext>
            </a:extLst>
          </p:cNvPr>
          <p:cNvSpPr txBox="1"/>
          <p:nvPr/>
        </p:nvSpPr>
        <p:spPr>
          <a:xfrm>
            <a:off x="7574280" y="3730106"/>
            <a:ext cx="4442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grass weight goes 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B41D61-3465-124A-9315-E2CE4C414688}"/>
              </a:ext>
            </a:extLst>
          </p:cNvPr>
          <p:cNvSpPr txBox="1"/>
          <p:nvPr/>
        </p:nvSpPr>
        <p:spPr>
          <a:xfrm>
            <a:off x="2790783" y="5036046"/>
            <a:ext cx="804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Palatino" pitchFamily="2" charset="77"/>
                <a:ea typeface="Palatino" pitchFamily="2" charset="77"/>
              </a:rPr>
              <a:t>The new reward likes grass more and rocks less.</a:t>
            </a:r>
          </a:p>
        </p:txBody>
      </p:sp>
    </p:spTree>
    <p:extLst>
      <p:ext uri="{BB962C8B-B14F-4D97-AF65-F5344CB8AC3E}">
        <p14:creationId xmlns:p14="http://schemas.microsoft.com/office/powerpoint/2010/main" val="40205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6409B-8319-6B44-B310-CA2D3358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80" y="3192905"/>
            <a:ext cx="2076138" cy="207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C5A6E-EA57-3441-9F4F-B55BF16E5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679" y="2405298"/>
            <a:ext cx="1305393" cy="130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079D4-A27E-7D42-9DFB-3E5A34AA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72" y="2272885"/>
            <a:ext cx="1305393" cy="1305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96E0-12A5-8F4F-9CBE-435FCE3A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25" y="1099905"/>
            <a:ext cx="1305393" cy="130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DFF49-DFFB-8349-989C-3303BD1A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692" y="2925581"/>
            <a:ext cx="1305393" cy="130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32A7A-15AB-9246-BAE2-203CE1E50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805" y="3578277"/>
            <a:ext cx="1845039" cy="184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81F26-09AA-BF45-A62C-6B6B03241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033" y="3710691"/>
            <a:ext cx="1845039" cy="184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64716-9C02-334C-8761-0D9A07B5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520" y="4751256"/>
            <a:ext cx="1845039" cy="184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C7CE2-8F1A-4C47-B45A-A39ED6677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858" y="3408160"/>
            <a:ext cx="1645628" cy="164562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C153622-53C9-EA49-968C-E007060B78D3}"/>
              </a:ext>
            </a:extLst>
          </p:cNvPr>
          <p:cNvSpPr/>
          <p:nvPr/>
        </p:nvSpPr>
        <p:spPr>
          <a:xfrm rot="21380522" flipV="1">
            <a:off x="3297836" y="4592736"/>
            <a:ext cx="5546361" cy="189872"/>
          </a:xfrm>
          <a:custGeom>
            <a:avLst/>
            <a:gdLst>
              <a:gd name="connsiteX0" fmla="*/ 0 w 5621312"/>
              <a:gd name="connsiteY0" fmla="*/ 1894280 h 1894280"/>
              <a:gd name="connsiteX1" fmla="*/ 2278505 w 5621312"/>
              <a:gd name="connsiteY1" fmla="*/ 5519 h 1894280"/>
              <a:gd name="connsiteX2" fmla="*/ 5621312 w 5621312"/>
              <a:gd name="connsiteY2" fmla="*/ 1429585 h 18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1312" h="1894280">
                <a:moveTo>
                  <a:pt x="0" y="1894280"/>
                </a:moveTo>
                <a:cubicBezTo>
                  <a:pt x="670810" y="988624"/>
                  <a:pt x="1341620" y="82968"/>
                  <a:pt x="2278505" y="5519"/>
                </a:cubicBezTo>
                <a:cubicBezTo>
                  <a:pt x="3215390" y="-71930"/>
                  <a:pt x="4418351" y="678827"/>
                  <a:pt x="5621312" y="1429585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Planning/RL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6409B-8319-6B44-B310-CA2D3358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80" y="3192905"/>
            <a:ext cx="2076138" cy="207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1C5A6E-EA57-3441-9F4F-B55BF16E5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679" y="2405298"/>
            <a:ext cx="1305393" cy="1305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7079D4-A27E-7D42-9DFB-3E5A34AA2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072" y="2272885"/>
            <a:ext cx="1305393" cy="13053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596E0-12A5-8F4F-9CBE-435FCE3A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25" y="1099905"/>
            <a:ext cx="1305393" cy="13053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8DFF49-DFFB-8349-989C-3303BD1A3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9692" y="2925581"/>
            <a:ext cx="1305393" cy="130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332A7A-15AB-9246-BAE2-203CE1E50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805" y="3578277"/>
            <a:ext cx="1845039" cy="184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B81F26-09AA-BF45-A62C-6B6B03241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033" y="3710691"/>
            <a:ext cx="1845039" cy="184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E64716-9C02-334C-8761-0D9A07B5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4520" y="4751256"/>
            <a:ext cx="1845039" cy="184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4C7CE2-8F1A-4C47-B45A-A39ED6677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9858" y="3408160"/>
            <a:ext cx="1645628" cy="164562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DC153622-53C9-EA49-968C-E007060B78D3}"/>
              </a:ext>
            </a:extLst>
          </p:cNvPr>
          <p:cNvSpPr/>
          <p:nvPr/>
        </p:nvSpPr>
        <p:spPr>
          <a:xfrm>
            <a:off x="3297836" y="2842612"/>
            <a:ext cx="5621312" cy="1894280"/>
          </a:xfrm>
          <a:custGeom>
            <a:avLst/>
            <a:gdLst>
              <a:gd name="connsiteX0" fmla="*/ 0 w 5621312"/>
              <a:gd name="connsiteY0" fmla="*/ 1894280 h 1894280"/>
              <a:gd name="connsiteX1" fmla="*/ 2278505 w 5621312"/>
              <a:gd name="connsiteY1" fmla="*/ 5519 h 1894280"/>
              <a:gd name="connsiteX2" fmla="*/ 5621312 w 5621312"/>
              <a:gd name="connsiteY2" fmla="*/ 1429585 h 189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21312" h="1894280">
                <a:moveTo>
                  <a:pt x="0" y="1894280"/>
                </a:moveTo>
                <a:cubicBezTo>
                  <a:pt x="670810" y="988624"/>
                  <a:pt x="1341620" y="82968"/>
                  <a:pt x="2278505" y="5519"/>
                </a:cubicBezTo>
                <a:cubicBezTo>
                  <a:pt x="3215390" y="-71930"/>
                  <a:pt x="4418351" y="678827"/>
                  <a:pt x="5621312" y="1429585"/>
                </a:cubicBezTo>
              </a:path>
            </a:pathLst>
          </a:cu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 demonstrator really optimal?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/>
              <p:nvPr/>
            </p:nvSpPr>
            <p:spPr>
              <a:xfrm>
                <a:off x="2903401" y="2914070"/>
                <a:ext cx="6110712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66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01" y="2914070"/>
                <a:ext cx="6110712" cy="1015663"/>
              </a:xfrm>
              <a:prstGeom prst="rect">
                <a:avLst/>
              </a:prstGeom>
              <a:blipFill>
                <a:blip r:embed="rId2"/>
                <a:stretch>
                  <a:fillRect l="-2905" r="-3942" b="-32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51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F0E4-0D07-A447-B53F-F88E4D3F1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w?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5105-CD88-8B43-9699-8AAFC3BC5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/>
          <a:lstStyle/>
          <a:p>
            <a:r>
              <a:rPr lang="en-US" dirty="0"/>
              <a:t>Maximum likelihood estimation: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with: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B2151-1C3E-ED47-BFCE-EAA4666C3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438400"/>
            <a:ext cx="8140700" cy="990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F176AA-A9C7-F94C-B7B9-16405F65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60801"/>
            <a:ext cx="6172200" cy="1446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84752-B84A-814D-AE16-6539E9066210}"/>
              </a:ext>
            </a:extLst>
          </p:cNvPr>
          <p:cNvSpPr txBox="1"/>
          <p:nvPr/>
        </p:nvSpPr>
        <p:spPr>
          <a:xfrm>
            <a:off x="304800" y="6269935"/>
            <a:ext cx="5670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= Multi-Class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37324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/>
              <p:nvPr/>
            </p:nvSpPr>
            <p:spPr>
              <a:xfrm>
                <a:off x="2903401" y="2914070"/>
                <a:ext cx="312354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01" y="2914070"/>
                <a:ext cx="3123547" cy="1015663"/>
              </a:xfrm>
              <a:prstGeom prst="rect">
                <a:avLst/>
              </a:prstGeom>
              <a:blipFill>
                <a:blip r:embed="rId2"/>
                <a:stretch>
                  <a:fillRect l="-4858" b="-34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C2CF70-C865-1D49-A6F0-B79A6057563E}"/>
              </a:ext>
            </a:extLst>
          </p:cNvPr>
          <p:cNvSpPr txBox="1"/>
          <p:nvPr/>
        </p:nvSpPr>
        <p:spPr>
          <a:xfrm>
            <a:off x="3703174" y="3955133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evidence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AB235-B325-ED41-B192-0EF86FB7D2C2}"/>
              </a:ext>
            </a:extLst>
          </p:cNvPr>
          <p:cNvSpPr txBox="1"/>
          <p:nvPr/>
        </p:nvSpPr>
        <p:spPr>
          <a:xfrm>
            <a:off x="4876800" y="395313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 pitchFamily="2" charset="77"/>
                <a:ea typeface="Palatino" pitchFamily="2" charset="77"/>
              </a:rPr>
              <a:t>hidden </a:t>
            </a:r>
          </a:p>
        </p:txBody>
      </p:sp>
    </p:spTree>
    <p:extLst>
      <p:ext uri="{BB962C8B-B14F-4D97-AF65-F5344CB8AC3E}">
        <p14:creationId xmlns:p14="http://schemas.microsoft.com/office/powerpoint/2010/main" val="38504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/>
              <p:nvPr/>
            </p:nvSpPr>
            <p:spPr>
              <a:xfrm>
                <a:off x="2903401" y="2914070"/>
                <a:ext cx="7658763" cy="11866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A0A666-25E5-8142-8AEC-E09A5D32C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3401" y="2914070"/>
                <a:ext cx="7658763" cy="1186672"/>
              </a:xfrm>
              <a:prstGeom prst="rect">
                <a:avLst/>
              </a:prstGeom>
              <a:blipFill>
                <a:blip r:embed="rId2"/>
                <a:stretch>
                  <a:fillRect l="-1656" r="-1159" b="-2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8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/>
              <p:nvPr/>
            </p:nvSpPr>
            <p:spPr>
              <a:xfrm>
                <a:off x="2926261" y="2273990"/>
                <a:ext cx="8329267" cy="268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66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66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261" y="2273990"/>
                <a:ext cx="8329267" cy="2685479"/>
              </a:xfrm>
              <a:prstGeom prst="rect">
                <a:avLst/>
              </a:prstGeom>
              <a:blipFill>
                <a:blip r:embed="rId3"/>
                <a:stretch>
                  <a:fillRect l="-1674" t="-8451" r="-1370" b="-88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77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/>
              <p:nvPr/>
            </p:nvSpPr>
            <p:spPr>
              <a:xfrm>
                <a:off x="2080439" y="1117600"/>
                <a:ext cx="8329267" cy="268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66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66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439" y="1117600"/>
                <a:ext cx="8329267" cy="2685479"/>
              </a:xfrm>
              <a:prstGeom prst="rect">
                <a:avLst/>
              </a:prstGeom>
              <a:blipFill>
                <a:blip r:embed="rId2"/>
                <a:stretch>
                  <a:fillRect l="-1674" t="-8491" r="-1218" b="-90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/>
              <p:nvPr/>
            </p:nvSpPr>
            <p:spPr>
              <a:xfrm>
                <a:off x="2363081" y="4021815"/>
                <a:ext cx="776398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81" y="4021815"/>
                <a:ext cx="7763985" cy="1015663"/>
              </a:xfrm>
              <a:prstGeom prst="rect">
                <a:avLst/>
              </a:prstGeom>
              <a:blipFill>
                <a:blip r:embed="rId3"/>
                <a:stretch>
                  <a:fillRect l="-2124" t="-1235" r="-34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87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/>
              <p:nvPr/>
            </p:nvSpPr>
            <p:spPr>
              <a:xfrm>
                <a:off x="3586184" y="3930375"/>
                <a:ext cx="4745145" cy="1328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184" y="3930375"/>
                <a:ext cx="4745145" cy="1328697"/>
              </a:xfrm>
              <a:prstGeom prst="rect">
                <a:avLst/>
              </a:prstGeom>
              <a:blipFill>
                <a:blip r:embed="rId3"/>
                <a:stretch>
                  <a:fillRect l="-1600" r="-5867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BBA64C-DE9C-F942-8E7C-92D5A0A54332}"/>
                  </a:ext>
                </a:extLst>
              </p:cNvPr>
              <p:cNvSpPr txBox="1"/>
              <p:nvPr/>
            </p:nvSpPr>
            <p:spPr>
              <a:xfrm>
                <a:off x="2080439" y="1117600"/>
                <a:ext cx="8329267" cy="268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66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66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BBA64C-DE9C-F942-8E7C-92D5A0A54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439" y="1117600"/>
                <a:ext cx="8329267" cy="2685479"/>
              </a:xfrm>
              <a:prstGeom prst="rect">
                <a:avLst/>
              </a:prstGeom>
              <a:blipFill>
                <a:blip r:embed="rId4"/>
                <a:stretch>
                  <a:fillRect l="-1674" t="-8491" r="-1218" b="-90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89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/>
              <p:nvPr/>
            </p:nvSpPr>
            <p:spPr>
              <a:xfrm>
                <a:off x="2622992" y="2067884"/>
                <a:ext cx="7244163" cy="268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b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sub>
                                      </m:sSub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num>
                                <m:den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sub>
                                    <m:sup/>
                                    <m:e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6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6600" i="1">
                                                  <a:latin typeface="Cambria Math" panose="02040503050406030204" pitchFamily="18" charset="0"/>
                                                </a:rPr>
                                                <m:t>𝜃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6600" i="1">
                                                  <a:latin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6600" b="1" i="1">
                                              <a:latin typeface="Cambria Math" panose="02040503050406030204" pitchFamily="18" charset="0"/>
                                            </a:rPr>
                                            <m:t>𝝓</m:t>
                                          </m:r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nary>
                                </m:den>
                              </m:f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992" y="2067884"/>
                <a:ext cx="7244163" cy="2685479"/>
              </a:xfrm>
              <a:prstGeom prst="rect">
                <a:avLst/>
              </a:prstGeom>
              <a:blipFill>
                <a:blip r:embed="rId2"/>
                <a:stretch>
                  <a:fillRect l="-1051" t="-8491" r="-1576" b="-8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474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38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335115" y="3957278"/>
                <a:ext cx="11332526" cy="1881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4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d>
                                <m:dPr>
                                  <m:ctrlP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15" y="3957278"/>
                <a:ext cx="11332526" cy="1881925"/>
              </a:xfrm>
              <a:prstGeom prst="rect">
                <a:avLst/>
              </a:prstGeom>
              <a:blipFill>
                <a:blip r:embed="rId3"/>
                <a:stretch>
                  <a:fillRect l="-671" t="-143919" r="-1342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117DB2C-087A-024C-AC27-3F232AD54FE9}"/>
              </a:ext>
            </a:extLst>
          </p:cNvPr>
          <p:cNvSpPr/>
          <p:nvPr/>
        </p:nvSpPr>
        <p:spPr>
          <a:xfrm>
            <a:off x="7390151" y="3717561"/>
            <a:ext cx="4277490" cy="21216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65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335115" y="3957278"/>
                <a:ext cx="11332526" cy="1881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4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</a:rPr>
                        <m:t>∇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d>
                                <m:dPr>
                                  <m:ctrlP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15" y="3957278"/>
                <a:ext cx="11332526" cy="1881925"/>
              </a:xfrm>
              <a:prstGeom prst="rect">
                <a:avLst/>
              </a:prstGeom>
              <a:blipFill>
                <a:blip r:embed="rId3"/>
                <a:stretch>
                  <a:fillRect l="-671" t="-143919" r="-1342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45598" y="3957278"/>
                <a:ext cx="12130372" cy="1881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d>
                                    <m:dPr>
                                      <m:ctrlPr>
                                        <a:rPr lang="en-US" sz="48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nary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48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d>
                                <m:dPr>
                                  <m:ctrlP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4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3957278"/>
                <a:ext cx="12130372" cy="1881925"/>
              </a:xfrm>
              <a:prstGeom prst="rect">
                <a:avLst/>
              </a:prstGeom>
              <a:blipFill>
                <a:blip r:embed="rId3"/>
                <a:stretch>
                  <a:fillRect l="-523" t="-143919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9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in n dimensions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72111"/>
            <a:ext cx="24892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7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869447" y="3957278"/>
                <a:ext cx="10178620" cy="20699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48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num>
                            <m:den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4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48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4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48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48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48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d>
                                        <m:dPr>
                                          <m:ctrlPr>
                                            <a:rPr lang="en-US" sz="48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4800" i="1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  <m:r>
                                            <a:rPr lang="en-US" sz="4800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d>
                                    </m:sup>
                                  </m:sSup>
                                </m:e>
                              </m:nary>
                            </m:den>
                          </m:f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4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47" y="3957278"/>
                <a:ext cx="10178620" cy="2069990"/>
              </a:xfrm>
              <a:prstGeom prst="rect">
                <a:avLst/>
              </a:prstGeom>
              <a:blipFill>
                <a:blip r:embed="rId3"/>
                <a:stretch>
                  <a:fillRect l="-747" t="-121472" b="-173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07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869447" y="3957278"/>
                <a:ext cx="8562537" cy="1881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𝜉</m:t>
                          </m:r>
                        </m:sub>
                        <m:sup/>
                        <m:e>
                          <m:r>
                            <a:rPr lang="en-US" sz="480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800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48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48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47" y="3957278"/>
                <a:ext cx="8562537" cy="1881925"/>
              </a:xfrm>
              <a:prstGeom prst="rect">
                <a:avLst/>
              </a:prstGeom>
              <a:blipFill>
                <a:blip r:embed="rId3"/>
                <a:stretch>
                  <a:fillRect l="-1036" t="-143919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1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869447" y="3957278"/>
                <a:ext cx="7314438" cy="80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47" y="3957278"/>
                <a:ext cx="7314438" cy="804003"/>
              </a:xfrm>
              <a:prstGeom prst="rect">
                <a:avLst/>
              </a:prstGeom>
              <a:blipFill>
                <a:blip r:embed="rId3"/>
                <a:stretch>
                  <a:fillRect l="-1213" r="-2600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89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/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  <m:sSup>
                            <m:sSup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6600" b="1" i="1">
                              <a:latin typeface="Cambria Math" panose="02040503050406030204" pitchFamily="18" charset="0"/>
                            </a:rPr>
                            <m:t>𝝓</m:t>
                          </m:r>
                          <m:d>
                            <m:dPr>
                              <m:ctrlPr>
                                <a:rPr lang="en-US" sz="66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66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sSup>
                                        <m:sSupPr>
                                          <m:ctrlP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p>
                                          <m:r>
                                            <a:rPr lang="en-US" sz="6600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r>
                                        <a:rPr lang="en-US" sz="6600" b="1" i="1">
                                          <a:latin typeface="Cambria Math" panose="02040503050406030204" pitchFamily="18" charset="0"/>
                                        </a:rPr>
                                        <m:t>𝝓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E444D3-1878-2948-8317-415558941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8" y="1369710"/>
                <a:ext cx="12146402" cy="2587568"/>
              </a:xfrm>
              <a:prstGeom prst="rect">
                <a:avLst/>
              </a:prstGeom>
              <a:blipFill>
                <a:blip r:embed="rId2"/>
                <a:stretch>
                  <a:fillRect l="-313" t="-141667" r="-731" b="-190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/>
              <p:nvPr/>
            </p:nvSpPr>
            <p:spPr>
              <a:xfrm>
                <a:off x="869447" y="3957278"/>
                <a:ext cx="7314438" cy="804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48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4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8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4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48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4800" b="1" i="1">
                          <a:latin typeface="Cambria Math" panose="02040503050406030204" pitchFamily="18" charset="0"/>
                        </a:rPr>
                        <m:t>𝝓</m:t>
                      </m:r>
                      <m:d>
                        <m:dPr>
                          <m:ctrlPr>
                            <a:rPr lang="en-US" sz="4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3051AE-4F5C-1C4E-81D4-FE85B8C5B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47" y="3957278"/>
                <a:ext cx="7314438" cy="804003"/>
              </a:xfrm>
              <a:prstGeom prst="rect">
                <a:avLst/>
              </a:prstGeom>
              <a:blipFill>
                <a:blip r:embed="rId3"/>
                <a:stretch>
                  <a:fillRect l="-1213" r="-2600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B2C9004-7B60-C544-8A0D-0A6D79BEFC70}"/>
              </a:ext>
            </a:extLst>
          </p:cNvPr>
          <p:cNvSpPr txBox="1"/>
          <p:nvPr/>
        </p:nvSpPr>
        <p:spPr>
          <a:xfrm>
            <a:off x="4526666" y="4761281"/>
            <a:ext cx="5276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 pitchFamily="2" charset="77"/>
                <a:ea typeface="Palatino" pitchFamily="2" charset="77"/>
              </a:rPr>
              <a:t>expected feature values produced by the current reward</a:t>
            </a:r>
          </a:p>
        </p:txBody>
      </p:sp>
    </p:spTree>
    <p:extLst>
      <p:ext uri="{BB962C8B-B14F-4D97-AF65-F5344CB8AC3E}">
        <p14:creationId xmlns:p14="http://schemas.microsoft.com/office/powerpoint/2010/main" val="4250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/>
              <p:nvPr/>
            </p:nvSpPr>
            <p:spPr>
              <a:xfrm>
                <a:off x="2080439" y="1140346"/>
                <a:ext cx="8329267" cy="26854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sz="6600" b="1" i="1"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</m:e>
                                <m:sub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sSup>
                                    <m:sSupPr>
                                      <m:ctrlP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p>
                                      <m:r>
                                        <a:rPr lang="en-US" sz="66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r>
                                    <a:rPr lang="en-US" sz="6600" b="1" i="1">
                                      <a:latin typeface="Cambria Math" panose="02040503050406030204" pitchFamily="18" charset="0"/>
                                    </a:rPr>
                                    <m:t>𝝓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𝜉</m:t>
                                  </m:r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439" y="1140346"/>
                <a:ext cx="8329267" cy="2685479"/>
              </a:xfrm>
              <a:prstGeom prst="rect">
                <a:avLst/>
              </a:prstGeom>
              <a:blipFill>
                <a:blip r:embed="rId2"/>
                <a:stretch>
                  <a:fillRect l="-1674" t="-8491" r="-1218" b="-89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/>
              <p:nvPr/>
            </p:nvSpPr>
            <p:spPr>
              <a:xfrm>
                <a:off x="2363081" y="4021815"/>
                <a:ext cx="7763985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81" y="4021815"/>
                <a:ext cx="7763985" cy="1015663"/>
              </a:xfrm>
              <a:prstGeom prst="rect">
                <a:avLst/>
              </a:prstGeom>
              <a:blipFill>
                <a:blip r:embed="rId3"/>
                <a:stretch>
                  <a:fillRect l="-2124" t="-1235" r="-34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26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CE6D-67D8-5F40-8853-97592287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Bayesian view (actions)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/>
              <p:nvPr/>
            </p:nvSpPr>
            <p:spPr>
              <a:xfrm>
                <a:off x="1981200" y="1342554"/>
                <a:ext cx="9409499" cy="22854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6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66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6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66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sz="66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E4D03E-0B47-3E4C-92B0-CAAF195570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342554"/>
                <a:ext cx="9409499" cy="2285434"/>
              </a:xfrm>
              <a:prstGeom prst="rect">
                <a:avLst/>
              </a:prstGeom>
              <a:blipFill>
                <a:blip r:embed="rId2"/>
                <a:stretch>
                  <a:fillRect l="-1619" t="-19337" r="-1080" b="-113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/>
              <p:nvPr/>
            </p:nvSpPr>
            <p:spPr>
              <a:xfrm>
                <a:off x="2363081" y="4021815"/>
                <a:ext cx="8162363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6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6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6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AAD0E-7333-B442-886C-0B3B0A6E8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81" y="4021815"/>
                <a:ext cx="8162363" cy="1015663"/>
              </a:xfrm>
              <a:prstGeom prst="rect">
                <a:avLst/>
              </a:prstGeom>
              <a:blipFill>
                <a:blip r:embed="rId3"/>
                <a:stretch>
                  <a:fillRect l="-155" t="-1235" r="-1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595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9EB0DB-975B-8846-8A81-D7733AC9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268" y="120317"/>
            <a:ext cx="9338026" cy="6206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7F3AF-E336-AD48-8E62-976771CE6CFE}"/>
              </a:ext>
            </a:extLst>
          </p:cNvPr>
          <p:cNvSpPr txBox="1"/>
          <p:nvPr/>
        </p:nvSpPr>
        <p:spPr>
          <a:xfrm>
            <a:off x="0" y="6284937"/>
            <a:ext cx="995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[Ratliff et al. </a:t>
            </a:r>
            <a:r>
              <a:rPr lang="en-US" sz="2800" i="1" dirty="0">
                <a:latin typeface="Palatino" pitchFamily="2" charset="77"/>
                <a:ea typeface="Palatino" pitchFamily="2" charset="77"/>
              </a:rPr>
              <a:t>Maximum Margin Planning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4126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D3F176-EA83-5C44-95B9-5F711CFA3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2203450"/>
            <a:ext cx="9956800" cy="2451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05032B-7FD5-BE40-9799-657D5756FF23}"/>
              </a:ext>
            </a:extLst>
          </p:cNvPr>
          <p:cNvSpPr txBox="1"/>
          <p:nvPr/>
        </p:nvSpPr>
        <p:spPr>
          <a:xfrm>
            <a:off x="0" y="578959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 pitchFamily="2" charset="77"/>
                <a:ea typeface="Palatino" pitchFamily="2" charset="77"/>
              </a:rPr>
              <a:t>[Levine et al. </a:t>
            </a:r>
            <a:r>
              <a:rPr lang="en-US" sz="2800" i="1" dirty="0">
                <a:latin typeface="Palatino" pitchFamily="2" charset="77"/>
                <a:ea typeface="Palatino" pitchFamily="2" charset="77"/>
              </a:rPr>
              <a:t>Continuous Inverse Optimal Control with Locally Linear Examples</a:t>
            </a:r>
            <a:r>
              <a:rPr lang="en-US" sz="2800" dirty="0">
                <a:latin typeface="Palatino" pitchFamily="2" charset="77"/>
                <a:ea typeface="Palatino" pitchFamily="2" charset="77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1601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ioc">
            <a:hlinkClick r:id="" action="ppaction://media"/>
            <a:extLst>
              <a:ext uri="{FF2B5EF4-FFF2-40B4-BE49-F238E27FC236}">
                <a16:creationId xmlns:a16="http://schemas.microsoft.com/office/drawing/2014/main" id="{AC536E37-A92B-C948-9152-55F67EA00E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393" y="15433"/>
            <a:ext cx="6842567" cy="684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ca_keynote_imp">
            <a:hlinkClick r:id="" action="ppaction://media"/>
            <a:extLst>
              <a:ext uri="{FF2B5EF4-FFF2-40B4-BE49-F238E27FC236}">
                <a16:creationId xmlns:a16="http://schemas.microsoft.com/office/drawing/2014/main" id="{A2214677-273C-AD43-968D-27E49012B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Procedure: Gradient Ascent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3400" y="1625601"/>
            <a:ext cx="5994400" cy="2260599"/>
          </a:xfrm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en-US" sz="2800" dirty="0" err="1">
                <a:latin typeface="Courier" pitchFamily="2" charset="0"/>
              </a:rPr>
              <a:t>init</a:t>
            </a:r>
            <a:r>
              <a:rPr lang="en-US" sz="2800" dirty="0">
                <a:latin typeface="Courier" pitchFamily="2" charset="0"/>
              </a:rPr>
              <a:t> </a:t>
            </a:r>
          </a:p>
          <a:p>
            <a:r>
              <a:rPr lang="en-US" sz="2800" dirty="0">
                <a:latin typeface="Courier" pitchFamily="2" charset="0"/>
              </a:rPr>
              <a:t>for </a:t>
            </a:r>
            <a:r>
              <a:rPr lang="en-US" sz="2800" dirty="0" err="1">
                <a:latin typeface="Courier" pitchFamily="2" charset="0"/>
              </a:rPr>
              <a:t>iter</a:t>
            </a:r>
            <a:r>
              <a:rPr lang="en-US" sz="2800" dirty="0">
                <a:latin typeface="Courier" pitchFamily="2" charset="0"/>
              </a:rPr>
              <a:t> = 1, 2, </a:t>
            </a:r>
            <a:r>
              <a:rPr lang="is-IS" sz="2800" dirty="0">
                <a:latin typeface="Courier" pitchFamily="2" charset="0"/>
              </a:rPr>
              <a:t>…</a:t>
            </a:r>
          </a:p>
          <a:p>
            <a:pPr lvl="1"/>
            <a:endParaRPr lang="en-US" sz="2400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17500" cy="2159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66800" y="4419600"/>
            <a:ext cx="10744200" cy="226059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    : learning rate --- tweaking parameter that needs to be chosen carefully</a:t>
            </a:r>
          </a:p>
          <a:p>
            <a:r>
              <a:rPr lang="en-US" dirty="0"/>
              <a:t>How? Try multiple choices</a:t>
            </a:r>
          </a:p>
          <a:p>
            <a:pPr lvl="1"/>
            <a:r>
              <a:rPr lang="en-US" dirty="0"/>
              <a:t>Crude rule of thumb: update changes       about 0.1 – 1 %</a:t>
            </a:r>
          </a:p>
          <a:p>
            <a:pPr lvl="1"/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9" y="4641550"/>
            <a:ext cx="279400" cy="2159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248400"/>
            <a:ext cx="317500" cy="21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FD6A00-8240-2646-86E9-426A92ED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850" y="2971800"/>
            <a:ext cx="3924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9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6FEFC-22EC-564A-9542-99557343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9B8F-AE7B-4946-AC8C-7EFEB9E9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0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447800"/>
            <a:ext cx="6532779" cy="47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660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35292</TotalTime>
  <Words>1485</Words>
  <Application>Microsoft Macintosh PowerPoint</Application>
  <PresentationFormat>Widescreen</PresentationFormat>
  <Paragraphs>318</Paragraphs>
  <Slides>80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9" baseType="lpstr">
      <vt:lpstr>Arial</vt:lpstr>
      <vt:lpstr>Calibri</vt:lpstr>
      <vt:lpstr>Cambria Math</vt:lpstr>
      <vt:lpstr>Courier</vt:lpstr>
      <vt:lpstr>Kurier Light</vt:lpstr>
      <vt:lpstr>Palatino</vt:lpstr>
      <vt:lpstr>Times New Roman</vt:lpstr>
      <vt:lpstr>Wingdings</vt:lpstr>
      <vt:lpstr>dan-berkeley-nlp-v1</vt:lpstr>
      <vt:lpstr>Hope you had a FANTASTIC spring break!</vt:lpstr>
      <vt:lpstr>Hope you had a FANTASTIC spring break!</vt:lpstr>
      <vt:lpstr>CS 188: Artificial Intelligence </vt:lpstr>
      <vt:lpstr>Reminder: Linear Classifiers</vt:lpstr>
      <vt:lpstr>Multiclass Logistic Regression</vt:lpstr>
      <vt:lpstr>Best w? </vt:lpstr>
      <vt:lpstr>Gradient in n dimensions</vt:lpstr>
      <vt:lpstr>Optimization Procedure: Gradient Ascent</vt:lpstr>
      <vt:lpstr>Neural Networks</vt:lpstr>
      <vt:lpstr>Multi-class Logistic Regression</vt:lpstr>
      <vt:lpstr>Deep Neural Network = Also learn the features!</vt:lpstr>
      <vt:lpstr>Deep Neural Network: Also Learn the Features!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What’s still missing? – correlation \neq causation</vt:lpstr>
      <vt:lpstr>What’s still missing? – covariate shift</vt:lpstr>
      <vt:lpstr>What’s still missing? – covariate shift</vt:lpstr>
      <vt:lpstr>What’s still missing – knowing what loss to optimize</vt:lpstr>
      <vt:lpstr>CS 188: Artificial Intelligence </vt:lpstr>
      <vt:lpstr>Reminder: Optimal Policies</vt:lpstr>
      <vt:lpstr>Utility?</vt:lpstr>
      <vt:lpstr>PowerPoint Presentation</vt:lpstr>
      <vt:lpstr>PowerPoint Presentation</vt:lpstr>
      <vt:lpstr>Planning/RL</vt:lpstr>
      <vt:lpstr>Inverse Planning/RL</vt:lpstr>
      <vt:lpstr>Inverse Planning/RL</vt:lpstr>
      <vt:lpstr>Inverse Planning/RL</vt:lpstr>
      <vt:lpstr>Inverse Planning/RL</vt:lpstr>
      <vt:lpstr>IRL is relevant to all 3 types of people:</vt:lpstr>
      <vt:lpstr>Inverse Planning/RL</vt:lpstr>
      <vt:lpstr>Inverse Planning/RL</vt:lpstr>
      <vt:lpstr>Inverse Planning/RL</vt:lpstr>
      <vt:lpstr>Problem</vt:lpstr>
      <vt:lpstr>Revised formulation</vt:lpstr>
      <vt:lpstr>Optimization</vt:lpstr>
      <vt:lpstr>Optimization</vt:lpstr>
      <vt:lpstr>Optimization</vt:lpstr>
      <vt:lpstr>Optimization</vt:lpstr>
      <vt:lpstr>Optimization</vt:lpstr>
      <vt:lpstr>Interpretation</vt:lpstr>
      <vt:lpstr>Interpretation</vt:lpstr>
      <vt:lpstr>Interpretation</vt:lpstr>
      <vt:lpstr>Interpretation</vt:lpstr>
      <vt:lpstr>Inverse Planning/RL</vt:lpstr>
      <vt:lpstr>Inverse Planning/RL</vt:lpstr>
      <vt:lpstr>Is the demonstrator really optimal?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</vt:lpstr>
      <vt:lpstr>The Bayesian view (actions)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2703</cp:revision>
  <cp:lastPrinted>2015-04-16T15:44:42Z</cp:lastPrinted>
  <dcterms:created xsi:type="dcterms:W3CDTF">2004-08-27T04:16:05Z</dcterms:created>
  <dcterms:modified xsi:type="dcterms:W3CDTF">2019-12-03T22:08:04Z</dcterms:modified>
</cp:coreProperties>
</file>