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1"/>
  </p:notesMasterIdLst>
  <p:handoutMasterIdLst>
    <p:handoutMasterId r:id="rId42"/>
  </p:handoutMasterIdLst>
  <p:sldIdLst>
    <p:sldId id="668" r:id="rId2"/>
    <p:sldId id="607" r:id="rId3"/>
    <p:sldId id="602" r:id="rId4"/>
    <p:sldId id="634" r:id="rId5"/>
    <p:sldId id="632" r:id="rId6"/>
    <p:sldId id="629" r:id="rId7"/>
    <p:sldId id="631" r:id="rId8"/>
    <p:sldId id="656" r:id="rId9"/>
    <p:sldId id="555" r:id="rId10"/>
    <p:sldId id="558" r:id="rId11"/>
    <p:sldId id="611" r:id="rId12"/>
    <p:sldId id="612" r:id="rId13"/>
    <p:sldId id="659" r:id="rId14"/>
    <p:sldId id="560" r:id="rId15"/>
    <p:sldId id="652" r:id="rId16"/>
    <p:sldId id="663" r:id="rId17"/>
    <p:sldId id="646" r:id="rId18"/>
    <p:sldId id="670" r:id="rId19"/>
    <p:sldId id="648" r:id="rId20"/>
    <p:sldId id="562" r:id="rId21"/>
    <p:sldId id="564" r:id="rId22"/>
    <p:sldId id="638" r:id="rId23"/>
    <p:sldId id="641" r:id="rId24"/>
    <p:sldId id="642" r:id="rId25"/>
    <p:sldId id="655" r:id="rId26"/>
    <p:sldId id="640" r:id="rId27"/>
    <p:sldId id="570" r:id="rId28"/>
    <p:sldId id="673" r:id="rId29"/>
    <p:sldId id="571" r:id="rId30"/>
    <p:sldId id="664" r:id="rId31"/>
    <p:sldId id="572" r:id="rId32"/>
    <p:sldId id="573" r:id="rId33"/>
    <p:sldId id="575" r:id="rId34"/>
    <p:sldId id="576" r:id="rId35"/>
    <p:sldId id="674" r:id="rId36"/>
    <p:sldId id="675" r:id="rId37"/>
    <p:sldId id="676" r:id="rId38"/>
    <p:sldId id="626" r:id="rId39"/>
    <p:sldId id="574" r:id="rId40"/>
  </p:sldIdLst>
  <p:sldSz cx="12192000" cy="6858000"/>
  <p:notesSz cx="7315200" cy="96012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82278" autoAdjust="0"/>
  </p:normalViewPr>
  <p:slideViewPr>
    <p:cSldViewPr snapToGrid="0">
      <p:cViewPr>
        <p:scale>
          <a:sx n="88" d="100"/>
          <a:sy n="88" d="100"/>
        </p:scale>
        <p:origin x="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3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06718"/>
            <a:ext cx="12192000" cy="2042886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  <a:p>
            <a:pPr eaLnBrk="1" hangingPunct="1"/>
            <a:r>
              <a:rPr lang="en-US" dirty="0"/>
              <a:t>and Local Search</a:t>
            </a:r>
          </a:p>
          <a:p>
            <a:pPr eaLnBrk="1" hangingPunct="1"/>
            <a:endParaRPr lang="en-US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27511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and Stuart Russell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in Bayes nets (later): an example of the relation between structural properties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763000" y="382814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34200" y="352334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19800" y="382367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562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  <p:bldP spid="33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58348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runtime…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 O( (d</a:t>
            </a:r>
            <a:r>
              <a:rPr lang="en-US" sz="2400" baseline="30000" dirty="0"/>
              <a:t>c</a:t>
            </a:r>
            <a:r>
              <a:rPr lang="en-US" sz="2400" dirty="0"/>
              <a:t>) (n-c) d</a:t>
            </a:r>
            <a:r>
              <a:rPr lang="en-US" sz="2400" baseline="30000" dirty="0"/>
              <a:t>2 </a:t>
            </a:r>
            <a:r>
              <a:rPr lang="en-US" sz="2400" dirty="0"/>
              <a:t>), very fast for small c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E.g., 80 variables, c=10, 4 billion years -&gt; 0.029 seconds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22646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tree, no fringe!  “New age” algorithm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Structure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3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2"/>
            <a:ext cx="117094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a search problem </a:t>
            </a:r>
            <a:r>
              <a:rPr lang="en-US" i="1" dirty="0">
                <a:solidFill>
                  <a:srgbClr val="CC00CC"/>
                </a:solidFill>
              </a:rPr>
              <a:t>P </a:t>
            </a:r>
            <a:r>
              <a:rPr lang="en-US" dirty="0"/>
              <a:t>expressed in the usual way:</a:t>
            </a:r>
          </a:p>
          <a:p>
            <a:pPr lvl="1"/>
            <a:r>
              <a:rPr lang="en-US" dirty="0"/>
              <a:t>initial state </a:t>
            </a: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baseline="-25000" dirty="0">
                <a:solidFill>
                  <a:srgbClr val="CC00CC"/>
                </a:solidFill>
              </a:rPr>
              <a:t>0</a:t>
            </a:r>
            <a:r>
              <a:rPr lang="en-US" dirty="0"/>
              <a:t>, states </a:t>
            </a: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dirty="0"/>
              <a:t>, actions </a:t>
            </a:r>
            <a:r>
              <a:rPr lang="en-US" i="1" dirty="0">
                <a:solidFill>
                  <a:srgbClr val="CC00CC"/>
                </a:solidFill>
              </a:rPr>
              <a:t>A</a:t>
            </a:r>
            <a:r>
              <a:rPr lang="en-US" dirty="0"/>
              <a:t>, goal test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/>
              <a:t>, transition model </a:t>
            </a:r>
            <a:r>
              <a:rPr lang="en-US" i="1" dirty="0">
                <a:solidFill>
                  <a:srgbClr val="CC00CC"/>
                </a:solidFill>
              </a:rPr>
              <a:t>Result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s</a:t>
            </a:r>
            <a:r>
              <a:rPr lang="en-US" dirty="0" err="1">
                <a:solidFill>
                  <a:srgbClr val="CC00CC"/>
                </a:solidFill>
              </a:rPr>
              <a:t>,</a:t>
            </a:r>
            <a:r>
              <a:rPr lang="en-US" i="1" dirty="0" err="1">
                <a:solidFill>
                  <a:srgbClr val="CC00CC"/>
                </a:solidFill>
              </a:rPr>
              <a:t>a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and a time horizon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/>
              <a:t>, construct a CSP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dirty="0"/>
              <a:t> such that </a:t>
            </a:r>
            <a:r>
              <a:rPr lang="en-US" i="1" dirty="0">
                <a:solidFill>
                  <a:srgbClr val="CC00CC"/>
                </a:solidFill>
              </a:rPr>
              <a:t>C </a:t>
            </a:r>
            <a:r>
              <a:rPr lang="en-US" dirty="0"/>
              <a:t>has a solution exactly when </a:t>
            </a:r>
            <a:r>
              <a:rPr lang="en-US" i="1" dirty="0">
                <a:solidFill>
                  <a:srgbClr val="CC00CC"/>
                </a:solidFill>
              </a:rPr>
              <a:t>P </a:t>
            </a:r>
            <a:r>
              <a:rPr lang="en-US" dirty="0"/>
              <a:t>has a solution of length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/>
              <a:t>, and the solution to </a:t>
            </a:r>
            <a:r>
              <a:rPr lang="en-US" i="1" dirty="0">
                <a:solidFill>
                  <a:srgbClr val="CC00CC"/>
                </a:solidFill>
              </a:rPr>
              <a:t>P </a:t>
            </a:r>
            <a:r>
              <a:rPr lang="en-US" dirty="0"/>
              <a:t>can be read off from the solution to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</a:p>
          <a:p>
            <a:pPr marL="0" indent="0">
              <a:buNone/>
            </a:pPr>
            <a:endParaRPr lang="en-US" i="1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lang="en-US" dirty="0"/>
              <a:t>Hint: You’ll need some variables for each time step, including </a:t>
            </a:r>
            <a:r>
              <a:rPr lang="en-US" i="1" dirty="0">
                <a:solidFill>
                  <a:srgbClr val="CC00CC"/>
                </a:solidFill>
              </a:rPr>
              <a:t>A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/>
              <a:t> (the action taken at time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/>
              <a:t>). What are the constraints between time steps? Other constraints on particular time steps?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quiz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2"/>
            <a:ext cx="117094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Variables of the CSP are </a:t>
            </a:r>
          </a:p>
          <a:p>
            <a:pPr lvl="1"/>
            <a:r>
              <a:rPr lang="en-US" dirty="0"/>
              <a:t>Action variables </a:t>
            </a:r>
            <a:r>
              <a:rPr lang="en-US" i="1" dirty="0">
                <a:solidFill>
                  <a:srgbClr val="CC00CC"/>
                </a:solidFill>
              </a:rPr>
              <a:t>A</a:t>
            </a:r>
            <a:r>
              <a:rPr lang="en-US" baseline="-25000" dirty="0">
                <a:solidFill>
                  <a:srgbClr val="CC00CC"/>
                </a:solidFill>
              </a:rPr>
              <a:t>0</a:t>
            </a:r>
            <a:r>
              <a:rPr lang="en-US" i="1" dirty="0">
                <a:solidFill>
                  <a:srgbClr val="CC00CC"/>
                </a:solidFill>
              </a:rPr>
              <a:t> ,…, A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-1</a:t>
            </a:r>
            <a:r>
              <a:rPr lang="en-US" dirty="0"/>
              <a:t> each with domain </a:t>
            </a:r>
            <a:r>
              <a:rPr lang="en-US" i="1" dirty="0">
                <a:solidFill>
                  <a:srgbClr val="CC00CC"/>
                </a:solidFill>
              </a:rPr>
              <a:t>A</a:t>
            </a:r>
            <a:endParaRPr lang="en-US" dirty="0"/>
          </a:p>
          <a:p>
            <a:pPr lvl="1"/>
            <a:r>
              <a:rPr lang="en-US" dirty="0"/>
              <a:t>State variables </a:t>
            </a: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baseline="-25000" dirty="0">
                <a:solidFill>
                  <a:srgbClr val="CC00CC"/>
                </a:solidFill>
              </a:rPr>
              <a:t>0</a:t>
            </a:r>
            <a:r>
              <a:rPr lang="en-US" i="1" dirty="0">
                <a:solidFill>
                  <a:srgbClr val="CC00CC"/>
                </a:solidFill>
              </a:rPr>
              <a:t> ,…, S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/>
              <a:t> , each with domain </a:t>
            </a:r>
            <a:r>
              <a:rPr lang="en-US" i="1" dirty="0">
                <a:solidFill>
                  <a:srgbClr val="CC00CC"/>
                </a:solidFill>
              </a:rPr>
              <a:t>S</a:t>
            </a:r>
          </a:p>
          <a:p>
            <a:pPr marL="0" indent="0">
              <a:buNone/>
            </a:pPr>
            <a:r>
              <a:rPr lang="en-US" dirty="0"/>
              <a:t>Constraints of the CSP are </a:t>
            </a:r>
          </a:p>
          <a:p>
            <a:pPr lvl="1"/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baseline="-25000" dirty="0">
                <a:solidFill>
                  <a:srgbClr val="CC00CC"/>
                </a:solidFill>
              </a:rPr>
              <a:t>0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baseline="-25000" dirty="0">
                <a:solidFill>
                  <a:srgbClr val="CC00CC"/>
                </a:solidFill>
              </a:rPr>
              <a:t>0</a:t>
            </a:r>
          </a:p>
          <a:p>
            <a:pPr lvl="1"/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i="1" baseline="-25000" dirty="0">
                <a:solidFill>
                  <a:srgbClr val="CC00CC"/>
                </a:solidFill>
              </a:rPr>
              <a:t>T </a:t>
            </a:r>
            <a:r>
              <a:rPr lang="en-US" dirty="0"/>
              <a:t>satisfies goal test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</a:p>
          <a:p>
            <a:pPr lvl="1"/>
            <a:r>
              <a:rPr lang="en-US" dirty="0"/>
              <a:t>For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=0,…,</a:t>
            </a:r>
            <a:r>
              <a:rPr lang="en-US" i="1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-1</a:t>
            </a:r>
            <a:r>
              <a:rPr lang="en-US" dirty="0"/>
              <a:t>,  </a:t>
            </a: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baseline="-25000" dirty="0">
                <a:solidFill>
                  <a:srgbClr val="CC00CC"/>
                </a:solidFill>
              </a:rPr>
              <a:t>+1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Result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,</a:t>
            </a:r>
            <a:r>
              <a:rPr lang="en-US" i="1" dirty="0">
                <a:solidFill>
                  <a:srgbClr val="CC00CC"/>
                </a:solidFill>
              </a:rPr>
              <a:t> A</a:t>
            </a:r>
            <a:r>
              <a:rPr lang="en-US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511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</a:t>
            </a:r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  <a:p>
            <a:pPr eaLnBrk="1" hangingPunct="1"/>
            <a:r>
              <a:rPr lang="en-US" sz="2400" dirty="0"/>
              <a:t>Pretty much unavoidable when the state is “yourself”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93AC-8610-5B4E-96D3-54285DFB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F6A86-B35D-4843-8CC8-EABE4692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283BB-5494-3948-A05A-6F3C50CA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876300"/>
            <a:ext cx="12103100" cy="510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877415-BA48-7149-84F7-8EC98F3B3369}"/>
              </a:ext>
            </a:extLst>
          </p:cNvPr>
          <p:cNvSpPr/>
          <p:nvPr/>
        </p:nvSpPr>
        <p:spPr>
          <a:xfrm>
            <a:off x="1371600" y="3733800"/>
            <a:ext cx="6705600" cy="5334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A104D6-4234-894F-B799-A58C12EDDFB1}"/>
              </a:ext>
            </a:extLst>
          </p:cNvPr>
          <p:cNvSpPr/>
          <p:nvPr/>
        </p:nvSpPr>
        <p:spPr>
          <a:xfrm>
            <a:off x="1371600" y="4245429"/>
            <a:ext cx="9677400" cy="5334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87731D-BBD7-B145-ABB7-251B104EEEAC}"/>
              </a:ext>
            </a:extLst>
          </p:cNvPr>
          <p:cNvSpPr/>
          <p:nvPr/>
        </p:nvSpPr>
        <p:spPr>
          <a:xfrm>
            <a:off x="1371600" y="4618492"/>
            <a:ext cx="2895600" cy="5334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58D5D1-41FF-5543-881A-C2296F8AE343}"/>
              </a:ext>
            </a:extLst>
          </p:cNvPr>
          <p:cNvSpPr/>
          <p:nvPr/>
        </p:nvSpPr>
        <p:spPr>
          <a:xfrm>
            <a:off x="4093029" y="4252686"/>
            <a:ext cx="435428" cy="493485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6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838199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31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D07B84-7351-704F-BD6F-FD2CC11E413A}"/>
              </a:ext>
            </a:extLst>
          </p:cNvPr>
          <p:cNvSpPr/>
          <p:nvPr/>
        </p:nvSpPr>
        <p:spPr>
          <a:xfrm>
            <a:off x="1447800" y="4692644"/>
            <a:ext cx="3200400" cy="56515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D65A7-887A-0F4E-89C6-CC8E96C94347}"/>
              </a:ext>
            </a:extLst>
          </p:cNvPr>
          <p:cNvSpPr/>
          <p:nvPr/>
        </p:nvSpPr>
        <p:spPr>
          <a:xfrm>
            <a:off x="1514928" y="5257800"/>
            <a:ext cx="4581071" cy="3048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0C5E8D-8C5B-234C-94DF-E4FA2583F173}"/>
              </a:ext>
            </a:extLst>
          </p:cNvPr>
          <p:cNvSpPr/>
          <p:nvPr/>
        </p:nvSpPr>
        <p:spPr>
          <a:xfrm>
            <a:off x="1514929" y="5562600"/>
            <a:ext cx="3819072" cy="3048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E8A0CD-E4EB-F343-9E3A-BE3C2FCFFD08}"/>
              </a:ext>
            </a:extLst>
          </p:cNvPr>
          <p:cNvSpPr/>
          <p:nvPr/>
        </p:nvSpPr>
        <p:spPr>
          <a:xfrm>
            <a:off x="1514929" y="5841099"/>
            <a:ext cx="4581070" cy="656542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86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 (Boltzmann):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“Slowly enough” may mean exponentially slowly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Random restart </a:t>
            </a:r>
            <a:r>
              <a:rPr lang="en-US" sz="2400" dirty="0" err="1"/>
              <a:t>hillclimbing</a:t>
            </a:r>
            <a:r>
              <a:rPr lang="en-US" sz="2400" dirty="0"/>
              <a:t> also converges to optimal state…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7087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1B58-0E9A-474B-9763-00CE6DBC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 in Continuous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831FA-BD7F-1841-9678-B972332F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002"/>
            <a:ext cx="5570806" cy="4729164"/>
          </a:xfrm>
        </p:spPr>
        <p:txBody>
          <a:bodyPr/>
          <a:lstStyle/>
          <a:p>
            <a:r>
              <a:rPr lang="en-US" dirty="0"/>
              <a:t>Put 3 airports in Romania to minimize the sum of squared distance of each city to its nearest airport</a:t>
            </a:r>
          </a:p>
          <a:p>
            <a:r>
              <a:rPr lang="en-US" dirty="0"/>
              <a:t>Variables: </a:t>
            </a:r>
            <a:r>
              <a:rPr lang="en-US" dirty="0">
                <a:solidFill>
                  <a:schemeClr val="tx1"/>
                </a:solidFill>
              </a:rPr>
              <a:t>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</a:p>
          <a:p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baseline="-25000" dirty="0">
                <a:solidFill>
                  <a:schemeClr val="tx1"/>
                </a:solidFill>
              </a:rPr>
              <a:t>i</a:t>
            </a:r>
            <a:r>
              <a:rPr lang="en-US" dirty="0"/>
              <a:t> = set of cities nearest to 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/>
              <a:t>Cost </a:t>
            </a:r>
            <a:r>
              <a:rPr lang="en-US" dirty="0">
                <a:solidFill>
                  <a:schemeClr val="tx1"/>
                </a:solidFill>
              </a:rPr>
              <a:t>f(x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) =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21CD9-70A4-7B4F-A61E-ABA34D65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B98C7-0271-2945-B7C0-321FC6C7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397002"/>
            <a:ext cx="6576063" cy="393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416491AC-B5E6-A64D-BEDD-A21A4A37E2AE}"/>
              </a:ext>
            </a:extLst>
          </p:cNvPr>
          <p:cNvGrpSpPr/>
          <p:nvPr/>
        </p:nvGrpSpPr>
        <p:grpSpPr>
          <a:xfrm>
            <a:off x="7772400" y="1762138"/>
            <a:ext cx="999353" cy="461665"/>
            <a:chOff x="7772400" y="1762138"/>
            <a:chExt cx="999353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29DAA8-DEDF-8B4C-8059-6D8A0AD7B709}"/>
                </a:ext>
              </a:extLst>
            </p:cNvPr>
            <p:cNvSpPr txBox="1"/>
            <p:nvPr/>
          </p:nvSpPr>
          <p:spPr>
            <a:xfrm>
              <a:off x="7827264" y="1762138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DB0A99-CAAE-A646-B1F5-1FB568BF566F}"/>
                </a:ext>
              </a:extLst>
            </p:cNvPr>
            <p:cNvSpPr/>
            <p:nvPr/>
          </p:nvSpPr>
          <p:spPr>
            <a:xfrm>
              <a:off x="7772400" y="2101104"/>
              <a:ext cx="108696" cy="1086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latin typeface="Calibri"/>
                <a:cs typeface="Calibri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28C3C6C-8B16-CC43-B6D0-8921B62B5306}"/>
              </a:ext>
            </a:extLst>
          </p:cNvPr>
          <p:cNvGrpSpPr/>
          <p:nvPr/>
        </p:nvGrpSpPr>
        <p:grpSpPr>
          <a:xfrm>
            <a:off x="5476647" y="4082304"/>
            <a:ext cx="944489" cy="501477"/>
            <a:chOff x="5476647" y="4082304"/>
            <a:chExt cx="944489" cy="5014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91261D-5992-6B40-A4D7-68BE89511F12}"/>
                </a:ext>
              </a:extLst>
            </p:cNvPr>
            <p:cNvSpPr txBox="1"/>
            <p:nvPr/>
          </p:nvSpPr>
          <p:spPr>
            <a:xfrm>
              <a:off x="5476647" y="4122116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80FD849-E42C-BC46-9A4E-F9E903B9B03D}"/>
                </a:ext>
              </a:extLst>
            </p:cNvPr>
            <p:cNvSpPr/>
            <p:nvPr/>
          </p:nvSpPr>
          <p:spPr>
            <a:xfrm>
              <a:off x="6172200" y="4082304"/>
              <a:ext cx="108696" cy="1086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latin typeface="Calibri"/>
                <a:cs typeface="Calibri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902ED7-B811-0541-A614-D1419FD588C2}"/>
              </a:ext>
            </a:extLst>
          </p:cNvPr>
          <p:cNvGrpSpPr/>
          <p:nvPr/>
        </p:nvGrpSpPr>
        <p:grpSpPr>
          <a:xfrm>
            <a:off x="9261652" y="3244396"/>
            <a:ext cx="949148" cy="489404"/>
            <a:chOff x="9261652" y="3244396"/>
            <a:chExt cx="949148" cy="4894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14567D-7201-384E-A9D7-36CB7DF76888}"/>
                </a:ext>
              </a:extLst>
            </p:cNvPr>
            <p:cNvSpPr txBox="1"/>
            <p:nvPr/>
          </p:nvSpPr>
          <p:spPr>
            <a:xfrm>
              <a:off x="9261652" y="3244396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4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2D849C-65B8-B143-BC29-0C2FF3DDE581}"/>
                </a:ext>
              </a:extLst>
            </p:cNvPr>
            <p:cNvSpPr/>
            <p:nvPr/>
          </p:nvSpPr>
          <p:spPr>
            <a:xfrm>
              <a:off x="10102104" y="3625104"/>
              <a:ext cx="108696" cy="1086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dirty="0">
                <a:latin typeface="Calibri"/>
                <a:cs typeface="Calibri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014958-BD1E-3F40-8D13-A879E486336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576365" y="1521562"/>
            <a:ext cx="1211953" cy="5954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878CA2-F0A2-6D4F-A176-7CCFB7B21526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298387" y="2004365"/>
            <a:ext cx="1474013" cy="1510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ECE892-4661-C94E-AA13-A2096F32D888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6078931" y="2193882"/>
            <a:ext cx="1709387" cy="3006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A70816-63F1-1C46-A23A-13731EB9B53F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7512710" y="2209800"/>
            <a:ext cx="314038" cy="7016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D55A41-4440-A04C-A747-2BFE3BEB54E9}"/>
              </a:ext>
            </a:extLst>
          </p:cNvPr>
          <p:cNvCxnSpPr>
            <a:cxnSpLocks/>
          </p:cNvCxnSpPr>
          <p:nvPr/>
        </p:nvCxnSpPr>
        <p:spPr>
          <a:xfrm>
            <a:off x="7863840" y="2209190"/>
            <a:ext cx="877824" cy="80467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672A8E-65B4-5C41-B5D0-E1DA9259BD25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6264978" y="3878275"/>
            <a:ext cx="714942" cy="2199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0DB625-9C3B-A54E-9667-F3872E212B6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115507" y="3496666"/>
            <a:ext cx="111041" cy="5856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ECE8E9-45E3-3845-8C6E-B1C42D59171B}"/>
              </a:ext>
            </a:extLst>
          </p:cNvPr>
          <p:cNvCxnSpPr>
            <a:cxnSpLocks/>
          </p:cNvCxnSpPr>
          <p:nvPr/>
        </p:nvCxnSpPr>
        <p:spPr>
          <a:xfrm>
            <a:off x="7819949" y="2216506"/>
            <a:ext cx="1" cy="129479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70124E-EED6-ED43-AA29-E2580E18D1C0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764930" cy="1920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BA9E48-0FFD-4B42-A812-BE5136967CBE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728354" cy="6822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177BEB-2666-1B4C-B968-5B5DC390BB8C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1803688" cy="821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A73523-14A2-0A44-8EAD-D051A87AA0BA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8895284" y="3717882"/>
            <a:ext cx="1222738" cy="2981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D760F95-34C1-5047-BC9F-DEBD6B25656B}"/>
              </a:ext>
            </a:extLst>
          </p:cNvPr>
          <p:cNvCxnSpPr>
            <a:cxnSpLocks/>
          </p:cNvCxnSpPr>
          <p:nvPr/>
        </p:nvCxnSpPr>
        <p:spPr>
          <a:xfrm flipH="1">
            <a:off x="9875520" y="3738067"/>
            <a:ext cx="285293" cy="7680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6C517E-556E-534D-94F7-6B0DA78FBD4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9546336" y="3733800"/>
            <a:ext cx="610116" cy="14892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2822671-B23D-784F-942E-276F80F6D49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9955988" y="1938528"/>
            <a:ext cx="200464" cy="16865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A4CB292-207A-1242-821F-253CD4508487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10194882" y="2304288"/>
            <a:ext cx="580408" cy="13367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E6D15B7-C550-784E-8574-D079D23F08DA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10210800" y="3079700"/>
            <a:ext cx="1018032" cy="5997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9C4A04B-82D3-014D-BA6D-D1C4CE3A74BE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194882" y="3717882"/>
            <a:ext cx="1319244" cy="5103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7A8FCD-48FC-B14A-9A17-F728D53DCA91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194882" y="3717882"/>
            <a:ext cx="370706" cy="5249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7C9DC3-1774-634C-9E48-93ABE9FA577F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10194882" y="3717882"/>
            <a:ext cx="1670372" cy="12125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5F2C16FF-9DB1-B34F-82A9-8E3313122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5193239"/>
            <a:ext cx="4329235" cy="10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B98C7-0271-2945-B7C0-321FC6C7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97002"/>
            <a:ext cx="6576063" cy="393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51B58-0E9A-474B-9763-00CE6DBC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 in Continuous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831FA-BD7F-1841-9678-B972332F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97002"/>
            <a:ext cx="6260124" cy="4729164"/>
          </a:xfrm>
        </p:spPr>
        <p:txBody>
          <a:bodyPr/>
          <a:lstStyle/>
          <a:p>
            <a:r>
              <a:rPr lang="en-US" dirty="0"/>
              <a:t>Cost </a:t>
            </a:r>
            <a:r>
              <a:rPr lang="en-US" dirty="0">
                <a:solidFill>
                  <a:schemeClr val="tx1"/>
                </a:solidFill>
              </a:rPr>
              <a:t>f(x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) =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Method 1: discretize, compute </a:t>
            </a:r>
            <a:r>
              <a:rPr lang="en-US" i="1" dirty="0">
                <a:solidFill>
                  <a:srgbClr val="C00000"/>
                </a:solidFill>
              </a:rPr>
              <a:t>empirical gradient </a:t>
            </a:r>
            <a:r>
              <a:rPr lang="en-US" dirty="0">
                <a:solidFill>
                  <a:schemeClr val="tx1"/>
                </a:solidFill>
              </a:rPr>
              <a:t>f(x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+dx,y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/>
              <a:t>etc.</a:t>
            </a:r>
          </a:p>
          <a:p>
            <a:r>
              <a:rPr lang="en-US" dirty="0"/>
              <a:t>Method 2:  stochastic descent: generate small random vector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b="1" dirty="0">
                <a:solidFill>
                  <a:schemeClr val="tx1"/>
                </a:solidFill>
              </a:rPr>
              <a:t>x</a:t>
            </a:r>
            <a:r>
              <a:rPr lang="en-US" dirty="0"/>
              <a:t> and accept if </a:t>
            </a:r>
            <a:r>
              <a:rPr lang="en-US" dirty="0">
                <a:solidFill>
                  <a:schemeClr val="tx1"/>
                </a:solidFill>
              </a:rPr>
              <a:t>f(</a:t>
            </a:r>
            <a:r>
              <a:rPr lang="en-US" b="1" dirty="0" err="1">
                <a:solidFill>
                  <a:schemeClr val="tx1"/>
                </a:solidFill>
              </a:rPr>
              <a:t>x</a:t>
            </a:r>
            <a:r>
              <a:rPr lang="en-US" dirty="0" err="1">
                <a:solidFill>
                  <a:schemeClr val="tx1"/>
                </a:solidFill>
              </a:rPr>
              <a:t>+d</a:t>
            </a:r>
            <a:r>
              <a:rPr lang="en-US" b="1" dirty="0" err="1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 &lt; f(</a:t>
            </a:r>
            <a:r>
              <a:rPr lang="en-US" b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21CD9-70A4-7B4F-A61E-ABA34D65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9DAA8-DEDF-8B4C-8059-6D8A0AD7B709}"/>
              </a:ext>
            </a:extLst>
          </p:cNvPr>
          <p:cNvSpPr txBox="1"/>
          <p:nvPr/>
        </p:nvSpPr>
        <p:spPr>
          <a:xfrm>
            <a:off x="7827264" y="1762138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4567D-7201-384E-A9D7-36CB7DF76888}"/>
              </a:ext>
            </a:extLst>
          </p:cNvPr>
          <p:cNvSpPr txBox="1"/>
          <p:nvPr/>
        </p:nvSpPr>
        <p:spPr>
          <a:xfrm>
            <a:off x="9261652" y="324439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1261D-5992-6B40-A4D7-68BE89511F12}"/>
              </a:ext>
            </a:extLst>
          </p:cNvPr>
          <p:cNvSpPr txBox="1"/>
          <p:nvPr/>
        </p:nvSpPr>
        <p:spPr>
          <a:xfrm>
            <a:off x="5476647" y="412211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DB0A99-CAAE-A646-B1F5-1FB568BF566F}"/>
              </a:ext>
            </a:extLst>
          </p:cNvPr>
          <p:cNvSpPr/>
          <p:nvPr/>
        </p:nvSpPr>
        <p:spPr>
          <a:xfrm>
            <a:off x="7772400" y="2101104"/>
            <a:ext cx="108696" cy="1086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0FD849-E42C-BC46-9A4E-F9E903B9B03D}"/>
              </a:ext>
            </a:extLst>
          </p:cNvPr>
          <p:cNvSpPr/>
          <p:nvPr/>
        </p:nvSpPr>
        <p:spPr>
          <a:xfrm>
            <a:off x="6172200" y="4082304"/>
            <a:ext cx="108696" cy="1086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2D849C-65B8-B143-BC29-0C2FF3DDE581}"/>
              </a:ext>
            </a:extLst>
          </p:cNvPr>
          <p:cNvSpPr/>
          <p:nvPr/>
        </p:nvSpPr>
        <p:spPr>
          <a:xfrm>
            <a:off x="10102104" y="3625104"/>
            <a:ext cx="108696" cy="1086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014958-BD1E-3F40-8D13-A879E486336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576365" y="1521562"/>
            <a:ext cx="1211953" cy="5954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878CA2-F0A2-6D4F-A176-7CCFB7B21526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298387" y="2004365"/>
            <a:ext cx="1474013" cy="1510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ECE892-4661-C94E-AA13-A2096F32D888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6078931" y="2193882"/>
            <a:ext cx="1709387" cy="3006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A70816-63F1-1C46-A23A-13731EB9B53F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7512710" y="2209800"/>
            <a:ext cx="314038" cy="7016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D55A41-4440-A04C-A747-2BFE3BEB54E9}"/>
              </a:ext>
            </a:extLst>
          </p:cNvPr>
          <p:cNvCxnSpPr>
            <a:cxnSpLocks/>
          </p:cNvCxnSpPr>
          <p:nvPr/>
        </p:nvCxnSpPr>
        <p:spPr>
          <a:xfrm>
            <a:off x="7863840" y="2209190"/>
            <a:ext cx="877824" cy="80467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672A8E-65B4-5C41-B5D0-E1DA9259BD25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6264978" y="3878275"/>
            <a:ext cx="714942" cy="2199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0DB625-9C3B-A54E-9667-F3872E212B6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115507" y="3496666"/>
            <a:ext cx="111041" cy="5856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ECE8E9-45E3-3845-8C6E-B1C42D59171B}"/>
              </a:ext>
            </a:extLst>
          </p:cNvPr>
          <p:cNvCxnSpPr>
            <a:cxnSpLocks/>
          </p:cNvCxnSpPr>
          <p:nvPr/>
        </p:nvCxnSpPr>
        <p:spPr>
          <a:xfrm>
            <a:off x="7819949" y="2216506"/>
            <a:ext cx="1" cy="129479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70124E-EED6-ED43-AA29-E2580E18D1C0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764930" cy="1920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BA9E48-0FFD-4B42-A812-BE5136967CBE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728354" cy="6822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177BEB-2666-1B4C-B968-5B5DC390BB8C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1803688" cy="821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A73523-14A2-0A44-8EAD-D051A87AA0BA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8895284" y="3717882"/>
            <a:ext cx="1222738" cy="2981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D760F95-34C1-5047-BC9F-DEBD6B25656B}"/>
              </a:ext>
            </a:extLst>
          </p:cNvPr>
          <p:cNvCxnSpPr>
            <a:cxnSpLocks/>
          </p:cNvCxnSpPr>
          <p:nvPr/>
        </p:nvCxnSpPr>
        <p:spPr>
          <a:xfrm flipH="1">
            <a:off x="9875520" y="3738067"/>
            <a:ext cx="285293" cy="7680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6C517E-556E-534D-94F7-6B0DA78FBD4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9546336" y="3733800"/>
            <a:ext cx="610116" cy="14892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2822671-B23D-784F-942E-276F80F6D49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9955988" y="1938528"/>
            <a:ext cx="200464" cy="16865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A4CB292-207A-1242-821F-253CD4508487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10194882" y="2304288"/>
            <a:ext cx="580408" cy="13367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E6D15B7-C550-784E-8574-D079D23F08DA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10210800" y="3079700"/>
            <a:ext cx="1018032" cy="5997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9C4A04B-82D3-014D-BA6D-D1C4CE3A74BE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194882" y="3717882"/>
            <a:ext cx="1319244" cy="5103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7A8FCD-48FC-B14A-9A17-F728D53DCA91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194882" y="3717882"/>
            <a:ext cx="370706" cy="5249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7C9DC3-1774-634C-9E48-93ABE9FA577F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10194882" y="3717882"/>
            <a:ext cx="1670372" cy="12125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5F2C16FF-9DB1-B34F-82A9-8E331312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3" y="1943602"/>
            <a:ext cx="4329235" cy="10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5B98C7-0271-2945-B7C0-321FC6C7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97002"/>
            <a:ext cx="6576063" cy="393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51B58-0E9A-474B-9763-00CE6DBC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 in Continuous 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831FA-BD7F-1841-9678-B972332F1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97002"/>
            <a:ext cx="6260124" cy="4729164"/>
          </a:xfrm>
        </p:spPr>
        <p:txBody>
          <a:bodyPr/>
          <a:lstStyle/>
          <a:p>
            <a:r>
              <a:rPr lang="en-US" dirty="0"/>
              <a:t>Cost </a:t>
            </a:r>
            <a:r>
              <a:rPr lang="en-US" dirty="0">
                <a:solidFill>
                  <a:schemeClr val="tx1"/>
                </a:solidFill>
              </a:rPr>
              <a:t>f(x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,x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,y</a:t>
            </a:r>
            <a:r>
              <a:rPr lang="en-US" baseline="-25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) =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Method 3: take small step along gradient vector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21CD9-70A4-7B4F-A61E-ABA34D65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9DAA8-DEDF-8B4C-8059-6D8A0AD7B709}"/>
              </a:ext>
            </a:extLst>
          </p:cNvPr>
          <p:cNvSpPr txBox="1"/>
          <p:nvPr/>
        </p:nvSpPr>
        <p:spPr>
          <a:xfrm>
            <a:off x="7827264" y="1762138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4567D-7201-384E-A9D7-36CB7DF76888}"/>
              </a:ext>
            </a:extLst>
          </p:cNvPr>
          <p:cNvSpPr txBox="1"/>
          <p:nvPr/>
        </p:nvSpPr>
        <p:spPr>
          <a:xfrm>
            <a:off x="9261652" y="324439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1261D-5992-6B40-A4D7-68BE89511F12}"/>
              </a:ext>
            </a:extLst>
          </p:cNvPr>
          <p:cNvSpPr txBox="1"/>
          <p:nvPr/>
        </p:nvSpPr>
        <p:spPr>
          <a:xfrm>
            <a:off x="5476647" y="412211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DB0A99-CAAE-A646-B1F5-1FB568BF566F}"/>
              </a:ext>
            </a:extLst>
          </p:cNvPr>
          <p:cNvSpPr/>
          <p:nvPr/>
        </p:nvSpPr>
        <p:spPr>
          <a:xfrm>
            <a:off x="7772400" y="2101104"/>
            <a:ext cx="108696" cy="1086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0FD849-E42C-BC46-9A4E-F9E903B9B03D}"/>
              </a:ext>
            </a:extLst>
          </p:cNvPr>
          <p:cNvSpPr/>
          <p:nvPr/>
        </p:nvSpPr>
        <p:spPr>
          <a:xfrm>
            <a:off x="6172200" y="4082304"/>
            <a:ext cx="108696" cy="1086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2D849C-65B8-B143-BC29-0C2FF3DDE581}"/>
              </a:ext>
            </a:extLst>
          </p:cNvPr>
          <p:cNvSpPr/>
          <p:nvPr/>
        </p:nvSpPr>
        <p:spPr>
          <a:xfrm>
            <a:off x="10102104" y="3625104"/>
            <a:ext cx="108696" cy="1086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014958-BD1E-3F40-8D13-A879E486336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576365" y="1521562"/>
            <a:ext cx="1211953" cy="5954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878CA2-F0A2-6D4F-A176-7CCFB7B21526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6298387" y="2004365"/>
            <a:ext cx="1474013" cy="1510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ECE892-4661-C94E-AA13-A2096F32D888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6078931" y="2193882"/>
            <a:ext cx="1709387" cy="3006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A70816-63F1-1C46-A23A-13731EB9B53F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7512710" y="2209800"/>
            <a:ext cx="314038" cy="7016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D55A41-4440-A04C-A747-2BFE3BEB54E9}"/>
              </a:ext>
            </a:extLst>
          </p:cNvPr>
          <p:cNvCxnSpPr>
            <a:cxnSpLocks/>
          </p:cNvCxnSpPr>
          <p:nvPr/>
        </p:nvCxnSpPr>
        <p:spPr>
          <a:xfrm>
            <a:off x="7863840" y="2209190"/>
            <a:ext cx="877824" cy="80467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672A8E-65B4-5C41-B5D0-E1DA9259BD25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6264978" y="3878275"/>
            <a:ext cx="714942" cy="2199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0DB625-9C3B-A54E-9667-F3872E212B6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115507" y="3496666"/>
            <a:ext cx="111041" cy="5856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ECE8E9-45E3-3845-8C6E-B1C42D59171B}"/>
              </a:ext>
            </a:extLst>
          </p:cNvPr>
          <p:cNvCxnSpPr>
            <a:cxnSpLocks/>
          </p:cNvCxnSpPr>
          <p:nvPr/>
        </p:nvCxnSpPr>
        <p:spPr>
          <a:xfrm>
            <a:off x="7819949" y="2216506"/>
            <a:ext cx="1" cy="129479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70124E-EED6-ED43-AA29-E2580E18D1C0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764930" cy="19209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BA9E48-0FFD-4B42-A812-BE5136967CBE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728354" cy="6822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177BEB-2666-1B4C-B968-5B5DC390BB8C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264978" y="4175082"/>
            <a:ext cx="1803688" cy="821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A73523-14A2-0A44-8EAD-D051A87AA0BA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8895284" y="3717882"/>
            <a:ext cx="1222738" cy="2981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D760F95-34C1-5047-BC9F-DEBD6B25656B}"/>
              </a:ext>
            </a:extLst>
          </p:cNvPr>
          <p:cNvCxnSpPr>
            <a:cxnSpLocks/>
          </p:cNvCxnSpPr>
          <p:nvPr/>
        </p:nvCxnSpPr>
        <p:spPr>
          <a:xfrm flipH="1">
            <a:off x="9875520" y="3738067"/>
            <a:ext cx="285293" cy="7680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6C517E-556E-534D-94F7-6B0DA78FBD4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9546336" y="3733800"/>
            <a:ext cx="610116" cy="14892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2822671-B23D-784F-942E-276F80F6D49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9955988" y="1938528"/>
            <a:ext cx="200464" cy="168657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A4CB292-207A-1242-821F-253CD4508487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10194882" y="2304288"/>
            <a:ext cx="580408" cy="13367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E6D15B7-C550-784E-8574-D079D23F08DA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10210800" y="3079700"/>
            <a:ext cx="1018032" cy="5997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9C4A04B-82D3-014D-BA6D-D1C4CE3A74BE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194882" y="3717882"/>
            <a:ext cx="1319244" cy="51030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47A8FCD-48FC-B14A-9A17-F728D53DCA91}"/>
              </a:ext>
            </a:extLst>
          </p:cNvPr>
          <p:cNvCxnSpPr>
            <a:cxnSpLocks/>
            <a:endCxn id="12" idx="5"/>
          </p:cNvCxnSpPr>
          <p:nvPr/>
        </p:nvCxnSpPr>
        <p:spPr>
          <a:xfrm flipH="1" flipV="1">
            <a:off x="10194882" y="3717882"/>
            <a:ext cx="370706" cy="5249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7C9DC3-1774-634C-9E48-93ABE9FA577F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10194882" y="3717882"/>
            <a:ext cx="1670372" cy="12125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5F2C16FF-9DB1-B34F-82A9-8E331312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3" y="1943602"/>
            <a:ext cx="4329235" cy="1032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34A552-BB0C-6A40-99C8-11FA82F5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0" y="4163549"/>
            <a:ext cx="5291112" cy="889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943D7F-4F8D-5940-9FBF-51129E9F3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2" y="5112922"/>
            <a:ext cx="3128544" cy="10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3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Fault Diagnosis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Fault networks: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Variables?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Domains?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Constraints?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Various ways to query,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given symptoms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Some cause (abduction)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Simplest 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All possible causes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test is most useful?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Prediction: cause to effect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We’ll see this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38800" y="2043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638800" y="2576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38800" y="31099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638800" y="36433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7239000" y="22717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7239000" y="2805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7239000" y="3338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5" name="Freeform 24"/>
          <p:cNvSpPr>
            <a:spLocks/>
          </p:cNvSpPr>
          <p:nvPr/>
        </p:nvSpPr>
        <p:spPr bwMode="auto">
          <a:xfrm>
            <a:off x="6477000" y="2271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76" name="Freeform 26"/>
          <p:cNvSpPr>
            <a:spLocks/>
          </p:cNvSpPr>
          <p:nvPr/>
        </p:nvSpPr>
        <p:spPr bwMode="auto">
          <a:xfrm>
            <a:off x="6477000" y="3414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cxnSp>
        <p:nvCxnSpPr>
          <p:cNvPr id="36877" name="AutoShape 27"/>
          <p:cNvCxnSpPr>
            <a:cxnSpLocks noChangeShapeType="1"/>
            <a:stCxn id="36868" idx="6"/>
            <a:endCxn id="36875" idx="1"/>
          </p:cNvCxnSpPr>
          <p:nvPr/>
        </p:nvCxnSpPr>
        <p:spPr bwMode="auto">
          <a:xfrm>
            <a:off x="5943602" y="2195516"/>
            <a:ext cx="615951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8" name="AutoShape 28"/>
          <p:cNvCxnSpPr>
            <a:cxnSpLocks noChangeShapeType="1"/>
            <a:stCxn id="36869" idx="6"/>
            <a:endCxn id="36875" idx="1"/>
          </p:cNvCxnSpPr>
          <p:nvPr/>
        </p:nvCxnSpPr>
        <p:spPr bwMode="auto">
          <a:xfrm flipV="1">
            <a:off x="5943602" y="2381253"/>
            <a:ext cx="615951" cy="347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9" name="AutoShape 29"/>
          <p:cNvCxnSpPr>
            <a:cxnSpLocks noChangeShapeType="1"/>
            <a:stCxn id="36875" idx="4"/>
            <a:endCxn id="36872" idx="2"/>
          </p:cNvCxnSpPr>
          <p:nvPr/>
        </p:nvCxnSpPr>
        <p:spPr bwMode="auto">
          <a:xfrm>
            <a:off x="6794502" y="2381253"/>
            <a:ext cx="444500" cy="42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0" name="AutoShape 30"/>
          <p:cNvCxnSpPr>
            <a:cxnSpLocks noChangeShapeType="1"/>
            <a:stCxn id="36896" idx="4"/>
            <a:endCxn id="36873" idx="2"/>
          </p:cNvCxnSpPr>
          <p:nvPr/>
        </p:nvCxnSpPr>
        <p:spPr bwMode="auto">
          <a:xfrm>
            <a:off x="6794502" y="2928941"/>
            <a:ext cx="444500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1" name="AutoShape 31"/>
          <p:cNvCxnSpPr>
            <a:cxnSpLocks noChangeShapeType="1"/>
            <a:stCxn id="36869" idx="6"/>
            <a:endCxn id="36896" idx="1"/>
          </p:cNvCxnSpPr>
          <p:nvPr/>
        </p:nvCxnSpPr>
        <p:spPr bwMode="auto">
          <a:xfrm>
            <a:off x="5943602" y="2728916"/>
            <a:ext cx="615951" cy="200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2" name="AutoShape 32"/>
          <p:cNvCxnSpPr>
            <a:cxnSpLocks noChangeShapeType="1"/>
            <a:stCxn id="36870" idx="6"/>
            <a:endCxn id="36896" idx="1"/>
          </p:cNvCxnSpPr>
          <p:nvPr/>
        </p:nvCxnSpPr>
        <p:spPr bwMode="auto">
          <a:xfrm flipV="1">
            <a:off x="5943602" y="2928941"/>
            <a:ext cx="615951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3" name="AutoShape 33"/>
          <p:cNvCxnSpPr>
            <a:cxnSpLocks noChangeShapeType="1"/>
            <a:stCxn id="36871" idx="6"/>
            <a:endCxn id="36876" idx="1"/>
          </p:cNvCxnSpPr>
          <p:nvPr/>
        </p:nvCxnSpPr>
        <p:spPr bwMode="auto">
          <a:xfrm flipV="1">
            <a:off x="5943602" y="3524252"/>
            <a:ext cx="615951" cy="271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4" name="AutoShape 34"/>
          <p:cNvCxnSpPr>
            <a:cxnSpLocks noChangeShapeType="1"/>
            <a:stCxn id="36869" idx="6"/>
            <a:endCxn id="36876" idx="1"/>
          </p:cNvCxnSpPr>
          <p:nvPr/>
        </p:nvCxnSpPr>
        <p:spPr bwMode="auto">
          <a:xfrm>
            <a:off x="5943602" y="2728916"/>
            <a:ext cx="615951" cy="795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5" name="AutoShape 35"/>
          <p:cNvCxnSpPr>
            <a:cxnSpLocks noChangeShapeType="1"/>
            <a:stCxn id="36876" idx="4"/>
            <a:endCxn id="36874" idx="2"/>
          </p:cNvCxnSpPr>
          <p:nvPr/>
        </p:nvCxnSpPr>
        <p:spPr bwMode="auto">
          <a:xfrm flipV="1">
            <a:off x="6794502" y="3490916"/>
            <a:ext cx="444500" cy="33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6886" name="Text Box 36"/>
          <p:cNvSpPr txBox="1">
            <a:spLocks noChangeArrowheads="1"/>
          </p:cNvSpPr>
          <p:nvPr/>
        </p:nvSpPr>
        <p:spPr bwMode="auto">
          <a:xfrm>
            <a:off x="4191000" y="19812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SMTP down</a:t>
            </a:r>
          </a:p>
        </p:txBody>
      </p:sp>
      <p:sp>
        <p:nvSpPr>
          <p:cNvPr id="36887" name="Text Box 37"/>
          <p:cNvSpPr txBox="1">
            <a:spLocks noChangeArrowheads="1"/>
          </p:cNvSpPr>
          <p:nvPr/>
        </p:nvSpPr>
        <p:spPr bwMode="auto">
          <a:xfrm>
            <a:off x="4191000" y="25003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DNS down</a:t>
            </a:r>
          </a:p>
        </p:txBody>
      </p:sp>
      <p:sp>
        <p:nvSpPr>
          <p:cNvPr id="36888" name="Text Box 38"/>
          <p:cNvSpPr txBox="1">
            <a:spLocks noChangeArrowheads="1"/>
          </p:cNvSpPr>
          <p:nvPr/>
        </p:nvSpPr>
        <p:spPr bwMode="auto">
          <a:xfrm>
            <a:off x="4191000" y="2925764"/>
            <a:ext cx="1447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Firewall blocking</a:t>
            </a:r>
          </a:p>
        </p:txBody>
      </p:sp>
      <p:sp>
        <p:nvSpPr>
          <p:cNvPr id="36889" name="Text Box 39"/>
          <p:cNvSpPr txBox="1">
            <a:spLocks noChangeArrowheads="1"/>
          </p:cNvSpPr>
          <p:nvPr/>
        </p:nvSpPr>
        <p:spPr bwMode="auto">
          <a:xfrm>
            <a:off x="4191000" y="3657600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Printer jam</a:t>
            </a:r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7620000" y="3324226"/>
            <a:ext cx="16002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print</a:t>
            </a:r>
          </a:p>
        </p:txBody>
      </p:sp>
      <p:sp>
        <p:nvSpPr>
          <p:cNvPr id="36891" name="Text Box 41"/>
          <p:cNvSpPr txBox="1">
            <a:spLocks noChangeArrowheads="1"/>
          </p:cNvSpPr>
          <p:nvPr/>
        </p:nvSpPr>
        <p:spPr bwMode="auto">
          <a:xfrm>
            <a:off x="7620000" y="21955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email</a:t>
            </a:r>
          </a:p>
        </p:txBody>
      </p:sp>
      <p:sp>
        <p:nvSpPr>
          <p:cNvPr id="36892" name="Text Box 42"/>
          <p:cNvSpPr txBox="1">
            <a:spLocks noChangeArrowheads="1"/>
          </p:cNvSpPr>
          <p:nvPr/>
        </p:nvSpPr>
        <p:spPr bwMode="auto">
          <a:xfrm>
            <a:off x="7620000" y="274320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IM</a:t>
            </a:r>
          </a:p>
        </p:txBody>
      </p:sp>
      <p:sp>
        <p:nvSpPr>
          <p:cNvPr id="36893" name="Text Box 43"/>
          <p:cNvSpPr txBox="1">
            <a:spLocks noChangeArrowheads="1"/>
          </p:cNvSpPr>
          <p:nvPr/>
        </p:nvSpPr>
        <p:spPr bwMode="auto">
          <a:xfrm>
            <a:off x="4191000" y="1447802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Causes</a:t>
            </a:r>
          </a:p>
        </p:txBody>
      </p:sp>
      <p:sp>
        <p:nvSpPr>
          <p:cNvPr id="36894" name="Text Box 44"/>
          <p:cNvSpPr txBox="1">
            <a:spLocks noChangeArrowheads="1"/>
          </p:cNvSpPr>
          <p:nvPr/>
        </p:nvSpPr>
        <p:spPr bwMode="auto">
          <a:xfrm>
            <a:off x="7620000" y="14478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Symptoms</a:t>
            </a:r>
          </a:p>
        </p:txBody>
      </p:sp>
      <p:sp>
        <p:nvSpPr>
          <p:cNvPr id="36895" name="Line 45"/>
          <p:cNvSpPr>
            <a:spLocks noChangeShapeType="1"/>
          </p:cNvSpPr>
          <p:nvPr/>
        </p:nvSpPr>
        <p:spPr bwMode="auto">
          <a:xfrm>
            <a:off x="4267200" y="19050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96" name="Freeform 46"/>
          <p:cNvSpPr>
            <a:spLocks/>
          </p:cNvSpPr>
          <p:nvPr/>
        </p:nvSpPr>
        <p:spPr bwMode="auto">
          <a:xfrm>
            <a:off x="6477000" y="2819401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Beam Search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Like greedy </a:t>
            </a:r>
            <a:r>
              <a:rPr lang="en-US" sz="2800" dirty="0" err="1"/>
              <a:t>hillclimbing</a:t>
            </a:r>
            <a:r>
              <a:rPr lang="en-US" sz="2800" dirty="0"/>
              <a:t> search, but keep K states at all times: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Variables: beam size, encourage diversity?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best choice in MANY practical settings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Complete?  Optimal?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Why do we still need optimal methods?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1371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133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2133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2133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2895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2895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3581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35814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35814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094" name="AutoShape 14"/>
          <p:cNvCxnSpPr>
            <a:cxnSpLocks noChangeShapeType="1"/>
            <a:stCxn id="46084" idx="6"/>
            <a:endCxn id="46085" idx="2"/>
          </p:cNvCxnSpPr>
          <p:nvPr/>
        </p:nvCxnSpPr>
        <p:spPr bwMode="auto">
          <a:xfrm>
            <a:off x="1524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5" name="AutoShape 15"/>
          <p:cNvCxnSpPr>
            <a:cxnSpLocks noChangeShapeType="1"/>
            <a:stCxn id="46084" idx="6"/>
            <a:endCxn id="46086" idx="2"/>
          </p:cNvCxnSpPr>
          <p:nvPr/>
        </p:nvCxnSpPr>
        <p:spPr bwMode="auto">
          <a:xfrm>
            <a:off x="1524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6" name="AutoShape 16"/>
          <p:cNvCxnSpPr>
            <a:cxnSpLocks noChangeShapeType="1"/>
            <a:stCxn id="46084" idx="6"/>
            <a:endCxn id="46087" idx="2"/>
          </p:cNvCxnSpPr>
          <p:nvPr/>
        </p:nvCxnSpPr>
        <p:spPr bwMode="auto">
          <a:xfrm>
            <a:off x="1524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7" name="AutoShape 17"/>
          <p:cNvCxnSpPr>
            <a:cxnSpLocks noChangeShapeType="1"/>
            <a:stCxn id="46085" idx="6"/>
            <a:endCxn id="46088" idx="2"/>
          </p:cNvCxnSpPr>
          <p:nvPr/>
        </p:nvCxnSpPr>
        <p:spPr bwMode="auto">
          <a:xfrm>
            <a:off x="2286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8" name="AutoShape 18"/>
          <p:cNvCxnSpPr>
            <a:cxnSpLocks noChangeShapeType="1"/>
            <a:stCxn id="46085" idx="6"/>
            <a:endCxn id="46089" idx="2"/>
          </p:cNvCxnSpPr>
          <p:nvPr/>
        </p:nvCxnSpPr>
        <p:spPr bwMode="auto">
          <a:xfrm>
            <a:off x="2286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9" name="AutoShape 19"/>
          <p:cNvCxnSpPr>
            <a:cxnSpLocks noChangeShapeType="1"/>
            <a:stCxn id="46085" idx="6"/>
            <a:endCxn id="46090" idx="2"/>
          </p:cNvCxnSpPr>
          <p:nvPr/>
        </p:nvCxnSpPr>
        <p:spPr bwMode="auto">
          <a:xfrm>
            <a:off x="2286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0" name="AutoShape 20"/>
          <p:cNvCxnSpPr>
            <a:cxnSpLocks noChangeShapeType="1"/>
            <a:stCxn id="46088" idx="6"/>
            <a:endCxn id="46091" idx="2"/>
          </p:cNvCxnSpPr>
          <p:nvPr/>
        </p:nvCxnSpPr>
        <p:spPr bwMode="auto">
          <a:xfrm>
            <a:off x="30480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01" name="AutoShape 21"/>
          <p:cNvCxnSpPr>
            <a:cxnSpLocks noChangeShapeType="1"/>
            <a:stCxn id="46088" idx="6"/>
            <a:endCxn id="46092" idx="2"/>
          </p:cNvCxnSpPr>
          <p:nvPr/>
        </p:nvCxnSpPr>
        <p:spPr bwMode="auto">
          <a:xfrm>
            <a:off x="30480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2" name="AutoShape 22"/>
          <p:cNvCxnSpPr>
            <a:cxnSpLocks noChangeShapeType="1"/>
            <a:stCxn id="46088" idx="6"/>
            <a:endCxn id="46093" idx="2"/>
          </p:cNvCxnSpPr>
          <p:nvPr/>
        </p:nvCxnSpPr>
        <p:spPr bwMode="auto">
          <a:xfrm>
            <a:off x="30480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15240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Greedy Search</a:t>
            </a:r>
          </a:p>
        </p:txBody>
      </p:sp>
      <p:sp>
        <p:nvSpPr>
          <p:cNvPr id="46104" name="Oval 24"/>
          <p:cNvSpPr>
            <a:spLocks noChangeArrowheads="1"/>
          </p:cNvSpPr>
          <p:nvPr/>
        </p:nvSpPr>
        <p:spPr bwMode="auto">
          <a:xfrm>
            <a:off x="4953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5" name="Oval 25"/>
          <p:cNvSpPr>
            <a:spLocks noChangeArrowheads="1"/>
          </p:cNvSpPr>
          <p:nvPr/>
        </p:nvSpPr>
        <p:spPr bwMode="auto">
          <a:xfrm>
            <a:off x="5715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6" name="Oval 26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7" name="Oval 27"/>
          <p:cNvSpPr>
            <a:spLocks noChangeArrowheads="1"/>
          </p:cNvSpPr>
          <p:nvPr/>
        </p:nvSpPr>
        <p:spPr bwMode="auto">
          <a:xfrm>
            <a:off x="57150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8" name="Oval 28"/>
          <p:cNvSpPr>
            <a:spLocks noChangeArrowheads="1"/>
          </p:cNvSpPr>
          <p:nvPr/>
        </p:nvSpPr>
        <p:spPr bwMode="auto">
          <a:xfrm>
            <a:off x="6477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9" name="Oval 29"/>
          <p:cNvSpPr>
            <a:spLocks noChangeArrowheads="1"/>
          </p:cNvSpPr>
          <p:nvPr/>
        </p:nvSpPr>
        <p:spPr bwMode="auto">
          <a:xfrm>
            <a:off x="64770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0" name="Oval 30"/>
          <p:cNvSpPr>
            <a:spLocks noChangeArrowheads="1"/>
          </p:cNvSpPr>
          <p:nvPr/>
        </p:nvSpPr>
        <p:spPr bwMode="auto">
          <a:xfrm>
            <a:off x="64770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2" name="Oval 32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14" name="AutoShape 34"/>
          <p:cNvCxnSpPr>
            <a:cxnSpLocks noChangeShapeType="1"/>
            <a:stCxn id="46104" idx="6"/>
            <a:endCxn id="46105" idx="2"/>
          </p:cNvCxnSpPr>
          <p:nvPr/>
        </p:nvCxnSpPr>
        <p:spPr bwMode="auto">
          <a:xfrm>
            <a:off x="5105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5" name="AutoShape 35"/>
          <p:cNvCxnSpPr>
            <a:cxnSpLocks noChangeShapeType="1"/>
            <a:stCxn id="46104" idx="6"/>
            <a:endCxn id="46106" idx="2"/>
          </p:cNvCxnSpPr>
          <p:nvPr/>
        </p:nvCxnSpPr>
        <p:spPr bwMode="auto">
          <a:xfrm>
            <a:off x="5105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6" name="AutoShape 36"/>
          <p:cNvCxnSpPr>
            <a:cxnSpLocks noChangeShapeType="1"/>
            <a:stCxn id="46104" idx="6"/>
            <a:endCxn id="46107" idx="2"/>
          </p:cNvCxnSpPr>
          <p:nvPr/>
        </p:nvCxnSpPr>
        <p:spPr bwMode="auto">
          <a:xfrm>
            <a:off x="5105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7" name="AutoShape 37"/>
          <p:cNvCxnSpPr>
            <a:cxnSpLocks noChangeShapeType="1"/>
            <a:stCxn id="46105" idx="6"/>
            <a:endCxn id="46108" idx="2"/>
          </p:cNvCxnSpPr>
          <p:nvPr/>
        </p:nvCxnSpPr>
        <p:spPr bwMode="auto">
          <a:xfrm>
            <a:off x="5867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8" name="AutoShape 38"/>
          <p:cNvCxnSpPr>
            <a:cxnSpLocks noChangeShapeType="1"/>
            <a:stCxn id="46105" idx="6"/>
            <a:endCxn id="46109" idx="2"/>
          </p:cNvCxnSpPr>
          <p:nvPr/>
        </p:nvCxnSpPr>
        <p:spPr bwMode="auto">
          <a:xfrm>
            <a:off x="5867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9" name="AutoShape 39"/>
          <p:cNvCxnSpPr>
            <a:cxnSpLocks noChangeShapeType="1"/>
            <a:stCxn id="46108" idx="6"/>
            <a:endCxn id="46111" idx="2"/>
          </p:cNvCxnSpPr>
          <p:nvPr/>
        </p:nvCxnSpPr>
        <p:spPr bwMode="auto">
          <a:xfrm>
            <a:off x="66294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0" name="AutoShape 40"/>
          <p:cNvCxnSpPr>
            <a:cxnSpLocks noChangeShapeType="1"/>
            <a:stCxn id="46108" idx="6"/>
            <a:endCxn id="46112" idx="2"/>
          </p:cNvCxnSpPr>
          <p:nvPr/>
        </p:nvCxnSpPr>
        <p:spPr bwMode="auto">
          <a:xfrm>
            <a:off x="66294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22" name="Oval 42"/>
          <p:cNvSpPr>
            <a:spLocks noChangeArrowheads="1"/>
          </p:cNvSpPr>
          <p:nvPr/>
        </p:nvSpPr>
        <p:spPr bwMode="auto">
          <a:xfrm>
            <a:off x="71628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23" name="AutoShape 43"/>
          <p:cNvCxnSpPr>
            <a:cxnSpLocks noChangeShapeType="1"/>
            <a:stCxn id="46106" idx="6"/>
            <a:endCxn id="46110" idx="2"/>
          </p:cNvCxnSpPr>
          <p:nvPr/>
        </p:nvCxnSpPr>
        <p:spPr bwMode="auto">
          <a:xfrm>
            <a:off x="5867400" y="28956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4" name="AutoShape 44"/>
          <p:cNvCxnSpPr>
            <a:cxnSpLocks noChangeShapeType="1"/>
            <a:stCxn id="46106" idx="6"/>
            <a:endCxn id="46109" idx="2"/>
          </p:cNvCxnSpPr>
          <p:nvPr/>
        </p:nvCxnSpPr>
        <p:spPr bwMode="auto">
          <a:xfrm>
            <a:off x="5867400" y="28956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5" name="AutoShape 45"/>
          <p:cNvCxnSpPr>
            <a:cxnSpLocks noChangeShapeType="1"/>
            <a:stCxn id="46105" idx="6"/>
            <a:endCxn id="46110" idx="2"/>
          </p:cNvCxnSpPr>
          <p:nvPr/>
        </p:nvCxnSpPr>
        <p:spPr bwMode="auto">
          <a:xfrm>
            <a:off x="5867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6" name="AutoShape 46"/>
          <p:cNvCxnSpPr>
            <a:cxnSpLocks noChangeShapeType="1"/>
            <a:stCxn id="46106" idx="6"/>
            <a:endCxn id="46121" idx="2"/>
          </p:cNvCxnSpPr>
          <p:nvPr/>
        </p:nvCxnSpPr>
        <p:spPr bwMode="auto">
          <a:xfrm>
            <a:off x="5867400" y="28956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7" name="AutoShape 47"/>
          <p:cNvCxnSpPr>
            <a:cxnSpLocks noChangeShapeType="1"/>
            <a:stCxn id="46108" idx="6"/>
            <a:endCxn id="46113" idx="2"/>
          </p:cNvCxnSpPr>
          <p:nvPr/>
        </p:nvCxnSpPr>
        <p:spPr bwMode="auto">
          <a:xfrm>
            <a:off x="66294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8" name="AutoShape 48"/>
          <p:cNvCxnSpPr>
            <a:cxnSpLocks noChangeShapeType="1"/>
            <a:stCxn id="46110" idx="6"/>
            <a:endCxn id="46112" idx="2"/>
          </p:cNvCxnSpPr>
          <p:nvPr/>
        </p:nvCxnSpPr>
        <p:spPr bwMode="auto">
          <a:xfrm flipV="1">
            <a:off x="6629400" y="28956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9" name="AutoShape 49"/>
          <p:cNvCxnSpPr>
            <a:cxnSpLocks noChangeShapeType="1"/>
            <a:stCxn id="46110" idx="6"/>
            <a:endCxn id="46122" idx="2"/>
          </p:cNvCxnSpPr>
          <p:nvPr/>
        </p:nvCxnSpPr>
        <p:spPr bwMode="auto">
          <a:xfrm>
            <a:off x="6629400" y="32004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30" name="AutoShape 50"/>
          <p:cNvCxnSpPr>
            <a:cxnSpLocks noChangeShapeType="1"/>
            <a:stCxn id="46110" idx="6"/>
            <a:endCxn id="46113" idx="2"/>
          </p:cNvCxnSpPr>
          <p:nvPr/>
        </p:nvCxnSpPr>
        <p:spPr bwMode="auto">
          <a:xfrm>
            <a:off x="6629400" y="32004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31" name="Text Box 51"/>
          <p:cNvSpPr txBox="1">
            <a:spLocks noChangeArrowheads="1"/>
          </p:cNvSpPr>
          <p:nvPr/>
        </p:nvSpPr>
        <p:spPr bwMode="auto">
          <a:xfrm>
            <a:off x="51054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Beam Search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Search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2"/>
            <a:ext cx="11557000" cy="4729164"/>
          </a:xfrm>
        </p:spPr>
        <p:txBody>
          <a:bodyPr/>
          <a:lstStyle/>
          <a:p>
            <a:r>
              <a:rPr lang="en-US" dirty="0"/>
              <a:t>Standard search problems:</a:t>
            </a:r>
          </a:p>
          <a:p>
            <a:pPr lvl="1"/>
            <a:r>
              <a:rPr lang="en-US" dirty="0"/>
              <a:t>State is a </a:t>
            </a:r>
            <a:r>
              <a:rPr lang="en-US" b="1" i="1" dirty="0">
                <a:solidFill>
                  <a:srgbClr val="FF0000"/>
                </a:solidFill>
              </a:rPr>
              <a:t>black box</a:t>
            </a:r>
            <a:r>
              <a:rPr lang="en-US" dirty="0"/>
              <a:t>: arbitrary data structure</a:t>
            </a:r>
          </a:p>
          <a:p>
            <a:pPr lvl="1"/>
            <a:r>
              <a:rPr lang="en-US" dirty="0"/>
              <a:t>Goal test is a black box test on states</a:t>
            </a:r>
          </a:p>
          <a:p>
            <a:pPr lvl="1"/>
            <a:r>
              <a:rPr lang="en-US" dirty="0"/>
              <a:t>Actions are black box data structures</a:t>
            </a:r>
          </a:p>
          <a:p>
            <a:pPr lvl="1"/>
            <a:r>
              <a:rPr lang="en-US" dirty="0"/>
              <a:t>Transition model is a black box function</a:t>
            </a:r>
          </a:p>
          <a:p>
            <a:r>
              <a:rPr lang="en-US" dirty="0"/>
              <a:t>Consequences:</a:t>
            </a:r>
          </a:p>
          <a:p>
            <a:pPr lvl="1"/>
            <a:r>
              <a:rPr lang="en-US" dirty="0"/>
              <a:t>Have to write new code for every new problem</a:t>
            </a:r>
          </a:p>
          <a:p>
            <a:pPr lvl="1"/>
            <a:r>
              <a:rPr lang="en-US" dirty="0"/>
              <a:t>Have to devise heuristics for each new problem</a:t>
            </a:r>
          </a:p>
          <a:p>
            <a:pPr lvl="1"/>
            <a:r>
              <a:rPr lang="en-US" dirty="0"/>
              <a:t>Cannot just </a:t>
            </a:r>
            <a:r>
              <a:rPr lang="en-US" b="1" i="1" dirty="0">
                <a:solidFill>
                  <a:srgbClr val="0000FF"/>
                </a:solidFill>
              </a:rPr>
              <a:t>choose actions that achieve the goal</a:t>
            </a:r>
            <a:r>
              <a:rPr lang="en-US" dirty="0"/>
              <a:t>!</a:t>
            </a:r>
          </a:p>
          <a:p>
            <a:r>
              <a:rPr lang="en-US" dirty="0"/>
              <a:t>Solution: formal representation for states, actions, goals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1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representations</a:t>
            </a:r>
          </a:p>
        </p:txBody>
      </p:sp>
      <p:pic>
        <p:nvPicPr>
          <p:cNvPr id="4" name="Picture 3" descr="atomic-factored-structu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8" y="1304243"/>
            <a:ext cx="11425928" cy="4273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093" y="5638800"/>
            <a:ext cx="2168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Search,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game-playing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6068" y="5638800"/>
            <a:ext cx="36163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CSPs, planning,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propositional logic,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Bayes nets, neural nets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9600" y="5657672"/>
            <a:ext cx="351956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First-order logic,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databases,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probabilistic programs</a:t>
            </a:r>
          </a:p>
        </p:txBody>
      </p:sp>
    </p:spTree>
    <p:extLst>
      <p:ext uri="{BB962C8B-B14F-4D97-AF65-F5344CB8AC3E}">
        <p14:creationId xmlns:p14="http://schemas.microsoft.com/office/powerpoint/2010/main" val="370312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691" y="1295400"/>
            <a:ext cx="10582617" cy="51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A58E82-80EE-1241-9B32-6B08E99FBD2D}"/>
              </a:ext>
            </a:extLst>
          </p:cNvPr>
          <p:cNvSpPr/>
          <p:nvPr/>
        </p:nvSpPr>
        <p:spPr>
          <a:xfrm>
            <a:off x="2286000" y="2286000"/>
            <a:ext cx="6019800" cy="5334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A1193C-5FB1-474E-9B10-73A90201493A}"/>
              </a:ext>
            </a:extLst>
          </p:cNvPr>
          <p:cNvSpPr/>
          <p:nvPr/>
        </p:nvSpPr>
        <p:spPr>
          <a:xfrm>
            <a:off x="1295400" y="3000121"/>
            <a:ext cx="5257800" cy="5334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331FB3-1E00-F64E-B219-BE25F5A8B230}"/>
              </a:ext>
            </a:extLst>
          </p:cNvPr>
          <p:cNvSpPr/>
          <p:nvPr/>
        </p:nvSpPr>
        <p:spPr>
          <a:xfrm>
            <a:off x="1295399" y="3429000"/>
            <a:ext cx="5867401" cy="533400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E9FA2-EC31-6240-BEDC-0B5F86437528}"/>
              </a:ext>
            </a:extLst>
          </p:cNvPr>
          <p:cNvSpPr/>
          <p:nvPr/>
        </p:nvSpPr>
        <p:spPr>
          <a:xfrm>
            <a:off x="2409370" y="4161970"/>
            <a:ext cx="7191830" cy="867229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n/c subproblems of only c variables each: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n = 80, d = 2, c =20, search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</a:t>
            </a:r>
            <a:r>
              <a:rPr lang="en-US" sz="2000" b="1" dirty="0">
                <a:solidFill>
                  <a:srgbClr val="FF0000"/>
                </a:solidFill>
              </a:rPr>
              <a:t>4 billion years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</a:t>
            </a:r>
            <a:r>
              <a:rPr lang="en-US" sz="2000" b="1" dirty="0">
                <a:solidFill>
                  <a:srgbClr val="FF0000"/>
                </a:solidFill>
              </a:rPr>
              <a:t>0.4 seconds</a:t>
            </a: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33824</TotalTime>
  <Words>1766</Words>
  <Application>Microsoft Macintosh PowerPoint</Application>
  <PresentationFormat>Widescreen</PresentationFormat>
  <Paragraphs>355</Paragraphs>
  <Slides>39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Times New Roman</vt:lpstr>
      <vt:lpstr>Wingdings</vt:lpstr>
      <vt:lpstr>dan-berkeley-nlp-v1</vt:lpstr>
      <vt:lpstr>CS 188: Artificial Intelligence </vt:lpstr>
      <vt:lpstr>Today</vt:lpstr>
      <vt:lpstr>Reminder: CSPs</vt:lpstr>
      <vt:lpstr>Standard Search Problems</vt:lpstr>
      <vt:lpstr>Spectrum of representations</vt:lpstr>
      <vt:lpstr>Backtracking Search</vt:lpstr>
      <vt:lpstr>Improving Backtracking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Iterative Improvement</vt:lpstr>
      <vt:lpstr>Iterative Algorithms for CSPs</vt:lpstr>
      <vt:lpstr>Example: 4-Queens</vt:lpstr>
      <vt:lpstr>Performance of Min-Conflicts</vt:lpstr>
      <vt:lpstr>Summary: CSPs</vt:lpstr>
      <vt:lpstr>Break quiz</vt:lpstr>
      <vt:lpstr>Break quiz answer</vt:lpstr>
      <vt:lpstr>Local Search</vt:lpstr>
      <vt:lpstr>Local Search</vt:lpstr>
      <vt:lpstr>Hill Climbing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Local Search in Continuous Spaces</vt:lpstr>
      <vt:lpstr>Local Search in Continuous Spaces</vt:lpstr>
      <vt:lpstr>Local Search in Continuous Spaces</vt:lpstr>
      <vt:lpstr>Example: Fault Diagnosis</vt:lpstr>
      <vt:lpstr>Beam 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2249</cp:revision>
  <cp:lastPrinted>2014-02-04T08:20:14Z</cp:lastPrinted>
  <dcterms:created xsi:type="dcterms:W3CDTF">2004-08-27T04:16:05Z</dcterms:created>
  <dcterms:modified xsi:type="dcterms:W3CDTF">2019-02-28T04:25:26Z</dcterms:modified>
</cp:coreProperties>
</file>