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7"/>
  </p:notesMasterIdLst>
  <p:handoutMasterIdLst>
    <p:handoutMasterId r:id="rId48"/>
  </p:handoutMasterIdLst>
  <p:sldIdLst>
    <p:sldId id="884" r:id="rId2"/>
    <p:sldId id="569" r:id="rId3"/>
    <p:sldId id="811" r:id="rId4"/>
    <p:sldId id="560" r:id="rId5"/>
    <p:sldId id="575" r:id="rId6"/>
    <p:sldId id="513" r:id="rId7"/>
    <p:sldId id="576" r:id="rId8"/>
    <p:sldId id="574" r:id="rId9"/>
    <p:sldId id="514" r:id="rId10"/>
    <p:sldId id="559" r:id="rId11"/>
    <p:sldId id="577" r:id="rId12"/>
    <p:sldId id="580" r:id="rId13"/>
    <p:sldId id="521" r:id="rId14"/>
    <p:sldId id="553" r:id="rId15"/>
    <p:sldId id="578" r:id="rId16"/>
    <p:sldId id="522" r:id="rId17"/>
    <p:sldId id="523" r:id="rId18"/>
    <p:sldId id="524" r:id="rId19"/>
    <p:sldId id="571" r:id="rId20"/>
    <p:sldId id="525" r:id="rId21"/>
    <p:sldId id="582" r:id="rId22"/>
    <p:sldId id="588" r:id="rId23"/>
    <p:sldId id="579" r:id="rId24"/>
    <p:sldId id="527" r:id="rId25"/>
    <p:sldId id="589" r:id="rId26"/>
    <p:sldId id="529" r:id="rId27"/>
    <p:sldId id="583" r:id="rId28"/>
    <p:sldId id="561" r:id="rId29"/>
    <p:sldId id="572" r:id="rId30"/>
    <p:sldId id="584" r:id="rId31"/>
    <p:sldId id="590" r:id="rId32"/>
    <p:sldId id="563" r:id="rId33"/>
    <p:sldId id="564" r:id="rId34"/>
    <p:sldId id="565" r:id="rId35"/>
    <p:sldId id="585" r:id="rId36"/>
    <p:sldId id="586" r:id="rId37"/>
    <p:sldId id="592" r:id="rId38"/>
    <p:sldId id="593" r:id="rId39"/>
    <p:sldId id="570" r:id="rId40"/>
    <p:sldId id="531" r:id="rId41"/>
    <p:sldId id="533" r:id="rId42"/>
    <p:sldId id="885" r:id="rId43"/>
    <p:sldId id="657" r:id="rId44"/>
    <p:sldId id="610" r:id="rId45"/>
    <p:sldId id="611" r:id="rId46"/>
  </p:sldIdLst>
  <p:sldSz cx="12192000" cy="6858000"/>
  <p:notesSz cx="7315200" cy="9601200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5" autoAdjust="0"/>
    <p:restoredTop sz="82500" autoAdjust="0"/>
  </p:normalViewPr>
  <p:slideViewPr>
    <p:cSldViewPr>
      <p:cViewPr varScale="1">
        <p:scale>
          <a:sx n="90" d="100"/>
          <a:sy n="90" d="100"/>
        </p:scale>
        <p:origin x="4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3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demos.html</a:t>
            </a:r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MRV 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baseline="0" dirty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>
                <a:sym typeface="Wingdings"/>
              </a:rPr>
              <a:t>Solves already without any need for backtracking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/>
          </a:p>
          <a:p>
            <a:r>
              <a:rPr lang="en-US" baseline="0" dirty="0"/>
              <a:t>Note: need a bigger problem to illustrate relevance of </a:t>
            </a:r>
            <a:r>
              <a:rPr lang="en-US" baseline="0" dirty="0" err="1"/>
              <a:t>backtracking+AC+MRV+MCV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77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83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Demo:</a:t>
            </a:r>
          </a:p>
          <a:p>
            <a:endParaRPr lang="en-US" baseline="0" dirty="0"/>
          </a:p>
          <a:p>
            <a:r>
              <a:rPr lang="en-US" baseline="0" dirty="0"/>
              <a:t>Run </a:t>
            </a:r>
            <a:r>
              <a:rPr lang="en-US" baseline="0" dirty="0" err="1"/>
              <a:t>constraint.jar</a:t>
            </a:r>
            <a:r>
              <a:rPr lang="en-US" baseline="0" dirty="0"/>
              <a:t> or </a:t>
            </a:r>
            <a:r>
              <a:rPr lang="en-US" baseline="0" dirty="0" err="1"/>
              <a:t>constraint.exe</a:t>
            </a:r>
            <a:r>
              <a:rPr lang="en-US" baseline="0" dirty="0"/>
              <a:t>, load the 5 queens problem.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Demo is just showing the n-queens applet as</a:t>
            </a:r>
            <a:r>
              <a:rPr lang="en-US" baseline="0" dirty="0"/>
              <a:t> illustration of constraint graph, but later in lecture we’ll interact with the applet.</a:t>
            </a:r>
          </a:p>
          <a:p>
            <a:r>
              <a:rPr lang="en-US" dirty="0" err="1"/>
              <a:t>aispace.org</a:t>
            </a:r>
            <a:r>
              <a:rPr lang="en-US" dirty="0"/>
              <a:t> will have the latest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2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0=7, R=4, W=6, U=2, T=8, F=1; 867 + 867 = 1734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9CA2C-7D38-4F9B-A2C1-D1432DE939B2}" type="slidenum">
              <a:rPr lang="en-US" smtClean="0">
                <a:latin typeface="Arial" charset="0"/>
              </a:rPr>
              <a:pPr>
                <a:defRPr/>
              </a:pPr>
              <a:t>13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342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Naïve Search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24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2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6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71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13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5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tags" Target="../tags/tag1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0.png"/><Relationship Id="rId5" Type="http://schemas.openxmlformats.org/officeDocument/2006/relationships/tags" Target="../tags/tag16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7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5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34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3.png"/><Relationship Id="rId5" Type="http://schemas.openxmlformats.org/officeDocument/2006/relationships/tags" Target="../tags/tag25.xm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tags" Target="../tags/tag24.xml"/><Relationship Id="rId9" Type="http://schemas.openxmlformats.org/officeDocument/2006/relationships/image" Target="../media/image31.wmf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image" Target="../media/image6.wmf"/><Relationship Id="rId12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tags" Target="../tags/tag6.xml"/><Relationship Id="rId10" Type="http://schemas.openxmlformats.org/officeDocument/2006/relationships/image" Target="../media/image9.png"/><Relationship Id="rId4" Type="http://schemas.openxmlformats.org/officeDocument/2006/relationships/tags" Target="../tags/tag5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tags" Target="../tags/tag9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tags" Target="../tags/tag11.xml"/><Relationship Id="rId10" Type="http://schemas.openxmlformats.org/officeDocument/2006/relationships/image" Target="../media/image16.png"/><Relationship Id="rId4" Type="http://schemas.openxmlformats.org/officeDocument/2006/relationships/tags" Target="../tags/tag10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Announcements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B8DBF0-4046-4EDE-B5D9-D85081FBC3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1295400"/>
            <a:ext cx="9067800" cy="5334000"/>
          </a:xfrm>
        </p:spPr>
        <p:txBody>
          <a:bodyPr/>
          <a:lstStyle/>
          <a:p>
            <a:pPr lvl="6"/>
            <a:endParaRPr lang="en-US" sz="500" dirty="0">
              <a:latin typeface="Calibri"/>
              <a:cs typeface="Calibri"/>
            </a:endParaRPr>
          </a:p>
          <a:p>
            <a:pPr lvl="4"/>
            <a:endParaRPr lang="en-US" sz="500" dirty="0">
              <a:latin typeface="Calibri"/>
              <a:cs typeface="Calibri"/>
            </a:endParaRP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Homework 4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Due 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tonight 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at 11:59pm</a:t>
            </a:r>
            <a:endParaRPr lang="en-US" sz="1200" dirty="0">
              <a:latin typeface="Calibri"/>
              <a:cs typeface="Calibri"/>
            </a:endParaRPr>
          </a:p>
          <a:p>
            <a:pPr lvl="3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Project 3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Due 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3/8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 at 4:00pm</a:t>
            </a: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457176" lvl="1" indent="0">
              <a:buNone/>
            </a:pPr>
            <a:r>
              <a:rPr lang="en-US" sz="1200" dirty="0">
                <a:latin typeface="Calibri"/>
                <a:cs typeface="Calibri"/>
              </a:rPr>
              <a:t>		</a:t>
            </a:r>
          </a:p>
          <a:p>
            <a:pPr lvl="3"/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775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176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Formulation 2: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Domains: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Constraints:</a:t>
            </a:r>
          </a:p>
        </p:txBody>
      </p:sp>
      <p:pic>
        <p:nvPicPr>
          <p:cNvPr id="922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95600" y="2133600"/>
            <a:ext cx="3952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6600" y="5410200"/>
            <a:ext cx="4394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830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14700" y="4572000"/>
            <a:ext cx="4521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43200" y="3022133"/>
            <a:ext cx="19700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2"/>
          <p:cNvPicPr>
            <a:picLocks noChangeAspect="1" noChangeArrowheads="1"/>
          </p:cNvPicPr>
          <p:nvPr/>
        </p:nvPicPr>
        <p:blipFill>
          <a:blip r:embed="rId15" cstate="print"/>
          <a:srcRect l="75101" b="14342"/>
          <a:stretch>
            <a:fillRect/>
          </a:stretch>
        </p:blipFill>
        <p:spPr bwMode="auto">
          <a:xfrm>
            <a:off x="8389937" y="16002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32737" y="1752601"/>
            <a:ext cx="395288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0" y="2209801"/>
            <a:ext cx="4111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32738" y="2667001"/>
            <a:ext cx="41116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32738" y="3128964"/>
            <a:ext cx="4111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752600" y="4491337"/>
            <a:ext cx="19050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Implicit:</a:t>
            </a:r>
          </a:p>
        </p:txBody>
      </p:sp>
      <p:sp>
        <p:nvSpPr>
          <p:cNvPr id="9230" name="TextBox 20"/>
          <p:cNvSpPr txBox="1">
            <a:spLocks noChangeArrowheads="1"/>
          </p:cNvSpPr>
          <p:nvPr/>
        </p:nvSpPr>
        <p:spPr bwMode="auto">
          <a:xfrm>
            <a:off x="1752600" y="5345113"/>
            <a:ext cx="13716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Explicit: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27400" y="6019800"/>
            <a:ext cx="558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600200"/>
            <a:ext cx="480280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537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010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Binary CSP: each constraint relates (at most) two variables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Binary constraint graph: nodes are variables, arcs show constraints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General-purpose CSP algorithms use the graph structure to speed up search. E.g., Tasmania is an independent </a:t>
            </a:r>
            <a:r>
              <a:rPr lang="en-US" sz="2400" dirty="0" err="1"/>
              <a:t>subproblem</a:t>
            </a:r>
            <a:r>
              <a:rPr lang="en-US" sz="2400" dirty="0"/>
              <a:t>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600201"/>
            <a:ext cx="33274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2459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Cryptarithmetic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Variables: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Domains: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Constraints:</a:t>
            </a:r>
          </a:p>
          <a:p>
            <a:pPr eaLnBrk="1" hangingPunct="1"/>
            <a:endParaRPr lang="en-US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/>
          <a:srcRect l="1343" t="1076"/>
          <a:stretch>
            <a:fillRect/>
          </a:stretch>
        </p:blipFill>
        <p:spPr bwMode="auto">
          <a:xfrm>
            <a:off x="6598024" y="3684494"/>
            <a:ext cx="3993776" cy="247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 cstate="print"/>
          <a:srcRect l="2014" t="2845"/>
          <a:stretch>
            <a:fillRect/>
          </a:stretch>
        </p:blipFill>
        <p:spPr bwMode="auto">
          <a:xfrm>
            <a:off x="6069106" y="1864659"/>
            <a:ext cx="1703294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2281237"/>
            <a:ext cx="41148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1714" y="3238501"/>
            <a:ext cx="37226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28701" y="5021263"/>
            <a:ext cx="33147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6800" y="5715000"/>
            <a:ext cx="547688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17589" y="4344989"/>
            <a:ext cx="34782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Dan\Dropbox\Office\CS 188\Ketrina Art\CSPs\Cryptarithmetic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58200" y="1295400"/>
            <a:ext cx="3378200" cy="2185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Sudoku</a:t>
            </a:r>
          </a:p>
        </p:txBody>
      </p:sp>
      <p:pic>
        <p:nvPicPr>
          <p:cNvPr id="12291" name="Picture 2" descr="C:\Documents and Settings\Administrator\My Documents\My Pictures\Sudoku_Board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1" y="2227859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77000" y="15240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/>
          <a:lstStyle/>
          <a:p>
            <a:pPr marL="34289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Variables:</a:t>
            </a:r>
          </a:p>
          <a:p>
            <a:pPr marL="800080" lvl="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Each (open) square</a:t>
            </a:r>
          </a:p>
          <a:p>
            <a:pPr marL="34289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Domains:</a:t>
            </a:r>
          </a:p>
          <a:p>
            <a:pPr marL="800080" lvl="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{1,2,…,9}</a:t>
            </a:r>
          </a:p>
          <a:p>
            <a:pPr marL="34289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Constraints:</a:t>
            </a:r>
          </a:p>
          <a:p>
            <a:pPr marL="800080" lvl="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4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  <a:p>
            <a:pPr marL="34289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4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52600" y="1503959"/>
            <a:ext cx="2743200" cy="1144588"/>
            <a:chOff x="838200" y="1600200"/>
            <a:chExt cx="2743200" cy="1143794"/>
          </a:xfrm>
        </p:grpSpPr>
        <p:sp>
          <p:nvSpPr>
            <p:cNvPr id="6" name="Rectangle 5"/>
            <p:cNvSpPr/>
            <p:nvPr/>
          </p:nvSpPr>
          <p:spPr>
            <a:xfrm>
              <a:off x="2209800" y="1600200"/>
              <a:ext cx="457200" cy="3807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 rot="5400000">
              <a:off x="1257564" y="1561571"/>
              <a:ext cx="761471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rot="5400000">
              <a:off x="1448064" y="1752071"/>
              <a:ext cx="761471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2"/>
            </p:cNvCxnSpPr>
            <p:nvPr/>
          </p:nvCxnSpPr>
          <p:spPr>
            <a:xfrm rot="5400000">
              <a:off x="1638564" y="1942571"/>
              <a:ext cx="761471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</p:cNvCxnSpPr>
            <p:nvPr/>
          </p:nvCxnSpPr>
          <p:spPr>
            <a:xfrm rot="5400000">
              <a:off x="1829064" y="2133071"/>
              <a:ext cx="761471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rot="5400000">
              <a:off x="2057665" y="2361670"/>
              <a:ext cx="76147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 rot="16200000" flipH="1">
              <a:off x="2438664" y="1980671"/>
              <a:ext cx="761471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</p:cNvCxnSpPr>
            <p:nvPr/>
          </p:nvCxnSpPr>
          <p:spPr>
            <a:xfrm rot="16200000" flipH="1">
              <a:off x="2629164" y="1790171"/>
              <a:ext cx="761471" cy="114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51413" y="3104158"/>
            <a:ext cx="915987" cy="2819400"/>
            <a:chOff x="4037806" y="3200400"/>
            <a:chExt cx="915194" cy="281940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534065" y="4229265"/>
              <a:ext cx="457200" cy="380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1" idx="2"/>
            </p:cNvCxnSpPr>
            <p:nvPr/>
          </p:nvCxnSpPr>
          <p:spPr>
            <a:xfrm rot="10800000">
              <a:off x="4037806" y="32004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2"/>
            </p:cNvCxnSpPr>
            <p:nvPr/>
          </p:nvCxnSpPr>
          <p:spPr>
            <a:xfrm rot="10800000">
              <a:off x="4037806" y="3581400"/>
              <a:ext cx="534524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</p:cNvCxnSpPr>
            <p:nvPr/>
          </p:nvCxnSpPr>
          <p:spPr>
            <a:xfrm rot="10800000">
              <a:off x="4037806" y="3962400"/>
              <a:ext cx="534524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2"/>
            </p:cNvCxnSpPr>
            <p:nvPr/>
          </p:nvCxnSpPr>
          <p:spPr>
            <a:xfrm flipH="1">
              <a:off x="4037806" y="4419600"/>
              <a:ext cx="534524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191000" y="1580158"/>
            <a:ext cx="1524000" cy="1828800"/>
            <a:chOff x="3276600" y="1676400"/>
            <a:chExt cx="1524000" cy="1828800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419600" y="1676400"/>
              <a:ext cx="3810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33" idx="3"/>
            </p:cNvCxnSpPr>
            <p:nvPr/>
          </p:nvCxnSpPr>
          <p:spPr>
            <a:xfrm rot="5400000">
              <a:off x="3600450" y="1733550"/>
              <a:ext cx="685800" cy="133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581400" y="2057400"/>
              <a:ext cx="10287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276600" y="2057400"/>
              <a:ext cx="1333500" cy="106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600450" y="2114550"/>
              <a:ext cx="1066800" cy="952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2266950"/>
              <a:ext cx="9906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429000" y="2362200"/>
              <a:ext cx="13716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600450" y="2495550"/>
              <a:ext cx="14478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66495" y="4261246"/>
            <a:ext cx="2823398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9-way </a:t>
            </a:r>
            <a:r>
              <a:rPr lang="en-US" sz="2000" dirty="0" err="1">
                <a:latin typeface="Calibri" pitchFamily="34" charset="0"/>
              </a:rPr>
              <a:t>alldiff</a:t>
            </a:r>
            <a:r>
              <a:rPr lang="en-US" sz="2000" dirty="0">
                <a:latin typeface="Calibri" pitchFamily="34" charset="0"/>
              </a:rPr>
              <a:t> for each row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166495" y="3784005"/>
            <a:ext cx="319670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column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166496" y="4718446"/>
            <a:ext cx="308481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region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166494" y="5175646"/>
            <a:ext cx="2971800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2000">
                <a:latin typeface="Calibri" pitchFamily="34" charset="0"/>
              </a:rPr>
              <a:t>(or can have a bunch of pairwise inequality constraints)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Varieties of CSPs and Constraints</a:t>
            </a:r>
          </a:p>
        </p:txBody>
      </p:sp>
      <p:pic>
        <p:nvPicPr>
          <p:cNvPr id="8" name="Picture 2" descr="C:\Users\Dan\Dropbox\Office\CS 188\Ketrina Art\CSPs\Constrain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371600"/>
            <a:ext cx="7316459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654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CSPs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Discrete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Finite domains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Size </a:t>
            </a:r>
            <a:r>
              <a:rPr lang="en-US" sz="2000" i="1" dirty="0">
                <a:latin typeface="Times New Roman" pitchFamily="18" charset="0"/>
              </a:rPr>
              <a:t>d</a:t>
            </a:r>
            <a:r>
              <a:rPr lang="en-US" sz="1900" dirty="0"/>
              <a:t> means </a:t>
            </a:r>
            <a:r>
              <a:rPr lang="en-US" sz="2000" dirty="0">
                <a:latin typeface="Times New Roman" pitchFamily="18" charset="0"/>
              </a:rPr>
              <a:t>O(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i="1" baseline="30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900" dirty="0"/>
              <a:t> complete assignments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Boolean CSPs, including Boolean </a:t>
            </a:r>
            <a:r>
              <a:rPr lang="en-US" sz="1900" dirty="0" err="1"/>
              <a:t>satisfiability</a:t>
            </a:r>
            <a:r>
              <a:rPr lang="en-US" sz="1900" dirty="0"/>
              <a:t> (NP-complete)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Infinite domains (integers, strings,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job scheduling, variables are start/end times for each job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Linear constraints solvable, nonlinear </a:t>
            </a:r>
            <a:r>
              <a:rPr lang="en-US" sz="1900" dirty="0" err="1"/>
              <a:t>undecidable</a:t>
            </a:r>
            <a:endParaRPr lang="en-US" sz="19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Continuous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E.g., start/end times for Hubble Telescope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Linear constraints solvable in polynomial time by LP methods (see cs170 for a bit of this theory)</a:t>
            </a:r>
          </a:p>
        </p:txBody>
      </p:sp>
      <p:pic>
        <p:nvPicPr>
          <p:cNvPr id="5122" name="Picture 2" descr="C:\Users\Dan\Dropbox\Office\CS 188\Ketrina Art\CSPs\Domains.png"/>
          <p:cNvPicPr>
            <a:picLocks noChangeAspect="1" noChangeArrowheads="1"/>
          </p:cNvPicPr>
          <p:nvPr/>
        </p:nvPicPr>
        <p:blipFill>
          <a:blip r:embed="rId2" cstate="print"/>
          <a:srcRect r="67721"/>
          <a:stretch>
            <a:fillRect/>
          </a:stretch>
        </p:blipFill>
        <p:spPr bwMode="auto">
          <a:xfrm>
            <a:off x="8686800" y="1364304"/>
            <a:ext cx="2819400" cy="2369496"/>
          </a:xfrm>
          <a:prstGeom prst="rect">
            <a:avLst/>
          </a:prstGeom>
          <a:noFill/>
        </p:spPr>
      </p:pic>
      <p:pic>
        <p:nvPicPr>
          <p:cNvPr id="6" name="Picture 2" descr="C:\Users\Dan\Dropbox\Office\CS 188\Ketrina Art\CSPs\Domains.png"/>
          <p:cNvPicPr>
            <a:picLocks noChangeAspect="1" noChangeArrowheads="1"/>
          </p:cNvPicPr>
          <p:nvPr/>
        </p:nvPicPr>
        <p:blipFill>
          <a:blip r:embed="rId2" cstate="print"/>
          <a:srcRect l="66619"/>
          <a:stretch>
            <a:fillRect/>
          </a:stretch>
        </p:blipFill>
        <p:spPr bwMode="auto">
          <a:xfrm>
            <a:off x="8534400" y="3802704"/>
            <a:ext cx="2915629" cy="2369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Constraints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934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Varieties of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Unary constraints involve a single variable (equivalent to reducing domains), e.g.: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Binary constraints involve pairs of variables, e.g.: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Higher-order constraints involve 3 or more variables: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	   e.g., </a:t>
            </a:r>
            <a:r>
              <a:rPr lang="en-US" sz="1900" dirty="0" err="1"/>
              <a:t>cryptarithmetic</a:t>
            </a:r>
            <a:r>
              <a:rPr lang="en-US" sz="1900" dirty="0"/>
              <a:t> column constraints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Preferences (soft constraints):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E.g., red is better than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Often </a:t>
            </a:r>
            <a:r>
              <a:rPr lang="en-US" sz="1900" dirty="0" err="1"/>
              <a:t>representable</a:t>
            </a:r>
            <a:r>
              <a:rPr lang="en-US" sz="1900" dirty="0"/>
              <a:t> by a cost for each variable assignment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Gives constrained optimization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(We’ll ignore these until we get to </a:t>
            </a:r>
            <a:r>
              <a:rPr lang="en-US" sz="1900" dirty="0" err="1"/>
              <a:t>Bayes</a:t>
            </a:r>
            <a:r>
              <a:rPr lang="en-US" sz="1900" dirty="0"/>
              <a:t>’ nets)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202493" y="2617786"/>
            <a:ext cx="1665614" cy="277894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224260" y="3455987"/>
            <a:ext cx="1417292" cy="277848"/>
          </a:xfrm>
          <a:prstGeom prst="rect">
            <a:avLst/>
          </a:prstGeom>
          <a:noFill/>
          <a:ln/>
          <a:effectLst/>
        </p:spPr>
      </p:pic>
      <p:pic>
        <p:nvPicPr>
          <p:cNvPr id="14338" name="Picture 2" descr="C:\Users\Dan\Dropbox\Office\CS 188\Ketrina Art\CSPs\Constraint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520" y="1447800"/>
            <a:ext cx="495268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Real-World CSPs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Scheduling problems: e.g., when can we all meet?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Timetabling problems: e.g., which class is offered when and where?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Assignment problems: e.g., who teaches what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Hardware configuration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Transportation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Factory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Circuit layout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Fault diagnosis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 lots more!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Many real-world problems involve real-valued variables…</a:t>
            </a:r>
          </a:p>
        </p:txBody>
      </p:sp>
      <p:pic>
        <p:nvPicPr>
          <p:cNvPr id="17410" name="Picture 2" descr="C:\Users\Dan\Dropbox\Office\CS 188\Ketrina Art\CSPs\RealCSPs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2936898"/>
            <a:ext cx="6248400" cy="2778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CSPs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Dan\Dropbox\Office\CS 188\Ketrina Art\CSPs\CSPsSear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5613" y="1524000"/>
            <a:ext cx="8866187" cy="4629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 descr="C:\Users\Dan\Dropbox\Office\CS 188\Ketrina Art\CSPs\Lecture4-CSPs-noshadow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6181"/>
          <a:stretch>
            <a:fillRect/>
          </a:stretch>
        </p:blipFill>
        <p:spPr bwMode="auto">
          <a:xfrm>
            <a:off x="3124200" y="1676400"/>
            <a:ext cx="5743476" cy="3809518"/>
          </a:xfrm>
          <a:prstGeom prst="rect">
            <a:avLst/>
          </a:prstGeom>
          <a:noFill/>
        </p:spPr>
      </p:pic>
      <p:pic>
        <p:nvPicPr>
          <p:cNvPr id="10" name="Picture 3" descr="C:\Users\Dan\Dropbox\Office\CS 188\Ketrina Art\CSPs\Lecture4-CSPs-noshadow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859"/>
          <a:stretch>
            <a:fillRect/>
          </a:stretch>
        </p:blipFill>
        <p:spPr bwMode="auto">
          <a:xfrm flipH="1">
            <a:off x="9879608" y="1981200"/>
            <a:ext cx="2312391" cy="3478285"/>
          </a:xfrm>
          <a:prstGeom prst="rect">
            <a:avLst/>
          </a:prstGeom>
          <a:noFill/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F379B654-B930-4D64-ABB4-93E828B33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Stuart Russell &amp; Sergey Levine,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, Sergey Levine.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019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 descr="C:\Users\Dan\Dropbox\Office\CS 188\Ketrina Art\CSPs\ConstraintCheck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1544637"/>
            <a:ext cx="5359577" cy="4170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DFS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problems does naïve search have?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/>
          <a:stretch>
            <a:fillRect/>
          </a:stretch>
        </p:blipFill>
        <p:spPr bwMode="auto">
          <a:xfrm>
            <a:off x="6277709" y="1447800"/>
            <a:ext cx="484749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3413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-- DFS</a:t>
            </a:r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 descr="C:\Users\Dan\Dropbox\Office\CS 188\Ketrina Art\CSPs\Backtrack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1752600"/>
            <a:ext cx="7315200" cy="42782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7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829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assignments are commutative, so fix ordering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consider only values which do not conflict with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/>
              <a:t>	is called </a:t>
            </a:r>
            <a:r>
              <a:rPr lang="en-US" sz="2400" i="1" dirty="0"/>
              <a:t>backtracking search </a:t>
            </a:r>
            <a:r>
              <a:rPr lang="en-US" sz="2400" dirty="0"/>
              <a:t>(not the best name)</a:t>
            </a:r>
            <a:endParaRPr lang="en-US" sz="2400" i="1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  <p:pic>
        <p:nvPicPr>
          <p:cNvPr id="12291" name="Picture 3" descr="C:\Users\Dan\Dropbox\Office\CS 188\Ketrina Art\CSPs\Backtrack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3962400"/>
            <a:ext cx="4572000" cy="2673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– Backtracking</a:t>
            </a:r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5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0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/>
          <a:srcRect l="983" t="1931"/>
          <a:stretch>
            <a:fillRect/>
          </a:stretch>
        </p:blipFill>
        <p:spPr bwMode="auto">
          <a:xfrm>
            <a:off x="4535580" y="1474413"/>
            <a:ext cx="3846420" cy="204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/>
          <a:srcRect l="645" t="615"/>
          <a:stretch>
            <a:fillRect/>
          </a:stretch>
        </p:blipFill>
        <p:spPr bwMode="auto">
          <a:xfrm>
            <a:off x="3692898" y="1474413"/>
            <a:ext cx="4534647" cy="336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/>
          <a:srcRect l="578" t="520"/>
          <a:stretch>
            <a:fillRect/>
          </a:stretch>
        </p:blipFill>
        <p:spPr bwMode="auto">
          <a:xfrm>
            <a:off x="2823321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Dan\Dropbox\Office\CS 188\Ketrina Art\CSPs\Backtracking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3962400"/>
            <a:ext cx="4572000" cy="2673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/>
              <a:t>Backtracking = DFS + variable-ordering + fail-on-violation</a:t>
            </a:r>
          </a:p>
          <a:p>
            <a:pPr eaLnBrk="1" hangingPunct="1"/>
            <a:r>
              <a:rPr lang="en-US" sz="2400" dirty="0"/>
              <a:t>What are the choice points?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backtracking]</a:t>
            </a:r>
          </a:p>
        </p:txBody>
      </p:sp>
    </p:spTree>
    <p:extLst>
      <p:ext uri="{BB962C8B-B14F-4D97-AF65-F5344CB8AC3E}">
        <p14:creationId xmlns:p14="http://schemas.microsoft.com/office/powerpoint/2010/main" val="2358476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</a:t>
            </a:r>
          </a:p>
          <a:p>
            <a:pPr lvl="1" eaLnBrk="1" hangingPunct="1"/>
            <a:r>
              <a:rPr lang="en-US" sz="2400" dirty="0"/>
              <a:t>In what order should its values be tried?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Filtering: Can we detect inevitable failure early?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50625" t="52500" r="2500" b="2500"/>
          <a:stretch>
            <a:fillRect/>
          </a:stretch>
        </p:blipFill>
        <p:spPr bwMode="auto">
          <a:xfrm>
            <a:off x="7924800" y="1828800"/>
            <a:ext cx="4114800" cy="296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Dan\Dropbox\Office\CS 188\Ketrina Art\CSPs\Filter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00200"/>
            <a:ext cx="7237412" cy="405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524027"/>
            <a:ext cx="5702300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CS188 so far…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65051" y="1387223"/>
            <a:ext cx="5638801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Search and planning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Define a state space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Define a goal test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Find path from start to goal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Game trees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Define utilities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Find path from start that maximizes utility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MDPs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Define rewards, utility = (discounted) sum of rewards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Find policy that maximizes utility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Reinforcement learning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Just like MDPs, only T and R are not known in advance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Today: constraint satisfaction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Find solution that satisfies </a:t>
            </a:r>
            <a:r>
              <a:rPr lang="en-US" sz="1800" i="1" dirty="0"/>
              <a:t>constraints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Not just for finding a sequential plan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6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 r="9502" b="67024"/>
          <a:stretch>
            <a:fillRect/>
          </a:stretch>
        </p:blipFill>
        <p:spPr bwMode="auto">
          <a:xfrm>
            <a:off x="1828800" y="24384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Forward Checking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t="35036" r="14557"/>
          <a:stretch>
            <a:fillRect/>
          </a:stretch>
        </p:blipFill>
        <p:spPr bwMode="auto">
          <a:xfrm>
            <a:off x="2514601" y="36576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27566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28911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26434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26804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29852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1779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46482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1054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56298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2860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2860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2860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283230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</a:t>
            </a:r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8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 l="60" t="42619" r="14586"/>
          <a:stretch>
            <a:fillRect/>
          </a:stretch>
        </p:blipFill>
        <p:spPr bwMode="auto">
          <a:xfrm>
            <a:off x="4038600" y="2438400"/>
            <a:ext cx="6373906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/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2" y="3146752"/>
            <a:ext cx="5921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0" y="3257550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0" y="2994352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0" y="3402105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0" y="3639812"/>
            <a:ext cx="622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checking: Enforcing consistency 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4455459" y="32004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0"/>
            <a:ext cx="3200400" cy="461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400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3" cstate="print"/>
          <a:srcRect l="240" t="44061" r="14766" b="29301"/>
          <a:stretch>
            <a:fillRect/>
          </a:stretch>
        </p:blipFill>
        <p:spPr bwMode="auto">
          <a:xfrm>
            <a:off x="4016188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3" cstate="print"/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Dan\Dropbox\Office\CS 188\Ketrina Art\CSPs\ArcConsistenc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9469" y="3810000"/>
            <a:ext cx="4200131" cy="1747370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2" y="2698376"/>
            <a:ext cx="5921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0" y="2800350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0" y="2469776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0" y="2545976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5" y="29449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0" y="3200401"/>
            <a:ext cx="622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 l="53170" r="31245" b="49403"/>
          <a:stretch>
            <a:fillRect/>
          </a:stretch>
        </p:blipFill>
        <p:spPr bwMode="auto">
          <a:xfrm>
            <a:off x="914400" y="2339788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8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8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8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8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0"/>
            <a:ext cx="1905000" cy="1200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400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2" y="2873188"/>
            <a:ext cx="5921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0" y="2949388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0" y="2644588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0" y="2711823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1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0" y="3348318"/>
            <a:ext cx="622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… but detecting all possible future problems is NP-hard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7340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arc consistency]</a:t>
            </a: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224284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3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Dan\Dropbox\Office\CS 188\Ketrina Art\CSPs\Order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71600"/>
            <a:ext cx="10218738" cy="4905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is Search For?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Assumptions about the world: a single agent, deterministic actions, fully observed state, discrete state space</a:t>
            </a:r>
          </a:p>
          <a:p>
            <a:pPr lvl="1"/>
            <a:endParaRPr lang="en-US" sz="2000" dirty="0"/>
          </a:p>
          <a:p>
            <a:pPr eaLnBrk="1" hangingPunct="1"/>
            <a:r>
              <a:rPr lang="en-US" sz="2400" dirty="0"/>
              <a:t>Planning: sequences of actions</a:t>
            </a:r>
          </a:p>
          <a:p>
            <a:pPr lvl="1" eaLnBrk="1" hangingPunct="1"/>
            <a:r>
              <a:rPr lang="en-US" sz="2000" dirty="0"/>
              <a:t>The path to the goal is the important thing</a:t>
            </a:r>
          </a:p>
          <a:p>
            <a:pPr lvl="1" eaLnBrk="1" hangingPunct="1"/>
            <a:r>
              <a:rPr lang="en-US" sz="2000" dirty="0"/>
              <a:t>Paths have various costs, depths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Identification: assignments to variables</a:t>
            </a:r>
          </a:p>
          <a:p>
            <a:pPr lvl="1" eaLnBrk="1" hangingPunct="1"/>
            <a:r>
              <a:rPr lang="en-US" sz="2000" dirty="0"/>
              <a:t>The goal itself is important, not the path</a:t>
            </a:r>
          </a:p>
          <a:p>
            <a:pPr lvl="1" eaLnBrk="1" hangingPunct="1"/>
            <a:r>
              <a:rPr lang="en-US" sz="2000" dirty="0"/>
              <a:t>All paths at the same depth (for some formulations)</a:t>
            </a:r>
          </a:p>
          <a:p>
            <a:pPr lvl="1" eaLnBrk="1" hangingPunct="1"/>
            <a:r>
              <a:rPr lang="en-US" sz="2000" dirty="0"/>
              <a:t>CSPs are a specialized class of identification problems</a:t>
            </a:r>
          </a:p>
        </p:txBody>
      </p:sp>
      <p:pic>
        <p:nvPicPr>
          <p:cNvPr id="11266" name="Picture 2" descr="C:\Users\Dan\Dropbox\Office\CS 188\Ketrina Art\CSPs\IdentificationVsPlanning.png"/>
          <p:cNvPicPr>
            <a:picLocks noChangeAspect="1" noChangeArrowheads="1"/>
          </p:cNvPicPr>
          <p:nvPr/>
        </p:nvPicPr>
        <p:blipFill>
          <a:blip r:embed="rId2" cstate="print"/>
          <a:srcRect r="52500" b="34000"/>
          <a:stretch>
            <a:fillRect/>
          </a:stretch>
        </p:blipFill>
        <p:spPr bwMode="auto">
          <a:xfrm>
            <a:off x="7620000" y="3809999"/>
            <a:ext cx="3071092" cy="2667001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7162800" y="1981200"/>
            <a:ext cx="3352800" cy="2209800"/>
            <a:chOff x="7467600" y="4343400"/>
            <a:chExt cx="3352800" cy="2209800"/>
          </a:xfrm>
        </p:grpSpPr>
        <p:pic>
          <p:nvPicPr>
            <p:cNvPr id="6" name="Picture 2" descr="C:\Users\Dan\Dropbox\Office\CS 188\Ketrina Art\CSPs\IdentificationVsPlanning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000" t="42000"/>
            <a:stretch>
              <a:fillRect/>
            </a:stretch>
          </p:blipFill>
          <p:spPr bwMode="auto">
            <a:xfrm>
              <a:off x="7467600" y="4343400"/>
              <a:ext cx="3352800" cy="2209800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7467600" y="4343400"/>
              <a:ext cx="152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0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values left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 l="476" t="2130"/>
          <a:stretch>
            <a:fillRect/>
          </a:stretch>
        </p:blipFill>
        <p:spPr bwMode="auto">
          <a:xfrm>
            <a:off x="1970741" y="2672975"/>
            <a:ext cx="8435322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2" name="Picture 2" descr="C:\Users\Dan\Dropbox\Office\CS 188\Ketrina Art\CSPs\M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9790" y="4391409"/>
            <a:ext cx="4829810" cy="2314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 eaLnBrk="1" hangingPunct="1"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88" t="900"/>
          <a:stretch>
            <a:fillRect/>
          </a:stretch>
        </p:blipFill>
        <p:spPr bwMode="auto">
          <a:xfrm>
            <a:off x="7655859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CSPs\LC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0482" y="4419600"/>
            <a:ext cx="4772918" cy="2286000"/>
          </a:xfrm>
          <a:prstGeom prst="rect">
            <a:avLst/>
          </a:prstGeom>
          <a:noFill/>
        </p:spPr>
      </p:pic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3886200" y="6338983"/>
            <a:ext cx="48343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– backtracking + AC + ordering]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arc consistency]</a:t>
            </a: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3031406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K-Consistency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097" y="847378"/>
            <a:ext cx="9283545" cy="5525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 descr="C:\Users\Dan\Dropbox\Office\CS 188\Ketrina Art\CSPs\Handboo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905000"/>
            <a:ext cx="7736295" cy="358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947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096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Standard search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a “black box”: arbitrary data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can be any function over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Successor function can also be anything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 (CSPs):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A special subset of search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defined by </a:t>
            </a:r>
            <a:r>
              <a:rPr lang="en-US" sz="1900" dirty="0">
                <a:solidFill>
                  <a:srgbClr val="CC0000"/>
                </a:solidFill>
              </a:rPr>
              <a:t>variables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X</a:t>
            </a:r>
            <a:r>
              <a:rPr lang="en-US" sz="2000" b="1" i="1" baseline="-25000" dirty="0">
                <a:solidFill>
                  <a:srgbClr val="CC0000"/>
                </a:solidFill>
                <a:latin typeface="Times New Roman" pitchFamily="18" charset="0"/>
              </a:rPr>
              <a:t>i</a:t>
            </a:r>
            <a:r>
              <a:rPr lang="en-US" sz="1900" dirty="0"/>
              <a:t>  with values from a </a:t>
            </a:r>
            <a:r>
              <a:rPr lang="en-US" sz="1900" dirty="0">
                <a:solidFill>
                  <a:srgbClr val="CC0000"/>
                </a:solidFill>
              </a:rPr>
              <a:t>domain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D </a:t>
            </a:r>
            <a:r>
              <a:rPr lang="en-US" sz="1900" dirty="0"/>
              <a:t>(sometimes </a:t>
            </a:r>
            <a:r>
              <a:rPr lang="en-US" sz="2000" b="1" i="1" dirty="0">
                <a:latin typeface="Times New Roman" pitchFamily="18" charset="0"/>
              </a:rPr>
              <a:t>D</a:t>
            </a:r>
            <a:r>
              <a:rPr lang="en-US" sz="1900" dirty="0"/>
              <a:t> depends on </a:t>
            </a:r>
            <a:r>
              <a:rPr lang="en-US" sz="2000" b="1" i="1" dirty="0" err="1">
                <a:latin typeface="Times New Roman" pitchFamily="18" charset="0"/>
              </a:rPr>
              <a:t>i</a:t>
            </a:r>
            <a:r>
              <a:rPr lang="en-US" sz="1900" dirty="0"/>
              <a:t>)</a:t>
            </a:r>
            <a:endParaRPr lang="en-US" sz="1900" i="1" baseline="-25000" dirty="0">
              <a:solidFill>
                <a:srgbClr val="CC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is a </a:t>
            </a:r>
            <a:r>
              <a:rPr lang="en-US" sz="1900" dirty="0">
                <a:solidFill>
                  <a:srgbClr val="CC0000"/>
                </a:solidFill>
              </a:rPr>
              <a:t>set of constraints </a:t>
            </a:r>
            <a:r>
              <a:rPr lang="en-US" sz="1900" dirty="0"/>
              <a:t>specifying allowable combinations of values for subsets of variables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Simple example of a </a:t>
            </a:r>
            <a:r>
              <a:rPr lang="en-US" sz="2000" i="1" dirty="0"/>
              <a:t>formal representation language</a:t>
            </a:r>
          </a:p>
          <a:p>
            <a:pPr eaLnBrk="1" hangingPunct="1">
              <a:lnSpc>
                <a:spcPct val="80000"/>
              </a:lnSpc>
            </a:pPr>
            <a:endParaRPr lang="en-US" sz="2000" i="1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Allows useful general-purpose algorithms with more power than standard search algorithms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8434" name="Picture 2" descr="C:\Users\Dan\Dropbox\Office\CS 188\Ketrina Art\CSPs\ConstraintCheck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1158755"/>
            <a:ext cx="3505200" cy="2727445"/>
          </a:xfrm>
          <a:prstGeom prst="rect">
            <a:avLst/>
          </a:prstGeom>
          <a:noFill/>
        </p:spPr>
      </p:pic>
      <p:pic>
        <p:nvPicPr>
          <p:cNvPr id="18438" name="Picture 6" descr="C:\Users\Dan\Dropbox\Office\CS 188\Ketrina Art\CSPs\Handboo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4267200"/>
            <a:ext cx="4320803" cy="2000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CSP Examples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 l="1140" t="1105"/>
          <a:stretch>
            <a:fillRect/>
          </a:stretch>
        </p:blipFill>
        <p:spPr bwMode="auto">
          <a:xfrm>
            <a:off x="3124200" y="1331918"/>
            <a:ext cx="6019800" cy="499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407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 l="1140" t="1105"/>
          <a:stretch>
            <a:fillRect/>
          </a:stretch>
        </p:blipFill>
        <p:spPr bwMode="auto">
          <a:xfrm>
            <a:off x="8408894" y="1228165"/>
            <a:ext cx="3021106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202608" y="1417799"/>
            <a:ext cx="4281582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234279" y="2141727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331725" y="5695207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380322" y="3675530"/>
            <a:ext cx="1201078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58455" y="4217895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 descr="C:\Users\Dan\Dropbox\Office\CS 188\Ketrina Art\CSPs\MapColorin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05018" y="4178300"/>
            <a:ext cx="3929782" cy="2070100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2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0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Formulation 1: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1" eaLnBrk="1" hangingPunct="1"/>
            <a:r>
              <a:rPr lang="en-US" dirty="0"/>
              <a:t>Domains:</a:t>
            </a:r>
          </a:p>
          <a:p>
            <a:pPr lvl="1" eaLnBrk="1" hangingPunct="1"/>
            <a:r>
              <a:rPr lang="en-US" dirty="0"/>
              <a:t>Constraints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/>
          <a:srcRect l="75101" b="14342"/>
          <a:stretch>
            <a:fillRect/>
          </a:stretch>
        </p:blipFill>
        <p:spPr bwMode="auto">
          <a:xfrm>
            <a:off x="5257800" y="15240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3870" y="2635625"/>
            <a:ext cx="8540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9035" y="2135562"/>
            <a:ext cx="49053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85288" y="4572000"/>
            <a:ext cx="1763712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60488" y="4132556"/>
            <a:ext cx="6148585" cy="363244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 descr="C:\Users\Dan\Dropbox\Office\CS 188\Ketrina Art\CSPs\NQueens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13378" y="1219200"/>
            <a:ext cx="4378622" cy="2362200"/>
          </a:xfrm>
          <a:prstGeom prst="rect">
            <a:avLst/>
          </a:prstGeom>
          <a:noFill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360488" y="4572000"/>
            <a:ext cx="7002160" cy="12642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i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9"/>
  <p:tag name="PICTUREFILESIZE" val="214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kj}) \in \{(0,0), (0,1), (1,0)\}$\\&#10;$\forall i,j,k \;\; (X_{ij}, X_{i+k,j+k}) \in \{(0,0), (0,1), (1,0)\}$\\&#10;$\forall i,j,k \;\; (X_{ij}, X_{i+k,j-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43"/>
  <p:tag name="PICTUREFILESIZE" val="696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Q_{k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21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Q_1, Q_2) \in \{(1, 3), (1, 4), \ldots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8"/>
  <p:tag name="PICTUREFILESIZE" val="140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orall i,j \;\; \mbox{non-threatening}(Q_i, Q_j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15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{1, 2, 3, \ldots N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2"/>
  <p:tag name="PICTUREFILESIZE" val="56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1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7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2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3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4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\ T\ U\ W\ R\ O\ X_1\ X_2\ X_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2"/>
  <p:tag name="PICTUREFILESIZE" val="117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,2,3,4,5,6,7,8,9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8"/>
  <p:tag name="PICTUREFILESIZE" val="105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O + O = R + 10\cdot X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73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dot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box{alldiff}(F,T,U,W,R,O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3"/>
  <p:tag name="PICTUREFILESIZE" val="108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green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57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WA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7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23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{ij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sum_{i,j} X_{ij} = N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76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 - print</Template>
  <TotalTime>32222</TotalTime>
  <Words>2008</Words>
  <Application>Microsoft Office PowerPoint</Application>
  <PresentationFormat>Widescreen</PresentationFormat>
  <Paragraphs>439</Paragraphs>
  <Slides>45</Slides>
  <Notes>11</Notes>
  <HiddenSlides>5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Times New Roman</vt:lpstr>
      <vt:lpstr>Wingdings</vt:lpstr>
      <vt:lpstr>dan-berkeley-nlp-v1</vt:lpstr>
      <vt:lpstr>Announcements</vt:lpstr>
      <vt:lpstr>CS 188: Artificial Intelligence </vt:lpstr>
      <vt:lpstr>CS188 so far…</vt:lpstr>
      <vt:lpstr>What is Search For?</vt:lpstr>
      <vt:lpstr>Constraint Satisfaction Problems</vt:lpstr>
      <vt:lpstr>Constraint Satisfaction Problems</vt:lpstr>
      <vt:lpstr>CSP Examples</vt:lpstr>
      <vt:lpstr>Example: Map Coloring</vt:lpstr>
      <vt:lpstr>Example: N-Queens</vt:lpstr>
      <vt:lpstr>Example: N-Queens</vt:lpstr>
      <vt:lpstr>Constraint Graphs</vt:lpstr>
      <vt:lpstr>Constraint Graphs</vt:lpstr>
      <vt:lpstr>Example: Cryptarithmetic</vt:lpstr>
      <vt:lpstr>Example: Sudoku</vt:lpstr>
      <vt:lpstr>Varieties of CSPs and Constraints</vt:lpstr>
      <vt:lpstr>Varieties of CSPs</vt:lpstr>
      <vt:lpstr>Varieties of Constraints</vt:lpstr>
      <vt:lpstr>Real-World CSPs</vt:lpstr>
      <vt:lpstr>Solving CSPs</vt:lpstr>
      <vt:lpstr>Standard Search Formulation</vt:lpstr>
      <vt:lpstr>Search Methods</vt:lpstr>
      <vt:lpstr>Video of Demo Coloring -- DFS</vt:lpstr>
      <vt:lpstr>Backtracking Search</vt:lpstr>
      <vt:lpstr>Backtracking Search</vt:lpstr>
      <vt:lpstr>Video of Demo Coloring – Backtracking</vt:lpstr>
      <vt:lpstr>Backtracking Example</vt:lpstr>
      <vt:lpstr>Backtracking Search</vt:lpstr>
      <vt:lpstr>Improving Backtracking</vt:lpstr>
      <vt:lpstr>Filtering</vt:lpstr>
      <vt:lpstr>Filtering: Forward Checking</vt:lpstr>
      <vt:lpstr>Video of Demo Coloring – Backtracking with Forward Checking</vt:lpstr>
      <vt:lpstr>Filtering: Constraint Propagation</vt:lpstr>
      <vt:lpstr>Consistency of A Single Arc</vt:lpstr>
      <vt:lpstr>Arc Consistency of an Entire CSP</vt:lpstr>
      <vt:lpstr>Enforcing Arc Consistency in a CSP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Ordering</vt:lpstr>
      <vt:lpstr>Ordering: Minimum Remaining Values</vt:lpstr>
      <vt:lpstr>Ordering: Least Constraining Value</vt:lpstr>
      <vt:lpstr>Limitations of Arc Consistency</vt:lpstr>
      <vt:lpstr>K-Consistency</vt:lpstr>
      <vt:lpstr>K-Consistency</vt:lpstr>
      <vt:lpstr>Strong K-Consistency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svlevine</cp:lastModifiedBy>
  <cp:revision>2106</cp:revision>
  <cp:lastPrinted>2013-09-10T05:49:32Z</cp:lastPrinted>
  <dcterms:created xsi:type="dcterms:W3CDTF">2004-08-27T04:16:05Z</dcterms:created>
  <dcterms:modified xsi:type="dcterms:W3CDTF">2019-02-25T05:13:56Z</dcterms:modified>
</cp:coreProperties>
</file>