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7"/>
  </p:notesMasterIdLst>
  <p:handoutMasterIdLst>
    <p:handoutMasterId r:id="rId38"/>
  </p:handoutMasterIdLst>
  <p:sldIdLst>
    <p:sldId id="844" r:id="rId2"/>
    <p:sldId id="302" r:id="rId3"/>
    <p:sldId id="266" r:id="rId4"/>
    <p:sldId id="259" r:id="rId5"/>
    <p:sldId id="309" r:id="rId6"/>
    <p:sldId id="306" r:id="rId7"/>
    <p:sldId id="307" r:id="rId8"/>
    <p:sldId id="262" r:id="rId9"/>
    <p:sldId id="310" r:id="rId10"/>
    <p:sldId id="263" r:id="rId11"/>
    <p:sldId id="317" r:id="rId12"/>
    <p:sldId id="312" r:id="rId13"/>
    <p:sldId id="311" r:id="rId14"/>
    <p:sldId id="265" r:id="rId15"/>
    <p:sldId id="293" r:id="rId16"/>
    <p:sldId id="267" r:id="rId17"/>
    <p:sldId id="313" r:id="rId18"/>
    <p:sldId id="287" r:id="rId19"/>
    <p:sldId id="292" r:id="rId20"/>
    <p:sldId id="268" r:id="rId21"/>
    <p:sldId id="269" r:id="rId22"/>
    <p:sldId id="270" r:id="rId23"/>
    <p:sldId id="271" r:id="rId24"/>
    <p:sldId id="272" r:id="rId25"/>
    <p:sldId id="273" r:id="rId26"/>
    <p:sldId id="314" r:id="rId27"/>
    <p:sldId id="274" r:id="rId28"/>
    <p:sldId id="315" r:id="rId29"/>
    <p:sldId id="275" r:id="rId30"/>
    <p:sldId id="276" r:id="rId31"/>
    <p:sldId id="299" r:id="rId32"/>
    <p:sldId id="294" r:id="rId33"/>
    <p:sldId id="295" r:id="rId34"/>
    <p:sldId id="296" r:id="rId35"/>
    <p:sldId id="297" r:id="rId36"/>
  </p:sldIdLst>
  <p:sldSz cx="12192000" cy="6858000"/>
  <p:notesSz cx="7302500" cy="95885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 autoAdjust="0"/>
    <p:restoredTop sz="94558" autoAdjust="0"/>
  </p:normalViewPr>
  <p:slideViewPr>
    <p:cSldViewPr>
      <p:cViewPr varScale="1">
        <p:scale>
          <a:sx n="70" d="100"/>
          <a:sy n="70" d="100"/>
        </p:scale>
        <p:origin x="192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25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9.xml"/><Relationship Id="rId7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4.xml"/><Relationship Id="rId7" Type="http://schemas.openxmlformats.org/officeDocument/2006/relationships/image" Target="../media/image5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60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59.png"/><Relationship Id="rId5" Type="http://schemas.openxmlformats.org/officeDocument/2006/relationships/tags" Target="../tags/tag40.xml"/><Relationship Id="rId10" Type="http://schemas.openxmlformats.org/officeDocument/2006/relationships/image" Target="../media/image58.png"/><Relationship Id="rId4" Type="http://schemas.openxmlformats.org/officeDocument/2006/relationships/tags" Target="../tags/tag39.xml"/><Relationship Id="rId9" Type="http://schemas.openxmlformats.org/officeDocument/2006/relationships/image" Target="../media/image57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4.xml"/><Relationship Id="rId7" Type="http://schemas.openxmlformats.org/officeDocument/2006/relationships/image" Target="../media/image6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7.xml"/><Relationship Id="rId7" Type="http://schemas.openxmlformats.org/officeDocument/2006/relationships/image" Target="../media/image6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0.xml"/><Relationship Id="rId7" Type="http://schemas.openxmlformats.org/officeDocument/2006/relationships/image" Target="../media/image6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pPr lvl="4"/>
            <a:endParaRPr lang="en-US" sz="5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Midterm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Midterm 1 is on </a:t>
            </a:r>
            <a:r>
              <a:rPr lang="en-US" sz="2000" b="1" dirty="0">
                <a:latin typeface="Calibri"/>
                <a:cs typeface="Calibri"/>
              </a:rPr>
              <a:t>Monday 7/13, 12pm-2pm</a:t>
            </a:r>
          </a:p>
          <a:p>
            <a:pPr lvl="2"/>
            <a:r>
              <a:rPr lang="en-US" sz="1600" dirty="0">
                <a:latin typeface="Calibri"/>
                <a:cs typeface="Calibri"/>
              </a:rPr>
              <a:t>All alternate arrangements have been confirmed via email</a:t>
            </a:r>
            <a:endParaRPr lang="en-US" sz="2000" dirty="0"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</a:rPr>
              <a:t>Practice midterm released (due 7/11 at 11:59pm)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See Piazza for more information</a:t>
            </a:r>
            <a:endParaRPr lang="en-US" sz="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Midterm Review Sections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Today</a:t>
            </a:r>
          </a:p>
          <a:p>
            <a:pPr lvl="2"/>
            <a:r>
              <a:rPr lang="en-US" sz="1600" dirty="0">
                <a:latin typeface="Calibri"/>
                <a:cs typeface="Calibri"/>
              </a:rPr>
              <a:t>Games (2-3pm), RL (3-4pm), Search (7-8pm), Games (10-11pm)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Tomorrow</a:t>
            </a:r>
          </a:p>
          <a:p>
            <a:pPr lvl="2"/>
            <a:r>
              <a:rPr lang="en-US" sz="1600" dirty="0">
                <a:latin typeface="Calibri"/>
                <a:cs typeface="Calibri"/>
              </a:rPr>
              <a:t>RL (7-8am), MDP (2-3pm), Search (10-11pm)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Project 2: Games &amp; Homework 3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7/10 at 11:59pm</a:t>
            </a:r>
            <a:endParaRPr lang="en-US" sz="2400" b="1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89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3ABB21-7A42-9A4A-BAC5-7790B8C26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4173659"/>
            <a:ext cx="2590800" cy="66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0DDC0-95CA-D546-B7DB-0AAD881B2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685" y="5030959"/>
            <a:ext cx="1966231" cy="663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E63FD-98F8-2046-9EDA-FC6D85154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1620" y="5912330"/>
            <a:ext cx="2490561" cy="6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Bayes’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Nikita </a:t>
            </a:r>
            <a:r>
              <a:rPr lang="en-US" sz="2400" dirty="0" err="1">
                <a:latin typeface="Calibri"/>
                <a:cs typeface="Calibri"/>
              </a:rPr>
              <a:t>Kitaev</a:t>
            </a:r>
            <a:r>
              <a:rPr lang="en-US" sz="2400" dirty="0">
                <a:latin typeface="Calibri"/>
                <a:cs typeface="Calibri"/>
              </a:rPr>
              <a:t>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BC194-DB1A-1D4D-9197-B3794BE72480}"/>
              </a:ext>
            </a:extLst>
          </p:cNvPr>
          <p:cNvSpPr txBox="1"/>
          <p:nvPr/>
        </p:nvSpPr>
        <p:spPr>
          <a:xfrm>
            <a:off x="5181600" y="610391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=P(-toothache|+cavity)P(+catch|+cavity)P(+cavity)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3A60-8C17-5040-ABB5-0D0F12D8E6EA}"/>
              </a:ext>
            </a:extLst>
          </p:cNvPr>
          <p:cNvSpPr txBox="1"/>
          <p:nvPr/>
        </p:nvSpPr>
        <p:spPr>
          <a:xfrm>
            <a:off x="3498850" y="5037982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P(h)P(h)P(t)P(h)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FD946-08E6-8545-B519-A83C58BEB772}"/>
              </a:ext>
            </a:extLst>
          </p:cNvPr>
          <p:cNvSpPr txBox="1"/>
          <p:nvPr/>
        </p:nvSpPr>
        <p:spPr>
          <a:xfrm>
            <a:off x="7086600" y="2309630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P(+r)P(-t|+r) = ¼*1/4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4E49D5F-A143-6A4B-AAD8-CD0EE048FBC5}"/>
              </a:ext>
            </a:extLst>
          </p:cNvPr>
          <p:cNvSpPr txBox="1"/>
          <p:nvPr/>
        </p:nvSpPr>
        <p:spPr>
          <a:xfrm>
            <a:off x="10287000" y="5097500"/>
            <a:ext cx="16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P(M|A)P(J|A)P(A|B,E)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Bayes’</a:t>
            </a:r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Nets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146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Today: 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First assembled BNs using an intuitive notion of conditional independence as causality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Then saw that key property is conditional 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Main goal: answer queries about conditional independence and influence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2" y="1524000"/>
            <a:ext cx="5332633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52729</TotalTime>
  <Words>1700</Words>
  <Application>Microsoft Macintosh PowerPoint</Application>
  <PresentationFormat>Widescreen</PresentationFormat>
  <Paragraphs>575</Paragraphs>
  <Slides>35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dan-berkeley-nlp-v1</vt:lpstr>
      <vt:lpstr>Announcements</vt:lpstr>
      <vt:lpstr>CS 188: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Nikita Kitaev</cp:lastModifiedBy>
  <cp:revision>3305</cp:revision>
  <cp:lastPrinted>2014-03-18T18:14:25Z</cp:lastPrinted>
  <dcterms:created xsi:type="dcterms:W3CDTF">2004-08-27T04:16:05Z</dcterms:created>
  <dcterms:modified xsi:type="dcterms:W3CDTF">2020-07-08T19:27:30Z</dcterms:modified>
</cp:coreProperties>
</file>