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6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7.xml" ContentType="application/vnd.openxmlformats-officedocument.presentationml.notesSlide+xml"/>
  <Override PartName="/ppt/tags/tag114.xml" ContentType="application/vnd.openxmlformats-officedocument.presentationml.tags+xml"/>
  <Override PartName="/ppt/notesSlides/notesSlide18.xml" ContentType="application/vnd.openxmlformats-officedocument.presentationml.notesSlide+xml"/>
  <Override PartName="/ppt/tags/tag1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27"/>
  </p:notesMasterIdLst>
  <p:handoutMasterIdLst>
    <p:handoutMasterId r:id="rId128"/>
  </p:handoutMasterIdLst>
  <p:sldIdLst>
    <p:sldId id="844" r:id="rId2"/>
    <p:sldId id="319" r:id="rId3"/>
    <p:sldId id="2036" r:id="rId4"/>
    <p:sldId id="389" r:id="rId5"/>
    <p:sldId id="2080" r:id="rId6"/>
    <p:sldId id="2082" r:id="rId7"/>
    <p:sldId id="2065" r:id="rId8"/>
    <p:sldId id="842" r:id="rId9"/>
    <p:sldId id="2083" r:id="rId10"/>
    <p:sldId id="819" r:id="rId11"/>
    <p:sldId id="806" r:id="rId12"/>
    <p:sldId id="2085" r:id="rId13"/>
    <p:sldId id="768" r:id="rId14"/>
    <p:sldId id="2076" r:id="rId15"/>
    <p:sldId id="1696" r:id="rId16"/>
    <p:sldId id="792" r:id="rId17"/>
    <p:sldId id="1697" r:id="rId18"/>
    <p:sldId id="1703" r:id="rId19"/>
    <p:sldId id="1704" r:id="rId20"/>
    <p:sldId id="808" r:id="rId21"/>
    <p:sldId id="775" r:id="rId22"/>
    <p:sldId id="778" r:id="rId23"/>
    <p:sldId id="779" r:id="rId24"/>
    <p:sldId id="784" r:id="rId25"/>
    <p:sldId id="1713" r:id="rId26"/>
    <p:sldId id="1714" r:id="rId27"/>
    <p:sldId id="1699" r:id="rId28"/>
    <p:sldId id="809" r:id="rId29"/>
    <p:sldId id="787" r:id="rId30"/>
    <p:sldId id="811" r:id="rId31"/>
    <p:sldId id="257" r:id="rId32"/>
    <p:sldId id="406" r:id="rId33"/>
    <p:sldId id="973" r:id="rId34"/>
    <p:sldId id="266" r:id="rId35"/>
    <p:sldId id="962" r:id="rId36"/>
    <p:sldId id="978" r:id="rId37"/>
    <p:sldId id="980" r:id="rId38"/>
    <p:sldId id="981" r:id="rId39"/>
    <p:sldId id="982" r:id="rId40"/>
    <p:sldId id="983" r:id="rId41"/>
    <p:sldId id="984" r:id="rId42"/>
    <p:sldId id="958" r:id="rId43"/>
    <p:sldId id="963" r:id="rId44"/>
    <p:sldId id="964" r:id="rId45"/>
    <p:sldId id="313" r:id="rId46"/>
    <p:sldId id="975" r:id="rId47"/>
    <p:sldId id="974" r:id="rId48"/>
    <p:sldId id="399" r:id="rId49"/>
    <p:sldId id="454" r:id="rId50"/>
    <p:sldId id="402" r:id="rId51"/>
    <p:sldId id="363" r:id="rId52"/>
    <p:sldId id="303" r:id="rId53"/>
    <p:sldId id="444" r:id="rId54"/>
    <p:sldId id="864" r:id="rId55"/>
    <p:sldId id="865" r:id="rId56"/>
    <p:sldId id="335" r:id="rId57"/>
    <p:sldId id="858" r:id="rId58"/>
    <p:sldId id="866" r:id="rId59"/>
    <p:sldId id="867" r:id="rId60"/>
    <p:sldId id="873" r:id="rId61"/>
    <p:sldId id="401" r:id="rId62"/>
    <p:sldId id="881" r:id="rId63"/>
    <p:sldId id="421" r:id="rId64"/>
    <p:sldId id="404" r:id="rId65"/>
    <p:sldId id="422" r:id="rId66"/>
    <p:sldId id="879" r:id="rId67"/>
    <p:sldId id="410" r:id="rId68"/>
    <p:sldId id="880" r:id="rId69"/>
    <p:sldId id="416" r:id="rId70"/>
    <p:sldId id="415" r:id="rId71"/>
    <p:sldId id="2118" r:id="rId72"/>
    <p:sldId id="2119" r:id="rId73"/>
    <p:sldId id="376" r:id="rId74"/>
    <p:sldId id="911" r:id="rId75"/>
    <p:sldId id="912" r:id="rId76"/>
    <p:sldId id="377" r:id="rId77"/>
    <p:sldId id="378" r:id="rId78"/>
    <p:sldId id="470" r:id="rId79"/>
    <p:sldId id="384" r:id="rId80"/>
    <p:sldId id="482" r:id="rId81"/>
    <p:sldId id="491" r:id="rId82"/>
    <p:sldId id="493" r:id="rId83"/>
    <p:sldId id="501" r:id="rId84"/>
    <p:sldId id="503" r:id="rId85"/>
    <p:sldId id="976" r:id="rId86"/>
    <p:sldId id="370" r:id="rId87"/>
    <p:sldId id="897" r:id="rId88"/>
    <p:sldId id="898" r:id="rId89"/>
    <p:sldId id="899" r:id="rId90"/>
    <p:sldId id="900" r:id="rId91"/>
    <p:sldId id="407" r:id="rId92"/>
    <p:sldId id="367" r:id="rId93"/>
    <p:sldId id="913" r:id="rId94"/>
    <p:sldId id="977" r:id="rId95"/>
    <p:sldId id="914" r:id="rId96"/>
    <p:sldId id="915" r:id="rId97"/>
    <p:sldId id="368" r:id="rId98"/>
    <p:sldId id="2086" r:id="rId99"/>
    <p:sldId id="2117" r:id="rId100"/>
    <p:sldId id="2090" r:id="rId101"/>
    <p:sldId id="2089" r:id="rId102"/>
    <p:sldId id="2106" r:id="rId103"/>
    <p:sldId id="2107" r:id="rId104"/>
    <p:sldId id="2092" r:id="rId105"/>
    <p:sldId id="2093" r:id="rId106"/>
    <p:sldId id="2104" r:id="rId107"/>
    <p:sldId id="2105" r:id="rId108"/>
    <p:sldId id="2094" r:id="rId109"/>
    <p:sldId id="2095" r:id="rId110"/>
    <p:sldId id="2100" r:id="rId111"/>
    <p:sldId id="2103" r:id="rId112"/>
    <p:sldId id="2099" r:id="rId113"/>
    <p:sldId id="2101" r:id="rId114"/>
    <p:sldId id="2102" r:id="rId115"/>
    <p:sldId id="2096" r:id="rId116"/>
    <p:sldId id="2097" r:id="rId117"/>
    <p:sldId id="2108" r:id="rId118"/>
    <p:sldId id="2109" r:id="rId119"/>
    <p:sldId id="2110" r:id="rId120"/>
    <p:sldId id="2114" r:id="rId121"/>
    <p:sldId id="2115" r:id="rId122"/>
    <p:sldId id="2116" r:id="rId123"/>
    <p:sldId id="2113" r:id="rId124"/>
    <p:sldId id="2111" r:id="rId125"/>
    <p:sldId id="2112" r:id="rId126"/>
  </p:sldIdLst>
  <p:sldSz cx="12192000" cy="6858000"/>
  <p:notesSz cx="7099300" cy="10234613"/>
  <p:custDataLst>
    <p:tags r:id="rId1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812497E-8DA6-6548-A930-CDD8CFB4E042}">
          <p14:sldIdLst>
            <p14:sldId id="844"/>
            <p14:sldId id="319"/>
            <p14:sldId id="2036"/>
            <p14:sldId id="389"/>
          </p14:sldIdLst>
        </p14:section>
        <p14:section name="RL" id="{036A2AF2-97E8-9548-BB27-5E8E21CD8070}">
          <p14:sldIdLst>
            <p14:sldId id="2080"/>
            <p14:sldId id="2082"/>
            <p14:sldId id="2065"/>
            <p14:sldId id="842"/>
            <p14:sldId id="2083"/>
            <p14:sldId id="819"/>
            <p14:sldId id="806"/>
            <p14:sldId id="2085"/>
            <p14:sldId id="768"/>
            <p14:sldId id="2076"/>
            <p14:sldId id="1696"/>
            <p14:sldId id="792"/>
            <p14:sldId id="1697"/>
            <p14:sldId id="1703"/>
            <p14:sldId id="1704"/>
            <p14:sldId id="808"/>
            <p14:sldId id="775"/>
            <p14:sldId id="778"/>
            <p14:sldId id="779"/>
            <p14:sldId id="784"/>
            <p14:sldId id="1713"/>
            <p14:sldId id="1714"/>
            <p14:sldId id="1699"/>
            <p14:sldId id="809"/>
            <p14:sldId id="787"/>
            <p14:sldId id="811"/>
          </p14:sldIdLst>
        </p14:section>
        <p14:section name="Probability" id="{2DB9D5D0-EF69-2545-844B-B105643B48D1}">
          <p14:sldIdLst>
            <p14:sldId id="257"/>
            <p14:sldId id="406"/>
            <p14:sldId id="973"/>
            <p14:sldId id="266"/>
          </p14:sldIdLst>
        </p14:section>
        <p14:section name="Decision Nets and POMDPs" id="{65F03BAA-E17A-F54B-8F9A-5616C3D7D49F}">
          <p14:sldIdLst>
            <p14:sldId id="962"/>
            <p14:sldId id="978"/>
            <p14:sldId id="980"/>
            <p14:sldId id="981"/>
            <p14:sldId id="982"/>
            <p14:sldId id="983"/>
            <p14:sldId id="984"/>
            <p14:sldId id="958"/>
            <p14:sldId id="963"/>
            <p14:sldId id="964"/>
          </p14:sldIdLst>
        </p14:section>
        <p14:section name="Bayes Nets" id="{86BED629-8DEE-3C4A-A167-70142E7FBB52}">
          <p14:sldIdLst>
            <p14:sldId id="313"/>
            <p14:sldId id="975"/>
            <p14:sldId id="974"/>
            <p14:sldId id="399"/>
            <p14:sldId id="454"/>
            <p14:sldId id="402"/>
            <p14:sldId id="363"/>
          </p14:sldIdLst>
        </p14:section>
        <p14:section name="BNs: Exact Inference" id="{3232F7D7-0730-3C49-A39F-6539AD4AD775}">
          <p14:sldIdLst>
            <p14:sldId id="303"/>
            <p14:sldId id="444"/>
            <p14:sldId id="864"/>
            <p14:sldId id="865"/>
            <p14:sldId id="335"/>
            <p14:sldId id="858"/>
            <p14:sldId id="866"/>
            <p14:sldId id="867"/>
            <p14:sldId id="873"/>
          </p14:sldIdLst>
        </p14:section>
        <p14:section name="BN: Approximate Inference" id="{D653469A-80DA-2545-8CBE-BAC7910B4A6E}">
          <p14:sldIdLst>
            <p14:sldId id="401"/>
            <p14:sldId id="881"/>
            <p14:sldId id="421"/>
            <p14:sldId id="404"/>
            <p14:sldId id="422"/>
            <p14:sldId id="879"/>
            <p14:sldId id="410"/>
            <p14:sldId id="880"/>
            <p14:sldId id="416"/>
            <p14:sldId id="415"/>
          </p14:sldIdLst>
        </p14:section>
        <p14:section name="DBNs and HMMs: Exact Inference" id="{DBFD3422-5620-874D-946B-88C4FC3AE7D4}">
          <p14:sldIdLst>
            <p14:sldId id="2118"/>
            <p14:sldId id="2119"/>
            <p14:sldId id="376"/>
            <p14:sldId id="911"/>
            <p14:sldId id="912"/>
            <p14:sldId id="377"/>
            <p14:sldId id="378"/>
            <p14:sldId id="470"/>
            <p14:sldId id="384"/>
            <p14:sldId id="482"/>
            <p14:sldId id="491"/>
            <p14:sldId id="493"/>
            <p14:sldId id="501"/>
            <p14:sldId id="503"/>
            <p14:sldId id="976"/>
          </p14:sldIdLst>
        </p14:section>
        <p14:section name="DBNs/HMMs: Particle Filtering" id="{B8532D38-5BA4-7F46-8D42-000FC0A2DACF}">
          <p14:sldIdLst>
            <p14:sldId id="370"/>
            <p14:sldId id="897"/>
            <p14:sldId id="898"/>
            <p14:sldId id="899"/>
            <p14:sldId id="900"/>
            <p14:sldId id="407"/>
            <p14:sldId id="367"/>
          </p14:sldIdLst>
        </p14:section>
        <p14:section name="Viterbi" id="{6C17A65F-5BD6-0F41-BA9D-BD736FBFEEC2}">
          <p14:sldIdLst>
            <p14:sldId id="913"/>
            <p14:sldId id="977"/>
            <p14:sldId id="914"/>
            <p14:sldId id="915"/>
            <p14:sldId id="368"/>
          </p14:sldIdLst>
        </p14:section>
        <p14:section name="Scratch" id="{05802031-CF60-9945-B325-B84BB6F7C947}">
          <p14:sldIdLst>
            <p14:sldId id="2086"/>
            <p14:sldId id="2117"/>
            <p14:sldId id="2090"/>
            <p14:sldId id="2089"/>
            <p14:sldId id="2106"/>
            <p14:sldId id="2107"/>
            <p14:sldId id="2092"/>
            <p14:sldId id="2093"/>
            <p14:sldId id="2104"/>
            <p14:sldId id="2105"/>
            <p14:sldId id="2094"/>
            <p14:sldId id="2095"/>
            <p14:sldId id="2100"/>
            <p14:sldId id="2103"/>
            <p14:sldId id="2099"/>
            <p14:sldId id="2101"/>
            <p14:sldId id="2102"/>
            <p14:sldId id="2096"/>
            <p14:sldId id="2097"/>
            <p14:sldId id="2108"/>
            <p14:sldId id="2109"/>
            <p14:sldId id="2110"/>
            <p14:sldId id="2114"/>
            <p14:sldId id="2115"/>
            <p14:sldId id="2116"/>
            <p14:sldId id="2113"/>
            <p14:sldId id="2111"/>
            <p14:sldId id="21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3" autoAdjust="0"/>
    <p:restoredTop sz="95807" autoAdjust="0"/>
  </p:normalViewPr>
  <p:slideViewPr>
    <p:cSldViewPr snapToGrid="0">
      <p:cViewPr>
        <p:scale>
          <a:sx n="74" d="100"/>
          <a:sy n="74" d="100"/>
        </p:scale>
        <p:origin x="552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gs" Target="tags/tag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60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Alarm</a:t>
            </a:r>
            <a:r>
              <a:rPr lang="en-US" baseline="0" dirty="0"/>
              <a:t> not independent of fire, but independent given smoke (whole point of fire alarm!) </a:t>
            </a:r>
          </a:p>
          <a:p>
            <a:endParaRPr lang="en-US" baseline="0" dirty="0"/>
          </a:p>
          <a:p>
            <a:r>
              <a:rPr lang="en-US" dirty="0"/>
              <a:t>Trade off between</a:t>
            </a:r>
            <a:r>
              <a:rPr lang="en-US" baseline="0" dirty="0"/>
              <a:t> having more edges/direct dependencies and a simpler/cheaper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52A2-6AE2-47FE-A754-A7EB9B5F06D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George Box: All models are wrong; some of them are useful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1B7EDC-D532-E64C-A88A-8EDD91AF94E9}" type="slidenum">
              <a:rPr lang="en-US"/>
              <a:pPr eaLnBrk="1" hangingPunct="1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6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36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02694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68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52A2-6AE2-47FE-A754-A7EB9B5F06D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5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75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22046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76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47015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82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362429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9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recap: what will we do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3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1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80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3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3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9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.xml"/><Relationship Id="rId7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7.xml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9.xml"/><Relationship Id="rId10" Type="http://schemas.openxmlformats.org/officeDocument/2006/relationships/image" Target="../media/image23.png"/><Relationship Id="rId4" Type="http://schemas.openxmlformats.org/officeDocument/2006/relationships/tags" Target="../tags/tag18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2.xml"/><Relationship Id="rId7" Type="http://schemas.openxmlformats.org/officeDocument/2006/relationships/image" Target="../media/image3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7.xml"/><Relationship Id="rId7" Type="http://schemas.openxmlformats.org/officeDocument/2006/relationships/image" Target="../media/image40.png"/><Relationship Id="rId12" Type="http://schemas.openxmlformats.org/officeDocument/2006/relationships/image" Target="../media/image3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3.png"/><Relationship Id="rId5" Type="http://schemas.openxmlformats.org/officeDocument/2006/relationships/tags" Target="../tags/tag29.xml"/><Relationship Id="rId10" Type="http://schemas.openxmlformats.org/officeDocument/2006/relationships/image" Target="../media/image42.png"/><Relationship Id="rId4" Type="http://schemas.openxmlformats.org/officeDocument/2006/relationships/tags" Target="../tags/tag28.xm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2.xml"/><Relationship Id="rId7" Type="http://schemas.openxmlformats.org/officeDocument/2006/relationships/image" Target="../media/image4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tags" Target="../tags/tag33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6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tags" Target="../tags/tag41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65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4.png"/><Relationship Id="rId5" Type="http://schemas.openxmlformats.org/officeDocument/2006/relationships/tags" Target="../tags/tag43.xml"/><Relationship Id="rId10" Type="http://schemas.openxmlformats.org/officeDocument/2006/relationships/image" Target="../media/image63.png"/><Relationship Id="rId4" Type="http://schemas.openxmlformats.org/officeDocument/2006/relationships/tags" Target="../tags/tag42.xml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47.xml"/><Relationship Id="rId7" Type="http://schemas.openxmlformats.org/officeDocument/2006/relationships/image" Target="../media/image7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3.png"/><Relationship Id="rId5" Type="http://schemas.openxmlformats.org/officeDocument/2006/relationships/image" Target="../media/image91.emf"/><Relationship Id="rId4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tags" Target="../tags/tag56.xml"/><Relationship Id="rId21" Type="http://schemas.openxmlformats.org/officeDocument/2006/relationships/image" Target="../media/image108.png"/><Relationship Id="rId7" Type="http://schemas.openxmlformats.org/officeDocument/2006/relationships/tags" Target="../tags/tag60.xml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tags" Target="../tags/tag55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15" Type="http://schemas.openxmlformats.org/officeDocument/2006/relationships/image" Target="../media/image102.png"/><Relationship Id="rId23" Type="http://schemas.openxmlformats.org/officeDocument/2006/relationships/image" Target="../media/image110.emf"/><Relationship Id="rId10" Type="http://schemas.openxmlformats.org/officeDocument/2006/relationships/tags" Target="../tags/tag63.xml"/><Relationship Id="rId19" Type="http://schemas.openxmlformats.org/officeDocument/2006/relationships/image" Target="../media/image106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5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114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113.png"/><Relationship Id="rId5" Type="http://schemas.openxmlformats.org/officeDocument/2006/relationships/tags" Target="../tags/tag68.xml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tags" Target="../tags/tag67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73.xm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2.png"/><Relationship Id="rId5" Type="http://schemas.openxmlformats.org/officeDocument/2006/relationships/tags" Target="../tags/tag75.xml"/><Relationship Id="rId10" Type="http://schemas.openxmlformats.org/officeDocument/2006/relationships/image" Target="../media/image121.png"/><Relationship Id="rId4" Type="http://schemas.openxmlformats.org/officeDocument/2006/relationships/tags" Target="../tags/tag74.xml"/><Relationship Id="rId9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tags" Target="../tags/tag78.xml"/><Relationship Id="rId7" Type="http://schemas.openxmlformats.org/officeDocument/2006/relationships/image" Target="../media/image125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22.png"/><Relationship Id="rId5" Type="http://schemas.openxmlformats.org/officeDocument/2006/relationships/image" Target="../media/image124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image" Target="../media/image139.png"/><Relationship Id="rId39" Type="http://schemas.openxmlformats.org/officeDocument/2006/relationships/image" Target="../media/image152.png"/><Relationship Id="rId21" Type="http://schemas.openxmlformats.org/officeDocument/2006/relationships/tags" Target="../tags/tag101.xml"/><Relationship Id="rId34" Type="http://schemas.openxmlformats.org/officeDocument/2006/relationships/image" Target="../media/image147.png"/><Relationship Id="rId42" Type="http://schemas.openxmlformats.org/officeDocument/2006/relationships/image" Target="../media/image155.png"/><Relationship Id="rId47" Type="http://schemas.openxmlformats.org/officeDocument/2006/relationships/image" Target="../media/image160.png"/><Relationship Id="rId50" Type="http://schemas.openxmlformats.org/officeDocument/2006/relationships/image" Target="../media/image163.png"/><Relationship Id="rId55" Type="http://schemas.openxmlformats.org/officeDocument/2006/relationships/image" Target="../media/image168.png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9" Type="http://schemas.openxmlformats.org/officeDocument/2006/relationships/image" Target="../media/image142.png"/><Relationship Id="rId11" Type="http://schemas.openxmlformats.org/officeDocument/2006/relationships/tags" Target="../tags/tag91.xml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37" Type="http://schemas.openxmlformats.org/officeDocument/2006/relationships/image" Target="../media/image150.png"/><Relationship Id="rId40" Type="http://schemas.openxmlformats.org/officeDocument/2006/relationships/image" Target="../media/image153.png"/><Relationship Id="rId45" Type="http://schemas.openxmlformats.org/officeDocument/2006/relationships/image" Target="../media/image158.png"/><Relationship Id="rId53" Type="http://schemas.openxmlformats.org/officeDocument/2006/relationships/image" Target="../media/image166.png"/><Relationship Id="rId5" Type="http://schemas.openxmlformats.org/officeDocument/2006/relationships/tags" Target="../tags/tag85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31" Type="http://schemas.openxmlformats.org/officeDocument/2006/relationships/image" Target="../media/image144.png"/><Relationship Id="rId44" Type="http://schemas.openxmlformats.org/officeDocument/2006/relationships/image" Target="../media/image157.png"/><Relationship Id="rId52" Type="http://schemas.openxmlformats.org/officeDocument/2006/relationships/image" Target="../media/image165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tags" Target="../tags/tag102.xml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8.png"/><Relationship Id="rId43" Type="http://schemas.openxmlformats.org/officeDocument/2006/relationships/image" Target="../media/image156.png"/><Relationship Id="rId48" Type="http://schemas.openxmlformats.org/officeDocument/2006/relationships/image" Target="../media/image161.png"/><Relationship Id="rId8" Type="http://schemas.openxmlformats.org/officeDocument/2006/relationships/tags" Target="../tags/tag88.xml"/><Relationship Id="rId51" Type="http://schemas.openxmlformats.org/officeDocument/2006/relationships/image" Target="../media/image164.png"/><Relationship Id="rId3" Type="http://schemas.openxmlformats.org/officeDocument/2006/relationships/tags" Target="../tags/tag83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image" Target="../media/image138.png"/><Relationship Id="rId33" Type="http://schemas.openxmlformats.org/officeDocument/2006/relationships/image" Target="../media/image146.png"/><Relationship Id="rId38" Type="http://schemas.openxmlformats.org/officeDocument/2006/relationships/image" Target="../media/image151.png"/><Relationship Id="rId46" Type="http://schemas.openxmlformats.org/officeDocument/2006/relationships/image" Target="../media/image159.png"/><Relationship Id="rId20" Type="http://schemas.openxmlformats.org/officeDocument/2006/relationships/tags" Target="../tags/tag100.xml"/><Relationship Id="rId41" Type="http://schemas.openxmlformats.org/officeDocument/2006/relationships/image" Target="../media/image154.png"/><Relationship Id="rId54" Type="http://schemas.openxmlformats.org/officeDocument/2006/relationships/image" Target="../media/image167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5" Type="http://schemas.openxmlformats.org/officeDocument/2006/relationships/tags" Target="../tags/tag95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41.png"/><Relationship Id="rId36" Type="http://schemas.openxmlformats.org/officeDocument/2006/relationships/image" Target="../media/image149.png"/><Relationship Id="rId49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178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tags" Target="../tags/tag108.xml"/><Relationship Id="rId7" Type="http://schemas.openxmlformats.org/officeDocument/2006/relationships/image" Target="../media/image184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189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notesSlide" Target="../notesSlides/notesSlide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6" Type="http://schemas.openxmlformats.org/officeDocument/2006/relationships/image" Target="../media/image198.emf"/><Relationship Id="rId5" Type="http://schemas.openxmlformats.org/officeDocument/2006/relationships/image" Target="../media/image197.emf"/><Relationship Id="rId4" Type="http://schemas.openxmlformats.org/officeDocument/2006/relationships/image" Target="../media/image1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6" Type="http://schemas.openxmlformats.org/officeDocument/2006/relationships/image" Target="../media/image206.emf"/><Relationship Id="rId5" Type="http://schemas.openxmlformats.org/officeDocument/2006/relationships/image" Target="../media/image205.png"/><Relationship Id="rId10" Type="http://schemas.openxmlformats.org/officeDocument/2006/relationships/image" Target="../media/image210.emf"/><Relationship Id="rId4" Type="http://schemas.openxmlformats.org/officeDocument/2006/relationships/image" Target="../media/image204.png"/><Relationship Id="rId9" Type="http://schemas.openxmlformats.org/officeDocument/2006/relationships/image" Target="../media/image209.e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3" Type="http://schemas.openxmlformats.org/officeDocument/2006/relationships/image" Target="../media/image211.png"/><Relationship Id="rId7" Type="http://schemas.openxmlformats.org/officeDocument/2006/relationships/image" Target="../media/image2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emf"/><Relationship Id="rId5" Type="http://schemas.openxmlformats.org/officeDocument/2006/relationships/image" Target="../media/image213.emf"/><Relationship Id="rId10" Type="http://schemas.openxmlformats.org/officeDocument/2006/relationships/image" Target="../media/image218.emf"/><Relationship Id="rId4" Type="http://schemas.openxmlformats.org/officeDocument/2006/relationships/image" Target="../media/image212.emf"/><Relationship Id="rId9" Type="http://schemas.openxmlformats.org/officeDocument/2006/relationships/image" Target="../media/image217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5" Type="http://schemas.openxmlformats.org/officeDocument/2006/relationships/image" Target="../media/image205.png"/><Relationship Id="rId4" Type="http://schemas.openxmlformats.org/officeDocument/2006/relationships/image" Target="../media/image218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tags" Target="../tags/tag124.xml"/><Relationship Id="rId7" Type="http://schemas.openxmlformats.org/officeDocument/2006/relationships/image" Target="../media/image225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22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9" Type="http://schemas.openxmlformats.org/officeDocument/2006/relationships/image" Target="../media/image22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2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231.png"/><Relationship Id="rId5" Type="http://schemas.openxmlformats.org/officeDocument/2006/relationships/tags" Target="../tags/tag130.xml"/><Relationship Id="rId10" Type="http://schemas.openxmlformats.org/officeDocument/2006/relationships/image" Target="../media/image230.png"/><Relationship Id="rId4" Type="http://schemas.openxmlformats.org/officeDocument/2006/relationships/tags" Target="../tags/tag129.xml"/><Relationship Id="rId9" Type="http://schemas.openxmlformats.org/officeDocument/2006/relationships/image" Target="../media/image22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image" Target="../media/image237.pn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236.png"/><Relationship Id="rId17" Type="http://schemas.openxmlformats.org/officeDocument/2006/relationships/image" Target="../media/image232.png"/><Relationship Id="rId2" Type="http://schemas.openxmlformats.org/officeDocument/2006/relationships/tags" Target="../tags/tag133.xml"/><Relationship Id="rId16" Type="http://schemas.openxmlformats.org/officeDocument/2006/relationships/image" Target="../media/image231.png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235.png"/><Relationship Id="rId5" Type="http://schemas.openxmlformats.org/officeDocument/2006/relationships/tags" Target="../tags/tag136.xml"/><Relationship Id="rId15" Type="http://schemas.openxmlformats.org/officeDocument/2006/relationships/image" Target="../media/image230.png"/><Relationship Id="rId10" Type="http://schemas.openxmlformats.org/officeDocument/2006/relationships/image" Target="../media/image234.png"/><Relationship Id="rId4" Type="http://schemas.openxmlformats.org/officeDocument/2006/relationships/tags" Target="../tags/tag13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sv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873836" cy="5334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Written Assessment 3 due now!</a:t>
            </a:r>
          </a:p>
          <a:p>
            <a:endParaRPr lang="en-US" sz="2400">
              <a:latin typeface="Calibri"/>
              <a:cs typeface="Calibri"/>
            </a:endParaRPr>
          </a:p>
          <a:p>
            <a:r>
              <a:rPr lang="en-US" sz="2400">
                <a:latin typeface="Calibri"/>
                <a:cs typeface="Calibri"/>
              </a:rPr>
              <a:t>Final </a:t>
            </a:r>
            <a:r>
              <a:rPr lang="en-US" sz="2400" dirty="0">
                <a:latin typeface="Calibri"/>
                <a:cs typeface="Calibri"/>
              </a:rPr>
              <a:t>Exam</a:t>
            </a:r>
          </a:p>
          <a:p>
            <a:pPr lvl="1"/>
            <a:r>
              <a:rPr lang="en-US" sz="2000" b="1" dirty="0">
                <a:latin typeface="Calibri"/>
                <a:cs typeface="Calibri"/>
              </a:rPr>
              <a:t>Thursday 8/13 at 12pm-3pm</a:t>
            </a:r>
            <a:r>
              <a:rPr lang="en-US" sz="2000" dirty="0">
                <a:latin typeface="Calibri"/>
                <a:cs typeface="Calibri"/>
              </a:rPr>
              <a:t> (alternate slot 12 hours later at 12am-3am)</a:t>
            </a:r>
            <a:endParaRPr lang="en-US" sz="2000" b="1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38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8030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move either 2 or 3 squares forward, but…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</p:txBody>
      </p:sp>
    </p:spTree>
    <p:extLst>
      <p:ext uri="{BB962C8B-B14F-4D97-AF65-F5344CB8AC3E}">
        <p14:creationId xmlns:p14="http://schemas.microsoft.com/office/powerpoint/2010/main" val="29859017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</p:txBody>
      </p:sp>
    </p:spTree>
    <p:extLst>
      <p:ext uri="{BB962C8B-B14F-4D97-AF65-F5344CB8AC3E}">
        <p14:creationId xmlns:p14="http://schemas.microsoft.com/office/powerpoint/2010/main" val="14017394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</p:txBody>
      </p:sp>
    </p:spTree>
    <p:extLst>
      <p:ext uri="{BB962C8B-B14F-4D97-AF65-F5344CB8AC3E}">
        <p14:creationId xmlns:p14="http://schemas.microsoft.com/office/powerpoint/2010/main" val="26469235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move either 2 or 3 squares forward, but…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After each turn, adversary can move the head of the snake to either square 9 or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52B33E8-0EE8-4944-9180-79676092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4563">
            <a:off x="6610506" y="2546219"/>
            <a:ext cx="1409387" cy="3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>
                <a:latin typeface="Calibri" pitchFamily="34" charset="0"/>
              </a:rPr>
              <a:t>Adversary can move snake head!</a:t>
            </a:r>
          </a:p>
        </p:txBody>
      </p:sp>
    </p:spTree>
    <p:extLst>
      <p:ext uri="{BB962C8B-B14F-4D97-AF65-F5344CB8AC3E}">
        <p14:creationId xmlns:p14="http://schemas.microsoft.com/office/powerpoint/2010/main" val="41737400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>
                <a:latin typeface="Calibri" pitchFamily="34" charset="0"/>
              </a:rPr>
              <a:t>Adversary can move snake head!</a:t>
            </a:r>
          </a:p>
        </p:txBody>
      </p:sp>
    </p:spTree>
    <p:extLst>
      <p:ext uri="{BB962C8B-B14F-4D97-AF65-F5344CB8AC3E}">
        <p14:creationId xmlns:p14="http://schemas.microsoft.com/office/powerpoint/2010/main" val="3395879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>
                <a:latin typeface="Calibri" pitchFamily="34" charset="0"/>
              </a:rPr>
              <a:t>Adversary can move snake head!</a:t>
            </a:r>
          </a:p>
        </p:txBody>
      </p:sp>
    </p:spTree>
    <p:extLst>
      <p:ext uri="{BB962C8B-B14F-4D97-AF65-F5344CB8AC3E}">
        <p14:creationId xmlns:p14="http://schemas.microsoft.com/office/powerpoint/2010/main" val="29740684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either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advance</a:t>
            </a:r>
            <a:r>
              <a:rPr lang="en-US" sz="2000" dirty="0"/>
              <a:t> 1 square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roll</a:t>
            </a:r>
            <a:r>
              <a:rPr lang="en-US" sz="2000" dirty="0"/>
              <a:t> a 4-sided die and advance that many squares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After each move…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573D8-6910-5C4E-A73B-FDD87644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61" y="1634297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5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Recall: Policy Evaluation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perform this update!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2971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209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194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46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98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9B333B-B034-F646-9A13-4430C6D9AE08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4692E9-A695-294A-99ED-D2A998120272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D84C30-0D06-EF4D-9618-7514D638E766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C118CD-8F22-5440-BC6E-A158F8AC014E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1688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9B333B-B034-F646-9A13-4430C6D9AE08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4692E9-A695-294A-99ED-D2A998120272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D84C30-0D06-EF4D-9618-7514D638E766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C118CD-8F22-5440-BC6E-A158F8AC014E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069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9B333B-B034-F646-9A13-4430C6D9AE08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4692E9-A695-294A-99ED-D2A998120272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D84C30-0D06-EF4D-9618-7514D638E766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C118CD-8F22-5440-BC6E-A158F8AC014E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410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either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advance</a:t>
            </a:r>
            <a:r>
              <a:rPr lang="en-US" sz="2000" dirty="0"/>
              <a:t> 1 square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roll</a:t>
            </a:r>
            <a:r>
              <a:rPr lang="en-US" sz="2000" dirty="0"/>
              <a:t> a mystery die that determines how many squares to advance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After each move…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11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</p:spTree>
    <p:extLst>
      <p:ext uri="{BB962C8B-B14F-4D97-AF65-F5344CB8AC3E}">
        <p14:creationId xmlns:p14="http://schemas.microsoft.com/office/powerpoint/2010/main" val="10450891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</p:spTree>
    <p:extLst>
      <p:ext uri="{BB962C8B-B14F-4D97-AF65-F5344CB8AC3E}">
        <p14:creationId xmlns:p14="http://schemas.microsoft.com/office/powerpoint/2010/main" val="17043121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</p:spTree>
    <p:extLst>
      <p:ext uri="{BB962C8B-B14F-4D97-AF65-F5344CB8AC3E}">
        <p14:creationId xmlns:p14="http://schemas.microsoft.com/office/powerpoint/2010/main" val="10887579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90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Recall: Policy Evaluation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Temporal Difference Learning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6325" y="2971800"/>
            <a:ext cx="7416560" cy="645897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FD4DD6-CA15-A949-89FF-473E4A0B4B8F}"/>
              </a:ext>
            </a:extLst>
          </p:cNvPr>
          <p:cNvGrpSpPr/>
          <p:nvPr/>
        </p:nvGrpSpPr>
        <p:grpSpPr>
          <a:xfrm>
            <a:off x="9627504" y="4427397"/>
            <a:ext cx="1857675" cy="2284987"/>
            <a:chOff x="9532815" y="1447800"/>
            <a:chExt cx="1575852" cy="1938338"/>
          </a:xfrm>
        </p:grpSpPr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B0B199EB-AF75-8545-9859-10628EFCE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51AB3874-2A45-3C45-9A0E-94F17DA4B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6C85CE7-5C39-714C-BE1D-0AFF014EB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2" name="Line 17">
              <a:extLst>
                <a:ext uri="{FF2B5EF4-FFF2-40B4-BE49-F238E27FC236}">
                  <a16:creationId xmlns:a16="http://schemas.microsoft.com/office/drawing/2014/main" id="{F757BF66-72A2-0042-B93A-0C0789C24D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1E2188E5-3222-5045-B70B-167456CE5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4" name="Text Box 19">
              <a:extLst>
                <a:ext uri="{FF2B5EF4-FFF2-40B4-BE49-F238E27FC236}">
                  <a16:creationId xmlns:a16="http://schemas.microsoft.com/office/drawing/2014/main" id="{10567482-D3A1-B74E-899A-261B66625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2815" y="1835640"/>
              <a:ext cx="762001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45" name="Text Box 20">
              <a:extLst>
                <a:ext uri="{FF2B5EF4-FFF2-40B4-BE49-F238E27FC236}">
                  <a16:creationId xmlns:a16="http://schemas.microsoft.com/office/drawing/2014/main" id="{0882FF85-6AED-E943-9226-A1747E5C2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6" name="Text Box 21">
              <a:extLst>
                <a:ext uri="{FF2B5EF4-FFF2-40B4-BE49-F238E27FC236}">
                  <a16:creationId xmlns:a16="http://schemas.microsoft.com/office/drawing/2014/main" id="{0513610C-D1F5-A84A-9114-2BD54C444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47" name="AutoShape 23">
              <a:extLst>
                <a:ext uri="{FF2B5EF4-FFF2-40B4-BE49-F238E27FC236}">
                  <a16:creationId xmlns:a16="http://schemas.microsoft.com/office/drawing/2014/main" id="{AFAB32CD-1613-1446-AD01-9ED2EDE61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8" name="Text Box 24">
              <a:extLst>
                <a:ext uri="{FF2B5EF4-FFF2-40B4-BE49-F238E27FC236}">
                  <a16:creationId xmlns:a16="http://schemas.microsoft.com/office/drawing/2014/main" id="{C191A620-74A6-F647-9A25-C056A50B7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id="{9374716B-B93C-8A44-BE96-6A37265907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50" name="Picture 49" descr="txp_fig">
            <a:extLst>
              <a:ext uri="{FF2B5EF4-FFF2-40B4-BE49-F238E27FC236}">
                <a16:creationId xmlns:a16="http://schemas.microsoft.com/office/drawing/2014/main" id="{23B2FEA1-93C6-BA45-98CE-6272ACC012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5796" y="4329001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51" name="Picture 50" descr="txp_fig">
            <a:extLst>
              <a:ext uri="{FF2B5EF4-FFF2-40B4-BE49-F238E27FC236}">
                <a16:creationId xmlns:a16="http://schemas.microsoft.com/office/drawing/2014/main" id="{79573608-AB06-E841-9872-2E67A5CE00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22769" y="5087825"/>
            <a:ext cx="5181611" cy="300083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>
            <a:extLst>
              <a:ext uri="{FF2B5EF4-FFF2-40B4-BE49-F238E27FC236}">
                <a16:creationId xmlns:a16="http://schemas.microsoft.com/office/drawing/2014/main" id="{0979BF35-0A88-8143-AE4C-C5CB83DDE9D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422619" y="5845063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53" name="TextBox 19">
            <a:extLst>
              <a:ext uri="{FF2B5EF4-FFF2-40B4-BE49-F238E27FC236}">
                <a16:creationId xmlns:a16="http://schemas.microsoft.com/office/drawing/2014/main" id="{AA62C789-D01F-4B4E-B11A-A3EDBFE6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9" y="4271473"/>
            <a:ext cx="1598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F9265030-DCBB-464B-8929-C945683AB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007" y="4978400"/>
            <a:ext cx="1601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55" name="TextBox 22">
            <a:extLst>
              <a:ext uri="{FF2B5EF4-FFF2-40B4-BE49-F238E27FC236}">
                <a16:creationId xmlns:a16="http://schemas.microsoft.com/office/drawing/2014/main" id="{BDD38F07-511D-C846-97BC-B6A19D7B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801" y="5730875"/>
            <a:ext cx="1480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Same update:</a:t>
            </a:r>
          </a:p>
        </p:txBody>
      </p:sp>
    </p:spTree>
    <p:extLst>
      <p:ext uri="{BB962C8B-B14F-4D97-AF65-F5344CB8AC3E}">
        <p14:creationId xmlns:p14="http://schemas.microsoft.com/office/powerpoint/2010/main" val="176566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8420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9342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0036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6DDE51-0FD5-1948-845B-F1ECE1AB2D21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970C93-6885-3447-A41E-FF0644D67D5D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7572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6DDE51-0FD5-1948-845B-F1ECE1AB2D21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970C93-6885-3447-A41E-FF0644D67D5D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5879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6DDE51-0FD5-1948-845B-F1ECE1AB2D21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970C93-6885-3447-A41E-FF0644D67D5D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73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3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5" y="2662235"/>
            <a:ext cx="7265452" cy="690791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2" y="3538539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7706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1" y="3657600"/>
            <a:ext cx="8255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2" y="5791201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1" y="4648201"/>
            <a:ext cx="4525963" cy="4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1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1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9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Current Q-values can be used to decide which action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1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103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3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3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378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479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1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approach: exploration functions</a:t>
            </a:r>
          </a:p>
          <a:p>
            <a:pPr lvl="2"/>
            <a:r>
              <a:rPr lang="en-US" sz="2000" dirty="0"/>
              <a:t>Takes a value estimate u and a visit count n, and returns an optimistic utility, e.g. </a:t>
            </a:r>
          </a:p>
          <a:p>
            <a:pPr marL="914353" lvl="2" indent="0">
              <a:buNone/>
            </a:pPr>
            <a:endParaRPr lang="en-US" sz="1600" dirty="0">
              <a:sym typeface="Symbol" pitchFamily="18" charset="2"/>
            </a:endParaRPr>
          </a:p>
          <a:p>
            <a:pPr marL="914353" lvl="2" indent="0">
              <a:buNone/>
            </a:pPr>
            <a:r>
              <a:rPr lang="en-US" sz="2000" dirty="0">
                <a:sym typeface="Symbol" pitchFamily="18" charset="2"/>
              </a:rPr>
              <a:t>Regular Q-Update:</a:t>
            </a:r>
          </a:p>
          <a:p>
            <a:pPr marL="914353" lvl="2" indent="0">
              <a:buNone/>
            </a:pPr>
            <a:endParaRPr lang="en-US" sz="1800" dirty="0">
              <a:sym typeface="Symbol" pitchFamily="18" charset="2"/>
            </a:endParaRPr>
          </a:p>
          <a:p>
            <a:pPr marL="914353" lvl="2" indent="0">
              <a:buNone/>
            </a:pPr>
            <a:r>
              <a:rPr lang="en-US" sz="2000" dirty="0">
                <a:sym typeface="Symbol" pitchFamily="18" charset="2"/>
              </a:rPr>
              <a:t>Modified Q-Update:</a:t>
            </a:r>
            <a:endParaRPr lang="en-US" dirty="0">
              <a:sym typeface="Symbol" pitchFamily="18" charset="2"/>
            </a:endParaRP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94086C6A-AFC6-B444-9DFE-5BFFE99823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038600" y="4953204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22AF4792-C1AE-3B4D-ADF7-BA59353DB2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642218" y="6260868"/>
            <a:ext cx="6339982" cy="444732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82C569B6-BEA4-3344-852A-68896BA9D1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638550" y="5562600"/>
            <a:ext cx="4771074" cy="44471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87374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Probabilistic Reasoning (Review II)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r>
              <a:rPr lang="en-US" sz="2400" dirty="0">
                <a:latin typeface="Calibri"/>
                <a:cs typeface="Calibri"/>
              </a:rPr>
              <a:t>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37294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0859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3352800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1148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302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8744"/>
            <a:ext cx="12192000" cy="1143000"/>
          </a:xfrm>
        </p:spPr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5A2AB3F-CDE4-6C4F-8FD0-F1A96FBB7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1367" y="2623344"/>
            <a:ext cx="2640866" cy="2220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2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89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Powerful Function Approximation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A4D65-1D9B-A746-BCB7-57E98FD49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Linear:</a:t>
            </a:r>
          </a:p>
          <a:p>
            <a:endParaRPr lang="en-US" dirty="0"/>
          </a:p>
          <a:p>
            <a:endParaRPr lang="en-US" sz="1200" dirty="0"/>
          </a:p>
          <a:p>
            <a:r>
              <a:rPr lang="en-US" dirty="0"/>
              <a:t>Polynomial:</a:t>
            </a:r>
          </a:p>
          <a:p>
            <a:endParaRPr lang="en-US" dirty="0"/>
          </a:p>
          <a:p>
            <a:endParaRPr lang="en-US" sz="1200" dirty="0"/>
          </a:p>
          <a:p>
            <a:r>
              <a:rPr lang="en-US" dirty="0"/>
              <a:t>Neural Network: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BEAE0-CD6B-3845-86EC-FBDEF7A8C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986"/>
          <a:stretch/>
        </p:blipFill>
        <p:spPr>
          <a:xfrm>
            <a:off x="1371600" y="1905000"/>
            <a:ext cx="10109200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0E339-721D-0F48-A255-4CF9D10DE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79965"/>
            <a:ext cx="11341100" cy="520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BE2FB-6D6A-EA4F-85DF-8961AF27D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986"/>
          <a:stretch/>
        </p:blipFill>
        <p:spPr>
          <a:xfrm>
            <a:off x="1371600" y="4823181"/>
            <a:ext cx="10109200" cy="55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2DDC8-7ED3-324B-A53B-8DA64E7C8A4F}"/>
              </a:ext>
            </a:extLst>
          </p:cNvPr>
          <p:cNvSpPr txBox="1"/>
          <p:nvPr/>
        </p:nvSpPr>
        <p:spPr>
          <a:xfrm>
            <a:off x="5033479" y="6153810"/>
            <a:ext cx="254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Palatino" pitchFamily="2" charset="77"/>
                <a:cs typeface="Calibri" panose="020F0502020204030204" pitchFamily="34" charset="0"/>
              </a:rPr>
              <a:t>Learn These Too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A71D63-2EB2-DD40-A9A4-E7201036A3B4}"/>
              </a:ext>
            </a:extLst>
          </p:cNvPr>
          <p:cNvCxnSpPr>
            <a:cxnSpLocks/>
          </p:cNvCxnSpPr>
          <p:nvPr/>
        </p:nvCxnSpPr>
        <p:spPr>
          <a:xfrm flipH="1" flipV="1">
            <a:off x="4800601" y="5405908"/>
            <a:ext cx="457200" cy="7144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D921E3-17E1-814D-91DB-10AFB826F2EF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305686" y="5450874"/>
            <a:ext cx="518324" cy="702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4762A8-EFAB-0246-A605-077DA4D88FDF}"/>
              </a:ext>
            </a:extLst>
          </p:cNvPr>
          <p:cNvCxnSpPr>
            <a:cxnSpLocks/>
          </p:cNvCxnSpPr>
          <p:nvPr/>
        </p:nvCxnSpPr>
        <p:spPr>
          <a:xfrm flipV="1">
            <a:off x="7543801" y="5450875"/>
            <a:ext cx="3048000" cy="702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0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Powerful Function Approximation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176A98-B075-E045-BB62-E02DCDFE0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750" y="2439811"/>
            <a:ext cx="10858500" cy="1028700"/>
          </a:xfr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C35BDB3-69C6-4049-B9C3-33B4C16CF72F}"/>
              </a:ext>
            </a:extLst>
          </p:cNvPr>
          <p:cNvSpPr txBox="1">
            <a:spLocks/>
          </p:cNvSpPr>
          <p:nvPr/>
        </p:nvSpPr>
        <p:spPr bwMode="auto">
          <a:xfrm>
            <a:off x="406400" y="1117600"/>
            <a:ext cx="113792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3200">
                <a:solidFill>
                  <a:schemeClr val="tx1"/>
                </a:solidFill>
                <a:latin typeface="Palatino"/>
                <a:ea typeface="+mn-ea"/>
                <a:cs typeface="Palatino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9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Summary of iterative feature update equation!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B2A82D-6324-1A43-B8EF-0DB5F5D5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33" y="4790722"/>
            <a:ext cx="7543800" cy="4699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AABD14-87F4-FA44-9FDD-D888FA8DA742}"/>
              </a:ext>
            </a:extLst>
          </p:cNvPr>
          <p:cNvCxnSpPr>
            <a:cxnSpLocks/>
          </p:cNvCxnSpPr>
          <p:nvPr/>
        </p:nvCxnSpPr>
        <p:spPr>
          <a:xfrm flipV="1">
            <a:off x="5486400" y="3680077"/>
            <a:ext cx="4343400" cy="93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51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67678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061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199848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Dan\AppData\Local\Microsoft\Windows\Temporary Internet Files\Content.IE5\KK20J42Q\AboutTheBrain.png">
            <a:extLst>
              <a:ext uri="{FF2B5EF4-FFF2-40B4-BE49-F238E27FC236}">
                <a16:creationId xmlns:a16="http://schemas.microsoft.com/office/drawing/2014/main" id="{67AE3085-0ED8-5E4F-988C-165B214C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1869"/>
          <a:stretch/>
        </p:blipFill>
        <p:spPr bwMode="auto">
          <a:xfrm>
            <a:off x="6705600" y="1524000"/>
            <a:ext cx="5462016" cy="464820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Course Topics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295400"/>
            <a:ext cx="8331200" cy="528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Part I: Intelligence from Computation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Fast search / planning (yesterday)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Adversarial and uncertain search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Game trees and MDPs (yesterday)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Reinforcement learning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Part II: Intelligence from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Bayes nets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Decision theory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Machine learning (Review III, tomorrow)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81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85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 Done!</a:t>
            </a:r>
          </a:p>
        </p:txBody>
      </p:sp>
    </p:spTree>
    <p:extLst>
      <p:ext uri="{BB962C8B-B14F-4D97-AF65-F5344CB8AC3E}">
        <p14:creationId xmlns:p14="http://schemas.microsoft.com/office/powerpoint/2010/main" val="249739873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85" y="1577266"/>
            <a:ext cx="4600023" cy="4637272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Probability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292922" cy="546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 joint distribution over discrete random variables can be written as a table of outcomes and probabilities</a:t>
            </a:r>
          </a:p>
          <a:p>
            <a:pPr>
              <a:lnSpc>
                <a:spcPct val="80000"/>
              </a:lnSpc>
            </a:pPr>
            <a:endParaRPr lang="en-US" sz="2400" i="1" dirty="0"/>
          </a:p>
          <a:p>
            <a:pPr>
              <a:lnSpc>
                <a:spcPct val="80000"/>
              </a:lnSpc>
            </a:pPr>
            <a:r>
              <a:rPr lang="en-US" sz="2400" i="1" dirty="0"/>
              <a:t>Marginal distributions</a:t>
            </a:r>
            <a:r>
              <a:rPr lang="en-US" sz="2400" dirty="0"/>
              <a:t> are sub-tables which eliminate (sum out) certain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i="1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4" descr="txp_fig">
            <a:extLst>
              <a:ext uri="{FF2B5EF4-FFF2-40B4-BE49-F238E27FC236}">
                <a16:creationId xmlns:a16="http://schemas.microsoft.com/office/drawing/2014/main" id="{24DC136B-AC06-1849-A74B-ADD7B2F324C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11" y="2897365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>
            <a:extLst>
              <a:ext uri="{FF2B5EF4-FFF2-40B4-BE49-F238E27FC236}">
                <a16:creationId xmlns:a16="http://schemas.microsoft.com/office/drawing/2014/main" id="{BC0A706E-7EF0-E746-93CB-5874C51F2C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1238" y="3895902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Probability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02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7162800" y="39624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08712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X and Y are 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independent </a:t>
            </a:r>
            <a:r>
              <a:rPr lang="en-US" dirty="0">
                <a:latin typeface="Calibri"/>
                <a:cs typeface="Calibri"/>
              </a:rPr>
              <a:t>if and only if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X and Y are 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conditionally independent</a:t>
            </a:r>
            <a:r>
              <a:rPr lang="en-US" dirty="0">
                <a:latin typeface="Calibri"/>
                <a:cs typeface="Calibri"/>
              </a:rPr>
              <a:t> given Z if and only if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(Conditional) independence is a property of a distribution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Example: 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108749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51075"/>
            <a:ext cx="1016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7493" name="Line 5"/>
          <p:cNvSpPr>
            <a:spLocks noChangeShapeType="1"/>
          </p:cNvSpPr>
          <p:nvPr/>
        </p:nvSpPr>
        <p:spPr bwMode="auto">
          <a:xfrm>
            <a:off x="5867400" y="2362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553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49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12975"/>
            <a:ext cx="43100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497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100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724400"/>
            <a:ext cx="4327711" cy="2885140"/>
          </a:xfrm>
          <a:prstGeom prst="rect">
            <a:avLst/>
          </a:prstGeom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5638800"/>
            <a:ext cx="3469361" cy="367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3124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14" y="1447800"/>
            <a:ext cx="5203085" cy="2729838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Probabilistic Models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70104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Models describe how (a portion of) the world works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A probabilistic model is a joint distribution over a set of random variables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(Random) variables with domains 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Assignments are called </a:t>
            </a:r>
            <a:r>
              <a:rPr lang="en-US" sz="2000" i="1" dirty="0"/>
              <a:t>outcomes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An </a:t>
            </a:r>
            <a:r>
              <a:rPr lang="en-US" sz="2000" i="1" dirty="0"/>
              <a:t>event</a:t>
            </a:r>
            <a:r>
              <a:rPr lang="en-US" sz="2000" dirty="0"/>
              <a:t> is a set E of outcomes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From a joint distribution, we can calculate the probability of any event</a:t>
            </a: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Models are always simplifications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May not account for every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May not account for all interactions between 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All models are wrong; but some are useful.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     – George E. P. Box</a:t>
            </a:r>
          </a:p>
        </p:txBody>
      </p:sp>
    </p:spTree>
    <p:extLst>
      <p:ext uri="{BB962C8B-B14F-4D97-AF65-F5344CB8AC3E}">
        <p14:creationId xmlns:p14="http://schemas.microsoft.com/office/powerpoint/2010/main" val="3117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with Probabilistic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36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383588" y="43576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772400" y="37687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772400" y="5521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848600" y="22860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10058400" y="30480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9005888" y="25527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9009063" y="33147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7150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610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5715000" y="59436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2326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  <p:sp>
        <p:nvSpPr>
          <p:cNvPr id="48" name="TextBox 16">
            <a:extLst>
              <a:ext uri="{FF2B5EF4-FFF2-40B4-BE49-F238E27FC236}">
                <a16:creationId xmlns:a16="http://schemas.microsoft.com/office/drawing/2014/main" id="{9D41C496-7A9A-824C-BB75-5A5D24207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940357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EU(take)</a:t>
            </a:r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110FAA07-953F-9D4B-BE49-4E63105F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7906" y="2940357"/>
            <a:ext cx="135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EU(leave)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5B0ADD58-136B-384B-9D49-309D80F16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005" y="1597293"/>
            <a:ext cx="135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MEU({})</a:t>
            </a:r>
          </a:p>
        </p:txBody>
      </p:sp>
    </p:spTree>
    <p:extLst>
      <p:ext uri="{BB962C8B-B14F-4D97-AF65-F5344CB8AC3E}">
        <p14:creationId xmlns:p14="http://schemas.microsoft.com/office/powerpoint/2010/main" val="2615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  <p:sp>
        <p:nvSpPr>
          <p:cNvPr id="47" name="TextBox 16">
            <a:extLst>
              <a:ext uri="{FF2B5EF4-FFF2-40B4-BE49-F238E27FC236}">
                <a16:creationId xmlns:a16="http://schemas.microsoft.com/office/drawing/2014/main" id="{66B70541-E9D6-D149-ACF2-C7640D88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85831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</a:t>
            </a:r>
            <a:r>
              <a:rPr lang="en-US" sz="18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take|F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=bad)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974AB2DA-B7B0-6043-ADF8-EBD5B33B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731" y="2731435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</a:t>
            </a:r>
            <a:r>
              <a:rPr lang="en-US" sz="18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leave|F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=bad)</a:t>
            </a:r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101DBDD5-A068-244D-A1B1-A7946372D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005" y="1742767"/>
            <a:ext cx="1622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MEU({F=bad})</a:t>
            </a:r>
          </a:p>
        </p:txBody>
      </p:sp>
    </p:spTree>
    <p:extLst>
      <p:ext uri="{BB962C8B-B14F-4D97-AF65-F5344CB8AC3E}">
        <p14:creationId xmlns:p14="http://schemas.microsoft.com/office/powerpoint/2010/main" val="10593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  <p:bldP spid="47" grpId="0"/>
      <p:bldP spid="48" grpId="0"/>
      <p:bldP spid="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7FB0F4-DB9E-7245-B502-CCCCEC10DDB5}"/>
              </a:ext>
            </a:extLst>
          </p:cNvPr>
          <p:cNvGrpSpPr/>
          <p:nvPr/>
        </p:nvGrpSpPr>
        <p:grpSpPr>
          <a:xfrm>
            <a:off x="6145642" y="2933217"/>
            <a:ext cx="6173890" cy="2857982"/>
            <a:chOff x="3540390" y="1727209"/>
            <a:chExt cx="8779141" cy="4063990"/>
          </a:xfrm>
        </p:grpSpPr>
        <p:grpSp>
          <p:nvGrpSpPr>
            <p:cNvPr id="23556" name="Group 5"/>
            <p:cNvGrpSpPr>
              <a:grpSpLocks/>
            </p:cNvGrpSpPr>
            <p:nvPr/>
          </p:nvGrpSpPr>
          <p:grpSpPr bwMode="auto">
            <a:xfrm>
              <a:off x="3540390" y="4318009"/>
              <a:ext cx="1828800" cy="533400"/>
              <a:chOff x="4368" y="1728"/>
              <a:chExt cx="528" cy="336"/>
            </a:xfrm>
          </p:grpSpPr>
          <p:sp>
            <p:nvSpPr>
              <p:cNvPr id="23582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2358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U(t,s)</a:t>
                </a:r>
              </a:p>
            </p:txBody>
          </p:sp>
        </p:grpSp>
        <p:sp>
          <p:nvSpPr>
            <p:cNvPr id="23557" name="Oval 3"/>
            <p:cNvSpPr>
              <a:spLocks noChangeArrowheads="1"/>
            </p:cNvSpPr>
            <p:nvPr/>
          </p:nvSpPr>
          <p:spPr bwMode="auto">
            <a:xfrm>
              <a:off x="4835790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dirty="0">
                  <a:latin typeface="Calibri"/>
                  <a:cs typeface="Calibri"/>
                </a:rPr>
                <a:t>W | {b}</a:t>
              </a:r>
            </a:p>
          </p:txBody>
        </p:sp>
        <p:sp>
          <p:nvSpPr>
            <p:cNvPr id="23558" name="Oval 3"/>
            <p:cNvSpPr>
              <a:spLocks noChangeArrowheads="1"/>
            </p:cNvSpPr>
            <p:nvPr/>
          </p:nvSpPr>
          <p:spPr bwMode="auto">
            <a:xfrm>
              <a:off x="9557015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>
                  <a:latin typeface="Calibri"/>
                  <a:cs typeface="Calibri"/>
                </a:rPr>
                <a:t>W | {b}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3557" idx="0"/>
            </p:cNvCxnSpPr>
            <p:nvPr/>
          </p:nvCxnSpPr>
          <p:spPr>
            <a:xfrm rot="5400000">
              <a:off x="6227234" y="1404153"/>
              <a:ext cx="762000" cy="232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3558" idx="0"/>
            </p:cNvCxnSpPr>
            <p:nvPr/>
          </p:nvCxnSpPr>
          <p:spPr>
            <a:xfrm rot="16200000" flipH="1">
              <a:off x="8587847" y="1366052"/>
              <a:ext cx="762000" cy="2398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1" name="TextBox 15"/>
            <p:cNvSpPr txBox="1">
              <a:spLocks noChangeArrowheads="1"/>
            </p:cNvSpPr>
            <p:nvPr/>
          </p:nvSpPr>
          <p:spPr bwMode="auto">
            <a:xfrm rot="20528434">
              <a:off x="5937515" y="2263689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take</a:t>
              </a:r>
            </a:p>
          </p:txBody>
        </p:sp>
        <p:sp>
          <p:nvSpPr>
            <p:cNvPr id="23562" name="TextBox 16"/>
            <p:cNvSpPr txBox="1">
              <a:spLocks noChangeArrowheads="1"/>
            </p:cNvSpPr>
            <p:nvPr/>
          </p:nvSpPr>
          <p:spPr bwMode="auto">
            <a:xfrm rot="1093261">
              <a:off x="8756915" y="2324015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latin typeface="Calibri"/>
                  <a:cs typeface="Calibri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7197990" y="1727209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Straight Arrow Connector 18"/>
            <p:cNvCxnSpPr>
              <a:stCxn id="23557" idx="4"/>
            </p:cNvCxnSpPr>
            <p:nvPr/>
          </p:nvCxnSpPr>
          <p:spPr>
            <a:xfrm rot="5400000">
              <a:off x="45143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5" name="TextBox 19"/>
            <p:cNvSpPr txBox="1">
              <a:spLocks noChangeArrowheads="1"/>
            </p:cNvSpPr>
            <p:nvPr/>
          </p:nvSpPr>
          <p:spPr bwMode="auto">
            <a:xfrm rot="19448784">
              <a:off x="4284928" y="3541627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sun</a:t>
              </a:r>
            </a:p>
          </p:txBody>
        </p:sp>
        <p:grpSp>
          <p:nvGrpSpPr>
            <p:cNvPr id="23566" name="Group 21"/>
            <p:cNvGrpSpPr>
              <a:grpSpLocks/>
            </p:cNvGrpSpPr>
            <p:nvPr/>
          </p:nvGrpSpPr>
          <p:grpSpPr bwMode="auto">
            <a:xfrm>
              <a:off x="5521590" y="4318009"/>
              <a:ext cx="1828800" cy="533400"/>
              <a:chOff x="4368" y="1728"/>
              <a:chExt cx="528" cy="336"/>
            </a:xfrm>
          </p:grpSpPr>
          <p:sp>
            <p:nvSpPr>
              <p:cNvPr id="23580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2358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3557" idx="4"/>
            </p:cNvCxnSpPr>
            <p:nvPr/>
          </p:nvCxnSpPr>
          <p:spPr>
            <a:xfrm rot="16200000" flipH="1">
              <a:off x="55430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8" name="TextBox 32"/>
            <p:cNvSpPr txBox="1">
              <a:spLocks noChangeArrowheads="1"/>
            </p:cNvSpPr>
            <p:nvPr/>
          </p:nvSpPr>
          <p:spPr bwMode="auto">
            <a:xfrm rot="2243371">
              <a:off x="5888303" y="3811503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rain</a:t>
              </a:r>
            </a:p>
          </p:txBody>
        </p:sp>
        <p:grpSp>
          <p:nvGrpSpPr>
            <p:cNvPr id="23569" name="Group 34"/>
            <p:cNvGrpSpPr>
              <a:grpSpLocks/>
            </p:cNvGrpSpPr>
            <p:nvPr/>
          </p:nvGrpSpPr>
          <p:grpSpPr bwMode="auto">
            <a:xfrm>
              <a:off x="8264790" y="4318009"/>
              <a:ext cx="1828800" cy="533400"/>
              <a:chOff x="4368" y="1728"/>
              <a:chExt cx="528" cy="336"/>
            </a:xfrm>
          </p:grpSpPr>
          <p:sp>
            <p:nvSpPr>
              <p:cNvPr id="23578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2357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92387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71" name="Group 38"/>
            <p:cNvGrpSpPr>
              <a:grpSpLocks/>
            </p:cNvGrpSpPr>
            <p:nvPr/>
          </p:nvGrpSpPr>
          <p:grpSpPr bwMode="auto">
            <a:xfrm>
              <a:off x="10245990" y="4318009"/>
              <a:ext cx="1828800" cy="533400"/>
              <a:chOff x="4368" y="1728"/>
              <a:chExt cx="528" cy="336"/>
            </a:xfrm>
          </p:grpSpPr>
          <p:sp>
            <p:nvSpPr>
              <p:cNvPr id="23576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23577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102674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3" name="TextBox 42"/>
            <p:cNvSpPr txBox="1">
              <a:spLocks noChangeArrowheads="1"/>
            </p:cNvSpPr>
            <p:nvPr/>
          </p:nvSpPr>
          <p:spPr bwMode="auto">
            <a:xfrm rot="2243371">
              <a:off x="10612703" y="3811503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3574" name="TextBox 43"/>
            <p:cNvSpPr txBox="1">
              <a:spLocks noChangeArrowheads="1"/>
            </p:cNvSpPr>
            <p:nvPr/>
          </p:nvSpPr>
          <p:spPr bwMode="auto">
            <a:xfrm rot="19448784">
              <a:off x="9009328" y="3524165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3575" name="TextBox 31"/>
            <p:cNvSpPr txBox="1">
              <a:spLocks noChangeArrowheads="1"/>
            </p:cNvSpPr>
            <p:nvPr/>
          </p:nvSpPr>
          <p:spPr bwMode="auto">
            <a:xfrm>
              <a:off x="7426590" y="1814521"/>
              <a:ext cx="6858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200">
                  <a:latin typeface="Calibri"/>
                  <a:cs typeface="Calibri"/>
                </a:rPr>
                <a:t>{b}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876800"/>
              <a:ext cx="1210033" cy="9143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76800"/>
              <a:ext cx="1133567" cy="6858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876800"/>
              <a:ext cx="1066800" cy="7824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876800"/>
              <a:ext cx="1219200" cy="766143"/>
            </a:xfrm>
            <a:prstGeom prst="rect">
              <a:avLst/>
            </a:prstGeom>
          </p:spPr>
        </p:pic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66B70541-E9D6-D149-ACF2-C7640D888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3085832"/>
              <a:ext cx="17145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12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take|F</a:t>
              </a:r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=bad)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974AB2DA-B7B0-6043-ADF8-EBD5B33BE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0731" y="2731435"/>
              <a:ext cx="18288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12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leave|F</a:t>
              </a:r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=bad)</a:t>
              </a:r>
            </a:p>
          </p:txBody>
        </p:sp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101DBDD5-A068-244D-A1B1-A7946372D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04" y="1742767"/>
              <a:ext cx="1622428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MEU({F=bad})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1417704-E0E9-7444-A514-F45C1EFDD60C}"/>
              </a:ext>
            </a:extLst>
          </p:cNvPr>
          <p:cNvGrpSpPr/>
          <p:nvPr/>
        </p:nvGrpSpPr>
        <p:grpSpPr>
          <a:xfrm>
            <a:off x="21159" y="2918707"/>
            <a:ext cx="6483475" cy="2857982"/>
            <a:chOff x="3540390" y="1727209"/>
            <a:chExt cx="9219364" cy="4063990"/>
          </a:xfrm>
        </p:grpSpPr>
        <p:grpSp>
          <p:nvGrpSpPr>
            <p:cNvPr id="51" name="Group 5">
              <a:extLst>
                <a:ext uri="{FF2B5EF4-FFF2-40B4-BE49-F238E27FC236}">
                  <a16:creationId xmlns:a16="http://schemas.microsoft.com/office/drawing/2014/main" id="{6C0B4157-38F1-5E4F-B803-ED91DDF6D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390" y="4318009"/>
              <a:ext cx="1828800" cy="533400"/>
              <a:chOff x="4368" y="1728"/>
              <a:chExt cx="528" cy="336"/>
            </a:xfrm>
          </p:grpSpPr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DE84D633-25F8-0A45-8BDC-0C640C373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85" name="Text Box 7">
                <a:extLst>
                  <a:ext uri="{FF2B5EF4-FFF2-40B4-BE49-F238E27FC236}">
                    <a16:creationId xmlns:a16="http://schemas.microsoft.com/office/drawing/2014/main" id="{1BA45AF0-1FAA-5D4C-BF42-0AA6DC2FA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U(t,s)</a:t>
                </a:r>
              </a:p>
            </p:txBody>
          </p:sp>
        </p:grpSp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EE5B6EB3-395B-AA4A-8499-142B81914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790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dirty="0">
                  <a:latin typeface="Calibri"/>
                  <a:cs typeface="Calibri"/>
                </a:rPr>
                <a:t>W | {b}</a:t>
              </a:r>
            </a:p>
          </p:txBody>
        </p:sp>
        <p:sp>
          <p:nvSpPr>
            <p:cNvPr id="53" name="Oval 3">
              <a:extLst>
                <a:ext uri="{FF2B5EF4-FFF2-40B4-BE49-F238E27FC236}">
                  <a16:creationId xmlns:a16="http://schemas.microsoft.com/office/drawing/2014/main" id="{59ABE665-32FD-F14C-9CF3-6F898DC49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7015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>
                  <a:latin typeface="Calibri"/>
                  <a:cs typeface="Calibri"/>
                </a:rPr>
                <a:t>W | {b}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2D4B8D6-E95E-1D43-8CCC-1452C8D0A944}"/>
                </a:ext>
              </a:extLst>
            </p:cNvPr>
            <p:cNvCxnSpPr>
              <a:stCxn id="58" idx="3"/>
              <a:endCxn id="52" idx="0"/>
            </p:cNvCxnSpPr>
            <p:nvPr/>
          </p:nvCxnSpPr>
          <p:spPr>
            <a:xfrm rot="5400000">
              <a:off x="6227234" y="1404153"/>
              <a:ext cx="762000" cy="232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E234AF2-6892-FA4D-9C2B-8F1E94A4BFC1}"/>
                </a:ext>
              </a:extLst>
            </p:cNvPr>
            <p:cNvCxnSpPr>
              <a:stCxn id="58" idx="3"/>
              <a:endCxn id="53" idx="0"/>
            </p:cNvCxnSpPr>
            <p:nvPr/>
          </p:nvCxnSpPr>
          <p:spPr>
            <a:xfrm rot="16200000" flipH="1">
              <a:off x="8587847" y="1366052"/>
              <a:ext cx="762000" cy="2398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15">
              <a:extLst>
                <a:ext uri="{FF2B5EF4-FFF2-40B4-BE49-F238E27FC236}">
                  <a16:creationId xmlns:a16="http://schemas.microsoft.com/office/drawing/2014/main" id="{D767F3E4-1198-4647-AC23-B4C8BB1BA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28434">
              <a:off x="5937515" y="2263689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latin typeface="Calibri"/>
                  <a:cs typeface="Calibri"/>
                </a:rPr>
                <a:t>take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77A71C79-F74F-554E-817C-901E4AF9A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93261">
              <a:off x="8756915" y="2324015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leave</a:t>
              </a:r>
            </a:p>
          </p:txBody>
        </p:sp>
        <p:sp>
          <p:nvSpPr>
            <p:cNvPr id="58" name="Isosceles Triangle 17">
              <a:extLst>
                <a:ext uri="{FF2B5EF4-FFF2-40B4-BE49-F238E27FC236}">
                  <a16:creationId xmlns:a16="http://schemas.microsoft.com/office/drawing/2014/main" id="{CBD2E199-7759-A747-84DB-BE469BBAFECB}"/>
                </a:ext>
              </a:extLst>
            </p:cNvPr>
            <p:cNvSpPr/>
            <p:nvPr/>
          </p:nvSpPr>
          <p:spPr>
            <a:xfrm>
              <a:off x="7197990" y="1727209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668A3A9-F1EF-4149-8F00-F82510494070}"/>
                </a:ext>
              </a:extLst>
            </p:cNvPr>
            <p:cNvCxnSpPr>
              <a:stCxn id="52" idx="4"/>
            </p:cNvCxnSpPr>
            <p:nvPr/>
          </p:nvCxnSpPr>
          <p:spPr>
            <a:xfrm rot="5400000">
              <a:off x="45143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19">
              <a:extLst>
                <a:ext uri="{FF2B5EF4-FFF2-40B4-BE49-F238E27FC236}">
                  <a16:creationId xmlns:a16="http://schemas.microsoft.com/office/drawing/2014/main" id="{AC54D79F-B285-FB45-93DE-44B2BE764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4284928" y="3541627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sun</a:t>
              </a:r>
            </a:p>
          </p:txBody>
        </p:sp>
        <p:grpSp>
          <p:nvGrpSpPr>
            <p:cNvPr id="61" name="Group 21">
              <a:extLst>
                <a:ext uri="{FF2B5EF4-FFF2-40B4-BE49-F238E27FC236}">
                  <a16:creationId xmlns:a16="http://schemas.microsoft.com/office/drawing/2014/main" id="{C7FA9569-913C-4A40-A57A-12184F0DD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1590" y="4318009"/>
              <a:ext cx="1828800" cy="533400"/>
              <a:chOff x="4368" y="1728"/>
              <a:chExt cx="528" cy="336"/>
            </a:xfrm>
          </p:grpSpPr>
          <p:sp>
            <p:nvSpPr>
              <p:cNvPr id="82" name="Freeform 22">
                <a:extLst>
                  <a:ext uri="{FF2B5EF4-FFF2-40B4-BE49-F238E27FC236}">
                    <a16:creationId xmlns:a16="http://schemas.microsoft.com/office/drawing/2014/main" id="{842FABF9-FD55-8246-8995-5907EDE35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83" name="Text Box 7">
                <a:extLst>
                  <a:ext uri="{FF2B5EF4-FFF2-40B4-BE49-F238E27FC236}">
                    <a16:creationId xmlns:a16="http://schemas.microsoft.com/office/drawing/2014/main" id="{62B40760-79C2-5247-A91A-09E221ECD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U(t,r)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575E24E-07E3-F346-839F-15D12779B89C}"/>
                </a:ext>
              </a:extLst>
            </p:cNvPr>
            <p:cNvCxnSpPr>
              <a:stCxn id="52" idx="4"/>
            </p:cNvCxnSpPr>
            <p:nvPr/>
          </p:nvCxnSpPr>
          <p:spPr>
            <a:xfrm rot="16200000" flipH="1">
              <a:off x="55430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417CF5D9-67E3-9448-BCB3-DE49271FE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5888303" y="3811503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rain</a:t>
              </a:r>
            </a:p>
          </p:txBody>
        </p:sp>
        <p:grpSp>
          <p:nvGrpSpPr>
            <p:cNvPr id="64" name="Group 34">
              <a:extLst>
                <a:ext uri="{FF2B5EF4-FFF2-40B4-BE49-F238E27FC236}">
                  <a16:creationId xmlns:a16="http://schemas.microsoft.com/office/drawing/2014/main" id="{14CA7A51-251A-FF46-89D6-88E2DE86F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64790" y="4318009"/>
              <a:ext cx="1828800" cy="533400"/>
              <a:chOff x="4368" y="1728"/>
              <a:chExt cx="528" cy="336"/>
            </a:xfrm>
          </p:grpSpPr>
          <p:sp>
            <p:nvSpPr>
              <p:cNvPr id="80" name="Freeform 35">
                <a:extLst>
                  <a:ext uri="{FF2B5EF4-FFF2-40B4-BE49-F238E27FC236}">
                    <a16:creationId xmlns:a16="http://schemas.microsoft.com/office/drawing/2014/main" id="{5F26B217-CD4B-8D4F-8E1D-10A0D9978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81" name="Text Box 7">
                <a:extLst>
                  <a:ext uri="{FF2B5EF4-FFF2-40B4-BE49-F238E27FC236}">
                    <a16:creationId xmlns:a16="http://schemas.microsoft.com/office/drawing/2014/main" id="{D358A980-9EF9-EC45-BF9A-BD512F1D6F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U(l,s)</a:t>
                </a:r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0BE7696-B7F9-FD4E-BFB7-10BFE508EBF4}"/>
                </a:ext>
              </a:extLst>
            </p:cNvPr>
            <p:cNvCxnSpPr/>
            <p:nvPr/>
          </p:nvCxnSpPr>
          <p:spPr>
            <a:xfrm rot="5400000">
              <a:off x="92387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38">
              <a:extLst>
                <a:ext uri="{FF2B5EF4-FFF2-40B4-BE49-F238E27FC236}">
                  <a16:creationId xmlns:a16="http://schemas.microsoft.com/office/drawing/2014/main" id="{A00347F0-6170-D346-B6E7-6E028810C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5990" y="4318009"/>
              <a:ext cx="1828800" cy="533400"/>
              <a:chOff x="4368" y="1728"/>
              <a:chExt cx="528" cy="336"/>
            </a:xfrm>
          </p:grpSpPr>
          <p:sp>
            <p:nvSpPr>
              <p:cNvPr id="78" name="Freeform 39">
                <a:extLst>
                  <a:ext uri="{FF2B5EF4-FFF2-40B4-BE49-F238E27FC236}">
                    <a16:creationId xmlns:a16="http://schemas.microsoft.com/office/drawing/2014/main" id="{84171C41-2C91-8A4C-AB38-7AFB8A07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Calibri"/>
                  <a:cs typeface="Calibri"/>
                </a:endParaRPr>
              </a:p>
            </p:txBody>
          </p:sp>
          <p:sp>
            <p:nvSpPr>
              <p:cNvPr id="79" name="Text Box 7">
                <a:extLst>
                  <a:ext uri="{FF2B5EF4-FFF2-40B4-BE49-F238E27FC236}">
                    <a16:creationId xmlns:a16="http://schemas.microsoft.com/office/drawing/2014/main" id="{929C0156-1394-D34C-B1A6-15D56C2AA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latin typeface="Calibri"/>
                    <a:cs typeface="Calibri"/>
                  </a:rPr>
                  <a:t>U(l,r)</a:t>
                </a: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0D836D5-047C-D841-8AFF-1981C052DBD9}"/>
                </a:ext>
              </a:extLst>
            </p:cNvPr>
            <p:cNvCxnSpPr/>
            <p:nvPr/>
          </p:nvCxnSpPr>
          <p:spPr>
            <a:xfrm rot="16200000" flipH="1">
              <a:off x="102674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42">
              <a:extLst>
                <a:ext uri="{FF2B5EF4-FFF2-40B4-BE49-F238E27FC236}">
                  <a16:creationId xmlns:a16="http://schemas.microsoft.com/office/drawing/2014/main" id="{5320CEB2-64CA-E242-B251-122B9B871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10612703" y="3811503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69" name="TextBox 43">
              <a:extLst>
                <a:ext uri="{FF2B5EF4-FFF2-40B4-BE49-F238E27FC236}">
                  <a16:creationId xmlns:a16="http://schemas.microsoft.com/office/drawing/2014/main" id="{0DAA4AF1-7497-EA4E-93B5-8B312F45B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9009328" y="3524165"/>
              <a:ext cx="9906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70" name="TextBox 31">
              <a:extLst>
                <a:ext uri="{FF2B5EF4-FFF2-40B4-BE49-F238E27FC236}">
                  <a16:creationId xmlns:a16="http://schemas.microsoft.com/office/drawing/2014/main" id="{19565A49-7FFA-E641-8F50-AC6144EC9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6590" y="1814521"/>
              <a:ext cx="68580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200">
                  <a:latin typeface="Calibri"/>
                  <a:cs typeface="Calibri"/>
                </a:rPr>
                <a:t>{b}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964D0A0-C714-094E-8E2B-A19C75F0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876800"/>
              <a:ext cx="1210033" cy="9143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C528598-B088-F947-8993-CC115A3F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76800"/>
              <a:ext cx="1133567" cy="685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10A3C4E-820D-8A45-AA14-007BB2A3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876800"/>
              <a:ext cx="1066800" cy="78245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97BC0D7-4BD0-8540-8668-78F5B271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876800"/>
              <a:ext cx="1219200" cy="766143"/>
            </a:xfrm>
            <a:prstGeom prst="rect">
              <a:avLst/>
            </a:prstGeom>
          </p:spPr>
        </p:pic>
        <p:sp>
          <p:nvSpPr>
            <p:cNvPr id="75" name="TextBox 16">
              <a:extLst>
                <a:ext uri="{FF2B5EF4-FFF2-40B4-BE49-F238E27FC236}">
                  <a16:creationId xmlns:a16="http://schemas.microsoft.com/office/drawing/2014/main" id="{CCF3EFC5-106E-6B4A-A834-818EF5E5C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999" y="2987684"/>
              <a:ext cx="1869110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12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take|F</a:t>
              </a:r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=good)</a:t>
              </a:r>
            </a:p>
          </p:txBody>
        </p:sp>
        <p:sp>
          <p:nvSpPr>
            <p:cNvPr id="76" name="TextBox 16">
              <a:extLst>
                <a:ext uri="{FF2B5EF4-FFF2-40B4-BE49-F238E27FC236}">
                  <a16:creationId xmlns:a16="http://schemas.microsoft.com/office/drawing/2014/main" id="{34919220-2CC8-E44E-8E5D-8B04BB90F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0116" y="3059020"/>
              <a:ext cx="2019638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12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leave|F</a:t>
              </a:r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=good)</a:t>
              </a:r>
            </a:p>
          </p:txBody>
        </p:sp>
        <p:sp>
          <p:nvSpPr>
            <p:cNvPr id="77" name="TextBox 16">
              <a:extLst>
                <a:ext uri="{FF2B5EF4-FFF2-40B4-BE49-F238E27FC236}">
                  <a16:creationId xmlns:a16="http://schemas.microsoft.com/office/drawing/2014/main" id="{E316C34A-FF92-804C-AAFB-DD336E903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04" y="1742767"/>
              <a:ext cx="1622428" cy="39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MEU({F=good})</a:t>
              </a:r>
            </a:p>
          </p:txBody>
        </p:sp>
      </p:grpSp>
      <p:sp>
        <p:nvSpPr>
          <p:cNvPr id="86" name="Oval 3">
            <a:extLst>
              <a:ext uri="{FF2B5EF4-FFF2-40B4-BE49-F238E27FC236}">
                <a16:creationId xmlns:a16="http://schemas.microsoft.com/office/drawing/2014/main" id="{2510619A-30FE-594C-85D7-40542EB2B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484" y="1870237"/>
            <a:ext cx="859630" cy="4041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0BC37FA-B13F-DB46-8BDF-0F371491AF87}"/>
              </a:ext>
            </a:extLst>
          </p:cNvPr>
          <p:cNvCxnSpPr>
            <a:cxnSpLocks/>
            <a:stCxn id="86" idx="4"/>
            <a:endCxn id="58" idx="0"/>
          </p:cNvCxnSpPr>
          <p:nvPr/>
        </p:nvCxnSpPr>
        <p:spPr>
          <a:xfrm flipH="1">
            <a:off x="2995254" y="2274375"/>
            <a:ext cx="3229045" cy="644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5">
            <a:extLst>
              <a:ext uri="{FF2B5EF4-FFF2-40B4-BE49-F238E27FC236}">
                <a16:creationId xmlns:a16="http://schemas.microsoft.com/office/drawing/2014/main" id="{4805AB72-6EC2-4A4E-9024-CBC8CC4AC6E9}"/>
              </a:ext>
            </a:extLst>
          </p:cNvPr>
          <p:cNvSpPr txBox="1">
            <a:spLocks noChangeArrowheads="1"/>
          </p:cNvSpPr>
          <p:nvPr/>
        </p:nvSpPr>
        <p:spPr bwMode="auto">
          <a:xfrm rot="21016010">
            <a:off x="4230603" y="2262105"/>
            <a:ext cx="6966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good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3709729-66B7-A54A-BC98-A1D56498B47F}"/>
              </a:ext>
            </a:extLst>
          </p:cNvPr>
          <p:cNvCxnSpPr>
            <a:cxnSpLocks/>
            <a:stCxn id="86" idx="4"/>
            <a:endCxn id="18" idx="0"/>
          </p:cNvCxnSpPr>
          <p:nvPr/>
        </p:nvCxnSpPr>
        <p:spPr>
          <a:xfrm>
            <a:off x="6224299" y="2274375"/>
            <a:ext cx="2895438" cy="658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6">
            <a:extLst>
              <a:ext uri="{FF2B5EF4-FFF2-40B4-BE49-F238E27FC236}">
                <a16:creationId xmlns:a16="http://schemas.microsoft.com/office/drawing/2014/main" id="{D89C2BA1-DBDA-9D4B-A488-8D43490409CF}"/>
              </a:ext>
            </a:extLst>
          </p:cNvPr>
          <p:cNvSpPr txBox="1">
            <a:spLocks noChangeArrowheads="1"/>
          </p:cNvSpPr>
          <p:nvPr/>
        </p:nvSpPr>
        <p:spPr bwMode="auto">
          <a:xfrm rot="777307">
            <a:off x="7467639" y="2381493"/>
            <a:ext cx="6966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bad</a:t>
            </a: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9E1F2183-E780-6741-A74E-1CEE90D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227" y="1865002"/>
            <a:ext cx="1622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MEU(F)</a:t>
            </a:r>
          </a:p>
        </p:txBody>
      </p:sp>
    </p:spTree>
    <p:extLst>
      <p:ext uri="{BB962C8B-B14F-4D97-AF65-F5344CB8AC3E}">
        <p14:creationId xmlns:p14="http://schemas.microsoft.com/office/powerpoint/2010/main" val="13442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/>
      <p:bldP spid="93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Designing Rational Agents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51600" cy="3860800"/>
          </a:xfrm>
        </p:spPr>
        <p:txBody>
          <a:bodyPr vert="horz" wrap="square" lIns="91436" tIns="45718" rIns="132077" bIns="45718" numCol="1" anchor="t" anchorCtr="0" compatLnSpc="1">
            <a:prstTxWarp prst="textNoShape">
              <a:avLst/>
            </a:prstTxWarp>
          </a:bodyPr>
          <a:lstStyle/>
          <a:p>
            <a:pPr marL="457178" indent="-457178">
              <a:spcBef>
                <a:spcPct val="0"/>
              </a:spcBef>
              <a:buClrTx/>
            </a:pPr>
            <a:r>
              <a:rPr lang="en-US" sz="2133" dirty="0"/>
              <a:t>An </a:t>
            </a:r>
            <a:r>
              <a:rPr lang="en-US" sz="2133" b="1" dirty="0"/>
              <a:t>agent</a:t>
            </a:r>
            <a:r>
              <a:rPr lang="en-US" sz="2133" dirty="0"/>
              <a:t> is an entity that </a:t>
            </a:r>
            <a:r>
              <a:rPr lang="en-US" sz="2133" i="1" dirty="0"/>
              <a:t>perceives</a:t>
            </a:r>
            <a:r>
              <a:rPr lang="en-US" sz="2133" dirty="0"/>
              <a:t> and </a:t>
            </a:r>
            <a:r>
              <a:rPr lang="en-US" sz="2133" i="1" dirty="0"/>
              <a:t>acts</a:t>
            </a:r>
            <a:r>
              <a:rPr lang="en-US" sz="2133" dirty="0"/>
              <a:t>.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A </a:t>
            </a:r>
            <a:r>
              <a:rPr lang="en-US" sz="2133" b="1" dirty="0"/>
              <a:t>rational agent</a:t>
            </a:r>
            <a:r>
              <a:rPr lang="en-US" sz="2133" b="1" i="1" dirty="0"/>
              <a:t> </a:t>
            </a:r>
            <a:r>
              <a:rPr lang="en-US" sz="2133" dirty="0"/>
              <a:t>selects actions that maximize its (expected) </a:t>
            </a:r>
            <a:r>
              <a:rPr lang="en-US" sz="2133" b="1" dirty="0"/>
              <a:t>utility</a:t>
            </a:r>
            <a:r>
              <a:rPr lang="en-US" sz="2133" dirty="0"/>
              <a:t>.  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Characteristics of the </a:t>
            </a:r>
            <a:r>
              <a:rPr lang="en-US" sz="2133" b="1" dirty="0"/>
              <a:t>percepts, environment,</a:t>
            </a:r>
            <a:r>
              <a:rPr lang="en-US" sz="2133" dirty="0"/>
              <a:t> and </a:t>
            </a:r>
            <a:r>
              <a:rPr lang="en-US" sz="2133" b="1" dirty="0"/>
              <a:t>action space </a:t>
            </a:r>
            <a:r>
              <a:rPr lang="en-US" sz="2133" dirty="0"/>
              <a:t>dictate techniques for selecting rational actions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b="1" dirty="0">
                <a:solidFill>
                  <a:srgbClr val="333399"/>
                </a:solidFill>
                <a:cs typeface="Arial" charset="0"/>
              </a:rPr>
              <a:t>This course </a:t>
            </a:r>
            <a:r>
              <a:rPr lang="en-US" sz="2133" dirty="0">
                <a:solidFill>
                  <a:srgbClr val="333399"/>
                </a:solidFill>
                <a:cs typeface="Arial" charset="0"/>
              </a:rPr>
              <a:t>is about: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cs typeface="Arial" charset="0"/>
              </a:rPr>
              <a:t>General AI techniques for a variety of problem types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cs typeface="Arial" charset="0"/>
              </a:rPr>
              <a:t>Learning to recognize when and how a new problem can be solved with an existing technique</a:t>
            </a:r>
          </a:p>
          <a:p>
            <a:pPr marL="457178" indent="-457178">
              <a:spcBef>
                <a:spcPts val="1500"/>
              </a:spcBef>
              <a:buClrTx/>
            </a:pPr>
            <a:endParaRPr lang="en-US" sz="2133" dirty="0"/>
          </a:p>
        </p:txBody>
      </p:sp>
      <p:grpSp>
        <p:nvGrpSpPr>
          <p:cNvPr id="34" name="Group 33"/>
          <p:cNvGrpSpPr/>
          <p:nvPr/>
        </p:nvGrpSpPr>
        <p:grpSpPr>
          <a:xfrm>
            <a:off x="7416802" y="4564064"/>
            <a:ext cx="3860797" cy="1912937"/>
            <a:chOff x="4616215" y="3194447"/>
            <a:chExt cx="4052397" cy="1434703"/>
          </a:xfrm>
        </p:grpSpPr>
        <p:sp>
          <p:nvSpPr>
            <p:cNvPr id="19" name="AutoShape 7"/>
            <p:cNvSpPr>
              <a:spLocks/>
            </p:cNvSpPr>
            <p:nvPr/>
          </p:nvSpPr>
          <p:spPr bwMode="auto">
            <a:xfrm>
              <a:off x="4616215" y="3200398"/>
              <a:ext cx="1919558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rot="10800000" flipH="1">
              <a:off x="5611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1" name="Rectangle 9"/>
            <p:cNvSpPr>
              <a:spLocks/>
            </p:cNvSpPr>
            <p:nvPr/>
          </p:nvSpPr>
          <p:spPr bwMode="auto">
            <a:xfrm rot="16200000">
              <a:off x="4687016" y="3598189"/>
              <a:ext cx="564897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sz="2133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5363764" y="3748869"/>
              <a:ext cx="476250" cy="323850"/>
              <a:chOff x="0" y="0"/>
              <a:chExt cx="400" cy="272"/>
            </a:xfrm>
          </p:grpSpPr>
          <p:sp>
            <p:nvSpPr>
              <p:cNvPr id="23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133">
                  <a:latin typeface="Calibri" pitchFamily="34" charset="0"/>
                </a:endParaRPr>
              </a:p>
            </p:txBody>
          </p:sp>
          <p:sp>
            <p:nvSpPr>
              <p:cNvPr id="24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2133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5073252" y="3430191"/>
              <a:ext cx="1104900" cy="1059657"/>
              <a:chOff x="32" y="19"/>
              <a:chExt cx="928" cy="890"/>
            </a:xfrm>
          </p:grpSpPr>
          <p:sp>
            <p:nvSpPr>
              <p:cNvPr id="26" name="Rectangle 14"/>
              <p:cNvSpPr>
                <a:spLocks/>
              </p:cNvSpPr>
              <p:nvPr/>
            </p:nvSpPr>
            <p:spPr bwMode="auto">
              <a:xfrm>
                <a:off x="84" y="19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27" name="Rectangle 15"/>
              <p:cNvSpPr>
                <a:spLocks/>
              </p:cNvSpPr>
              <p:nvPr/>
            </p:nvSpPr>
            <p:spPr bwMode="auto">
              <a:xfrm>
                <a:off x="32" y="661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28" name="AutoShape 16"/>
            <p:cNvSpPr>
              <a:spLocks/>
            </p:cNvSpPr>
            <p:nvPr/>
          </p:nvSpPr>
          <p:spPr bwMode="auto">
            <a:xfrm>
              <a:off x="7815475" y="3194447"/>
              <a:ext cx="853137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9" name="Rectangle 17"/>
            <p:cNvSpPr>
              <a:spLocks/>
            </p:cNvSpPr>
            <p:nvPr/>
          </p:nvSpPr>
          <p:spPr bwMode="auto">
            <a:xfrm rot="5400000">
              <a:off x="7696859" y="3589450"/>
              <a:ext cx="1157018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rot="10800000" flipH="1">
              <a:off x="6182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6275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2" name="Rectangle 20"/>
            <p:cNvSpPr>
              <a:spLocks/>
            </p:cNvSpPr>
            <p:nvPr/>
          </p:nvSpPr>
          <p:spPr bwMode="auto">
            <a:xfrm>
              <a:off x="6682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Percepts</a:t>
              </a:r>
            </a:p>
          </p:txBody>
        </p:sp>
        <p:sp>
          <p:nvSpPr>
            <p:cNvPr id="33" name="Rectangle 21"/>
            <p:cNvSpPr>
              <a:spLocks/>
            </p:cNvSpPr>
            <p:nvPr/>
          </p:nvSpPr>
          <p:spPr bwMode="auto">
            <a:xfrm>
              <a:off x="6749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Actions</a:t>
              </a:r>
            </a:p>
          </p:txBody>
        </p:sp>
      </p:grpSp>
      <p:pic>
        <p:nvPicPr>
          <p:cNvPr id="46083" name="Picture 3" descr="C:\Temp\ketrina\RationalAgent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21600" y="1490472"/>
            <a:ext cx="3759200" cy="2954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75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 bldLvl="5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7FB0F4-DB9E-7245-B502-CCCCEC10DDB5}"/>
              </a:ext>
            </a:extLst>
          </p:cNvPr>
          <p:cNvGrpSpPr/>
          <p:nvPr/>
        </p:nvGrpSpPr>
        <p:grpSpPr>
          <a:xfrm>
            <a:off x="8352254" y="3459452"/>
            <a:ext cx="3967278" cy="2331747"/>
            <a:chOff x="3540390" y="1727209"/>
            <a:chExt cx="8779141" cy="4063990"/>
          </a:xfrm>
        </p:grpSpPr>
        <p:grpSp>
          <p:nvGrpSpPr>
            <p:cNvPr id="23556" name="Group 5"/>
            <p:cNvGrpSpPr>
              <a:grpSpLocks/>
            </p:cNvGrpSpPr>
            <p:nvPr/>
          </p:nvGrpSpPr>
          <p:grpSpPr bwMode="auto">
            <a:xfrm>
              <a:off x="3540390" y="4318009"/>
              <a:ext cx="1828800" cy="612775"/>
              <a:chOff x="4368" y="1728"/>
              <a:chExt cx="528" cy="386"/>
            </a:xfrm>
          </p:grpSpPr>
          <p:sp>
            <p:nvSpPr>
              <p:cNvPr id="23582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8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U(t,s)</a:t>
                </a:r>
              </a:p>
            </p:txBody>
          </p:sp>
        </p:grpSp>
        <p:sp>
          <p:nvSpPr>
            <p:cNvPr id="23557" name="Oval 3"/>
            <p:cNvSpPr>
              <a:spLocks noChangeArrowheads="1"/>
            </p:cNvSpPr>
            <p:nvPr/>
          </p:nvSpPr>
          <p:spPr bwMode="auto">
            <a:xfrm>
              <a:off x="4835790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dirty="0">
                  <a:latin typeface="Calibri"/>
                  <a:cs typeface="Calibri"/>
                </a:rPr>
                <a:t>W | {b}</a:t>
              </a:r>
            </a:p>
          </p:txBody>
        </p:sp>
        <p:sp>
          <p:nvSpPr>
            <p:cNvPr id="23558" name="Oval 3"/>
            <p:cNvSpPr>
              <a:spLocks noChangeArrowheads="1"/>
            </p:cNvSpPr>
            <p:nvPr/>
          </p:nvSpPr>
          <p:spPr bwMode="auto">
            <a:xfrm>
              <a:off x="9557015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>
                  <a:latin typeface="Calibri"/>
                  <a:cs typeface="Calibri"/>
                </a:rPr>
                <a:t>W | {b}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3557" idx="0"/>
            </p:cNvCxnSpPr>
            <p:nvPr/>
          </p:nvCxnSpPr>
          <p:spPr>
            <a:xfrm rot="5400000">
              <a:off x="6227234" y="1404153"/>
              <a:ext cx="762000" cy="232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3558" idx="0"/>
            </p:cNvCxnSpPr>
            <p:nvPr/>
          </p:nvCxnSpPr>
          <p:spPr>
            <a:xfrm rot="16200000" flipH="1">
              <a:off x="8587847" y="1366052"/>
              <a:ext cx="762000" cy="2398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1" name="TextBox 15"/>
            <p:cNvSpPr txBox="1">
              <a:spLocks noChangeArrowheads="1"/>
            </p:cNvSpPr>
            <p:nvPr/>
          </p:nvSpPr>
          <p:spPr bwMode="auto">
            <a:xfrm rot="20528434">
              <a:off x="5937514" y="2286293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take</a:t>
              </a:r>
            </a:p>
          </p:txBody>
        </p:sp>
        <p:sp>
          <p:nvSpPr>
            <p:cNvPr id="23562" name="TextBox 16"/>
            <p:cNvSpPr txBox="1">
              <a:spLocks noChangeArrowheads="1"/>
            </p:cNvSpPr>
            <p:nvPr/>
          </p:nvSpPr>
          <p:spPr bwMode="auto">
            <a:xfrm rot="1093261">
              <a:off x="8756914" y="2346620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latin typeface="Calibri"/>
                  <a:cs typeface="Calibri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7197990" y="1727209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Straight Arrow Connector 18"/>
            <p:cNvCxnSpPr>
              <a:stCxn id="23557" idx="4"/>
            </p:cNvCxnSpPr>
            <p:nvPr/>
          </p:nvCxnSpPr>
          <p:spPr>
            <a:xfrm rot="5400000">
              <a:off x="45143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5" name="TextBox 19"/>
            <p:cNvSpPr txBox="1">
              <a:spLocks noChangeArrowheads="1"/>
            </p:cNvSpPr>
            <p:nvPr/>
          </p:nvSpPr>
          <p:spPr bwMode="auto">
            <a:xfrm rot="19448784">
              <a:off x="4284927" y="3564231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grpSp>
          <p:nvGrpSpPr>
            <p:cNvPr id="23566" name="Group 21"/>
            <p:cNvGrpSpPr>
              <a:grpSpLocks/>
            </p:cNvGrpSpPr>
            <p:nvPr/>
          </p:nvGrpSpPr>
          <p:grpSpPr bwMode="auto">
            <a:xfrm>
              <a:off x="5521590" y="4318009"/>
              <a:ext cx="1828800" cy="612775"/>
              <a:chOff x="4368" y="1728"/>
              <a:chExt cx="528" cy="386"/>
            </a:xfrm>
          </p:grpSpPr>
          <p:sp>
            <p:nvSpPr>
              <p:cNvPr id="23580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8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3557" idx="4"/>
            </p:cNvCxnSpPr>
            <p:nvPr/>
          </p:nvCxnSpPr>
          <p:spPr>
            <a:xfrm rot="16200000" flipH="1">
              <a:off x="55430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8" name="TextBox 32"/>
            <p:cNvSpPr txBox="1">
              <a:spLocks noChangeArrowheads="1"/>
            </p:cNvSpPr>
            <p:nvPr/>
          </p:nvSpPr>
          <p:spPr bwMode="auto">
            <a:xfrm rot="2243371">
              <a:off x="58883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grpSp>
          <p:nvGrpSpPr>
            <p:cNvPr id="23569" name="Group 34"/>
            <p:cNvGrpSpPr>
              <a:grpSpLocks/>
            </p:cNvGrpSpPr>
            <p:nvPr/>
          </p:nvGrpSpPr>
          <p:grpSpPr bwMode="auto">
            <a:xfrm>
              <a:off x="8264790" y="4318009"/>
              <a:ext cx="1828800" cy="533400"/>
              <a:chOff x="4368" y="1728"/>
              <a:chExt cx="528" cy="336"/>
            </a:xfrm>
          </p:grpSpPr>
          <p:sp>
            <p:nvSpPr>
              <p:cNvPr id="23578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7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92387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71" name="Group 38"/>
            <p:cNvGrpSpPr>
              <a:grpSpLocks/>
            </p:cNvGrpSpPr>
            <p:nvPr/>
          </p:nvGrpSpPr>
          <p:grpSpPr bwMode="auto">
            <a:xfrm>
              <a:off x="10245990" y="4318009"/>
              <a:ext cx="1828800" cy="533400"/>
              <a:chOff x="4368" y="1728"/>
              <a:chExt cx="528" cy="336"/>
            </a:xfrm>
          </p:grpSpPr>
          <p:sp>
            <p:nvSpPr>
              <p:cNvPr id="23576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77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102674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3" name="TextBox 42"/>
            <p:cNvSpPr txBox="1">
              <a:spLocks noChangeArrowheads="1"/>
            </p:cNvSpPr>
            <p:nvPr/>
          </p:nvSpPr>
          <p:spPr bwMode="auto">
            <a:xfrm rot="2243371">
              <a:off x="106127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3574" name="TextBox 43"/>
            <p:cNvSpPr txBox="1">
              <a:spLocks noChangeArrowheads="1"/>
            </p:cNvSpPr>
            <p:nvPr/>
          </p:nvSpPr>
          <p:spPr bwMode="auto">
            <a:xfrm rot="19448784">
              <a:off x="9009327" y="3546769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3575" name="TextBox 31"/>
            <p:cNvSpPr txBox="1">
              <a:spLocks noChangeArrowheads="1"/>
            </p:cNvSpPr>
            <p:nvPr/>
          </p:nvSpPr>
          <p:spPr bwMode="auto">
            <a:xfrm>
              <a:off x="7426590" y="1814521"/>
              <a:ext cx="685800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700">
                  <a:latin typeface="Calibri"/>
                  <a:cs typeface="Calibri"/>
                </a:rPr>
                <a:t>{b}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876800"/>
              <a:ext cx="1210033" cy="9143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76800"/>
              <a:ext cx="1133567" cy="6858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876800"/>
              <a:ext cx="1066800" cy="7824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876800"/>
              <a:ext cx="1219200" cy="766143"/>
            </a:xfrm>
            <a:prstGeom prst="rect">
              <a:avLst/>
            </a:prstGeom>
          </p:spPr>
        </p:pic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66B70541-E9D6-D149-ACF2-C7640D888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1" y="3085832"/>
              <a:ext cx="17144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take|F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=bad)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974AB2DA-B7B0-6043-ADF8-EBD5B33BE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0732" y="2731435"/>
              <a:ext cx="18287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leave|F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=bad)</a:t>
              </a:r>
            </a:p>
          </p:txBody>
        </p:sp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101DBDD5-A068-244D-A1B1-A7946372D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04" y="1742768"/>
              <a:ext cx="3038388" cy="536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MEU({F=bad})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1417704-E0E9-7444-A514-F45C1EFDD60C}"/>
              </a:ext>
            </a:extLst>
          </p:cNvPr>
          <p:cNvGrpSpPr/>
          <p:nvPr/>
        </p:nvGrpSpPr>
        <p:grpSpPr>
          <a:xfrm>
            <a:off x="4416725" y="3427860"/>
            <a:ext cx="4166214" cy="2351500"/>
            <a:chOff x="3540390" y="1692782"/>
            <a:chExt cx="9219364" cy="4098417"/>
          </a:xfrm>
        </p:grpSpPr>
        <p:grpSp>
          <p:nvGrpSpPr>
            <p:cNvPr id="51" name="Group 5">
              <a:extLst>
                <a:ext uri="{FF2B5EF4-FFF2-40B4-BE49-F238E27FC236}">
                  <a16:creationId xmlns:a16="http://schemas.microsoft.com/office/drawing/2014/main" id="{6C0B4157-38F1-5E4F-B803-ED91DDF6D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390" y="4318009"/>
              <a:ext cx="1828800" cy="612775"/>
              <a:chOff x="4368" y="1728"/>
              <a:chExt cx="528" cy="386"/>
            </a:xfrm>
          </p:grpSpPr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DE84D633-25F8-0A45-8BDC-0C640C373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85" name="Text Box 7">
                <a:extLst>
                  <a:ext uri="{FF2B5EF4-FFF2-40B4-BE49-F238E27FC236}">
                    <a16:creationId xmlns:a16="http://schemas.microsoft.com/office/drawing/2014/main" id="{1BA45AF0-1FAA-5D4C-BF42-0AA6DC2FA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U(t,s)</a:t>
                </a:r>
              </a:p>
            </p:txBody>
          </p:sp>
        </p:grpSp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EE5B6EB3-395B-AA4A-8499-142B81914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790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dirty="0">
                  <a:latin typeface="Calibri"/>
                  <a:cs typeface="Calibri"/>
                </a:rPr>
                <a:t>W | {b}</a:t>
              </a:r>
            </a:p>
          </p:txBody>
        </p:sp>
        <p:sp>
          <p:nvSpPr>
            <p:cNvPr id="53" name="Oval 3">
              <a:extLst>
                <a:ext uri="{FF2B5EF4-FFF2-40B4-BE49-F238E27FC236}">
                  <a16:creationId xmlns:a16="http://schemas.microsoft.com/office/drawing/2014/main" id="{59ABE665-32FD-F14C-9CF3-6F898DC49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7015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>
                  <a:latin typeface="Calibri"/>
                  <a:cs typeface="Calibri"/>
                </a:rPr>
                <a:t>W | {b}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2D4B8D6-E95E-1D43-8CCC-1452C8D0A944}"/>
                </a:ext>
              </a:extLst>
            </p:cNvPr>
            <p:cNvCxnSpPr>
              <a:stCxn id="58" idx="3"/>
              <a:endCxn id="52" idx="0"/>
            </p:cNvCxnSpPr>
            <p:nvPr/>
          </p:nvCxnSpPr>
          <p:spPr>
            <a:xfrm rot="5400000">
              <a:off x="6227234" y="1404153"/>
              <a:ext cx="762000" cy="232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E234AF2-6892-FA4D-9C2B-8F1E94A4BFC1}"/>
                </a:ext>
              </a:extLst>
            </p:cNvPr>
            <p:cNvCxnSpPr>
              <a:stCxn id="58" idx="3"/>
              <a:endCxn id="53" idx="0"/>
            </p:cNvCxnSpPr>
            <p:nvPr/>
          </p:nvCxnSpPr>
          <p:spPr>
            <a:xfrm rot="16200000" flipH="1">
              <a:off x="8587847" y="1366052"/>
              <a:ext cx="762000" cy="2398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15">
              <a:extLst>
                <a:ext uri="{FF2B5EF4-FFF2-40B4-BE49-F238E27FC236}">
                  <a16:creationId xmlns:a16="http://schemas.microsoft.com/office/drawing/2014/main" id="{D767F3E4-1198-4647-AC23-B4C8BB1BA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28434">
              <a:off x="5937514" y="2286293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latin typeface="Calibri"/>
                  <a:cs typeface="Calibri"/>
                </a:rPr>
                <a:t>take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77A71C79-F74F-554E-817C-901E4AF9A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93261">
              <a:off x="8756914" y="2346620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leave</a:t>
              </a:r>
            </a:p>
          </p:txBody>
        </p:sp>
        <p:sp>
          <p:nvSpPr>
            <p:cNvPr id="58" name="Isosceles Triangle 17">
              <a:extLst>
                <a:ext uri="{FF2B5EF4-FFF2-40B4-BE49-F238E27FC236}">
                  <a16:creationId xmlns:a16="http://schemas.microsoft.com/office/drawing/2014/main" id="{CBD2E199-7759-A747-84DB-BE469BBAFECB}"/>
                </a:ext>
              </a:extLst>
            </p:cNvPr>
            <p:cNvSpPr/>
            <p:nvPr/>
          </p:nvSpPr>
          <p:spPr>
            <a:xfrm>
              <a:off x="7197990" y="1727209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668A3A9-F1EF-4149-8F00-F82510494070}"/>
                </a:ext>
              </a:extLst>
            </p:cNvPr>
            <p:cNvCxnSpPr>
              <a:stCxn id="52" idx="4"/>
            </p:cNvCxnSpPr>
            <p:nvPr/>
          </p:nvCxnSpPr>
          <p:spPr>
            <a:xfrm rot="5400000">
              <a:off x="45143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19">
              <a:extLst>
                <a:ext uri="{FF2B5EF4-FFF2-40B4-BE49-F238E27FC236}">
                  <a16:creationId xmlns:a16="http://schemas.microsoft.com/office/drawing/2014/main" id="{AC54D79F-B285-FB45-93DE-44B2BE764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4284927" y="3564231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grpSp>
          <p:nvGrpSpPr>
            <p:cNvPr id="61" name="Group 21">
              <a:extLst>
                <a:ext uri="{FF2B5EF4-FFF2-40B4-BE49-F238E27FC236}">
                  <a16:creationId xmlns:a16="http://schemas.microsoft.com/office/drawing/2014/main" id="{C7FA9569-913C-4A40-A57A-12184F0DD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1590" y="4318009"/>
              <a:ext cx="1828800" cy="612775"/>
              <a:chOff x="4368" y="1728"/>
              <a:chExt cx="528" cy="386"/>
            </a:xfrm>
          </p:grpSpPr>
          <p:sp>
            <p:nvSpPr>
              <p:cNvPr id="82" name="Freeform 22">
                <a:extLst>
                  <a:ext uri="{FF2B5EF4-FFF2-40B4-BE49-F238E27FC236}">
                    <a16:creationId xmlns:a16="http://schemas.microsoft.com/office/drawing/2014/main" id="{842FABF9-FD55-8246-8995-5907EDE35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83" name="Text Box 7">
                <a:extLst>
                  <a:ext uri="{FF2B5EF4-FFF2-40B4-BE49-F238E27FC236}">
                    <a16:creationId xmlns:a16="http://schemas.microsoft.com/office/drawing/2014/main" id="{62B40760-79C2-5247-A91A-09E221ECD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U(t,r)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575E24E-07E3-F346-839F-15D12779B89C}"/>
                </a:ext>
              </a:extLst>
            </p:cNvPr>
            <p:cNvCxnSpPr>
              <a:stCxn id="52" idx="4"/>
            </p:cNvCxnSpPr>
            <p:nvPr/>
          </p:nvCxnSpPr>
          <p:spPr>
            <a:xfrm rot="16200000" flipH="1">
              <a:off x="55430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417CF5D9-67E3-9448-BCB3-DE49271FE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58883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grpSp>
          <p:nvGrpSpPr>
            <p:cNvPr id="64" name="Group 34">
              <a:extLst>
                <a:ext uri="{FF2B5EF4-FFF2-40B4-BE49-F238E27FC236}">
                  <a16:creationId xmlns:a16="http://schemas.microsoft.com/office/drawing/2014/main" id="{14CA7A51-251A-FF46-89D6-88E2DE86F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64790" y="4318009"/>
              <a:ext cx="1828800" cy="533400"/>
              <a:chOff x="4368" y="1728"/>
              <a:chExt cx="528" cy="336"/>
            </a:xfrm>
          </p:grpSpPr>
          <p:sp>
            <p:nvSpPr>
              <p:cNvPr id="80" name="Freeform 35">
                <a:extLst>
                  <a:ext uri="{FF2B5EF4-FFF2-40B4-BE49-F238E27FC236}">
                    <a16:creationId xmlns:a16="http://schemas.microsoft.com/office/drawing/2014/main" id="{5F26B217-CD4B-8D4F-8E1D-10A0D9978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81" name="Text Box 7">
                <a:extLst>
                  <a:ext uri="{FF2B5EF4-FFF2-40B4-BE49-F238E27FC236}">
                    <a16:creationId xmlns:a16="http://schemas.microsoft.com/office/drawing/2014/main" id="{D358A980-9EF9-EC45-BF9A-BD512F1D6F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U(l,s)</a:t>
                </a:r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0BE7696-B7F9-FD4E-BFB7-10BFE508EBF4}"/>
                </a:ext>
              </a:extLst>
            </p:cNvPr>
            <p:cNvCxnSpPr/>
            <p:nvPr/>
          </p:nvCxnSpPr>
          <p:spPr>
            <a:xfrm rot="5400000">
              <a:off x="92387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38">
              <a:extLst>
                <a:ext uri="{FF2B5EF4-FFF2-40B4-BE49-F238E27FC236}">
                  <a16:creationId xmlns:a16="http://schemas.microsoft.com/office/drawing/2014/main" id="{A00347F0-6170-D346-B6E7-6E028810C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5990" y="4318009"/>
              <a:ext cx="1828800" cy="533400"/>
              <a:chOff x="4368" y="1728"/>
              <a:chExt cx="528" cy="336"/>
            </a:xfrm>
          </p:grpSpPr>
          <p:sp>
            <p:nvSpPr>
              <p:cNvPr id="78" name="Freeform 39">
                <a:extLst>
                  <a:ext uri="{FF2B5EF4-FFF2-40B4-BE49-F238E27FC236}">
                    <a16:creationId xmlns:a16="http://schemas.microsoft.com/office/drawing/2014/main" id="{84171C41-2C91-8A4C-AB38-7AFB8A07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79" name="Text Box 7">
                <a:extLst>
                  <a:ext uri="{FF2B5EF4-FFF2-40B4-BE49-F238E27FC236}">
                    <a16:creationId xmlns:a16="http://schemas.microsoft.com/office/drawing/2014/main" id="{929C0156-1394-D34C-B1A6-15D56C2AA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U(l,r)</a:t>
                </a: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0D836D5-047C-D841-8AFF-1981C052DBD9}"/>
                </a:ext>
              </a:extLst>
            </p:cNvPr>
            <p:cNvCxnSpPr/>
            <p:nvPr/>
          </p:nvCxnSpPr>
          <p:spPr>
            <a:xfrm rot="16200000" flipH="1">
              <a:off x="102674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42">
              <a:extLst>
                <a:ext uri="{FF2B5EF4-FFF2-40B4-BE49-F238E27FC236}">
                  <a16:creationId xmlns:a16="http://schemas.microsoft.com/office/drawing/2014/main" id="{5320CEB2-64CA-E242-B251-122B9B871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106127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69" name="TextBox 43">
              <a:extLst>
                <a:ext uri="{FF2B5EF4-FFF2-40B4-BE49-F238E27FC236}">
                  <a16:creationId xmlns:a16="http://schemas.microsoft.com/office/drawing/2014/main" id="{0DAA4AF1-7497-EA4E-93B5-8B312F45B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9009327" y="3546769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70" name="TextBox 31">
              <a:extLst>
                <a:ext uri="{FF2B5EF4-FFF2-40B4-BE49-F238E27FC236}">
                  <a16:creationId xmlns:a16="http://schemas.microsoft.com/office/drawing/2014/main" id="{19565A49-7FFA-E641-8F50-AC6144EC9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6590" y="1814521"/>
              <a:ext cx="685800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700" dirty="0">
                  <a:latin typeface="Calibri"/>
                  <a:cs typeface="Calibri"/>
                </a:rPr>
                <a:t>{b}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964D0A0-C714-094E-8E2B-A19C75F0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876800"/>
              <a:ext cx="1210033" cy="9143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C528598-B088-F947-8993-CC115A3F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76800"/>
              <a:ext cx="1133567" cy="685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10A3C4E-820D-8A45-AA14-007BB2A3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876800"/>
              <a:ext cx="1066800" cy="78245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97BC0D7-4BD0-8540-8668-78F5B271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876800"/>
              <a:ext cx="1219200" cy="766143"/>
            </a:xfrm>
            <a:prstGeom prst="rect">
              <a:avLst/>
            </a:prstGeom>
          </p:spPr>
        </p:pic>
        <p:sp>
          <p:nvSpPr>
            <p:cNvPr id="75" name="TextBox 16">
              <a:extLst>
                <a:ext uri="{FF2B5EF4-FFF2-40B4-BE49-F238E27FC236}">
                  <a16:creationId xmlns:a16="http://schemas.microsoft.com/office/drawing/2014/main" id="{CCF3EFC5-106E-6B4A-A834-818EF5E5C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999" y="2987685"/>
              <a:ext cx="186910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take|F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=good)</a:t>
              </a:r>
            </a:p>
          </p:txBody>
        </p:sp>
        <p:sp>
          <p:nvSpPr>
            <p:cNvPr id="76" name="TextBox 16">
              <a:extLst>
                <a:ext uri="{FF2B5EF4-FFF2-40B4-BE49-F238E27FC236}">
                  <a16:creationId xmlns:a16="http://schemas.microsoft.com/office/drawing/2014/main" id="{34919220-2CC8-E44E-8E5D-8B04BB90F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0116" y="3059019"/>
              <a:ext cx="2019638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leave|F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=good)</a:t>
              </a:r>
            </a:p>
          </p:txBody>
        </p:sp>
        <p:sp>
          <p:nvSpPr>
            <p:cNvPr id="77" name="TextBox 16">
              <a:extLst>
                <a:ext uri="{FF2B5EF4-FFF2-40B4-BE49-F238E27FC236}">
                  <a16:creationId xmlns:a16="http://schemas.microsoft.com/office/drawing/2014/main" id="{E316C34A-FF92-804C-AAFB-DD336E903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04" y="1692782"/>
              <a:ext cx="2970213" cy="536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MEU({F=good})</a:t>
              </a:r>
            </a:p>
          </p:txBody>
        </p:sp>
      </p:grpSp>
      <p:sp>
        <p:nvSpPr>
          <p:cNvPr id="86" name="Oval 3">
            <a:extLst>
              <a:ext uri="{FF2B5EF4-FFF2-40B4-BE49-F238E27FC236}">
                <a16:creationId xmlns:a16="http://schemas.microsoft.com/office/drawing/2014/main" id="{2510619A-30FE-594C-85D7-40542EB2B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604" y="2592196"/>
            <a:ext cx="552389" cy="3297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700" dirty="0">
              <a:latin typeface="Calibri"/>
              <a:cs typeface="Calibri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0BC37FA-B13F-DB46-8BDF-0F371491AF87}"/>
              </a:ext>
            </a:extLst>
          </p:cNvPr>
          <p:cNvCxnSpPr>
            <a:cxnSpLocks/>
            <a:stCxn id="86" idx="4"/>
            <a:endCxn id="58" idx="0"/>
          </p:cNvCxnSpPr>
          <p:nvPr/>
        </p:nvCxnSpPr>
        <p:spPr>
          <a:xfrm flipH="1">
            <a:off x="6327848" y="2921921"/>
            <a:ext cx="2074951" cy="525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5">
            <a:extLst>
              <a:ext uri="{FF2B5EF4-FFF2-40B4-BE49-F238E27FC236}">
                <a16:creationId xmlns:a16="http://schemas.microsoft.com/office/drawing/2014/main" id="{4805AB72-6EC2-4A4E-9024-CBC8CC4AC6E9}"/>
              </a:ext>
            </a:extLst>
          </p:cNvPr>
          <p:cNvSpPr txBox="1">
            <a:spLocks noChangeArrowheads="1"/>
          </p:cNvSpPr>
          <p:nvPr/>
        </p:nvSpPr>
        <p:spPr bwMode="auto">
          <a:xfrm rot="21016010">
            <a:off x="7121670" y="2924880"/>
            <a:ext cx="44765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00" dirty="0">
                <a:latin typeface="Calibri"/>
                <a:cs typeface="Calibri"/>
              </a:rPr>
              <a:t>good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3709729-66B7-A54A-BC98-A1D56498B47F}"/>
              </a:ext>
            </a:extLst>
          </p:cNvPr>
          <p:cNvCxnSpPr>
            <a:cxnSpLocks/>
            <a:stCxn id="86" idx="4"/>
            <a:endCxn id="18" idx="0"/>
          </p:cNvCxnSpPr>
          <p:nvPr/>
        </p:nvCxnSpPr>
        <p:spPr>
          <a:xfrm>
            <a:off x="8402798" y="2921921"/>
            <a:ext cx="1860578" cy="53753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6">
            <a:extLst>
              <a:ext uri="{FF2B5EF4-FFF2-40B4-BE49-F238E27FC236}">
                <a16:creationId xmlns:a16="http://schemas.microsoft.com/office/drawing/2014/main" id="{D89C2BA1-DBDA-9D4B-A488-8D43490409CF}"/>
              </a:ext>
            </a:extLst>
          </p:cNvPr>
          <p:cNvSpPr txBox="1">
            <a:spLocks noChangeArrowheads="1"/>
          </p:cNvSpPr>
          <p:nvPr/>
        </p:nvSpPr>
        <p:spPr bwMode="auto">
          <a:xfrm rot="777307">
            <a:off x="9201756" y="3022286"/>
            <a:ext cx="44765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00" dirty="0">
                <a:latin typeface="Calibri"/>
                <a:cs typeface="Calibri"/>
              </a:rPr>
              <a:t>bad</a:t>
            </a: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9E1F2183-E780-6741-A74E-1CEE90D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560" y="2587925"/>
            <a:ext cx="1042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MEU(F)</a:t>
            </a:r>
          </a:p>
        </p:txBody>
      </p:sp>
      <p:grpSp>
        <p:nvGrpSpPr>
          <p:cNvPr id="89" name="Group 44">
            <a:extLst>
              <a:ext uri="{FF2B5EF4-FFF2-40B4-BE49-F238E27FC236}">
                <a16:creationId xmlns:a16="http://schemas.microsoft.com/office/drawing/2014/main" id="{703F9A12-3DEB-AD49-924F-28335996BCF6}"/>
              </a:ext>
            </a:extLst>
          </p:cNvPr>
          <p:cNvGrpSpPr>
            <a:grpSpLocks/>
          </p:cNvGrpSpPr>
          <p:nvPr/>
        </p:nvGrpSpPr>
        <p:grpSpPr bwMode="auto">
          <a:xfrm>
            <a:off x="37493" y="3667985"/>
            <a:ext cx="4267200" cy="1562100"/>
            <a:chOff x="228600" y="1676400"/>
            <a:chExt cx="8534400" cy="3124200"/>
          </a:xfrm>
        </p:grpSpPr>
        <p:grpSp>
          <p:nvGrpSpPr>
            <p:cNvPr id="90" name="Group 5">
              <a:extLst>
                <a:ext uri="{FF2B5EF4-FFF2-40B4-BE49-F238E27FC236}">
                  <a16:creationId xmlns:a16="http://schemas.microsoft.com/office/drawing/2014/main" id="{5B9B53AB-D5C2-AC45-B6AD-C56954C01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118" name="Freeform 6">
                <a:extLst>
                  <a:ext uri="{FF2B5EF4-FFF2-40B4-BE49-F238E27FC236}">
                    <a16:creationId xmlns:a16="http://schemas.microsoft.com/office/drawing/2014/main" id="{29B0B4EA-119D-DC4D-ACDB-7B4E1C21D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80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9" name="Text Box 7">
                <a:extLst>
                  <a:ext uri="{FF2B5EF4-FFF2-40B4-BE49-F238E27FC236}">
                    <a16:creationId xmlns:a16="http://schemas.microsoft.com/office/drawing/2014/main" id="{E86E26E4-AFC9-904D-A46A-B1E9237870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91" name="Oval 3">
              <a:extLst>
                <a:ext uri="{FF2B5EF4-FFF2-40B4-BE49-F238E27FC236}">
                  <a16:creationId xmlns:a16="http://schemas.microsoft.com/office/drawing/2014/main" id="{965E11A2-2267-D64B-BF3B-5B1B068B6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800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94" name="Oval 3">
              <a:extLst>
                <a:ext uri="{FF2B5EF4-FFF2-40B4-BE49-F238E27FC236}">
                  <a16:creationId xmlns:a16="http://schemas.microsoft.com/office/drawing/2014/main" id="{D2E8D19A-0E95-6645-9521-9C4F45951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80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A690831-A377-EE4C-AAB4-054D04A823D5}"/>
                </a:ext>
              </a:extLst>
            </p:cNvPr>
            <p:cNvCxnSpPr>
              <a:stCxn id="99" idx="3"/>
              <a:endCxn id="91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7DD4F06-1963-C348-B143-04FDD76AF13A}"/>
                </a:ext>
              </a:extLst>
            </p:cNvPr>
            <p:cNvCxnSpPr>
              <a:stCxn id="99" idx="3"/>
              <a:endCxn id="94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15">
              <a:extLst>
                <a:ext uri="{FF2B5EF4-FFF2-40B4-BE49-F238E27FC236}">
                  <a16:creationId xmlns:a16="http://schemas.microsoft.com/office/drawing/2014/main" id="{166DD7B7-945C-9341-A2E5-9AD6DD8FB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28434">
              <a:off x="2625356" y="2194534"/>
              <a:ext cx="990600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98" name="TextBox 16">
              <a:extLst>
                <a:ext uri="{FF2B5EF4-FFF2-40B4-BE49-F238E27FC236}">
                  <a16:creationId xmlns:a16="http://schemas.microsoft.com/office/drawing/2014/main" id="{4ED61534-4B3F-064C-88EE-E78F89C6B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93261">
              <a:off x="5444932" y="2253972"/>
              <a:ext cx="990600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800" dirty="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99" name="Isosceles Triangle 17">
              <a:extLst>
                <a:ext uri="{FF2B5EF4-FFF2-40B4-BE49-F238E27FC236}">
                  <a16:creationId xmlns:a16="http://schemas.microsoft.com/office/drawing/2014/main" id="{BE32F830-8F9C-6D4A-819F-C6BB6F19653B}"/>
                </a:ext>
              </a:extLst>
            </p:cNvPr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sz="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A02ACCD5-28E3-5F46-936B-F0BEA05146DF}"/>
                </a:ext>
              </a:extLst>
            </p:cNvPr>
            <p:cNvCxnSpPr>
              <a:stCxn id="91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9">
              <a:extLst>
                <a:ext uri="{FF2B5EF4-FFF2-40B4-BE49-F238E27FC236}">
                  <a16:creationId xmlns:a16="http://schemas.microsoft.com/office/drawing/2014/main" id="{99D1C439-26E6-574D-B890-51A132D15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972872" y="3472750"/>
              <a:ext cx="990600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103" name="Group 21">
              <a:extLst>
                <a:ext uri="{FF2B5EF4-FFF2-40B4-BE49-F238E27FC236}">
                  <a16:creationId xmlns:a16="http://schemas.microsoft.com/office/drawing/2014/main" id="{C997E106-9ED5-5C46-ADBC-AD90CFF2DE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116" name="Freeform 22">
                <a:extLst>
                  <a:ext uri="{FF2B5EF4-FFF2-40B4-BE49-F238E27FC236}">
                    <a16:creationId xmlns:a16="http://schemas.microsoft.com/office/drawing/2014/main" id="{9FCFC10A-B2D6-DF42-96AC-FC4DD8CD7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80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7" name="Text Box 7">
                <a:extLst>
                  <a:ext uri="{FF2B5EF4-FFF2-40B4-BE49-F238E27FC236}">
                    <a16:creationId xmlns:a16="http://schemas.microsoft.com/office/drawing/2014/main" id="{06A292C6-09B6-3146-AE88-96C0943CD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9EAEB1E-CA9B-2E43-8335-3AF33EEBA9EB}"/>
                </a:ext>
              </a:extLst>
            </p:cNvPr>
            <p:cNvCxnSpPr>
              <a:stCxn id="91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32">
              <a:extLst>
                <a:ext uri="{FF2B5EF4-FFF2-40B4-BE49-F238E27FC236}">
                  <a16:creationId xmlns:a16="http://schemas.microsoft.com/office/drawing/2014/main" id="{E02CDE34-48B4-BF43-9EA4-E661DE40C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2576894" y="3741874"/>
              <a:ext cx="990600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106" name="Group 34">
              <a:extLst>
                <a:ext uri="{FF2B5EF4-FFF2-40B4-BE49-F238E27FC236}">
                  <a16:creationId xmlns:a16="http://schemas.microsoft.com/office/drawing/2014/main" id="{D57BD04F-E798-7D42-9E7D-438144CF7E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114" name="Freeform 35">
                <a:extLst>
                  <a:ext uri="{FF2B5EF4-FFF2-40B4-BE49-F238E27FC236}">
                    <a16:creationId xmlns:a16="http://schemas.microsoft.com/office/drawing/2014/main" id="{47D8396A-ED13-3D45-A8A5-36CDEE119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80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5" name="Text Box 7">
                <a:extLst>
                  <a:ext uri="{FF2B5EF4-FFF2-40B4-BE49-F238E27FC236}">
                    <a16:creationId xmlns:a16="http://schemas.microsoft.com/office/drawing/2014/main" id="{C77ECED1-98A2-FA48-887C-54F5E277EA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87EEDB9-AA54-E440-A15A-7888FEAE460F}"/>
                </a:ext>
              </a:extLst>
            </p:cNvPr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38">
              <a:extLst>
                <a:ext uri="{FF2B5EF4-FFF2-40B4-BE49-F238E27FC236}">
                  <a16:creationId xmlns:a16="http://schemas.microsoft.com/office/drawing/2014/main" id="{B3756FFE-F197-B849-BFAA-67975FBADA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112" name="Freeform 39">
                <a:extLst>
                  <a:ext uri="{FF2B5EF4-FFF2-40B4-BE49-F238E27FC236}">
                    <a16:creationId xmlns:a16="http://schemas.microsoft.com/office/drawing/2014/main" id="{A659341B-1144-5842-9698-A679E909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80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3" name="Text Box 7">
                <a:extLst>
                  <a:ext uri="{FF2B5EF4-FFF2-40B4-BE49-F238E27FC236}">
                    <a16:creationId xmlns:a16="http://schemas.microsoft.com/office/drawing/2014/main" id="{F042278D-6292-2646-ACE5-D39E7BF6E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8DC4B11E-C868-4048-9E20-3B17857912F8}"/>
                </a:ext>
              </a:extLst>
            </p:cNvPr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42">
              <a:extLst>
                <a:ext uri="{FF2B5EF4-FFF2-40B4-BE49-F238E27FC236}">
                  <a16:creationId xmlns:a16="http://schemas.microsoft.com/office/drawing/2014/main" id="{ADA5FE12-F00B-E54C-BD31-E7D30D42A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7301294" y="3741874"/>
              <a:ext cx="990600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111" name="TextBox 43">
              <a:extLst>
                <a:ext uri="{FF2B5EF4-FFF2-40B4-BE49-F238E27FC236}">
                  <a16:creationId xmlns:a16="http://schemas.microsoft.com/office/drawing/2014/main" id="{3AF7A3ED-2D23-114B-B09A-72A7E39E6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5697272" y="3454844"/>
              <a:ext cx="990600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593A4D5-0ED2-8745-8F84-5F6685295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3" y="5268185"/>
            <a:ext cx="605017" cy="45720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41A92B1-CBD7-3346-927B-63F72FD30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3" y="5268185"/>
            <a:ext cx="566784" cy="3429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BC39103-1A50-9446-8BB5-33612C7CC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93" y="5268185"/>
            <a:ext cx="533400" cy="39122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47204FD-583E-6647-A1D9-6900224CA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93" y="5268185"/>
            <a:ext cx="609600" cy="383072"/>
          </a:xfrm>
          <a:prstGeom prst="rect">
            <a:avLst/>
          </a:prstGeom>
        </p:spPr>
      </p:pic>
      <p:sp>
        <p:nvSpPr>
          <p:cNvPr id="124" name="TextBox 16">
            <a:extLst>
              <a:ext uri="{FF2B5EF4-FFF2-40B4-BE49-F238E27FC236}">
                <a16:creationId xmlns:a16="http://schemas.microsoft.com/office/drawing/2014/main" id="{C1CF3782-8B04-D847-8063-6BDF68C6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893" y="4338063"/>
            <a:ext cx="8572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EU(take)</a:t>
            </a:r>
          </a:p>
        </p:txBody>
      </p:sp>
      <p:sp>
        <p:nvSpPr>
          <p:cNvPr id="125" name="TextBox 16">
            <a:extLst>
              <a:ext uri="{FF2B5EF4-FFF2-40B4-BE49-F238E27FC236}">
                <a16:creationId xmlns:a16="http://schemas.microsoft.com/office/drawing/2014/main" id="{AA8266D4-0312-0A49-A2C6-F61AB8304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846" y="4338063"/>
            <a:ext cx="6770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EU(leave)</a:t>
            </a:r>
          </a:p>
        </p:txBody>
      </p:sp>
      <p:sp>
        <p:nvSpPr>
          <p:cNvPr id="126" name="TextBox 16">
            <a:extLst>
              <a:ext uri="{FF2B5EF4-FFF2-40B4-BE49-F238E27FC236}">
                <a16:creationId xmlns:a16="http://schemas.microsoft.com/office/drawing/2014/main" id="{D7705D07-3FFB-FB47-A11C-4878428A4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260" y="3597399"/>
            <a:ext cx="1208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MEU({})</a:t>
            </a:r>
          </a:p>
        </p:txBody>
      </p:sp>
      <p:pic>
        <p:nvPicPr>
          <p:cNvPr id="127" name="Picture 126" descr="txp_fig.png">
            <a:extLst>
              <a:ext uri="{FF2B5EF4-FFF2-40B4-BE49-F238E27FC236}">
                <a16:creationId xmlns:a16="http://schemas.microsoft.com/office/drawing/2014/main" id="{980491D6-6490-B448-AEAB-6EA713C605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6725" y="586528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8" name="TextBox 16">
            <a:extLst>
              <a:ext uri="{FF2B5EF4-FFF2-40B4-BE49-F238E27FC236}">
                <a16:creationId xmlns:a16="http://schemas.microsoft.com/office/drawing/2014/main" id="{3359529D-20F8-9A41-AAA3-6655647E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693" y="1412459"/>
            <a:ext cx="5250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VPI(F) = VPI(F|{}) = MEU(F) – MEU({})</a:t>
            </a:r>
          </a:p>
        </p:txBody>
      </p:sp>
    </p:spTree>
    <p:extLst>
      <p:ext uri="{BB962C8B-B14F-4D97-AF65-F5344CB8AC3E}">
        <p14:creationId xmlns:p14="http://schemas.microsoft.com/office/powerpoint/2010/main" val="24629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7FB0F4-DB9E-7245-B502-CCCCEC10DDB5}"/>
              </a:ext>
            </a:extLst>
          </p:cNvPr>
          <p:cNvGrpSpPr/>
          <p:nvPr/>
        </p:nvGrpSpPr>
        <p:grpSpPr>
          <a:xfrm>
            <a:off x="8352254" y="3459452"/>
            <a:ext cx="3967278" cy="2331747"/>
            <a:chOff x="3540390" y="1727209"/>
            <a:chExt cx="8779141" cy="4063990"/>
          </a:xfrm>
        </p:grpSpPr>
        <p:grpSp>
          <p:nvGrpSpPr>
            <p:cNvPr id="23556" name="Group 5"/>
            <p:cNvGrpSpPr>
              <a:grpSpLocks/>
            </p:cNvGrpSpPr>
            <p:nvPr/>
          </p:nvGrpSpPr>
          <p:grpSpPr bwMode="auto">
            <a:xfrm>
              <a:off x="3540390" y="4318009"/>
              <a:ext cx="1828800" cy="612775"/>
              <a:chOff x="4368" y="1728"/>
              <a:chExt cx="528" cy="386"/>
            </a:xfrm>
          </p:grpSpPr>
          <p:sp>
            <p:nvSpPr>
              <p:cNvPr id="23582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8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U(t,s)</a:t>
                </a:r>
              </a:p>
            </p:txBody>
          </p:sp>
        </p:grpSp>
        <p:sp>
          <p:nvSpPr>
            <p:cNvPr id="23557" name="Oval 3"/>
            <p:cNvSpPr>
              <a:spLocks noChangeArrowheads="1"/>
            </p:cNvSpPr>
            <p:nvPr/>
          </p:nvSpPr>
          <p:spPr bwMode="auto">
            <a:xfrm>
              <a:off x="4835790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dirty="0">
                  <a:latin typeface="Calibri"/>
                  <a:cs typeface="Calibri"/>
                </a:rPr>
                <a:t>W | {b}</a:t>
              </a:r>
            </a:p>
          </p:txBody>
        </p:sp>
        <p:sp>
          <p:nvSpPr>
            <p:cNvPr id="23558" name="Oval 3"/>
            <p:cNvSpPr>
              <a:spLocks noChangeArrowheads="1"/>
            </p:cNvSpPr>
            <p:nvPr/>
          </p:nvSpPr>
          <p:spPr bwMode="auto">
            <a:xfrm>
              <a:off x="9557015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>
                  <a:latin typeface="Calibri"/>
                  <a:cs typeface="Calibri"/>
                </a:rPr>
                <a:t>W | {b}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3557" idx="0"/>
            </p:cNvCxnSpPr>
            <p:nvPr/>
          </p:nvCxnSpPr>
          <p:spPr>
            <a:xfrm rot="5400000">
              <a:off x="6227234" y="1404153"/>
              <a:ext cx="762000" cy="232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3558" idx="0"/>
            </p:cNvCxnSpPr>
            <p:nvPr/>
          </p:nvCxnSpPr>
          <p:spPr>
            <a:xfrm rot="16200000" flipH="1">
              <a:off x="8587847" y="1366052"/>
              <a:ext cx="762000" cy="2398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1" name="TextBox 15"/>
            <p:cNvSpPr txBox="1">
              <a:spLocks noChangeArrowheads="1"/>
            </p:cNvSpPr>
            <p:nvPr/>
          </p:nvSpPr>
          <p:spPr bwMode="auto">
            <a:xfrm rot="20528434">
              <a:off x="5937514" y="2286293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take</a:t>
              </a:r>
            </a:p>
          </p:txBody>
        </p:sp>
        <p:sp>
          <p:nvSpPr>
            <p:cNvPr id="23562" name="TextBox 16"/>
            <p:cNvSpPr txBox="1">
              <a:spLocks noChangeArrowheads="1"/>
            </p:cNvSpPr>
            <p:nvPr/>
          </p:nvSpPr>
          <p:spPr bwMode="auto">
            <a:xfrm rot="1093261">
              <a:off x="8756914" y="2346620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latin typeface="Calibri"/>
                  <a:cs typeface="Calibri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7197990" y="1727209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Straight Arrow Connector 18"/>
            <p:cNvCxnSpPr>
              <a:stCxn id="23557" idx="4"/>
            </p:cNvCxnSpPr>
            <p:nvPr/>
          </p:nvCxnSpPr>
          <p:spPr>
            <a:xfrm rot="5400000">
              <a:off x="45143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5" name="TextBox 19"/>
            <p:cNvSpPr txBox="1">
              <a:spLocks noChangeArrowheads="1"/>
            </p:cNvSpPr>
            <p:nvPr/>
          </p:nvSpPr>
          <p:spPr bwMode="auto">
            <a:xfrm rot="19448784">
              <a:off x="4284927" y="3564231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grpSp>
          <p:nvGrpSpPr>
            <p:cNvPr id="23566" name="Group 21"/>
            <p:cNvGrpSpPr>
              <a:grpSpLocks/>
            </p:cNvGrpSpPr>
            <p:nvPr/>
          </p:nvGrpSpPr>
          <p:grpSpPr bwMode="auto">
            <a:xfrm>
              <a:off x="5521590" y="4318009"/>
              <a:ext cx="1828800" cy="612775"/>
              <a:chOff x="4368" y="1728"/>
              <a:chExt cx="528" cy="386"/>
            </a:xfrm>
          </p:grpSpPr>
          <p:sp>
            <p:nvSpPr>
              <p:cNvPr id="23580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8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3557" idx="4"/>
            </p:cNvCxnSpPr>
            <p:nvPr/>
          </p:nvCxnSpPr>
          <p:spPr>
            <a:xfrm rot="16200000" flipH="1">
              <a:off x="55430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8" name="TextBox 32"/>
            <p:cNvSpPr txBox="1">
              <a:spLocks noChangeArrowheads="1"/>
            </p:cNvSpPr>
            <p:nvPr/>
          </p:nvSpPr>
          <p:spPr bwMode="auto">
            <a:xfrm rot="2243371">
              <a:off x="58883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grpSp>
          <p:nvGrpSpPr>
            <p:cNvPr id="23569" name="Group 34"/>
            <p:cNvGrpSpPr>
              <a:grpSpLocks/>
            </p:cNvGrpSpPr>
            <p:nvPr/>
          </p:nvGrpSpPr>
          <p:grpSpPr bwMode="auto">
            <a:xfrm>
              <a:off x="8264790" y="4318009"/>
              <a:ext cx="1828800" cy="533400"/>
              <a:chOff x="4368" y="1728"/>
              <a:chExt cx="528" cy="336"/>
            </a:xfrm>
          </p:grpSpPr>
          <p:sp>
            <p:nvSpPr>
              <p:cNvPr id="23578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7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92387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71" name="Group 38"/>
            <p:cNvGrpSpPr>
              <a:grpSpLocks/>
            </p:cNvGrpSpPr>
            <p:nvPr/>
          </p:nvGrpSpPr>
          <p:grpSpPr bwMode="auto">
            <a:xfrm>
              <a:off x="10245990" y="4318009"/>
              <a:ext cx="1828800" cy="533400"/>
              <a:chOff x="4368" y="1728"/>
              <a:chExt cx="528" cy="336"/>
            </a:xfrm>
          </p:grpSpPr>
          <p:sp>
            <p:nvSpPr>
              <p:cNvPr id="23576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23577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102674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3" name="TextBox 42"/>
            <p:cNvSpPr txBox="1">
              <a:spLocks noChangeArrowheads="1"/>
            </p:cNvSpPr>
            <p:nvPr/>
          </p:nvSpPr>
          <p:spPr bwMode="auto">
            <a:xfrm rot="2243371">
              <a:off x="106127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3574" name="TextBox 43"/>
            <p:cNvSpPr txBox="1">
              <a:spLocks noChangeArrowheads="1"/>
            </p:cNvSpPr>
            <p:nvPr/>
          </p:nvSpPr>
          <p:spPr bwMode="auto">
            <a:xfrm rot="19448784">
              <a:off x="9009327" y="3546769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3575" name="TextBox 31"/>
            <p:cNvSpPr txBox="1">
              <a:spLocks noChangeArrowheads="1"/>
            </p:cNvSpPr>
            <p:nvPr/>
          </p:nvSpPr>
          <p:spPr bwMode="auto">
            <a:xfrm>
              <a:off x="7426590" y="1814521"/>
              <a:ext cx="685800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700">
                  <a:latin typeface="Calibri"/>
                  <a:cs typeface="Calibri"/>
                </a:rPr>
                <a:t>{b}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876800"/>
              <a:ext cx="1210033" cy="9143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76800"/>
              <a:ext cx="1133567" cy="6858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876800"/>
              <a:ext cx="1066800" cy="7824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876800"/>
              <a:ext cx="1219200" cy="766143"/>
            </a:xfrm>
            <a:prstGeom prst="rect">
              <a:avLst/>
            </a:prstGeom>
          </p:spPr>
        </p:pic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66B70541-E9D6-D149-ACF2-C7640D888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1" y="3085832"/>
              <a:ext cx="17144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take|F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=bad)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974AB2DA-B7B0-6043-ADF8-EBD5B33BE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0732" y="2731435"/>
              <a:ext cx="18287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leave|F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=bad)</a:t>
              </a:r>
            </a:p>
          </p:txBody>
        </p:sp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101DBDD5-A068-244D-A1B1-A7946372D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04" y="1742768"/>
              <a:ext cx="3038388" cy="536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MEU({F=bad})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1417704-E0E9-7444-A514-F45C1EFDD60C}"/>
              </a:ext>
            </a:extLst>
          </p:cNvPr>
          <p:cNvGrpSpPr/>
          <p:nvPr/>
        </p:nvGrpSpPr>
        <p:grpSpPr>
          <a:xfrm>
            <a:off x="4416725" y="3427860"/>
            <a:ext cx="4166214" cy="2351500"/>
            <a:chOff x="3540390" y="1692782"/>
            <a:chExt cx="9219364" cy="4098417"/>
          </a:xfrm>
        </p:grpSpPr>
        <p:grpSp>
          <p:nvGrpSpPr>
            <p:cNvPr id="51" name="Group 5">
              <a:extLst>
                <a:ext uri="{FF2B5EF4-FFF2-40B4-BE49-F238E27FC236}">
                  <a16:creationId xmlns:a16="http://schemas.microsoft.com/office/drawing/2014/main" id="{6C0B4157-38F1-5E4F-B803-ED91DDF6D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390" y="4318009"/>
              <a:ext cx="1828800" cy="612775"/>
              <a:chOff x="4368" y="1728"/>
              <a:chExt cx="528" cy="386"/>
            </a:xfrm>
          </p:grpSpPr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DE84D633-25F8-0A45-8BDC-0C640C373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85" name="Text Box 7">
                <a:extLst>
                  <a:ext uri="{FF2B5EF4-FFF2-40B4-BE49-F238E27FC236}">
                    <a16:creationId xmlns:a16="http://schemas.microsoft.com/office/drawing/2014/main" id="{1BA45AF0-1FAA-5D4C-BF42-0AA6DC2FA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U(t,s)</a:t>
                </a:r>
              </a:p>
            </p:txBody>
          </p:sp>
        </p:grpSp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EE5B6EB3-395B-AA4A-8499-142B81914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790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dirty="0">
                  <a:latin typeface="Calibri"/>
                  <a:cs typeface="Calibri"/>
                </a:rPr>
                <a:t>W | {b}</a:t>
              </a:r>
            </a:p>
          </p:txBody>
        </p:sp>
        <p:sp>
          <p:nvSpPr>
            <p:cNvPr id="53" name="Oval 3">
              <a:extLst>
                <a:ext uri="{FF2B5EF4-FFF2-40B4-BE49-F238E27FC236}">
                  <a16:creationId xmlns:a16="http://schemas.microsoft.com/office/drawing/2014/main" id="{59ABE665-32FD-F14C-9CF3-6F898DC49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7015" y="2946409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>
                  <a:latin typeface="Calibri"/>
                  <a:cs typeface="Calibri"/>
                </a:rPr>
                <a:t>W | {b}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2D4B8D6-E95E-1D43-8CCC-1452C8D0A944}"/>
                </a:ext>
              </a:extLst>
            </p:cNvPr>
            <p:cNvCxnSpPr>
              <a:stCxn id="58" idx="3"/>
              <a:endCxn id="52" idx="0"/>
            </p:cNvCxnSpPr>
            <p:nvPr/>
          </p:nvCxnSpPr>
          <p:spPr>
            <a:xfrm rot="5400000">
              <a:off x="6227234" y="1404153"/>
              <a:ext cx="762000" cy="2322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E234AF2-6892-FA4D-9C2B-8F1E94A4BFC1}"/>
                </a:ext>
              </a:extLst>
            </p:cNvPr>
            <p:cNvCxnSpPr>
              <a:stCxn id="58" idx="3"/>
              <a:endCxn id="53" idx="0"/>
            </p:cNvCxnSpPr>
            <p:nvPr/>
          </p:nvCxnSpPr>
          <p:spPr>
            <a:xfrm rot="16200000" flipH="1">
              <a:off x="8587847" y="1366052"/>
              <a:ext cx="762000" cy="2398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15">
              <a:extLst>
                <a:ext uri="{FF2B5EF4-FFF2-40B4-BE49-F238E27FC236}">
                  <a16:creationId xmlns:a16="http://schemas.microsoft.com/office/drawing/2014/main" id="{D767F3E4-1198-4647-AC23-B4C8BB1BA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28434">
              <a:off x="5937514" y="2286293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latin typeface="Calibri"/>
                  <a:cs typeface="Calibri"/>
                </a:rPr>
                <a:t>take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77A71C79-F74F-554E-817C-901E4AF9A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93261">
              <a:off x="8756914" y="2346620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leave</a:t>
              </a:r>
            </a:p>
          </p:txBody>
        </p:sp>
        <p:sp>
          <p:nvSpPr>
            <p:cNvPr id="58" name="Isosceles Triangle 17">
              <a:extLst>
                <a:ext uri="{FF2B5EF4-FFF2-40B4-BE49-F238E27FC236}">
                  <a16:creationId xmlns:a16="http://schemas.microsoft.com/office/drawing/2014/main" id="{CBD2E199-7759-A747-84DB-BE469BBAFECB}"/>
                </a:ext>
              </a:extLst>
            </p:cNvPr>
            <p:cNvSpPr/>
            <p:nvPr/>
          </p:nvSpPr>
          <p:spPr>
            <a:xfrm>
              <a:off x="7197990" y="1727209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668A3A9-F1EF-4149-8F00-F82510494070}"/>
                </a:ext>
              </a:extLst>
            </p:cNvPr>
            <p:cNvCxnSpPr>
              <a:stCxn id="52" idx="4"/>
            </p:cNvCxnSpPr>
            <p:nvPr/>
          </p:nvCxnSpPr>
          <p:spPr>
            <a:xfrm rot="5400000">
              <a:off x="45143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19">
              <a:extLst>
                <a:ext uri="{FF2B5EF4-FFF2-40B4-BE49-F238E27FC236}">
                  <a16:creationId xmlns:a16="http://schemas.microsoft.com/office/drawing/2014/main" id="{AC54D79F-B285-FB45-93DE-44B2BE764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4284927" y="3564231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grpSp>
          <p:nvGrpSpPr>
            <p:cNvPr id="61" name="Group 21">
              <a:extLst>
                <a:ext uri="{FF2B5EF4-FFF2-40B4-BE49-F238E27FC236}">
                  <a16:creationId xmlns:a16="http://schemas.microsoft.com/office/drawing/2014/main" id="{C7FA9569-913C-4A40-A57A-12184F0DD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1590" y="4318009"/>
              <a:ext cx="1828800" cy="612775"/>
              <a:chOff x="4368" y="1728"/>
              <a:chExt cx="528" cy="386"/>
            </a:xfrm>
          </p:grpSpPr>
          <p:sp>
            <p:nvSpPr>
              <p:cNvPr id="82" name="Freeform 22">
                <a:extLst>
                  <a:ext uri="{FF2B5EF4-FFF2-40B4-BE49-F238E27FC236}">
                    <a16:creationId xmlns:a16="http://schemas.microsoft.com/office/drawing/2014/main" id="{842FABF9-FD55-8246-8995-5907EDE35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83" name="Text Box 7">
                <a:extLst>
                  <a:ext uri="{FF2B5EF4-FFF2-40B4-BE49-F238E27FC236}">
                    <a16:creationId xmlns:a16="http://schemas.microsoft.com/office/drawing/2014/main" id="{62B40760-79C2-5247-A91A-09E221ECD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U(t,r)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575E24E-07E3-F346-839F-15D12779B89C}"/>
                </a:ext>
              </a:extLst>
            </p:cNvPr>
            <p:cNvCxnSpPr>
              <a:stCxn id="52" idx="4"/>
            </p:cNvCxnSpPr>
            <p:nvPr/>
          </p:nvCxnSpPr>
          <p:spPr>
            <a:xfrm rot="16200000" flipH="1">
              <a:off x="55430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417CF5D9-67E3-9448-BCB3-DE49271FE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58883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grpSp>
          <p:nvGrpSpPr>
            <p:cNvPr id="64" name="Group 34">
              <a:extLst>
                <a:ext uri="{FF2B5EF4-FFF2-40B4-BE49-F238E27FC236}">
                  <a16:creationId xmlns:a16="http://schemas.microsoft.com/office/drawing/2014/main" id="{14CA7A51-251A-FF46-89D6-88E2DE86F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64790" y="4318009"/>
              <a:ext cx="1828800" cy="533400"/>
              <a:chOff x="4368" y="1728"/>
              <a:chExt cx="528" cy="336"/>
            </a:xfrm>
          </p:grpSpPr>
          <p:sp>
            <p:nvSpPr>
              <p:cNvPr id="80" name="Freeform 35">
                <a:extLst>
                  <a:ext uri="{FF2B5EF4-FFF2-40B4-BE49-F238E27FC236}">
                    <a16:creationId xmlns:a16="http://schemas.microsoft.com/office/drawing/2014/main" id="{5F26B217-CD4B-8D4F-8E1D-10A0D9978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81" name="Text Box 7">
                <a:extLst>
                  <a:ext uri="{FF2B5EF4-FFF2-40B4-BE49-F238E27FC236}">
                    <a16:creationId xmlns:a16="http://schemas.microsoft.com/office/drawing/2014/main" id="{D358A980-9EF9-EC45-BF9A-BD512F1D6F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U(l,s)</a:t>
                </a:r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0BE7696-B7F9-FD4E-BFB7-10BFE508EBF4}"/>
                </a:ext>
              </a:extLst>
            </p:cNvPr>
            <p:cNvCxnSpPr/>
            <p:nvPr/>
          </p:nvCxnSpPr>
          <p:spPr>
            <a:xfrm rot="5400000">
              <a:off x="9238721" y="3385353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38">
              <a:extLst>
                <a:ext uri="{FF2B5EF4-FFF2-40B4-BE49-F238E27FC236}">
                  <a16:creationId xmlns:a16="http://schemas.microsoft.com/office/drawing/2014/main" id="{A00347F0-6170-D346-B6E7-6E028810C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5990" y="4318009"/>
              <a:ext cx="1828800" cy="533400"/>
              <a:chOff x="4368" y="1728"/>
              <a:chExt cx="528" cy="336"/>
            </a:xfrm>
          </p:grpSpPr>
          <p:sp>
            <p:nvSpPr>
              <p:cNvPr id="78" name="Freeform 39">
                <a:extLst>
                  <a:ext uri="{FF2B5EF4-FFF2-40B4-BE49-F238E27FC236}">
                    <a16:creationId xmlns:a16="http://schemas.microsoft.com/office/drawing/2014/main" id="{84171C41-2C91-8A4C-AB38-7AFB8A07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00">
                  <a:latin typeface="Calibri"/>
                  <a:cs typeface="Calibri"/>
                </a:endParaRPr>
              </a:p>
            </p:txBody>
          </p:sp>
          <p:sp>
            <p:nvSpPr>
              <p:cNvPr id="79" name="Text Box 7">
                <a:extLst>
                  <a:ext uri="{FF2B5EF4-FFF2-40B4-BE49-F238E27FC236}">
                    <a16:creationId xmlns:a16="http://schemas.microsoft.com/office/drawing/2014/main" id="{929C0156-1394-D34C-B1A6-15D56C2AA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00">
                    <a:latin typeface="Calibri"/>
                    <a:cs typeface="Calibri"/>
                  </a:rPr>
                  <a:t>U(l,r)</a:t>
                </a: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0D836D5-047C-D841-8AFF-1981C052DBD9}"/>
                </a:ext>
              </a:extLst>
            </p:cNvPr>
            <p:cNvCxnSpPr/>
            <p:nvPr/>
          </p:nvCxnSpPr>
          <p:spPr>
            <a:xfrm rot="16200000" flipH="1">
              <a:off x="10267421" y="3425041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42">
              <a:extLst>
                <a:ext uri="{FF2B5EF4-FFF2-40B4-BE49-F238E27FC236}">
                  <a16:creationId xmlns:a16="http://schemas.microsoft.com/office/drawing/2014/main" id="{5320CEB2-64CA-E242-B251-122B9B871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43371">
              <a:off x="10612704" y="3834106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69" name="TextBox 43">
              <a:extLst>
                <a:ext uri="{FF2B5EF4-FFF2-40B4-BE49-F238E27FC236}">
                  <a16:creationId xmlns:a16="http://schemas.microsoft.com/office/drawing/2014/main" id="{0DAA4AF1-7497-EA4E-93B5-8B312F45B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8784">
              <a:off x="9009327" y="3546769"/>
              <a:ext cx="99059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70" name="TextBox 31">
              <a:extLst>
                <a:ext uri="{FF2B5EF4-FFF2-40B4-BE49-F238E27FC236}">
                  <a16:creationId xmlns:a16="http://schemas.microsoft.com/office/drawing/2014/main" id="{19565A49-7FFA-E641-8F50-AC6144EC9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6590" y="1814521"/>
              <a:ext cx="685800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700" dirty="0">
                  <a:latin typeface="Calibri"/>
                  <a:cs typeface="Calibri"/>
                </a:rPr>
                <a:t>{b}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964D0A0-C714-094E-8E2B-A19C75F0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876800"/>
              <a:ext cx="1210033" cy="9143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C528598-B088-F947-8993-CC115A3F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876800"/>
              <a:ext cx="1133567" cy="685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10A3C4E-820D-8A45-AA14-007BB2A3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876800"/>
              <a:ext cx="1066800" cy="78245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97BC0D7-4BD0-8540-8668-78F5B271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876800"/>
              <a:ext cx="1219200" cy="766143"/>
            </a:xfrm>
            <a:prstGeom prst="rect">
              <a:avLst/>
            </a:prstGeom>
          </p:spPr>
        </p:pic>
        <p:sp>
          <p:nvSpPr>
            <p:cNvPr id="75" name="TextBox 16">
              <a:extLst>
                <a:ext uri="{FF2B5EF4-FFF2-40B4-BE49-F238E27FC236}">
                  <a16:creationId xmlns:a16="http://schemas.microsoft.com/office/drawing/2014/main" id="{CCF3EFC5-106E-6B4A-A834-818EF5E5C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999" y="2987685"/>
              <a:ext cx="1869109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take|F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=good)</a:t>
              </a:r>
            </a:p>
          </p:txBody>
        </p:sp>
        <p:sp>
          <p:nvSpPr>
            <p:cNvPr id="76" name="TextBox 16">
              <a:extLst>
                <a:ext uri="{FF2B5EF4-FFF2-40B4-BE49-F238E27FC236}">
                  <a16:creationId xmlns:a16="http://schemas.microsoft.com/office/drawing/2014/main" id="{34919220-2CC8-E44E-8E5D-8B04BB90F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0116" y="3059019"/>
              <a:ext cx="2019638" cy="3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EU(</a:t>
              </a:r>
              <a:r>
                <a:rPr lang="en-US" sz="700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leave|F</a:t>
              </a:r>
              <a:r>
                <a:rPr lang="en-US" sz="7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=good)</a:t>
              </a:r>
            </a:p>
          </p:txBody>
        </p:sp>
        <p:sp>
          <p:nvSpPr>
            <p:cNvPr id="77" name="TextBox 16">
              <a:extLst>
                <a:ext uri="{FF2B5EF4-FFF2-40B4-BE49-F238E27FC236}">
                  <a16:creationId xmlns:a16="http://schemas.microsoft.com/office/drawing/2014/main" id="{E316C34A-FF92-804C-AAFB-DD336E903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04" y="1692782"/>
              <a:ext cx="2970213" cy="536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MEU({F=good})</a:t>
              </a:r>
            </a:p>
          </p:txBody>
        </p:sp>
      </p:grpSp>
      <p:sp>
        <p:nvSpPr>
          <p:cNvPr id="86" name="Oval 3">
            <a:extLst>
              <a:ext uri="{FF2B5EF4-FFF2-40B4-BE49-F238E27FC236}">
                <a16:creationId xmlns:a16="http://schemas.microsoft.com/office/drawing/2014/main" id="{2510619A-30FE-594C-85D7-40542EB2B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604" y="2592196"/>
            <a:ext cx="552389" cy="3297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700" dirty="0">
              <a:latin typeface="Calibri"/>
              <a:cs typeface="Calibri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0BC37FA-B13F-DB46-8BDF-0F371491AF87}"/>
              </a:ext>
            </a:extLst>
          </p:cNvPr>
          <p:cNvCxnSpPr>
            <a:cxnSpLocks/>
            <a:stCxn id="86" idx="4"/>
            <a:endCxn id="58" idx="0"/>
          </p:cNvCxnSpPr>
          <p:nvPr/>
        </p:nvCxnSpPr>
        <p:spPr>
          <a:xfrm flipH="1">
            <a:off x="6327848" y="2921921"/>
            <a:ext cx="2074951" cy="525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5">
            <a:extLst>
              <a:ext uri="{FF2B5EF4-FFF2-40B4-BE49-F238E27FC236}">
                <a16:creationId xmlns:a16="http://schemas.microsoft.com/office/drawing/2014/main" id="{4805AB72-6EC2-4A4E-9024-CBC8CC4AC6E9}"/>
              </a:ext>
            </a:extLst>
          </p:cNvPr>
          <p:cNvSpPr txBox="1">
            <a:spLocks noChangeArrowheads="1"/>
          </p:cNvSpPr>
          <p:nvPr/>
        </p:nvSpPr>
        <p:spPr bwMode="auto">
          <a:xfrm rot="21016010">
            <a:off x="7121670" y="2924880"/>
            <a:ext cx="44765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00" dirty="0">
                <a:latin typeface="Calibri"/>
                <a:cs typeface="Calibri"/>
              </a:rPr>
              <a:t>good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3709729-66B7-A54A-BC98-A1D56498B47F}"/>
              </a:ext>
            </a:extLst>
          </p:cNvPr>
          <p:cNvCxnSpPr>
            <a:cxnSpLocks/>
            <a:stCxn id="86" idx="4"/>
            <a:endCxn id="18" idx="0"/>
          </p:cNvCxnSpPr>
          <p:nvPr/>
        </p:nvCxnSpPr>
        <p:spPr>
          <a:xfrm>
            <a:off x="8402798" y="2921921"/>
            <a:ext cx="1860578" cy="53753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6">
            <a:extLst>
              <a:ext uri="{FF2B5EF4-FFF2-40B4-BE49-F238E27FC236}">
                <a16:creationId xmlns:a16="http://schemas.microsoft.com/office/drawing/2014/main" id="{D89C2BA1-DBDA-9D4B-A488-8D43490409CF}"/>
              </a:ext>
            </a:extLst>
          </p:cNvPr>
          <p:cNvSpPr txBox="1">
            <a:spLocks noChangeArrowheads="1"/>
          </p:cNvSpPr>
          <p:nvPr/>
        </p:nvSpPr>
        <p:spPr bwMode="auto">
          <a:xfrm rot="777307">
            <a:off x="9201756" y="3022286"/>
            <a:ext cx="44765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00" dirty="0">
                <a:latin typeface="Calibri"/>
                <a:cs typeface="Calibri"/>
              </a:rPr>
              <a:t>bad</a:t>
            </a: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9E1F2183-E780-6741-A74E-1CEE90D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560" y="2587925"/>
            <a:ext cx="1042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MEU(F)</a:t>
            </a:r>
          </a:p>
        </p:txBody>
      </p:sp>
      <p:grpSp>
        <p:nvGrpSpPr>
          <p:cNvPr id="90" name="Group 5">
            <a:extLst>
              <a:ext uri="{FF2B5EF4-FFF2-40B4-BE49-F238E27FC236}">
                <a16:creationId xmlns:a16="http://schemas.microsoft.com/office/drawing/2014/main" id="{5B9B53AB-D5C2-AC45-B6AD-C56954C01667}"/>
              </a:ext>
            </a:extLst>
          </p:cNvPr>
          <p:cNvGrpSpPr>
            <a:grpSpLocks/>
          </p:cNvGrpSpPr>
          <p:nvPr/>
        </p:nvGrpSpPr>
        <p:grpSpPr bwMode="auto">
          <a:xfrm>
            <a:off x="37493" y="4963385"/>
            <a:ext cx="914400" cy="266700"/>
            <a:chOff x="4368" y="1728"/>
            <a:chExt cx="528" cy="336"/>
          </a:xfrm>
        </p:grpSpPr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29B0B4EA-119D-DC4D-ACDB-7B4E1C21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9" name="Text Box 7">
              <a:extLst>
                <a:ext uri="{FF2B5EF4-FFF2-40B4-BE49-F238E27FC236}">
                  <a16:creationId xmlns:a16="http://schemas.microsoft.com/office/drawing/2014/main" id="{E86E26E4-AFC9-904D-A46A-B1E923787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>
                  <a:latin typeface="Calibri" pitchFamily="34" charset="0"/>
                  <a:cs typeface="Calibri" pitchFamily="34" charset="0"/>
                </a:rPr>
                <a:t>U(t,s)</a:t>
              </a:r>
            </a:p>
          </p:txBody>
        </p:sp>
      </p:grpSp>
      <p:sp>
        <p:nvSpPr>
          <p:cNvPr id="91" name="Oval 3">
            <a:extLst>
              <a:ext uri="{FF2B5EF4-FFF2-40B4-BE49-F238E27FC236}">
                <a16:creationId xmlns:a16="http://schemas.microsoft.com/office/drawing/2014/main" id="{965E11A2-2267-D64B-BF3B-5B1B068B6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93" y="4277585"/>
            <a:ext cx="685800" cy="2873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dirty="0">
                <a:latin typeface="Calibri" pitchFamily="34" charset="0"/>
                <a:cs typeface="Calibri" pitchFamily="34" charset="0"/>
              </a:rPr>
              <a:t>Weather | {}</a:t>
            </a:r>
          </a:p>
        </p:txBody>
      </p:sp>
      <p:sp>
        <p:nvSpPr>
          <p:cNvPr id="94" name="Oval 3">
            <a:extLst>
              <a:ext uri="{FF2B5EF4-FFF2-40B4-BE49-F238E27FC236}">
                <a16:creationId xmlns:a16="http://schemas.microsoft.com/office/drawing/2014/main" id="{D2E8D19A-0E95-6645-9521-9C4F45951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293" y="4277585"/>
            <a:ext cx="685800" cy="2873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>
                <a:latin typeface="Calibri" pitchFamily="34" charset="0"/>
                <a:cs typeface="Calibri" pitchFamily="34" charset="0"/>
              </a:rPr>
              <a:t>Weather | {}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A690831-A377-EE4C-AAB4-054D04A823D5}"/>
              </a:ext>
            </a:extLst>
          </p:cNvPr>
          <p:cNvCxnSpPr>
            <a:cxnSpLocks/>
            <a:stCxn id="99" idx="3"/>
            <a:endCxn id="91" idx="0"/>
          </p:cNvCxnSpPr>
          <p:nvPr/>
        </p:nvCxnSpPr>
        <p:spPr bwMode="auto">
          <a:xfrm flipH="1">
            <a:off x="989993" y="2231625"/>
            <a:ext cx="4647088" cy="2045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7DD4F06-1963-C348-B143-04FDD76AF13A}"/>
              </a:ext>
            </a:extLst>
          </p:cNvPr>
          <p:cNvCxnSpPr>
            <a:cxnSpLocks/>
            <a:stCxn id="99" idx="3"/>
            <a:endCxn id="94" idx="0"/>
          </p:cNvCxnSpPr>
          <p:nvPr/>
        </p:nvCxnSpPr>
        <p:spPr bwMode="auto">
          <a:xfrm flipH="1">
            <a:off x="3352193" y="2231625"/>
            <a:ext cx="2284888" cy="2045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15">
            <a:extLst>
              <a:ext uri="{FF2B5EF4-FFF2-40B4-BE49-F238E27FC236}">
                <a16:creationId xmlns:a16="http://schemas.microsoft.com/office/drawing/2014/main" id="{166DD7B7-945C-9341-A2E5-9AD6DD8FBFEF}"/>
              </a:ext>
            </a:extLst>
          </p:cNvPr>
          <p:cNvSpPr txBox="1">
            <a:spLocks noChangeArrowheads="1"/>
          </p:cNvSpPr>
          <p:nvPr/>
        </p:nvSpPr>
        <p:spPr bwMode="auto">
          <a:xfrm rot="20137396">
            <a:off x="2748925" y="2944399"/>
            <a:ext cx="828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take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4ED61534-4B3F-064C-88EE-E78F89C6B9CD}"/>
              </a:ext>
            </a:extLst>
          </p:cNvPr>
          <p:cNvSpPr txBox="1">
            <a:spLocks noChangeArrowheads="1"/>
          </p:cNvSpPr>
          <p:nvPr/>
        </p:nvSpPr>
        <p:spPr bwMode="auto">
          <a:xfrm rot="19093199">
            <a:off x="3796452" y="3074608"/>
            <a:ext cx="9115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leave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02ACCD5-28E3-5F46-936B-F0BEA05146DF}"/>
              </a:ext>
            </a:extLst>
          </p:cNvPr>
          <p:cNvCxnSpPr>
            <a:stCxn id="91" idx="4"/>
          </p:cNvCxnSpPr>
          <p:nvPr/>
        </p:nvCxnSpPr>
        <p:spPr bwMode="auto">
          <a:xfrm rot="5400000">
            <a:off x="524062" y="4497454"/>
            <a:ext cx="398463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9">
            <a:extLst>
              <a:ext uri="{FF2B5EF4-FFF2-40B4-BE49-F238E27FC236}">
                <a16:creationId xmlns:a16="http://schemas.microsoft.com/office/drawing/2014/main" id="{99D1C439-26E6-574D-B890-51A132D15988}"/>
              </a:ext>
            </a:extLst>
          </p:cNvPr>
          <p:cNvSpPr txBox="1">
            <a:spLocks noChangeArrowheads="1"/>
          </p:cNvSpPr>
          <p:nvPr/>
        </p:nvSpPr>
        <p:spPr bwMode="auto">
          <a:xfrm rot="19448784">
            <a:off x="409629" y="4566160"/>
            <a:ext cx="495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  <a:cs typeface="Calibri" pitchFamily="34" charset="0"/>
              </a:rPr>
              <a:t>sun</a:t>
            </a:r>
          </a:p>
        </p:txBody>
      </p:sp>
      <p:grpSp>
        <p:nvGrpSpPr>
          <p:cNvPr id="103" name="Group 21">
            <a:extLst>
              <a:ext uri="{FF2B5EF4-FFF2-40B4-BE49-F238E27FC236}">
                <a16:creationId xmlns:a16="http://schemas.microsoft.com/office/drawing/2014/main" id="{C997E106-9ED5-5C46-ADBC-AD90CFF2DEA9}"/>
              </a:ext>
            </a:extLst>
          </p:cNvPr>
          <p:cNvGrpSpPr>
            <a:grpSpLocks/>
          </p:cNvGrpSpPr>
          <p:nvPr/>
        </p:nvGrpSpPr>
        <p:grpSpPr bwMode="auto">
          <a:xfrm>
            <a:off x="1028093" y="4963385"/>
            <a:ext cx="914400" cy="266700"/>
            <a:chOff x="4368" y="1728"/>
            <a:chExt cx="528" cy="336"/>
          </a:xfrm>
        </p:grpSpPr>
        <p:sp>
          <p:nvSpPr>
            <p:cNvPr id="116" name="Freeform 22">
              <a:extLst>
                <a:ext uri="{FF2B5EF4-FFF2-40B4-BE49-F238E27FC236}">
                  <a16:creationId xmlns:a16="http://schemas.microsoft.com/office/drawing/2014/main" id="{9FCFC10A-B2D6-DF42-96AC-FC4DD8CD7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7" name="Text Box 7">
              <a:extLst>
                <a:ext uri="{FF2B5EF4-FFF2-40B4-BE49-F238E27FC236}">
                  <a16:creationId xmlns:a16="http://schemas.microsoft.com/office/drawing/2014/main" id="{06A292C6-09B6-3146-AE88-96C0943CD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>
                  <a:latin typeface="Calibri" pitchFamily="34" charset="0"/>
                  <a:cs typeface="Calibri" pitchFamily="34" charset="0"/>
                </a:rPr>
                <a:t>U(t,r)</a:t>
              </a:r>
            </a:p>
          </p:txBody>
        </p: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9EAEB1E-CA9B-2E43-8335-3AF33EEBA9EB}"/>
              </a:ext>
            </a:extLst>
          </p:cNvPr>
          <p:cNvCxnSpPr>
            <a:stCxn id="91" idx="4"/>
          </p:cNvCxnSpPr>
          <p:nvPr/>
        </p:nvCxnSpPr>
        <p:spPr bwMode="auto">
          <a:xfrm rot="16200000" flipH="1">
            <a:off x="1038412" y="4516504"/>
            <a:ext cx="398463" cy="4953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32">
            <a:extLst>
              <a:ext uri="{FF2B5EF4-FFF2-40B4-BE49-F238E27FC236}">
                <a16:creationId xmlns:a16="http://schemas.microsoft.com/office/drawing/2014/main" id="{E02CDE34-48B4-BF43-9EA4-E661DE40C73B}"/>
              </a:ext>
            </a:extLst>
          </p:cNvPr>
          <p:cNvSpPr txBox="1">
            <a:spLocks noChangeArrowheads="1"/>
          </p:cNvSpPr>
          <p:nvPr/>
        </p:nvSpPr>
        <p:spPr bwMode="auto">
          <a:xfrm rot="2243371">
            <a:off x="1211640" y="4700722"/>
            <a:ext cx="495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dirty="0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grpSp>
        <p:nvGrpSpPr>
          <p:cNvPr id="106" name="Group 34">
            <a:extLst>
              <a:ext uri="{FF2B5EF4-FFF2-40B4-BE49-F238E27FC236}">
                <a16:creationId xmlns:a16="http://schemas.microsoft.com/office/drawing/2014/main" id="{D57BD04F-E798-7D42-9E7D-438144CF7E07}"/>
              </a:ext>
            </a:extLst>
          </p:cNvPr>
          <p:cNvGrpSpPr>
            <a:grpSpLocks/>
          </p:cNvGrpSpPr>
          <p:nvPr/>
        </p:nvGrpSpPr>
        <p:grpSpPr bwMode="auto">
          <a:xfrm>
            <a:off x="2399693" y="4963385"/>
            <a:ext cx="914400" cy="266700"/>
            <a:chOff x="4368" y="1728"/>
            <a:chExt cx="528" cy="336"/>
          </a:xfrm>
        </p:grpSpPr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47D8396A-ED13-3D45-A8A5-36CDEE119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5" name="Text Box 7">
              <a:extLst>
                <a:ext uri="{FF2B5EF4-FFF2-40B4-BE49-F238E27FC236}">
                  <a16:creationId xmlns:a16="http://schemas.microsoft.com/office/drawing/2014/main" id="{C77ECED1-98A2-FA48-887C-54F5E277E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>
                  <a:latin typeface="Calibri" pitchFamily="34" charset="0"/>
                  <a:cs typeface="Calibri" pitchFamily="34" charset="0"/>
                </a:rPr>
                <a:t>U(l,s)</a:t>
              </a:r>
            </a:p>
          </p:txBody>
        </p: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87EEDB9-AA54-E440-A15A-7888FEAE460F}"/>
              </a:ext>
            </a:extLst>
          </p:cNvPr>
          <p:cNvCxnSpPr/>
          <p:nvPr/>
        </p:nvCxnSpPr>
        <p:spPr bwMode="auto">
          <a:xfrm rot="5400000">
            <a:off x="2886659" y="4497057"/>
            <a:ext cx="398463" cy="53419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38">
            <a:extLst>
              <a:ext uri="{FF2B5EF4-FFF2-40B4-BE49-F238E27FC236}">
                <a16:creationId xmlns:a16="http://schemas.microsoft.com/office/drawing/2014/main" id="{B3756FFE-F197-B849-BFAA-67975FBADA47}"/>
              </a:ext>
            </a:extLst>
          </p:cNvPr>
          <p:cNvGrpSpPr>
            <a:grpSpLocks/>
          </p:cNvGrpSpPr>
          <p:nvPr/>
        </p:nvGrpSpPr>
        <p:grpSpPr bwMode="auto">
          <a:xfrm>
            <a:off x="3390293" y="4963385"/>
            <a:ext cx="914400" cy="266700"/>
            <a:chOff x="4368" y="1728"/>
            <a:chExt cx="528" cy="336"/>
          </a:xfrm>
        </p:grpSpPr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A659341B-1144-5842-9698-A679E909C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3" name="Text Box 7">
              <a:extLst>
                <a:ext uri="{FF2B5EF4-FFF2-40B4-BE49-F238E27FC236}">
                  <a16:creationId xmlns:a16="http://schemas.microsoft.com/office/drawing/2014/main" id="{F042278D-6292-2646-ACE5-D39E7BF6E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>
                  <a:latin typeface="Calibri" pitchFamily="34" charset="0"/>
                  <a:cs typeface="Calibri" pitchFamily="34" charset="0"/>
                </a:rPr>
                <a:t>U(l,r)</a:t>
              </a:r>
            </a:p>
          </p:txBody>
        </p: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DC4B11E-C868-4048-9E20-3B17857912F8}"/>
              </a:ext>
            </a:extLst>
          </p:cNvPr>
          <p:cNvCxnSpPr/>
          <p:nvPr/>
        </p:nvCxnSpPr>
        <p:spPr bwMode="auto">
          <a:xfrm rot="16200000" flipH="1">
            <a:off x="3401009" y="4516901"/>
            <a:ext cx="398463" cy="49450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42">
            <a:extLst>
              <a:ext uri="{FF2B5EF4-FFF2-40B4-BE49-F238E27FC236}">
                <a16:creationId xmlns:a16="http://schemas.microsoft.com/office/drawing/2014/main" id="{ADA5FE12-F00B-E54C-BD31-E7D30D42AD89}"/>
              </a:ext>
            </a:extLst>
          </p:cNvPr>
          <p:cNvSpPr txBox="1">
            <a:spLocks noChangeArrowheads="1"/>
          </p:cNvSpPr>
          <p:nvPr/>
        </p:nvSpPr>
        <p:spPr bwMode="auto">
          <a:xfrm rot="2243371">
            <a:off x="3573840" y="4700722"/>
            <a:ext cx="495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111" name="TextBox 43">
            <a:extLst>
              <a:ext uri="{FF2B5EF4-FFF2-40B4-BE49-F238E27FC236}">
                <a16:creationId xmlns:a16="http://schemas.microsoft.com/office/drawing/2014/main" id="{3AF7A3ED-2D23-114B-B09A-72A7E39E63DE}"/>
              </a:ext>
            </a:extLst>
          </p:cNvPr>
          <p:cNvSpPr txBox="1">
            <a:spLocks noChangeArrowheads="1"/>
          </p:cNvSpPr>
          <p:nvPr/>
        </p:nvSpPr>
        <p:spPr bwMode="auto">
          <a:xfrm rot="19448784">
            <a:off x="2771829" y="4557207"/>
            <a:ext cx="495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  <a:cs typeface="Calibri" pitchFamily="34" charset="0"/>
              </a:rPr>
              <a:t>sun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593A4D5-0ED2-8745-8F84-5F6685295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3" y="5268185"/>
            <a:ext cx="605017" cy="45720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41A92B1-CBD7-3346-927B-63F72FD30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3" y="5268185"/>
            <a:ext cx="566784" cy="3429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BC39103-1A50-9446-8BB5-33612C7CCB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93" y="5268185"/>
            <a:ext cx="533400" cy="39122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47204FD-583E-6647-A1D9-6900224CA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93" y="5268185"/>
            <a:ext cx="609600" cy="383072"/>
          </a:xfrm>
          <a:prstGeom prst="rect">
            <a:avLst/>
          </a:prstGeom>
        </p:spPr>
      </p:pic>
      <p:sp>
        <p:nvSpPr>
          <p:cNvPr id="124" name="TextBox 16">
            <a:extLst>
              <a:ext uri="{FF2B5EF4-FFF2-40B4-BE49-F238E27FC236}">
                <a16:creationId xmlns:a16="http://schemas.microsoft.com/office/drawing/2014/main" id="{C1CF3782-8B04-D847-8063-6BDF68C6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893" y="4338063"/>
            <a:ext cx="8572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EU(take)</a:t>
            </a:r>
          </a:p>
        </p:txBody>
      </p:sp>
      <p:sp>
        <p:nvSpPr>
          <p:cNvPr id="125" name="TextBox 16">
            <a:extLst>
              <a:ext uri="{FF2B5EF4-FFF2-40B4-BE49-F238E27FC236}">
                <a16:creationId xmlns:a16="http://schemas.microsoft.com/office/drawing/2014/main" id="{AA8266D4-0312-0A49-A2C6-F61AB8304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846" y="4338063"/>
            <a:ext cx="6770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EU(leave)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B31A0A4-4880-D042-A80E-0583A17B086E}"/>
              </a:ext>
            </a:extLst>
          </p:cNvPr>
          <p:cNvCxnSpPr>
            <a:cxnSpLocks/>
            <a:stCxn id="99" idx="3"/>
            <a:endCxn id="86" idx="0"/>
          </p:cNvCxnSpPr>
          <p:nvPr/>
        </p:nvCxnSpPr>
        <p:spPr bwMode="auto">
          <a:xfrm>
            <a:off x="5637081" y="2231625"/>
            <a:ext cx="2765718" cy="36057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6">
            <a:extLst>
              <a:ext uri="{FF2B5EF4-FFF2-40B4-BE49-F238E27FC236}">
                <a16:creationId xmlns:a16="http://schemas.microsoft.com/office/drawing/2014/main" id="{7CF67109-016F-6A49-8989-A36FA2DE157B}"/>
              </a:ext>
            </a:extLst>
          </p:cNvPr>
          <p:cNvSpPr txBox="1">
            <a:spLocks noChangeArrowheads="1"/>
          </p:cNvSpPr>
          <p:nvPr/>
        </p:nvSpPr>
        <p:spPr bwMode="auto">
          <a:xfrm rot="253091">
            <a:off x="6635102" y="2089996"/>
            <a:ext cx="1190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observe F</a:t>
            </a:r>
          </a:p>
        </p:txBody>
      </p:sp>
      <p:sp>
        <p:nvSpPr>
          <p:cNvPr id="132" name="TextBox 16">
            <a:extLst>
              <a:ext uri="{FF2B5EF4-FFF2-40B4-BE49-F238E27FC236}">
                <a16:creationId xmlns:a16="http://schemas.microsoft.com/office/drawing/2014/main" id="{19A2675D-4063-1C4C-9971-E6EA13CAE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585" y="1549673"/>
            <a:ext cx="5250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VPI(F) = VPI(F|{}) = MEU(F) – MEU({})</a:t>
            </a:r>
          </a:p>
        </p:txBody>
      </p:sp>
      <p:sp>
        <p:nvSpPr>
          <p:cNvPr id="136" name="TextBox 16">
            <a:extLst>
              <a:ext uri="{FF2B5EF4-FFF2-40B4-BE49-F238E27FC236}">
                <a16:creationId xmlns:a16="http://schemas.microsoft.com/office/drawing/2014/main" id="{D936CEB8-0815-BD4E-8B1E-5A02D16F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703" y="6186003"/>
            <a:ext cx="7577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It is rational to observe F when VPI(F) &gt; cost of observing F</a:t>
            </a:r>
          </a:p>
        </p:txBody>
      </p:sp>
      <p:sp>
        <p:nvSpPr>
          <p:cNvPr id="99" name="Isosceles Triangle 17">
            <a:extLst>
              <a:ext uri="{FF2B5EF4-FFF2-40B4-BE49-F238E27FC236}">
                <a16:creationId xmlns:a16="http://schemas.microsoft.com/office/drawing/2014/main" id="{BE32F830-8F9C-6D4A-819F-C6BB6F19653B}"/>
              </a:ext>
            </a:extLst>
          </p:cNvPr>
          <p:cNvSpPr/>
          <p:nvPr/>
        </p:nvSpPr>
        <p:spPr bwMode="auto">
          <a:xfrm>
            <a:off x="5351331" y="2003025"/>
            <a:ext cx="571500" cy="228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{}</a:t>
            </a:r>
          </a:p>
          <a:p>
            <a:pPr algn="ctr">
              <a:defRPr/>
            </a:pPr>
            <a:endParaRPr lang="en-US" sz="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’))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err="1">
                  <a:latin typeface="Calibri"/>
                  <a:cs typeface="Calibri"/>
                </a:rPr>
                <a:t>s,a,s</a:t>
              </a:r>
              <a:r>
                <a:rPr lang="en-US" sz="1800" dirty="0">
                  <a:latin typeface="Calibri"/>
                  <a:cs typeface="Calibri"/>
                </a:rPr>
                <a:t>’</a:t>
              </a: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183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One way: use truncated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275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 Nets: Big Picture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137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Two problems with using full joint distribution tables as our 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Unless there are only a few variables, the joint is WAY too big to represent explicitly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Hard to learn (estimate) anything empirically about more than a few variables at a time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Bayes nets: </a:t>
            </a:r>
            <a:r>
              <a:rPr lang="en-US" sz="2400" dirty="0">
                <a:latin typeface="Calibri"/>
                <a:cs typeface="Calibri"/>
              </a:rPr>
              <a:t>a technique for describing complex joint distributions (models) using simple, local distributions (conditional probabilities)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More properly called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 graphical models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describe how variables locally interact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Local interactions chain together to give global, indirect interactions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24" y="3581400"/>
            <a:ext cx="4182456" cy="304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447800"/>
            <a:ext cx="4115264" cy="18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Bayes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799"/>
            <a:ext cx="5410200" cy="5264727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341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Bayes </a:t>
            </a:r>
            <a:r>
              <a:rPr lang="en-US" altLang="ja-JP" dirty="0">
                <a:latin typeface="Calibri"/>
                <a:ea typeface="ＭＳ Ｐゴシック" pitchFamily="34" charset="-128"/>
                <a:cs typeface="Calibri"/>
              </a:rPr>
              <a:t>Net Representation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nets implicitly encode joint 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495801"/>
            <a:ext cx="2062553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12" y="1371600"/>
            <a:ext cx="3724088" cy="27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34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82"/>
          <p:cNvGrpSpPr>
            <a:grpSpLocks/>
          </p:cNvGrpSpPr>
          <p:nvPr/>
        </p:nvGrpSpPr>
        <p:grpSpPr bwMode="auto">
          <a:xfrm>
            <a:off x="3657600" y="1219200"/>
            <a:ext cx="3276600" cy="1600200"/>
            <a:chOff x="3505200" y="1295400"/>
            <a:chExt cx="3276600" cy="1600200"/>
          </a:xfrm>
        </p:grpSpPr>
        <p:sp>
          <p:nvSpPr>
            <p:cNvPr id="75" name="Rounded Rectangle 74"/>
            <p:cNvSpPr/>
            <p:nvPr/>
          </p:nvSpPr>
          <p:spPr>
            <a:xfrm>
              <a:off x="3505200" y="1295400"/>
              <a:ext cx="3276600" cy="1600200"/>
            </a:xfrm>
            <a:prstGeom prst="roundRect">
              <a:avLst/>
            </a:prstGeom>
            <a:solidFill>
              <a:srgbClr val="CCFFCC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Calibri"/>
                <a:cs typeface="Calibri"/>
              </a:endParaRPr>
            </a:p>
          </p:txBody>
        </p:sp>
        <p:grpSp>
          <p:nvGrpSpPr>
            <p:cNvPr id="76" name="Group 38"/>
            <p:cNvGrpSpPr>
              <a:grpSpLocks/>
            </p:cNvGrpSpPr>
            <p:nvPr/>
          </p:nvGrpSpPr>
          <p:grpSpPr bwMode="auto">
            <a:xfrm>
              <a:off x="4706941" y="2016125"/>
              <a:ext cx="973138" cy="727075"/>
              <a:chOff x="3286" y="962"/>
              <a:chExt cx="613" cy="458"/>
            </a:xfrm>
          </p:grpSpPr>
          <p:sp>
            <p:nvSpPr>
              <p:cNvPr id="78" name="Oval 33"/>
              <p:cNvSpPr>
                <a:spLocks noChangeArrowheads="1"/>
              </p:cNvSpPr>
              <p:nvPr/>
            </p:nvSpPr>
            <p:spPr bwMode="auto">
              <a:xfrm>
                <a:off x="3286" y="1202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79" name="Oval 34"/>
              <p:cNvSpPr>
                <a:spLocks noChangeArrowheads="1"/>
              </p:cNvSpPr>
              <p:nvPr/>
            </p:nvSpPr>
            <p:spPr bwMode="auto">
              <a:xfrm>
                <a:off x="3480" y="962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3681" y="1202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</p:grpSp>
        <p:pic>
          <p:nvPicPr>
            <p:cNvPr id="77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338" y="1447800"/>
              <a:ext cx="29892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Topology Limits Distributions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3505200" cy="5181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Given some graph topology G, only certain joint distributions can be encoded</a:t>
            </a:r>
          </a:p>
          <a:p>
            <a:pPr lvl="6"/>
            <a:endParaRPr lang="en-US" sz="8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The graph structure guarantees certain (conditional) independences</a:t>
            </a:r>
          </a:p>
          <a:p>
            <a:pPr lvl="5"/>
            <a:endParaRPr lang="en-US" sz="8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(There might be more independence)</a:t>
            </a:r>
          </a:p>
          <a:p>
            <a:pPr lvl="5"/>
            <a:endParaRPr lang="en-US" sz="8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Adding arcs increases the set of distributions, but has several costs</a:t>
            </a:r>
          </a:p>
          <a:p>
            <a:pPr lvl="5"/>
            <a:endParaRPr lang="en-US" sz="8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Full conditioning can encode any distribution</a:t>
            </a:r>
          </a:p>
        </p:txBody>
      </p:sp>
      <p:sp>
        <p:nvSpPr>
          <p:cNvPr id="68611" name="Freeform 4"/>
          <p:cNvSpPr>
            <a:spLocks/>
          </p:cNvSpPr>
          <p:nvPr/>
        </p:nvSpPr>
        <p:spPr bwMode="auto">
          <a:xfrm>
            <a:off x="6115050" y="2171700"/>
            <a:ext cx="2617788" cy="2717800"/>
          </a:xfrm>
          <a:custGeom>
            <a:avLst/>
            <a:gdLst>
              <a:gd name="T0" fmla="*/ 2147483647 w 1649"/>
              <a:gd name="T1" fmla="*/ 2147483647 h 1712"/>
              <a:gd name="T2" fmla="*/ 2147483647 w 1649"/>
              <a:gd name="T3" fmla="*/ 2147483647 h 1712"/>
              <a:gd name="T4" fmla="*/ 2147483647 w 1649"/>
              <a:gd name="T5" fmla="*/ 2147483647 h 1712"/>
              <a:gd name="T6" fmla="*/ 2147483647 w 1649"/>
              <a:gd name="T7" fmla="*/ 2147483647 h 1712"/>
              <a:gd name="T8" fmla="*/ 2147483647 w 1649"/>
              <a:gd name="T9" fmla="*/ 2147483647 h 1712"/>
              <a:gd name="T10" fmla="*/ 2147483647 w 1649"/>
              <a:gd name="T11" fmla="*/ 2147483647 h 1712"/>
              <a:gd name="T12" fmla="*/ 2147483647 w 1649"/>
              <a:gd name="T13" fmla="*/ 2147483647 h 1712"/>
              <a:gd name="T14" fmla="*/ 2147483647 w 1649"/>
              <a:gd name="T15" fmla="*/ 2147483647 h 1712"/>
              <a:gd name="T16" fmla="*/ 2147483647 w 1649"/>
              <a:gd name="T17" fmla="*/ 2147483647 h 1712"/>
              <a:gd name="T18" fmla="*/ 2147483647 w 1649"/>
              <a:gd name="T19" fmla="*/ 2147483647 h 1712"/>
              <a:gd name="T20" fmla="*/ 2147483647 w 1649"/>
              <a:gd name="T21" fmla="*/ 2147483647 h 17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49"/>
              <a:gd name="T34" fmla="*/ 0 h 1712"/>
              <a:gd name="T35" fmla="*/ 1649 w 1649"/>
              <a:gd name="T36" fmla="*/ 1712 h 17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49" h="1712">
                <a:moveTo>
                  <a:pt x="1196" y="253"/>
                </a:moveTo>
                <a:cubicBezTo>
                  <a:pt x="1083" y="260"/>
                  <a:pt x="906" y="107"/>
                  <a:pt x="752" y="121"/>
                </a:cubicBezTo>
                <a:cubicBezTo>
                  <a:pt x="598" y="135"/>
                  <a:pt x="395" y="204"/>
                  <a:pt x="273" y="335"/>
                </a:cubicBezTo>
                <a:cubicBezTo>
                  <a:pt x="151" y="466"/>
                  <a:pt x="0" y="785"/>
                  <a:pt x="18" y="906"/>
                </a:cubicBezTo>
                <a:cubicBezTo>
                  <a:pt x="36" y="1027"/>
                  <a:pt x="354" y="933"/>
                  <a:pt x="380" y="1059"/>
                </a:cubicBezTo>
                <a:cubicBezTo>
                  <a:pt x="406" y="1185"/>
                  <a:pt x="53" y="1618"/>
                  <a:pt x="176" y="1665"/>
                </a:cubicBezTo>
                <a:cubicBezTo>
                  <a:pt x="299" y="1712"/>
                  <a:pt x="884" y="1398"/>
                  <a:pt x="1119" y="1339"/>
                </a:cubicBezTo>
                <a:cubicBezTo>
                  <a:pt x="1354" y="1280"/>
                  <a:pt x="1527" y="1409"/>
                  <a:pt x="1588" y="1308"/>
                </a:cubicBezTo>
                <a:cubicBezTo>
                  <a:pt x="1649" y="1207"/>
                  <a:pt x="1512" y="937"/>
                  <a:pt x="1486" y="732"/>
                </a:cubicBezTo>
                <a:cubicBezTo>
                  <a:pt x="1460" y="527"/>
                  <a:pt x="1478" y="160"/>
                  <a:pt x="1430" y="80"/>
                </a:cubicBezTo>
                <a:cubicBezTo>
                  <a:pt x="1382" y="0"/>
                  <a:pt x="1285" y="232"/>
                  <a:pt x="1196" y="25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2" name="Freeform 40"/>
          <p:cNvSpPr>
            <a:spLocks/>
          </p:cNvSpPr>
          <p:nvPr/>
        </p:nvSpPr>
        <p:spPr bwMode="auto">
          <a:xfrm>
            <a:off x="6434138" y="2579688"/>
            <a:ext cx="1820862" cy="1382712"/>
          </a:xfrm>
          <a:custGeom>
            <a:avLst/>
            <a:gdLst>
              <a:gd name="T0" fmla="*/ 2147483647 w 1147"/>
              <a:gd name="T1" fmla="*/ 2147483647 h 871"/>
              <a:gd name="T2" fmla="*/ 2147483647 w 1147"/>
              <a:gd name="T3" fmla="*/ 2147483647 h 871"/>
              <a:gd name="T4" fmla="*/ 2147483647 w 1147"/>
              <a:gd name="T5" fmla="*/ 2147483647 h 871"/>
              <a:gd name="T6" fmla="*/ 2147483647 w 1147"/>
              <a:gd name="T7" fmla="*/ 2147483647 h 871"/>
              <a:gd name="T8" fmla="*/ 2147483647 w 1147"/>
              <a:gd name="T9" fmla="*/ 2147483647 h 871"/>
              <a:gd name="T10" fmla="*/ 2147483647 w 1147"/>
              <a:gd name="T11" fmla="*/ 2147483647 h 871"/>
              <a:gd name="T12" fmla="*/ 2147483647 w 1147"/>
              <a:gd name="T13" fmla="*/ 2147483647 h 871"/>
              <a:gd name="T14" fmla="*/ 2147483647 w 1147"/>
              <a:gd name="T15" fmla="*/ 2147483647 h 871"/>
              <a:gd name="T16" fmla="*/ 2147483647 w 1147"/>
              <a:gd name="T17" fmla="*/ 2147483647 h 8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7"/>
              <a:gd name="T28" fmla="*/ 0 h 871"/>
              <a:gd name="T29" fmla="*/ 1147 w 1147"/>
              <a:gd name="T30" fmla="*/ 871 h 8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7" h="871">
                <a:moveTo>
                  <a:pt x="112" y="511"/>
                </a:moveTo>
                <a:cubicBezTo>
                  <a:pt x="192" y="592"/>
                  <a:pt x="340" y="863"/>
                  <a:pt x="494" y="867"/>
                </a:cubicBezTo>
                <a:cubicBezTo>
                  <a:pt x="648" y="871"/>
                  <a:pt x="933" y="669"/>
                  <a:pt x="1035" y="536"/>
                </a:cubicBezTo>
                <a:cubicBezTo>
                  <a:pt x="1137" y="403"/>
                  <a:pt x="1147" y="144"/>
                  <a:pt x="1106" y="72"/>
                </a:cubicBezTo>
                <a:cubicBezTo>
                  <a:pt x="1065" y="0"/>
                  <a:pt x="890" y="114"/>
                  <a:pt x="790" y="103"/>
                </a:cubicBezTo>
                <a:cubicBezTo>
                  <a:pt x="690" y="92"/>
                  <a:pt x="602" y="3"/>
                  <a:pt x="504" y="6"/>
                </a:cubicBezTo>
                <a:cubicBezTo>
                  <a:pt x="406" y="9"/>
                  <a:pt x="285" y="55"/>
                  <a:pt x="204" y="118"/>
                </a:cubicBezTo>
                <a:cubicBezTo>
                  <a:pt x="123" y="181"/>
                  <a:pt x="30" y="318"/>
                  <a:pt x="15" y="383"/>
                </a:cubicBezTo>
                <a:cubicBezTo>
                  <a:pt x="0" y="448"/>
                  <a:pt x="32" y="430"/>
                  <a:pt x="112" y="511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3" name="Freeform 5"/>
          <p:cNvSpPr>
            <a:spLocks/>
          </p:cNvSpPr>
          <p:nvPr/>
        </p:nvSpPr>
        <p:spPr bwMode="auto">
          <a:xfrm>
            <a:off x="6638925" y="2767013"/>
            <a:ext cx="904875" cy="858837"/>
          </a:xfrm>
          <a:custGeom>
            <a:avLst/>
            <a:gdLst>
              <a:gd name="T0" fmla="*/ 2147483647 w 570"/>
              <a:gd name="T1" fmla="*/ 2147483647 h 541"/>
              <a:gd name="T2" fmla="*/ 2147483647 w 570"/>
              <a:gd name="T3" fmla="*/ 2147483647 h 541"/>
              <a:gd name="T4" fmla="*/ 2147483647 w 570"/>
              <a:gd name="T5" fmla="*/ 2147483647 h 541"/>
              <a:gd name="T6" fmla="*/ 2147483647 w 570"/>
              <a:gd name="T7" fmla="*/ 2147483647 h 541"/>
              <a:gd name="T8" fmla="*/ 2147483647 w 570"/>
              <a:gd name="T9" fmla="*/ 2147483647 h 541"/>
              <a:gd name="T10" fmla="*/ 2147483647 w 570"/>
              <a:gd name="T11" fmla="*/ 2147483647 h 5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0"/>
              <a:gd name="T19" fmla="*/ 0 h 541"/>
              <a:gd name="T20" fmla="*/ 570 w 570"/>
              <a:gd name="T21" fmla="*/ 541 h 5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0" h="541">
                <a:moveTo>
                  <a:pt x="279" y="31"/>
                </a:moveTo>
                <a:cubicBezTo>
                  <a:pt x="193" y="50"/>
                  <a:pt x="38" y="135"/>
                  <a:pt x="19" y="194"/>
                </a:cubicBezTo>
                <a:cubicBezTo>
                  <a:pt x="0" y="253"/>
                  <a:pt x="83" y="334"/>
                  <a:pt x="162" y="383"/>
                </a:cubicBezTo>
                <a:cubicBezTo>
                  <a:pt x="241" y="432"/>
                  <a:pt x="431" y="541"/>
                  <a:pt x="493" y="490"/>
                </a:cubicBezTo>
                <a:cubicBezTo>
                  <a:pt x="555" y="439"/>
                  <a:pt x="570" y="154"/>
                  <a:pt x="534" y="77"/>
                </a:cubicBezTo>
                <a:cubicBezTo>
                  <a:pt x="498" y="0"/>
                  <a:pt x="365" y="12"/>
                  <a:pt x="279" y="31"/>
                </a:cubicBezTo>
                <a:close/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6233320" y="2678113"/>
            <a:ext cx="704056" cy="3416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5" name="Line 9"/>
          <p:cNvSpPr>
            <a:spLocks noChangeShapeType="1"/>
          </p:cNvSpPr>
          <p:nvPr/>
        </p:nvSpPr>
        <p:spPr bwMode="auto">
          <a:xfrm flipH="1" flipV="1">
            <a:off x="7653539" y="4165515"/>
            <a:ext cx="869419" cy="75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9" name="Line 41"/>
          <p:cNvSpPr>
            <a:spLocks noChangeShapeType="1"/>
          </p:cNvSpPr>
          <p:nvPr/>
        </p:nvSpPr>
        <p:spPr bwMode="auto">
          <a:xfrm flipH="1">
            <a:off x="8056562" y="2678113"/>
            <a:ext cx="1468437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81" name="Group 79"/>
          <p:cNvGrpSpPr>
            <a:grpSpLocks/>
          </p:cNvGrpSpPr>
          <p:nvPr/>
        </p:nvGrpSpPr>
        <p:grpSpPr bwMode="auto">
          <a:xfrm>
            <a:off x="9601200" y="1398959"/>
            <a:ext cx="1425575" cy="3124200"/>
            <a:chOff x="7315200" y="1371600"/>
            <a:chExt cx="1600200" cy="3505200"/>
          </a:xfrm>
        </p:grpSpPr>
        <p:sp>
          <p:nvSpPr>
            <p:cNvPr id="82" name="Rounded Rectangle 81"/>
            <p:cNvSpPr/>
            <p:nvPr/>
          </p:nvSpPr>
          <p:spPr>
            <a:xfrm>
              <a:off x="7315200" y="1371600"/>
              <a:ext cx="1600200" cy="3505200"/>
            </a:xfrm>
            <a:prstGeom prst="roundRect">
              <a:avLst/>
            </a:prstGeom>
            <a:solidFill>
              <a:srgbClr val="FF99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83" name="Group 17"/>
            <p:cNvGrpSpPr>
              <a:grpSpLocks/>
            </p:cNvGrpSpPr>
            <p:nvPr/>
          </p:nvGrpSpPr>
          <p:grpSpPr bwMode="auto">
            <a:xfrm>
              <a:off x="7632700" y="1828800"/>
              <a:ext cx="1079500" cy="906463"/>
              <a:chOff x="4272" y="1152"/>
              <a:chExt cx="1200" cy="1008"/>
            </a:xfrm>
          </p:grpSpPr>
          <p:sp>
            <p:nvSpPr>
              <p:cNvPr id="97" name="Oval 12"/>
              <p:cNvSpPr>
                <a:spLocks noChangeArrowheads="1"/>
              </p:cNvSpPr>
              <p:nvPr/>
            </p:nvSpPr>
            <p:spPr bwMode="auto">
              <a:xfrm>
                <a:off x="4272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98" name="Oval 13"/>
              <p:cNvSpPr>
                <a:spLocks noChangeArrowheads="1"/>
              </p:cNvSpPr>
              <p:nvPr/>
            </p:nvSpPr>
            <p:spPr bwMode="auto">
              <a:xfrm>
                <a:off x="4656" y="1152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99" name="Oval 14"/>
              <p:cNvSpPr>
                <a:spLocks noChangeArrowheads="1"/>
              </p:cNvSpPr>
              <p:nvPr/>
            </p:nvSpPr>
            <p:spPr bwMode="auto">
              <a:xfrm>
                <a:off x="5088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00" name="AutoShape 15"/>
              <p:cNvCxnSpPr>
                <a:cxnSpLocks noChangeShapeType="1"/>
                <a:stCxn id="98" idx="3"/>
                <a:endCxn id="97" idx="0"/>
              </p:cNvCxnSpPr>
              <p:nvPr/>
            </p:nvCxnSpPr>
            <p:spPr bwMode="auto">
              <a:xfrm flipH="1">
                <a:off x="4464" y="1489"/>
                <a:ext cx="248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1" name="AutoShape 16"/>
              <p:cNvCxnSpPr>
                <a:cxnSpLocks noChangeShapeType="1"/>
                <a:stCxn id="98" idx="5"/>
                <a:endCxn id="99" idx="0"/>
              </p:cNvCxnSpPr>
              <p:nvPr/>
            </p:nvCxnSpPr>
            <p:spPr bwMode="auto">
              <a:xfrm>
                <a:off x="4984" y="1489"/>
                <a:ext cx="296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4" name="Group 17"/>
            <p:cNvGrpSpPr>
              <a:grpSpLocks/>
            </p:cNvGrpSpPr>
            <p:nvPr/>
          </p:nvGrpSpPr>
          <p:grpSpPr bwMode="auto">
            <a:xfrm>
              <a:off x="7632700" y="2743200"/>
              <a:ext cx="1079500" cy="906463"/>
              <a:chOff x="4272" y="1152"/>
              <a:chExt cx="1200" cy="1008"/>
            </a:xfrm>
          </p:grpSpPr>
          <p:sp>
            <p:nvSpPr>
              <p:cNvPr id="92" name="Oval 12"/>
              <p:cNvSpPr>
                <a:spLocks noChangeArrowheads="1"/>
              </p:cNvSpPr>
              <p:nvPr/>
            </p:nvSpPr>
            <p:spPr bwMode="auto">
              <a:xfrm>
                <a:off x="4272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93" name="Oval 13"/>
              <p:cNvSpPr>
                <a:spLocks noChangeArrowheads="1"/>
              </p:cNvSpPr>
              <p:nvPr/>
            </p:nvSpPr>
            <p:spPr bwMode="auto">
              <a:xfrm>
                <a:off x="4656" y="1152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94" name="Oval 14"/>
              <p:cNvSpPr>
                <a:spLocks noChangeArrowheads="1"/>
              </p:cNvSpPr>
              <p:nvPr/>
            </p:nvSpPr>
            <p:spPr bwMode="auto">
              <a:xfrm>
                <a:off x="5088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95" name="AutoShape 15"/>
              <p:cNvCxnSpPr>
                <a:cxnSpLocks noChangeShapeType="1"/>
                <a:stCxn id="93" idx="3"/>
                <a:endCxn id="92" idx="0"/>
              </p:cNvCxnSpPr>
              <p:nvPr/>
            </p:nvCxnSpPr>
            <p:spPr bwMode="auto">
              <a:xfrm flipH="1">
                <a:off x="4464" y="1489"/>
                <a:ext cx="248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6" name="AutoShape 16"/>
              <p:cNvCxnSpPr>
                <a:cxnSpLocks noChangeShapeType="1"/>
                <a:stCxn id="93" idx="5"/>
                <a:endCxn id="94" idx="0"/>
              </p:cNvCxnSpPr>
              <p:nvPr/>
            </p:nvCxnSpPr>
            <p:spPr bwMode="auto">
              <a:xfrm>
                <a:off x="4984" y="1489"/>
                <a:ext cx="296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5" name="Group 17"/>
            <p:cNvGrpSpPr>
              <a:grpSpLocks/>
            </p:cNvGrpSpPr>
            <p:nvPr/>
          </p:nvGrpSpPr>
          <p:grpSpPr bwMode="auto">
            <a:xfrm>
              <a:off x="7620000" y="3741738"/>
              <a:ext cx="1079500" cy="906462"/>
              <a:chOff x="4272" y="1152"/>
              <a:chExt cx="1200" cy="1008"/>
            </a:xfrm>
          </p:grpSpPr>
          <p:sp>
            <p:nvSpPr>
              <p:cNvPr id="87" name="Oval 12"/>
              <p:cNvSpPr>
                <a:spLocks noChangeArrowheads="1"/>
              </p:cNvSpPr>
              <p:nvPr/>
            </p:nvSpPr>
            <p:spPr bwMode="auto">
              <a:xfrm>
                <a:off x="4272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88" name="Oval 13"/>
              <p:cNvSpPr>
                <a:spLocks noChangeArrowheads="1"/>
              </p:cNvSpPr>
              <p:nvPr/>
            </p:nvSpPr>
            <p:spPr bwMode="auto">
              <a:xfrm>
                <a:off x="4656" y="1152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89" name="Oval 14"/>
              <p:cNvSpPr>
                <a:spLocks noChangeArrowheads="1"/>
              </p:cNvSpPr>
              <p:nvPr/>
            </p:nvSpPr>
            <p:spPr bwMode="auto">
              <a:xfrm>
                <a:off x="5088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90" name="AutoShape 15"/>
              <p:cNvCxnSpPr>
                <a:cxnSpLocks noChangeShapeType="1"/>
                <a:stCxn id="88" idx="3"/>
                <a:endCxn id="87" idx="0"/>
              </p:cNvCxnSpPr>
              <p:nvPr/>
            </p:nvCxnSpPr>
            <p:spPr bwMode="auto">
              <a:xfrm flipH="1">
                <a:off x="4464" y="1489"/>
                <a:ext cx="248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AutoShape 16"/>
              <p:cNvCxnSpPr>
                <a:cxnSpLocks noChangeShapeType="1"/>
                <a:stCxn id="88" idx="5"/>
                <a:endCxn id="89" idx="0"/>
              </p:cNvCxnSpPr>
              <p:nvPr/>
            </p:nvCxnSpPr>
            <p:spPr bwMode="auto">
              <a:xfrm>
                <a:off x="4984" y="1489"/>
                <a:ext cx="296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8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1447800"/>
              <a:ext cx="13033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" name="Group 80"/>
          <p:cNvGrpSpPr>
            <a:grpSpLocks/>
          </p:cNvGrpSpPr>
          <p:nvPr/>
        </p:nvGrpSpPr>
        <p:grpSpPr bwMode="auto">
          <a:xfrm>
            <a:off x="7543800" y="4648200"/>
            <a:ext cx="3418332" cy="2065337"/>
            <a:chOff x="5029200" y="4648200"/>
            <a:chExt cx="3810000" cy="2209800"/>
          </a:xfrm>
        </p:grpSpPr>
        <p:sp>
          <p:nvSpPr>
            <p:cNvPr id="103" name="Rounded Rectangle 102"/>
            <p:cNvSpPr/>
            <p:nvPr/>
          </p:nvSpPr>
          <p:spPr>
            <a:xfrm>
              <a:off x="5029200" y="4648200"/>
              <a:ext cx="3810000" cy="220980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Calibri"/>
                <a:cs typeface="Calibri"/>
              </a:endParaRPr>
            </a:p>
          </p:txBody>
        </p:sp>
        <p:grpSp>
          <p:nvGrpSpPr>
            <p:cNvPr id="104" name="Group 31"/>
            <p:cNvGrpSpPr>
              <a:grpSpLocks/>
            </p:cNvGrpSpPr>
            <p:nvPr/>
          </p:nvGrpSpPr>
          <p:grpSpPr bwMode="auto">
            <a:xfrm>
              <a:off x="5181600" y="5265737"/>
              <a:ext cx="930275" cy="677863"/>
              <a:chOff x="3089" y="3475"/>
              <a:chExt cx="665" cy="571"/>
            </a:xfrm>
          </p:grpSpPr>
          <p:sp>
            <p:nvSpPr>
              <p:cNvPr id="141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42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43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44" name="AutoShape 28"/>
              <p:cNvCxnSpPr>
                <a:cxnSpLocks noChangeShapeType="1"/>
                <a:stCxn id="142" idx="3"/>
                <a:endCxn id="141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5" name="AutoShape 29"/>
              <p:cNvCxnSpPr>
                <a:cxnSpLocks noChangeShapeType="1"/>
                <a:stCxn id="142" idx="5"/>
                <a:endCxn id="143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AutoShape 30"/>
              <p:cNvCxnSpPr>
                <a:cxnSpLocks noChangeShapeType="1"/>
                <a:stCxn id="141" idx="6"/>
                <a:endCxn id="143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5" name="Group 31"/>
            <p:cNvGrpSpPr>
              <a:grpSpLocks/>
            </p:cNvGrpSpPr>
            <p:nvPr/>
          </p:nvGrpSpPr>
          <p:grpSpPr bwMode="auto">
            <a:xfrm>
              <a:off x="6461125" y="5243512"/>
              <a:ext cx="930275" cy="677863"/>
              <a:chOff x="3089" y="3475"/>
              <a:chExt cx="665" cy="571"/>
            </a:xfrm>
          </p:grpSpPr>
          <p:sp>
            <p:nvSpPr>
              <p:cNvPr id="135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37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38" name="AutoShape 28"/>
              <p:cNvCxnSpPr>
                <a:cxnSpLocks noChangeShapeType="1"/>
                <a:stCxn id="136" idx="3"/>
                <a:endCxn id="135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AutoShape 29"/>
              <p:cNvCxnSpPr>
                <a:cxnSpLocks noChangeShapeType="1"/>
                <a:stCxn id="136" idx="5"/>
                <a:endCxn id="137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AutoShape 30"/>
              <p:cNvCxnSpPr>
                <a:cxnSpLocks noChangeShapeType="1"/>
                <a:stCxn id="135" idx="6"/>
                <a:endCxn id="137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" name="Group 31"/>
            <p:cNvGrpSpPr>
              <a:grpSpLocks/>
            </p:cNvGrpSpPr>
            <p:nvPr/>
          </p:nvGrpSpPr>
          <p:grpSpPr bwMode="auto">
            <a:xfrm>
              <a:off x="7680325" y="5243512"/>
              <a:ext cx="930275" cy="677863"/>
              <a:chOff x="3089" y="3475"/>
              <a:chExt cx="665" cy="571"/>
            </a:xfrm>
          </p:grpSpPr>
          <p:sp>
            <p:nvSpPr>
              <p:cNvPr id="129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30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31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32" name="AutoShape 28"/>
              <p:cNvCxnSpPr>
                <a:cxnSpLocks noChangeShapeType="1"/>
                <a:stCxn id="130" idx="3"/>
                <a:endCxn id="129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AutoShape 29"/>
              <p:cNvCxnSpPr>
                <a:cxnSpLocks noChangeShapeType="1"/>
                <a:stCxn id="130" idx="5"/>
                <a:endCxn id="131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4" name="AutoShape 30"/>
              <p:cNvCxnSpPr>
                <a:cxnSpLocks noChangeShapeType="1"/>
                <a:stCxn id="129" idx="6"/>
                <a:endCxn id="131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7" name="Group 31"/>
            <p:cNvGrpSpPr>
              <a:grpSpLocks/>
            </p:cNvGrpSpPr>
            <p:nvPr/>
          </p:nvGrpSpPr>
          <p:grpSpPr bwMode="auto">
            <a:xfrm>
              <a:off x="5181600" y="6118225"/>
              <a:ext cx="930275" cy="677863"/>
              <a:chOff x="3089" y="3475"/>
              <a:chExt cx="665" cy="571"/>
            </a:xfrm>
          </p:grpSpPr>
          <p:sp>
            <p:nvSpPr>
              <p:cNvPr id="123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24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25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26" name="AutoShape 28"/>
              <p:cNvCxnSpPr>
                <a:cxnSpLocks noChangeShapeType="1"/>
                <a:stCxn id="124" idx="3"/>
                <a:endCxn id="123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AutoShape 29"/>
              <p:cNvCxnSpPr>
                <a:cxnSpLocks noChangeShapeType="1"/>
                <a:stCxn id="124" idx="5"/>
                <a:endCxn id="125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AutoShape 30"/>
              <p:cNvCxnSpPr>
                <a:cxnSpLocks noChangeShapeType="1"/>
                <a:stCxn id="123" idx="6"/>
                <a:endCxn id="125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8" name="Group 31"/>
            <p:cNvGrpSpPr>
              <a:grpSpLocks/>
            </p:cNvGrpSpPr>
            <p:nvPr/>
          </p:nvGrpSpPr>
          <p:grpSpPr bwMode="auto">
            <a:xfrm>
              <a:off x="6461125" y="6096000"/>
              <a:ext cx="930275" cy="677863"/>
              <a:chOff x="3089" y="3475"/>
              <a:chExt cx="665" cy="571"/>
            </a:xfrm>
          </p:grpSpPr>
          <p:sp>
            <p:nvSpPr>
              <p:cNvPr id="117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18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19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20" name="AutoShape 28"/>
              <p:cNvCxnSpPr>
                <a:cxnSpLocks noChangeShapeType="1"/>
                <a:stCxn id="118" idx="3"/>
                <a:endCxn id="117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1" name="AutoShape 29"/>
              <p:cNvCxnSpPr>
                <a:cxnSpLocks noChangeShapeType="1"/>
                <a:stCxn id="118" idx="5"/>
                <a:endCxn id="119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AutoShape 30"/>
              <p:cNvCxnSpPr>
                <a:cxnSpLocks noChangeShapeType="1"/>
                <a:stCxn id="117" idx="6"/>
                <a:endCxn id="119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9" name="Group 31"/>
            <p:cNvGrpSpPr>
              <a:grpSpLocks/>
            </p:cNvGrpSpPr>
            <p:nvPr/>
          </p:nvGrpSpPr>
          <p:grpSpPr bwMode="auto">
            <a:xfrm>
              <a:off x="7680325" y="6096000"/>
              <a:ext cx="930275" cy="677863"/>
              <a:chOff x="3089" y="3475"/>
              <a:chExt cx="665" cy="571"/>
            </a:xfrm>
          </p:grpSpPr>
          <p:sp>
            <p:nvSpPr>
              <p:cNvPr id="111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12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13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14" name="AutoShape 28"/>
              <p:cNvCxnSpPr>
                <a:cxnSpLocks noChangeShapeType="1"/>
                <a:stCxn id="112" idx="3"/>
                <a:endCxn id="111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AutoShape 29"/>
              <p:cNvCxnSpPr>
                <a:cxnSpLocks noChangeShapeType="1"/>
                <a:stCxn id="112" idx="5"/>
                <a:endCxn id="113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AutoShape 30"/>
              <p:cNvCxnSpPr>
                <a:cxnSpLocks noChangeShapeType="1"/>
                <a:stCxn id="111" idx="6"/>
                <a:endCxn id="113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110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724400"/>
              <a:ext cx="2555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8733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Structure Implications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Given a Bayes net structure, can run d-separation algorithm to build a complete list of conditional independences that are necessarily true of the 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This list determines the set of probability distributions that can be represented 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pPr marL="457200" lvl="1" indent="0">
              <a:buFont typeface="Wingdings" pitchFamily="2" charset="2"/>
              <a:buNone/>
            </a:pPr>
            <a:endParaRPr lang="en-US" dirty="0">
              <a:ea typeface="ＭＳ Ｐゴシック" pitchFamily="34" charset="-128"/>
            </a:endParaRPr>
          </a:p>
        </p:txBody>
      </p:sp>
      <p:pic>
        <p:nvPicPr>
          <p:cNvPr id="256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03600"/>
            <a:ext cx="476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47800"/>
            <a:ext cx="5150759" cy="42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4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6A7-DC44-1647-A57C-1C916CFF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0EAC0-D316-8443-8846-C8FE764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484" y="914400"/>
            <a:ext cx="3657600" cy="2746651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E226BB-D8D3-934C-A50C-7214F4D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01" y="1788289"/>
            <a:ext cx="3310340" cy="2097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44428C-DAC5-E148-9C75-88AE87B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522" y="4628821"/>
            <a:ext cx="2573322" cy="2229179"/>
          </a:xfrm>
          <a:prstGeom prst="rect">
            <a:avLst/>
          </a:prstGeom>
          <a:noFill/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1760C25C-17E3-0440-9633-4E6E072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209" y="4628821"/>
            <a:ext cx="3009400" cy="1688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6176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10591800" cy="46783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>
                <a:latin typeface="Calibri"/>
                <a:cs typeface="Calibri"/>
              </a:rPr>
              <a:t>A condition / algorithm for answering independence queries</a:t>
            </a:r>
          </a:p>
          <a:p>
            <a:pPr>
              <a:buFont typeface="Wingdings" charset="0"/>
              <a:buChar char="§"/>
              <a:defRPr/>
            </a:pPr>
            <a:endParaRPr lang="en-US" sz="1100" dirty="0">
              <a:latin typeface="Calibri"/>
              <a:cs typeface="Calibri"/>
            </a:endParaRPr>
          </a:p>
          <a:p>
            <a:pPr>
              <a:buFont typeface="Wingdings" charset="0"/>
              <a:buChar char="§"/>
              <a:defRPr/>
            </a:pPr>
            <a:r>
              <a:rPr lang="en-US" sz="2800" dirty="0">
                <a:latin typeface="Calibri"/>
                <a:cs typeface="Calibri"/>
              </a:rPr>
              <a:t>Query:	</a:t>
            </a:r>
            <a:endParaRPr lang="en-US" sz="1200" dirty="0">
              <a:latin typeface="Calibri"/>
              <a:cs typeface="Calibri"/>
            </a:endParaRPr>
          </a:p>
          <a:p>
            <a:pPr>
              <a:buFont typeface="Wingdings" charset="0"/>
              <a:buChar char="§"/>
              <a:defRPr/>
            </a:pPr>
            <a:endParaRPr lang="en-US" sz="1600" dirty="0">
              <a:latin typeface="Calibri"/>
              <a:cs typeface="Calibri"/>
            </a:endParaRPr>
          </a:p>
          <a:p>
            <a:pPr>
              <a:buFont typeface="Wingdings" charset="0"/>
              <a:buChar char="§"/>
              <a:defRPr/>
            </a:pPr>
            <a:r>
              <a:rPr lang="en-US" sz="2800" dirty="0">
                <a:latin typeface="Calibri"/>
                <a:cs typeface="Calibri"/>
              </a:rPr>
              <a:t>Check all (undirected!) paths between        and </a:t>
            </a:r>
          </a:p>
          <a:p>
            <a:pPr lvl="7">
              <a:buFont typeface="Wingdings" charset="0"/>
              <a:buChar char="§"/>
              <a:defRPr/>
            </a:pPr>
            <a:endParaRPr lang="en-US" sz="600" dirty="0">
              <a:latin typeface="Calibri"/>
              <a:cs typeface="Calibri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latin typeface="Calibri"/>
                <a:cs typeface="Calibri"/>
              </a:rPr>
              <a:t>If one or more active, then independence not guaranteed</a:t>
            </a:r>
          </a:p>
          <a:p>
            <a:pPr marL="0" indent="0">
              <a:buNone/>
              <a:defRPr/>
            </a:pPr>
            <a:r>
              <a:rPr lang="en-US" sz="2800" dirty="0">
                <a:latin typeface="Calibri"/>
                <a:cs typeface="Calibri"/>
              </a:rPr>
              <a:t>   </a:t>
            </a:r>
            <a:endParaRPr lang="en-US" dirty="0">
              <a:latin typeface="Calibri"/>
              <a:cs typeface="Calibri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latin typeface="Calibri"/>
              <a:cs typeface="Calibri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latin typeface="Calibri"/>
                <a:cs typeface="Calibri"/>
              </a:rPr>
              <a:t>Otherwise (i.e. if all paths are inactive),</a:t>
            </a:r>
          </a:p>
          <a:p>
            <a:pPr marL="457176" lvl="1" indent="0">
              <a:buNone/>
              <a:defRPr/>
            </a:pPr>
            <a:r>
              <a:rPr lang="en-US" sz="2400" dirty="0">
                <a:latin typeface="Calibri"/>
                <a:cs typeface="Calibri"/>
              </a:rPr>
              <a:t>    then independence is guaranteed</a:t>
            </a:r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54384"/>
            <a:ext cx="476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77148"/>
            <a:ext cx="451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7299566" y="1967348"/>
            <a:ext cx="4461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dirty="0">
                <a:latin typeface="Calibri"/>
                <a:cs typeface="Calibri"/>
              </a:rPr>
              <a:t>?</a:t>
            </a:r>
          </a:p>
        </p:txBody>
      </p:sp>
      <p:pic>
        <p:nvPicPr>
          <p:cNvPr id="60423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44190"/>
            <a:ext cx="43434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25" y="2954484"/>
            <a:ext cx="457200" cy="381000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2954484"/>
            <a:ext cx="495300" cy="4191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895600" y="4177148"/>
            <a:ext cx="3810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906AB99A-1CF8-8245-9D80-5E3CF99E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D-Separation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1DB566-D246-AA4D-A826-A21664454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5" y="3994017"/>
            <a:ext cx="3794125" cy="27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07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Active / Inactive Paths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144780" y="1447800"/>
            <a:ext cx="755142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Question: Are X and Y conditionally independent given evidence variables {Z}?</a:t>
            </a:r>
            <a:endParaRPr lang="en-US" sz="14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Yes, if X and Y 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d-separated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by Z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Consider all (undirected) paths from X to Y</a:t>
            </a:r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No active paths = independence!</a:t>
            </a:r>
          </a:p>
          <a:p>
            <a:pPr lvl="2" eaLnBrk="1" hangingPunct="1">
              <a:lnSpc>
                <a:spcPct val="80000"/>
              </a:lnSpc>
            </a:pPr>
            <a:endParaRPr lang="en-US" sz="1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path is active if each triple is active: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Causal chain A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-&gt; 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-&gt;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 where B is unobserved (either direction)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Common cause A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&lt;-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-&gt;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 where B is unobserved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Common effect (aka v-structure)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A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-&gt;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&lt;-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 where B </a:t>
            </a:r>
            <a:r>
              <a:rPr lang="en-US" sz="1800" i="1" dirty="0">
                <a:latin typeface="Calibri"/>
                <a:ea typeface="ＭＳ Ｐゴシック" pitchFamily="34" charset="-128"/>
                <a:cs typeface="Calibri"/>
              </a:rPr>
              <a:t>or one of its descendants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is observed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0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 eaLnBrk="1" hangingPunct="1">
              <a:lnSpc>
                <a:spcPct val="80000"/>
              </a:lnSpc>
              <a:buClr>
                <a:srgbClr val="333399"/>
              </a:buClr>
            </a:pPr>
            <a:endParaRPr lang="en-US" sz="2400" dirty="0">
              <a:solidFill>
                <a:srgbClr val="333399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  <a:latin typeface="Calibri"/>
                <a:ea typeface="ＭＳ Ｐゴシック" pitchFamily="34" charset="-128"/>
                <a:cs typeface="Calibri"/>
              </a:rPr>
              <a:t>All it takes to block a path is a single inactive segment</a:t>
            </a: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59395" name="Group 186"/>
          <p:cNvGrpSpPr>
            <a:grpSpLocks/>
          </p:cNvGrpSpPr>
          <p:nvPr/>
        </p:nvGrpSpPr>
        <p:grpSpPr bwMode="auto">
          <a:xfrm>
            <a:off x="7620000" y="2041525"/>
            <a:ext cx="1600200" cy="320675"/>
            <a:chOff x="4572000" y="1676400"/>
            <a:chExt cx="1905000" cy="381000"/>
          </a:xfrm>
        </p:grpSpPr>
        <p:sp>
          <p:nvSpPr>
            <p:cNvPr id="59437" name="Oval 9"/>
            <p:cNvSpPr>
              <a:spLocks noChangeArrowheads="1"/>
            </p:cNvSpPr>
            <p:nvPr/>
          </p:nvSpPr>
          <p:spPr bwMode="auto">
            <a:xfrm>
              <a:off x="45720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38" name="Oval 9"/>
            <p:cNvSpPr>
              <a:spLocks noChangeArrowheads="1"/>
            </p:cNvSpPr>
            <p:nvPr/>
          </p:nvSpPr>
          <p:spPr bwMode="auto">
            <a:xfrm>
              <a:off x="53340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39" name="Oval 9"/>
            <p:cNvSpPr>
              <a:spLocks noChangeArrowheads="1"/>
            </p:cNvSpPr>
            <p:nvPr/>
          </p:nvSpPr>
          <p:spPr bwMode="auto">
            <a:xfrm>
              <a:off x="60960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40" name="AutoShape 10"/>
            <p:cNvCxnSpPr>
              <a:cxnSpLocks noChangeShapeType="1"/>
              <a:stCxn id="59437" idx="6"/>
              <a:endCxn id="59438" idx="2"/>
            </p:cNvCxnSpPr>
            <p:nvPr/>
          </p:nvCxnSpPr>
          <p:spPr bwMode="auto">
            <a:xfrm>
              <a:off x="49530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41" name="AutoShape 10"/>
            <p:cNvCxnSpPr>
              <a:cxnSpLocks noChangeShapeType="1"/>
              <a:stCxn id="59438" idx="6"/>
              <a:endCxn id="59439" idx="2"/>
            </p:cNvCxnSpPr>
            <p:nvPr/>
          </p:nvCxnSpPr>
          <p:spPr bwMode="auto">
            <a:xfrm>
              <a:off x="57150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6" name="Group 185"/>
          <p:cNvGrpSpPr>
            <a:grpSpLocks/>
          </p:cNvGrpSpPr>
          <p:nvPr/>
        </p:nvGrpSpPr>
        <p:grpSpPr bwMode="auto">
          <a:xfrm>
            <a:off x="9982200" y="2041525"/>
            <a:ext cx="1600200" cy="320675"/>
            <a:chOff x="6934200" y="1676400"/>
            <a:chExt cx="1905000" cy="381000"/>
          </a:xfrm>
        </p:grpSpPr>
        <p:sp>
          <p:nvSpPr>
            <p:cNvPr id="59432" name="Oval 9"/>
            <p:cNvSpPr>
              <a:spLocks noChangeArrowheads="1"/>
            </p:cNvSpPr>
            <p:nvPr/>
          </p:nvSpPr>
          <p:spPr bwMode="auto">
            <a:xfrm>
              <a:off x="69342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92" name="Oval 9"/>
            <p:cNvSpPr>
              <a:spLocks noChangeArrowheads="1"/>
            </p:cNvSpPr>
            <p:nvPr/>
          </p:nvSpPr>
          <p:spPr bwMode="auto">
            <a:xfrm>
              <a:off x="7695823" y="1676400"/>
              <a:ext cx="381756" cy="3810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34" name="Oval 9"/>
            <p:cNvSpPr>
              <a:spLocks noChangeArrowheads="1"/>
            </p:cNvSpPr>
            <p:nvPr/>
          </p:nvSpPr>
          <p:spPr bwMode="auto">
            <a:xfrm>
              <a:off x="84582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35" name="AutoShape 10"/>
            <p:cNvCxnSpPr>
              <a:cxnSpLocks noChangeShapeType="1"/>
              <a:stCxn id="59432" idx="6"/>
              <a:endCxn id="92" idx="2"/>
            </p:cNvCxnSpPr>
            <p:nvPr/>
          </p:nvCxnSpPr>
          <p:spPr bwMode="auto">
            <a:xfrm>
              <a:off x="73152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36" name="AutoShape 10"/>
            <p:cNvCxnSpPr>
              <a:cxnSpLocks noChangeShapeType="1"/>
              <a:stCxn id="92" idx="6"/>
              <a:endCxn id="59434" idx="2"/>
            </p:cNvCxnSpPr>
            <p:nvPr/>
          </p:nvCxnSpPr>
          <p:spPr bwMode="auto">
            <a:xfrm>
              <a:off x="80772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7" name="Group 187"/>
          <p:cNvGrpSpPr>
            <a:grpSpLocks/>
          </p:cNvGrpSpPr>
          <p:nvPr/>
        </p:nvGrpSpPr>
        <p:grpSpPr bwMode="auto">
          <a:xfrm>
            <a:off x="7620000" y="2776538"/>
            <a:ext cx="1600200" cy="576262"/>
            <a:chOff x="4572000" y="2362200"/>
            <a:chExt cx="1905000" cy="685800"/>
          </a:xfrm>
        </p:grpSpPr>
        <p:sp>
          <p:nvSpPr>
            <p:cNvPr id="59427" name="Oval 9"/>
            <p:cNvSpPr>
              <a:spLocks noChangeArrowheads="1"/>
            </p:cNvSpPr>
            <p:nvPr/>
          </p:nvSpPr>
          <p:spPr bwMode="auto">
            <a:xfrm>
              <a:off x="45720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28" name="Oval 9"/>
            <p:cNvSpPr>
              <a:spLocks noChangeArrowheads="1"/>
            </p:cNvSpPr>
            <p:nvPr/>
          </p:nvSpPr>
          <p:spPr bwMode="auto">
            <a:xfrm>
              <a:off x="5334000" y="23622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29" name="Oval 9"/>
            <p:cNvSpPr>
              <a:spLocks noChangeArrowheads="1"/>
            </p:cNvSpPr>
            <p:nvPr/>
          </p:nvSpPr>
          <p:spPr bwMode="auto">
            <a:xfrm>
              <a:off x="60960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30" name="AutoShape 10"/>
            <p:cNvCxnSpPr>
              <a:cxnSpLocks noChangeShapeType="1"/>
              <a:stCxn id="59428" idx="2"/>
              <a:endCxn id="59427" idx="7"/>
            </p:cNvCxnSpPr>
            <p:nvPr/>
          </p:nvCxnSpPr>
          <p:spPr bwMode="auto">
            <a:xfrm rot="10800000" flipV="1">
              <a:off x="4897204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31" name="AutoShape 10"/>
            <p:cNvCxnSpPr>
              <a:cxnSpLocks noChangeShapeType="1"/>
              <a:stCxn id="59428" idx="6"/>
              <a:endCxn id="59429" idx="1"/>
            </p:cNvCxnSpPr>
            <p:nvPr/>
          </p:nvCxnSpPr>
          <p:spPr bwMode="auto">
            <a:xfrm>
              <a:off x="5715000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8" name="Group 184"/>
          <p:cNvGrpSpPr>
            <a:grpSpLocks/>
          </p:cNvGrpSpPr>
          <p:nvPr/>
        </p:nvGrpSpPr>
        <p:grpSpPr bwMode="auto">
          <a:xfrm>
            <a:off x="9982200" y="2776538"/>
            <a:ext cx="1600200" cy="576262"/>
            <a:chOff x="6934200" y="2362200"/>
            <a:chExt cx="1905000" cy="685800"/>
          </a:xfrm>
        </p:grpSpPr>
        <p:sp>
          <p:nvSpPr>
            <p:cNvPr id="59422" name="Oval 9"/>
            <p:cNvSpPr>
              <a:spLocks noChangeArrowheads="1"/>
            </p:cNvSpPr>
            <p:nvPr/>
          </p:nvSpPr>
          <p:spPr bwMode="auto">
            <a:xfrm>
              <a:off x="69342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07" name="Oval 9"/>
            <p:cNvSpPr>
              <a:spLocks noChangeArrowheads="1"/>
            </p:cNvSpPr>
            <p:nvPr/>
          </p:nvSpPr>
          <p:spPr bwMode="auto">
            <a:xfrm>
              <a:off x="7695823" y="2362200"/>
              <a:ext cx="381756" cy="38163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24" name="Oval 9"/>
            <p:cNvSpPr>
              <a:spLocks noChangeArrowheads="1"/>
            </p:cNvSpPr>
            <p:nvPr/>
          </p:nvSpPr>
          <p:spPr bwMode="auto">
            <a:xfrm>
              <a:off x="84582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25" name="AutoShape 10"/>
            <p:cNvCxnSpPr>
              <a:cxnSpLocks noChangeShapeType="1"/>
              <a:stCxn id="107" idx="2"/>
              <a:endCxn id="59422" idx="7"/>
            </p:cNvCxnSpPr>
            <p:nvPr/>
          </p:nvCxnSpPr>
          <p:spPr bwMode="auto">
            <a:xfrm rot="10800000" flipV="1">
              <a:off x="7259404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26" name="AutoShape 10"/>
            <p:cNvCxnSpPr>
              <a:cxnSpLocks noChangeShapeType="1"/>
              <a:stCxn id="107" idx="6"/>
              <a:endCxn id="59424" idx="1"/>
            </p:cNvCxnSpPr>
            <p:nvPr/>
          </p:nvCxnSpPr>
          <p:spPr bwMode="auto">
            <a:xfrm>
              <a:off x="8077200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9" name="Group 183"/>
          <p:cNvGrpSpPr>
            <a:grpSpLocks/>
          </p:cNvGrpSpPr>
          <p:nvPr/>
        </p:nvGrpSpPr>
        <p:grpSpPr bwMode="auto">
          <a:xfrm>
            <a:off x="9982200" y="4084638"/>
            <a:ext cx="1600200" cy="639762"/>
            <a:chOff x="6934200" y="3810000"/>
            <a:chExt cx="1905000" cy="762000"/>
          </a:xfrm>
        </p:grpSpPr>
        <p:sp>
          <p:nvSpPr>
            <p:cNvPr id="59417" name="Oval 9"/>
            <p:cNvSpPr>
              <a:spLocks noChangeArrowheads="1"/>
            </p:cNvSpPr>
            <p:nvPr/>
          </p:nvSpPr>
          <p:spPr bwMode="auto">
            <a:xfrm>
              <a:off x="69342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18" name="Oval 9"/>
            <p:cNvSpPr>
              <a:spLocks noChangeArrowheads="1"/>
            </p:cNvSpPr>
            <p:nvPr/>
          </p:nvSpPr>
          <p:spPr bwMode="auto">
            <a:xfrm>
              <a:off x="7696200" y="4191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19" name="Oval 9"/>
            <p:cNvSpPr>
              <a:spLocks noChangeArrowheads="1"/>
            </p:cNvSpPr>
            <p:nvPr/>
          </p:nvSpPr>
          <p:spPr bwMode="auto">
            <a:xfrm>
              <a:off x="84582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20" name="AutoShape 10"/>
            <p:cNvCxnSpPr>
              <a:cxnSpLocks noChangeShapeType="1"/>
              <a:stCxn id="59417" idx="6"/>
              <a:endCxn id="59418" idx="1"/>
            </p:cNvCxnSpPr>
            <p:nvPr/>
          </p:nvCxnSpPr>
          <p:spPr bwMode="auto">
            <a:xfrm>
              <a:off x="7315200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21" name="AutoShape 10"/>
            <p:cNvCxnSpPr>
              <a:cxnSpLocks noChangeShapeType="1"/>
              <a:stCxn id="59419" idx="2"/>
              <a:endCxn id="59418" idx="7"/>
            </p:cNvCxnSpPr>
            <p:nvPr/>
          </p:nvCxnSpPr>
          <p:spPr bwMode="auto">
            <a:xfrm rot="10800000" flipV="1">
              <a:off x="8021404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00" name="Group 188"/>
          <p:cNvGrpSpPr>
            <a:grpSpLocks/>
          </p:cNvGrpSpPr>
          <p:nvPr/>
        </p:nvGrpSpPr>
        <p:grpSpPr bwMode="auto">
          <a:xfrm>
            <a:off x="7620000" y="4084638"/>
            <a:ext cx="1600200" cy="639762"/>
            <a:chOff x="4572000" y="3810000"/>
            <a:chExt cx="1905000" cy="762000"/>
          </a:xfrm>
        </p:grpSpPr>
        <p:sp>
          <p:nvSpPr>
            <p:cNvPr id="59412" name="Oval 9"/>
            <p:cNvSpPr>
              <a:spLocks noChangeArrowheads="1"/>
            </p:cNvSpPr>
            <p:nvPr/>
          </p:nvSpPr>
          <p:spPr bwMode="auto">
            <a:xfrm>
              <a:off x="45720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34" name="Oval 9"/>
            <p:cNvSpPr>
              <a:spLocks noChangeArrowheads="1"/>
            </p:cNvSpPr>
            <p:nvPr/>
          </p:nvSpPr>
          <p:spPr bwMode="auto">
            <a:xfrm>
              <a:off x="5333623" y="4191946"/>
              <a:ext cx="381756" cy="38005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14" name="Oval 9"/>
            <p:cNvSpPr>
              <a:spLocks noChangeArrowheads="1"/>
            </p:cNvSpPr>
            <p:nvPr/>
          </p:nvSpPr>
          <p:spPr bwMode="auto">
            <a:xfrm>
              <a:off x="60960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15" name="AutoShape 10"/>
            <p:cNvCxnSpPr>
              <a:cxnSpLocks noChangeShapeType="1"/>
              <a:stCxn id="59412" idx="6"/>
              <a:endCxn id="134" idx="1"/>
            </p:cNvCxnSpPr>
            <p:nvPr/>
          </p:nvCxnSpPr>
          <p:spPr bwMode="auto">
            <a:xfrm>
              <a:off x="4953000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6" name="AutoShape 10"/>
            <p:cNvCxnSpPr>
              <a:cxnSpLocks noChangeShapeType="1"/>
              <a:stCxn id="59414" idx="2"/>
              <a:endCxn id="134" idx="7"/>
            </p:cNvCxnSpPr>
            <p:nvPr/>
          </p:nvCxnSpPr>
          <p:spPr bwMode="auto">
            <a:xfrm rot="10800000" flipV="1">
              <a:off x="5659204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01" name="Group 189"/>
          <p:cNvGrpSpPr>
            <a:grpSpLocks/>
          </p:cNvGrpSpPr>
          <p:nvPr/>
        </p:nvGrpSpPr>
        <p:grpSpPr bwMode="auto">
          <a:xfrm>
            <a:off x="7620000" y="5029200"/>
            <a:ext cx="1600200" cy="1600200"/>
            <a:chOff x="4572000" y="4800600"/>
            <a:chExt cx="1905000" cy="1905000"/>
          </a:xfrm>
        </p:grpSpPr>
        <p:sp>
          <p:nvSpPr>
            <p:cNvPr id="59405" name="Oval 9"/>
            <p:cNvSpPr>
              <a:spLocks noChangeArrowheads="1"/>
            </p:cNvSpPr>
            <p:nvPr/>
          </p:nvSpPr>
          <p:spPr bwMode="auto">
            <a:xfrm>
              <a:off x="4572000" y="4800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06" name="Oval 9"/>
            <p:cNvSpPr>
              <a:spLocks noChangeArrowheads="1"/>
            </p:cNvSpPr>
            <p:nvPr/>
          </p:nvSpPr>
          <p:spPr bwMode="auto">
            <a:xfrm>
              <a:off x="6096000" y="4800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07" name="AutoShape 10"/>
            <p:cNvCxnSpPr>
              <a:cxnSpLocks noChangeShapeType="1"/>
              <a:stCxn id="59405" idx="6"/>
              <a:endCxn id="59410" idx="1"/>
            </p:cNvCxnSpPr>
            <p:nvPr/>
          </p:nvCxnSpPr>
          <p:spPr bwMode="auto">
            <a:xfrm>
              <a:off x="4953000" y="49911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08" name="AutoShape 10"/>
            <p:cNvCxnSpPr>
              <a:cxnSpLocks noChangeShapeType="1"/>
              <a:stCxn id="59406" idx="2"/>
              <a:endCxn id="59410" idx="7"/>
            </p:cNvCxnSpPr>
            <p:nvPr/>
          </p:nvCxnSpPr>
          <p:spPr bwMode="auto">
            <a:xfrm rot="10800000" flipV="1">
              <a:off x="5659204" y="49911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9" name="Oval 9"/>
            <p:cNvSpPr>
              <a:spLocks noChangeArrowheads="1"/>
            </p:cNvSpPr>
            <p:nvPr/>
          </p:nvSpPr>
          <p:spPr bwMode="auto">
            <a:xfrm>
              <a:off x="5333623" y="6323844"/>
              <a:ext cx="381756" cy="381756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10" name="Oval 9"/>
            <p:cNvSpPr>
              <a:spLocks noChangeArrowheads="1"/>
            </p:cNvSpPr>
            <p:nvPr/>
          </p:nvSpPr>
          <p:spPr bwMode="auto">
            <a:xfrm>
              <a:off x="5334000" y="5181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5312833" y="5562223"/>
              <a:ext cx="468690" cy="752173"/>
            </a:xfrm>
            <a:custGeom>
              <a:avLst/>
              <a:gdLst>
                <a:gd name="connsiteX0" fmla="*/ 200186 w 467532"/>
                <a:gd name="connsiteY0" fmla="*/ 0 h 836909"/>
                <a:gd name="connsiteX1" fmla="*/ 440410 w 467532"/>
                <a:gd name="connsiteY1" fmla="*/ 294468 h 836909"/>
                <a:gd name="connsiteX2" fmla="*/ 37454 w 467532"/>
                <a:gd name="connsiteY2" fmla="*/ 503695 h 836909"/>
                <a:gd name="connsiteX3" fmla="*/ 215684 w 467532"/>
                <a:gd name="connsiteY3" fmla="*/ 836909 h 83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532" h="836909">
                  <a:moveTo>
                    <a:pt x="200186" y="0"/>
                  </a:moveTo>
                  <a:cubicBezTo>
                    <a:pt x="333859" y="105259"/>
                    <a:pt x="467532" y="210519"/>
                    <a:pt x="440410" y="294468"/>
                  </a:cubicBezTo>
                  <a:cubicBezTo>
                    <a:pt x="413288" y="378417"/>
                    <a:pt x="74908" y="413288"/>
                    <a:pt x="37454" y="503695"/>
                  </a:cubicBezTo>
                  <a:cubicBezTo>
                    <a:pt x="0" y="594102"/>
                    <a:pt x="107842" y="715505"/>
                    <a:pt x="215684" y="836909"/>
                  </a:cubicBezTo>
                </a:path>
              </a:pathLst>
            </a:cu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cxnSp>
        <p:nvCxnSpPr>
          <p:cNvPr id="182" name="Straight Connector 181"/>
          <p:cNvCxnSpPr/>
          <p:nvPr/>
        </p:nvCxnSpPr>
        <p:spPr>
          <a:xfrm rot="5400000">
            <a:off x="7124700" y="4076700"/>
            <a:ext cx="495458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190"/>
          <p:cNvSpPr txBox="1">
            <a:spLocks noChangeArrowheads="1"/>
          </p:cNvSpPr>
          <p:nvPr/>
        </p:nvSpPr>
        <p:spPr bwMode="auto">
          <a:xfrm>
            <a:off x="7620000" y="13716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alibri"/>
                <a:cs typeface="Calibri"/>
              </a:rPr>
              <a:t>Active Triples</a:t>
            </a:r>
          </a:p>
        </p:txBody>
      </p:sp>
      <p:sp>
        <p:nvSpPr>
          <p:cNvPr id="59404" name="TextBox 191"/>
          <p:cNvSpPr txBox="1">
            <a:spLocks noChangeArrowheads="1"/>
          </p:cNvSpPr>
          <p:nvPr/>
        </p:nvSpPr>
        <p:spPr bwMode="auto">
          <a:xfrm>
            <a:off x="9982200" y="13716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/>
                <a:cs typeface="Calibri"/>
              </a:rPr>
              <a:t>Inactive Triples</a:t>
            </a:r>
          </a:p>
        </p:txBody>
      </p:sp>
    </p:spTree>
    <p:extLst>
      <p:ext uri="{BB962C8B-B14F-4D97-AF65-F5344CB8AC3E}">
        <p14:creationId xmlns:p14="http://schemas.microsoft.com/office/powerpoint/2010/main" val="3769349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97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10210800" cy="4525963"/>
          </a:xfrm>
        </p:spPr>
        <p:txBody>
          <a:bodyPr/>
          <a:lstStyle/>
          <a:p>
            <a:r>
              <a:rPr lang="en-US" sz="2600" dirty="0">
                <a:ea typeface="ＭＳ Ｐゴシック" pitchFamily="34" charset="-128"/>
              </a:rPr>
              <a:t>Track objects called </a:t>
            </a:r>
            <a:r>
              <a:rPr lang="en-US" sz="2600" dirty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Procedure: Join all factors, eliminate all hidden variables, normalize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443163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218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3775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6" cy="47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0" y="1371600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715000" cy="4525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</a:rPr>
              <a:t>First basic operation: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ea typeface="ＭＳ Ｐゴシック" pitchFamily="34" charset="-128"/>
              </a:rPr>
              <a:t>Example: Join on R</a:t>
            </a:r>
          </a:p>
          <a:p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3"/>
            <a:endParaRPr lang="en-US" sz="12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Computation for each entry: </a:t>
            </a:r>
            <a:r>
              <a:rPr lang="en-US" sz="1800" dirty="0" err="1">
                <a:ea typeface="ＭＳ Ｐゴシック" pitchFamily="34" charset="-128"/>
              </a:rPr>
              <a:t>pointwise</a:t>
            </a:r>
            <a:r>
              <a:rPr lang="en-US" sz="1800" dirty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7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0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3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6361366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Second basic operation: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Example: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Called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altLang="ja-JP" sz="2000" dirty="0">
                <a:latin typeface="Calibri"/>
                <a:cs typeface="Calibri"/>
              </a:rPr>
              <a:t>Variable Elimination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endParaRPr lang="en-US" altLang="ja-JP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3200400"/>
            <a:ext cx="5567369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02445" y="5334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1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  <p:bldP spid="22" grpId="0"/>
      <p:bldP spid="10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0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0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0"/>
            <a:ext cx="1307806" cy="4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744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265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6019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Interleave joining and marginalizing</a:t>
            </a:r>
          </a:p>
          <a:p>
            <a:pPr lvl="5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5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err="1">
                <a:ea typeface="ＭＳ Ｐゴシック" pitchFamily="34" charset="-128"/>
              </a:rPr>
              <a:t>d</a:t>
            </a:r>
            <a:r>
              <a:rPr lang="en-US" sz="2400" baseline="30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 entries computed for a factor over k variables with domain sizes d</a:t>
            </a:r>
          </a:p>
          <a:p>
            <a:pPr lvl="7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7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Ordering of elimination of hidden variables can affect size of factors generated</a:t>
            </a:r>
          </a:p>
          <a:p>
            <a:pPr lvl="8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8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Worst case: running time exponential in the size of the Bayes’ net</a:t>
            </a:r>
          </a:p>
          <a:p>
            <a:pPr lvl="1">
              <a:lnSpc>
                <a:spcPct val="90000"/>
              </a:lnSpc>
            </a:pPr>
            <a:endParaRPr lang="en-US" sz="22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58200" y="2971800"/>
            <a:ext cx="2113006" cy="1371600"/>
            <a:chOff x="3810000" y="2743200"/>
            <a:chExt cx="2514600" cy="1752600"/>
          </a:xfrm>
        </p:grpSpPr>
        <p:sp>
          <p:nvSpPr>
            <p:cNvPr id="5" name="Oval 4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14" idx="4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4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3" idx="4"/>
              <a:endCxn id="14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3" idx="4"/>
              <a:endCxn id="15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25000" lnSpcReduction="20000"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9" name="Picture 18" descr="TP_tmp.png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 descr="TP_tmp.png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5" name="Picture 24" descr="TP_tmp.png"/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TP_tmp.png"/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 descr="TP_tmp.png"/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8" name="Straight Arrow Connector 27"/>
            <p:cNvCxnSpPr>
              <a:stCxn id="13" idx="4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0" name="Picture 29" descr="TP_tmp.png"/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kern="12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kern="12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91400" y="4800600"/>
            <a:ext cx="4643894" cy="1848540"/>
            <a:chOff x="3124200" y="2286000"/>
            <a:chExt cx="7848600" cy="3124200"/>
          </a:xfrm>
        </p:grpSpPr>
        <p:cxnSp>
          <p:nvCxnSpPr>
            <p:cNvPr id="34" name="Straight Arrow Connector 33"/>
            <p:cNvCxnSpPr>
              <a:stCxn id="136" idx="4"/>
              <a:endCxn id="122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5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36" name="Oval 13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7" name="Picture 13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6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5" name="Picture 134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7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132" name="Oval 131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3" name="Picture 132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8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130" name="Oval 12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1" name="Picture 130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9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9" name="Picture 128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0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126" name="Oval 125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7" name="Picture 126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1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5" name="Picture 124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2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3" name="Picture 12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3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0" name="Oval 119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1" name="Picture 120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4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9" name="Picture 118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5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7" name="Picture 116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6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14" name="Oval 113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5" name="Picture 114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7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12" name="Oval 111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3" name="Picture 112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8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10" name="Oval 109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1" name="Picture 110" descr="TP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08" name="Oval 107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9" name="Picture 108" descr="TP_tmp.png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0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06" name="Oval 105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7" name="Picture 106" descr="TP_tmp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1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04" name="Oval 103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5" name="Picture 104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2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3" name="Picture 102" descr="TP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3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1" name="Picture 100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4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98" name="Oval 9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99" name="Picture 98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5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96" name="Oval 95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97" name="Picture 96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6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95" name="Picture 94" descr="TP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57" name="Straight Arrow Connector 56"/>
            <p:cNvCxnSpPr>
              <a:stCxn id="134" idx="4"/>
              <a:endCxn id="122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132" idx="4"/>
              <a:endCxn id="122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136" idx="4"/>
              <a:endCxn id="120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32" idx="4"/>
              <a:endCxn id="120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130" idx="4"/>
              <a:endCxn id="120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134" idx="4"/>
              <a:endCxn id="114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28" idx="4"/>
              <a:endCxn id="114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24" idx="4"/>
              <a:endCxn id="114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124" idx="4"/>
              <a:endCxn id="108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124" idx="4"/>
              <a:endCxn id="110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126" idx="4"/>
              <a:endCxn id="108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128" idx="4"/>
              <a:endCxn id="108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130" idx="4"/>
              <a:endCxn id="112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128" idx="4"/>
              <a:endCxn id="112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132" idx="4"/>
              <a:endCxn id="116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30" idx="4"/>
              <a:endCxn id="116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32" idx="4"/>
              <a:endCxn id="11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134" idx="4"/>
              <a:endCxn id="11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130" idx="4"/>
              <a:endCxn id="11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128" idx="4"/>
              <a:endCxn id="116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126" idx="4"/>
              <a:endCxn id="112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126" idx="4"/>
              <a:endCxn id="110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128" idx="4"/>
              <a:endCxn id="110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122" idx="4"/>
              <a:endCxn id="106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20" idx="4"/>
              <a:endCxn id="106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116" idx="4"/>
              <a:endCxn id="104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12" idx="4"/>
              <a:endCxn id="102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08" idx="4"/>
              <a:endCxn id="100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110" idx="4"/>
              <a:endCxn id="100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114" idx="4"/>
              <a:endCxn id="102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118" idx="4"/>
              <a:endCxn id="104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106" idx="4"/>
              <a:endCxn id="9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102" idx="4"/>
              <a:endCxn id="96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100" idx="4"/>
              <a:endCxn id="96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104" idx="4"/>
              <a:endCxn id="9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96" idx="4"/>
              <a:endCxn id="94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98" idx="4"/>
              <a:endCxn id="94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2945727" cy="14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22618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Inference: Sampling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6096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Sampling is a lot like repeated simulation</a:t>
            </a:r>
          </a:p>
          <a:p>
            <a:pPr lvl="5">
              <a:lnSpc>
                <a:spcPct val="9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Predicting the weather, basketball games, …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Basic idea</a:t>
            </a:r>
          </a:p>
          <a:p>
            <a:pPr lvl="3">
              <a:lnSpc>
                <a:spcPct val="90000"/>
              </a:lnSpc>
            </a:pPr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Draw N samples from a sampling distribution S</a:t>
            </a:r>
          </a:p>
          <a:p>
            <a:pPr lvl="4">
              <a:lnSpc>
                <a:spcPct val="90000"/>
              </a:lnSpc>
            </a:pPr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Compute an approximate posterior probability</a:t>
            </a:r>
          </a:p>
          <a:p>
            <a:pPr lvl="4">
              <a:lnSpc>
                <a:spcPct val="90000"/>
              </a:lnSpc>
            </a:pPr>
            <a:endParaRPr lang="en-US" sz="600" b="1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Show this converges to the true probability P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4302211"/>
            <a:ext cx="6231629" cy="256122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705600" y="1295400"/>
            <a:ext cx="518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Why sample?</a:t>
            </a:r>
          </a:p>
          <a:p>
            <a:pPr lvl="5">
              <a:lnSpc>
                <a:spcPct val="90000"/>
              </a:lnSpc>
            </a:pPr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Learning: get samples from a distribution you don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’t know</a:t>
            </a:r>
          </a:p>
          <a:p>
            <a:pPr lvl="5">
              <a:lnSpc>
                <a:spcPct val="90000"/>
              </a:lnSpc>
            </a:pPr>
            <a:endParaRPr lang="en-US" altLang="ja-JP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Inference: getting a sample is faster than computing the right answer (e.g. with variable elimination)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45951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4020853"/>
            <a:ext cx="3581398" cy="2837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Bayes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5918200" cy="4729164"/>
          </a:xfrm>
        </p:spPr>
        <p:txBody>
          <a:bodyPr/>
          <a:lstStyle/>
          <a:p>
            <a:r>
              <a:rPr lang="en-US" sz="2400" dirty="0"/>
              <a:t>Prior Sampling  P( Q )</a:t>
            </a:r>
          </a:p>
          <a:p>
            <a:endParaRPr lang="en-US" sz="2400" dirty="0"/>
          </a:p>
          <a:p>
            <a:endParaRPr lang="en-US" sz="8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8"/>
            <a:endParaRPr lang="en-US" sz="1200" dirty="0"/>
          </a:p>
          <a:p>
            <a:r>
              <a:rPr lang="en-US" sz="2400" dirty="0"/>
              <a:t>Likelihood Weighting  P( Q | e)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69000" y="1219200"/>
            <a:ext cx="5918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Rejection Sampling  P( Q | e )</a:t>
            </a:r>
            <a:endParaRPr lang="en-US" sz="1200" dirty="0"/>
          </a:p>
          <a:p>
            <a:endParaRPr lang="en-US" sz="2400" dirty="0"/>
          </a:p>
          <a:p>
            <a:endParaRPr lang="en-US" sz="8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7"/>
            <a:endParaRPr lang="en-US" sz="1200" dirty="0"/>
          </a:p>
          <a:p>
            <a:r>
              <a:rPr lang="en-US" sz="2400" dirty="0"/>
              <a:t>Gibbs Sampling  P( Q | e 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0"/>
            <a:ext cx="5105400" cy="121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96455"/>
            <a:ext cx="5029200" cy="1308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133600"/>
            <a:ext cx="5181598" cy="1318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55160"/>
            <a:ext cx="908050" cy="7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Prior Sampling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2971800" y="1447800"/>
            <a:ext cx="5867400" cy="2108199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en-US" sz="1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For </a:t>
            </a:r>
            <a:r>
              <a:rPr lang="en-US" sz="2800" dirty="0" err="1">
                <a:ea typeface="ＭＳ Ｐゴシック" pitchFamily="34" charset="-128"/>
              </a:rPr>
              <a:t>i</a:t>
            </a:r>
            <a:r>
              <a:rPr lang="en-US" sz="2800" dirty="0">
                <a:ea typeface="ＭＳ Ｐゴシック" pitchFamily="34" charset="-128"/>
              </a:rPr>
              <a:t> = 1, 2, …, n</a:t>
            </a:r>
          </a:p>
          <a:p>
            <a:pPr lvl="2"/>
            <a:endParaRPr lang="en-US" sz="8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Sample x</a:t>
            </a:r>
            <a:r>
              <a:rPr lang="en-US" sz="2400" baseline="-25000" dirty="0">
                <a:ea typeface="ＭＳ Ｐゴシック" pitchFamily="34" charset="-128"/>
              </a:rPr>
              <a:t>i</a:t>
            </a:r>
            <a:r>
              <a:rPr lang="en-US" sz="2400" dirty="0">
                <a:ea typeface="ＭＳ Ｐゴシック" pitchFamily="34" charset="-128"/>
              </a:rPr>
              <a:t> from P(X</a:t>
            </a:r>
            <a:r>
              <a:rPr lang="en-US" sz="2400" baseline="-25000" dirty="0">
                <a:ea typeface="ＭＳ Ｐゴシック" pitchFamily="34" charset="-128"/>
              </a:rPr>
              <a:t>i</a:t>
            </a:r>
            <a:r>
              <a:rPr lang="en-US" sz="2400" dirty="0">
                <a:ea typeface="ＭＳ Ｐゴシック" pitchFamily="34" charset="-128"/>
              </a:rPr>
              <a:t> | Parents(X</a:t>
            </a:r>
            <a:r>
              <a:rPr lang="en-US" sz="2400" baseline="-25000" dirty="0">
                <a:ea typeface="ＭＳ Ｐゴシック" pitchFamily="34" charset="-128"/>
              </a:rPr>
              <a:t>i</a:t>
            </a:r>
            <a:r>
              <a:rPr lang="en-US" sz="2400" dirty="0">
                <a:ea typeface="ＭＳ Ｐゴシック" pitchFamily="34" charset="-128"/>
              </a:rPr>
              <a:t>))</a:t>
            </a:r>
          </a:p>
          <a:p>
            <a:pPr lvl="1"/>
            <a:endParaRPr lang="en-US" sz="8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Return (x</a:t>
            </a:r>
            <a:r>
              <a:rPr lang="en-US" sz="2800" baseline="-25000" dirty="0">
                <a:ea typeface="ＭＳ Ｐゴシック" pitchFamily="34" charset="-128"/>
              </a:rPr>
              <a:t>1</a:t>
            </a:r>
            <a:r>
              <a:rPr lang="en-US" sz="2800" dirty="0">
                <a:ea typeface="ＭＳ Ｐゴシック" pitchFamily="34" charset="-128"/>
              </a:rPr>
              <a:t>, x</a:t>
            </a:r>
            <a:r>
              <a:rPr lang="en-US" sz="2800" baseline="-25000" dirty="0">
                <a:ea typeface="ＭＳ Ｐゴシック" pitchFamily="34" charset="-128"/>
              </a:rPr>
              <a:t>2</a:t>
            </a:r>
            <a:r>
              <a:rPr lang="en-US" sz="2800" dirty="0">
                <a:ea typeface="ＭＳ Ｐゴシック" pitchFamily="34" charset="-128"/>
              </a:rPr>
              <a:t>, …, </a:t>
            </a:r>
            <a:r>
              <a:rPr lang="en-US" sz="2800" dirty="0" err="1">
                <a:ea typeface="ＭＳ Ｐゴシック" pitchFamily="34" charset="-128"/>
              </a:rPr>
              <a:t>x</a:t>
            </a:r>
            <a:r>
              <a:rPr lang="en-US" sz="2800" baseline="-25000" dirty="0" err="1">
                <a:ea typeface="ＭＳ Ｐゴシック" pitchFamily="34" charset="-128"/>
              </a:rPr>
              <a:t>n</a:t>
            </a:r>
            <a:r>
              <a:rPr lang="en-US" sz="2800" dirty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" y="3755742"/>
            <a:ext cx="12191997" cy="31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Prior Sampling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524000"/>
            <a:ext cx="8229600" cy="48768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This process generates samples with probability: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dirty="0">
                <a:ea typeface="ＭＳ Ｐゴシック" pitchFamily="34" charset="-128"/>
                <a:cs typeface="Calibri" pitchFamily="34" charset="0"/>
              </a:rPr>
              <a:t>	…i.e. the BN’</a:t>
            </a:r>
            <a:r>
              <a:rPr lang="en-US" altLang="ja-JP" sz="2400" dirty="0">
                <a:ea typeface="ＭＳ Ｐゴシック" pitchFamily="34" charset="-128"/>
                <a:cs typeface="Calibri" pitchFamily="34" charset="0"/>
              </a:rPr>
              <a:t>s joint probability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Let the number of samples of an event be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Then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I.e., the sampling procedure is </a:t>
            </a:r>
            <a:r>
              <a:rPr lang="en-US" sz="2400" dirty="0">
                <a:solidFill>
                  <a:srgbClr val="A50021"/>
                </a:solidFill>
                <a:ea typeface="ＭＳ Ｐゴシック" pitchFamily="34" charset="-128"/>
                <a:cs typeface="Calibri" pitchFamily="34" charset="0"/>
              </a:rPr>
              <a:t>consistent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1741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85975"/>
            <a:ext cx="7086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0"/>
            <a:ext cx="18605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6383338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2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Rejection Sampling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429000" y="1295400"/>
            <a:ext cx="6096000" cy="2438400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>
                <a:ea typeface="ＭＳ Ｐゴシック" pitchFamily="34" charset="-128"/>
              </a:rPr>
              <a:t>Input: evidence instantiation</a:t>
            </a:r>
          </a:p>
          <a:p>
            <a:r>
              <a:rPr lang="en-US" sz="2000" dirty="0">
                <a:ea typeface="ＭＳ Ｐゴシック" pitchFamily="34" charset="-128"/>
              </a:rPr>
              <a:t>For </a:t>
            </a:r>
            <a:r>
              <a:rPr lang="en-US" sz="2000" dirty="0" err="1">
                <a:ea typeface="ＭＳ Ｐゴシック" pitchFamily="34" charset="-128"/>
              </a:rPr>
              <a:t>i</a:t>
            </a:r>
            <a:r>
              <a:rPr lang="en-US" sz="2000" dirty="0">
                <a:ea typeface="ＭＳ Ｐゴシック" pitchFamily="34" charset="-128"/>
              </a:rPr>
              <a:t> = 1, 2, …, n</a:t>
            </a:r>
          </a:p>
          <a:p>
            <a:pPr lvl="2"/>
            <a:endParaRPr lang="en-US" sz="6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Sample x</a:t>
            </a:r>
            <a:r>
              <a:rPr lang="en-US" sz="1800" baseline="-25000" dirty="0">
                <a:ea typeface="ＭＳ Ｐゴシック" pitchFamily="34" charset="-128"/>
              </a:rPr>
              <a:t>i</a:t>
            </a:r>
            <a:r>
              <a:rPr lang="en-US" sz="1800" dirty="0">
                <a:ea typeface="ＭＳ Ｐゴシック" pitchFamily="34" charset="-128"/>
              </a:rPr>
              <a:t> from P(X</a:t>
            </a:r>
            <a:r>
              <a:rPr lang="en-US" sz="1800" baseline="-25000" dirty="0">
                <a:ea typeface="ＭＳ Ｐゴシック" pitchFamily="34" charset="-128"/>
              </a:rPr>
              <a:t>i</a:t>
            </a:r>
            <a:r>
              <a:rPr lang="en-US" sz="1800" dirty="0">
                <a:ea typeface="ＭＳ Ｐゴシック" pitchFamily="34" charset="-128"/>
              </a:rPr>
              <a:t> | Parents(X</a:t>
            </a:r>
            <a:r>
              <a:rPr lang="en-US" sz="1800" baseline="-25000" dirty="0">
                <a:ea typeface="ＭＳ Ｐゴシック" pitchFamily="34" charset="-128"/>
              </a:rPr>
              <a:t>i</a:t>
            </a:r>
            <a:r>
              <a:rPr lang="en-US" sz="1800" dirty="0">
                <a:ea typeface="ＭＳ Ｐゴシック" pitchFamily="34" charset="-128"/>
              </a:rPr>
              <a:t>))</a:t>
            </a:r>
          </a:p>
          <a:p>
            <a:pPr lvl="1"/>
            <a:endParaRPr lang="en-US" sz="6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If x</a:t>
            </a:r>
            <a:r>
              <a:rPr lang="en-US" sz="1800" baseline="-25000" dirty="0">
                <a:ea typeface="ＭＳ Ｐゴシック" pitchFamily="34" charset="-128"/>
              </a:rPr>
              <a:t>i</a:t>
            </a:r>
            <a:r>
              <a:rPr lang="en-US" sz="1800" dirty="0">
                <a:ea typeface="ＭＳ Ｐゴシック" pitchFamily="34" charset="-128"/>
              </a:rPr>
              <a:t> not consistent with evidence</a:t>
            </a:r>
          </a:p>
          <a:p>
            <a:pPr lvl="2"/>
            <a:r>
              <a:rPr lang="en-US" sz="1600" dirty="0">
                <a:ea typeface="ＭＳ Ｐゴシック" pitchFamily="34" charset="-128"/>
              </a:rPr>
              <a:t>Reject: return – no sample is generated in this cycle</a:t>
            </a:r>
          </a:p>
          <a:p>
            <a:pPr lvl="1"/>
            <a:endParaRPr lang="en-US" sz="6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Return (x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, x</a:t>
            </a:r>
            <a:r>
              <a:rPr lang="en-US" sz="2000" baseline="-25000" dirty="0">
                <a:ea typeface="ＭＳ Ｐゴシック" pitchFamily="34" charset="-128"/>
              </a:rPr>
              <a:t>2</a:t>
            </a:r>
            <a:r>
              <a:rPr lang="en-US" sz="2000" dirty="0">
                <a:ea typeface="ＭＳ Ｐゴシック" pitchFamily="34" charset="-128"/>
              </a:rPr>
              <a:t>, …, </a:t>
            </a:r>
            <a:r>
              <a:rPr lang="en-US" sz="2000" dirty="0" err="1">
                <a:ea typeface="ＭＳ Ｐゴシック" pitchFamily="34" charset="-128"/>
              </a:rPr>
              <a:t>x</a:t>
            </a:r>
            <a:r>
              <a:rPr lang="en-US" sz="2000" baseline="-25000" dirty="0" err="1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4319829"/>
            <a:ext cx="9753596" cy="25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101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Likelihood Weighting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3810000" y="1219200"/>
            <a:ext cx="4191000" cy="3174999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>
                <a:ea typeface="ＭＳ Ｐゴシック" pitchFamily="34" charset="-128"/>
              </a:rPr>
              <a:t>Input: evidence instantiation</a:t>
            </a:r>
          </a:p>
          <a:p>
            <a:r>
              <a:rPr lang="en-US" sz="2000" dirty="0">
                <a:ea typeface="ＭＳ Ｐゴシック" pitchFamily="34" charset="-128"/>
              </a:rPr>
              <a:t>w = 1.0</a:t>
            </a:r>
          </a:p>
          <a:p>
            <a:r>
              <a:rPr lang="en-US" sz="2000" dirty="0">
                <a:ea typeface="ＭＳ Ｐゴシック" pitchFamily="34" charset="-128"/>
              </a:rPr>
              <a:t>for </a:t>
            </a:r>
            <a:r>
              <a:rPr lang="en-US" sz="2000" dirty="0" err="1">
                <a:ea typeface="ＭＳ Ｐゴシック" pitchFamily="34" charset="-128"/>
              </a:rPr>
              <a:t>i</a:t>
            </a:r>
            <a:r>
              <a:rPr lang="en-US" sz="2000" dirty="0">
                <a:ea typeface="ＭＳ Ｐゴシック" pitchFamily="34" charset="-128"/>
              </a:rPr>
              <a:t> = 1, 2, …, n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if X</a:t>
            </a:r>
            <a:r>
              <a:rPr lang="en-US" sz="1800" baseline="-25000" dirty="0">
                <a:ea typeface="ＭＳ Ｐゴシック" pitchFamily="34" charset="-128"/>
              </a:rPr>
              <a:t>i</a:t>
            </a:r>
            <a:r>
              <a:rPr lang="en-US" sz="1800" dirty="0">
                <a:ea typeface="ＭＳ Ｐゴシック" pitchFamily="34" charset="-128"/>
              </a:rPr>
              <a:t> is an evidence variable</a:t>
            </a:r>
          </a:p>
          <a:p>
            <a:pPr lvl="2"/>
            <a:r>
              <a:rPr lang="en-US" sz="1600" dirty="0">
                <a:ea typeface="ＭＳ Ｐゴシック" pitchFamily="34" charset="-128"/>
              </a:rPr>
              <a:t>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 = observation 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 for 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</a:p>
          <a:p>
            <a:pPr lvl="2"/>
            <a:r>
              <a:rPr lang="en-US" sz="1600" dirty="0">
                <a:ea typeface="ＭＳ Ｐゴシック" pitchFamily="34" charset="-128"/>
              </a:rPr>
              <a:t>Set w = w * P(x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 | Parents(X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))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else</a:t>
            </a:r>
          </a:p>
          <a:p>
            <a:pPr lvl="2"/>
            <a:r>
              <a:rPr lang="en-US" sz="1600" dirty="0">
                <a:ea typeface="ＭＳ Ｐゴシック" pitchFamily="34" charset="-128"/>
              </a:rPr>
              <a:t>Sample 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 from P(X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 | Parents(X</a:t>
            </a:r>
            <a:r>
              <a:rPr lang="en-US" sz="1600" baseline="-25000" dirty="0">
                <a:ea typeface="ＭＳ Ｐゴシック" pitchFamily="34" charset="-128"/>
              </a:rPr>
              <a:t>i</a:t>
            </a:r>
            <a:r>
              <a:rPr lang="en-US" sz="1600" dirty="0">
                <a:ea typeface="ＭＳ Ｐゴシック" pitchFamily="34" charset="-128"/>
              </a:rPr>
              <a:t>))</a:t>
            </a:r>
          </a:p>
          <a:p>
            <a:r>
              <a:rPr lang="en-US" sz="2000" dirty="0">
                <a:ea typeface="ＭＳ Ｐゴシック" pitchFamily="34" charset="-128"/>
              </a:rPr>
              <a:t>return (x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, x</a:t>
            </a:r>
            <a:r>
              <a:rPr lang="en-US" sz="2000" baseline="-25000" dirty="0">
                <a:ea typeface="ＭＳ Ｐゴシック" pitchFamily="34" charset="-128"/>
              </a:rPr>
              <a:t>2</a:t>
            </a:r>
            <a:r>
              <a:rPr lang="en-US" sz="2000" dirty="0">
                <a:ea typeface="ＭＳ Ｐゴシック" pitchFamily="34" charset="-128"/>
              </a:rPr>
              <a:t>, …, </a:t>
            </a:r>
            <a:r>
              <a:rPr lang="en-US" sz="2000" dirty="0" err="1">
                <a:ea typeface="ＭＳ Ｐゴシック" pitchFamily="34" charset="-128"/>
              </a:rPr>
              <a:t>x</a:t>
            </a:r>
            <a:r>
              <a:rPr lang="en-US" sz="2000" baseline="-25000" dirty="0" err="1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), 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97576"/>
            <a:ext cx="9372600" cy="2237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201160"/>
            <a:ext cx="9906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457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Likelihood Weighting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153400" cy="3581400"/>
          </a:xfrm>
        </p:spPr>
        <p:txBody>
          <a:bodyPr/>
          <a:lstStyle/>
          <a:p>
            <a:r>
              <a:rPr lang="en-US" sz="2000">
                <a:ea typeface="ＭＳ Ｐゴシック" pitchFamily="34" charset="-128"/>
                <a:cs typeface="Calibri" pitchFamily="34" charset="0"/>
              </a:rPr>
              <a:t>Sampling distribution if z sampled and e fixed evidence</a:t>
            </a: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>
                <a:ea typeface="ＭＳ Ｐゴシック" pitchFamily="34" charset="-128"/>
                <a:cs typeface="Calibri" pitchFamily="34" charset="0"/>
              </a:rPr>
              <a:t>Now, samples have weights</a:t>
            </a: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>
                <a:ea typeface="ＭＳ Ｐゴシック" pitchFamily="34" charset="-128"/>
                <a:cs typeface="Calibri" pitchFamily="34" charset="0"/>
              </a:rPr>
              <a:t>Together, weighted sampling distribution is consistent</a:t>
            </a:r>
          </a:p>
          <a:p>
            <a:endParaRPr lang="en-US" sz="2000"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6451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44910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67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581400"/>
            <a:ext cx="41386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67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172200"/>
            <a:ext cx="12080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8" name="Group 30"/>
          <p:cNvGrpSpPr>
            <a:grpSpLocks/>
          </p:cNvGrpSpPr>
          <p:nvPr/>
        </p:nvGrpSpPr>
        <p:grpSpPr bwMode="auto">
          <a:xfrm>
            <a:off x="7848600" y="2438400"/>
            <a:ext cx="2438400" cy="1573213"/>
            <a:chOff x="3456" y="1414"/>
            <a:chExt cx="2496" cy="1610"/>
          </a:xfrm>
        </p:grpSpPr>
        <p:sp>
          <p:nvSpPr>
            <p:cNvPr id="64521" name="Oval 14"/>
            <p:cNvSpPr>
              <a:spLocks noChangeArrowheads="1"/>
            </p:cNvSpPr>
            <p:nvPr/>
          </p:nvSpPr>
          <p:spPr bwMode="auto">
            <a:xfrm>
              <a:off x="4320" y="1414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Cloudy</a:t>
              </a:r>
            </a:p>
          </p:txBody>
        </p:sp>
        <p:sp>
          <p:nvSpPr>
            <p:cNvPr id="64522" name="Oval 15"/>
            <p:cNvSpPr>
              <a:spLocks noChangeArrowheads="1"/>
            </p:cNvSpPr>
            <p:nvPr/>
          </p:nvSpPr>
          <p:spPr bwMode="auto">
            <a:xfrm>
              <a:off x="3456" y="2024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23" name="Oval 16"/>
            <p:cNvSpPr>
              <a:spLocks noChangeArrowheads="1"/>
            </p:cNvSpPr>
            <p:nvPr/>
          </p:nvSpPr>
          <p:spPr bwMode="auto">
            <a:xfrm>
              <a:off x="5182" y="2038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R</a:t>
              </a:r>
            </a:p>
          </p:txBody>
        </p:sp>
        <p:sp>
          <p:nvSpPr>
            <p:cNvPr id="64524" name="Oval 17"/>
            <p:cNvSpPr>
              <a:spLocks noChangeArrowheads="1"/>
            </p:cNvSpPr>
            <p:nvPr/>
          </p:nvSpPr>
          <p:spPr bwMode="auto">
            <a:xfrm>
              <a:off x="4318" y="2662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4525" name="AutoShape 18"/>
            <p:cNvCxnSpPr>
              <a:cxnSpLocks noChangeShapeType="1"/>
              <a:stCxn id="64529" idx="5"/>
              <a:endCxn id="64523" idx="1"/>
            </p:cNvCxnSpPr>
            <p:nvPr/>
          </p:nvCxnSpPr>
          <p:spPr bwMode="auto">
            <a:xfrm>
              <a:off x="4977" y="1732"/>
              <a:ext cx="318" cy="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6" name="AutoShape 19"/>
            <p:cNvCxnSpPr>
              <a:cxnSpLocks noChangeShapeType="1"/>
              <a:stCxn id="64521" idx="3"/>
              <a:endCxn id="64522" idx="7"/>
            </p:cNvCxnSpPr>
            <p:nvPr/>
          </p:nvCxnSpPr>
          <p:spPr bwMode="auto">
            <a:xfrm flipH="1">
              <a:off x="4113" y="1732"/>
              <a:ext cx="320" cy="33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7" name="AutoShape 20"/>
            <p:cNvCxnSpPr>
              <a:cxnSpLocks noChangeShapeType="1"/>
              <a:stCxn id="64522" idx="5"/>
              <a:endCxn id="64524" idx="1"/>
            </p:cNvCxnSpPr>
            <p:nvPr/>
          </p:nvCxnSpPr>
          <p:spPr bwMode="auto">
            <a:xfrm>
              <a:off x="4113" y="2342"/>
              <a:ext cx="318" cy="36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8" name="AutoShape 21"/>
            <p:cNvCxnSpPr>
              <a:cxnSpLocks noChangeShapeType="1"/>
              <a:stCxn id="64523" idx="3"/>
              <a:endCxn id="64524" idx="7"/>
            </p:cNvCxnSpPr>
            <p:nvPr/>
          </p:nvCxnSpPr>
          <p:spPr bwMode="auto">
            <a:xfrm flipH="1">
              <a:off x="4975" y="2356"/>
              <a:ext cx="320" cy="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9" name="Oval 22"/>
            <p:cNvSpPr>
              <a:spLocks noChangeArrowheads="1"/>
            </p:cNvSpPr>
            <p:nvPr/>
          </p:nvSpPr>
          <p:spPr bwMode="auto">
            <a:xfrm>
              <a:off x="4320" y="1414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64530" name="Oval 23"/>
            <p:cNvSpPr>
              <a:spLocks noChangeArrowheads="1"/>
            </p:cNvSpPr>
            <p:nvPr/>
          </p:nvSpPr>
          <p:spPr bwMode="auto">
            <a:xfrm>
              <a:off x="3456" y="2024"/>
              <a:ext cx="770" cy="36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S</a:t>
              </a:r>
            </a:p>
          </p:txBody>
        </p:sp>
        <p:sp>
          <p:nvSpPr>
            <p:cNvPr id="64531" name="Oval 25"/>
            <p:cNvSpPr>
              <a:spLocks noChangeArrowheads="1"/>
            </p:cNvSpPr>
            <p:nvPr/>
          </p:nvSpPr>
          <p:spPr bwMode="auto">
            <a:xfrm>
              <a:off x="4320" y="2662"/>
              <a:ext cx="770" cy="36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</a:t>
              </a:r>
            </a:p>
          </p:txBody>
        </p:sp>
        <p:sp>
          <p:nvSpPr>
            <p:cNvPr id="64532" name="Line 26"/>
            <p:cNvSpPr>
              <a:spLocks noChangeShapeType="1"/>
            </p:cNvSpPr>
            <p:nvPr/>
          </p:nvSpPr>
          <p:spPr bwMode="auto">
            <a:xfrm flipV="1">
              <a:off x="4392" y="2662"/>
              <a:ext cx="384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33" name="Line 27"/>
            <p:cNvSpPr>
              <a:spLocks noChangeShapeType="1"/>
            </p:cNvSpPr>
            <p:nvPr/>
          </p:nvSpPr>
          <p:spPr bwMode="auto">
            <a:xfrm flipV="1">
              <a:off x="4632" y="2710"/>
              <a:ext cx="336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34" name="Line 28"/>
            <p:cNvSpPr>
              <a:spLocks noChangeShapeType="1"/>
            </p:cNvSpPr>
            <p:nvPr/>
          </p:nvSpPr>
          <p:spPr bwMode="auto">
            <a:xfrm flipV="1">
              <a:off x="3504" y="2016"/>
              <a:ext cx="384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35" name="Line 29"/>
            <p:cNvSpPr>
              <a:spLocks noChangeShapeType="1"/>
            </p:cNvSpPr>
            <p:nvPr/>
          </p:nvSpPr>
          <p:spPr bwMode="auto">
            <a:xfrm flipV="1">
              <a:off x="3744" y="2064"/>
              <a:ext cx="336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9938" name="Picture 2" descr="\\.host\Shared Folders\Shared with PC\likelihood_weigh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05388"/>
            <a:ext cx="83820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Gibbs Sampling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95400"/>
            <a:ext cx="6828713" cy="54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48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5486400" y="1371600"/>
            <a:ext cx="65278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ea typeface="ＭＳ Ｐゴシック" pitchFamily="34" charset="-128"/>
              </a:rPr>
              <a:t>Step 2: Initialize other variables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Randomly</a:t>
            </a:r>
          </a:p>
        </p:txBody>
      </p:sp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Gibbs Sampling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5278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Step 1: Fix evidence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R = +r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4"/>
            <a:endParaRPr lang="en-US" sz="1200" dirty="0">
              <a:ea typeface="ＭＳ Ｐゴシック" pitchFamily="34" charset="-128"/>
            </a:endParaRPr>
          </a:p>
          <a:p>
            <a:pPr lvl="4"/>
            <a:endParaRPr lang="en-US" sz="1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Steps 3: Repeat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Choose a non-evidence variable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Resample X from P( X | all other variables)</a:t>
            </a:r>
          </a:p>
          <a:p>
            <a:pPr lvl="2"/>
            <a:r>
              <a:rPr lang="en-US" sz="1600" dirty="0">
                <a:ea typeface="ＭＳ Ｐゴシック" pitchFamily="34" charset="-128"/>
              </a:rPr>
              <a:t>P( X | all other variables) can be computed efficiently using only the CPTs that involve X</a:t>
            </a:r>
          </a:p>
          <a:p>
            <a:pPr lvl="2"/>
            <a:endParaRPr lang="en-US" sz="1000" dirty="0">
              <a:ea typeface="ＭＳ Ｐゴシック" pitchFamily="34" charset="-128"/>
            </a:endParaRPr>
          </a:p>
          <a:p>
            <a:pPr lvl="2"/>
            <a:endParaRPr lang="en-US" sz="1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05200" y="1524000"/>
            <a:ext cx="1652499" cy="1447799"/>
            <a:chOff x="7416868" y="3352800"/>
            <a:chExt cx="2870132" cy="2514600"/>
          </a:xfrm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0" name="AutoShape 6"/>
            <p:cNvCxnSpPr>
              <a:cxnSpLocks noChangeShapeType="1"/>
              <a:stCxn id="18" idx="3"/>
              <a:endCxn id="19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6"/>
            <p:cNvCxnSpPr>
              <a:cxnSpLocks noChangeShapeType="1"/>
              <a:stCxn id="17" idx="5"/>
              <a:endCxn id="19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3" name="AutoShape 6"/>
            <p:cNvCxnSpPr>
              <a:cxnSpLocks noChangeShapeType="1"/>
              <a:stCxn id="22" idx="5"/>
              <a:endCxn id="18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6"/>
            <p:cNvCxnSpPr>
              <a:cxnSpLocks noChangeShapeType="1"/>
              <a:stCxn id="22" idx="3"/>
              <a:endCxn id="17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39"/>
          <p:cNvGrpSpPr/>
          <p:nvPr/>
        </p:nvGrpSpPr>
        <p:grpSpPr>
          <a:xfrm>
            <a:off x="10134600" y="1524000"/>
            <a:ext cx="1652499" cy="1447799"/>
            <a:chOff x="7416868" y="3352800"/>
            <a:chExt cx="2870132" cy="2514600"/>
          </a:xfrm>
        </p:grpSpPr>
        <p:sp>
          <p:nvSpPr>
            <p:cNvPr id="41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43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44" name="AutoShape 6"/>
            <p:cNvCxnSpPr>
              <a:cxnSpLocks noChangeShapeType="1"/>
              <a:stCxn id="42" idx="3"/>
              <a:endCxn id="43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6"/>
            <p:cNvCxnSpPr>
              <a:cxnSpLocks noChangeShapeType="1"/>
              <a:stCxn id="41" idx="5"/>
              <a:endCxn id="43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47" name="AutoShape 6"/>
            <p:cNvCxnSpPr>
              <a:cxnSpLocks noChangeShapeType="1"/>
              <a:stCxn id="46" idx="5"/>
              <a:endCxn id="42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6"/>
            <p:cNvCxnSpPr>
              <a:cxnSpLocks noChangeShapeType="1"/>
              <a:stCxn id="46" idx="3"/>
              <a:endCxn id="41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Group 49"/>
          <p:cNvGrpSpPr/>
          <p:nvPr/>
        </p:nvGrpSpPr>
        <p:grpSpPr>
          <a:xfrm>
            <a:off x="304800" y="5112328"/>
            <a:ext cx="1142999" cy="1001412"/>
            <a:chOff x="7416868" y="3352800"/>
            <a:chExt cx="2870132" cy="2514600"/>
          </a:xfrm>
        </p:grpSpPr>
        <p:sp>
          <p:nvSpPr>
            <p:cNvPr id="51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52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53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54" name="AutoShape 6"/>
            <p:cNvCxnSpPr>
              <a:cxnSpLocks noChangeShapeType="1"/>
              <a:stCxn id="52" idx="3"/>
              <a:endCxn id="53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6"/>
            <p:cNvCxnSpPr>
              <a:cxnSpLocks noChangeShapeType="1"/>
              <a:stCxn id="51" idx="5"/>
              <a:endCxn id="53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57" name="AutoShape 6"/>
            <p:cNvCxnSpPr>
              <a:cxnSpLocks noChangeShapeType="1"/>
              <a:stCxn id="56" idx="5"/>
              <a:endCxn id="52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6"/>
            <p:cNvCxnSpPr>
              <a:cxnSpLocks noChangeShapeType="1"/>
              <a:stCxn id="56" idx="3"/>
              <a:endCxn id="51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" name="Group 58"/>
          <p:cNvGrpSpPr/>
          <p:nvPr/>
        </p:nvGrpSpPr>
        <p:grpSpPr>
          <a:xfrm>
            <a:off x="2286001" y="5112328"/>
            <a:ext cx="1142999" cy="1001412"/>
            <a:chOff x="7416868" y="3352800"/>
            <a:chExt cx="2870132" cy="2514600"/>
          </a:xfrm>
        </p:grpSpPr>
        <p:sp>
          <p:nvSpPr>
            <p:cNvPr id="60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61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62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63" name="AutoShape 6"/>
            <p:cNvCxnSpPr>
              <a:cxnSpLocks noChangeShapeType="1"/>
              <a:stCxn id="61" idx="3"/>
              <a:endCxn id="62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6"/>
            <p:cNvCxnSpPr>
              <a:cxnSpLocks noChangeShapeType="1"/>
              <a:stCxn id="60" idx="5"/>
              <a:endCxn id="62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66" name="AutoShape 6"/>
            <p:cNvCxnSpPr>
              <a:cxnSpLocks noChangeShapeType="1"/>
              <a:stCxn id="65" idx="5"/>
              <a:endCxn id="61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6"/>
            <p:cNvCxnSpPr>
              <a:cxnSpLocks noChangeShapeType="1"/>
              <a:stCxn id="65" idx="3"/>
              <a:endCxn id="60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7595" name="Straight Arrow Connector 67594"/>
          <p:cNvCxnSpPr/>
          <p:nvPr/>
        </p:nvCxnSpPr>
        <p:spPr>
          <a:xfrm>
            <a:off x="1676400" y="560540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657600" y="560540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191000" y="5112328"/>
            <a:ext cx="1142999" cy="1001412"/>
            <a:chOff x="7416868" y="3352800"/>
            <a:chExt cx="2870132" cy="2514600"/>
          </a:xfrm>
        </p:grpSpPr>
        <p:sp>
          <p:nvSpPr>
            <p:cNvPr id="75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6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7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78" name="AutoShape 6"/>
            <p:cNvCxnSpPr>
              <a:cxnSpLocks noChangeShapeType="1"/>
              <a:stCxn id="76" idx="3"/>
              <a:endCxn id="77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6"/>
            <p:cNvCxnSpPr>
              <a:cxnSpLocks noChangeShapeType="1"/>
              <a:stCxn id="75" idx="5"/>
              <a:endCxn id="77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81" name="AutoShape 6"/>
            <p:cNvCxnSpPr>
              <a:cxnSpLocks noChangeShapeType="1"/>
              <a:stCxn id="80" idx="5"/>
              <a:endCxn id="76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6"/>
            <p:cNvCxnSpPr>
              <a:cxnSpLocks noChangeShapeType="1"/>
              <a:stCxn id="80" idx="3"/>
              <a:endCxn id="75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3" name="Group 82"/>
          <p:cNvGrpSpPr/>
          <p:nvPr/>
        </p:nvGrpSpPr>
        <p:grpSpPr>
          <a:xfrm>
            <a:off x="6172201" y="5112328"/>
            <a:ext cx="1142999" cy="1001412"/>
            <a:chOff x="7416868" y="3352800"/>
            <a:chExt cx="2870132" cy="2514600"/>
          </a:xfrm>
        </p:grpSpPr>
        <p:sp>
          <p:nvSpPr>
            <p:cNvPr id="84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5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6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87" name="AutoShape 6"/>
            <p:cNvCxnSpPr>
              <a:cxnSpLocks noChangeShapeType="1"/>
              <a:stCxn id="85" idx="3"/>
              <a:endCxn id="86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6"/>
            <p:cNvCxnSpPr>
              <a:cxnSpLocks noChangeShapeType="1"/>
              <a:stCxn id="84" idx="5"/>
              <a:endCxn id="86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0" name="AutoShape 6"/>
            <p:cNvCxnSpPr>
              <a:cxnSpLocks noChangeShapeType="1"/>
              <a:stCxn id="89" idx="5"/>
              <a:endCxn id="85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6"/>
            <p:cNvCxnSpPr>
              <a:cxnSpLocks noChangeShapeType="1"/>
              <a:stCxn id="89" idx="3"/>
              <a:endCxn id="84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92" name="Straight Arrow Connector 91"/>
          <p:cNvCxnSpPr/>
          <p:nvPr/>
        </p:nvCxnSpPr>
        <p:spPr>
          <a:xfrm>
            <a:off x="5562600" y="560540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7543800" y="560540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8001000" y="5112328"/>
            <a:ext cx="1142999" cy="1001412"/>
            <a:chOff x="7416868" y="3352800"/>
            <a:chExt cx="2870132" cy="2514600"/>
          </a:xfrm>
        </p:grpSpPr>
        <p:sp>
          <p:nvSpPr>
            <p:cNvPr id="95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96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97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8" name="AutoShape 6"/>
            <p:cNvCxnSpPr>
              <a:cxnSpLocks noChangeShapeType="1"/>
              <a:stCxn id="96" idx="3"/>
              <a:endCxn id="97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AutoShape 6"/>
            <p:cNvCxnSpPr>
              <a:cxnSpLocks noChangeShapeType="1"/>
              <a:stCxn id="95" idx="5"/>
              <a:endCxn id="97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01" name="AutoShape 6"/>
            <p:cNvCxnSpPr>
              <a:cxnSpLocks noChangeShapeType="1"/>
              <a:stCxn id="100" idx="5"/>
              <a:endCxn id="96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6"/>
            <p:cNvCxnSpPr>
              <a:cxnSpLocks noChangeShapeType="1"/>
              <a:stCxn id="100" idx="3"/>
              <a:endCxn id="95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3" name="Group 102"/>
          <p:cNvGrpSpPr/>
          <p:nvPr/>
        </p:nvGrpSpPr>
        <p:grpSpPr>
          <a:xfrm>
            <a:off x="9982201" y="5112328"/>
            <a:ext cx="1142999" cy="1001412"/>
            <a:chOff x="7416868" y="3352800"/>
            <a:chExt cx="2870132" cy="2514600"/>
          </a:xfrm>
        </p:grpSpPr>
        <p:sp>
          <p:nvSpPr>
            <p:cNvPr id="104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05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06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07" name="AutoShape 6"/>
            <p:cNvCxnSpPr>
              <a:cxnSpLocks noChangeShapeType="1"/>
              <a:stCxn id="105" idx="3"/>
              <a:endCxn id="106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AutoShape 6"/>
            <p:cNvCxnSpPr>
              <a:cxnSpLocks noChangeShapeType="1"/>
              <a:stCxn id="104" idx="5"/>
              <a:endCxn id="106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10" name="AutoShape 6"/>
            <p:cNvCxnSpPr>
              <a:cxnSpLocks noChangeShapeType="1"/>
              <a:stCxn id="109" idx="5"/>
              <a:endCxn id="105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6"/>
            <p:cNvCxnSpPr>
              <a:cxnSpLocks noChangeShapeType="1"/>
              <a:stCxn id="109" idx="3"/>
              <a:endCxn id="104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12" name="Straight Arrow Connector 111"/>
          <p:cNvCxnSpPr/>
          <p:nvPr/>
        </p:nvCxnSpPr>
        <p:spPr>
          <a:xfrm>
            <a:off x="9372600" y="5605408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11430000" y="564082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8" name="Picture 6759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55328"/>
            <a:ext cx="3454400" cy="279400"/>
          </a:xfrm>
          <a:prstGeom prst="rect">
            <a:avLst/>
          </a:prstGeom>
        </p:spPr>
      </p:pic>
      <p:pic>
        <p:nvPicPr>
          <p:cNvPr id="67600" name="Picture 6759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500" y="6255328"/>
            <a:ext cx="3479800" cy="279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601" name="Picture 6760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6255328"/>
            <a:ext cx="3479800" cy="279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57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1491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Gibbs Sampling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</p:spPr>
        <p:txBody>
          <a:bodyPr/>
          <a:lstStyle/>
          <a:p>
            <a:r>
              <a:rPr lang="en-US" sz="2000" i="1" dirty="0">
                <a:ea typeface="ＭＳ Ｐゴシック" pitchFamily="34" charset="-128"/>
              </a:rPr>
              <a:t>Procedure: </a:t>
            </a:r>
            <a:r>
              <a:rPr lang="en-US" sz="2000" dirty="0">
                <a:ea typeface="ＭＳ Ｐゴシック" pitchFamily="34" charset="-128"/>
              </a:rPr>
              <a:t>keep track of a full instantiation x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, x</a:t>
            </a:r>
            <a:r>
              <a:rPr lang="en-US" sz="2000" baseline="-25000" dirty="0">
                <a:ea typeface="ＭＳ Ｐゴシック" pitchFamily="34" charset="-128"/>
              </a:rPr>
              <a:t>2</a:t>
            </a:r>
            <a:r>
              <a:rPr lang="en-US" sz="2000" dirty="0">
                <a:ea typeface="ＭＳ Ｐゴシック" pitchFamily="34" charset="-128"/>
              </a:rPr>
              <a:t>, …, </a:t>
            </a:r>
            <a:r>
              <a:rPr lang="en-US" sz="2000" dirty="0" err="1">
                <a:ea typeface="ＭＳ Ｐゴシック" pitchFamily="34" charset="-128"/>
              </a:rPr>
              <a:t>x</a:t>
            </a:r>
            <a:r>
              <a:rPr lang="en-US" sz="2000" baseline="-25000" dirty="0" err="1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.   Start with an arbitrary instantiation consistent with the evidence.  Sample one variable at a time, conditioned on all the rest, but keep evidence fixed.  Keep repeating this for a long time.</a:t>
            </a:r>
          </a:p>
          <a:p>
            <a:pPr lvl="3"/>
            <a:endParaRPr lang="en-US" sz="800" i="1" dirty="0">
              <a:ea typeface="ＭＳ Ｐゴシック" pitchFamily="34" charset="-128"/>
            </a:endParaRPr>
          </a:p>
          <a:p>
            <a:r>
              <a:rPr lang="en-US" sz="2000" i="1" dirty="0">
                <a:ea typeface="ＭＳ Ｐゴシック" pitchFamily="34" charset="-128"/>
              </a:rPr>
              <a:t>Property: </a:t>
            </a:r>
            <a:r>
              <a:rPr lang="en-US" sz="2000" dirty="0">
                <a:ea typeface="ＭＳ Ｐゴシック" pitchFamily="34" charset="-128"/>
              </a:rPr>
              <a:t>in the limit of repeating this infinitely many times the resulting samples come from the correct distribution (i.e. conditioned </a:t>
            </a:r>
            <a:r>
              <a:rPr lang="en-US" sz="2000">
                <a:ea typeface="ＭＳ Ｐゴシック" pitchFamily="34" charset="-128"/>
              </a:rPr>
              <a:t>on evidence).</a:t>
            </a:r>
            <a:endParaRPr lang="en-US" sz="2000" dirty="0">
              <a:ea typeface="ＭＳ Ｐゴシック" pitchFamily="34" charset="-128"/>
            </a:endParaRPr>
          </a:p>
          <a:p>
            <a:pPr lvl="3"/>
            <a:endParaRPr lang="en-US" sz="800" i="1" dirty="0">
              <a:ea typeface="ＭＳ Ｐゴシック" pitchFamily="34" charset="-128"/>
            </a:endParaRPr>
          </a:p>
          <a:p>
            <a:r>
              <a:rPr lang="en-US" sz="2000" i="1" dirty="0">
                <a:ea typeface="ＭＳ Ｐゴシック" pitchFamily="34" charset="-128"/>
              </a:rPr>
              <a:t>Rationale</a:t>
            </a:r>
            <a:r>
              <a:rPr lang="en-US" sz="2000" dirty="0">
                <a:ea typeface="ＭＳ Ｐゴシック" pitchFamily="34" charset="-128"/>
              </a:rPr>
              <a:t>: both upstream and downstream variables condition on evidence.</a:t>
            </a:r>
          </a:p>
          <a:p>
            <a:pPr marL="1371531" lvl="3" indent="0">
              <a:buNone/>
            </a:pPr>
            <a:r>
              <a:rPr lang="en-US" sz="800" dirty="0">
                <a:ea typeface="ＭＳ Ｐゴシック" pitchFamily="34" charset="-128"/>
              </a:rPr>
              <a:t> </a:t>
            </a:r>
          </a:p>
          <a:p>
            <a:r>
              <a:rPr lang="en-US" sz="2000" dirty="0">
                <a:ea typeface="ＭＳ Ｐゴシック" pitchFamily="34" charset="-128"/>
              </a:rPr>
              <a:t>In contrast: likelihood weighting only conditions on upstream evidence, and hence weights obtained in likelihood weighting can sometimes be very small.  Sum of weights over all samples is indicative of how many </a:t>
            </a:r>
            <a:r>
              <a:rPr lang="en-US" altLang="en-US" sz="2000" dirty="0">
                <a:ea typeface="ＭＳ Ｐゴシック" pitchFamily="34" charset="-128"/>
              </a:rPr>
              <a:t>“</a:t>
            </a:r>
            <a:r>
              <a:rPr lang="en-US" sz="2000" dirty="0">
                <a:ea typeface="ＭＳ Ｐゴシック" pitchFamily="34" charset="-128"/>
              </a:rPr>
              <a:t>effective</a:t>
            </a:r>
            <a:r>
              <a:rPr lang="en-US" altLang="en-US" sz="2000" dirty="0">
                <a:ea typeface="ＭＳ Ｐゴシック" pitchFamily="34" charset="-128"/>
              </a:rPr>
              <a:t>”</a:t>
            </a:r>
            <a:r>
              <a:rPr lang="en-US" sz="2000" dirty="0">
                <a:ea typeface="ＭＳ Ｐゴシック" pitchFamily="34" charset="-128"/>
              </a:rPr>
              <a:t> samples were obtained, so we want high weight.</a:t>
            </a:r>
          </a:p>
        </p:txBody>
      </p:sp>
    </p:spTree>
    <p:extLst>
      <p:ext uri="{BB962C8B-B14F-4D97-AF65-F5344CB8AC3E}">
        <p14:creationId xmlns:p14="http://schemas.microsoft.com/office/powerpoint/2010/main" val="1188948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Bayes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799"/>
            <a:ext cx="5410200" cy="5264727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5917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Dynamic Bayes Nets (including HMMs)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799"/>
            <a:ext cx="5410200" cy="5264727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marL="2743063" lvl="6" indent="0">
              <a:buNone/>
            </a:pPr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Exact Inference</a:t>
            </a:r>
            <a:endParaRPr lang="en-US" sz="900" dirty="0">
              <a:ea typeface="ＭＳ Ｐゴシック" pitchFamily="34" charset="-128"/>
            </a:endParaRP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(approximate inference)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2224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637212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Models and HMMs are specific instances of Dynamic Bayes nets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5A792944-8AF1-BA47-A5CE-B0CDFB1D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1401" y="1257938"/>
            <a:ext cx="4191029" cy="2018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4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7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A0852-C4B0-7E40-A9C5-2C8A063AD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30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Models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11277600" cy="50292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Value of X at a given time is called the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state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Parameters: called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transition probabilities </a:t>
            </a:r>
            <a:r>
              <a:rPr lang="en-US" sz="2400" dirty="0">
                <a:ea typeface="ＭＳ Ｐゴシック" pitchFamily="34" charset="-128"/>
              </a:rPr>
              <a:t>or dynamics, specify how the state evolves over time (also, initial state probabilities)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ea typeface="ＭＳ Ｐゴシック" pitchFamily="34" charset="-128"/>
              </a:rPr>
              <a:t>Stationarity</a:t>
            </a:r>
            <a:r>
              <a:rPr lang="en-US" sz="2400" dirty="0">
                <a:ea typeface="ＭＳ Ｐゴシック" pitchFamily="34" charset="-128"/>
              </a:rPr>
              <a:t> assumption: transition probabilities the same at all times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Same as MDP transition model, but no choice of action</a:t>
            </a: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48096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2533" name="AutoShape 6"/>
          <p:cNvCxnSpPr>
            <a:cxnSpLocks noChangeShapeType="1"/>
            <a:stCxn id="22534" idx="6"/>
            <a:endCxn id="22532" idx="2"/>
          </p:cNvCxnSpPr>
          <p:nvPr/>
        </p:nvCxnSpPr>
        <p:spPr bwMode="auto">
          <a:xfrm>
            <a:off x="44381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38952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57240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22536" name="AutoShape 9"/>
          <p:cNvCxnSpPr>
            <a:cxnSpLocks noChangeShapeType="1"/>
            <a:stCxn id="22535" idx="6"/>
            <a:endCxn id="22538" idx="2"/>
          </p:cNvCxnSpPr>
          <p:nvPr/>
        </p:nvCxnSpPr>
        <p:spPr bwMode="auto">
          <a:xfrm>
            <a:off x="62669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7" name="AutoShape 10"/>
          <p:cNvCxnSpPr>
            <a:cxnSpLocks noChangeShapeType="1"/>
            <a:stCxn id="22532" idx="6"/>
            <a:endCxn id="22535" idx="2"/>
          </p:cNvCxnSpPr>
          <p:nvPr/>
        </p:nvCxnSpPr>
        <p:spPr bwMode="auto">
          <a:xfrm>
            <a:off x="53525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66384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2539" name="AutoShape 12"/>
          <p:cNvCxnSpPr>
            <a:cxnSpLocks noChangeShapeType="1"/>
            <a:stCxn id="22538" idx="6"/>
            <a:endCxn id="22531" idx="2"/>
          </p:cNvCxnSpPr>
          <p:nvPr/>
        </p:nvCxnSpPr>
        <p:spPr bwMode="auto">
          <a:xfrm>
            <a:off x="7181318" y="2857500"/>
            <a:ext cx="8287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2138" y="3505200"/>
            <a:ext cx="1728179" cy="3600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158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100911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59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Conditional Independence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3200400"/>
            <a:ext cx="8077200" cy="3154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Basic conditional independence: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Past and future independent given the present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Each time step only depends on the previous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This is called the (first order) Markov property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1399767"/>
            <a:ext cx="6790812" cy="14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86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Mini-Forward Algorithm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at some time t?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4114800" y="6248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5105400" y="6324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000000"/>
                </a:solidFill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514600"/>
            <a:ext cx="4480838" cy="27431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6388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438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071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24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352800" y="2514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9004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860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2672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814888" y="27813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29200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91200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6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67400" y="1600201"/>
            <a:ext cx="601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Stationary distribution: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The distribution we end up with is called the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stationary distribution </a:t>
            </a:r>
            <a:r>
              <a:rPr lang="en-US" sz="2400" dirty="0">
                <a:solidFill>
                  <a:srgbClr val="CC0000"/>
                </a:solidFill>
              </a:rPr>
              <a:t>  </a:t>
            </a:r>
            <a:r>
              <a:rPr lang="en-US" sz="2400" baseline="-25000" dirty="0">
                <a:solidFill>
                  <a:srgbClr val="CC0000"/>
                </a:solidFill>
                <a:latin typeface="cmsy10" pitchFamily="34" charset="0"/>
                <a:ea typeface="ＭＳ Ｐゴシック" pitchFamily="34" charset="-128"/>
              </a:rPr>
              <a:t>        </a:t>
            </a:r>
            <a:r>
              <a:rPr lang="en-US" sz="2400" dirty="0">
                <a:ea typeface="ＭＳ Ｐゴシック" pitchFamily="34" charset="-128"/>
              </a:rPr>
              <a:t>of the chain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It satisfies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2" y="4051096"/>
            <a:ext cx="10971607" cy="2806902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Stationary Distributions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1"/>
            <a:ext cx="5715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For most chains: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Influence of the initial distribution gets less and less over time.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The distribution we end up in is independent of the initial distribution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57600"/>
            <a:ext cx="5019304" cy="60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2476500"/>
            <a:ext cx="451669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3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8" y="3549893"/>
            <a:ext cx="1218367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8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1" y="3505399"/>
            <a:ext cx="3144852" cy="1828403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8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6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142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Conditional Independence</a:t>
            </a:r>
          </a:p>
        </p:txBody>
      </p:sp>
      <p:sp>
        <p:nvSpPr>
          <p:cNvPr id="1173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397001"/>
            <a:ext cx="108966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HMMs have two important independence properties: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Markov hidden process: future depends on past via the present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Current observation independent of all else given current state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Evidence variables are not guaranteed to be independent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They tend to correlated by the hidden state</a:t>
            </a:r>
          </a:p>
        </p:txBody>
      </p:sp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1988" name="AutoShape 5"/>
          <p:cNvCxnSpPr>
            <a:cxnSpLocks noChangeShapeType="1"/>
            <a:stCxn id="41987" idx="4"/>
            <a:endCxn id="42003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89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41990" name="AutoShape 7"/>
          <p:cNvCxnSpPr>
            <a:cxnSpLocks noChangeShapeType="1"/>
            <a:stCxn id="41989" idx="4"/>
            <a:endCxn id="42000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1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2" name="AutoShape 9"/>
          <p:cNvCxnSpPr>
            <a:cxnSpLocks noChangeShapeType="1"/>
            <a:stCxn id="41993" idx="6"/>
            <a:endCxn id="41989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3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4" name="AutoShape 11"/>
          <p:cNvCxnSpPr>
            <a:cxnSpLocks noChangeShapeType="1"/>
            <a:stCxn id="41993" idx="4"/>
            <a:endCxn id="41991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5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41996" name="AutoShape 13"/>
          <p:cNvCxnSpPr>
            <a:cxnSpLocks noChangeShapeType="1"/>
            <a:stCxn id="41995" idx="6"/>
            <a:endCxn id="41998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997" name="AutoShape 14"/>
          <p:cNvCxnSpPr>
            <a:cxnSpLocks noChangeShapeType="1"/>
            <a:stCxn id="41989" idx="6"/>
            <a:endCxn id="41995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8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41999" name="AutoShape 16"/>
          <p:cNvCxnSpPr>
            <a:cxnSpLocks noChangeShapeType="1"/>
            <a:stCxn id="41998" idx="6"/>
            <a:endCxn id="41987" idx="2"/>
          </p:cNvCxnSpPr>
          <p:nvPr/>
        </p:nvCxnSpPr>
        <p:spPr bwMode="auto">
          <a:xfrm>
            <a:off x="6872288" y="34671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000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42001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42002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42003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2004" name="AutoShape 21"/>
          <p:cNvCxnSpPr>
            <a:cxnSpLocks noChangeShapeType="1"/>
            <a:stCxn id="41995" idx="4"/>
            <a:endCxn id="42001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005" name="AutoShape 22"/>
          <p:cNvCxnSpPr>
            <a:cxnSpLocks noChangeShapeType="1"/>
            <a:stCxn id="41998" idx="4"/>
            <a:endCxn id="42002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83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4777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38">
            <a:extLst>
              <a:ext uri="{FF2B5EF4-FFF2-40B4-BE49-F238E27FC236}">
                <a16:creationId xmlns:a16="http://schemas.microsoft.com/office/drawing/2014/main" id="{2BE51017-98C4-2849-BD73-D9E962C4F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AutoShape 39">
            <a:extLst>
              <a:ext uri="{FF2B5EF4-FFF2-40B4-BE49-F238E27FC236}">
                <a16:creationId xmlns:a16="http://schemas.microsoft.com/office/drawing/2014/main" id="{B419DF42-A860-5E40-A28C-0202D9A46415}"/>
              </a:ext>
            </a:extLst>
          </p:cNvPr>
          <p:cNvCxnSpPr>
            <a:cxnSpLocks noChangeShapeType="1"/>
            <a:stCxn id="21" idx="6"/>
            <a:endCxn id="19" idx="2"/>
          </p:cNvCxnSpPr>
          <p:nvPr/>
        </p:nvCxnSpPr>
        <p:spPr bwMode="auto">
          <a:xfrm>
            <a:off x="10606088" y="2400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Oval 40">
            <a:extLst>
              <a:ext uri="{FF2B5EF4-FFF2-40B4-BE49-F238E27FC236}">
                <a16:creationId xmlns:a16="http://schemas.microsoft.com/office/drawing/2014/main" id="{1A69EC57-1E00-EC49-9320-3C2748EC4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A13A9A-9DD6-F847-BEEE-E463B294E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95400"/>
            <a:ext cx="2316609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2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Forward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Don’t forget to normalize at the end!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  <p:pic>
        <p:nvPicPr>
          <p:cNvPr id="16" name="Picture 15" descr="latex-image-1.pdf">
            <a:extLst>
              <a:ext uri="{FF2B5EF4-FFF2-40B4-BE49-F238E27FC236}">
                <a16:creationId xmlns:a16="http://schemas.microsoft.com/office/drawing/2014/main" id="{29867D4C-68EC-2747-B282-6EF903D45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56" y="3565395"/>
            <a:ext cx="5666611" cy="946407"/>
          </a:xfrm>
          <a:prstGeom prst="rect">
            <a:avLst/>
          </a:prstGeom>
        </p:spPr>
      </p:pic>
      <p:pic>
        <p:nvPicPr>
          <p:cNvPr id="17" name="Picture 16" descr="latex-image-1.pdf">
            <a:extLst>
              <a:ext uri="{FF2B5EF4-FFF2-40B4-BE49-F238E27FC236}">
                <a16:creationId xmlns:a16="http://schemas.microsoft.com/office/drawing/2014/main" id="{F462572B-C0D9-2545-96C0-560063898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56" y="5072989"/>
            <a:ext cx="7063552" cy="491989"/>
          </a:xfrm>
          <a:prstGeom prst="rect">
            <a:avLst/>
          </a:prstGeom>
        </p:spPr>
      </p:pic>
      <p:pic>
        <p:nvPicPr>
          <p:cNvPr id="18" name="Picture 17" descr="txp_fig">
            <a:extLst>
              <a:ext uri="{FF2B5EF4-FFF2-40B4-BE49-F238E27FC236}">
                <a16:creationId xmlns:a16="http://schemas.microsoft.com/office/drawing/2014/main" id="{4244F17A-BD2A-FE4E-BBB6-9F3968133C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56" y="1996064"/>
            <a:ext cx="4703735" cy="52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4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Inference: 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34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790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4867202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979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16" y="3764280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8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15116188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551302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</p:spTree>
    <p:extLst>
      <p:ext uri="{BB962C8B-B14F-4D97-AF65-F5344CB8AC3E}">
        <p14:creationId xmlns:p14="http://schemas.microsoft.com/office/powerpoint/2010/main" val="41835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1915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alpha val="25000"/>
                  </a:schemeClr>
                </a:solidFill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76982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</a:t>
            </a:r>
            <a:r>
              <a:rPr lang="en-US" sz="2400">
                <a:latin typeface="Calibri"/>
                <a:cs typeface="Calibri"/>
              </a:rPr>
              <a:t>of states</a:t>
            </a: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14505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  <p:extLst>
      <p:ext uri="{BB962C8B-B14F-4D97-AF65-F5344CB8AC3E}">
        <p14:creationId xmlns:p14="http://schemas.microsoft.com/office/powerpoint/2010/main" val="1113844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[Just-in-case Example Slides]</a:t>
            </a:r>
          </a:p>
        </p:txBody>
      </p:sp>
    </p:spTree>
    <p:extLst>
      <p:ext uri="{BB962C8B-B14F-4D97-AF65-F5344CB8AC3E}">
        <p14:creationId xmlns:p14="http://schemas.microsoft.com/office/powerpoint/2010/main" val="15378689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Snakes and Ladders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681807-1B71-1041-BA8F-451A7D55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9140" y="1612900"/>
            <a:ext cx="147372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86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S_{PS}(x_1\ldots x_n) = \prod_{i=1}^n P(x_i | \mbox{Parents}(X_i))&#10;    = P(x_1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22"/>
  <p:tag name="PICTUREFILESIZE" val="286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_{PS}(x_1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728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to{\rightarrow}&#10;\begin{eqnarray*}&#10;  \lim_{N\to\infty} \hat P(x_1,\ldots, x_n) &#10;      &amp; = &amp; \lim_{N\to\infty} N_{PS}(x_1,\ldots, x_n)/N \\&#10;      &amp; = &amp; S_{PS}(x_1,\ldots,x_n) \\&#10;      &amp; = &amp; P(x_1\ldots x_n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70"/>
  <p:tag name="PICTUREFILESIZE" val="3995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S_{WS}({\bf z},{\bf e}) = \prod_{i= 1}^l P(z_i|\mbox{Parents}(Z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31"/>
  <p:tag name="PICTUREFILESIZE" val="2211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w({\bf z},{\bf e}) = \prod_{i = 1}^m P(e_i | \mbox{Parents}(E_i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5"/>
  <p:tag name="PICTUREFILESIZE" val="3416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= P({\bf z}, {\bf e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89"/>
  <p:tag name="PICTUREFILESIZE" val="675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S | +c, -w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6"/>
  <p:tag name="PICTUREFILESIZE" val="79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C | +s, -w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81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W | +s, +c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808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t|X_{t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24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X \indep Y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8"/>
  <p:tag name="PICTUREFILESIZE" val="24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\forall x,y,z \,\,\, P(x,y|z) = P(x|z)P(y|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6"/>
  <p:tag name="PICTUREFILESIZE" val="1827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\forall x,y \,\,\, P(x,y) = P(x)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6"/>
  <p:tag name="PICTUREFILESIZE" val="124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X \indep Y | Z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80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Alarm  \indep  Fire  |   Smoke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8"/>
  <p:tag name="PICTUREFILESIZE" val="109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i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49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j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49233</TotalTime>
  <Words>7052</Words>
  <Application>Microsoft Macintosh PowerPoint</Application>
  <PresentationFormat>Widescreen</PresentationFormat>
  <Paragraphs>2079</Paragraphs>
  <Slides>125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3" baseType="lpstr">
      <vt:lpstr>Arial</vt:lpstr>
      <vt:lpstr>Calibri</vt:lpstr>
      <vt:lpstr>cmsy10</vt:lpstr>
      <vt:lpstr>Courier New</vt:lpstr>
      <vt:lpstr>Times New Roman</vt:lpstr>
      <vt:lpstr>Wingdings</vt:lpstr>
      <vt:lpstr>dan-berkeley-nlp-v1</vt:lpstr>
      <vt:lpstr>Photo Editor Photo</vt:lpstr>
      <vt:lpstr>Announcements</vt:lpstr>
      <vt:lpstr>CS 188: Artificial Intelligence </vt:lpstr>
      <vt:lpstr>Course Topics</vt:lpstr>
      <vt:lpstr>Designing Rational Agents</vt:lpstr>
      <vt:lpstr>Reinforcement Learning</vt:lpstr>
      <vt:lpstr>Reinforcement Learning</vt:lpstr>
      <vt:lpstr>MDPs and RL</vt:lpstr>
      <vt:lpstr>Model-Based Learning</vt:lpstr>
      <vt:lpstr>Model-Free Learning</vt:lpstr>
      <vt:lpstr>Passive Reinforcement Learning</vt:lpstr>
      <vt:lpstr>Why Not Use Policy Evaluation?</vt:lpstr>
      <vt:lpstr>Temporal Difference Learning</vt:lpstr>
      <vt:lpstr>Problems with TD Value Learning</vt:lpstr>
      <vt:lpstr>Detour: Q-Value Iteration</vt:lpstr>
      <vt:lpstr>Q-Learning</vt:lpstr>
      <vt:lpstr>Active Reinforcement Learning</vt:lpstr>
      <vt:lpstr>Q-Learning Properties</vt:lpstr>
      <vt:lpstr>Exploration vs. Exploitation</vt:lpstr>
      <vt:lpstr>How to Explore?</vt:lpstr>
      <vt:lpstr>Approximate Q-Learning</vt:lpstr>
      <vt:lpstr>Generalizing Across States</vt:lpstr>
      <vt:lpstr>Feature-Based Value Functions</vt:lpstr>
      <vt:lpstr>Approximate Q-Learning</vt:lpstr>
      <vt:lpstr>Minimizing Error</vt:lpstr>
      <vt:lpstr>More Powerful Function Approximation</vt:lpstr>
      <vt:lpstr>More Powerful Function Approximation</vt:lpstr>
      <vt:lpstr>MDPs and RL</vt:lpstr>
      <vt:lpstr>Policy Search</vt:lpstr>
      <vt:lpstr>Policy Search</vt:lpstr>
      <vt:lpstr>Part I Done!</vt:lpstr>
      <vt:lpstr>Probability</vt:lpstr>
      <vt:lpstr>Probability</vt:lpstr>
      <vt:lpstr>Conditional Independence</vt:lpstr>
      <vt:lpstr>Probabilistic Models</vt:lpstr>
      <vt:lpstr>Decision-Making with Probabilistic Models</vt:lpstr>
      <vt:lpstr>Decision Networks</vt:lpstr>
      <vt:lpstr>Decisions as Outcome Trees</vt:lpstr>
      <vt:lpstr>Decisions as Outcome Trees</vt:lpstr>
      <vt:lpstr>Decisions as Outcome Trees</vt:lpstr>
      <vt:lpstr>Decisions as Outcome Trees</vt:lpstr>
      <vt:lpstr>Decisions as Outcome Trees</vt:lpstr>
      <vt:lpstr>VPI Properties</vt:lpstr>
      <vt:lpstr>POMDPs</vt:lpstr>
      <vt:lpstr>Example: Ghostbusters</vt:lpstr>
      <vt:lpstr>Bayes Nets: Big Picture</vt:lpstr>
      <vt:lpstr>Bayes Nets</vt:lpstr>
      <vt:lpstr>Bayes Net Representation</vt:lpstr>
      <vt:lpstr>Topology Limits Distributions</vt:lpstr>
      <vt:lpstr>Structure Implications</vt:lpstr>
      <vt:lpstr>D-Separation</vt:lpstr>
      <vt:lpstr>Active / Inactive Paths</vt:lpstr>
      <vt:lpstr>Inference</vt:lpstr>
      <vt:lpstr>Inference by Enumeration</vt:lpstr>
      <vt:lpstr>Inference by Enumeration: Procedural Outline</vt:lpstr>
      <vt:lpstr>Operation 1: Join Factors</vt:lpstr>
      <vt:lpstr>Operation 2: Eliminate</vt:lpstr>
      <vt:lpstr>Inference by Enumeration vs. Variable Elimination</vt:lpstr>
      <vt:lpstr>Inference by Enumeration vs. Variable Elimination</vt:lpstr>
      <vt:lpstr>General Variable Elimination</vt:lpstr>
      <vt:lpstr>Variable Elimination</vt:lpstr>
      <vt:lpstr>Approximate Inference: Sampling</vt:lpstr>
      <vt:lpstr>Sampling in Bayes Nets</vt:lpstr>
      <vt:lpstr>Prior Sampling</vt:lpstr>
      <vt:lpstr>Prior Sampling</vt:lpstr>
      <vt:lpstr>Rejection Sampling</vt:lpstr>
      <vt:lpstr>Likelihood Weighting</vt:lpstr>
      <vt:lpstr>Likelihood Weighting</vt:lpstr>
      <vt:lpstr>Gibbs Sampling</vt:lpstr>
      <vt:lpstr>Gibbs Sampling</vt:lpstr>
      <vt:lpstr>Gibbs Sampling</vt:lpstr>
      <vt:lpstr>Bayes Nets</vt:lpstr>
      <vt:lpstr>Dynamic Bayes Nets (including HMMs)</vt:lpstr>
      <vt:lpstr>Dynamic Bayes Nets (DBNs)</vt:lpstr>
      <vt:lpstr>Exact Inference in DBNs</vt:lpstr>
      <vt:lpstr>DBN Particle Filters</vt:lpstr>
      <vt:lpstr>Markov Models</vt:lpstr>
      <vt:lpstr>Conditional Independence</vt:lpstr>
      <vt:lpstr>Mini-Forward Algorithm</vt:lpstr>
      <vt:lpstr>Stationary Distributions</vt:lpstr>
      <vt:lpstr>Hidden Markov Models</vt:lpstr>
      <vt:lpstr>Conditional Independence</vt:lpstr>
      <vt:lpstr>Filtering / Monitoring</vt:lpstr>
      <vt:lpstr>Passage of Time</vt:lpstr>
      <vt:lpstr>Observation</vt:lpstr>
      <vt:lpstr>Forward Algorithm</vt:lpstr>
      <vt:lpstr>Approximate Inference: 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Particle Filtering</vt:lpstr>
      <vt:lpstr>Most Likely Explanation</vt:lpstr>
      <vt:lpstr>Inference</vt:lpstr>
      <vt:lpstr>HMMs: MLE Queries</vt:lpstr>
      <vt:lpstr>State Trellis</vt:lpstr>
      <vt:lpstr>Forward / Viterbi Algorithms</vt:lpstr>
      <vt:lpstr>[Just-in-case Example Slides]</vt:lpstr>
      <vt:lpstr>Example: Snakes and Ladders</vt:lpstr>
      <vt:lpstr>Snakes and Ladders: Search</vt:lpstr>
      <vt:lpstr>Snakes and Ladders: Search</vt:lpstr>
      <vt:lpstr>Snakes and Ladders: Search</vt:lpstr>
      <vt:lpstr>Snakes and Ladders: Search</vt:lpstr>
      <vt:lpstr>Snakes and Ladders: Adversarial Games</vt:lpstr>
      <vt:lpstr>Snakes and Ladders: Adversarial Games</vt:lpstr>
      <vt:lpstr>Snakes and Ladders: Adversarial Games</vt:lpstr>
      <vt:lpstr>Snakes and Ladders: Adversarial Games</vt:lpstr>
      <vt:lpstr>Snakes and Ladders: MDP</vt:lpstr>
      <vt:lpstr>Snakes and Ladders: MDP</vt:lpstr>
      <vt:lpstr>Snakes and Ladders: MDP</vt:lpstr>
      <vt:lpstr>Snakes and Ladders: MDP</vt:lpstr>
      <vt:lpstr>Snakes and Ladders: MDP</vt:lpstr>
      <vt:lpstr>Snakes and Ladders: MDP</vt:lpstr>
      <vt:lpstr>Snakes and Ladders: MDP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2699</cp:revision>
  <cp:lastPrinted>2020-08-11T19:32:47Z</cp:lastPrinted>
  <dcterms:created xsi:type="dcterms:W3CDTF">2004-08-27T04:16:05Z</dcterms:created>
  <dcterms:modified xsi:type="dcterms:W3CDTF">2020-08-11T19:35:32Z</dcterms:modified>
</cp:coreProperties>
</file>