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8"/>
  </p:notesMasterIdLst>
  <p:handoutMasterIdLst>
    <p:handoutMasterId r:id="rId29"/>
  </p:handoutMasterIdLst>
  <p:sldIdLst>
    <p:sldId id="319" r:id="rId2"/>
    <p:sldId id="317" r:id="rId3"/>
    <p:sldId id="267" r:id="rId4"/>
    <p:sldId id="313" r:id="rId5"/>
    <p:sldId id="682" r:id="rId6"/>
    <p:sldId id="268" r:id="rId7"/>
    <p:sldId id="269" r:id="rId8"/>
    <p:sldId id="270" r:id="rId9"/>
    <p:sldId id="669" r:id="rId10"/>
    <p:sldId id="287" r:id="rId11"/>
    <p:sldId id="292" r:id="rId12"/>
    <p:sldId id="666" r:id="rId13"/>
    <p:sldId id="667" r:id="rId14"/>
    <p:sldId id="331" r:id="rId15"/>
    <p:sldId id="334" r:id="rId16"/>
    <p:sldId id="668" r:id="rId17"/>
    <p:sldId id="332" r:id="rId18"/>
    <p:sldId id="315" r:id="rId19"/>
    <p:sldId id="324" r:id="rId20"/>
    <p:sldId id="337" r:id="rId21"/>
    <p:sldId id="338" r:id="rId22"/>
    <p:sldId id="303" r:id="rId23"/>
    <p:sldId id="305" r:id="rId24"/>
    <p:sldId id="450" r:id="rId25"/>
    <p:sldId id="665" r:id="rId26"/>
    <p:sldId id="683" r:id="rId27"/>
  </p:sldIdLst>
  <p:sldSz cx="12192000" cy="6858000"/>
  <p:notesSz cx="7302500" cy="95885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CC00CC"/>
    <a:srgbClr val="FF9800"/>
    <a:srgbClr val="FFFF00"/>
    <a:srgbClr val="FF3300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0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Basics and Representation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82" y="1900985"/>
            <a:ext cx="5592576" cy="372838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109416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 Insurance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30448-97D1-0B44-A81C-5B3B62A2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53160"/>
            <a:ext cx="8915400" cy="54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 Won’t Start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Syntax and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Syntax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943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</a:t>
            </a:r>
            <a:r>
              <a:rPr lang="en-US" sz="2400" i="1" dirty="0">
                <a:solidFill>
                  <a:srgbClr val="990099"/>
                </a:solidFill>
                <a:latin typeface="Calibri"/>
                <a:cs typeface="Calibri"/>
              </a:rPr>
              <a:t>X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 given its </a:t>
            </a:r>
            <a:r>
              <a:rPr lang="en-US" sz="2400" b="1" i="1" dirty="0">
                <a:solidFill>
                  <a:srgbClr val="3333FF"/>
                </a:solidFill>
                <a:latin typeface="Calibri"/>
                <a:cs typeface="Calibri"/>
              </a:rPr>
              <a:t>parent variables</a:t>
            </a:r>
            <a:r>
              <a:rPr lang="en-US" sz="240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in the graph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1" i="1" dirty="0">
                <a:solidFill>
                  <a:srgbClr val="3333FF"/>
                </a:solidFill>
                <a:latin typeface="Calibri"/>
                <a:cs typeface="Calibri"/>
              </a:rPr>
              <a:t>CPT</a:t>
            </a:r>
            <a:r>
              <a:rPr lang="en-US" sz="2400" dirty="0">
                <a:latin typeface="Calibri"/>
                <a:cs typeface="Calibri"/>
              </a:rPr>
              <a:t> (conditional probability table); each row is a distribution for child given values of its parents</a:t>
            </a:r>
          </a:p>
          <a:p>
            <a:pPr lvl="2" eaLnBrk="1" hangingPunct="1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15343"/>
              </p:ext>
            </p:extLst>
          </p:nvPr>
        </p:nvGraphicFramePr>
        <p:xfrm>
          <a:off x="6553898" y="3481138"/>
          <a:ext cx="289560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rgbClr val="CC00CC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C00CC"/>
                          </a:solidFill>
                        </a:rPr>
                        <a:t>P(</a:t>
                      </a:r>
                      <a:r>
                        <a:rPr lang="en-US" sz="1200" i="1" dirty="0">
                          <a:solidFill>
                            <a:srgbClr val="CC00CC"/>
                          </a:solidFill>
                        </a:rPr>
                        <a:t>C</a:t>
                      </a:r>
                      <a:r>
                        <a:rPr lang="en-US" sz="1400" baseline="-25000" dirty="0">
                          <a:solidFill>
                            <a:srgbClr val="CC00CC"/>
                          </a:solidFill>
                        </a:rPr>
                        <a:t>1,1</a:t>
                      </a:r>
                      <a:r>
                        <a:rPr lang="en-US" sz="1200" dirty="0">
                          <a:solidFill>
                            <a:srgbClr val="CC00CC"/>
                          </a:solidFill>
                        </a:rPr>
                        <a:t> | </a:t>
                      </a:r>
                      <a:r>
                        <a:rPr lang="en-US" sz="1200" i="1" dirty="0">
                          <a:solidFill>
                            <a:srgbClr val="CC00CC"/>
                          </a:solidFill>
                        </a:rPr>
                        <a:t>G</a:t>
                      </a:r>
                      <a:r>
                        <a:rPr lang="en-US" sz="1200" dirty="0">
                          <a:solidFill>
                            <a:srgbClr val="CC00CC"/>
                          </a:solidFill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0.59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(1,2)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(1,3)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88958"/>
              </p:ext>
            </p:extLst>
          </p:nvPr>
        </p:nvGraphicFramePr>
        <p:xfrm>
          <a:off x="9285668" y="1469666"/>
          <a:ext cx="2590800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 gridSpan="4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C00CC"/>
                          </a:solidFill>
                        </a:rPr>
                        <a:t>P(</a:t>
                      </a:r>
                      <a:r>
                        <a:rPr lang="en-US" sz="1400" i="1" dirty="0">
                          <a:solidFill>
                            <a:srgbClr val="CC00CC"/>
                          </a:solidFill>
                        </a:rPr>
                        <a:t>G</a:t>
                      </a:r>
                      <a:r>
                        <a:rPr lang="en-US" sz="1400" dirty="0">
                          <a:solidFill>
                            <a:srgbClr val="CC00CC"/>
                          </a:solidFill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(1,2)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(1,3)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FF"/>
                          </a:solidFill>
                        </a:rPr>
                        <a:t>0.11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FF"/>
                          </a:solidFill>
                        </a:rPr>
                        <a:t>0.11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FF"/>
                          </a:solidFill>
                        </a:rPr>
                        <a:t>0.11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16059083-A893-1645-8844-0714882BADC5}"/>
              </a:ext>
            </a:extLst>
          </p:cNvPr>
          <p:cNvGrpSpPr/>
          <p:nvPr/>
        </p:nvGrpSpPr>
        <p:grpSpPr>
          <a:xfrm>
            <a:off x="7046532" y="1749510"/>
            <a:ext cx="2743200" cy="1519671"/>
            <a:chOff x="3048000" y="1569011"/>
            <a:chExt cx="4645986" cy="2573771"/>
          </a:xfrm>
        </p:grpSpPr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42C240BA-20D3-EE46-B0FC-A605AC725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569011"/>
              <a:ext cx="117699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G</a:t>
              </a:r>
              <a:endParaRPr lang="en-US" sz="20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E5389041-8D2F-344A-8BA0-69223A018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380677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1,1</a:t>
              </a:r>
            </a:p>
          </p:txBody>
        </p:sp>
        <p:cxnSp>
          <p:nvCxnSpPr>
            <p:cNvPr id="43" name="AutoShape 6">
              <a:extLst>
                <a:ext uri="{FF2B5EF4-FFF2-40B4-BE49-F238E27FC236}">
                  <a16:creationId xmlns:a16="http://schemas.microsoft.com/office/drawing/2014/main" id="{AFA7EDC0-A78D-DF47-B567-9CAA49748FE2}"/>
                </a:ext>
              </a:extLst>
            </p:cNvPr>
            <p:cNvCxnSpPr>
              <a:cxnSpLocks noChangeShapeType="1"/>
              <a:stCxn id="41" idx="3"/>
              <a:endCxn id="42" idx="7"/>
            </p:cNvCxnSpPr>
            <p:nvPr/>
          </p:nvCxnSpPr>
          <p:spPr bwMode="auto">
            <a:xfrm flipH="1">
              <a:off x="3698408" y="2219419"/>
              <a:ext cx="1426958" cy="1272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EA142DFE-27A2-914B-AE11-B8D6B80A0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4" y="3380782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1,2</a:t>
              </a:r>
            </a:p>
          </p:txBody>
        </p: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798C96E3-409B-2D44-9B9F-61A58878C0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96689" y="2308453"/>
              <a:ext cx="637311" cy="11205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5EC924B5-77C1-9246-AEB3-5FF71C41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986" y="3380677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3,3</a:t>
              </a:r>
            </a:p>
          </p:txBody>
        </p:sp>
        <p:cxnSp>
          <p:nvCxnSpPr>
            <p:cNvPr id="47" name="AutoShape 6">
              <a:extLst>
                <a:ext uri="{FF2B5EF4-FFF2-40B4-BE49-F238E27FC236}">
                  <a16:creationId xmlns:a16="http://schemas.microsoft.com/office/drawing/2014/main" id="{460CB444-1C51-3D41-95FE-EE4EB244B047}"/>
                </a:ext>
              </a:extLst>
            </p:cNvPr>
            <p:cNvCxnSpPr>
              <a:cxnSpLocks noChangeShapeType="1"/>
              <a:stCxn id="41" idx="5"/>
            </p:cNvCxnSpPr>
            <p:nvPr/>
          </p:nvCxnSpPr>
          <p:spPr bwMode="auto">
            <a:xfrm>
              <a:off x="5957624" y="2219419"/>
              <a:ext cx="1056886" cy="1272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F006905-EE32-B24A-BED0-2A425A50144C}"/>
                </a:ext>
              </a:extLst>
            </p:cNvPr>
            <p:cNvSpPr/>
            <p:nvPr/>
          </p:nvSpPr>
          <p:spPr>
            <a:xfrm>
              <a:off x="5409567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8ABEBC-5C45-7F4E-9517-926A6F29A4C8}"/>
                </a:ext>
              </a:extLst>
            </p:cNvPr>
            <p:cNvSpPr/>
            <p:nvPr/>
          </p:nvSpPr>
          <p:spPr>
            <a:xfrm>
              <a:off x="5693426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42ADB9-0633-3149-BF9C-8B66DF97A680}"/>
                </a:ext>
              </a:extLst>
            </p:cNvPr>
            <p:cNvSpPr/>
            <p:nvPr/>
          </p:nvSpPr>
          <p:spPr>
            <a:xfrm>
              <a:off x="5963617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33A290-8AA6-C040-88EF-F950C5486A71}"/>
                </a:ext>
              </a:extLst>
            </p:cNvPr>
            <p:cNvSpPr/>
            <p:nvPr/>
          </p:nvSpPr>
          <p:spPr>
            <a:xfrm>
              <a:off x="6244601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cxnSp>
          <p:nvCxnSpPr>
            <p:cNvPr id="52" name="AutoShape 6">
              <a:extLst>
                <a:ext uri="{FF2B5EF4-FFF2-40B4-BE49-F238E27FC236}">
                  <a16:creationId xmlns:a16="http://schemas.microsoft.com/office/drawing/2014/main" id="{94B9F46B-8C70-0243-BFA6-662ED0ABF489}"/>
                </a:ext>
              </a:extLst>
            </p:cNvPr>
            <p:cNvCxnSpPr>
              <a:cxnSpLocks noChangeShapeType="1"/>
              <a:stCxn id="41" idx="4"/>
            </p:cNvCxnSpPr>
            <p:nvPr/>
          </p:nvCxnSpPr>
          <p:spPr bwMode="auto">
            <a:xfrm flipH="1">
              <a:off x="5508777" y="2331011"/>
              <a:ext cx="32718" cy="2794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AutoShape 6">
              <a:extLst>
                <a:ext uri="{FF2B5EF4-FFF2-40B4-BE49-F238E27FC236}">
                  <a16:creationId xmlns:a16="http://schemas.microsoft.com/office/drawing/2014/main" id="{FA54DB52-DCDD-AC46-8A77-1A6ADD9FB2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6273" y="2308453"/>
              <a:ext cx="56929" cy="3019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809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829A15-1E13-E146-990C-BE60265A3BCE}"/>
              </a:ext>
            </a:extLst>
          </p:cNvPr>
          <p:cNvGrpSpPr/>
          <p:nvPr/>
        </p:nvGrpSpPr>
        <p:grpSpPr>
          <a:xfrm>
            <a:off x="2311163" y="1524000"/>
            <a:ext cx="3835874" cy="3825875"/>
            <a:chOff x="2311163" y="1524000"/>
            <a:chExt cx="3835874" cy="3825875"/>
          </a:xfrm>
        </p:grpSpPr>
        <p:sp>
          <p:nvSpPr>
            <p:cNvPr id="5" name="Oval 4"/>
            <p:cNvSpPr/>
            <p:nvPr/>
          </p:nvSpPr>
          <p:spPr>
            <a:xfrm>
              <a:off x="2311163" y="1524000"/>
              <a:ext cx="17274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B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urglary</a:t>
              </a:r>
              <a:endParaRPr lang="en-US" b="1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43400" y="1524000"/>
              <a:ext cx="18036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E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642612" y="2971800"/>
              <a:ext cx="1143000" cy="990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A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346841" y="4435475"/>
              <a:ext cx="1066800" cy="898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J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021706" y="4435475"/>
              <a:ext cx="1066800" cy="914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M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1" name="Straight Arrow Connector 10"/>
            <p:cNvCxnSpPr>
              <a:cxnSpLocks/>
              <a:stCxn id="5" idx="4"/>
              <a:endCxn id="7" idx="1"/>
            </p:cNvCxnSpPr>
            <p:nvPr/>
          </p:nvCxnSpPr>
          <p:spPr>
            <a:xfrm>
              <a:off x="3174882" y="2286000"/>
              <a:ext cx="635118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6" idx="4"/>
              <a:endCxn id="7" idx="7"/>
            </p:cNvCxnSpPr>
            <p:nvPr/>
          </p:nvCxnSpPr>
          <p:spPr>
            <a:xfrm flipH="1">
              <a:off x="4618224" y="2286000"/>
              <a:ext cx="626995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3257412" y="3817330"/>
              <a:ext cx="552588" cy="7497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  <a:stCxn id="7" idx="5"/>
              <a:endCxn id="9" idx="1"/>
            </p:cNvCxnSpPr>
            <p:nvPr/>
          </p:nvCxnSpPr>
          <p:spPr>
            <a:xfrm>
              <a:off x="4618224" y="3817330"/>
              <a:ext cx="559711" cy="752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37940"/>
              </p:ext>
            </p:extLst>
          </p:nvPr>
        </p:nvGraphicFramePr>
        <p:xfrm>
          <a:off x="914400" y="12954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56511"/>
              </p:ext>
            </p:extLst>
          </p:nvPr>
        </p:nvGraphicFramePr>
        <p:xfrm>
          <a:off x="6324600" y="2438400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34915"/>
              </p:ext>
            </p:extLst>
          </p:nvPr>
        </p:nvGraphicFramePr>
        <p:xfrm>
          <a:off x="381000" y="50292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55022"/>
              </p:ext>
            </p:extLst>
          </p:nvPr>
        </p:nvGraphicFramePr>
        <p:xfrm>
          <a:off x="64008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0741"/>
              </p:ext>
            </p:extLst>
          </p:nvPr>
        </p:nvGraphicFramePr>
        <p:xfrm>
          <a:off x="6400800" y="5029200"/>
          <a:ext cx="1828800" cy="16310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39200" y="41148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</a:t>
            </a:r>
            <a:r>
              <a:rPr lang="en-US" b="1" i="1" dirty="0">
                <a:solidFill>
                  <a:srgbClr val="3333FF"/>
                </a:solidFill>
              </a:rPr>
              <a:t>free parameters </a:t>
            </a:r>
            <a:r>
              <a:rPr lang="en-US" dirty="0"/>
              <a:t>in each CPT:</a:t>
            </a:r>
          </a:p>
          <a:p>
            <a:endParaRPr lang="en-US" dirty="0"/>
          </a:p>
          <a:p>
            <a:r>
              <a:rPr lang="en-US" dirty="0"/>
              <a:t>Parent range sizes </a:t>
            </a:r>
            <a:r>
              <a:rPr lang="en-US" dirty="0">
                <a:solidFill>
                  <a:srgbClr val="CC00CC"/>
                </a:solidFill>
              </a:rPr>
              <a:t>d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,…,d</a:t>
            </a:r>
            <a:r>
              <a:rPr lang="en-US" sz="2000" baseline="-25000" dirty="0">
                <a:solidFill>
                  <a:srgbClr val="CC00CC"/>
                </a:solidFill>
              </a:rPr>
              <a:t>k</a:t>
            </a:r>
          </a:p>
          <a:p>
            <a:endParaRPr lang="en-US" dirty="0"/>
          </a:p>
          <a:p>
            <a:r>
              <a:rPr lang="en-US" dirty="0"/>
              <a:t>Child range size </a:t>
            </a:r>
            <a:r>
              <a:rPr lang="en-US" dirty="0">
                <a:solidFill>
                  <a:srgbClr val="CC00CC"/>
                </a:solidFill>
              </a:rPr>
              <a:t>d </a:t>
            </a:r>
          </a:p>
          <a:p>
            <a:r>
              <a:rPr lang="en-US" dirty="0">
                <a:solidFill>
                  <a:srgbClr val="000000"/>
                </a:solidFill>
              </a:rPr>
              <a:t>Each table row must sum to 1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CC00CC"/>
                </a:solidFill>
              </a:rPr>
              <a:t>(d-1) </a:t>
            </a:r>
            <a:r>
              <a:rPr lang="en-US" sz="2400" dirty="0" err="1">
                <a:solidFill>
                  <a:srgbClr val="CC00CC"/>
                </a:solidFill>
              </a:rPr>
              <a:t>Π</a:t>
            </a:r>
            <a:r>
              <a:rPr lang="en-US" sz="2800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d</a:t>
            </a:r>
            <a:r>
              <a:rPr lang="en-US" sz="2800" baseline="-25000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3352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594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594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4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 for sparse BNs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Maximum range size is </a:t>
            </a:r>
            <a:r>
              <a:rPr lang="en-US" i="1" dirty="0">
                <a:solidFill>
                  <a:srgbClr val="CC00CC"/>
                </a:solidFill>
              </a:rPr>
              <a:t>d</a:t>
            </a:r>
          </a:p>
          <a:p>
            <a:pPr lvl="1"/>
            <a:r>
              <a:rPr lang="en-US" dirty="0"/>
              <a:t>Maximum number of parents is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</a:p>
          <a:p>
            <a:r>
              <a:rPr lang="en-US" dirty="0"/>
              <a:t>Full joint distribution has size </a:t>
            </a:r>
            <a:r>
              <a:rPr lang="en-US" i="1" dirty="0">
                <a:solidFill>
                  <a:srgbClr val="CC00CC"/>
                </a:solidFill>
              </a:rPr>
              <a:t>O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i="1" baseline="30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Bayes net has size </a:t>
            </a:r>
            <a:r>
              <a:rPr lang="en-US" i="1" dirty="0">
                <a:solidFill>
                  <a:srgbClr val="CC00CC"/>
                </a:solidFill>
              </a:rPr>
              <a:t>O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n </a:t>
            </a:r>
            <a:r>
              <a:rPr lang="en-US" sz="4400" i="1" baseline="18000" dirty="0">
                <a:solidFill>
                  <a:srgbClr val="CC00CC"/>
                </a:solidFill>
              </a:rPr>
              <a:t>.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i="1" baseline="30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dirty="0"/>
              <a:t>Linear scaling with </a:t>
            </a:r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/>
              <a:t> as long as causal structure is 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global semantics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encode joint distributions as product of conditional distributions on each variable:</a:t>
            </a:r>
          </a:p>
          <a:p>
            <a:pPr marL="1371531" lvl="3" indent="0">
              <a:lnSpc>
                <a:spcPct val="80000"/>
              </a:lnSpc>
              <a:buNone/>
            </a:pP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6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6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))</a:t>
            </a:r>
            <a:endParaRPr lang="en-US" sz="3200" dirty="0"/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14400" y="19812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19050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818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000" y="5715000"/>
            <a:ext cx="533400" cy="3810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00200" y="5715000"/>
            <a:ext cx="609600" cy="3810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00800" y="5791200"/>
            <a:ext cx="5334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20000" y="5791200"/>
            <a:ext cx="5334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4400" y="16002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10400" y="15240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28194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0" y="53340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0000" y="54102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26303"/>
              </p:ext>
            </p:extLst>
          </p:nvPr>
        </p:nvGraphicFramePr>
        <p:xfrm>
          <a:off x="914400" y="12954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0" y="1143000"/>
            <a:ext cx="2870200" cy="584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P(</a:t>
            </a:r>
            <a:r>
              <a:rPr lang="en-US" sz="2400" dirty="0" err="1">
                <a:solidFill>
                  <a:srgbClr val="CC00CC"/>
                </a:solidFill>
              </a:rPr>
              <a:t>b,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 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j, m)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92300"/>
              </p:ext>
            </p:extLst>
          </p:nvPr>
        </p:nvGraphicFramePr>
        <p:xfrm>
          <a:off x="6324600" y="2438400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0187"/>
              </p:ext>
            </p:extLst>
          </p:nvPr>
        </p:nvGraphicFramePr>
        <p:xfrm>
          <a:off x="381000" y="50292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12882"/>
              </p:ext>
            </p:extLst>
          </p:nvPr>
        </p:nvGraphicFramePr>
        <p:xfrm>
          <a:off x="64008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16407"/>
              </p:ext>
            </p:extLst>
          </p:nvPr>
        </p:nvGraphicFramePr>
        <p:xfrm>
          <a:off x="6400800" y="5029200"/>
          <a:ext cx="1828800" cy="16310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001000" y="1676400"/>
            <a:ext cx="6096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>
                <a:solidFill>
                  <a:srgbClr val="CC00CC"/>
                </a:solidFill>
              </a:rPr>
              <a:t>P(b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534400" y="1676400"/>
            <a:ext cx="8382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e)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220200" y="1676400"/>
            <a:ext cx="12192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 err="1">
                <a:solidFill>
                  <a:srgbClr val="CC00CC"/>
                </a:solidFill>
              </a:rPr>
              <a:t>a|b</a:t>
            </a:r>
            <a:r>
              <a:rPr lang="en-US" sz="2000" dirty="0">
                <a:solidFill>
                  <a:srgbClr val="CC00CC"/>
                </a:solidFill>
              </a:rPr>
              <a:t>,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e)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0287000" y="1676400"/>
            <a:ext cx="9906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j|a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125200" y="1676400"/>
            <a:ext cx="11430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m|a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8839200" y="2286000"/>
            <a:ext cx="33528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ym typeface="Symbol"/>
              </a:rPr>
              <a:t>=.001x.998x.94x.1x.3=.000028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383A89-DE4A-6840-940C-79FBFC57B0B7}"/>
              </a:ext>
            </a:extLst>
          </p:cNvPr>
          <p:cNvGrpSpPr/>
          <p:nvPr/>
        </p:nvGrpSpPr>
        <p:grpSpPr>
          <a:xfrm>
            <a:off x="2311163" y="1524000"/>
            <a:ext cx="3835874" cy="3825875"/>
            <a:chOff x="2311163" y="1524000"/>
            <a:chExt cx="3835874" cy="38258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F4861F-71DD-314E-AA05-29F892B41F4F}"/>
                </a:ext>
              </a:extLst>
            </p:cNvPr>
            <p:cNvSpPr/>
            <p:nvPr/>
          </p:nvSpPr>
          <p:spPr>
            <a:xfrm>
              <a:off x="2311163" y="1524000"/>
              <a:ext cx="17274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B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urglary</a:t>
              </a:r>
              <a:endParaRPr lang="en-US" b="1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1DDBF25-641E-0644-A08E-5622A32F7521}"/>
                </a:ext>
              </a:extLst>
            </p:cNvPr>
            <p:cNvSpPr/>
            <p:nvPr/>
          </p:nvSpPr>
          <p:spPr>
            <a:xfrm>
              <a:off x="4343400" y="1524000"/>
              <a:ext cx="18036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E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8062FBA-BE4A-0343-83C4-00BAB5A00042}"/>
                </a:ext>
              </a:extLst>
            </p:cNvPr>
            <p:cNvSpPr/>
            <p:nvPr/>
          </p:nvSpPr>
          <p:spPr>
            <a:xfrm>
              <a:off x="3642612" y="2971800"/>
              <a:ext cx="1143000" cy="990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A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E4D54B-08BC-8241-8487-95CAC822BEDE}"/>
                </a:ext>
              </a:extLst>
            </p:cNvPr>
            <p:cNvSpPr/>
            <p:nvPr/>
          </p:nvSpPr>
          <p:spPr>
            <a:xfrm>
              <a:off x="2346841" y="4435475"/>
              <a:ext cx="1066800" cy="898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J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D782525-7A9B-AA41-9F25-AFEC30DA31A8}"/>
                </a:ext>
              </a:extLst>
            </p:cNvPr>
            <p:cNvSpPr/>
            <p:nvPr/>
          </p:nvSpPr>
          <p:spPr>
            <a:xfrm>
              <a:off x="5021706" y="4435475"/>
              <a:ext cx="1066800" cy="914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M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003D91B-046C-7C42-9042-8341274CF1C8}"/>
                </a:ext>
              </a:extLst>
            </p:cNvPr>
            <p:cNvCxnSpPr>
              <a:cxnSpLocks/>
              <a:stCxn id="40" idx="4"/>
              <a:endCxn id="42" idx="1"/>
            </p:cNvCxnSpPr>
            <p:nvPr/>
          </p:nvCxnSpPr>
          <p:spPr>
            <a:xfrm>
              <a:off x="3174882" y="2286000"/>
              <a:ext cx="635118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6B70ABA-B77C-B544-B0EB-97C33E2EB9F7}"/>
                </a:ext>
              </a:extLst>
            </p:cNvPr>
            <p:cNvCxnSpPr>
              <a:cxnSpLocks/>
              <a:stCxn id="41" idx="4"/>
              <a:endCxn id="42" idx="7"/>
            </p:cNvCxnSpPr>
            <p:nvPr/>
          </p:nvCxnSpPr>
          <p:spPr>
            <a:xfrm flipH="1">
              <a:off x="4618224" y="2286000"/>
              <a:ext cx="626995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256348F-5CE6-994A-8EF2-A859B8ACCF9C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>
            <a:xfrm flipH="1">
              <a:off x="3257412" y="3817330"/>
              <a:ext cx="552588" cy="7497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7E100CA-41A9-E04B-A247-B2A39F9F9B78}"/>
                </a:ext>
              </a:extLst>
            </p:cNvPr>
            <p:cNvCxnSpPr>
              <a:cxnSpLocks/>
              <a:stCxn id="42" idx="5"/>
              <a:endCxn id="44" idx="1"/>
            </p:cNvCxnSpPr>
            <p:nvPr/>
          </p:nvCxnSpPr>
          <p:spPr>
            <a:xfrm>
              <a:off x="4618224" y="3817330"/>
              <a:ext cx="559711" cy="752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29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33295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582400" cy="4800600"/>
          </a:xfrm>
        </p:spPr>
        <p:txBody>
          <a:bodyPr/>
          <a:lstStyle/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Compare the Bayes net global semantics</a:t>
            </a:r>
            <a:endParaRPr lang="en-US" sz="2800" i="1" dirty="0">
              <a:solidFill>
                <a:srgbClr val="CC00CC"/>
              </a:solidFill>
              <a:sym typeface="Symbol"/>
            </a:endParaRPr>
          </a:p>
          <a:p>
            <a:pPr marL="0" lvl="3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800" i="1" dirty="0">
                <a:solidFill>
                  <a:srgbClr val="CC00CC"/>
                </a:solidFill>
                <a:sym typeface="Symbol"/>
              </a:rPr>
              <a:t>                  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))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with the chain rule identity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800" dirty="0">
              <a:sym typeface="Symbol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endParaRPr lang="en-US" sz="2800" u="sng" dirty="0">
              <a:latin typeface="Calibri"/>
              <a:cs typeface="Calibri"/>
              <a:sym typeface="Symbol"/>
            </a:endParaRPr>
          </a:p>
          <a:p>
            <a:pPr marL="342882" lvl="3" indent="-342882">
              <a:lnSpc>
                <a:spcPct val="12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Assume (without loss of generality) that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 sorted in topological order according to the graph (i.e., parents before children), so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b="1" dirty="0">
                <a:solidFill>
                  <a:srgbClr val="CC00CC"/>
                </a:solidFill>
                <a:sym typeface="Symbol" pitchFamily="2" charset="2"/>
              </a:rPr>
              <a:t>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endParaRPr lang="en-US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882" lvl="3" indent="-342882">
              <a:lnSpc>
                <a:spcPct val="12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The Bayes net asserts conditional independences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800060" lvl="4" indent="-342882">
              <a:lnSpc>
                <a:spcPct val="120000"/>
              </a:lnSpc>
            </a:pPr>
            <a:r>
              <a:rPr lang="en-US" dirty="0"/>
              <a:t>To ensure these are valid, choose parents for node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that “shield” it from other predecessors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  <a:p>
            <a:r>
              <a:rPr lang="en-US" sz="2400" dirty="0"/>
              <a:t>Conditional independence semantics &lt;=&gt; global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59" y="2451100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elementary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461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900" dirty="0"/>
              <a:t>Basic laws: </a:t>
            </a:r>
            <a:r>
              <a:rPr lang="en-US" sz="2900" dirty="0">
                <a:solidFill>
                  <a:srgbClr val="CC00CC"/>
                </a:solidFill>
              </a:rPr>
              <a:t>0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</a:t>
            </a:r>
            <a:r>
              <a:rPr lang="en-US" sz="2900" dirty="0">
                <a:solidFill>
                  <a:srgbClr val="CC00CC"/>
                </a:solidFill>
              </a:rPr>
              <a:t>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P()  1,  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 </a:t>
            </a:r>
            <a:r>
              <a:rPr lang="en-US" sz="2900" baseline="-25000" dirty="0">
                <a:sym typeface="Symbol"/>
              </a:rPr>
              <a:t> 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P() = 1,   P(A) =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  A</a:t>
            </a:r>
            <a:r>
              <a:rPr lang="en-US" sz="2900" baseline="-25000" dirty="0">
                <a:sym typeface="Symbol"/>
              </a:rPr>
              <a:t> 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P()</a:t>
            </a:r>
            <a:endParaRPr lang="en-US" sz="2900" dirty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2900" dirty="0"/>
              <a:t>Random variable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X()</a:t>
            </a:r>
            <a:r>
              <a:rPr lang="en-US" sz="2900" dirty="0"/>
              <a:t> has a value in each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</a:t>
            </a:r>
            <a:endParaRPr lang="en-US" sz="2900" dirty="0">
              <a:sym typeface="Symbol"/>
            </a:endParaRPr>
          </a:p>
          <a:p>
            <a:pPr lvl="1">
              <a:spcBef>
                <a:spcPts val="600"/>
              </a:spcBef>
            </a:pPr>
            <a:r>
              <a:rPr lang="en-US" sz="2900" dirty="0"/>
              <a:t>Distribution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P(X) </a:t>
            </a:r>
            <a:r>
              <a:rPr lang="en-US" sz="2900" dirty="0"/>
              <a:t>gives probability for each possible value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x</a:t>
            </a:r>
            <a:endParaRPr lang="en-US" sz="2900" dirty="0">
              <a:sym typeface="Symbol"/>
            </a:endParaRPr>
          </a:p>
          <a:p>
            <a:pPr lvl="1">
              <a:spcBef>
                <a:spcPts val="600"/>
              </a:spcBef>
            </a:pPr>
            <a:r>
              <a:rPr lang="en-US" sz="2900" dirty="0"/>
              <a:t>Joint distribution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P(X,Y) </a:t>
            </a:r>
            <a:r>
              <a:rPr lang="en-US" sz="2900" dirty="0"/>
              <a:t>gives total probability for each combination </a:t>
            </a:r>
            <a:r>
              <a:rPr lang="en-US" sz="2900" dirty="0" err="1">
                <a:solidFill>
                  <a:srgbClr val="CC00CC"/>
                </a:solidFill>
                <a:sym typeface="Symbol"/>
              </a:rPr>
              <a:t>x,y</a:t>
            </a:r>
            <a:endParaRPr lang="en-US" sz="2900" dirty="0">
              <a:solidFill>
                <a:srgbClr val="CC00CC"/>
              </a:solidFill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2900" dirty="0"/>
              <a:t>Summing out/marginalization: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P(X=x) =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P(X=</a:t>
            </a:r>
            <a:r>
              <a:rPr lang="en-US" sz="2900" dirty="0" err="1">
                <a:solidFill>
                  <a:srgbClr val="CC00CC"/>
                </a:solidFill>
                <a:sym typeface="Symbol"/>
              </a:rPr>
              <a:t>x,Y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=y)</a:t>
            </a:r>
            <a:endParaRPr lang="en-US" sz="2900" dirty="0"/>
          </a:p>
          <a:p>
            <a:pPr>
              <a:spcBef>
                <a:spcPts val="600"/>
              </a:spcBef>
            </a:pPr>
            <a:r>
              <a:rPr lang="en-US" sz="2900" dirty="0"/>
              <a:t>Conditional probability: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P(X|Y) = P(X,Y)/P(Y)</a:t>
            </a:r>
            <a:endParaRPr lang="en-US" sz="2900" dirty="0"/>
          </a:p>
          <a:p>
            <a:pPr>
              <a:spcBef>
                <a:spcPts val="600"/>
              </a:spcBef>
            </a:pPr>
            <a:r>
              <a:rPr lang="en-US" sz="2900" dirty="0"/>
              <a:t>Chain rule: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9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9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P(X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| 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i-1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Bayes Rule: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P(X|Y) = P(Y|X)P(X)/P(Y)</a:t>
            </a:r>
            <a:endParaRPr lang="en-US" sz="2900" dirty="0"/>
          </a:p>
          <a:p>
            <a:pPr>
              <a:spcBef>
                <a:spcPts val="600"/>
              </a:spcBef>
            </a:pPr>
            <a:r>
              <a:rPr lang="en-US" sz="2900" dirty="0"/>
              <a:t>Independence: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P(X,Y) = P(X) P(Y)</a:t>
            </a:r>
            <a:r>
              <a:rPr lang="en-US" sz="29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900" dirty="0">
                <a:latin typeface="Calibri"/>
                <a:cs typeface="Calibri"/>
                <a:sym typeface="Symbol"/>
              </a:rPr>
              <a:t>or</a:t>
            </a:r>
            <a:r>
              <a:rPr lang="en-US" sz="29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P(X|Y) = P(X) </a:t>
            </a:r>
            <a:r>
              <a:rPr lang="en-US" sz="2900" dirty="0">
                <a:latin typeface="Calibri"/>
                <a:cs typeface="Calibri"/>
                <a:sym typeface="Symbol"/>
              </a:rPr>
              <a:t>or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P(Y|X) = P(Y)</a:t>
            </a:r>
            <a:endParaRPr lang="en-US" sz="2900" dirty="0"/>
          </a:p>
          <a:p>
            <a:pPr>
              <a:spcBef>
                <a:spcPts val="600"/>
              </a:spcBef>
            </a:pPr>
            <a:r>
              <a:rPr lang="en-US" sz="2900" dirty="0"/>
              <a:t>Conditional Independence: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P(X|Y,Z) = P(X|Z) </a:t>
            </a:r>
            <a:r>
              <a:rPr lang="en-US" sz="2900" dirty="0">
                <a:latin typeface="Calibri"/>
                <a:cs typeface="Calibri"/>
                <a:sym typeface="Symbol"/>
              </a:rPr>
              <a:t>or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P(X,Y|Z) = P(X|Z) P(Y| Z)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2794000" cy="4729164"/>
          </a:xfrm>
        </p:spPr>
        <p:txBody>
          <a:bodyPr/>
          <a:lstStyle/>
          <a:p>
            <a:r>
              <a:rPr lang="en-US" dirty="0"/>
              <a:t>Burglary</a:t>
            </a:r>
          </a:p>
          <a:p>
            <a:r>
              <a:rPr lang="en-US" dirty="0"/>
              <a:t>Earthquake</a:t>
            </a:r>
          </a:p>
          <a:p>
            <a:r>
              <a:rPr lang="en-US" dirty="0"/>
              <a:t>Alarm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1981200"/>
            <a:ext cx="1524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00CC"/>
                </a:solidFill>
                <a:latin typeface="Calibri"/>
                <a:cs typeface="Calibri"/>
              </a:rPr>
              <a:t>B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urglary</a:t>
            </a:r>
            <a:endParaRPr lang="en-US" b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1981200"/>
            <a:ext cx="1905000" cy="838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00CC"/>
                </a:solidFill>
                <a:latin typeface="Calibri"/>
                <a:cs typeface="Calibri"/>
              </a:rPr>
              <a:t>E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arthquake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3048000"/>
            <a:ext cx="1143000" cy="99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larm</a:t>
            </a:r>
          </a:p>
        </p:txBody>
      </p:sp>
      <p:cxnSp>
        <p:nvCxnSpPr>
          <p:cNvPr id="10" name="Straight Arrow Connector 9"/>
          <p:cNvCxnSpPr>
            <a:stCxn id="7" idx="5"/>
            <a:endCxn id="9" idx="1"/>
          </p:cNvCxnSpPr>
          <p:nvPr/>
        </p:nvCxnSpPr>
        <p:spPr>
          <a:xfrm>
            <a:off x="4806015" y="2631608"/>
            <a:ext cx="542973" cy="56146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7"/>
          </p:cNvCxnSpPr>
          <p:nvPr/>
        </p:nvCxnSpPr>
        <p:spPr>
          <a:xfrm flipH="1">
            <a:off x="6157212" y="2696648"/>
            <a:ext cx="522569" cy="49642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5029200" y="2362200"/>
            <a:ext cx="1371600" cy="381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400" y="1905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28194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7432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40512"/>
              </p:ext>
            </p:extLst>
          </p:nvPr>
        </p:nvGraphicFramePr>
        <p:xfrm>
          <a:off x="2438400" y="10668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1679"/>
              </p:ext>
            </p:extLst>
          </p:nvPr>
        </p:nvGraphicFramePr>
        <p:xfrm>
          <a:off x="6781800" y="3429212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90411"/>
              </p:ext>
            </p:extLst>
          </p:nvPr>
        </p:nvGraphicFramePr>
        <p:xfrm>
          <a:off x="83820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2794000" cy="4729164"/>
          </a:xfrm>
        </p:spPr>
        <p:txBody>
          <a:bodyPr/>
          <a:lstStyle/>
          <a:p>
            <a:r>
              <a:rPr lang="en-US" dirty="0"/>
              <a:t>Alarm</a:t>
            </a:r>
          </a:p>
          <a:p>
            <a:r>
              <a:rPr lang="en-US" dirty="0"/>
              <a:t>Burglary</a:t>
            </a:r>
          </a:p>
          <a:p>
            <a:r>
              <a:rPr lang="en-US" dirty="0"/>
              <a:t>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32766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3276600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1371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cxnSp>
        <p:nvCxnSpPr>
          <p:cNvPr id="10" name="Straight Arrow Connector 9"/>
          <p:cNvCxnSpPr>
            <a:stCxn id="9" idx="3"/>
            <a:endCxn id="7" idx="0"/>
          </p:cNvCxnSpPr>
          <p:nvPr/>
        </p:nvCxnSpPr>
        <p:spPr>
          <a:xfrm flipH="1">
            <a:off x="4267200" y="2217130"/>
            <a:ext cx="853188" cy="105947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5"/>
            <a:endCxn id="8" idx="1"/>
          </p:cNvCxnSpPr>
          <p:nvPr/>
        </p:nvCxnSpPr>
        <p:spPr>
          <a:xfrm>
            <a:off x="5928612" y="2217130"/>
            <a:ext cx="903569" cy="118222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5029200" y="3657600"/>
            <a:ext cx="1524000" cy="3810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2286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733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209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11430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610600" y="3048000"/>
          <a:ext cx="2286000" cy="227065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P(E|A,B)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33528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09800" y="39624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53600" y="3733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11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5" grpId="1"/>
      <p:bldP spid="16" grpId="0"/>
      <p:bldP spid="16" grpId="1"/>
      <p:bldP spid="17" grpId="0"/>
      <p:bldP spid="17" grpId="1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1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did they say?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173191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distribution: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|</a:t>
            </a:r>
            <a:r>
              <a:rPr lang="en-US" sz="2000" b="1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000" dirty="0">
                <a:solidFill>
                  <a:srgbClr val="CC00CC"/>
                </a:solidFill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BD00B0"/>
                </a:solidFill>
                <a:sym typeface="Symbol"/>
              </a:rPr>
              <a:t>h</a:t>
            </a:r>
            <a:r>
              <a:rPr lang="en-US" sz="1800" dirty="0">
                <a:solidFill>
                  <a:srgbClr val="BD00B0"/>
                </a:solidFill>
                <a:sym typeface="Symbol"/>
              </a:rPr>
              <a:t> 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</a:t>
            </a:r>
            <a:r>
              <a:rPr lang="en-US" sz="2000" i="1" dirty="0">
                <a:solidFill>
                  <a:srgbClr val="BD00B0"/>
                </a:solidFill>
                <a:latin typeface="Calibri"/>
                <a:cs typeface="Calibri"/>
              </a:rPr>
              <a:t> ,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h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,</a:t>
            </a:r>
            <a:r>
              <a:rPr lang="en-US" sz="2000" baseline="-2500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So, inference in Bayes nets means computing sums of products of numbers.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13DF9-977C-234D-8492-C1E85DAC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72173"/>
            <a:ext cx="6639443" cy="159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768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4102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18288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876800"/>
            <a:ext cx="18288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5410200"/>
            <a:ext cx="2362200" cy="381000"/>
          </a:xfrm>
          <a:prstGeom prst="rect">
            <a:avLst/>
          </a:prstGeom>
          <a:solidFill>
            <a:srgbClr val="80E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5410200"/>
            <a:ext cx="2362200" cy="381000"/>
          </a:xfrm>
          <a:prstGeom prst="rect">
            <a:avLst/>
          </a:prstGeom>
          <a:solidFill>
            <a:srgbClr val="80E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4876800"/>
            <a:ext cx="13716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5410200"/>
            <a:ext cx="13716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851399"/>
          </a:xfrm>
        </p:spPr>
        <p:txBody>
          <a:bodyPr/>
          <a:lstStyle/>
          <a:p>
            <a:r>
              <a:rPr lang="en-US" dirty="0"/>
              <a:t>Consider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uwy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uwz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uxy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uxz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vwy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vwz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vxy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vxz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16 multiplies, 7 adds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Lots of repeated sub-expressions!</a:t>
            </a:r>
          </a:p>
          <a:p>
            <a:r>
              <a:rPr lang="en-US" dirty="0"/>
              <a:t>Rewrite as 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u+v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w+x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y+z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2 multiplies, 3 adds</a:t>
            </a:r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P(e) P(</a:t>
            </a:r>
            <a:r>
              <a:rPr lang="en-US" dirty="0" err="1">
                <a:solidFill>
                  <a:srgbClr val="CC00CC"/>
                </a:solidFill>
              </a:rPr>
              <a:t>a|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  <a:cs typeface="Calibri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 +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C00CC"/>
                </a:solidFill>
              </a:rPr>
              <a:t>    + </a:t>
            </a:r>
            <a:r>
              <a:rPr lang="en-US" sz="28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m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 +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m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800" dirty="0">
                <a:solidFill>
                  <a:srgbClr val="CC00CC"/>
                </a:solidFill>
                <a:cs typeface="Calibri" pitchFamily="34" charset="0"/>
              </a:rPr>
              <a:t>	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Lots of repeated sub-expressions!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 pitchFamily="34" charset="0"/>
            </a:endParaRP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To Summarize …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97001"/>
            <a:ext cx="7010400" cy="4729164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Calibri"/>
                <a:cs typeface="Calibri"/>
              </a:rPr>
              <a:t>Independence and conditional independence are important forms of probabilistic knowledge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Calibri"/>
                <a:cs typeface="Calibri"/>
              </a:rPr>
              <a:t>Bayes net encode joint distributions efficiently by taking advantage of conditional independence</a:t>
            </a:r>
          </a:p>
          <a:p>
            <a:pPr lvl="1">
              <a:lnSpc>
                <a:spcPct val="125000"/>
              </a:lnSpc>
            </a:pPr>
            <a:r>
              <a:rPr lang="en-US" sz="2000" dirty="0">
                <a:latin typeface="Calibri"/>
                <a:cs typeface="Calibri"/>
              </a:rPr>
              <a:t>Global joint probability = product of local conditionals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Calibri"/>
                <a:cs typeface="Calibri"/>
              </a:rPr>
              <a:t>Exact inference = sums of products of conditional probabilities from the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7" y="1524000"/>
            <a:ext cx="5332633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Next Time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Basics, Representation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Independence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IV: Approximate Inference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DA285-9120-D3AC-CA23-575377B55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19" y="1752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0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Nets: Big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077664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8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800" dirty="0">
                <a:latin typeface="Calibri"/>
                <a:cs typeface="Calibri"/>
              </a:rPr>
              <a:t>a technique for describing              </a:t>
            </a:r>
            <a:r>
              <a:rPr lang="en-US" sz="2800" dirty="0">
                <a:solidFill>
                  <a:srgbClr val="3333FF"/>
                </a:solidFill>
                <a:latin typeface="Calibri"/>
                <a:cs typeface="Calibri"/>
              </a:rPr>
              <a:t>complex joint distributions</a:t>
            </a:r>
            <a:r>
              <a:rPr lang="en-US" sz="2800" dirty="0">
                <a:latin typeface="Calibri"/>
                <a:cs typeface="Calibri"/>
              </a:rPr>
              <a:t> (models) using         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simple, conditional distributions</a:t>
            </a: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125000"/>
              </a:lnSpc>
            </a:pPr>
            <a:r>
              <a:rPr lang="en-US" sz="2400" dirty="0">
                <a:latin typeface="Calibri"/>
                <a:cs typeface="Calibri"/>
              </a:rPr>
              <a:t>A subset of the general class of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graphical models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latin typeface="Calibri"/>
                <a:cs typeface="Calibri"/>
              </a:rPr>
              <a:t>Use local causality/conditional independence: 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Calibri"/>
                <a:cs typeface="Calibri"/>
              </a:rPr>
              <a:t>the world is composed of many variables, </a:t>
            </a:r>
          </a:p>
          <a:p>
            <a:pPr lvl="1">
              <a:lnSpc>
                <a:spcPct val="125000"/>
              </a:lnSpc>
            </a:pPr>
            <a:r>
              <a:rPr lang="en-US" sz="2400" dirty="0">
                <a:latin typeface="Calibri"/>
                <a:cs typeface="Calibri"/>
              </a:rPr>
              <a:t>each interacting locally with a few others</a:t>
            </a:r>
          </a:p>
        </p:txBody>
      </p:sp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8768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Basics, Representation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Independence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IV: Approximate Inference</a:t>
            </a:r>
          </a:p>
        </p:txBody>
      </p:sp>
    </p:spTree>
    <p:extLst>
      <p:ext uri="{BB962C8B-B14F-4D97-AF65-F5344CB8AC3E}">
        <p14:creationId xmlns:p14="http://schemas.microsoft.com/office/powerpoint/2010/main" val="212371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12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Formally: absence of arc encodes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DA7312D-C21D-D24F-B3B2-FB80BBF391E7}"/>
              </a:ext>
            </a:extLst>
          </p:cNvPr>
          <p:cNvGrpSpPr/>
          <p:nvPr/>
        </p:nvGrpSpPr>
        <p:grpSpPr>
          <a:xfrm>
            <a:off x="5867400" y="3401255"/>
            <a:ext cx="2743200" cy="1519671"/>
            <a:chOff x="3048000" y="1569011"/>
            <a:chExt cx="4645986" cy="2573771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03B5EBA8-D1F2-7941-BE6B-2ED4C3E6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569011"/>
              <a:ext cx="117699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G</a:t>
              </a:r>
              <a:endParaRPr lang="en-US" sz="20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99D5A6B4-9174-CB49-92FF-1681600B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380677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1,1</a:t>
              </a:r>
            </a:p>
          </p:txBody>
        </p: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36D35F24-BC0A-3D42-89B8-CA9D0C6B7D02}"/>
                </a:ext>
              </a:extLst>
            </p:cNvPr>
            <p:cNvCxnSpPr>
              <a:cxnSpLocks noChangeShapeType="1"/>
              <a:stCxn id="24" idx="3"/>
              <a:endCxn id="25" idx="7"/>
            </p:cNvCxnSpPr>
            <p:nvPr/>
          </p:nvCxnSpPr>
          <p:spPr bwMode="auto">
            <a:xfrm flipH="1">
              <a:off x="3698408" y="2219419"/>
              <a:ext cx="1426958" cy="1272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75B4C13D-EC72-DF4F-92BC-87DE97D5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4" y="3380782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1,2</a:t>
              </a:r>
            </a:p>
          </p:txBody>
        </p: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6DDAF088-F9C5-3145-AFEE-D80F30FBC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96689" y="2308453"/>
              <a:ext cx="637311" cy="11205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A72D66AC-DFBF-C94C-9840-71BE57826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986" y="3380677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3,3</a:t>
              </a:r>
            </a:p>
          </p:txBody>
        </p: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1C74FE6E-D92B-CD4B-97E4-8B358F1C5B53}"/>
                </a:ext>
              </a:extLst>
            </p:cNvPr>
            <p:cNvCxnSpPr>
              <a:cxnSpLocks noChangeShapeType="1"/>
              <a:stCxn id="24" idx="5"/>
            </p:cNvCxnSpPr>
            <p:nvPr/>
          </p:nvCxnSpPr>
          <p:spPr bwMode="auto">
            <a:xfrm>
              <a:off x="5957624" y="2219419"/>
              <a:ext cx="1056886" cy="1272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DBFC11-369A-B348-BAD3-C7EAD7C64F83}"/>
                </a:ext>
              </a:extLst>
            </p:cNvPr>
            <p:cNvSpPr/>
            <p:nvPr/>
          </p:nvSpPr>
          <p:spPr>
            <a:xfrm>
              <a:off x="5409567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E4DA6D-3031-0F47-9316-2C0F789429C8}"/>
                </a:ext>
              </a:extLst>
            </p:cNvPr>
            <p:cNvSpPr/>
            <p:nvPr/>
          </p:nvSpPr>
          <p:spPr>
            <a:xfrm>
              <a:off x="5693426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69BFDDA-6D93-124E-A6D8-EC70DC7988F4}"/>
                </a:ext>
              </a:extLst>
            </p:cNvPr>
            <p:cNvSpPr/>
            <p:nvPr/>
          </p:nvSpPr>
          <p:spPr>
            <a:xfrm>
              <a:off x="5963617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821D91-7DE3-C344-B684-C1A033A5DF30}"/>
                </a:ext>
              </a:extLst>
            </p:cNvPr>
            <p:cNvSpPr/>
            <p:nvPr/>
          </p:nvSpPr>
          <p:spPr>
            <a:xfrm>
              <a:off x="6244601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cxnSp>
          <p:nvCxnSpPr>
            <p:cNvPr id="35" name="AutoShape 6">
              <a:extLst>
                <a:ext uri="{FF2B5EF4-FFF2-40B4-BE49-F238E27FC236}">
                  <a16:creationId xmlns:a16="http://schemas.microsoft.com/office/drawing/2014/main" id="{1E69881B-4F36-7B4A-8B08-DBDAD8C29076}"/>
                </a:ext>
              </a:extLst>
            </p:cNvPr>
            <p:cNvCxnSpPr>
              <a:cxnSpLocks noChangeShapeType="1"/>
              <a:stCxn id="24" idx="4"/>
            </p:cNvCxnSpPr>
            <p:nvPr/>
          </p:nvCxnSpPr>
          <p:spPr bwMode="auto">
            <a:xfrm flipH="1">
              <a:off x="5508777" y="2331011"/>
              <a:ext cx="32718" cy="2794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6">
              <a:extLst>
                <a:ext uri="{FF2B5EF4-FFF2-40B4-BE49-F238E27FC236}">
                  <a16:creationId xmlns:a16="http://schemas.microsoft.com/office/drawing/2014/main" id="{976C9E2A-FD12-134B-8486-FB57E12290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6273" y="2308453"/>
              <a:ext cx="56929" cy="3019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44573-F801-AD4D-A6B5-5B18EF6088E3}"/>
              </a:ext>
            </a:extLst>
          </p:cNvPr>
          <p:cNvGrpSpPr/>
          <p:nvPr/>
        </p:nvGrpSpPr>
        <p:grpSpPr>
          <a:xfrm>
            <a:off x="9296400" y="3657600"/>
            <a:ext cx="1981200" cy="1981200"/>
            <a:chOff x="9296400" y="3657600"/>
            <a:chExt cx="1981200" cy="19812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CF8F115-2E9C-A048-AD53-55D104FDB8DF}"/>
                </a:ext>
              </a:extLst>
            </p:cNvPr>
            <p:cNvGrpSpPr/>
            <p:nvPr/>
          </p:nvGrpSpPr>
          <p:grpSpPr>
            <a:xfrm>
              <a:off x="9296400" y="3657600"/>
              <a:ext cx="1981200" cy="1981200"/>
              <a:chOff x="2438400" y="4648200"/>
              <a:chExt cx="1981200" cy="19812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BA6DDB-5C15-4C47-B0C3-3ED737392709}"/>
                  </a:ext>
                </a:extLst>
              </p:cNvPr>
              <p:cNvSpPr/>
              <p:nvPr/>
            </p:nvSpPr>
            <p:spPr>
              <a:xfrm>
                <a:off x="2438400" y="46482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291FCE-410D-B049-9EE9-65494D1E84F0}"/>
                  </a:ext>
                </a:extLst>
              </p:cNvPr>
              <p:cNvSpPr/>
              <p:nvPr/>
            </p:nvSpPr>
            <p:spPr>
              <a:xfrm>
                <a:off x="3124200" y="46482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950AA59-661E-7344-9B83-5A5CED68C27D}"/>
                  </a:ext>
                </a:extLst>
              </p:cNvPr>
              <p:cNvSpPr/>
              <p:nvPr/>
            </p:nvSpPr>
            <p:spPr>
              <a:xfrm>
                <a:off x="3810000" y="46482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7F67D09-4D5C-9248-956D-2CE380FBDFC7}"/>
                  </a:ext>
                </a:extLst>
              </p:cNvPr>
              <p:cNvSpPr/>
              <p:nvPr/>
            </p:nvSpPr>
            <p:spPr>
              <a:xfrm>
                <a:off x="2438400" y="53340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20AFDEA-8500-6143-9ACA-5BDEB5D3EDFB}"/>
                  </a:ext>
                </a:extLst>
              </p:cNvPr>
              <p:cNvSpPr/>
              <p:nvPr/>
            </p:nvSpPr>
            <p:spPr>
              <a:xfrm>
                <a:off x="3124200" y="53340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B19A99A-1394-2641-8879-4EEFA7A3301E}"/>
                  </a:ext>
                </a:extLst>
              </p:cNvPr>
              <p:cNvSpPr/>
              <p:nvPr/>
            </p:nvSpPr>
            <p:spPr>
              <a:xfrm>
                <a:off x="3810000" y="53340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C920A2-1D1A-444B-9937-4C94DBEF91AF}"/>
                  </a:ext>
                </a:extLst>
              </p:cNvPr>
              <p:cNvSpPr/>
              <p:nvPr/>
            </p:nvSpPr>
            <p:spPr>
              <a:xfrm>
                <a:off x="2438400" y="60198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4EA752-0108-1646-B272-CA7BBEAF6A30}"/>
                  </a:ext>
                </a:extLst>
              </p:cNvPr>
              <p:cNvSpPr/>
              <p:nvPr/>
            </p:nvSpPr>
            <p:spPr>
              <a:xfrm>
                <a:off x="3124200" y="60198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B7E76B3-0254-3B48-AEC5-612E2E088DEA}"/>
                  </a:ext>
                </a:extLst>
              </p:cNvPr>
              <p:cNvSpPr/>
              <p:nvPr/>
            </p:nvSpPr>
            <p:spPr>
              <a:xfrm>
                <a:off x="3810000" y="6019800"/>
                <a:ext cx="609600" cy="609600"/>
              </a:xfrm>
              <a:prstGeom prst="rect">
                <a:avLst/>
              </a:prstGeom>
              <a:solidFill>
                <a:srgbClr val="000090"/>
              </a:solidFill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0.11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CFA099-B090-5C4C-BB1F-38C30EC7291E}"/>
                </a:ext>
              </a:extLst>
            </p:cNvPr>
            <p:cNvSpPr/>
            <p:nvPr/>
          </p:nvSpPr>
          <p:spPr>
            <a:xfrm>
              <a:off x="9307830" y="5029200"/>
              <a:ext cx="609600" cy="609600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D82365-13AF-BF43-9A65-CEEAD7B004B2}"/>
                </a:ext>
              </a:extLst>
            </p:cNvPr>
            <p:cNvSpPr/>
            <p:nvPr/>
          </p:nvSpPr>
          <p:spPr>
            <a:xfrm>
              <a:off x="9296400" y="4343400"/>
              <a:ext cx="609600" cy="609600"/>
            </a:xfrm>
            <a:prstGeom prst="rect">
              <a:avLst/>
            </a:prstGeom>
            <a:noFill/>
            <a:ln w="57150" cmpd="sng">
              <a:solidFill>
                <a:srgbClr val="FF9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49" name="Picture 73">
              <a:extLst>
                <a:ext uri="{FF2B5EF4-FFF2-40B4-BE49-F238E27FC236}">
                  <a16:creationId xmlns:a16="http://schemas.microsoft.com/office/drawing/2014/main" id="{01FC28FF-E7E7-6546-9153-706E2BA12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86010" y="3733800"/>
              <a:ext cx="565738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F83F75C-3729-7B4E-994E-07674E593739}"/>
              </a:ext>
            </a:extLst>
          </p:cNvPr>
          <p:cNvSpPr/>
          <p:nvPr/>
        </p:nvSpPr>
        <p:spPr>
          <a:xfrm>
            <a:off x="6629400" y="1752600"/>
            <a:ext cx="1580006" cy="76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No interactions between variables: absolute independence</a:t>
            </a: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800" baseline="-25000">
                <a:solidFill>
                  <a:srgbClr val="CC00CC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800" i="1" baseline="-25000">
                <a:solidFill>
                  <a:srgbClr val="CC00CC"/>
                </a:solidFill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U: I’m holding my umbrella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893394" y="491219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endParaRPr lang="en-US" sz="2800" baseline="-250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353050" y="337661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</a:t>
            </a:r>
            <a:endParaRPr lang="en-US" sz="2800" baseline="-250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774608" y="491219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2800" baseline="-25000">
              <a:solidFill>
                <a:srgbClr val="CC00CC"/>
              </a:solidFill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3"/>
            <a:endCxn id="9" idx="7"/>
          </p:cNvCxnSpPr>
          <p:nvPr/>
        </p:nvCxnSpPr>
        <p:spPr bwMode="auto">
          <a:xfrm flipH="1">
            <a:off x="4425016" y="4027020"/>
            <a:ext cx="1039626" cy="9967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8916225B-0C87-4841-8573-165DC9EA6764}"/>
              </a:ext>
            </a:extLst>
          </p:cNvPr>
          <p:cNvCxnSpPr>
            <a:cxnSpLocks noChangeShapeType="1"/>
            <a:stCxn id="8" idx="5"/>
            <a:endCxn id="19461" idx="1"/>
          </p:cNvCxnSpPr>
          <p:nvPr/>
        </p:nvCxnSpPr>
        <p:spPr bwMode="auto">
          <a:xfrm>
            <a:off x="6003458" y="4027020"/>
            <a:ext cx="1001528" cy="9967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EFF61AE-BB36-EE48-B865-166A0CF84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93362"/>
            <a:ext cx="3485614" cy="1807238"/>
          </a:xfrm>
          <a:prstGeom prst="rect">
            <a:avLst/>
          </a:prstGeom>
        </p:spPr>
      </p:pic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CBEBCF4B-DDA0-434C-931E-C7BBC7A6F920}"/>
              </a:ext>
            </a:extLst>
          </p:cNvPr>
          <p:cNvCxnSpPr>
            <a:cxnSpLocks noChangeShapeType="1"/>
            <a:stCxn id="9" idx="6"/>
            <a:endCxn id="19461" idx="2"/>
          </p:cNvCxnSpPr>
          <p:nvPr/>
        </p:nvCxnSpPr>
        <p:spPr bwMode="auto">
          <a:xfrm>
            <a:off x="4536608" y="5293192"/>
            <a:ext cx="235678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6">
            <a:extLst>
              <a:ext uri="{FF2B5EF4-FFF2-40B4-BE49-F238E27FC236}">
                <a16:creationId xmlns:a16="http://schemas.microsoft.com/office/drawing/2014/main" id="{E1B183C5-B812-B840-9851-31A5437311C8}"/>
              </a:ext>
            </a:extLst>
          </p:cNvPr>
          <p:cNvCxnSpPr>
            <a:cxnSpLocks noChangeShapeType="1"/>
            <a:stCxn id="19461" idx="2"/>
            <a:endCxn id="9" idx="6"/>
          </p:cNvCxnSpPr>
          <p:nvPr/>
        </p:nvCxnSpPr>
        <p:spPr bwMode="auto">
          <a:xfrm flipH="1">
            <a:off x="4536608" y="5293192"/>
            <a:ext cx="235678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Smoke alarm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F: There is fire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S: There is smoke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A: Alarm sounds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3F1468-BAD7-194F-92F5-7E6BF518589A}"/>
              </a:ext>
            </a:extLst>
          </p:cNvPr>
          <p:cNvGrpSpPr/>
          <p:nvPr/>
        </p:nvGrpSpPr>
        <p:grpSpPr>
          <a:xfrm>
            <a:off x="3774608" y="1569011"/>
            <a:ext cx="2355382" cy="4105181"/>
            <a:chOff x="3774608" y="1569011"/>
            <a:chExt cx="2355382" cy="4105181"/>
          </a:xfrm>
        </p:grpSpPr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5367990" y="1569011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F</a:t>
              </a:r>
              <a:endParaRPr lang="en-US" sz="28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5367990" y="3380583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endParaRPr lang="en-US" sz="28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774608" y="4912192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A</a:t>
              </a:r>
              <a:endParaRPr lang="en-US" sz="28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AutoShape 6"/>
            <p:cNvCxnSpPr>
              <a:cxnSpLocks noChangeShapeType="1"/>
              <a:stCxn id="8" idx="3"/>
              <a:endCxn id="9" idx="7"/>
            </p:cNvCxnSpPr>
            <p:nvPr/>
          </p:nvCxnSpPr>
          <p:spPr bwMode="auto">
            <a:xfrm flipH="1">
              <a:off x="4425016" y="4030991"/>
              <a:ext cx="1054566" cy="992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6">
              <a:extLst>
                <a:ext uri="{FF2B5EF4-FFF2-40B4-BE49-F238E27FC236}">
                  <a16:creationId xmlns:a16="http://schemas.microsoft.com/office/drawing/2014/main" id="{8916225B-0C87-4841-8573-165DC9EA6764}"/>
                </a:ext>
              </a:extLst>
            </p:cNvPr>
            <p:cNvCxnSpPr>
              <a:cxnSpLocks noChangeShapeType="1"/>
              <a:stCxn id="19461" idx="4"/>
              <a:endCxn id="8" idx="0"/>
            </p:cNvCxnSpPr>
            <p:nvPr/>
          </p:nvCxnSpPr>
          <p:spPr bwMode="auto">
            <a:xfrm>
              <a:off x="5748990" y="2331011"/>
              <a:ext cx="0" cy="10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D169A-7884-7549-A920-A59EBC282E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83808"/>
            <a:ext cx="4038600" cy="26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59404</TotalTime>
  <Words>1775</Words>
  <Application>Microsoft Macintosh PowerPoint</Application>
  <PresentationFormat>Widescreen</PresentationFormat>
  <Paragraphs>431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dan-berkeley-nlp-v1</vt:lpstr>
      <vt:lpstr>CS 188: Artificial Intelligence </vt:lpstr>
      <vt:lpstr>Reminder: elementary probability</vt:lpstr>
      <vt:lpstr>Bayes Nets: Big Picture</vt:lpstr>
      <vt:lpstr>Bayes Nets: Big Picture</vt:lpstr>
      <vt:lpstr>Bayes Nets</vt:lpstr>
      <vt:lpstr>Graphical Model Notation</vt:lpstr>
      <vt:lpstr>Example: Coin Flips</vt:lpstr>
      <vt:lpstr>Example: Traffic</vt:lpstr>
      <vt:lpstr>Example: Smoke alarm</vt:lpstr>
      <vt:lpstr>Example Bayes’ Net: Car Insurance</vt:lpstr>
      <vt:lpstr>Example Bayes’ Net: Car Won’t Start</vt:lpstr>
      <vt:lpstr>Bayes Net Syntax and Semantics</vt:lpstr>
      <vt:lpstr>Bayes Net Syntax</vt:lpstr>
      <vt:lpstr>Example: Alarm Network</vt:lpstr>
      <vt:lpstr>General formula for sparse BNs</vt:lpstr>
      <vt:lpstr>Bayes net global semantics</vt:lpstr>
      <vt:lpstr>Example</vt:lpstr>
      <vt:lpstr>Conditional independence in BNs</vt:lpstr>
      <vt:lpstr>Conditional independence semantics</vt:lpstr>
      <vt:lpstr>Example: Burglary</vt:lpstr>
      <vt:lpstr>Example: Burglary</vt:lpstr>
      <vt:lpstr>Inference</vt:lpstr>
      <vt:lpstr>Inference by Enumeration in Bayes Net</vt:lpstr>
      <vt:lpstr>Can we do better?</vt:lpstr>
      <vt:lpstr>To Summarize …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3351</cp:revision>
  <cp:lastPrinted>2014-03-18T18:14:25Z</cp:lastPrinted>
  <dcterms:created xsi:type="dcterms:W3CDTF">2004-08-27T04:16:05Z</dcterms:created>
  <dcterms:modified xsi:type="dcterms:W3CDTF">2022-07-06T19:38:09Z</dcterms:modified>
</cp:coreProperties>
</file>