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6"/>
  </p:notesMasterIdLst>
  <p:handoutMasterIdLst>
    <p:handoutMasterId r:id="rId27"/>
  </p:handoutMasterIdLst>
  <p:sldIdLst>
    <p:sldId id="455" r:id="rId2"/>
    <p:sldId id="423" r:id="rId3"/>
    <p:sldId id="432" r:id="rId4"/>
    <p:sldId id="296" r:id="rId5"/>
    <p:sldId id="294" r:id="rId6"/>
    <p:sldId id="295" r:id="rId7"/>
    <p:sldId id="456" r:id="rId8"/>
    <p:sldId id="305" r:id="rId9"/>
    <p:sldId id="449" r:id="rId10"/>
    <p:sldId id="311" r:id="rId11"/>
    <p:sldId id="312" r:id="rId12"/>
    <p:sldId id="333" r:id="rId13"/>
    <p:sldId id="355" r:id="rId14"/>
    <p:sldId id="335" r:id="rId15"/>
    <p:sldId id="436" r:id="rId16"/>
    <p:sldId id="336" r:id="rId17"/>
    <p:sldId id="337" r:id="rId18"/>
    <p:sldId id="338" r:id="rId19"/>
    <p:sldId id="452" r:id="rId20"/>
    <p:sldId id="398" r:id="rId21"/>
    <p:sldId id="395" r:id="rId22"/>
    <p:sldId id="396" r:id="rId23"/>
    <p:sldId id="397" r:id="rId24"/>
    <p:sldId id="454" r:id="rId25"/>
  </p:sldIdLst>
  <p:sldSz cx="12192000" cy="6858000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CC00CC"/>
    <a:srgbClr val="80EFFF"/>
    <a:srgbClr val="FFFF00"/>
    <a:srgbClr val="FF3300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5714" autoAdjust="0"/>
  </p:normalViewPr>
  <p:slideViewPr>
    <p:cSldViewPr>
      <p:cViewPr varScale="1">
        <p:scale>
          <a:sx n="122" d="100"/>
          <a:sy n="122" d="100"/>
        </p:scale>
        <p:origin x="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10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Exact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CFC7D219-491D-0A74-32BD-57E83159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66507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X|x|Y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 matrix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Projected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one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|Y|-element vector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94541"/>
              </p:ext>
            </p:extLst>
          </p:nvPr>
        </p:nvGraphicFramePr>
        <p:xfrm>
          <a:off x="4800600" y="1800224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12954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96240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=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9022"/>
            <a:ext cx="736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cs typeface="Calibri" pitchFamily="34" charset="0"/>
              </a:rPr>
              <a:t>Number of variables (capitals) = dimensionality of the table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30400"/>
              </p:ext>
            </p:extLst>
          </p:nvPr>
        </p:nvGraphicFramePr>
        <p:xfrm>
          <a:off x="4724400" y="4495800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39334"/>
            <a:ext cx="3505200" cy="2570231"/>
          </a:xfrm>
          <a:prstGeom prst="rect">
            <a:avLst/>
          </a:prstGeom>
        </p:spPr>
      </p:pic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39035"/>
              </p:ext>
            </p:extLst>
          </p:nvPr>
        </p:nvGraphicFramePr>
        <p:xfrm>
          <a:off x="8382000" y="1800224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1295400"/>
            <a:ext cx="101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7111"/>
              </p:ext>
            </p:extLst>
          </p:nvPr>
        </p:nvGraphicFramePr>
        <p:xfrm>
          <a:off x="8001000" y="50292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67800" y="4338935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0800" y="5373469"/>
            <a:ext cx="14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800" y="5830669"/>
            <a:ext cx="164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pointwise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23110"/>
              </p:ext>
            </p:extLst>
          </p:nvPr>
        </p:nvGraphicFramePr>
        <p:xfrm>
          <a:off x="80010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84500"/>
              </p:ext>
            </p:extLst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7426"/>
              </p:ext>
            </p:extLst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J,M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Factor blowup can make VE very expensive!</a:t>
            </a:r>
            <a:endParaRPr lang="en-US" sz="2400" dirty="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99707"/>
              </p:ext>
            </p:extLst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22" y="4186535"/>
            <a:ext cx="129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M | 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2369"/>
              </p:ext>
            </p:extLst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33368" y="5911334"/>
            <a:ext cx="88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7466" y="5597099"/>
            <a:ext cx="87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39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9" name="Group 4">
            <a:extLst>
              <a:ext uri="{FF2B5EF4-FFF2-40B4-BE49-F238E27FC236}">
                <a16:creationId xmlns:a16="http://schemas.microsoft.com/office/drawing/2014/main" id="{E76D08B2-AD8F-7A22-C787-9ED96497B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95117"/>
              </p:ext>
            </p:extLst>
          </p:nvPr>
        </p:nvGraphicFramePr>
        <p:xfrm>
          <a:off x="8840539" y="4262273"/>
          <a:ext cx="2279968" cy="1476375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7604D97C-CB6C-E863-A4A2-08C393749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50495"/>
              </p:ext>
            </p:extLst>
          </p:nvPr>
        </p:nvGraphicFramePr>
        <p:xfrm>
          <a:off x="8153400" y="4619625"/>
          <a:ext cx="2279968" cy="1476375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+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8513"/>
              </p:ext>
            </p:extLst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4910"/>
              </p:ext>
            </p:extLst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583668"/>
            <a:ext cx="12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out </a:t>
            </a:r>
            <a:r>
              <a:rPr lang="en-US" i="1" dirty="0">
                <a:solidFill>
                  <a:srgbClr val="CC00CC"/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i="1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r>
              <a:rPr lang="en-US" sz="2000" dirty="0">
                <a:ea typeface="ＭＳ Ｐゴシック" pitchFamily="34" charset="-128"/>
              </a:rPr>
              <a:t> from the product of all factors mentioning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6BDAA-F409-1746-B4A6-A22452808208}"/>
              </a:ext>
            </a:extLst>
          </p:cNvPr>
          <p:cNvSpPr txBox="1"/>
          <p:nvPr/>
        </p:nvSpPr>
        <p:spPr>
          <a:xfrm>
            <a:off x="9358860" y="59637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α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4179888"/>
            <a:ext cx="762000" cy="685800"/>
            <a:chOff x="4343400" y="4179888"/>
            <a:chExt cx="762000" cy="685800"/>
          </a:xfrm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     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endParaRPr lang="en-US" sz="2800" i="1" dirty="0">
              <a:solidFill>
                <a:srgbClr val="CC00CC"/>
              </a:solidFill>
            </a:endParaRP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029200" y="2438400"/>
            <a:ext cx="762000" cy="685800"/>
            <a:chOff x="4343400" y="4179888"/>
            <a:chExt cx="762000" cy="685800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B,E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8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00600"/>
            <a:ext cx="2551366" cy="18046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96012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solidFill>
                  <a:srgbClr val="CC00CC"/>
                </a:solidFill>
              </a:rPr>
              <a:t>                 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+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i="1" dirty="0">
                <a:solidFill>
                  <a:srgbClr val="CC00CC"/>
                </a:solidFill>
              </a:rPr>
              <a:t>                 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j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endParaRPr lang="en-US" sz="2400" dirty="0">
              <a:solidFill>
                <a:srgbClr val="CC00CC"/>
              </a:solidFill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9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82112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Bayes net is an efficient encoding of a probabilistic model of a domain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3" y="3657600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8" y="5864225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0287000" cy="45720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</a:rPr>
              <a:t>Order the terms Z, A, B C, D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z,a,b,c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2 variables (D,Z)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a,b,c,z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4 variables (A,B,C,D)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2"/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3200" i="1" baseline="30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3200" i="1" baseline="30000" dirty="0">
              <a:solidFill>
                <a:srgbClr val="CC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1219200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11506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E.g., previous slide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s example 2</a:t>
            </a:r>
            <a:r>
              <a:rPr lang="en-US" sz="2400" baseline="30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352" y="1397001"/>
            <a:ext cx="4982648" cy="4729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Y, Z</a:t>
            </a:r>
            <a:endParaRPr lang="en-US" dirty="0"/>
          </a:p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 W</a:t>
            </a:r>
            <a:endParaRPr lang="en-US" dirty="0">
              <a:solidFill>
                <a:srgbClr val="CC00CC"/>
              </a:solidFill>
            </a:endParaRP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Z</a:t>
            </a:r>
          </a:p>
          <a:p>
            <a:r>
              <a:rPr lang="en-US" dirty="0"/>
              <a:t>Sentence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=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S </a:t>
            </a:r>
            <a:r>
              <a:rPr lang="en-US" dirty="0">
                <a:solidFill>
                  <a:srgbClr val="000090"/>
                </a:solidFill>
              </a:rPr>
              <a:t>is satisfiable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NP-hard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#P-hard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285EEA-6335-A147-813C-79D63A0ADA2F}"/>
              </a:ext>
            </a:extLst>
          </p:cNvPr>
          <p:cNvGrpSpPr/>
          <p:nvPr/>
        </p:nvGrpSpPr>
        <p:grpSpPr>
          <a:xfrm>
            <a:off x="2053571" y="4246048"/>
            <a:ext cx="3055658" cy="1621352"/>
            <a:chOff x="2053571" y="4246048"/>
            <a:chExt cx="3055658" cy="16213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D27CF7-E0F2-6848-B377-C0AF06DDE14E}"/>
                </a:ext>
              </a:extLst>
            </p:cNvPr>
            <p:cNvSpPr/>
            <p:nvPr/>
          </p:nvSpPr>
          <p:spPr>
            <a:xfrm>
              <a:off x="3162300" y="50292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333A4F-4263-B646-B800-4B7819F82617}"/>
                </a:ext>
              </a:extLst>
            </p:cNvPr>
            <p:cNvCxnSpPr>
              <a:cxnSpLocks/>
              <a:stCxn id="11" idx="4"/>
              <a:endCxn id="13" idx="0"/>
            </p:cNvCxnSpPr>
            <p:nvPr/>
          </p:nvCxnSpPr>
          <p:spPr>
            <a:xfrm>
              <a:off x="3581400" y="4343400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49EE11-8E6A-3C4D-9205-96FED3BC1550}"/>
                </a:ext>
              </a:extLst>
            </p:cNvPr>
            <p:cNvCxnSpPr>
              <a:cxnSpLocks/>
              <a:stCxn id="12" idx="3"/>
              <a:endCxn id="13" idx="0"/>
            </p:cNvCxnSpPr>
            <p:nvPr/>
          </p:nvCxnSpPr>
          <p:spPr>
            <a:xfrm flipH="1">
              <a:off x="3581400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03E030-71DA-0245-BE2D-C2BED4E68E98}"/>
                </a:ext>
              </a:extLst>
            </p:cNvPr>
            <p:cNvCxnSpPr>
              <a:cxnSpLocks/>
              <a:stCxn id="10" idx="5"/>
              <a:endCxn id="13" idx="0"/>
            </p:cNvCxnSpPr>
            <p:nvPr/>
          </p:nvCxnSpPr>
          <p:spPr>
            <a:xfrm>
              <a:off x="2053571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2A51D0-0255-2641-9B80-CC3F54D6E68D}"/>
              </a:ext>
            </a:extLst>
          </p:cNvPr>
          <p:cNvGrpSpPr/>
          <p:nvPr/>
        </p:nvGrpSpPr>
        <p:grpSpPr>
          <a:xfrm>
            <a:off x="1020248" y="2328060"/>
            <a:ext cx="5354762" cy="2040740"/>
            <a:chOff x="1020248" y="2328060"/>
            <a:chExt cx="5354762" cy="20407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3912C4-68FA-4349-9383-7BF2AF124623}"/>
                </a:ext>
              </a:extLst>
            </p:cNvPr>
            <p:cNvSpPr/>
            <p:nvPr/>
          </p:nvSpPr>
          <p:spPr>
            <a:xfrm>
              <a:off x="114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baseline="-25000" dirty="0">
                  <a:solidFill>
                    <a:srgbClr val="CC00CC"/>
                  </a:solidFill>
                </a:rPr>
                <a:t>1</a:t>
              </a:r>
              <a:endParaRPr lang="en-US" sz="3600" i="1" baseline="-25000" dirty="0">
                <a:solidFill>
                  <a:srgbClr val="CC00C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D60CE-C401-0841-A5CC-C9E84B074D09}"/>
                </a:ext>
              </a:extLst>
            </p:cNvPr>
            <p:cNvSpPr/>
            <p:nvPr/>
          </p:nvSpPr>
          <p:spPr>
            <a:xfrm>
              <a:off x="3048000" y="35052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F6D314-F7D9-E543-B719-69C9AFED3D1B}"/>
                </a:ext>
              </a:extLst>
            </p:cNvPr>
            <p:cNvSpPr/>
            <p:nvPr/>
          </p:nvSpPr>
          <p:spPr>
            <a:xfrm>
              <a:off x="495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1A70A2-D0C3-A245-B9AC-8B05A8BF3C96}"/>
                </a:ext>
              </a:extLst>
            </p:cNvPr>
            <p:cNvCxnSpPr>
              <a:stCxn id="6" idx="5"/>
              <a:endCxn id="10" idx="0"/>
            </p:cNvCxnSpPr>
            <p:nvPr/>
          </p:nvCxnSpPr>
          <p:spPr>
            <a:xfrm>
              <a:off x="102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C96D8F-6A9D-544E-8735-857F0ED7CCC3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167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9B26D2-235F-0047-A3BB-02D4FA96B0FB}"/>
                </a:ext>
              </a:extLst>
            </p:cNvPr>
            <p:cNvCxnSpPr>
              <a:cxnSpLocks/>
              <a:stCxn id="8" idx="3"/>
              <a:endCxn id="10" idx="0"/>
            </p:cNvCxnSpPr>
            <p:nvPr/>
          </p:nvCxnSpPr>
          <p:spPr>
            <a:xfrm flipH="1">
              <a:off x="1676400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4B263-464E-954F-92F8-35152B62DEE6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3581400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C4FC54-8185-BF4E-8C3B-D3460F3C2402}"/>
                </a:ext>
              </a:extLst>
            </p:cNvPr>
            <p:cNvCxnSpPr>
              <a:cxnSpLocks/>
              <a:stCxn id="8" idx="3"/>
              <a:endCxn id="11" idx="0"/>
            </p:cNvCxnSpPr>
            <p:nvPr/>
          </p:nvCxnSpPr>
          <p:spPr>
            <a:xfrm flipH="1">
              <a:off x="3581400" y="2620448"/>
              <a:ext cx="656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F6E95F-DB92-CE45-A20E-FC4F5FC05635}"/>
                </a:ext>
              </a:extLst>
            </p:cNvPr>
            <p:cNvCxnSpPr>
              <a:cxnSpLocks/>
              <a:stCxn id="6" idx="5"/>
              <a:endCxn id="11" idx="0"/>
            </p:cNvCxnSpPr>
            <p:nvPr/>
          </p:nvCxnSpPr>
          <p:spPr>
            <a:xfrm>
              <a:off x="1020248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6C40ED-A68C-3B43-AD7E-4533B130F51D}"/>
                </a:ext>
              </a:extLst>
            </p:cNvPr>
            <p:cNvCxnSpPr>
              <a:cxnSpLocks/>
              <a:stCxn id="7" idx="5"/>
              <a:endCxn id="12" idx="0"/>
            </p:cNvCxnSpPr>
            <p:nvPr/>
          </p:nvCxnSpPr>
          <p:spPr>
            <a:xfrm>
              <a:off x="2925248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7B5D32-67E5-694E-AAA5-3925EC0B8D1F}"/>
                </a:ext>
              </a:extLst>
            </p:cNvPr>
            <p:cNvCxnSpPr>
              <a:cxnSpLocks/>
              <a:stCxn id="8" idx="5"/>
              <a:endCxn id="12" idx="0"/>
            </p:cNvCxnSpPr>
            <p:nvPr/>
          </p:nvCxnSpPr>
          <p:spPr>
            <a:xfrm>
              <a:off x="483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0CB762-F3DD-B548-9436-B443B938BDD2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548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2B2F79-D65D-3D4B-AF35-C0A7E675E92D}"/>
                </a:ext>
              </a:extLst>
            </p:cNvPr>
            <p:cNvSpPr txBox="1"/>
            <p:nvPr/>
          </p:nvSpPr>
          <p:spPr>
            <a:xfrm>
              <a:off x="5783181" y="2781012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23B1EF-FC03-7C42-8F96-1822AD648138}"/>
                </a:ext>
              </a:extLst>
            </p:cNvPr>
            <p:cNvSpPr txBox="1"/>
            <p:nvPr/>
          </p:nvSpPr>
          <p:spPr>
            <a:xfrm>
              <a:off x="1266619" y="2328060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80F52-C2E2-A344-9F11-F19C8E93A002}"/>
              </a:ext>
            </a:extLst>
          </p:cNvPr>
          <p:cNvGrpSpPr/>
          <p:nvPr/>
        </p:nvGrpSpPr>
        <p:grpSpPr>
          <a:xfrm>
            <a:off x="304800" y="1382069"/>
            <a:ext cx="6553200" cy="1361131"/>
            <a:chOff x="304800" y="1382069"/>
            <a:chExt cx="6553200" cy="13611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8EB5EE-41EF-A444-98BC-9F47449D6CC4}"/>
                </a:ext>
              </a:extLst>
            </p:cNvPr>
            <p:cNvSpPr/>
            <p:nvPr/>
          </p:nvSpPr>
          <p:spPr>
            <a:xfrm>
              <a:off x="30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W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CCCD77-D8D5-514C-9C51-CCA7479347DC}"/>
                </a:ext>
              </a:extLst>
            </p:cNvPr>
            <p:cNvSpPr/>
            <p:nvPr/>
          </p:nvSpPr>
          <p:spPr>
            <a:xfrm>
              <a:off x="220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6F1390-8E2D-B94B-9C5B-7A0F7DEB0284}"/>
                </a:ext>
              </a:extLst>
            </p:cNvPr>
            <p:cNvSpPr/>
            <p:nvPr/>
          </p:nvSpPr>
          <p:spPr>
            <a:xfrm>
              <a:off x="411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8BE44D-C4FD-B04D-9325-0225466E475C}"/>
                </a:ext>
              </a:extLst>
            </p:cNvPr>
            <p:cNvSpPr/>
            <p:nvPr/>
          </p:nvSpPr>
          <p:spPr>
            <a:xfrm>
              <a:off x="601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Z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5D536E-ABF8-5247-A55C-5D436FCE3DCD}"/>
                </a:ext>
              </a:extLst>
            </p:cNvPr>
            <p:cNvSpPr txBox="1"/>
            <p:nvPr/>
          </p:nvSpPr>
          <p:spPr>
            <a:xfrm>
              <a:off x="41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B5C6F-667C-3448-B218-AF3572F96D2C}"/>
                </a:ext>
              </a:extLst>
            </p:cNvPr>
            <p:cNvSpPr txBox="1"/>
            <p:nvPr/>
          </p:nvSpPr>
          <p:spPr>
            <a:xfrm>
              <a:off x="613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3C6E2-E2ED-AD42-8B8B-1C8835055BE8}"/>
                </a:ext>
              </a:extLst>
            </p:cNvPr>
            <p:cNvSpPr txBox="1"/>
            <p:nvPr/>
          </p:nvSpPr>
          <p:spPr>
            <a:xfrm>
              <a:off x="422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03A098-8F1B-BE43-B657-E9A850C08947}"/>
                </a:ext>
              </a:extLst>
            </p:cNvPr>
            <p:cNvSpPr txBox="1"/>
            <p:nvPr/>
          </p:nvSpPr>
          <p:spPr>
            <a:xfrm>
              <a:off x="232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E6BE0-5191-DF48-9756-D9B1EDD802C4}"/>
              </a:ext>
            </a:extLst>
          </p:cNvPr>
          <p:cNvGrpSpPr/>
          <p:nvPr/>
        </p:nvGrpSpPr>
        <p:grpSpPr>
          <a:xfrm>
            <a:off x="10020300" y="4343400"/>
            <a:ext cx="609600" cy="893996"/>
            <a:chOff x="10020300" y="4343400"/>
            <a:chExt cx="609600" cy="893996"/>
          </a:xfrm>
        </p:grpSpPr>
        <p:cxnSp>
          <p:nvCxnSpPr>
            <p:cNvPr id="106" name="Straight Arrow Connector 105"/>
            <p:cNvCxnSpPr>
              <a:stCxn id="91" idx="4"/>
              <a:endCxn id="101" idx="1"/>
            </p:cNvCxnSpPr>
            <p:nvPr/>
          </p:nvCxnSpPr>
          <p:spPr>
            <a:xfrm>
              <a:off x="10325100" y="43434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4"/>
              <a:endCxn id="87" idx="7"/>
            </p:cNvCxnSpPr>
            <p:nvPr/>
          </p:nvCxnSpPr>
          <p:spPr>
            <a:xfrm flipH="1">
              <a:off x="10459804" y="49530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84" idx="4"/>
              <a:endCxn id="87" idx="0"/>
            </p:cNvCxnSpPr>
            <p:nvPr/>
          </p:nvCxnSpPr>
          <p:spPr>
            <a:xfrm>
              <a:off x="10020300" y="49530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1" idx="4"/>
              <a:endCxn id="84" idx="0"/>
            </p:cNvCxnSpPr>
            <p:nvPr/>
          </p:nvCxnSpPr>
          <p:spPr>
            <a:xfrm flipH="1">
              <a:off x="10020300" y="43434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Independence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IV: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2895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3429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4267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(this lecture!)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6908800" cy="1955800"/>
          </a:xfrm>
        </p:spPr>
        <p:txBody>
          <a:bodyPr/>
          <a:lstStyle/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9DDE128-7BB3-CE70-F4B2-72AF64ED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69424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5D5753B8-D254-FDF2-2F37-6CBAE2F1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45824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7EB805D1-96BF-7ADF-7E6D-FA6CBB6BC481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1676400" y="4445712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4">
            <a:extLst>
              <a:ext uri="{FF2B5EF4-FFF2-40B4-BE49-F238E27FC236}">
                <a16:creationId xmlns:a16="http://schemas.microsoft.com/office/drawing/2014/main" id="{D520B11D-6CFB-4C88-2448-6D9B98798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72" y="366416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A2A40B9-6650-2A2D-25AF-476BFCA2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72" y="534056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516C6E8A-B06C-59C9-0676-C8168657C5E0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>
            <a:off x="5945572" y="4440457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9" name="Group 7">
            <a:extLst>
              <a:ext uri="{FF2B5EF4-FFF2-40B4-BE49-F238E27FC236}">
                <a16:creationId xmlns:a16="http://schemas.microsoft.com/office/drawing/2014/main" id="{CAA1B253-6EE9-43EC-6856-7C56D6717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36779"/>
              </p:ext>
            </p:extLst>
          </p:nvPr>
        </p:nvGraphicFramePr>
        <p:xfrm>
          <a:off x="2755681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9" descr="txp_fig.png">
            <a:extLst>
              <a:ext uri="{FF2B5EF4-FFF2-40B4-BE49-F238E27FC236}">
                <a16:creationId xmlns:a16="http://schemas.microsoft.com/office/drawing/2014/main" id="{CC1F37E3-9A6C-779C-34A4-C78C1F9A39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444" y="313055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1" name="Group 19">
            <a:extLst>
              <a:ext uri="{FF2B5EF4-FFF2-40B4-BE49-F238E27FC236}">
                <a16:creationId xmlns:a16="http://schemas.microsoft.com/office/drawing/2014/main" id="{A065ADD2-1E0E-976B-F08E-89D4D4D2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25576"/>
              </p:ext>
            </p:extLst>
          </p:nvPr>
        </p:nvGraphicFramePr>
        <p:xfrm>
          <a:off x="2374681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 descr="txp_fig.png">
            <a:extLst>
              <a:ext uri="{FF2B5EF4-FFF2-40B4-BE49-F238E27FC236}">
                <a16:creationId xmlns:a16="http://schemas.microsoft.com/office/drawing/2014/main" id="{3B15BD46-EF70-1632-47B5-C48495FB1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031" y="456723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3" name="Group 33">
            <a:extLst>
              <a:ext uri="{FF2B5EF4-FFF2-40B4-BE49-F238E27FC236}">
                <a16:creationId xmlns:a16="http://schemas.microsoft.com/office/drawing/2014/main" id="{9906EFC8-2532-F021-E340-27654EFF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4278"/>
              </p:ext>
            </p:extLst>
          </p:nvPr>
        </p:nvGraphicFramePr>
        <p:xfrm>
          <a:off x="2374681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7">
            <a:extLst>
              <a:ext uri="{FF2B5EF4-FFF2-40B4-BE49-F238E27FC236}">
                <a16:creationId xmlns:a16="http://schemas.microsoft.com/office/drawing/2014/main" id="{DCA0BB04-8561-5D98-42B5-AC68B9722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48903"/>
              </p:ext>
            </p:extLst>
          </p:nvPr>
        </p:nvGraphicFramePr>
        <p:xfrm>
          <a:off x="754380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Group 18">
            <a:extLst>
              <a:ext uri="{FF2B5EF4-FFF2-40B4-BE49-F238E27FC236}">
                <a16:creationId xmlns:a16="http://schemas.microsoft.com/office/drawing/2014/main" id="{F365E808-E834-0F0C-06D7-00B01958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52490"/>
              </p:ext>
            </p:extLst>
          </p:nvPr>
        </p:nvGraphicFramePr>
        <p:xfrm>
          <a:off x="716280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31">
            <a:extLst>
              <a:ext uri="{FF2B5EF4-FFF2-40B4-BE49-F238E27FC236}">
                <a16:creationId xmlns:a16="http://schemas.microsoft.com/office/drawing/2014/main" id="{8D7A3816-E901-6BCC-E227-4BA87C538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98080"/>
              </p:ext>
            </p:extLst>
          </p:nvPr>
        </p:nvGraphicFramePr>
        <p:xfrm>
          <a:off x="716280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Picture 31" descr="txp_fig.png">
            <a:extLst>
              <a:ext uri="{FF2B5EF4-FFF2-40B4-BE49-F238E27FC236}">
                <a16:creationId xmlns:a16="http://schemas.microsoft.com/office/drawing/2014/main" id="{8E5817F3-5A37-32BA-06B3-5D0D766FF7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73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" name="Picture 32" descr="txp_fig.png">
            <a:extLst>
              <a:ext uri="{FF2B5EF4-FFF2-40B4-BE49-F238E27FC236}">
                <a16:creationId xmlns:a16="http://schemas.microsoft.com/office/drawing/2014/main" id="{B3220CCA-CF07-D70D-8610-046CC7DA81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32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/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/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/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/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/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/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/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/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6908800" cy="51561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estimate probabilities from data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4404624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173191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distribution: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|</a:t>
            </a:r>
            <a:r>
              <a:rPr lang="en-US" sz="2000" b="1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000" dirty="0">
                <a:solidFill>
                  <a:srgbClr val="CC00CC"/>
                </a:solidFill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BD00B0"/>
                </a:solidFill>
                <a:sym typeface="Symbol"/>
              </a:rPr>
              <a:t>h</a:t>
            </a:r>
            <a:r>
              <a:rPr lang="en-US" sz="1800" dirty="0">
                <a:solidFill>
                  <a:srgbClr val="BD00B0"/>
                </a:solidFill>
                <a:sym typeface="Symbol"/>
              </a:rPr>
              <a:t> 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</a:t>
            </a:r>
            <a:r>
              <a:rPr lang="en-US" sz="2000" i="1" dirty="0">
                <a:solidFill>
                  <a:srgbClr val="BD00B0"/>
                </a:solidFill>
                <a:latin typeface="Calibri"/>
                <a:cs typeface="Calibri"/>
              </a:rPr>
              <a:t> ,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h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,</a:t>
            </a:r>
            <a:r>
              <a:rPr lang="en-US" sz="2000" baseline="-2500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13DF9-977C-234D-8492-C1E85DAC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2173"/>
            <a:ext cx="6639443" cy="159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210800" cy="4729164"/>
          </a:xfrm>
        </p:spPr>
        <p:txBody>
          <a:bodyPr/>
          <a:lstStyle/>
          <a:p>
            <a:r>
              <a:rPr lang="en-US" dirty="0"/>
              <a:t>Move summations inwards as far as possible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sym typeface="Symbol"/>
              </a:rPr>
              <a:t>  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chemeClr val="tx2"/>
                </a:solidFill>
                <a:sym typeface="Symbol"/>
              </a:rPr>
              <a:t>e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Do the calculation from the inside out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I.e., sum over 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first, then sum over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Challenge: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isn’t a single number, it’s a table of different numbers (depending on the values of 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Solution: use arrays of numbers with appropriate operations on them; these are called </a:t>
            </a:r>
            <a:r>
              <a:rPr lang="en-US" b="1" i="1" dirty="0">
                <a:solidFill>
                  <a:srgbClr val="FF0000"/>
                </a:solidFill>
              </a:rPr>
              <a:t>factors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600"/>
            <a:ext cx="335280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69146</TotalTime>
  <Words>2113</Words>
  <Application>Microsoft Macintosh PowerPoint</Application>
  <PresentationFormat>Widescreen</PresentationFormat>
  <Paragraphs>452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dan-berkeley-nlp-v1</vt:lpstr>
      <vt:lpstr>CS 188: Artificial Intelligence </vt:lpstr>
      <vt:lpstr>Bayes Net Semantics</vt:lpstr>
      <vt:lpstr>Size of a Bayes Net</vt:lpstr>
      <vt:lpstr>Causality?</vt:lpstr>
      <vt:lpstr>Example: Traffic</vt:lpstr>
      <vt:lpstr>Example: Reverse Traffic</vt:lpstr>
      <vt:lpstr>Causality?</vt:lpstr>
      <vt:lpstr>Inference by Enumeration in Bayes Net</vt:lpstr>
      <vt:lpstr>Variable elimination: The basic ideas</vt:lpstr>
      <vt:lpstr>Factor Zoo I</vt:lpstr>
      <vt:lpstr>Factor Zoo II</vt:lpstr>
      <vt:lpstr>Operation 1: Pointwise product</vt:lpstr>
      <vt:lpstr>Example: Making larger factors</vt:lpstr>
      <vt:lpstr>Operation 2: Summing out a variable</vt:lpstr>
      <vt:lpstr>Variable Elimination</vt:lpstr>
      <vt:lpstr>Variable Elimination</vt:lpstr>
      <vt:lpstr>Example</vt:lpstr>
      <vt:lpstr>Example</vt:lpstr>
      <vt:lpstr>Summing out from a product of factors</vt:lpstr>
      <vt:lpstr>Order matters</vt:lpstr>
      <vt:lpstr>VE: Computational and Space Complexity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3790</cp:revision>
  <cp:lastPrinted>2014-04-01T00:57:28Z</cp:lastPrinted>
  <dcterms:created xsi:type="dcterms:W3CDTF">2004-08-27T04:16:05Z</dcterms:created>
  <dcterms:modified xsi:type="dcterms:W3CDTF">2022-07-07T18:19:57Z</dcterms:modified>
</cp:coreProperties>
</file>