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5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29"/>
  </p:notesMasterIdLst>
  <p:handoutMasterIdLst>
    <p:handoutMasterId r:id="rId30"/>
  </p:handoutMasterIdLst>
  <p:sldIdLst>
    <p:sldId id="441" r:id="rId2"/>
    <p:sldId id="406" r:id="rId3"/>
    <p:sldId id="449" r:id="rId4"/>
    <p:sldId id="423" r:id="rId5"/>
    <p:sldId id="450" r:id="rId6"/>
    <p:sldId id="395" r:id="rId7"/>
    <p:sldId id="451" r:id="rId8"/>
    <p:sldId id="457" r:id="rId9"/>
    <p:sldId id="448" r:id="rId10"/>
    <p:sldId id="388" r:id="rId11"/>
    <p:sldId id="459" r:id="rId12"/>
    <p:sldId id="460" r:id="rId13"/>
    <p:sldId id="461" r:id="rId14"/>
    <p:sldId id="390" r:id="rId15"/>
    <p:sldId id="464" r:id="rId16"/>
    <p:sldId id="462" r:id="rId17"/>
    <p:sldId id="452" r:id="rId18"/>
    <p:sldId id="363" r:id="rId19"/>
    <p:sldId id="402" r:id="rId20"/>
    <p:sldId id="364" r:id="rId21"/>
    <p:sldId id="365" r:id="rId22"/>
    <p:sldId id="366" r:id="rId23"/>
    <p:sldId id="324" r:id="rId24"/>
    <p:sldId id="454" r:id="rId25"/>
    <p:sldId id="399" r:id="rId26"/>
    <p:sldId id="373" r:id="rId27"/>
    <p:sldId id="397" r:id="rId28"/>
  </p:sldIdLst>
  <p:sldSz cx="12192000" cy="6858000"/>
  <p:notesSz cx="7315200" cy="96012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33FF"/>
    <a:srgbClr val="FF3300"/>
    <a:srgbClr val="CC00CC"/>
    <a:srgbClr val="FFCC00"/>
    <a:srgbClr val="FF9999"/>
    <a:srgbClr val="99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93"/>
    <p:restoredTop sz="94762"/>
  </p:normalViewPr>
  <p:slideViewPr>
    <p:cSldViewPr>
      <p:cViewPr varScale="1">
        <p:scale>
          <a:sx n="121" d="100"/>
          <a:sy n="121" d="100"/>
        </p:scale>
        <p:origin x="2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AA7DB4F0-D82D-4736-83D1-AD62A687B6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78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BBA52A2-6AE2-47FE-A754-A7EB9B5F06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61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A52A2-6AE2-47FE-A754-A7EB9B5F06D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53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Alarm</a:t>
            </a:r>
            <a:r>
              <a:rPr lang="en-US" baseline="0" dirty="0"/>
              <a:t> not independent of fire, but independent given smoke (whole point of fire alarm!) </a:t>
            </a:r>
          </a:p>
          <a:p>
            <a:endParaRPr lang="en-US" baseline="0" dirty="0"/>
          </a:p>
          <a:p>
            <a:r>
              <a:rPr lang="en-US" dirty="0"/>
              <a:t>Trade off between</a:t>
            </a:r>
            <a:r>
              <a:rPr lang="en-US" baseline="0" dirty="0"/>
              <a:t> having more edges/direct dependencies and a simpler/cheaper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A52A2-6AE2-47FE-A754-A7EB9B5F06D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8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Important for modeling: understanding which assumptions you are making!</a:t>
            </a:r>
          </a:p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These are independence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 assumptions that are *from the graph*. There can be more (due to the tables). 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29EC271-397E-43E2-9DF1-EE9ED7E3DACF}" type="slidenum">
              <a:rPr lang="en-US" smtClean="0">
                <a:ea typeface="ＭＳ Ｐゴシック" pitchFamily="34" charset="-128"/>
              </a:rPr>
              <a:pPr eaLnBrk="1" hangingPunct="1"/>
              <a:t>5</a:t>
            </a:fld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280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possible triples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A52A2-6AE2-47FE-A754-A7EB9B5F06D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24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  <a:ea typeface="ＭＳ Ｐゴシック" pitchFamily="34" charset="-128"/>
              </a:rPr>
              <a:t>T</a:t>
            </a:r>
            <a:r>
              <a:rPr lang="en-US" altLang="en-US">
                <a:latin typeface="Arial" pitchFamily="34" charset="0"/>
                <a:ea typeface="ＭＳ Ｐゴシック" pitchFamily="34" charset="-128"/>
              </a:rPr>
              <a:t>’</a:t>
            </a:r>
            <a:r>
              <a:rPr lang="en-US">
                <a:latin typeface="Arial" pitchFamily="34" charset="0"/>
                <a:ea typeface="ＭＳ Ｐゴシック" pitchFamily="34" charset="-128"/>
              </a:rPr>
              <a:t>: traffic report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75A3D32-6BA7-4A1F-917C-754422230827}" type="slidenum">
              <a:rPr lang="en-US" sz="1300"/>
              <a:pPr eaLnBrk="1" hangingPunct="1"/>
              <a:t>20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705547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E5713-987D-44B7-9DCB-B970C29AB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11D58-D3A4-4DBA-B13D-4273DB880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DF701-6BAB-4E65-BA31-CB487E6AA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B43A5-7FF7-4E76-A6CF-DE4C172F4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2B57F0-4ED9-4AA8-BECF-57D4B0438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F63F4-C7E4-4D60-AB33-E064A9DFB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90379-891A-469D-9C4C-B96F80E19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A16BB-9E8B-43A5-A215-DE51D5E53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673E2C-7BB5-43EA-AC5E-0D79EAEDF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01F640-69E8-44FA-B6D4-5BB95BC3E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66F89-BD2F-45C9-A86E-AE3311D3A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0A922742-EF7D-4FF1-A8FB-71468DC9BB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18.xml"/><Relationship Id="rId7" Type="http://schemas.openxmlformats.org/officeDocument/2006/relationships/image" Target="../media/image26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9.png"/><Relationship Id="rId4" Type="http://schemas.openxmlformats.org/officeDocument/2006/relationships/tags" Target="../tags/tag19.xml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23.xml"/><Relationship Id="rId7" Type="http://schemas.openxmlformats.org/officeDocument/2006/relationships/image" Target="../media/image29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1.png"/><Relationship Id="rId4" Type="http://schemas.openxmlformats.org/officeDocument/2006/relationships/tags" Target="../tags/tag24.xml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0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39.png"/><Relationship Id="rId5" Type="http://schemas.openxmlformats.org/officeDocument/2006/relationships/image" Target="../media/image38.emf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5.png"/><Relationship Id="rId5" Type="http://schemas.openxmlformats.org/officeDocument/2006/relationships/tags" Target="../tags/tag6.xml"/><Relationship Id="rId10" Type="http://schemas.openxmlformats.org/officeDocument/2006/relationships/image" Target="../media/image4.png"/><Relationship Id="rId4" Type="http://schemas.openxmlformats.org/officeDocument/2006/relationships/tags" Target="../tags/tag5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29.xml"/><Relationship Id="rId7" Type="http://schemas.openxmlformats.org/officeDocument/2006/relationships/image" Target="../media/image42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41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32.xml"/><Relationship Id="rId7" Type="http://schemas.openxmlformats.org/officeDocument/2006/relationships/image" Target="../media/image44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8.png"/><Relationship Id="rId5" Type="http://schemas.openxmlformats.org/officeDocument/2006/relationships/tags" Target="../tags/tag34.xml"/><Relationship Id="rId10" Type="http://schemas.openxmlformats.org/officeDocument/2006/relationships/image" Target="../media/image47.png"/><Relationship Id="rId4" Type="http://schemas.openxmlformats.org/officeDocument/2006/relationships/tags" Target="../tags/tag33.xml"/><Relationship Id="rId9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51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tags" Target="../tags/tag10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1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.png"/><Relationship Id="rId5" Type="http://schemas.openxmlformats.org/officeDocument/2006/relationships/tags" Target="../tags/tag12.xml"/><Relationship Id="rId10" Type="http://schemas.openxmlformats.org/officeDocument/2006/relationships/image" Target="../media/image10.png"/><Relationship Id="rId4" Type="http://schemas.openxmlformats.org/officeDocument/2006/relationships/tags" Target="../tags/tag11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86000"/>
            <a:ext cx="4277676" cy="3527981"/>
          </a:xfrm>
          <a:prstGeom prst="rect">
            <a:avLst/>
          </a:prstGeom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/>
              <a:t>Bayes Nets: Independence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E71EDA34-72D0-85A1-17EB-4929607CE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19201"/>
            <a:ext cx="12192000" cy="12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dirty="0">
                <a:latin typeface="Calibri"/>
                <a:cs typeface="Calibri"/>
              </a:rPr>
              <a:t>Instructors: Angela Liu and </a:t>
            </a:r>
            <a:r>
              <a:rPr lang="en-US" sz="2400" dirty="0" err="1">
                <a:latin typeface="Calibri"/>
                <a:cs typeface="Calibri"/>
              </a:rPr>
              <a:t>Yanlai</a:t>
            </a:r>
            <a:r>
              <a:rPr lang="en-US" sz="2400" dirty="0">
                <a:latin typeface="Calibri"/>
                <a:cs typeface="Calibri"/>
              </a:rPr>
              <a:t> Yang</a:t>
            </a:r>
          </a:p>
          <a:p>
            <a:pPr algn="ctr">
              <a:spcBef>
                <a:spcPts val="600"/>
              </a:spcBef>
            </a:pPr>
            <a:r>
              <a:rPr lang="en-US" sz="2400" dirty="0">
                <a:latin typeface="Calibri"/>
                <a:cs typeface="Calibri"/>
              </a:rPr>
              <a:t>University of California, Berkeley</a:t>
            </a:r>
          </a:p>
          <a:p>
            <a:pPr algn="ctr">
              <a:spcBef>
                <a:spcPts val="600"/>
              </a:spcBef>
            </a:pPr>
            <a:r>
              <a:rPr lang="en-US" dirty="0">
                <a:latin typeface="Calibri"/>
                <a:cs typeface="Calibri"/>
              </a:rPr>
              <a:t>(Slides adapted from Pieter </a:t>
            </a:r>
            <a:r>
              <a:rPr lang="en-US" dirty="0" err="1">
                <a:latin typeface="Calibri"/>
                <a:cs typeface="Calibri"/>
              </a:rPr>
              <a:t>Abbeel</a:t>
            </a:r>
            <a:r>
              <a:rPr lang="en-US" dirty="0">
                <a:latin typeface="Calibri"/>
                <a:cs typeface="Calibri"/>
              </a:rPr>
              <a:t>, Dan Klein, Anca Dragan, Stuart Russell and Dawn Song) </a:t>
            </a:r>
          </a:p>
        </p:txBody>
      </p:sp>
    </p:spTree>
    <p:extLst>
      <p:ext uri="{BB962C8B-B14F-4D97-AF65-F5344CB8AC3E}">
        <p14:creationId xmlns:p14="http://schemas.microsoft.com/office/powerpoint/2010/main" val="2493298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Causal Chains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causal chain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54280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7" y="5486400"/>
            <a:ext cx="43354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1" name="Text Box 14"/>
          <p:cNvSpPr txBox="1">
            <a:spLocks noChangeArrowheads="1"/>
          </p:cNvSpPr>
          <p:nvPr/>
        </p:nvSpPr>
        <p:spPr bwMode="auto">
          <a:xfrm>
            <a:off x="762000" y="4583668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Low pressure          Y: Rain                          Z: Traffic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3" y="2057400"/>
            <a:ext cx="5561146" cy="24384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independent of Z ?  </a:t>
            </a:r>
            <a:r>
              <a:rPr lang="en-US" sz="24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4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No!</a:t>
            </a:r>
          </a:p>
          <a:p>
            <a:pPr lvl="4"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One example set of CPTs for which X is not independent of Z is sufficient to show this independence is not guaranteed.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Low pressure causes rain causes traffic,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high pressure causes no rain causes no 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traffic</a:t>
            </a:r>
          </a:p>
          <a:p>
            <a:pPr lvl="2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 numbers: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P( +y | +x ) = 1, P( -y | - x ) = 1,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Calibri"/>
                <a:cs typeface="Calibri"/>
              </a:rPr>
              <a:t>    P( +z | +y ) = 1, P( -z | -y ) = 1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Causal Chains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causal chain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54280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86400"/>
            <a:ext cx="43354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3" y="2057400"/>
            <a:ext cx="5561146" cy="24384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Guaranteed X independent of Z given Y?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6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Evidence along the chain 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“</a:t>
            </a:r>
            <a:r>
              <a:rPr lang="en-US" altLang="ja-JP" sz="2400" dirty="0">
                <a:solidFill>
                  <a:srgbClr val="CC0000"/>
                </a:solidFill>
                <a:latin typeface="Calibri"/>
                <a:cs typeface="Calibri"/>
              </a:rPr>
              <a:t>blocks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”</a:t>
            </a:r>
            <a:r>
              <a:rPr lang="en-US" altLang="ja-JP" sz="2400" dirty="0">
                <a:solidFill>
                  <a:srgbClr val="CC0000"/>
                </a:solidFill>
                <a:latin typeface="Calibri"/>
                <a:cs typeface="Calibri"/>
              </a:rPr>
              <a:t> the influence</a:t>
            </a: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pic>
        <p:nvPicPr>
          <p:cNvPr id="8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62200"/>
            <a:ext cx="3028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429000"/>
            <a:ext cx="29845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0"/>
            <a:ext cx="1276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458200" y="5105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Yes!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762000" y="4583668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Low pressure          Y: Rain                          Z: Traffic</a:t>
            </a:r>
          </a:p>
        </p:txBody>
      </p:sp>
    </p:spTree>
    <p:extLst>
      <p:ext uri="{BB962C8B-B14F-4D97-AF65-F5344CB8AC3E}">
        <p14:creationId xmlns:p14="http://schemas.microsoft.com/office/powerpoint/2010/main" val="174003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Common Causes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961" y="6019800"/>
            <a:ext cx="4320615" cy="3117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independent of Z ?  </a:t>
            </a:r>
            <a:r>
              <a:rPr lang="en-US" sz="24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4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No!</a:t>
            </a:r>
          </a:p>
          <a:p>
            <a:pPr lvl="4"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One example set of CPTs for which X is not independent of Z is sufficient to show this independence is not guaranteed.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Project due causes both forums busy 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    and lab full 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 numbers: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     P( +x | +y ) = 1, P( -x | -y ) = 1,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Calibri"/>
                <a:cs typeface="Calibri"/>
              </a:rPr>
              <a:t>	     P( +z | +y ) = 1, P( -z | -y ) = 1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3191715" cy="3838613"/>
          </a:xfrm>
          <a:prstGeom prst="rect">
            <a:avLst/>
          </a:prstGeom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838200" y="2057400"/>
            <a:ext cx="121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Y: Project due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6200" y="4876800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X: Forums busy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648200" y="5029200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Z: Lab full</a:t>
            </a:r>
          </a:p>
        </p:txBody>
      </p:sp>
    </p:spTree>
    <p:extLst>
      <p:ext uri="{BB962C8B-B14F-4D97-AF65-F5344CB8AC3E}">
        <p14:creationId xmlns:p14="http://schemas.microsoft.com/office/powerpoint/2010/main" val="413396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and Z independent given Y?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4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CC0000"/>
                </a:solidFill>
                <a:latin typeface="Calibri"/>
                <a:cs typeface="Calibri"/>
              </a:rPr>
              <a:t>Observing the cause blocks influence between effects.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09800"/>
            <a:ext cx="3028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0"/>
            <a:ext cx="1276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8458200" y="5181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Yes!</a:t>
            </a:r>
          </a:p>
        </p:txBody>
      </p:sp>
      <p:pic>
        <p:nvPicPr>
          <p:cNvPr id="17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352800"/>
            <a:ext cx="29702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961" y="6019800"/>
            <a:ext cx="4320615" cy="3117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3191715" cy="3838613"/>
          </a:xfrm>
          <a:prstGeom prst="rect">
            <a:avLst/>
          </a:prstGeom>
        </p:spPr>
      </p:pic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838200" y="2057400"/>
            <a:ext cx="121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Y: Project due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76200" y="4876800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X: Forums busy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4648200" y="5029200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Z: Lab full</a:t>
            </a:r>
          </a:p>
        </p:txBody>
      </p:sp>
    </p:spTree>
    <p:extLst>
      <p:ext uri="{BB962C8B-B14F-4D97-AF65-F5344CB8AC3E}">
        <p14:creationId xmlns:p14="http://schemas.microsoft.com/office/powerpoint/2010/main" val="241488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67000"/>
            <a:ext cx="3068642" cy="3886199"/>
          </a:xfrm>
          <a:prstGeom prst="rect">
            <a:avLst/>
          </a:prstGeom>
        </p:spPr>
      </p:pic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Common Effect</a:t>
            </a:r>
          </a:p>
        </p:txBody>
      </p:sp>
      <p:sp>
        <p:nvSpPr>
          <p:cNvPr id="10915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5410200" cy="48006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Last configuration: two causes of one effect (v-structures)</a:t>
            </a:r>
          </a:p>
          <a:p>
            <a:pPr eaLnBrk="1" hangingPunct="1"/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914400" y="5802868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Z: Traffic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38800" y="1295400"/>
            <a:ext cx="6324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Are X and Y independent?</a:t>
            </a:r>
          </a:p>
          <a:p>
            <a:pPr lvl="8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Yes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 the ballgame and the rain cause traffic, but they are not correlated</a:t>
            </a: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Proof:</a:t>
            </a: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430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Raining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8194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Y: Ballgame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3115125"/>
            <a:ext cx="4471120" cy="28724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62A35D-4EB2-2544-AA86-0C02A33E72DE}"/>
              </a:ext>
            </a:extLst>
          </p:cNvPr>
          <p:cNvSpPr/>
          <p:nvPr/>
        </p:nvSpPr>
        <p:spPr>
          <a:xfrm>
            <a:off x="6332349" y="3634353"/>
            <a:ext cx="4918398" cy="2819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A6C131-0FF2-C541-B7AC-2FAB3ACCC8DD}"/>
              </a:ext>
            </a:extLst>
          </p:cNvPr>
          <p:cNvSpPr/>
          <p:nvPr/>
        </p:nvSpPr>
        <p:spPr>
          <a:xfrm>
            <a:off x="7442920" y="4708903"/>
            <a:ext cx="3834680" cy="1477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AF73DB-2F0A-284C-AC57-BA36DDF0EACF}"/>
              </a:ext>
            </a:extLst>
          </p:cNvPr>
          <p:cNvSpPr/>
          <p:nvPr/>
        </p:nvSpPr>
        <p:spPr>
          <a:xfrm>
            <a:off x="7516948" y="5562600"/>
            <a:ext cx="3733799" cy="1272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67000"/>
            <a:ext cx="3068642" cy="3886199"/>
          </a:xfrm>
          <a:prstGeom prst="rect">
            <a:avLst/>
          </a:prstGeom>
        </p:spPr>
      </p:pic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Common Effect</a:t>
            </a:r>
          </a:p>
        </p:txBody>
      </p:sp>
      <p:sp>
        <p:nvSpPr>
          <p:cNvPr id="10915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5410200" cy="48006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Last configuration: two causes of one effect (v-structures)</a:t>
            </a:r>
          </a:p>
          <a:p>
            <a:pPr eaLnBrk="1" hangingPunct="1"/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914400" y="5802868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Z: Traffic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38800" y="1295400"/>
            <a:ext cx="6324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Are X and Y independent?</a:t>
            </a:r>
          </a:p>
          <a:p>
            <a:pPr lvl="8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Yes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 the ballgame and the rain cause traffic, but they are not correlated</a:t>
            </a:r>
          </a:p>
          <a:p>
            <a:pPr lvl="8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(Proved previously)</a:t>
            </a:r>
          </a:p>
          <a:p>
            <a:pPr lvl="7"/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Are X and Y independent given Z?</a:t>
            </a:r>
          </a:p>
          <a:p>
            <a:pPr lvl="6"/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No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 seeing traffic puts the rain and the ballgame in competition as explanation.</a:t>
            </a:r>
          </a:p>
          <a:p>
            <a:pPr lvl="7"/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This is backwards from the other cases</a:t>
            </a:r>
          </a:p>
          <a:p>
            <a:pPr lvl="8"/>
            <a:endParaRPr lang="en-US" sz="800" dirty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Observing an effect </a:t>
            </a:r>
            <a:r>
              <a:rPr lang="en-US" sz="20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activates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influence between possible causes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.</a:t>
            </a: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430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Raining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8194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Y: Ballgame</a:t>
            </a:r>
          </a:p>
        </p:txBody>
      </p:sp>
    </p:spTree>
    <p:extLst>
      <p:ext uri="{BB962C8B-B14F-4D97-AF65-F5344CB8AC3E}">
        <p14:creationId xmlns:p14="http://schemas.microsoft.com/office/powerpoint/2010/main" val="90291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General Case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815" y="1524000"/>
            <a:ext cx="6946984" cy="440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83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General Case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76399"/>
            <a:ext cx="10058400" cy="4449765"/>
          </a:xfrm>
        </p:spPr>
        <p:txBody>
          <a:bodyPr/>
          <a:lstStyle/>
          <a:p>
            <a:r>
              <a:rPr lang="en-US" sz="2800" dirty="0"/>
              <a:t>General question: in a given BN, are two variables independent (given evidence)?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Solution: analyze the graph</a:t>
            </a:r>
          </a:p>
          <a:p>
            <a:pPr eaLnBrk="1" hangingPunct="1"/>
            <a:endParaRPr lang="en-US" sz="2800" dirty="0"/>
          </a:p>
          <a:p>
            <a:r>
              <a:rPr lang="en-US" sz="2800" dirty="0"/>
              <a:t>Any complex example can be broken</a:t>
            </a:r>
          </a:p>
          <a:p>
            <a:pPr marL="0" indent="0">
              <a:buNone/>
            </a:pPr>
            <a:r>
              <a:rPr lang="en-US" sz="2800" dirty="0"/>
              <a:t>    into repetitions of the three canonical cases</a:t>
            </a:r>
          </a:p>
          <a:p>
            <a:endParaRPr lang="en-US" sz="2800" dirty="0"/>
          </a:p>
          <a:p>
            <a:pPr marL="0" indent="0" eaLnBrk="1" hangingPunct="1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438400"/>
            <a:ext cx="377271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97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Active / Inactive Paths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144780" y="1447800"/>
            <a:ext cx="755142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Question: Are X and Y conditionally independent given evidence variables {Z}?</a:t>
            </a: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Yes, if X and Y </a:t>
            </a:r>
            <a:r>
              <a:rPr lang="ja-JP" altLang="en-US" sz="18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</a:rPr>
              <a:t>d-separated</a:t>
            </a:r>
            <a:r>
              <a:rPr lang="ja-JP" altLang="en-US" sz="18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</a:rPr>
              <a:t> by Z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Consider all (undirected) paths from X to Y</a:t>
            </a:r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No active paths = independence!</a:t>
            </a:r>
          </a:p>
          <a:p>
            <a:pPr lvl="2" eaLnBrk="1" hangingPunct="1">
              <a:lnSpc>
                <a:spcPct val="80000"/>
              </a:lnSpc>
            </a:pP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path is active if each triple is active: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Causal chain A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-&gt; 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-&gt;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 where B is unobserved (either direction)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Common cause A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&lt;-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-&gt;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 where B is unobserved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Common effect (aka v-structure)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	A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-&gt;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&lt;-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 where B </a:t>
            </a:r>
            <a:r>
              <a:rPr lang="en-US" sz="1800" i="1" dirty="0">
                <a:latin typeface="Calibri"/>
                <a:ea typeface="ＭＳ Ｐゴシック" pitchFamily="34" charset="-128"/>
                <a:cs typeface="Calibri"/>
              </a:rPr>
              <a:t>or one of its descendants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 is observed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000" dirty="0">
                <a:latin typeface="Calibri"/>
                <a:ea typeface="ＭＳ Ｐゴシック" pitchFamily="34" charset="-128"/>
                <a:cs typeface="Calibri"/>
              </a:rPr>
              <a:t>	</a:t>
            </a:r>
          </a:p>
          <a:p>
            <a:pPr eaLnBrk="1" hangingPunct="1">
              <a:lnSpc>
                <a:spcPct val="80000"/>
              </a:lnSpc>
              <a:buClr>
                <a:srgbClr val="333399"/>
              </a:buClr>
            </a:pPr>
            <a:endParaRPr lang="en-US" sz="2400" dirty="0">
              <a:solidFill>
                <a:srgbClr val="333399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  <a:buClr>
                <a:srgbClr val="333399"/>
              </a:buClr>
            </a:pPr>
            <a:r>
              <a:rPr lang="en-US" sz="2400" dirty="0">
                <a:solidFill>
                  <a:srgbClr val="333399"/>
                </a:solidFill>
                <a:latin typeface="Calibri"/>
                <a:ea typeface="ＭＳ Ｐゴシック" pitchFamily="34" charset="-128"/>
                <a:cs typeface="Calibri"/>
              </a:rPr>
              <a:t>All it takes to block a path is a single inactive segment</a:t>
            </a:r>
            <a:endParaRPr lang="en-US" sz="18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	</a:t>
            </a:r>
          </a:p>
        </p:txBody>
      </p:sp>
      <p:grpSp>
        <p:nvGrpSpPr>
          <p:cNvPr id="59395" name="Group 186"/>
          <p:cNvGrpSpPr>
            <a:grpSpLocks/>
          </p:cNvGrpSpPr>
          <p:nvPr/>
        </p:nvGrpSpPr>
        <p:grpSpPr bwMode="auto">
          <a:xfrm>
            <a:off x="7620000" y="2041525"/>
            <a:ext cx="1600200" cy="320675"/>
            <a:chOff x="4572000" y="1676400"/>
            <a:chExt cx="1905000" cy="381000"/>
          </a:xfrm>
        </p:grpSpPr>
        <p:sp>
          <p:nvSpPr>
            <p:cNvPr id="59437" name="Oval 9"/>
            <p:cNvSpPr>
              <a:spLocks noChangeArrowheads="1"/>
            </p:cNvSpPr>
            <p:nvPr/>
          </p:nvSpPr>
          <p:spPr bwMode="auto">
            <a:xfrm>
              <a:off x="4572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38" name="Oval 9"/>
            <p:cNvSpPr>
              <a:spLocks noChangeArrowheads="1"/>
            </p:cNvSpPr>
            <p:nvPr/>
          </p:nvSpPr>
          <p:spPr bwMode="auto">
            <a:xfrm>
              <a:off x="5334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39" name="Oval 9"/>
            <p:cNvSpPr>
              <a:spLocks noChangeArrowheads="1"/>
            </p:cNvSpPr>
            <p:nvPr/>
          </p:nvSpPr>
          <p:spPr bwMode="auto">
            <a:xfrm>
              <a:off x="6096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40" name="AutoShape 10"/>
            <p:cNvCxnSpPr>
              <a:cxnSpLocks noChangeShapeType="1"/>
              <a:stCxn id="59437" idx="6"/>
              <a:endCxn id="59438" idx="2"/>
            </p:cNvCxnSpPr>
            <p:nvPr/>
          </p:nvCxnSpPr>
          <p:spPr bwMode="auto">
            <a:xfrm>
              <a:off x="4953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41" name="AutoShape 10"/>
            <p:cNvCxnSpPr>
              <a:cxnSpLocks noChangeShapeType="1"/>
              <a:stCxn id="59438" idx="6"/>
              <a:endCxn id="59439" idx="2"/>
            </p:cNvCxnSpPr>
            <p:nvPr/>
          </p:nvCxnSpPr>
          <p:spPr bwMode="auto">
            <a:xfrm>
              <a:off x="5715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6" name="Group 185"/>
          <p:cNvGrpSpPr>
            <a:grpSpLocks/>
          </p:cNvGrpSpPr>
          <p:nvPr/>
        </p:nvGrpSpPr>
        <p:grpSpPr bwMode="auto">
          <a:xfrm>
            <a:off x="9982200" y="2041525"/>
            <a:ext cx="1600200" cy="320675"/>
            <a:chOff x="6934200" y="1676400"/>
            <a:chExt cx="1905000" cy="381000"/>
          </a:xfrm>
        </p:grpSpPr>
        <p:sp>
          <p:nvSpPr>
            <p:cNvPr id="59432" name="Oval 9"/>
            <p:cNvSpPr>
              <a:spLocks noChangeArrowheads="1"/>
            </p:cNvSpPr>
            <p:nvPr/>
          </p:nvSpPr>
          <p:spPr bwMode="auto">
            <a:xfrm>
              <a:off x="6934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92" name="Oval 9"/>
            <p:cNvSpPr>
              <a:spLocks noChangeArrowheads="1"/>
            </p:cNvSpPr>
            <p:nvPr/>
          </p:nvSpPr>
          <p:spPr bwMode="auto">
            <a:xfrm>
              <a:off x="7695823" y="1676400"/>
              <a:ext cx="381756" cy="381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34" name="Oval 9"/>
            <p:cNvSpPr>
              <a:spLocks noChangeArrowheads="1"/>
            </p:cNvSpPr>
            <p:nvPr/>
          </p:nvSpPr>
          <p:spPr bwMode="auto">
            <a:xfrm>
              <a:off x="8458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35" name="AutoShape 10"/>
            <p:cNvCxnSpPr>
              <a:cxnSpLocks noChangeShapeType="1"/>
              <a:stCxn id="59432" idx="6"/>
              <a:endCxn id="92" idx="2"/>
            </p:cNvCxnSpPr>
            <p:nvPr/>
          </p:nvCxnSpPr>
          <p:spPr bwMode="auto">
            <a:xfrm>
              <a:off x="7315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36" name="AutoShape 10"/>
            <p:cNvCxnSpPr>
              <a:cxnSpLocks noChangeShapeType="1"/>
              <a:stCxn id="92" idx="6"/>
              <a:endCxn id="59434" idx="2"/>
            </p:cNvCxnSpPr>
            <p:nvPr/>
          </p:nvCxnSpPr>
          <p:spPr bwMode="auto">
            <a:xfrm>
              <a:off x="8077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7" name="Group 187"/>
          <p:cNvGrpSpPr>
            <a:grpSpLocks/>
          </p:cNvGrpSpPr>
          <p:nvPr/>
        </p:nvGrpSpPr>
        <p:grpSpPr bwMode="auto">
          <a:xfrm>
            <a:off x="7620000" y="2776538"/>
            <a:ext cx="1600200" cy="576262"/>
            <a:chOff x="4572000" y="2362200"/>
            <a:chExt cx="1905000" cy="685800"/>
          </a:xfrm>
        </p:grpSpPr>
        <p:sp>
          <p:nvSpPr>
            <p:cNvPr id="59427" name="Oval 9"/>
            <p:cNvSpPr>
              <a:spLocks noChangeArrowheads="1"/>
            </p:cNvSpPr>
            <p:nvPr/>
          </p:nvSpPr>
          <p:spPr bwMode="auto">
            <a:xfrm>
              <a:off x="4572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28" name="Oval 9"/>
            <p:cNvSpPr>
              <a:spLocks noChangeArrowheads="1"/>
            </p:cNvSpPr>
            <p:nvPr/>
          </p:nvSpPr>
          <p:spPr bwMode="auto">
            <a:xfrm>
              <a:off x="5334000" y="23622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29" name="Oval 9"/>
            <p:cNvSpPr>
              <a:spLocks noChangeArrowheads="1"/>
            </p:cNvSpPr>
            <p:nvPr/>
          </p:nvSpPr>
          <p:spPr bwMode="auto">
            <a:xfrm>
              <a:off x="6096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30" name="AutoShape 10"/>
            <p:cNvCxnSpPr>
              <a:cxnSpLocks noChangeShapeType="1"/>
              <a:stCxn id="59428" idx="2"/>
              <a:endCxn id="59427" idx="7"/>
            </p:cNvCxnSpPr>
            <p:nvPr/>
          </p:nvCxnSpPr>
          <p:spPr bwMode="auto">
            <a:xfrm rot="10800000" flipV="1">
              <a:off x="48972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31" name="AutoShape 10"/>
            <p:cNvCxnSpPr>
              <a:cxnSpLocks noChangeShapeType="1"/>
              <a:stCxn id="59428" idx="6"/>
              <a:endCxn id="59429" idx="1"/>
            </p:cNvCxnSpPr>
            <p:nvPr/>
          </p:nvCxnSpPr>
          <p:spPr bwMode="auto">
            <a:xfrm>
              <a:off x="57150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8" name="Group 184"/>
          <p:cNvGrpSpPr>
            <a:grpSpLocks/>
          </p:cNvGrpSpPr>
          <p:nvPr/>
        </p:nvGrpSpPr>
        <p:grpSpPr bwMode="auto">
          <a:xfrm>
            <a:off x="9982200" y="2776538"/>
            <a:ext cx="1600200" cy="576262"/>
            <a:chOff x="6934200" y="2362200"/>
            <a:chExt cx="1905000" cy="685800"/>
          </a:xfrm>
        </p:grpSpPr>
        <p:sp>
          <p:nvSpPr>
            <p:cNvPr id="59422" name="Oval 9"/>
            <p:cNvSpPr>
              <a:spLocks noChangeArrowheads="1"/>
            </p:cNvSpPr>
            <p:nvPr/>
          </p:nvSpPr>
          <p:spPr bwMode="auto">
            <a:xfrm>
              <a:off x="6934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07" name="Oval 9"/>
            <p:cNvSpPr>
              <a:spLocks noChangeArrowheads="1"/>
            </p:cNvSpPr>
            <p:nvPr/>
          </p:nvSpPr>
          <p:spPr bwMode="auto">
            <a:xfrm>
              <a:off x="7695823" y="2362200"/>
              <a:ext cx="381756" cy="38163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24" name="Oval 9"/>
            <p:cNvSpPr>
              <a:spLocks noChangeArrowheads="1"/>
            </p:cNvSpPr>
            <p:nvPr/>
          </p:nvSpPr>
          <p:spPr bwMode="auto">
            <a:xfrm>
              <a:off x="8458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25" name="AutoShape 10"/>
            <p:cNvCxnSpPr>
              <a:cxnSpLocks noChangeShapeType="1"/>
              <a:stCxn id="107" idx="2"/>
              <a:endCxn id="59422" idx="7"/>
            </p:cNvCxnSpPr>
            <p:nvPr/>
          </p:nvCxnSpPr>
          <p:spPr bwMode="auto">
            <a:xfrm rot="10800000" flipV="1">
              <a:off x="72594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26" name="AutoShape 10"/>
            <p:cNvCxnSpPr>
              <a:cxnSpLocks noChangeShapeType="1"/>
              <a:stCxn id="107" idx="6"/>
              <a:endCxn id="59424" idx="1"/>
            </p:cNvCxnSpPr>
            <p:nvPr/>
          </p:nvCxnSpPr>
          <p:spPr bwMode="auto">
            <a:xfrm>
              <a:off x="80772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9" name="Group 183"/>
          <p:cNvGrpSpPr>
            <a:grpSpLocks/>
          </p:cNvGrpSpPr>
          <p:nvPr/>
        </p:nvGrpSpPr>
        <p:grpSpPr bwMode="auto">
          <a:xfrm>
            <a:off x="9982200" y="4084638"/>
            <a:ext cx="1600200" cy="639762"/>
            <a:chOff x="6934200" y="3810000"/>
            <a:chExt cx="1905000" cy="762000"/>
          </a:xfrm>
        </p:grpSpPr>
        <p:sp>
          <p:nvSpPr>
            <p:cNvPr id="59417" name="Oval 9"/>
            <p:cNvSpPr>
              <a:spLocks noChangeArrowheads="1"/>
            </p:cNvSpPr>
            <p:nvPr/>
          </p:nvSpPr>
          <p:spPr bwMode="auto">
            <a:xfrm>
              <a:off x="6934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18" name="Oval 9"/>
            <p:cNvSpPr>
              <a:spLocks noChangeArrowheads="1"/>
            </p:cNvSpPr>
            <p:nvPr/>
          </p:nvSpPr>
          <p:spPr bwMode="auto">
            <a:xfrm>
              <a:off x="7696200" y="4191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19" name="Oval 9"/>
            <p:cNvSpPr>
              <a:spLocks noChangeArrowheads="1"/>
            </p:cNvSpPr>
            <p:nvPr/>
          </p:nvSpPr>
          <p:spPr bwMode="auto">
            <a:xfrm>
              <a:off x="8458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20" name="AutoShape 10"/>
            <p:cNvCxnSpPr>
              <a:cxnSpLocks noChangeShapeType="1"/>
              <a:stCxn id="59417" idx="6"/>
              <a:endCxn id="59418" idx="1"/>
            </p:cNvCxnSpPr>
            <p:nvPr/>
          </p:nvCxnSpPr>
          <p:spPr bwMode="auto">
            <a:xfrm>
              <a:off x="73152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21" name="AutoShape 10"/>
            <p:cNvCxnSpPr>
              <a:cxnSpLocks noChangeShapeType="1"/>
              <a:stCxn id="59419" idx="2"/>
              <a:endCxn id="59418" idx="7"/>
            </p:cNvCxnSpPr>
            <p:nvPr/>
          </p:nvCxnSpPr>
          <p:spPr bwMode="auto">
            <a:xfrm rot="10800000" flipV="1">
              <a:off x="80214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400" name="Group 188"/>
          <p:cNvGrpSpPr>
            <a:grpSpLocks/>
          </p:cNvGrpSpPr>
          <p:nvPr/>
        </p:nvGrpSpPr>
        <p:grpSpPr bwMode="auto">
          <a:xfrm>
            <a:off x="7620000" y="4084638"/>
            <a:ext cx="1600200" cy="639762"/>
            <a:chOff x="4572000" y="3810000"/>
            <a:chExt cx="1905000" cy="762000"/>
          </a:xfrm>
        </p:grpSpPr>
        <p:sp>
          <p:nvSpPr>
            <p:cNvPr id="59412" name="Oval 9"/>
            <p:cNvSpPr>
              <a:spLocks noChangeArrowheads="1"/>
            </p:cNvSpPr>
            <p:nvPr/>
          </p:nvSpPr>
          <p:spPr bwMode="auto">
            <a:xfrm>
              <a:off x="4572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34" name="Oval 9"/>
            <p:cNvSpPr>
              <a:spLocks noChangeArrowheads="1"/>
            </p:cNvSpPr>
            <p:nvPr/>
          </p:nvSpPr>
          <p:spPr bwMode="auto">
            <a:xfrm>
              <a:off x="5333623" y="4191946"/>
              <a:ext cx="381756" cy="380054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14" name="Oval 9"/>
            <p:cNvSpPr>
              <a:spLocks noChangeArrowheads="1"/>
            </p:cNvSpPr>
            <p:nvPr/>
          </p:nvSpPr>
          <p:spPr bwMode="auto">
            <a:xfrm>
              <a:off x="6096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15" name="AutoShape 10"/>
            <p:cNvCxnSpPr>
              <a:cxnSpLocks noChangeShapeType="1"/>
              <a:stCxn id="59412" idx="6"/>
              <a:endCxn id="134" idx="1"/>
            </p:cNvCxnSpPr>
            <p:nvPr/>
          </p:nvCxnSpPr>
          <p:spPr bwMode="auto">
            <a:xfrm>
              <a:off x="49530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16" name="AutoShape 10"/>
            <p:cNvCxnSpPr>
              <a:cxnSpLocks noChangeShapeType="1"/>
              <a:stCxn id="59414" idx="2"/>
              <a:endCxn id="134" idx="7"/>
            </p:cNvCxnSpPr>
            <p:nvPr/>
          </p:nvCxnSpPr>
          <p:spPr bwMode="auto">
            <a:xfrm rot="10800000" flipV="1">
              <a:off x="56592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401" name="Group 189"/>
          <p:cNvGrpSpPr>
            <a:grpSpLocks/>
          </p:cNvGrpSpPr>
          <p:nvPr/>
        </p:nvGrpSpPr>
        <p:grpSpPr bwMode="auto">
          <a:xfrm>
            <a:off x="7620000" y="5029200"/>
            <a:ext cx="1600200" cy="1600200"/>
            <a:chOff x="4572000" y="4800600"/>
            <a:chExt cx="1905000" cy="1905000"/>
          </a:xfrm>
        </p:grpSpPr>
        <p:sp>
          <p:nvSpPr>
            <p:cNvPr id="59405" name="Oval 9"/>
            <p:cNvSpPr>
              <a:spLocks noChangeArrowheads="1"/>
            </p:cNvSpPr>
            <p:nvPr/>
          </p:nvSpPr>
          <p:spPr bwMode="auto">
            <a:xfrm>
              <a:off x="4572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06" name="Oval 9"/>
            <p:cNvSpPr>
              <a:spLocks noChangeArrowheads="1"/>
            </p:cNvSpPr>
            <p:nvPr/>
          </p:nvSpPr>
          <p:spPr bwMode="auto">
            <a:xfrm>
              <a:off x="6096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07" name="AutoShape 10"/>
            <p:cNvCxnSpPr>
              <a:cxnSpLocks noChangeShapeType="1"/>
              <a:stCxn id="59405" idx="6"/>
              <a:endCxn id="59410" idx="1"/>
            </p:cNvCxnSpPr>
            <p:nvPr/>
          </p:nvCxnSpPr>
          <p:spPr bwMode="auto">
            <a:xfrm>
              <a:off x="4953000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8" name="AutoShape 10"/>
            <p:cNvCxnSpPr>
              <a:cxnSpLocks noChangeShapeType="1"/>
              <a:stCxn id="59406" idx="2"/>
              <a:endCxn id="59410" idx="7"/>
            </p:cNvCxnSpPr>
            <p:nvPr/>
          </p:nvCxnSpPr>
          <p:spPr bwMode="auto">
            <a:xfrm rot="10800000" flipV="1">
              <a:off x="5659204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9" name="Oval 9"/>
            <p:cNvSpPr>
              <a:spLocks noChangeArrowheads="1"/>
            </p:cNvSpPr>
            <p:nvPr/>
          </p:nvSpPr>
          <p:spPr bwMode="auto">
            <a:xfrm>
              <a:off x="5333623" y="6323844"/>
              <a:ext cx="381756" cy="381756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10" name="Oval 9"/>
            <p:cNvSpPr>
              <a:spLocks noChangeArrowheads="1"/>
            </p:cNvSpPr>
            <p:nvPr/>
          </p:nvSpPr>
          <p:spPr bwMode="auto">
            <a:xfrm>
              <a:off x="5334000" y="5181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5312833" y="5562223"/>
              <a:ext cx="468690" cy="752173"/>
            </a:xfrm>
            <a:custGeom>
              <a:avLst/>
              <a:gdLst>
                <a:gd name="connsiteX0" fmla="*/ 200186 w 467532"/>
                <a:gd name="connsiteY0" fmla="*/ 0 h 836909"/>
                <a:gd name="connsiteX1" fmla="*/ 440410 w 467532"/>
                <a:gd name="connsiteY1" fmla="*/ 294468 h 836909"/>
                <a:gd name="connsiteX2" fmla="*/ 37454 w 467532"/>
                <a:gd name="connsiteY2" fmla="*/ 503695 h 836909"/>
                <a:gd name="connsiteX3" fmla="*/ 215684 w 467532"/>
                <a:gd name="connsiteY3" fmla="*/ 836909 h 83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532" h="836909">
                  <a:moveTo>
                    <a:pt x="200186" y="0"/>
                  </a:moveTo>
                  <a:cubicBezTo>
                    <a:pt x="333859" y="105259"/>
                    <a:pt x="467532" y="210519"/>
                    <a:pt x="440410" y="294468"/>
                  </a:cubicBezTo>
                  <a:cubicBezTo>
                    <a:pt x="413288" y="378417"/>
                    <a:pt x="74908" y="413288"/>
                    <a:pt x="37454" y="503695"/>
                  </a:cubicBezTo>
                  <a:cubicBezTo>
                    <a:pt x="0" y="594102"/>
                    <a:pt x="107842" y="715505"/>
                    <a:pt x="215684" y="836909"/>
                  </a:cubicBezTo>
                </a:path>
              </a:pathLst>
            </a:cu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cxnSp>
        <p:nvCxnSpPr>
          <p:cNvPr id="182" name="Straight Connector 181"/>
          <p:cNvCxnSpPr/>
          <p:nvPr/>
        </p:nvCxnSpPr>
        <p:spPr>
          <a:xfrm rot="5400000">
            <a:off x="7124700" y="4076700"/>
            <a:ext cx="49545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3" name="TextBox 190"/>
          <p:cNvSpPr txBox="1">
            <a:spLocks noChangeArrowheads="1"/>
          </p:cNvSpPr>
          <p:nvPr/>
        </p:nvSpPr>
        <p:spPr bwMode="auto">
          <a:xfrm>
            <a:off x="7620000" y="13716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Calibri"/>
                <a:cs typeface="Calibri"/>
              </a:rPr>
              <a:t>Active Triples</a:t>
            </a:r>
          </a:p>
        </p:txBody>
      </p:sp>
      <p:sp>
        <p:nvSpPr>
          <p:cNvPr id="59404" name="TextBox 191"/>
          <p:cNvSpPr txBox="1">
            <a:spLocks noChangeArrowheads="1"/>
          </p:cNvSpPr>
          <p:nvPr/>
        </p:nvSpPr>
        <p:spPr bwMode="auto">
          <a:xfrm>
            <a:off x="9982200" y="13716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Inactive Triples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227774"/>
            <a:ext cx="4583532" cy="3384163"/>
          </a:xfrm>
          <a:prstGeom prst="rect">
            <a:avLst/>
          </a:prstGeom>
        </p:spPr>
      </p:pic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10591800" cy="4678363"/>
          </a:xfrm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sz="2800" dirty="0">
                <a:latin typeface="Calibri"/>
                <a:cs typeface="Calibri"/>
              </a:rPr>
              <a:t>Query:	</a:t>
            </a:r>
            <a:endParaRPr lang="en-US" sz="1200" dirty="0">
              <a:latin typeface="Calibri"/>
              <a:cs typeface="Calibri"/>
            </a:endParaRPr>
          </a:p>
          <a:p>
            <a:pPr>
              <a:buFont typeface="Wingdings" charset="0"/>
              <a:buChar char="§"/>
              <a:defRPr/>
            </a:pPr>
            <a:endParaRPr lang="en-US" sz="1600" dirty="0">
              <a:latin typeface="Calibri"/>
              <a:cs typeface="Calibri"/>
            </a:endParaRPr>
          </a:p>
          <a:p>
            <a:pPr>
              <a:buFont typeface="Wingdings" charset="0"/>
              <a:buChar char="§"/>
              <a:defRPr/>
            </a:pPr>
            <a:r>
              <a:rPr lang="en-US" sz="2800" dirty="0">
                <a:latin typeface="Calibri"/>
                <a:cs typeface="Calibri"/>
              </a:rPr>
              <a:t>Check all (undirected!) paths between        and </a:t>
            </a:r>
          </a:p>
          <a:p>
            <a:pPr lvl="7">
              <a:buFont typeface="Wingdings" charset="0"/>
              <a:buChar char="§"/>
              <a:defRPr/>
            </a:pPr>
            <a:endParaRPr lang="en-US" sz="600" dirty="0">
              <a:latin typeface="Calibri"/>
              <a:cs typeface="Calibri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sz="2400" dirty="0">
                <a:latin typeface="Calibri"/>
                <a:cs typeface="Calibri"/>
              </a:rPr>
              <a:t>If one or more active, then independence not guaranteed </a:t>
            </a:r>
          </a:p>
          <a:p>
            <a:pPr marL="457176" lvl="1" indent="0">
              <a:buNone/>
              <a:defRPr/>
            </a:pPr>
            <a:r>
              <a:rPr lang="en-US" sz="2400" dirty="0">
                <a:latin typeface="Calibri"/>
                <a:cs typeface="Calibri"/>
              </a:rPr>
              <a:t>    (but can still be independent)</a:t>
            </a:r>
          </a:p>
          <a:p>
            <a:pPr marL="457176" lvl="1" indent="0">
              <a:buNone/>
              <a:defRPr/>
            </a:pPr>
            <a:endParaRPr lang="en-US" sz="1200" dirty="0">
              <a:latin typeface="Calibri"/>
              <a:cs typeface="Calibri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sz="2400" dirty="0">
                <a:latin typeface="Calibri"/>
                <a:cs typeface="Calibri"/>
              </a:rPr>
              <a:t>Otherwise (i.e. if all paths are inactive),</a:t>
            </a:r>
          </a:p>
          <a:p>
            <a:pPr marL="457176" lvl="1" indent="0">
              <a:buNone/>
              <a:defRPr/>
            </a:pPr>
            <a:r>
              <a:rPr lang="en-US" sz="2400" dirty="0">
                <a:latin typeface="Calibri"/>
                <a:cs typeface="Calibri"/>
              </a:rPr>
              <a:t>    then independence is guaranteed</a:t>
            </a:r>
          </a:p>
        </p:txBody>
      </p:sp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D-Separation</a:t>
            </a:r>
          </a:p>
        </p:txBody>
      </p:sp>
      <p:pic>
        <p:nvPicPr>
          <p:cNvPr id="6042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4762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Box 8"/>
          <p:cNvSpPr txBox="1">
            <a:spLocks noChangeArrowheads="1"/>
          </p:cNvSpPr>
          <p:nvPr/>
        </p:nvSpPr>
        <p:spPr bwMode="auto">
          <a:xfrm>
            <a:off x="7299566" y="1219200"/>
            <a:ext cx="4461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4400" dirty="0">
                <a:latin typeface="Calibri"/>
                <a:cs typeface="Calibri"/>
              </a:rPr>
              <a:t>?</a:t>
            </a:r>
          </a:p>
        </p:txBody>
      </p:sp>
      <p:pic>
        <p:nvPicPr>
          <p:cNvPr id="60423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77814"/>
            <a:ext cx="43434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25" y="2247900"/>
            <a:ext cx="457200" cy="381000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2400" y="2247900"/>
            <a:ext cx="495300" cy="4191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Probability Recap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304799" y="1600200"/>
            <a:ext cx="11201401" cy="4525963"/>
          </a:xfrm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sz="2800" dirty="0"/>
              <a:t>Conditional probability</a:t>
            </a:r>
          </a:p>
          <a:p>
            <a:pPr lvl="2">
              <a:buFont typeface="Wingdings" charset="0"/>
              <a:buChar char="§"/>
              <a:defRPr/>
            </a:pPr>
            <a:endParaRPr lang="en-US" sz="20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Product rule</a:t>
            </a:r>
          </a:p>
          <a:p>
            <a:pPr lvl="2">
              <a:buFont typeface="Wingdings" charset="0"/>
              <a:buChar char="§"/>
              <a:defRPr/>
            </a:pPr>
            <a:endParaRPr lang="en-US" sz="20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Chain rule </a:t>
            </a:r>
            <a:endParaRPr lang="en-US" sz="2400" dirty="0"/>
          </a:p>
          <a:p>
            <a:pPr marL="0" indent="0">
              <a:buFont typeface="Wingdings" charset="0"/>
              <a:buNone/>
              <a:defRPr/>
            </a:pPr>
            <a:endParaRPr lang="en-US" sz="1600" dirty="0"/>
          </a:p>
          <a:p>
            <a:pPr marL="0" indent="0">
              <a:buFont typeface="Wingdings" charset="0"/>
              <a:buNone/>
              <a:defRPr/>
            </a:pPr>
            <a:endParaRPr lang="en-US" sz="1600" dirty="0"/>
          </a:p>
          <a:p>
            <a:pPr marL="0" indent="0">
              <a:buFont typeface="Wingdings" charset="0"/>
              <a:buNone/>
              <a:defRPr/>
            </a:pPr>
            <a:endParaRPr lang="en-US" sz="16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X, Y independent if and only if:</a:t>
            </a:r>
          </a:p>
          <a:p>
            <a:pPr lvl="4">
              <a:buFont typeface="Wingdings" charset="0"/>
              <a:buChar char="§"/>
              <a:defRPr/>
            </a:pPr>
            <a:endParaRPr lang="en-US" sz="16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X and Y are conditionally independent given Z if and only if:</a:t>
            </a:r>
            <a:endParaRPr lang="en-US" dirty="0"/>
          </a:p>
          <a:p>
            <a:pPr>
              <a:buFont typeface="Wingdings" charset="0"/>
              <a:buChar char="§"/>
              <a:defRPr/>
            </a:pPr>
            <a:endParaRPr lang="en-US" dirty="0"/>
          </a:p>
        </p:txBody>
      </p:sp>
      <p:pic>
        <p:nvPicPr>
          <p:cNvPr id="17412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24479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6" y="2570706"/>
            <a:ext cx="31035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67520"/>
            <a:ext cx="37957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6316662"/>
            <a:ext cx="484187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6337300"/>
            <a:ext cx="1401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6737" y="3505200"/>
            <a:ext cx="6646512" cy="970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1096709" name="Text Box 5"/>
          <p:cNvSpPr txBox="1">
            <a:spLocks noChangeArrowheads="1"/>
          </p:cNvSpPr>
          <p:nvPr/>
        </p:nvSpPr>
        <p:spPr bwMode="auto">
          <a:xfrm>
            <a:off x="2667000" y="25908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2730500"/>
            <a:ext cx="9810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3333750"/>
            <a:ext cx="1347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Rectangle 8"/>
          <p:cNvSpPr>
            <a:spLocks noChangeArrowheads="1"/>
          </p:cNvSpPr>
          <p:nvPr/>
        </p:nvSpPr>
        <p:spPr bwMode="auto">
          <a:xfrm>
            <a:off x="4667250" y="4267200"/>
            <a:ext cx="14478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Oval 4"/>
          <p:cNvSpPr>
            <a:spLocks noChangeArrowheads="1"/>
          </p:cNvSpPr>
          <p:nvPr/>
        </p:nvSpPr>
        <p:spPr bwMode="auto">
          <a:xfrm>
            <a:off x="4038600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9" name="Oval 5"/>
          <p:cNvSpPr>
            <a:spLocks noChangeArrowheads="1"/>
          </p:cNvSpPr>
          <p:nvPr/>
        </p:nvSpPr>
        <p:spPr bwMode="auto">
          <a:xfrm>
            <a:off x="4648200" y="3886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450" name="AutoShape 6"/>
          <p:cNvCxnSpPr>
            <a:cxnSpLocks noChangeShapeType="1"/>
            <a:stCxn id="61448" idx="4"/>
            <a:endCxn id="61449" idx="1"/>
          </p:cNvCxnSpPr>
          <p:nvPr/>
        </p:nvCxnSpPr>
        <p:spPr bwMode="auto">
          <a:xfrm>
            <a:off x="4305300" y="30622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1451" name="Oval 7"/>
          <p:cNvSpPr>
            <a:spLocks noChangeArrowheads="1"/>
          </p:cNvSpPr>
          <p:nvPr/>
        </p:nvSpPr>
        <p:spPr bwMode="auto">
          <a:xfrm>
            <a:off x="5486400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61452" name="AutoShape 8"/>
          <p:cNvCxnSpPr>
            <a:cxnSpLocks noChangeShapeType="1"/>
            <a:stCxn id="61451" idx="4"/>
            <a:endCxn id="61449" idx="7"/>
          </p:cNvCxnSpPr>
          <p:nvPr/>
        </p:nvCxnSpPr>
        <p:spPr bwMode="auto">
          <a:xfrm flipH="1">
            <a:off x="5103813" y="30622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1453" name="Oval 13"/>
          <p:cNvSpPr>
            <a:spLocks noChangeArrowheads="1"/>
          </p:cNvSpPr>
          <p:nvPr/>
        </p:nvSpPr>
        <p:spPr bwMode="auto">
          <a:xfrm>
            <a:off x="4648200" y="5257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ja-JP" altLang="en-US" sz="2400" i="1">
                <a:latin typeface="Times New Roman" pitchFamily="18" charset="0"/>
                <a:cs typeface="Times New Roman" pitchFamily="18" charset="0"/>
              </a:rPr>
              <a:t>’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454" name="AutoShape 14"/>
          <p:cNvCxnSpPr>
            <a:cxnSpLocks noChangeShapeType="1"/>
            <a:stCxn id="61449" idx="4"/>
            <a:endCxn id="61453" idx="0"/>
          </p:cNvCxnSpPr>
          <p:nvPr/>
        </p:nvCxnSpPr>
        <p:spPr bwMode="auto">
          <a:xfrm>
            <a:off x="4914900" y="4433888"/>
            <a:ext cx="0" cy="809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3962400"/>
            <a:ext cx="143668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" name="Group 186">
            <a:extLst>
              <a:ext uri="{FF2B5EF4-FFF2-40B4-BE49-F238E27FC236}">
                <a16:creationId xmlns:a16="http://schemas.microsoft.com/office/drawing/2014/main" id="{64CF514C-AFF1-B106-2513-D2EC1E821E08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2041525"/>
            <a:ext cx="1600200" cy="320675"/>
            <a:chOff x="4572000" y="1676400"/>
            <a:chExt cx="1905000" cy="381000"/>
          </a:xfrm>
        </p:grpSpPr>
        <p:sp>
          <p:nvSpPr>
            <p:cNvPr id="66" name="Oval 9">
              <a:extLst>
                <a:ext uri="{FF2B5EF4-FFF2-40B4-BE49-F238E27FC236}">
                  <a16:creationId xmlns:a16="http://schemas.microsoft.com/office/drawing/2014/main" id="{AD1E37C0-4207-9EAF-3338-24AC69671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67" name="Oval 9">
              <a:extLst>
                <a:ext uri="{FF2B5EF4-FFF2-40B4-BE49-F238E27FC236}">
                  <a16:creationId xmlns:a16="http://schemas.microsoft.com/office/drawing/2014/main" id="{D426A62A-967F-BA0B-AC5C-93D5B2374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68" name="Oval 9">
              <a:extLst>
                <a:ext uri="{FF2B5EF4-FFF2-40B4-BE49-F238E27FC236}">
                  <a16:creationId xmlns:a16="http://schemas.microsoft.com/office/drawing/2014/main" id="{915D6CEC-F44F-81CE-8F68-60DC1B8CD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69" name="AutoShape 10">
              <a:extLst>
                <a:ext uri="{FF2B5EF4-FFF2-40B4-BE49-F238E27FC236}">
                  <a16:creationId xmlns:a16="http://schemas.microsoft.com/office/drawing/2014/main" id="{FB39AE38-0396-6343-B035-610E6B654042}"/>
                </a:ext>
              </a:extLst>
            </p:cNvPr>
            <p:cNvCxnSpPr>
              <a:cxnSpLocks noChangeShapeType="1"/>
              <a:stCxn id="66" idx="6"/>
              <a:endCxn id="67" idx="2"/>
            </p:cNvCxnSpPr>
            <p:nvPr/>
          </p:nvCxnSpPr>
          <p:spPr bwMode="auto">
            <a:xfrm>
              <a:off x="4953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AutoShape 10">
              <a:extLst>
                <a:ext uri="{FF2B5EF4-FFF2-40B4-BE49-F238E27FC236}">
                  <a16:creationId xmlns:a16="http://schemas.microsoft.com/office/drawing/2014/main" id="{70F429E4-E9C1-2570-6DCE-2D5BFC34DEBD}"/>
                </a:ext>
              </a:extLst>
            </p:cNvPr>
            <p:cNvCxnSpPr>
              <a:cxnSpLocks noChangeShapeType="1"/>
              <a:stCxn id="67" idx="6"/>
              <a:endCxn id="68" idx="2"/>
            </p:cNvCxnSpPr>
            <p:nvPr/>
          </p:nvCxnSpPr>
          <p:spPr bwMode="auto">
            <a:xfrm>
              <a:off x="5715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1" name="Group 185">
            <a:extLst>
              <a:ext uri="{FF2B5EF4-FFF2-40B4-BE49-F238E27FC236}">
                <a16:creationId xmlns:a16="http://schemas.microsoft.com/office/drawing/2014/main" id="{89D05E8F-55E0-77B0-A0FC-F95960E16BC2}"/>
              </a:ext>
            </a:extLst>
          </p:cNvPr>
          <p:cNvGrpSpPr>
            <a:grpSpLocks/>
          </p:cNvGrpSpPr>
          <p:nvPr/>
        </p:nvGrpSpPr>
        <p:grpSpPr bwMode="auto">
          <a:xfrm>
            <a:off x="9982200" y="2041525"/>
            <a:ext cx="1600200" cy="320675"/>
            <a:chOff x="6934200" y="1676400"/>
            <a:chExt cx="1905000" cy="381000"/>
          </a:xfrm>
        </p:grpSpPr>
        <p:sp>
          <p:nvSpPr>
            <p:cNvPr id="72" name="Oval 9">
              <a:extLst>
                <a:ext uri="{FF2B5EF4-FFF2-40B4-BE49-F238E27FC236}">
                  <a16:creationId xmlns:a16="http://schemas.microsoft.com/office/drawing/2014/main" id="{39E34F4A-E44C-C909-3AD3-EE0EAEC98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73" name="Oval 9">
              <a:extLst>
                <a:ext uri="{FF2B5EF4-FFF2-40B4-BE49-F238E27FC236}">
                  <a16:creationId xmlns:a16="http://schemas.microsoft.com/office/drawing/2014/main" id="{0B70DD02-6D42-50E6-3A8E-1FD9505C3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5823" y="1676400"/>
              <a:ext cx="381756" cy="381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74" name="Oval 9">
              <a:extLst>
                <a:ext uri="{FF2B5EF4-FFF2-40B4-BE49-F238E27FC236}">
                  <a16:creationId xmlns:a16="http://schemas.microsoft.com/office/drawing/2014/main" id="{01BFA8DD-3803-43FA-8686-12F037B89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8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75" name="AutoShape 10">
              <a:extLst>
                <a:ext uri="{FF2B5EF4-FFF2-40B4-BE49-F238E27FC236}">
                  <a16:creationId xmlns:a16="http://schemas.microsoft.com/office/drawing/2014/main" id="{73A5FDA3-F321-6D70-4FF0-5F6DCAA9C8E0}"/>
                </a:ext>
              </a:extLst>
            </p:cNvPr>
            <p:cNvCxnSpPr>
              <a:cxnSpLocks noChangeShapeType="1"/>
              <a:stCxn id="72" idx="6"/>
              <a:endCxn id="73" idx="2"/>
            </p:cNvCxnSpPr>
            <p:nvPr/>
          </p:nvCxnSpPr>
          <p:spPr bwMode="auto">
            <a:xfrm>
              <a:off x="7315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10">
              <a:extLst>
                <a:ext uri="{FF2B5EF4-FFF2-40B4-BE49-F238E27FC236}">
                  <a16:creationId xmlns:a16="http://schemas.microsoft.com/office/drawing/2014/main" id="{E098EBA5-873B-3615-DEC7-F07252756142}"/>
                </a:ext>
              </a:extLst>
            </p:cNvPr>
            <p:cNvCxnSpPr>
              <a:cxnSpLocks noChangeShapeType="1"/>
              <a:stCxn id="73" idx="6"/>
              <a:endCxn id="74" idx="2"/>
            </p:cNvCxnSpPr>
            <p:nvPr/>
          </p:nvCxnSpPr>
          <p:spPr bwMode="auto">
            <a:xfrm>
              <a:off x="8077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7" name="Group 187">
            <a:extLst>
              <a:ext uri="{FF2B5EF4-FFF2-40B4-BE49-F238E27FC236}">
                <a16:creationId xmlns:a16="http://schemas.microsoft.com/office/drawing/2014/main" id="{FD1DB1D9-8C42-0022-7606-FB79E61CA3DA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2776538"/>
            <a:ext cx="1600200" cy="576262"/>
            <a:chOff x="4572000" y="2362200"/>
            <a:chExt cx="1905000" cy="685800"/>
          </a:xfrm>
        </p:grpSpPr>
        <p:sp>
          <p:nvSpPr>
            <p:cNvPr id="78" name="Oval 9">
              <a:extLst>
                <a:ext uri="{FF2B5EF4-FFF2-40B4-BE49-F238E27FC236}">
                  <a16:creationId xmlns:a16="http://schemas.microsoft.com/office/drawing/2014/main" id="{0A8136A9-BEEA-A8D6-614E-68C67959E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79" name="Oval 9">
              <a:extLst>
                <a:ext uri="{FF2B5EF4-FFF2-40B4-BE49-F238E27FC236}">
                  <a16:creationId xmlns:a16="http://schemas.microsoft.com/office/drawing/2014/main" id="{36361B62-AC8B-4ADF-8210-061F0A64E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23622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80" name="Oval 9">
              <a:extLst>
                <a:ext uri="{FF2B5EF4-FFF2-40B4-BE49-F238E27FC236}">
                  <a16:creationId xmlns:a16="http://schemas.microsoft.com/office/drawing/2014/main" id="{90AD55B2-9455-F025-ABB9-BE1401BDD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81" name="AutoShape 10">
              <a:extLst>
                <a:ext uri="{FF2B5EF4-FFF2-40B4-BE49-F238E27FC236}">
                  <a16:creationId xmlns:a16="http://schemas.microsoft.com/office/drawing/2014/main" id="{5CF7D653-C929-3ADF-56A9-1F11B645A9A9}"/>
                </a:ext>
              </a:extLst>
            </p:cNvPr>
            <p:cNvCxnSpPr>
              <a:cxnSpLocks noChangeShapeType="1"/>
              <a:stCxn id="79" idx="2"/>
              <a:endCxn id="78" idx="7"/>
            </p:cNvCxnSpPr>
            <p:nvPr/>
          </p:nvCxnSpPr>
          <p:spPr bwMode="auto">
            <a:xfrm rot="10800000" flipV="1">
              <a:off x="48972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10">
              <a:extLst>
                <a:ext uri="{FF2B5EF4-FFF2-40B4-BE49-F238E27FC236}">
                  <a16:creationId xmlns:a16="http://schemas.microsoft.com/office/drawing/2014/main" id="{626806BF-292F-E837-CF32-F057D5335C0A}"/>
                </a:ext>
              </a:extLst>
            </p:cNvPr>
            <p:cNvCxnSpPr>
              <a:cxnSpLocks noChangeShapeType="1"/>
              <a:stCxn id="79" idx="6"/>
              <a:endCxn id="80" idx="1"/>
            </p:cNvCxnSpPr>
            <p:nvPr/>
          </p:nvCxnSpPr>
          <p:spPr bwMode="auto">
            <a:xfrm>
              <a:off x="57150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" name="Group 184">
            <a:extLst>
              <a:ext uri="{FF2B5EF4-FFF2-40B4-BE49-F238E27FC236}">
                <a16:creationId xmlns:a16="http://schemas.microsoft.com/office/drawing/2014/main" id="{CD3E50BA-B21B-60F1-7CF7-FB50CDB6536F}"/>
              </a:ext>
            </a:extLst>
          </p:cNvPr>
          <p:cNvGrpSpPr>
            <a:grpSpLocks/>
          </p:cNvGrpSpPr>
          <p:nvPr/>
        </p:nvGrpSpPr>
        <p:grpSpPr bwMode="auto">
          <a:xfrm>
            <a:off x="9982200" y="2776538"/>
            <a:ext cx="1600200" cy="576262"/>
            <a:chOff x="6934200" y="2362200"/>
            <a:chExt cx="1905000" cy="685800"/>
          </a:xfrm>
        </p:grpSpPr>
        <p:sp>
          <p:nvSpPr>
            <p:cNvPr id="84" name="Oval 9">
              <a:extLst>
                <a:ext uri="{FF2B5EF4-FFF2-40B4-BE49-F238E27FC236}">
                  <a16:creationId xmlns:a16="http://schemas.microsoft.com/office/drawing/2014/main" id="{C9F049A4-3033-6463-33B2-37A785B61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85" name="Oval 9">
              <a:extLst>
                <a:ext uri="{FF2B5EF4-FFF2-40B4-BE49-F238E27FC236}">
                  <a16:creationId xmlns:a16="http://schemas.microsoft.com/office/drawing/2014/main" id="{D82DE391-DF97-A352-B945-1C52E6841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5823" y="2362200"/>
              <a:ext cx="381756" cy="38163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86" name="Oval 9">
              <a:extLst>
                <a:ext uri="{FF2B5EF4-FFF2-40B4-BE49-F238E27FC236}">
                  <a16:creationId xmlns:a16="http://schemas.microsoft.com/office/drawing/2014/main" id="{4C88FAEB-C070-373E-5B7A-8668EC2CF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8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87" name="AutoShape 10">
              <a:extLst>
                <a:ext uri="{FF2B5EF4-FFF2-40B4-BE49-F238E27FC236}">
                  <a16:creationId xmlns:a16="http://schemas.microsoft.com/office/drawing/2014/main" id="{40D98C72-6A86-5158-86C6-EB85F0CADB9A}"/>
                </a:ext>
              </a:extLst>
            </p:cNvPr>
            <p:cNvCxnSpPr>
              <a:cxnSpLocks noChangeShapeType="1"/>
              <a:stCxn id="85" idx="2"/>
              <a:endCxn id="84" idx="7"/>
            </p:cNvCxnSpPr>
            <p:nvPr/>
          </p:nvCxnSpPr>
          <p:spPr bwMode="auto">
            <a:xfrm rot="10800000" flipV="1">
              <a:off x="72594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AutoShape 10">
              <a:extLst>
                <a:ext uri="{FF2B5EF4-FFF2-40B4-BE49-F238E27FC236}">
                  <a16:creationId xmlns:a16="http://schemas.microsoft.com/office/drawing/2014/main" id="{2572A717-4FAF-CAE5-5183-060B9E914931}"/>
                </a:ext>
              </a:extLst>
            </p:cNvPr>
            <p:cNvCxnSpPr>
              <a:cxnSpLocks noChangeShapeType="1"/>
              <a:stCxn id="85" idx="6"/>
              <a:endCxn id="86" idx="1"/>
            </p:cNvCxnSpPr>
            <p:nvPr/>
          </p:nvCxnSpPr>
          <p:spPr bwMode="auto">
            <a:xfrm>
              <a:off x="80772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9" name="Group 183">
            <a:extLst>
              <a:ext uri="{FF2B5EF4-FFF2-40B4-BE49-F238E27FC236}">
                <a16:creationId xmlns:a16="http://schemas.microsoft.com/office/drawing/2014/main" id="{1C5D2787-5313-E7F4-5C55-E1CB99838CB2}"/>
              </a:ext>
            </a:extLst>
          </p:cNvPr>
          <p:cNvGrpSpPr>
            <a:grpSpLocks/>
          </p:cNvGrpSpPr>
          <p:nvPr/>
        </p:nvGrpSpPr>
        <p:grpSpPr bwMode="auto">
          <a:xfrm>
            <a:off x="9982200" y="4084638"/>
            <a:ext cx="1600200" cy="639762"/>
            <a:chOff x="6934200" y="3810000"/>
            <a:chExt cx="1905000" cy="762000"/>
          </a:xfrm>
        </p:grpSpPr>
        <p:sp>
          <p:nvSpPr>
            <p:cNvPr id="90" name="Oval 9">
              <a:extLst>
                <a:ext uri="{FF2B5EF4-FFF2-40B4-BE49-F238E27FC236}">
                  <a16:creationId xmlns:a16="http://schemas.microsoft.com/office/drawing/2014/main" id="{70DA671A-5B45-0015-C86B-BE6131908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91" name="Oval 9">
              <a:extLst>
                <a:ext uri="{FF2B5EF4-FFF2-40B4-BE49-F238E27FC236}">
                  <a16:creationId xmlns:a16="http://schemas.microsoft.com/office/drawing/2014/main" id="{4E1FF0EC-F595-36AF-56A3-B9537DABD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6200" y="4191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92" name="Oval 9">
              <a:extLst>
                <a:ext uri="{FF2B5EF4-FFF2-40B4-BE49-F238E27FC236}">
                  <a16:creationId xmlns:a16="http://schemas.microsoft.com/office/drawing/2014/main" id="{6FA91B48-644E-9565-1253-F735484D0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8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93" name="AutoShape 10">
              <a:extLst>
                <a:ext uri="{FF2B5EF4-FFF2-40B4-BE49-F238E27FC236}">
                  <a16:creationId xmlns:a16="http://schemas.microsoft.com/office/drawing/2014/main" id="{8025F7CB-20A7-7D10-0744-991B405D99E1}"/>
                </a:ext>
              </a:extLst>
            </p:cNvPr>
            <p:cNvCxnSpPr>
              <a:cxnSpLocks noChangeShapeType="1"/>
              <a:stCxn id="90" idx="6"/>
              <a:endCxn id="91" idx="1"/>
            </p:cNvCxnSpPr>
            <p:nvPr/>
          </p:nvCxnSpPr>
          <p:spPr bwMode="auto">
            <a:xfrm>
              <a:off x="73152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AutoShape 10">
              <a:extLst>
                <a:ext uri="{FF2B5EF4-FFF2-40B4-BE49-F238E27FC236}">
                  <a16:creationId xmlns:a16="http://schemas.microsoft.com/office/drawing/2014/main" id="{DF715D11-896D-E74A-A316-6835DBE50CFE}"/>
                </a:ext>
              </a:extLst>
            </p:cNvPr>
            <p:cNvCxnSpPr>
              <a:cxnSpLocks noChangeShapeType="1"/>
              <a:stCxn id="92" idx="2"/>
              <a:endCxn id="91" idx="7"/>
            </p:cNvCxnSpPr>
            <p:nvPr/>
          </p:nvCxnSpPr>
          <p:spPr bwMode="auto">
            <a:xfrm rot="10800000" flipV="1">
              <a:off x="80214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5" name="Group 188">
            <a:extLst>
              <a:ext uri="{FF2B5EF4-FFF2-40B4-BE49-F238E27FC236}">
                <a16:creationId xmlns:a16="http://schemas.microsoft.com/office/drawing/2014/main" id="{BDEAF9EC-F42A-3B2F-FB86-2FA659E36177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4084638"/>
            <a:ext cx="1600200" cy="639762"/>
            <a:chOff x="4572000" y="3810000"/>
            <a:chExt cx="1905000" cy="762000"/>
          </a:xfrm>
        </p:grpSpPr>
        <p:sp>
          <p:nvSpPr>
            <p:cNvPr id="96" name="Oval 9">
              <a:extLst>
                <a:ext uri="{FF2B5EF4-FFF2-40B4-BE49-F238E27FC236}">
                  <a16:creationId xmlns:a16="http://schemas.microsoft.com/office/drawing/2014/main" id="{AF98AB39-6A4F-1446-F1E5-B20FBC087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97" name="Oval 9">
              <a:extLst>
                <a:ext uri="{FF2B5EF4-FFF2-40B4-BE49-F238E27FC236}">
                  <a16:creationId xmlns:a16="http://schemas.microsoft.com/office/drawing/2014/main" id="{838A970F-C91F-8468-3A89-F4AC1C468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3623" y="4191946"/>
              <a:ext cx="381756" cy="380054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98" name="Oval 9">
              <a:extLst>
                <a:ext uri="{FF2B5EF4-FFF2-40B4-BE49-F238E27FC236}">
                  <a16:creationId xmlns:a16="http://schemas.microsoft.com/office/drawing/2014/main" id="{60ED7F72-334D-BA80-4A0F-BCD9226D9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99" name="AutoShape 10">
              <a:extLst>
                <a:ext uri="{FF2B5EF4-FFF2-40B4-BE49-F238E27FC236}">
                  <a16:creationId xmlns:a16="http://schemas.microsoft.com/office/drawing/2014/main" id="{80D8F5F8-9B75-D32F-CE83-B6394DC73D87}"/>
                </a:ext>
              </a:extLst>
            </p:cNvPr>
            <p:cNvCxnSpPr>
              <a:cxnSpLocks noChangeShapeType="1"/>
              <a:stCxn id="96" idx="6"/>
              <a:endCxn id="97" idx="1"/>
            </p:cNvCxnSpPr>
            <p:nvPr/>
          </p:nvCxnSpPr>
          <p:spPr bwMode="auto">
            <a:xfrm>
              <a:off x="49530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AutoShape 10">
              <a:extLst>
                <a:ext uri="{FF2B5EF4-FFF2-40B4-BE49-F238E27FC236}">
                  <a16:creationId xmlns:a16="http://schemas.microsoft.com/office/drawing/2014/main" id="{F19461DE-779F-02C0-AE57-C4AB3BD2D199}"/>
                </a:ext>
              </a:extLst>
            </p:cNvPr>
            <p:cNvCxnSpPr>
              <a:cxnSpLocks noChangeShapeType="1"/>
              <a:stCxn id="98" idx="2"/>
              <a:endCxn id="97" idx="7"/>
            </p:cNvCxnSpPr>
            <p:nvPr/>
          </p:nvCxnSpPr>
          <p:spPr bwMode="auto">
            <a:xfrm rot="10800000" flipV="1">
              <a:off x="56592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1" name="Group 189">
            <a:extLst>
              <a:ext uri="{FF2B5EF4-FFF2-40B4-BE49-F238E27FC236}">
                <a16:creationId xmlns:a16="http://schemas.microsoft.com/office/drawing/2014/main" id="{2E47971A-10FF-F06E-E1AB-BD5F82BF7D9E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5029200"/>
            <a:ext cx="1600200" cy="1600200"/>
            <a:chOff x="4572000" y="4800600"/>
            <a:chExt cx="1905000" cy="1905000"/>
          </a:xfrm>
        </p:grpSpPr>
        <p:sp>
          <p:nvSpPr>
            <p:cNvPr id="102" name="Oval 9">
              <a:extLst>
                <a:ext uri="{FF2B5EF4-FFF2-40B4-BE49-F238E27FC236}">
                  <a16:creationId xmlns:a16="http://schemas.microsoft.com/office/drawing/2014/main" id="{2E952746-F448-D43E-366E-1D2B0BF8B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03" name="Oval 9">
              <a:extLst>
                <a:ext uri="{FF2B5EF4-FFF2-40B4-BE49-F238E27FC236}">
                  <a16:creationId xmlns:a16="http://schemas.microsoft.com/office/drawing/2014/main" id="{98531A36-58CC-6FA6-D019-8C238CABA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104" name="AutoShape 10">
              <a:extLst>
                <a:ext uri="{FF2B5EF4-FFF2-40B4-BE49-F238E27FC236}">
                  <a16:creationId xmlns:a16="http://schemas.microsoft.com/office/drawing/2014/main" id="{2D2CDCCF-351D-2929-B3FB-64FC9E8E9019}"/>
                </a:ext>
              </a:extLst>
            </p:cNvPr>
            <p:cNvCxnSpPr>
              <a:cxnSpLocks noChangeShapeType="1"/>
              <a:stCxn id="102" idx="6"/>
              <a:endCxn id="107" idx="1"/>
            </p:cNvCxnSpPr>
            <p:nvPr/>
          </p:nvCxnSpPr>
          <p:spPr bwMode="auto">
            <a:xfrm>
              <a:off x="4953000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" name="AutoShape 10">
              <a:extLst>
                <a:ext uri="{FF2B5EF4-FFF2-40B4-BE49-F238E27FC236}">
                  <a16:creationId xmlns:a16="http://schemas.microsoft.com/office/drawing/2014/main" id="{382A4B7C-83C5-4303-8138-73D74C8E0FF3}"/>
                </a:ext>
              </a:extLst>
            </p:cNvPr>
            <p:cNvCxnSpPr>
              <a:cxnSpLocks noChangeShapeType="1"/>
              <a:stCxn id="103" idx="2"/>
              <a:endCxn id="107" idx="7"/>
            </p:cNvCxnSpPr>
            <p:nvPr/>
          </p:nvCxnSpPr>
          <p:spPr bwMode="auto">
            <a:xfrm rot="10800000" flipV="1">
              <a:off x="5659204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6" name="Oval 9">
              <a:extLst>
                <a:ext uri="{FF2B5EF4-FFF2-40B4-BE49-F238E27FC236}">
                  <a16:creationId xmlns:a16="http://schemas.microsoft.com/office/drawing/2014/main" id="{95A4F371-8819-ACB3-D970-4C1C57C4F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3623" y="6323844"/>
              <a:ext cx="381756" cy="381756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07" name="Oval 9">
              <a:extLst>
                <a:ext uri="{FF2B5EF4-FFF2-40B4-BE49-F238E27FC236}">
                  <a16:creationId xmlns:a16="http://schemas.microsoft.com/office/drawing/2014/main" id="{BF52E537-AB37-AB61-EB09-3CFEA685F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5181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6F9C9C8D-8A94-A4BC-A731-DE78792E1B01}"/>
                </a:ext>
              </a:extLst>
            </p:cNvPr>
            <p:cNvSpPr/>
            <p:nvPr/>
          </p:nvSpPr>
          <p:spPr>
            <a:xfrm>
              <a:off x="5312833" y="5562223"/>
              <a:ext cx="468690" cy="752173"/>
            </a:xfrm>
            <a:custGeom>
              <a:avLst/>
              <a:gdLst>
                <a:gd name="connsiteX0" fmla="*/ 200186 w 467532"/>
                <a:gd name="connsiteY0" fmla="*/ 0 h 836909"/>
                <a:gd name="connsiteX1" fmla="*/ 440410 w 467532"/>
                <a:gd name="connsiteY1" fmla="*/ 294468 h 836909"/>
                <a:gd name="connsiteX2" fmla="*/ 37454 w 467532"/>
                <a:gd name="connsiteY2" fmla="*/ 503695 h 836909"/>
                <a:gd name="connsiteX3" fmla="*/ 215684 w 467532"/>
                <a:gd name="connsiteY3" fmla="*/ 836909 h 83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532" h="836909">
                  <a:moveTo>
                    <a:pt x="200186" y="0"/>
                  </a:moveTo>
                  <a:cubicBezTo>
                    <a:pt x="333859" y="105259"/>
                    <a:pt x="467532" y="210519"/>
                    <a:pt x="440410" y="294468"/>
                  </a:cubicBezTo>
                  <a:cubicBezTo>
                    <a:pt x="413288" y="378417"/>
                    <a:pt x="74908" y="413288"/>
                    <a:pt x="37454" y="503695"/>
                  </a:cubicBezTo>
                  <a:cubicBezTo>
                    <a:pt x="0" y="594102"/>
                    <a:pt x="107842" y="715505"/>
                    <a:pt x="215684" y="836909"/>
                  </a:cubicBezTo>
                </a:path>
              </a:pathLst>
            </a:cu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50CB759-91BA-5673-8A48-250D5BB7921E}"/>
              </a:ext>
            </a:extLst>
          </p:cNvPr>
          <p:cNvCxnSpPr/>
          <p:nvPr/>
        </p:nvCxnSpPr>
        <p:spPr>
          <a:xfrm rot="5400000">
            <a:off x="7124700" y="4076700"/>
            <a:ext cx="49545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90">
            <a:extLst>
              <a:ext uri="{FF2B5EF4-FFF2-40B4-BE49-F238E27FC236}">
                <a16:creationId xmlns:a16="http://schemas.microsoft.com/office/drawing/2014/main" id="{A45EEDC0-36E6-655A-70B9-75E7425CC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13716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Calibri"/>
                <a:cs typeface="Calibri"/>
              </a:rPr>
              <a:t>Active Triples</a:t>
            </a:r>
          </a:p>
        </p:txBody>
      </p:sp>
      <p:sp>
        <p:nvSpPr>
          <p:cNvPr id="111" name="TextBox 191">
            <a:extLst>
              <a:ext uri="{FF2B5EF4-FFF2-40B4-BE49-F238E27FC236}">
                <a16:creationId xmlns:a16="http://schemas.microsoft.com/office/drawing/2014/main" id="{AD3FB573-5D02-33D4-A3FD-9ED507698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2200" y="13716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Inactive Triples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70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63491" name="Oval 4"/>
          <p:cNvSpPr>
            <a:spLocks noChangeArrowheads="1"/>
          </p:cNvSpPr>
          <p:nvPr/>
        </p:nvSpPr>
        <p:spPr bwMode="auto">
          <a:xfrm>
            <a:off x="4686300" y="2819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2" name="Oval 5"/>
          <p:cNvSpPr>
            <a:spLocks noChangeArrowheads="1"/>
          </p:cNvSpPr>
          <p:nvPr/>
        </p:nvSpPr>
        <p:spPr bwMode="auto">
          <a:xfrm>
            <a:off x="5295900" y="4191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493" name="AutoShape 6"/>
          <p:cNvCxnSpPr>
            <a:cxnSpLocks noChangeShapeType="1"/>
            <a:stCxn id="63491" idx="4"/>
            <a:endCxn id="63492" idx="1"/>
          </p:cNvCxnSpPr>
          <p:nvPr/>
        </p:nvCxnSpPr>
        <p:spPr bwMode="auto">
          <a:xfrm>
            <a:off x="4953000" y="33670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3494" name="Oval 7"/>
          <p:cNvSpPr>
            <a:spLocks noChangeArrowheads="1"/>
          </p:cNvSpPr>
          <p:nvPr/>
        </p:nvSpPr>
        <p:spPr bwMode="auto">
          <a:xfrm>
            <a:off x="6134100" y="2819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63495" name="AutoShape 8"/>
          <p:cNvCxnSpPr>
            <a:cxnSpLocks noChangeShapeType="1"/>
            <a:stCxn id="63494" idx="4"/>
            <a:endCxn id="63492" idx="7"/>
          </p:cNvCxnSpPr>
          <p:nvPr/>
        </p:nvCxnSpPr>
        <p:spPr bwMode="auto">
          <a:xfrm flipH="1">
            <a:off x="5751513" y="33670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3496" name="Oval 9"/>
          <p:cNvSpPr>
            <a:spLocks noChangeArrowheads="1"/>
          </p:cNvSpPr>
          <p:nvPr/>
        </p:nvSpPr>
        <p:spPr bwMode="auto">
          <a:xfrm>
            <a:off x="4114800" y="4176713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D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497" name="AutoShape 10"/>
          <p:cNvCxnSpPr>
            <a:cxnSpLocks noChangeShapeType="1"/>
            <a:stCxn id="63491" idx="4"/>
            <a:endCxn id="63496" idx="0"/>
          </p:cNvCxnSpPr>
          <p:nvPr/>
        </p:nvCxnSpPr>
        <p:spPr bwMode="auto">
          <a:xfrm flipH="1">
            <a:off x="4381500" y="3367088"/>
            <a:ext cx="5715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3498" name="Oval 11"/>
          <p:cNvSpPr>
            <a:spLocks noChangeArrowheads="1"/>
          </p:cNvSpPr>
          <p:nvPr/>
        </p:nvSpPr>
        <p:spPr bwMode="auto">
          <a:xfrm>
            <a:off x="4687888" y="1676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cxnSp>
        <p:nvCxnSpPr>
          <p:cNvPr id="63499" name="AutoShape 12"/>
          <p:cNvCxnSpPr>
            <a:cxnSpLocks noChangeShapeType="1"/>
            <a:stCxn id="63498" idx="4"/>
            <a:endCxn id="63491" idx="0"/>
          </p:cNvCxnSpPr>
          <p:nvPr/>
        </p:nvCxnSpPr>
        <p:spPr bwMode="auto">
          <a:xfrm flipH="1">
            <a:off x="4953000" y="2224088"/>
            <a:ext cx="1588" cy="581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3500" name="Oval 13"/>
          <p:cNvSpPr>
            <a:spLocks noChangeArrowheads="1"/>
          </p:cNvSpPr>
          <p:nvPr/>
        </p:nvSpPr>
        <p:spPr bwMode="auto">
          <a:xfrm>
            <a:off x="5295900" y="5562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ja-JP" altLang="en-US" sz="2400" i="1">
                <a:latin typeface="Times New Roman" pitchFamily="18" charset="0"/>
                <a:cs typeface="Times New Roman" pitchFamily="18" charset="0"/>
              </a:rPr>
              <a:t>’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501" name="AutoShape 14"/>
          <p:cNvCxnSpPr>
            <a:cxnSpLocks noChangeShapeType="1"/>
            <a:stCxn id="63492" idx="4"/>
            <a:endCxn id="63500" idx="0"/>
          </p:cNvCxnSpPr>
          <p:nvPr/>
        </p:nvCxnSpPr>
        <p:spPr bwMode="auto">
          <a:xfrm>
            <a:off x="5562600" y="4738688"/>
            <a:ext cx="0" cy="809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097743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2514600"/>
            <a:ext cx="13843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4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" y="3238500"/>
            <a:ext cx="9461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5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" y="3860800"/>
            <a:ext cx="1314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6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4514850"/>
            <a:ext cx="140176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7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95900"/>
            <a:ext cx="1735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7748" name="Text Box 20"/>
          <p:cNvSpPr txBox="1">
            <a:spLocks noChangeArrowheads="1"/>
          </p:cNvSpPr>
          <p:nvPr/>
        </p:nvSpPr>
        <p:spPr bwMode="auto">
          <a:xfrm>
            <a:off x="2573337" y="24384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sp>
        <p:nvSpPr>
          <p:cNvPr id="1097749" name="Text Box 21"/>
          <p:cNvSpPr txBox="1">
            <a:spLocks noChangeArrowheads="1"/>
          </p:cNvSpPr>
          <p:nvPr/>
        </p:nvSpPr>
        <p:spPr bwMode="auto">
          <a:xfrm>
            <a:off x="2573337" y="30480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sp>
        <p:nvSpPr>
          <p:cNvPr id="1097750" name="Text Box 22"/>
          <p:cNvSpPr txBox="1">
            <a:spLocks noChangeArrowheads="1"/>
          </p:cNvSpPr>
          <p:nvPr/>
        </p:nvSpPr>
        <p:spPr bwMode="auto">
          <a:xfrm>
            <a:off x="2573337" y="51054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grpSp>
        <p:nvGrpSpPr>
          <p:cNvPr id="22" name="Group 186">
            <a:extLst>
              <a:ext uri="{FF2B5EF4-FFF2-40B4-BE49-F238E27FC236}">
                <a16:creationId xmlns:a16="http://schemas.microsoft.com/office/drawing/2014/main" id="{D1867B38-62DD-3365-AAD0-4A689DA13B57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2041525"/>
            <a:ext cx="1600200" cy="320675"/>
            <a:chOff x="4572000" y="1676400"/>
            <a:chExt cx="1905000" cy="381000"/>
          </a:xfrm>
        </p:grpSpPr>
        <p:sp>
          <p:nvSpPr>
            <p:cNvPr id="23" name="Oval 9">
              <a:extLst>
                <a:ext uri="{FF2B5EF4-FFF2-40B4-BE49-F238E27FC236}">
                  <a16:creationId xmlns:a16="http://schemas.microsoft.com/office/drawing/2014/main" id="{32678C1C-AB15-8E2B-188D-EADE9E7C0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24" name="Oval 9">
              <a:extLst>
                <a:ext uri="{FF2B5EF4-FFF2-40B4-BE49-F238E27FC236}">
                  <a16:creationId xmlns:a16="http://schemas.microsoft.com/office/drawing/2014/main" id="{B028CC2E-9440-47D5-292D-DC8FB87B4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25" name="Oval 9">
              <a:extLst>
                <a:ext uri="{FF2B5EF4-FFF2-40B4-BE49-F238E27FC236}">
                  <a16:creationId xmlns:a16="http://schemas.microsoft.com/office/drawing/2014/main" id="{CA8F1DFC-B7C8-1DD9-06D7-9773A2026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26" name="AutoShape 10">
              <a:extLst>
                <a:ext uri="{FF2B5EF4-FFF2-40B4-BE49-F238E27FC236}">
                  <a16:creationId xmlns:a16="http://schemas.microsoft.com/office/drawing/2014/main" id="{73315B64-AE0F-830D-E793-8241B940016D}"/>
                </a:ext>
              </a:extLst>
            </p:cNvPr>
            <p:cNvCxnSpPr>
              <a:cxnSpLocks noChangeShapeType="1"/>
              <a:stCxn id="23" idx="6"/>
              <a:endCxn id="24" idx="2"/>
            </p:cNvCxnSpPr>
            <p:nvPr/>
          </p:nvCxnSpPr>
          <p:spPr bwMode="auto">
            <a:xfrm>
              <a:off x="4953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10">
              <a:extLst>
                <a:ext uri="{FF2B5EF4-FFF2-40B4-BE49-F238E27FC236}">
                  <a16:creationId xmlns:a16="http://schemas.microsoft.com/office/drawing/2014/main" id="{0347BD31-9D10-A13D-A572-B18B5A941640}"/>
                </a:ext>
              </a:extLst>
            </p:cNvPr>
            <p:cNvCxnSpPr>
              <a:cxnSpLocks noChangeShapeType="1"/>
              <a:stCxn id="24" idx="6"/>
              <a:endCxn id="25" idx="2"/>
            </p:cNvCxnSpPr>
            <p:nvPr/>
          </p:nvCxnSpPr>
          <p:spPr bwMode="auto">
            <a:xfrm>
              <a:off x="5715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" name="Group 185">
            <a:extLst>
              <a:ext uri="{FF2B5EF4-FFF2-40B4-BE49-F238E27FC236}">
                <a16:creationId xmlns:a16="http://schemas.microsoft.com/office/drawing/2014/main" id="{1155809C-5B80-4D96-0092-E5F1F5165DF1}"/>
              </a:ext>
            </a:extLst>
          </p:cNvPr>
          <p:cNvGrpSpPr>
            <a:grpSpLocks/>
          </p:cNvGrpSpPr>
          <p:nvPr/>
        </p:nvGrpSpPr>
        <p:grpSpPr bwMode="auto">
          <a:xfrm>
            <a:off x="9982200" y="2041525"/>
            <a:ext cx="1600200" cy="320675"/>
            <a:chOff x="6934200" y="1676400"/>
            <a:chExt cx="1905000" cy="381000"/>
          </a:xfrm>
        </p:grpSpPr>
        <p:sp>
          <p:nvSpPr>
            <p:cNvPr id="29" name="Oval 9">
              <a:extLst>
                <a:ext uri="{FF2B5EF4-FFF2-40B4-BE49-F238E27FC236}">
                  <a16:creationId xmlns:a16="http://schemas.microsoft.com/office/drawing/2014/main" id="{7F443229-5BBF-C898-679C-D1B836CCF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30" name="Oval 9">
              <a:extLst>
                <a:ext uri="{FF2B5EF4-FFF2-40B4-BE49-F238E27FC236}">
                  <a16:creationId xmlns:a16="http://schemas.microsoft.com/office/drawing/2014/main" id="{A0C717DA-2F33-E0A6-FCD7-65578158A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5823" y="1676400"/>
              <a:ext cx="381756" cy="381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1" name="Oval 9">
              <a:extLst>
                <a:ext uri="{FF2B5EF4-FFF2-40B4-BE49-F238E27FC236}">
                  <a16:creationId xmlns:a16="http://schemas.microsoft.com/office/drawing/2014/main" id="{38FAE0AA-D5D9-7510-FE96-00544AD1D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8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32" name="AutoShape 10">
              <a:extLst>
                <a:ext uri="{FF2B5EF4-FFF2-40B4-BE49-F238E27FC236}">
                  <a16:creationId xmlns:a16="http://schemas.microsoft.com/office/drawing/2014/main" id="{5990D30E-9723-7168-8B46-4EDD7B667AF1}"/>
                </a:ext>
              </a:extLst>
            </p:cNvPr>
            <p:cNvCxnSpPr>
              <a:cxnSpLocks noChangeShapeType="1"/>
              <a:stCxn id="29" idx="6"/>
              <a:endCxn id="30" idx="2"/>
            </p:cNvCxnSpPr>
            <p:nvPr/>
          </p:nvCxnSpPr>
          <p:spPr bwMode="auto">
            <a:xfrm>
              <a:off x="7315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10">
              <a:extLst>
                <a:ext uri="{FF2B5EF4-FFF2-40B4-BE49-F238E27FC236}">
                  <a16:creationId xmlns:a16="http://schemas.microsoft.com/office/drawing/2014/main" id="{982D342B-9BEA-D5EC-CB3D-AE5ABE1EB009}"/>
                </a:ext>
              </a:extLst>
            </p:cNvPr>
            <p:cNvCxnSpPr>
              <a:cxnSpLocks noChangeShapeType="1"/>
              <a:stCxn id="30" idx="6"/>
              <a:endCxn id="31" idx="2"/>
            </p:cNvCxnSpPr>
            <p:nvPr/>
          </p:nvCxnSpPr>
          <p:spPr bwMode="auto">
            <a:xfrm>
              <a:off x="8077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4" name="Group 187">
            <a:extLst>
              <a:ext uri="{FF2B5EF4-FFF2-40B4-BE49-F238E27FC236}">
                <a16:creationId xmlns:a16="http://schemas.microsoft.com/office/drawing/2014/main" id="{3931C2FB-C738-4CB5-CAF3-999E406F857D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2776538"/>
            <a:ext cx="1600200" cy="576262"/>
            <a:chOff x="4572000" y="2362200"/>
            <a:chExt cx="1905000" cy="685800"/>
          </a:xfrm>
        </p:grpSpPr>
        <p:sp>
          <p:nvSpPr>
            <p:cNvPr id="35" name="Oval 9">
              <a:extLst>
                <a:ext uri="{FF2B5EF4-FFF2-40B4-BE49-F238E27FC236}">
                  <a16:creationId xmlns:a16="http://schemas.microsoft.com/office/drawing/2014/main" id="{8669F9F3-E7CF-EF25-3A45-57D414B30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36" name="Oval 9">
              <a:extLst>
                <a:ext uri="{FF2B5EF4-FFF2-40B4-BE49-F238E27FC236}">
                  <a16:creationId xmlns:a16="http://schemas.microsoft.com/office/drawing/2014/main" id="{9FBFA542-3A93-7081-4ABF-6028CE193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23622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37" name="Oval 9">
              <a:extLst>
                <a:ext uri="{FF2B5EF4-FFF2-40B4-BE49-F238E27FC236}">
                  <a16:creationId xmlns:a16="http://schemas.microsoft.com/office/drawing/2014/main" id="{B06EF169-C3C6-7675-D4F1-BABEF8B0A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38" name="AutoShape 10">
              <a:extLst>
                <a:ext uri="{FF2B5EF4-FFF2-40B4-BE49-F238E27FC236}">
                  <a16:creationId xmlns:a16="http://schemas.microsoft.com/office/drawing/2014/main" id="{85F93D96-B751-B08B-3286-508AF764B14C}"/>
                </a:ext>
              </a:extLst>
            </p:cNvPr>
            <p:cNvCxnSpPr>
              <a:cxnSpLocks noChangeShapeType="1"/>
              <a:stCxn id="36" idx="2"/>
              <a:endCxn id="35" idx="7"/>
            </p:cNvCxnSpPr>
            <p:nvPr/>
          </p:nvCxnSpPr>
          <p:spPr bwMode="auto">
            <a:xfrm rot="10800000" flipV="1">
              <a:off x="48972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AutoShape 10">
              <a:extLst>
                <a:ext uri="{FF2B5EF4-FFF2-40B4-BE49-F238E27FC236}">
                  <a16:creationId xmlns:a16="http://schemas.microsoft.com/office/drawing/2014/main" id="{65C9A379-55A7-1A27-938A-EB4694A4CED3}"/>
                </a:ext>
              </a:extLst>
            </p:cNvPr>
            <p:cNvCxnSpPr>
              <a:cxnSpLocks noChangeShapeType="1"/>
              <a:stCxn id="36" idx="6"/>
              <a:endCxn id="37" idx="1"/>
            </p:cNvCxnSpPr>
            <p:nvPr/>
          </p:nvCxnSpPr>
          <p:spPr bwMode="auto">
            <a:xfrm>
              <a:off x="57150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0" name="Group 184">
            <a:extLst>
              <a:ext uri="{FF2B5EF4-FFF2-40B4-BE49-F238E27FC236}">
                <a16:creationId xmlns:a16="http://schemas.microsoft.com/office/drawing/2014/main" id="{25844B60-2FDE-EE95-7C17-70E92383D69D}"/>
              </a:ext>
            </a:extLst>
          </p:cNvPr>
          <p:cNvGrpSpPr>
            <a:grpSpLocks/>
          </p:cNvGrpSpPr>
          <p:nvPr/>
        </p:nvGrpSpPr>
        <p:grpSpPr bwMode="auto">
          <a:xfrm>
            <a:off x="9982200" y="2776538"/>
            <a:ext cx="1600200" cy="576262"/>
            <a:chOff x="6934200" y="2362200"/>
            <a:chExt cx="1905000" cy="685800"/>
          </a:xfrm>
        </p:grpSpPr>
        <p:sp>
          <p:nvSpPr>
            <p:cNvPr id="41" name="Oval 9">
              <a:extLst>
                <a:ext uri="{FF2B5EF4-FFF2-40B4-BE49-F238E27FC236}">
                  <a16:creationId xmlns:a16="http://schemas.microsoft.com/office/drawing/2014/main" id="{BDB7070A-C298-54AC-C3FE-D712E51E3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42" name="Oval 9">
              <a:extLst>
                <a:ext uri="{FF2B5EF4-FFF2-40B4-BE49-F238E27FC236}">
                  <a16:creationId xmlns:a16="http://schemas.microsoft.com/office/drawing/2014/main" id="{618B9203-FE63-0DC2-C925-387B18295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5823" y="2362200"/>
              <a:ext cx="381756" cy="38163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3" name="Oval 9">
              <a:extLst>
                <a:ext uri="{FF2B5EF4-FFF2-40B4-BE49-F238E27FC236}">
                  <a16:creationId xmlns:a16="http://schemas.microsoft.com/office/drawing/2014/main" id="{6A0FBA72-882A-06B6-1B76-7E8FFBB7C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8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44" name="AutoShape 10">
              <a:extLst>
                <a:ext uri="{FF2B5EF4-FFF2-40B4-BE49-F238E27FC236}">
                  <a16:creationId xmlns:a16="http://schemas.microsoft.com/office/drawing/2014/main" id="{6765FF5C-290F-4554-E119-8B106379172C}"/>
                </a:ext>
              </a:extLst>
            </p:cNvPr>
            <p:cNvCxnSpPr>
              <a:cxnSpLocks noChangeShapeType="1"/>
              <a:stCxn id="42" idx="2"/>
              <a:endCxn id="41" idx="7"/>
            </p:cNvCxnSpPr>
            <p:nvPr/>
          </p:nvCxnSpPr>
          <p:spPr bwMode="auto">
            <a:xfrm rot="10800000" flipV="1">
              <a:off x="72594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10">
              <a:extLst>
                <a:ext uri="{FF2B5EF4-FFF2-40B4-BE49-F238E27FC236}">
                  <a16:creationId xmlns:a16="http://schemas.microsoft.com/office/drawing/2014/main" id="{AF7668B3-43D3-3434-E605-CFC46219F0FF}"/>
                </a:ext>
              </a:extLst>
            </p:cNvPr>
            <p:cNvCxnSpPr>
              <a:cxnSpLocks noChangeShapeType="1"/>
              <a:stCxn id="42" idx="6"/>
              <a:endCxn id="43" idx="1"/>
            </p:cNvCxnSpPr>
            <p:nvPr/>
          </p:nvCxnSpPr>
          <p:spPr bwMode="auto">
            <a:xfrm>
              <a:off x="80772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6" name="Group 183">
            <a:extLst>
              <a:ext uri="{FF2B5EF4-FFF2-40B4-BE49-F238E27FC236}">
                <a16:creationId xmlns:a16="http://schemas.microsoft.com/office/drawing/2014/main" id="{7C32959D-7D29-3E1B-4711-333762826FF5}"/>
              </a:ext>
            </a:extLst>
          </p:cNvPr>
          <p:cNvGrpSpPr>
            <a:grpSpLocks/>
          </p:cNvGrpSpPr>
          <p:nvPr/>
        </p:nvGrpSpPr>
        <p:grpSpPr bwMode="auto">
          <a:xfrm>
            <a:off x="9982200" y="4084638"/>
            <a:ext cx="1600200" cy="639762"/>
            <a:chOff x="6934200" y="3810000"/>
            <a:chExt cx="1905000" cy="762000"/>
          </a:xfrm>
        </p:grpSpPr>
        <p:sp>
          <p:nvSpPr>
            <p:cNvPr id="47" name="Oval 9">
              <a:extLst>
                <a:ext uri="{FF2B5EF4-FFF2-40B4-BE49-F238E27FC236}">
                  <a16:creationId xmlns:a16="http://schemas.microsoft.com/office/drawing/2014/main" id="{82130F15-FDB7-C1F8-E2C0-22CCE80CD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48" name="Oval 9">
              <a:extLst>
                <a:ext uri="{FF2B5EF4-FFF2-40B4-BE49-F238E27FC236}">
                  <a16:creationId xmlns:a16="http://schemas.microsoft.com/office/drawing/2014/main" id="{0B2EB7D0-C024-DABF-C550-8D6B76D33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6200" y="4191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49" name="Oval 9">
              <a:extLst>
                <a:ext uri="{FF2B5EF4-FFF2-40B4-BE49-F238E27FC236}">
                  <a16:creationId xmlns:a16="http://schemas.microsoft.com/office/drawing/2014/main" id="{0EF50202-BD23-94F4-33BA-E462D9CE6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8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0" name="AutoShape 10">
              <a:extLst>
                <a:ext uri="{FF2B5EF4-FFF2-40B4-BE49-F238E27FC236}">
                  <a16:creationId xmlns:a16="http://schemas.microsoft.com/office/drawing/2014/main" id="{84F457A8-0481-9002-3320-D5116F003731}"/>
                </a:ext>
              </a:extLst>
            </p:cNvPr>
            <p:cNvCxnSpPr>
              <a:cxnSpLocks noChangeShapeType="1"/>
              <a:stCxn id="47" idx="6"/>
              <a:endCxn id="48" idx="1"/>
            </p:cNvCxnSpPr>
            <p:nvPr/>
          </p:nvCxnSpPr>
          <p:spPr bwMode="auto">
            <a:xfrm>
              <a:off x="73152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AutoShape 10">
              <a:extLst>
                <a:ext uri="{FF2B5EF4-FFF2-40B4-BE49-F238E27FC236}">
                  <a16:creationId xmlns:a16="http://schemas.microsoft.com/office/drawing/2014/main" id="{300B517A-192C-142A-6E54-7BE5F46F42BB}"/>
                </a:ext>
              </a:extLst>
            </p:cNvPr>
            <p:cNvCxnSpPr>
              <a:cxnSpLocks noChangeShapeType="1"/>
              <a:stCxn id="49" idx="2"/>
              <a:endCxn id="48" idx="7"/>
            </p:cNvCxnSpPr>
            <p:nvPr/>
          </p:nvCxnSpPr>
          <p:spPr bwMode="auto">
            <a:xfrm rot="10800000" flipV="1">
              <a:off x="80214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2" name="Group 188">
            <a:extLst>
              <a:ext uri="{FF2B5EF4-FFF2-40B4-BE49-F238E27FC236}">
                <a16:creationId xmlns:a16="http://schemas.microsoft.com/office/drawing/2014/main" id="{625D9BEC-28D9-0135-9563-9AFA6CAE1FC1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4084638"/>
            <a:ext cx="1600200" cy="639762"/>
            <a:chOff x="4572000" y="3810000"/>
            <a:chExt cx="1905000" cy="762000"/>
          </a:xfrm>
        </p:grpSpPr>
        <p:sp>
          <p:nvSpPr>
            <p:cNvPr id="53" name="Oval 9">
              <a:extLst>
                <a:ext uri="{FF2B5EF4-FFF2-40B4-BE49-F238E27FC236}">
                  <a16:creationId xmlns:a16="http://schemas.microsoft.com/office/drawing/2014/main" id="{CB002B82-F769-CB5E-157B-6AA69D684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4" name="Oval 9">
              <a:extLst>
                <a:ext uri="{FF2B5EF4-FFF2-40B4-BE49-F238E27FC236}">
                  <a16:creationId xmlns:a16="http://schemas.microsoft.com/office/drawing/2014/main" id="{CF383274-7186-ED4B-CFD5-08E221CDF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3623" y="4191946"/>
              <a:ext cx="381756" cy="380054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5" name="Oval 9">
              <a:extLst>
                <a:ext uri="{FF2B5EF4-FFF2-40B4-BE49-F238E27FC236}">
                  <a16:creationId xmlns:a16="http://schemas.microsoft.com/office/drawing/2014/main" id="{FC7212B9-FF57-A3BC-BE8F-73BF14302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6" name="AutoShape 10">
              <a:extLst>
                <a:ext uri="{FF2B5EF4-FFF2-40B4-BE49-F238E27FC236}">
                  <a16:creationId xmlns:a16="http://schemas.microsoft.com/office/drawing/2014/main" id="{3D890D9C-DDDF-FE46-C177-05983304ACEF}"/>
                </a:ext>
              </a:extLst>
            </p:cNvPr>
            <p:cNvCxnSpPr>
              <a:cxnSpLocks noChangeShapeType="1"/>
              <a:stCxn id="53" idx="6"/>
              <a:endCxn id="54" idx="1"/>
            </p:cNvCxnSpPr>
            <p:nvPr/>
          </p:nvCxnSpPr>
          <p:spPr bwMode="auto">
            <a:xfrm>
              <a:off x="49530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AutoShape 10">
              <a:extLst>
                <a:ext uri="{FF2B5EF4-FFF2-40B4-BE49-F238E27FC236}">
                  <a16:creationId xmlns:a16="http://schemas.microsoft.com/office/drawing/2014/main" id="{C0A0765A-2197-2DF2-51A1-81B7D0BB48F4}"/>
                </a:ext>
              </a:extLst>
            </p:cNvPr>
            <p:cNvCxnSpPr>
              <a:cxnSpLocks noChangeShapeType="1"/>
              <a:stCxn id="55" idx="2"/>
              <a:endCxn id="54" idx="7"/>
            </p:cNvCxnSpPr>
            <p:nvPr/>
          </p:nvCxnSpPr>
          <p:spPr bwMode="auto">
            <a:xfrm rot="10800000" flipV="1">
              <a:off x="56592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8" name="Group 189">
            <a:extLst>
              <a:ext uri="{FF2B5EF4-FFF2-40B4-BE49-F238E27FC236}">
                <a16:creationId xmlns:a16="http://schemas.microsoft.com/office/drawing/2014/main" id="{13B87B4C-534D-DB84-8D6C-BBD65F1B4F7D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5029200"/>
            <a:ext cx="1600200" cy="1600200"/>
            <a:chOff x="4572000" y="4800600"/>
            <a:chExt cx="1905000" cy="1905000"/>
          </a:xfrm>
        </p:grpSpPr>
        <p:sp>
          <p:nvSpPr>
            <p:cNvPr id="59" name="Oval 9">
              <a:extLst>
                <a:ext uri="{FF2B5EF4-FFF2-40B4-BE49-F238E27FC236}">
                  <a16:creationId xmlns:a16="http://schemas.microsoft.com/office/drawing/2014/main" id="{847DB0C4-2B9A-F6C6-7894-62C4B37C3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60" name="Oval 9">
              <a:extLst>
                <a:ext uri="{FF2B5EF4-FFF2-40B4-BE49-F238E27FC236}">
                  <a16:creationId xmlns:a16="http://schemas.microsoft.com/office/drawing/2014/main" id="{F41800A9-67D2-3441-7505-F73FF86D8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61" name="AutoShape 10">
              <a:extLst>
                <a:ext uri="{FF2B5EF4-FFF2-40B4-BE49-F238E27FC236}">
                  <a16:creationId xmlns:a16="http://schemas.microsoft.com/office/drawing/2014/main" id="{3D4F6750-BC68-D54A-FD76-7BCA9A37CC40}"/>
                </a:ext>
              </a:extLst>
            </p:cNvPr>
            <p:cNvCxnSpPr>
              <a:cxnSpLocks noChangeShapeType="1"/>
              <a:stCxn id="59" idx="6"/>
              <a:endCxn id="64" idx="1"/>
            </p:cNvCxnSpPr>
            <p:nvPr/>
          </p:nvCxnSpPr>
          <p:spPr bwMode="auto">
            <a:xfrm>
              <a:off x="4953000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AutoShape 10">
              <a:extLst>
                <a:ext uri="{FF2B5EF4-FFF2-40B4-BE49-F238E27FC236}">
                  <a16:creationId xmlns:a16="http://schemas.microsoft.com/office/drawing/2014/main" id="{2A48448D-B1A4-D168-7BEF-6A82C3FA1FD1}"/>
                </a:ext>
              </a:extLst>
            </p:cNvPr>
            <p:cNvCxnSpPr>
              <a:cxnSpLocks noChangeShapeType="1"/>
              <a:stCxn id="60" idx="2"/>
              <a:endCxn id="64" idx="7"/>
            </p:cNvCxnSpPr>
            <p:nvPr/>
          </p:nvCxnSpPr>
          <p:spPr bwMode="auto">
            <a:xfrm rot="10800000" flipV="1">
              <a:off x="5659204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Oval 9">
              <a:extLst>
                <a:ext uri="{FF2B5EF4-FFF2-40B4-BE49-F238E27FC236}">
                  <a16:creationId xmlns:a16="http://schemas.microsoft.com/office/drawing/2014/main" id="{D7E1727F-B69E-468A-F69E-140EC5C55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3623" y="6323844"/>
              <a:ext cx="381756" cy="381756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64" name="Oval 9">
              <a:extLst>
                <a:ext uri="{FF2B5EF4-FFF2-40B4-BE49-F238E27FC236}">
                  <a16:creationId xmlns:a16="http://schemas.microsoft.com/office/drawing/2014/main" id="{77C4CA7D-3FB2-609E-5309-7FCE63363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5181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BBF24C0D-1046-39DE-94E5-8C9F0C8DF8C8}"/>
                </a:ext>
              </a:extLst>
            </p:cNvPr>
            <p:cNvSpPr/>
            <p:nvPr/>
          </p:nvSpPr>
          <p:spPr>
            <a:xfrm>
              <a:off x="5312833" y="5562223"/>
              <a:ext cx="468690" cy="752173"/>
            </a:xfrm>
            <a:custGeom>
              <a:avLst/>
              <a:gdLst>
                <a:gd name="connsiteX0" fmla="*/ 200186 w 467532"/>
                <a:gd name="connsiteY0" fmla="*/ 0 h 836909"/>
                <a:gd name="connsiteX1" fmla="*/ 440410 w 467532"/>
                <a:gd name="connsiteY1" fmla="*/ 294468 h 836909"/>
                <a:gd name="connsiteX2" fmla="*/ 37454 w 467532"/>
                <a:gd name="connsiteY2" fmla="*/ 503695 h 836909"/>
                <a:gd name="connsiteX3" fmla="*/ 215684 w 467532"/>
                <a:gd name="connsiteY3" fmla="*/ 836909 h 83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532" h="836909">
                  <a:moveTo>
                    <a:pt x="200186" y="0"/>
                  </a:moveTo>
                  <a:cubicBezTo>
                    <a:pt x="333859" y="105259"/>
                    <a:pt x="467532" y="210519"/>
                    <a:pt x="440410" y="294468"/>
                  </a:cubicBezTo>
                  <a:cubicBezTo>
                    <a:pt x="413288" y="378417"/>
                    <a:pt x="74908" y="413288"/>
                    <a:pt x="37454" y="503695"/>
                  </a:cubicBezTo>
                  <a:cubicBezTo>
                    <a:pt x="0" y="594102"/>
                    <a:pt x="107842" y="715505"/>
                    <a:pt x="215684" y="836909"/>
                  </a:cubicBezTo>
                </a:path>
              </a:pathLst>
            </a:cu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8BC047B-1990-A9C5-8C05-90C5C06ED0B9}"/>
              </a:ext>
            </a:extLst>
          </p:cNvPr>
          <p:cNvCxnSpPr/>
          <p:nvPr/>
        </p:nvCxnSpPr>
        <p:spPr>
          <a:xfrm rot="5400000">
            <a:off x="7124700" y="4076700"/>
            <a:ext cx="49545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190">
            <a:extLst>
              <a:ext uri="{FF2B5EF4-FFF2-40B4-BE49-F238E27FC236}">
                <a16:creationId xmlns:a16="http://schemas.microsoft.com/office/drawing/2014/main" id="{128A0D91-382C-0B1F-2191-A160ABD95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13716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Calibri"/>
                <a:cs typeface="Calibri"/>
              </a:rPr>
              <a:t>Active Triples</a:t>
            </a:r>
          </a:p>
        </p:txBody>
      </p:sp>
      <p:sp>
        <p:nvSpPr>
          <p:cNvPr id="68" name="TextBox 191">
            <a:extLst>
              <a:ext uri="{FF2B5EF4-FFF2-40B4-BE49-F238E27FC236}">
                <a16:creationId xmlns:a16="http://schemas.microsoft.com/office/drawing/2014/main" id="{B61E6144-EF7A-EA4C-19C9-38080B4BD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2200" y="13716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Inactive Triples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7748" grpId="0"/>
      <p:bldP spid="1097749" grpId="0"/>
      <p:bldP spid="10977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10987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3962400" cy="3348038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Variables: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R: Raining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T: Traffic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D: Roof drips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S: I’</a:t>
            </a:r>
            <a:r>
              <a:rPr lang="en-US" altLang="ja-JP" dirty="0">
                <a:ea typeface="ＭＳ Ｐゴシック" pitchFamily="34" charset="-128"/>
              </a:rPr>
              <a:t>m sad</a:t>
            </a: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Questions:</a:t>
            </a:r>
          </a:p>
          <a:p>
            <a:pPr lvl="1" eaLnBrk="1" hangingPunct="1"/>
            <a:endParaRPr lang="en-US" dirty="0">
              <a:ea typeface="ＭＳ Ｐゴシック" pitchFamily="34" charset="-128"/>
            </a:endParaRPr>
          </a:p>
        </p:txBody>
      </p:sp>
      <p:sp>
        <p:nvSpPr>
          <p:cNvPr id="64515" name="Oval 4"/>
          <p:cNvSpPr>
            <a:spLocks noChangeArrowheads="1"/>
          </p:cNvSpPr>
          <p:nvPr/>
        </p:nvSpPr>
        <p:spPr bwMode="auto">
          <a:xfrm>
            <a:off x="4648200" y="3352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6" name="Oval 5"/>
          <p:cNvSpPr>
            <a:spLocks noChangeArrowheads="1"/>
          </p:cNvSpPr>
          <p:nvPr/>
        </p:nvSpPr>
        <p:spPr bwMode="auto">
          <a:xfrm>
            <a:off x="5334000" y="4495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cxnSp>
        <p:nvCxnSpPr>
          <p:cNvPr id="64517" name="AutoShape 6"/>
          <p:cNvCxnSpPr>
            <a:cxnSpLocks noChangeShapeType="1"/>
            <a:stCxn id="64515" idx="4"/>
            <a:endCxn id="64516" idx="1"/>
          </p:cNvCxnSpPr>
          <p:nvPr/>
        </p:nvCxnSpPr>
        <p:spPr bwMode="auto">
          <a:xfrm>
            <a:off x="4914900" y="3900488"/>
            <a:ext cx="496888" cy="6588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4518" name="Oval 7"/>
          <p:cNvSpPr>
            <a:spLocks noChangeArrowheads="1"/>
          </p:cNvSpPr>
          <p:nvPr/>
        </p:nvSpPr>
        <p:spPr bwMode="auto">
          <a:xfrm>
            <a:off x="6096000" y="3352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64519" name="AutoShape 8"/>
          <p:cNvCxnSpPr>
            <a:cxnSpLocks noChangeShapeType="1"/>
            <a:stCxn id="64518" idx="4"/>
            <a:endCxn id="64516" idx="7"/>
          </p:cNvCxnSpPr>
          <p:nvPr/>
        </p:nvCxnSpPr>
        <p:spPr bwMode="auto">
          <a:xfrm flipH="1">
            <a:off x="5789613" y="3900488"/>
            <a:ext cx="573087" cy="6588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4520" name="Oval 9"/>
          <p:cNvSpPr>
            <a:spLocks noChangeArrowheads="1"/>
          </p:cNvSpPr>
          <p:nvPr/>
        </p:nvSpPr>
        <p:spPr bwMode="auto">
          <a:xfrm>
            <a:off x="5334000" y="2209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64521" name="AutoShape 10"/>
          <p:cNvCxnSpPr>
            <a:cxnSpLocks noChangeShapeType="1"/>
            <a:stCxn id="64520" idx="3"/>
            <a:endCxn id="64515" idx="0"/>
          </p:cNvCxnSpPr>
          <p:nvPr/>
        </p:nvCxnSpPr>
        <p:spPr bwMode="auto">
          <a:xfrm flipH="1">
            <a:off x="4914900" y="2679700"/>
            <a:ext cx="496888" cy="6588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4522" name="AutoShape 11"/>
          <p:cNvCxnSpPr>
            <a:cxnSpLocks noChangeShapeType="1"/>
            <a:stCxn id="64520" idx="5"/>
            <a:endCxn id="64518" idx="0"/>
          </p:cNvCxnSpPr>
          <p:nvPr/>
        </p:nvCxnSpPr>
        <p:spPr bwMode="auto">
          <a:xfrm>
            <a:off x="5789613" y="2679700"/>
            <a:ext cx="573087" cy="6588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98764" name="Text Box 12"/>
          <p:cNvSpPr txBox="1">
            <a:spLocks noChangeArrowheads="1"/>
          </p:cNvSpPr>
          <p:nvPr/>
        </p:nvSpPr>
        <p:spPr bwMode="auto">
          <a:xfrm>
            <a:off x="3352800" y="54102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pic>
        <p:nvPicPr>
          <p:cNvPr id="1098765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4948238"/>
            <a:ext cx="9810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8766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5499100"/>
            <a:ext cx="1384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8767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0"/>
            <a:ext cx="1787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86">
            <a:extLst>
              <a:ext uri="{FF2B5EF4-FFF2-40B4-BE49-F238E27FC236}">
                <a16:creationId xmlns:a16="http://schemas.microsoft.com/office/drawing/2014/main" id="{7AACAFE7-98F2-3548-4690-167B3A671CCD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2041525"/>
            <a:ext cx="1600200" cy="320675"/>
            <a:chOff x="4572000" y="1676400"/>
            <a:chExt cx="1905000" cy="381000"/>
          </a:xfrm>
        </p:grpSpPr>
        <p:sp>
          <p:nvSpPr>
            <p:cNvPr id="17" name="Oval 9">
              <a:extLst>
                <a:ext uri="{FF2B5EF4-FFF2-40B4-BE49-F238E27FC236}">
                  <a16:creationId xmlns:a16="http://schemas.microsoft.com/office/drawing/2014/main" id="{4FB70292-6EE1-037E-7DD7-7390233FF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8" name="Oval 9">
              <a:extLst>
                <a:ext uri="{FF2B5EF4-FFF2-40B4-BE49-F238E27FC236}">
                  <a16:creationId xmlns:a16="http://schemas.microsoft.com/office/drawing/2014/main" id="{25D0A2B7-CCBA-B055-0FBF-7615EFA5C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9" name="Oval 9">
              <a:extLst>
                <a:ext uri="{FF2B5EF4-FFF2-40B4-BE49-F238E27FC236}">
                  <a16:creationId xmlns:a16="http://schemas.microsoft.com/office/drawing/2014/main" id="{56CB24AE-1D02-5AB7-0876-BD7A0F606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20" name="AutoShape 10">
              <a:extLst>
                <a:ext uri="{FF2B5EF4-FFF2-40B4-BE49-F238E27FC236}">
                  <a16:creationId xmlns:a16="http://schemas.microsoft.com/office/drawing/2014/main" id="{53223B7B-C114-DE44-760B-BEA7DF19EAC3}"/>
                </a:ext>
              </a:extLst>
            </p:cNvPr>
            <p:cNvCxnSpPr>
              <a:cxnSpLocks noChangeShapeType="1"/>
              <a:stCxn id="17" idx="6"/>
              <a:endCxn id="18" idx="2"/>
            </p:cNvCxnSpPr>
            <p:nvPr/>
          </p:nvCxnSpPr>
          <p:spPr bwMode="auto">
            <a:xfrm>
              <a:off x="4953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10">
              <a:extLst>
                <a:ext uri="{FF2B5EF4-FFF2-40B4-BE49-F238E27FC236}">
                  <a16:creationId xmlns:a16="http://schemas.microsoft.com/office/drawing/2014/main" id="{CFA32955-C670-5FC0-86B5-AD344BE5A982}"/>
                </a:ext>
              </a:extLst>
            </p:cNvPr>
            <p:cNvCxnSpPr>
              <a:cxnSpLocks noChangeShapeType="1"/>
              <a:stCxn id="18" idx="6"/>
              <a:endCxn id="19" idx="2"/>
            </p:cNvCxnSpPr>
            <p:nvPr/>
          </p:nvCxnSpPr>
          <p:spPr bwMode="auto">
            <a:xfrm>
              <a:off x="5715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" name="Group 185">
            <a:extLst>
              <a:ext uri="{FF2B5EF4-FFF2-40B4-BE49-F238E27FC236}">
                <a16:creationId xmlns:a16="http://schemas.microsoft.com/office/drawing/2014/main" id="{6B53EF66-3101-6A4C-75C3-2440F4551E80}"/>
              </a:ext>
            </a:extLst>
          </p:cNvPr>
          <p:cNvGrpSpPr>
            <a:grpSpLocks/>
          </p:cNvGrpSpPr>
          <p:nvPr/>
        </p:nvGrpSpPr>
        <p:grpSpPr bwMode="auto">
          <a:xfrm>
            <a:off x="9982200" y="2041525"/>
            <a:ext cx="1600200" cy="320675"/>
            <a:chOff x="6934200" y="1676400"/>
            <a:chExt cx="1905000" cy="381000"/>
          </a:xfrm>
        </p:grpSpPr>
        <p:sp>
          <p:nvSpPr>
            <p:cNvPr id="23" name="Oval 9">
              <a:extLst>
                <a:ext uri="{FF2B5EF4-FFF2-40B4-BE49-F238E27FC236}">
                  <a16:creationId xmlns:a16="http://schemas.microsoft.com/office/drawing/2014/main" id="{322738D5-F658-F457-1BFF-81BFBB7D9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24" name="Oval 9">
              <a:extLst>
                <a:ext uri="{FF2B5EF4-FFF2-40B4-BE49-F238E27FC236}">
                  <a16:creationId xmlns:a16="http://schemas.microsoft.com/office/drawing/2014/main" id="{29136D61-2844-30C5-EFBA-78B057E4B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5823" y="1676400"/>
              <a:ext cx="381756" cy="381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5" name="Oval 9">
              <a:extLst>
                <a:ext uri="{FF2B5EF4-FFF2-40B4-BE49-F238E27FC236}">
                  <a16:creationId xmlns:a16="http://schemas.microsoft.com/office/drawing/2014/main" id="{2372F58E-5573-2A8E-A112-3270EDD67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8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26" name="AutoShape 10">
              <a:extLst>
                <a:ext uri="{FF2B5EF4-FFF2-40B4-BE49-F238E27FC236}">
                  <a16:creationId xmlns:a16="http://schemas.microsoft.com/office/drawing/2014/main" id="{47903D2C-99AF-A9CA-406E-7696B6B8403A}"/>
                </a:ext>
              </a:extLst>
            </p:cNvPr>
            <p:cNvCxnSpPr>
              <a:cxnSpLocks noChangeShapeType="1"/>
              <a:stCxn id="23" idx="6"/>
              <a:endCxn id="24" idx="2"/>
            </p:cNvCxnSpPr>
            <p:nvPr/>
          </p:nvCxnSpPr>
          <p:spPr bwMode="auto">
            <a:xfrm>
              <a:off x="7315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10">
              <a:extLst>
                <a:ext uri="{FF2B5EF4-FFF2-40B4-BE49-F238E27FC236}">
                  <a16:creationId xmlns:a16="http://schemas.microsoft.com/office/drawing/2014/main" id="{4D2EF2D8-2CEE-4981-24E3-B1C59BA3D36D}"/>
                </a:ext>
              </a:extLst>
            </p:cNvPr>
            <p:cNvCxnSpPr>
              <a:cxnSpLocks noChangeShapeType="1"/>
              <a:stCxn id="24" idx="6"/>
              <a:endCxn id="25" idx="2"/>
            </p:cNvCxnSpPr>
            <p:nvPr/>
          </p:nvCxnSpPr>
          <p:spPr bwMode="auto">
            <a:xfrm>
              <a:off x="8077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" name="Group 187">
            <a:extLst>
              <a:ext uri="{FF2B5EF4-FFF2-40B4-BE49-F238E27FC236}">
                <a16:creationId xmlns:a16="http://schemas.microsoft.com/office/drawing/2014/main" id="{14303E84-7111-3F76-7CF1-970999471144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2776538"/>
            <a:ext cx="1600200" cy="576262"/>
            <a:chOff x="4572000" y="2362200"/>
            <a:chExt cx="1905000" cy="685800"/>
          </a:xfrm>
        </p:grpSpPr>
        <p:sp>
          <p:nvSpPr>
            <p:cNvPr id="29" name="Oval 9">
              <a:extLst>
                <a:ext uri="{FF2B5EF4-FFF2-40B4-BE49-F238E27FC236}">
                  <a16:creationId xmlns:a16="http://schemas.microsoft.com/office/drawing/2014/main" id="{9803982F-18C2-AD75-85BC-B5E49CD3C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30" name="Oval 9">
              <a:extLst>
                <a:ext uri="{FF2B5EF4-FFF2-40B4-BE49-F238E27FC236}">
                  <a16:creationId xmlns:a16="http://schemas.microsoft.com/office/drawing/2014/main" id="{3C091599-7CBF-776B-E3D5-23D134ACC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23622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31" name="Oval 9">
              <a:extLst>
                <a:ext uri="{FF2B5EF4-FFF2-40B4-BE49-F238E27FC236}">
                  <a16:creationId xmlns:a16="http://schemas.microsoft.com/office/drawing/2014/main" id="{3E6F342E-F8FB-E8FD-C34A-669A53BB5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32" name="AutoShape 10">
              <a:extLst>
                <a:ext uri="{FF2B5EF4-FFF2-40B4-BE49-F238E27FC236}">
                  <a16:creationId xmlns:a16="http://schemas.microsoft.com/office/drawing/2014/main" id="{1EA4654C-BB20-21BD-25F4-CE6002E3FF40}"/>
                </a:ext>
              </a:extLst>
            </p:cNvPr>
            <p:cNvCxnSpPr>
              <a:cxnSpLocks noChangeShapeType="1"/>
              <a:stCxn id="30" idx="2"/>
              <a:endCxn id="29" idx="7"/>
            </p:cNvCxnSpPr>
            <p:nvPr/>
          </p:nvCxnSpPr>
          <p:spPr bwMode="auto">
            <a:xfrm rot="10800000" flipV="1">
              <a:off x="48972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10">
              <a:extLst>
                <a:ext uri="{FF2B5EF4-FFF2-40B4-BE49-F238E27FC236}">
                  <a16:creationId xmlns:a16="http://schemas.microsoft.com/office/drawing/2014/main" id="{E18A8D3F-3819-91D6-BF5D-66DC4CFFAE38}"/>
                </a:ext>
              </a:extLst>
            </p:cNvPr>
            <p:cNvCxnSpPr>
              <a:cxnSpLocks noChangeShapeType="1"/>
              <a:stCxn id="30" idx="6"/>
              <a:endCxn id="31" idx="1"/>
            </p:cNvCxnSpPr>
            <p:nvPr/>
          </p:nvCxnSpPr>
          <p:spPr bwMode="auto">
            <a:xfrm>
              <a:off x="57150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4" name="Group 184">
            <a:extLst>
              <a:ext uri="{FF2B5EF4-FFF2-40B4-BE49-F238E27FC236}">
                <a16:creationId xmlns:a16="http://schemas.microsoft.com/office/drawing/2014/main" id="{AF76E24B-C860-37F1-EDB5-3AEBF2F58090}"/>
              </a:ext>
            </a:extLst>
          </p:cNvPr>
          <p:cNvGrpSpPr>
            <a:grpSpLocks/>
          </p:cNvGrpSpPr>
          <p:nvPr/>
        </p:nvGrpSpPr>
        <p:grpSpPr bwMode="auto">
          <a:xfrm>
            <a:off x="9982200" y="2776538"/>
            <a:ext cx="1600200" cy="576262"/>
            <a:chOff x="6934200" y="2362200"/>
            <a:chExt cx="1905000" cy="685800"/>
          </a:xfrm>
        </p:grpSpPr>
        <p:sp>
          <p:nvSpPr>
            <p:cNvPr id="35" name="Oval 9">
              <a:extLst>
                <a:ext uri="{FF2B5EF4-FFF2-40B4-BE49-F238E27FC236}">
                  <a16:creationId xmlns:a16="http://schemas.microsoft.com/office/drawing/2014/main" id="{F3591B36-D497-3A17-A11F-AF6C3D74E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36" name="Oval 9">
              <a:extLst>
                <a:ext uri="{FF2B5EF4-FFF2-40B4-BE49-F238E27FC236}">
                  <a16:creationId xmlns:a16="http://schemas.microsoft.com/office/drawing/2014/main" id="{46933FDE-F45A-1906-D777-D28B77B96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5823" y="2362200"/>
              <a:ext cx="381756" cy="38163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7" name="Oval 9">
              <a:extLst>
                <a:ext uri="{FF2B5EF4-FFF2-40B4-BE49-F238E27FC236}">
                  <a16:creationId xmlns:a16="http://schemas.microsoft.com/office/drawing/2014/main" id="{AD523A47-59BA-ACC1-B254-B4C098AF1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8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38" name="AutoShape 10">
              <a:extLst>
                <a:ext uri="{FF2B5EF4-FFF2-40B4-BE49-F238E27FC236}">
                  <a16:creationId xmlns:a16="http://schemas.microsoft.com/office/drawing/2014/main" id="{F067B917-3345-915D-A0B5-839FD3217EED}"/>
                </a:ext>
              </a:extLst>
            </p:cNvPr>
            <p:cNvCxnSpPr>
              <a:cxnSpLocks noChangeShapeType="1"/>
              <a:stCxn id="36" idx="2"/>
              <a:endCxn id="35" idx="7"/>
            </p:cNvCxnSpPr>
            <p:nvPr/>
          </p:nvCxnSpPr>
          <p:spPr bwMode="auto">
            <a:xfrm rot="10800000" flipV="1">
              <a:off x="72594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AutoShape 10">
              <a:extLst>
                <a:ext uri="{FF2B5EF4-FFF2-40B4-BE49-F238E27FC236}">
                  <a16:creationId xmlns:a16="http://schemas.microsoft.com/office/drawing/2014/main" id="{60D6A344-6D74-9E4B-0CBF-DD32B352B007}"/>
                </a:ext>
              </a:extLst>
            </p:cNvPr>
            <p:cNvCxnSpPr>
              <a:cxnSpLocks noChangeShapeType="1"/>
              <a:stCxn id="36" idx="6"/>
              <a:endCxn id="37" idx="1"/>
            </p:cNvCxnSpPr>
            <p:nvPr/>
          </p:nvCxnSpPr>
          <p:spPr bwMode="auto">
            <a:xfrm>
              <a:off x="80772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0" name="Group 183">
            <a:extLst>
              <a:ext uri="{FF2B5EF4-FFF2-40B4-BE49-F238E27FC236}">
                <a16:creationId xmlns:a16="http://schemas.microsoft.com/office/drawing/2014/main" id="{F1C0A086-1A6E-3463-163F-53322DB918D8}"/>
              </a:ext>
            </a:extLst>
          </p:cNvPr>
          <p:cNvGrpSpPr>
            <a:grpSpLocks/>
          </p:cNvGrpSpPr>
          <p:nvPr/>
        </p:nvGrpSpPr>
        <p:grpSpPr bwMode="auto">
          <a:xfrm>
            <a:off x="9982200" y="4084638"/>
            <a:ext cx="1600200" cy="639762"/>
            <a:chOff x="6934200" y="3810000"/>
            <a:chExt cx="1905000" cy="762000"/>
          </a:xfrm>
        </p:grpSpPr>
        <p:sp>
          <p:nvSpPr>
            <p:cNvPr id="41" name="Oval 9">
              <a:extLst>
                <a:ext uri="{FF2B5EF4-FFF2-40B4-BE49-F238E27FC236}">
                  <a16:creationId xmlns:a16="http://schemas.microsoft.com/office/drawing/2014/main" id="{8C66B8A9-B28B-C720-A3B1-0597181FC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42" name="Oval 9">
              <a:extLst>
                <a:ext uri="{FF2B5EF4-FFF2-40B4-BE49-F238E27FC236}">
                  <a16:creationId xmlns:a16="http://schemas.microsoft.com/office/drawing/2014/main" id="{4460054F-1F37-4744-AB01-7B84B68F2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6200" y="4191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43" name="Oval 9">
              <a:extLst>
                <a:ext uri="{FF2B5EF4-FFF2-40B4-BE49-F238E27FC236}">
                  <a16:creationId xmlns:a16="http://schemas.microsoft.com/office/drawing/2014/main" id="{2FD1AE59-363B-D9CA-48E8-28B98DB7F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8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44" name="AutoShape 10">
              <a:extLst>
                <a:ext uri="{FF2B5EF4-FFF2-40B4-BE49-F238E27FC236}">
                  <a16:creationId xmlns:a16="http://schemas.microsoft.com/office/drawing/2014/main" id="{A253E4BB-7E0C-1665-40FB-06E2BDAD4025}"/>
                </a:ext>
              </a:extLst>
            </p:cNvPr>
            <p:cNvCxnSpPr>
              <a:cxnSpLocks noChangeShapeType="1"/>
              <a:stCxn id="41" idx="6"/>
              <a:endCxn id="42" idx="1"/>
            </p:cNvCxnSpPr>
            <p:nvPr/>
          </p:nvCxnSpPr>
          <p:spPr bwMode="auto">
            <a:xfrm>
              <a:off x="73152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10">
              <a:extLst>
                <a:ext uri="{FF2B5EF4-FFF2-40B4-BE49-F238E27FC236}">
                  <a16:creationId xmlns:a16="http://schemas.microsoft.com/office/drawing/2014/main" id="{ABB7244E-46AE-6A66-0389-E46EFE7A5754}"/>
                </a:ext>
              </a:extLst>
            </p:cNvPr>
            <p:cNvCxnSpPr>
              <a:cxnSpLocks noChangeShapeType="1"/>
              <a:stCxn id="43" idx="2"/>
              <a:endCxn id="42" idx="7"/>
            </p:cNvCxnSpPr>
            <p:nvPr/>
          </p:nvCxnSpPr>
          <p:spPr bwMode="auto">
            <a:xfrm rot="10800000" flipV="1">
              <a:off x="80214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6" name="Group 188">
            <a:extLst>
              <a:ext uri="{FF2B5EF4-FFF2-40B4-BE49-F238E27FC236}">
                <a16:creationId xmlns:a16="http://schemas.microsoft.com/office/drawing/2014/main" id="{0DDFBADF-F139-3998-FD6A-616E5734F4E9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4084638"/>
            <a:ext cx="1600200" cy="639762"/>
            <a:chOff x="4572000" y="3810000"/>
            <a:chExt cx="1905000" cy="762000"/>
          </a:xfrm>
        </p:grpSpPr>
        <p:sp>
          <p:nvSpPr>
            <p:cNvPr id="47" name="Oval 9">
              <a:extLst>
                <a:ext uri="{FF2B5EF4-FFF2-40B4-BE49-F238E27FC236}">
                  <a16:creationId xmlns:a16="http://schemas.microsoft.com/office/drawing/2014/main" id="{3DB7F7B5-E3C8-D37E-D2B8-A3EF6B3B8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48" name="Oval 9">
              <a:extLst>
                <a:ext uri="{FF2B5EF4-FFF2-40B4-BE49-F238E27FC236}">
                  <a16:creationId xmlns:a16="http://schemas.microsoft.com/office/drawing/2014/main" id="{C64A5826-47EF-8A0C-55A0-6D2EC31AB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3623" y="4191946"/>
              <a:ext cx="381756" cy="380054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9" name="Oval 9">
              <a:extLst>
                <a:ext uri="{FF2B5EF4-FFF2-40B4-BE49-F238E27FC236}">
                  <a16:creationId xmlns:a16="http://schemas.microsoft.com/office/drawing/2014/main" id="{87D35E70-5A8E-899B-53B9-8E2A23952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0" name="AutoShape 10">
              <a:extLst>
                <a:ext uri="{FF2B5EF4-FFF2-40B4-BE49-F238E27FC236}">
                  <a16:creationId xmlns:a16="http://schemas.microsoft.com/office/drawing/2014/main" id="{D120C32C-55DB-015B-89CA-021A766E21D1}"/>
                </a:ext>
              </a:extLst>
            </p:cNvPr>
            <p:cNvCxnSpPr>
              <a:cxnSpLocks noChangeShapeType="1"/>
              <a:stCxn id="47" idx="6"/>
              <a:endCxn id="48" idx="1"/>
            </p:cNvCxnSpPr>
            <p:nvPr/>
          </p:nvCxnSpPr>
          <p:spPr bwMode="auto">
            <a:xfrm>
              <a:off x="49530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AutoShape 10">
              <a:extLst>
                <a:ext uri="{FF2B5EF4-FFF2-40B4-BE49-F238E27FC236}">
                  <a16:creationId xmlns:a16="http://schemas.microsoft.com/office/drawing/2014/main" id="{551BA4A5-3DCD-D847-10BA-0D21011A025E}"/>
                </a:ext>
              </a:extLst>
            </p:cNvPr>
            <p:cNvCxnSpPr>
              <a:cxnSpLocks noChangeShapeType="1"/>
              <a:stCxn id="49" idx="2"/>
              <a:endCxn id="48" idx="7"/>
            </p:cNvCxnSpPr>
            <p:nvPr/>
          </p:nvCxnSpPr>
          <p:spPr bwMode="auto">
            <a:xfrm rot="10800000" flipV="1">
              <a:off x="56592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2" name="Group 189">
            <a:extLst>
              <a:ext uri="{FF2B5EF4-FFF2-40B4-BE49-F238E27FC236}">
                <a16:creationId xmlns:a16="http://schemas.microsoft.com/office/drawing/2014/main" id="{E7C49C9E-E65B-1FFC-A994-2C2704CA9A94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5029200"/>
            <a:ext cx="1600200" cy="1600200"/>
            <a:chOff x="4572000" y="4800600"/>
            <a:chExt cx="1905000" cy="1905000"/>
          </a:xfrm>
        </p:grpSpPr>
        <p:sp>
          <p:nvSpPr>
            <p:cNvPr id="53" name="Oval 9">
              <a:extLst>
                <a:ext uri="{FF2B5EF4-FFF2-40B4-BE49-F238E27FC236}">
                  <a16:creationId xmlns:a16="http://schemas.microsoft.com/office/drawing/2014/main" id="{894A9152-D85C-2EF5-470F-3B2627616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4" name="Oval 9">
              <a:extLst>
                <a:ext uri="{FF2B5EF4-FFF2-40B4-BE49-F238E27FC236}">
                  <a16:creationId xmlns:a16="http://schemas.microsoft.com/office/drawing/2014/main" id="{E7F3D2D8-BD44-F526-7EE2-90F412CA8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5" name="AutoShape 10">
              <a:extLst>
                <a:ext uri="{FF2B5EF4-FFF2-40B4-BE49-F238E27FC236}">
                  <a16:creationId xmlns:a16="http://schemas.microsoft.com/office/drawing/2014/main" id="{E0095B5B-70E2-2249-BBDD-670C99911B42}"/>
                </a:ext>
              </a:extLst>
            </p:cNvPr>
            <p:cNvCxnSpPr>
              <a:cxnSpLocks noChangeShapeType="1"/>
              <a:stCxn id="53" idx="6"/>
              <a:endCxn id="58" idx="1"/>
            </p:cNvCxnSpPr>
            <p:nvPr/>
          </p:nvCxnSpPr>
          <p:spPr bwMode="auto">
            <a:xfrm>
              <a:off x="4953000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AutoShape 10">
              <a:extLst>
                <a:ext uri="{FF2B5EF4-FFF2-40B4-BE49-F238E27FC236}">
                  <a16:creationId xmlns:a16="http://schemas.microsoft.com/office/drawing/2014/main" id="{5F0A4297-673D-92C8-EDA6-82899EA119ED}"/>
                </a:ext>
              </a:extLst>
            </p:cNvPr>
            <p:cNvCxnSpPr>
              <a:cxnSpLocks noChangeShapeType="1"/>
              <a:stCxn id="54" idx="2"/>
              <a:endCxn id="58" idx="7"/>
            </p:cNvCxnSpPr>
            <p:nvPr/>
          </p:nvCxnSpPr>
          <p:spPr bwMode="auto">
            <a:xfrm rot="10800000" flipV="1">
              <a:off x="5659204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" name="Oval 9">
              <a:extLst>
                <a:ext uri="{FF2B5EF4-FFF2-40B4-BE49-F238E27FC236}">
                  <a16:creationId xmlns:a16="http://schemas.microsoft.com/office/drawing/2014/main" id="{10CF72DD-1C9C-2FF9-3C08-C8C99D3F7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3623" y="6323844"/>
              <a:ext cx="381756" cy="381756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8" name="Oval 9">
              <a:extLst>
                <a:ext uri="{FF2B5EF4-FFF2-40B4-BE49-F238E27FC236}">
                  <a16:creationId xmlns:a16="http://schemas.microsoft.com/office/drawing/2014/main" id="{5208D390-4E0B-A896-328B-3400E6132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5181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36776E4D-646E-E833-6902-F1172E88A40D}"/>
                </a:ext>
              </a:extLst>
            </p:cNvPr>
            <p:cNvSpPr/>
            <p:nvPr/>
          </p:nvSpPr>
          <p:spPr>
            <a:xfrm>
              <a:off x="5312833" y="5562223"/>
              <a:ext cx="468690" cy="752173"/>
            </a:xfrm>
            <a:custGeom>
              <a:avLst/>
              <a:gdLst>
                <a:gd name="connsiteX0" fmla="*/ 200186 w 467532"/>
                <a:gd name="connsiteY0" fmla="*/ 0 h 836909"/>
                <a:gd name="connsiteX1" fmla="*/ 440410 w 467532"/>
                <a:gd name="connsiteY1" fmla="*/ 294468 h 836909"/>
                <a:gd name="connsiteX2" fmla="*/ 37454 w 467532"/>
                <a:gd name="connsiteY2" fmla="*/ 503695 h 836909"/>
                <a:gd name="connsiteX3" fmla="*/ 215684 w 467532"/>
                <a:gd name="connsiteY3" fmla="*/ 836909 h 83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532" h="836909">
                  <a:moveTo>
                    <a:pt x="200186" y="0"/>
                  </a:moveTo>
                  <a:cubicBezTo>
                    <a:pt x="333859" y="105259"/>
                    <a:pt x="467532" y="210519"/>
                    <a:pt x="440410" y="294468"/>
                  </a:cubicBezTo>
                  <a:cubicBezTo>
                    <a:pt x="413288" y="378417"/>
                    <a:pt x="74908" y="413288"/>
                    <a:pt x="37454" y="503695"/>
                  </a:cubicBezTo>
                  <a:cubicBezTo>
                    <a:pt x="0" y="594102"/>
                    <a:pt x="107842" y="715505"/>
                    <a:pt x="215684" y="836909"/>
                  </a:cubicBezTo>
                </a:path>
              </a:pathLst>
            </a:cu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AFE2CB3-9824-7DF7-6A14-C27B98D6886E}"/>
              </a:ext>
            </a:extLst>
          </p:cNvPr>
          <p:cNvCxnSpPr/>
          <p:nvPr/>
        </p:nvCxnSpPr>
        <p:spPr>
          <a:xfrm rot="5400000">
            <a:off x="7124700" y="4076700"/>
            <a:ext cx="49545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190">
            <a:extLst>
              <a:ext uri="{FF2B5EF4-FFF2-40B4-BE49-F238E27FC236}">
                <a16:creationId xmlns:a16="http://schemas.microsoft.com/office/drawing/2014/main" id="{833FAB23-5319-8692-4B95-C38A3FDD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13716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Calibri"/>
                <a:cs typeface="Calibri"/>
              </a:rPr>
              <a:t>Active Triples</a:t>
            </a:r>
          </a:p>
        </p:txBody>
      </p:sp>
      <p:sp>
        <p:nvSpPr>
          <p:cNvPr id="62" name="TextBox 191">
            <a:extLst>
              <a:ext uri="{FF2B5EF4-FFF2-40B4-BE49-F238E27FC236}">
                <a16:creationId xmlns:a16="http://schemas.microsoft.com/office/drawing/2014/main" id="{52BB74CE-A9D0-863B-7962-79933AB7C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2200" y="13716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Inactive Triples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6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633200" cy="1193799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Every variable, given its parents, is conditionally independent of its non-descendants</a:t>
            </a:r>
          </a:p>
          <a:p>
            <a:r>
              <a:rPr lang="en-US" sz="2400" dirty="0">
                <a:ea typeface="ＭＳ Ｐゴシック" pitchFamily="34" charset="-128"/>
              </a:rPr>
              <a:t>Every variable, given its </a:t>
            </a:r>
            <a:r>
              <a:rPr lang="en-US" sz="2400" i="1" dirty="0">
                <a:ea typeface="ＭＳ Ｐゴシック" pitchFamily="34" charset="-128"/>
              </a:rPr>
              <a:t>Markov Blanket</a:t>
            </a:r>
            <a:r>
              <a:rPr lang="en-US" sz="2400" dirty="0">
                <a:ea typeface="ＭＳ Ｐゴシック" pitchFamily="34" charset="-128"/>
              </a:rPr>
              <a:t>, is conditionally independent of everything else</a:t>
            </a:r>
          </a:p>
        </p:txBody>
      </p:sp>
      <p:pic>
        <p:nvPicPr>
          <p:cNvPr id="5" name="Picture 4" descr="nondescendant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438400"/>
            <a:ext cx="5181600" cy="422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93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Structure Implications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3754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Given a Bayes net structure, can run d-separation algorithm to build a complete list of conditional independences that are necessarily true of the form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This list determines the set of probability distributions that can be represented 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pPr marL="457200" lvl="1" indent="0">
              <a:buFont typeface="Wingdings" pitchFamily="2" charset="2"/>
              <a:buNone/>
            </a:pPr>
            <a:endParaRPr lang="en-US" dirty="0">
              <a:ea typeface="ＭＳ Ｐゴシック" pitchFamily="34" charset="-128"/>
            </a:endParaRPr>
          </a:p>
        </p:txBody>
      </p:sp>
      <p:pic>
        <p:nvPicPr>
          <p:cNvPr id="2560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03600"/>
            <a:ext cx="4762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447800"/>
            <a:ext cx="5150759" cy="427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35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82"/>
          <p:cNvGrpSpPr>
            <a:grpSpLocks/>
          </p:cNvGrpSpPr>
          <p:nvPr/>
        </p:nvGrpSpPr>
        <p:grpSpPr bwMode="auto">
          <a:xfrm>
            <a:off x="3657600" y="1219200"/>
            <a:ext cx="3276600" cy="1600200"/>
            <a:chOff x="3505200" y="1295400"/>
            <a:chExt cx="3276600" cy="1600200"/>
          </a:xfrm>
        </p:grpSpPr>
        <p:sp>
          <p:nvSpPr>
            <p:cNvPr id="75" name="Rounded Rectangle 74"/>
            <p:cNvSpPr/>
            <p:nvPr/>
          </p:nvSpPr>
          <p:spPr>
            <a:xfrm>
              <a:off x="3505200" y="1295400"/>
              <a:ext cx="3276600" cy="1600200"/>
            </a:xfrm>
            <a:prstGeom prst="roundRect">
              <a:avLst/>
            </a:prstGeom>
            <a:solidFill>
              <a:srgbClr val="CCFFCC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latin typeface="Calibri"/>
                <a:cs typeface="Calibri"/>
              </a:endParaRPr>
            </a:p>
          </p:txBody>
        </p:sp>
        <p:grpSp>
          <p:nvGrpSpPr>
            <p:cNvPr id="76" name="Group 38"/>
            <p:cNvGrpSpPr>
              <a:grpSpLocks/>
            </p:cNvGrpSpPr>
            <p:nvPr/>
          </p:nvGrpSpPr>
          <p:grpSpPr bwMode="auto">
            <a:xfrm>
              <a:off x="4706941" y="2016125"/>
              <a:ext cx="973138" cy="727075"/>
              <a:chOff x="3286" y="962"/>
              <a:chExt cx="613" cy="458"/>
            </a:xfrm>
          </p:grpSpPr>
          <p:sp>
            <p:nvSpPr>
              <p:cNvPr id="78" name="Oval 33"/>
              <p:cNvSpPr>
                <a:spLocks noChangeArrowheads="1"/>
              </p:cNvSpPr>
              <p:nvPr/>
            </p:nvSpPr>
            <p:spPr bwMode="auto">
              <a:xfrm>
                <a:off x="3286" y="1202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79" name="Oval 34"/>
              <p:cNvSpPr>
                <a:spLocks noChangeArrowheads="1"/>
              </p:cNvSpPr>
              <p:nvPr/>
            </p:nvSpPr>
            <p:spPr bwMode="auto">
              <a:xfrm>
                <a:off x="3480" y="962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80" name="Oval 35"/>
              <p:cNvSpPr>
                <a:spLocks noChangeArrowheads="1"/>
              </p:cNvSpPr>
              <p:nvPr/>
            </p:nvSpPr>
            <p:spPr bwMode="auto">
              <a:xfrm>
                <a:off x="3681" y="1202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</p:grpSp>
        <p:pic>
          <p:nvPicPr>
            <p:cNvPr id="77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6338" y="1447800"/>
              <a:ext cx="29892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Topology Limits Distributions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3505200" cy="51816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Given some graph topology G, only certain joint distributions can be encoded</a:t>
            </a:r>
          </a:p>
          <a:p>
            <a:pPr lvl="6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The graph structure guarantees certain (conditional) independences</a:t>
            </a:r>
          </a:p>
          <a:p>
            <a:pPr lvl="5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(There might be more independence)</a:t>
            </a:r>
          </a:p>
          <a:p>
            <a:pPr lvl="5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Adding arcs increases the set of distributions, but has several costs</a:t>
            </a:r>
          </a:p>
          <a:p>
            <a:pPr lvl="5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Full conditioning can encode any distribution</a:t>
            </a:r>
          </a:p>
        </p:txBody>
      </p:sp>
      <p:sp>
        <p:nvSpPr>
          <p:cNvPr id="68611" name="Freeform 4"/>
          <p:cNvSpPr>
            <a:spLocks/>
          </p:cNvSpPr>
          <p:nvPr/>
        </p:nvSpPr>
        <p:spPr bwMode="auto">
          <a:xfrm>
            <a:off x="6115050" y="2171700"/>
            <a:ext cx="2617788" cy="2717800"/>
          </a:xfrm>
          <a:custGeom>
            <a:avLst/>
            <a:gdLst>
              <a:gd name="T0" fmla="*/ 2147483647 w 1649"/>
              <a:gd name="T1" fmla="*/ 2147483647 h 1712"/>
              <a:gd name="T2" fmla="*/ 2147483647 w 1649"/>
              <a:gd name="T3" fmla="*/ 2147483647 h 1712"/>
              <a:gd name="T4" fmla="*/ 2147483647 w 1649"/>
              <a:gd name="T5" fmla="*/ 2147483647 h 1712"/>
              <a:gd name="T6" fmla="*/ 2147483647 w 1649"/>
              <a:gd name="T7" fmla="*/ 2147483647 h 1712"/>
              <a:gd name="T8" fmla="*/ 2147483647 w 1649"/>
              <a:gd name="T9" fmla="*/ 2147483647 h 1712"/>
              <a:gd name="T10" fmla="*/ 2147483647 w 1649"/>
              <a:gd name="T11" fmla="*/ 2147483647 h 1712"/>
              <a:gd name="T12" fmla="*/ 2147483647 w 1649"/>
              <a:gd name="T13" fmla="*/ 2147483647 h 1712"/>
              <a:gd name="T14" fmla="*/ 2147483647 w 1649"/>
              <a:gd name="T15" fmla="*/ 2147483647 h 1712"/>
              <a:gd name="T16" fmla="*/ 2147483647 w 1649"/>
              <a:gd name="T17" fmla="*/ 2147483647 h 1712"/>
              <a:gd name="T18" fmla="*/ 2147483647 w 1649"/>
              <a:gd name="T19" fmla="*/ 2147483647 h 1712"/>
              <a:gd name="T20" fmla="*/ 2147483647 w 1649"/>
              <a:gd name="T21" fmla="*/ 2147483647 h 17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49"/>
              <a:gd name="T34" fmla="*/ 0 h 1712"/>
              <a:gd name="T35" fmla="*/ 1649 w 1649"/>
              <a:gd name="T36" fmla="*/ 1712 h 17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49" h="1712">
                <a:moveTo>
                  <a:pt x="1196" y="253"/>
                </a:moveTo>
                <a:cubicBezTo>
                  <a:pt x="1083" y="260"/>
                  <a:pt x="906" y="107"/>
                  <a:pt x="752" y="121"/>
                </a:cubicBezTo>
                <a:cubicBezTo>
                  <a:pt x="598" y="135"/>
                  <a:pt x="395" y="204"/>
                  <a:pt x="273" y="335"/>
                </a:cubicBezTo>
                <a:cubicBezTo>
                  <a:pt x="151" y="466"/>
                  <a:pt x="0" y="785"/>
                  <a:pt x="18" y="906"/>
                </a:cubicBezTo>
                <a:cubicBezTo>
                  <a:pt x="36" y="1027"/>
                  <a:pt x="354" y="933"/>
                  <a:pt x="380" y="1059"/>
                </a:cubicBezTo>
                <a:cubicBezTo>
                  <a:pt x="406" y="1185"/>
                  <a:pt x="53" y="1618"/>
                  <a:pt x="176" y="1665"/>
                </a:cubicBezTo>
                <a:cubicBezTo>
                  <a:pt x="299" y="1712"/>
                  <a:pt x="884" y="1398"/>
                  <a:pt x="1119" y="1339"/>
                </a:cubicBezTo>
                <a:cubicBezTo>
                  <a:pt x="1354" y="1280"/>
                  <a:pt x="1527" y="1409"/>
                  <a:pt x="1588" y="1308"/>
                </a:cubicBezTo>
                <a:cubicBezTo>
                  <a:pt x="1649" y="1207"/>
                  <a:pt x="1512" y="937"/>
                  <a:pt x="1486" y="732"/>
                </a:cubicBezTo>
                <a:cubicBezTo>
                  <a:pt x="1460" y="527"/>
                  <a:pt x="1478" y="160"/>
                  <a:pt x="1430" y="80"/>
                </a:cubicBezTo>
                <a:cubicBezTo>
                  <a:pt x="1382" y="0"/>
                  <a:pt x="1285" y="232"/>
                  <a:pt x="1196" y="25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2" name="Freeform 40"/>
          <p:cNvSpPr>
            <a:spLocks/>
          </p:cNvSpPr>
          <p:nvPr/>
        </p:nvSpPr>
        <p:spPr bwMode="auto">
          <a:xfrm>
            <a:off x="6434138" y="2579688"/>
            <a:ext cx="1820862" cy="1382712"/>
          </a:xfrm>
          <a:custGeom>
            <a:avLst/>
            <a:gdLst>
              <a:gd name="T0" fmla="*/ 2147483647 w 1147"/>
              <a:gd name="T1" fmla="*/ 2147483647 h 871"/>
              <a:gd name="T2" fmla="*/ 2147483647 w 1147"/>
              <a:gd name="T3" fmla="*/ 2147483647 h 871"/>
              <a:gd name="T4" fmla="*/ 2147483647 w 1147"/>
              <a:gd name="T5" fmla="*/ 2147483647 h 871"/>
              <a:gd name="T6" fmla="*/ 2147483647 w 1147"/>
              <a:gd name="T7" fmla="*/ 2147483647 h 871"/>
              <a:gd name="T8" fmla="*/ 2147483647 w 1147"/>
              <a:gd name="T9" fmla="*/ 2147483647 h 871"/>
              <a:gd name="T10" fmla="*/ 2147483647 w 1147"/>
              <a:gd name="T11" fmla="*/ 2147483647 h 871"/>
              <a:gd name="T12" fmla="*/ 2147483647 w 1147"/>
              <a:gd name="T13" fmla="*/ 2147483647 h 871"/>
              <a:gd name="T14" fmla="*/ 2147483647 w 1147"/>
              <a:gd name="T15" fmla="*/ 2147483647 h 871"/>
              <a:gd name="T16" fmla="*/ 2147483647 w 1147"/>
              <a:gd name="T17" fmla="*/ 2147483647 h 8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47"/>
              <a:gd name="T28" fmla="*/ 0 h 871"/>
              <a:gd name="T29" fmla="*/ 1147 w 1147"/>
              <a:gd name="T30" fmla="*/ 871 h 87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47" h="871">
                <a:moveTo>
                  <a:pt x="112" y="511"/>
                </a:moveTo>
                <a:cubicBezTo>
                  <a:pt x="192" y="592"/>
                  <a:pt x="340" y="863"/>
                  <a:pt x="494" y="867"/>
                </a:cubicBezTo>
                <a:cubicBezTo>
                  <a:pt x="648" y="871"/>
                  <a:pt x="933" y="669"/>
                  <a:pt x="1035" y="536"/>
                </a:cubicBezTo>
                <a:cubicBezTo>
                  <a:pt x="1137" y="403"/>
                  <a:pt x="1147" y="144"/>
                  <a:pt x="1106" y="72"/>
                </a:cubicBezTo>
                <a:cubicBezTo>
                  <a:pt x="1065" y="0"/>
                  <a:pt x="890" y="114"/>
                  <a:pt x="790" y="103"/>
                </a:cubicBezTo>
                <a:cubicBezTo>
                  <a:pt x="690" y="92"/>
                  <a:pt x="602" y="3"/>
                  <a:pt x="504" y="6"/>
                </a:cubicBezTo>
                <a:cubicBezTo>
                  <a:pt x="406" y="9"/>
                  <a:pt x="285" y="55"/>
                  <a:pt x="204" y="118"/>
                </a:cubicBezTo>
                <a:cubicBezTo>
                  <a:pt x="123" y="181"/>
                  <a:pt x="30" y="318"/>
                  <a:pt x="15" y="383"/>
                </a:cubicBezTo>
                <a:cubicBezTo>
                  <a:pt x="0" y="448"/>
                  <a:pt x="32" y="430"/>
                  <a:pt x="112" y="511"/>
                </a:cubicBezTo>
                <a:close/>
              </a:path>
            </a:pathLst>
          </a:cu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3" name="Freeform 5"/>
          <p:cNvSpPr>
            <a:spLocks/>
          </p:cNvSpPr>
          <p:nvPr/>
        </p:nvSpPr>
        <p:spPr bwMode="auto">
          <a:xfrm>
            <a:off x="6638925" y="2767013"/>
            <a:ext cx="904875" cy="858837"/>
          </a:xfrm>
          <a:custGeom>
            <a:avLst/>
            <a:gdLst>
              <a:gd name="T0" fmla="*/ 2147483647 w 570"/>
              <a:gd name="T1" fmla="*/ 2147483647 h 541"/>
              <a:gd name="T2" fmla="*/ 2147483647 w 570"/>
              <a:gd name="T3" fmla="*/ 2147483647 h 541"/>
              <a:gd name="T4" fmla="*/ 2147483647 w 570"/>
              <a:gd name="T5" fmla="*/ 2147483647 h 541"/>
              <a:gd name="T6" fmla="*/ 2147483647 w 570"/>
              <a:gd name="T7" fmla="*/ 2147483647 h 541"/>
              <a:gd name="T8" fmla="*/ 2147483647 w 570"/>
              <a:gd name="T9" fmla="*/ 2147483647 h 541"/>
              <a:gd name="T10" fmla="*/ 2147483647 w 570"/>
              <a:gd name="T11" fmla="*/ 2147483647 h 5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0"/>
              <a:gd name="T19" fmla="*/ 0 h 541"/>
              <a:gd name="T20" fmla="*/ 570 w 570"/>
              <a:gd name="T21" fmla="*/ 541 h 5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0" h="541">
                <a:moveTo>
                  <a:pt x="279" y="31"/>
                </a:moveTo>
                <a:cubicBezTo>
                  <a:pt x="193" y="50"/>
                  <a:pt x="38" y="135"/>
                  <a:pt x="19" y="194"/>
                </a:cubicBezTo>
                <a:cubicBezTo>
                  <a:pt x="0" y="253"/>
                  <a:pt x="83" y="334"/>
                  <a:pt x="162" y="383"/>
                </a:cubicBezTo>
                <a:cubicBezTo>
                  <a:pt x="241" y="432"/>
                  <a:pt x="431" y="541"/>
                  <a:pt x="493" y="490"/>
                </a:cubicBezTo>
                <a:cubicBezTo>
                  <a:pt x="555" y="439"/>
                  <a:pt x="570" y="154"/>
                  <a:pt x="534" y="77"/>
                </a:cubicBezTo>
                <a:cubicBezTo>
                  <a:pt x="498" y="0"/>
                  <a:pt x="365" y="12"/>
                  <a:pt x="279" y="31"/>
                </a:cubicBez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6233320" y="2678113"/>
            <a:ext cx="704056" cy="3416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5" name="Line 9"/>
          <p:cNvSpPr>
            <a:spLocks noChangeShapeType="1"/>
          </p:cNvSpPr>
          <p:nvPr/>
        </p:nvSpPr>
        <p:spPr bwMode="auto">
          <a:xfrm flipH="1" flipV="1">
            <a:off x="7653539" y="4165515"/>
            <a:ext cx="869419" cy="75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9" name="Line 41"/>
          <p:cNvSpPr>
            <a:spLocks noChangeShapeType="1"/>
          </p:cNvSpPr>
          <p:nvPr/>
        </p:nvSpPr>
        <p:spPr bwMode="auto">
          <a:xfrm flipH="1">
            <a:off x="8056562" y="2678113"/>
            <a:ext cx="1468437" cy="404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81" name="Group 79"/>
          <p:cNvGrpSpPr>
            <a:grpSpLocks/>
          </p:cNvGrpSpPr>
          <p:nvPr/>
        </p:nvGrpSpPr>
        <p:grpSpPr bwMode="auto">
          <a:xfrm>
            <a:off x="9601200" y="1398959"/>
            <a:ext cx="1425575" cy="3124200"/>
            <a:chOff x="7315200" y="1371600"/>
            <a:chExt cx="1600200" cy="3505200"/>
          </a:xfrm>
        </p:grpSpPr>
        <p:sp>
          <p:nvSpPr>
            <p:cNvPr id="82" name="Rounded Rectangle 81"/>
            <p:cNvSpPr/>
            <p:nvPr/>
          </p:nvSpPr>
          <p:spPr>
            <a:xfrm>
              <a:off x="7315200" y="1371600"/>
              <a:ext cx="1600200" cy="3505200"/>
            </a:xfrm>
            <a:prstGeom prst="roundRect">
              <a:avLst/>
            </a:prstGeom>
            <a:solidFill>
              <a:srgbClr val="FF99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83" name="Group 17"/>
            <p:cNvGrpSpPr>
              <a:grpSpLocks/>
            </p:cNvGrpSpPr>
            <p:nvPr/>
          </p:nvGrpSpPr>
          <p:grpSpPr bwMode="auto">
            <a:xfrm>
              <a:off x="7632700" y="1828800"/>
              <a:ext cx="1079500" cy="906463"/>
              <a:chOff x="4272" y="1152"/>
              <a:chExt cx="1200" cy="1008"/>
            </a:xfrm>
          </p:grpSpPr>
          <p:sp>
            <p:nvSpPr>
              <p:cNvPr id="97" name="Oval 12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98" name="Oval 13"/>
              <p:cNvSpPr>
                <a:spLocks noChangeArrowheads="1"/>
              </p:cNvSpPr>
              <p:nvPr/>
            </p:nvSpPr>
            <p:spPr bwMode="auto">
              <a:xfrm>
                <a:off x="4656" y="115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99" name="Oval 14"/>
              <p:cNvSpPr>
                <a:spLocks noChangeArrowheads="1"/>
              </p:cNvSpPr>
              <p:nvPr/>
            </p:nvSpPr>
            <p:spPr bwMode="auto">
              <a:xfrm>
                <a:off x="5088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00" name="AutoShape 15"/>
              <p:cNvCxnSpPr>
                <a:cxnSpLocks noChangeShapeType="1"/>
                <a:stCxn id="98" idx="3"/>
                <a:endCxn id="97" idx="0"/>
              </p:cNvCxnSpPr>
              <p:nvPr/>
            </p:nvCxnSpPr>
            <p:spPr bwMode="auto">
              <a:xfrm flipH="1">
                <a:off x="4464" y="1489"/>
                <a:ext cx="248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1" name="AutoShape 16"/>
              <p:cNvCxnSpPr>
                <a:cxnSpLocks noChangeShapeType="1"/>
                <a:stCxn id="98" idx="5"/>
                <a:endCxn id="99" idx="0"/>
              </p:cNvCxnSpPr>
              <p:nvPr/>
            </p:nvCxnSpPr>
            <p:spPr bwMode="auto">
              <a:xfrm>
                <a:off x="4984" y="1489"/>
                <a:ext cx="296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4" name="Group 17"/>
            <p:cNvGrpSpPr>
              <a:grpSpLocks/>
            </p:cNvGrpSpPr>
            <p:nvPr/>
          </p:nvGrpSpPr>
          <p:grpSpPr bwMode="auto">
            <a:xfrm>
              <a:off x="7632700" y="2743200"/>
              <a:ext cx="1079500" cy="906463"/>
              <a:chOff x="4272" y="1152"/>
              <a:chExt cx="1200" cy="1008"/>
            </a:xfrm>
          </p:grpSpPr>
          <p:sp>
            <p:nvSpPr>
              <p:cNvPr id="92" name="Oval 12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93" name="Oval 13"/>
              <p:cNvSpPr>
                <a:spLocks noChangeArrowheads="1"/>
              </p:cNvSpPr>
              <p:nvPr/>
            </p:nvSpPr>
            <p:spPr bwMode="auto">
              <a:xfrm>
                <a:off x="4656" y="115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94" name="Oval 14"/>
              <p:cNvSpPr>
                <a:spLocks noChangeArrowheads="1"/>
              </p:cNvSpPr>
              <p:nvPr/>
            </p:nvSpPr>
            <p:spPr bwMode="auto">
              <a:xfrm>
                <a:off x="5088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95" name="AutoShape 15"/>
              <p:cNvCxnSpPr>
                <a:cxnSpLocks noChangeShapeType="1"/>
                <a:stCxn id="93" idx="3"/>
                <a:endCxn id="92" idx="0"/>
              </p:cNvCxnSpPr>
              <p:nvPr/>
            </p:nvCxnSpPr>
            <p:spPr bwMode="auto">
              <a:xfrm flipH="1">
                <a:off x="4464" y="1489"/>
                <a:ext cx="248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6" name="AutoShape 16"/>
              <p:cNvCxnSpPr>
                <a:cxnSpLocks noChangeShapeType="1"/>
                <a:stCxn id="93" idx="5"/>
                <a:endCxn id="94" idx="0"/>
              </p:cNvCxnSpPr>
              <p:nvPr/>
            </p:nvCxnSpPr>
            <p:spPr bwMode="auto">
              <a:xfrm>
                <a:off x="4984" y="1489"/>
                <a:ext cx="296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5" name="Group 17"/>
            <p:cNvGrpSpPr>
              <a:grpSpLocks/>
            </p:cNvGrpSpPr>
            <p:nvPr/>
          </p:nvGrpSpPr>
          <p:grpSpPr bwMode="auto">
            <a:xfrm>
              <a:off x="7620000" y="3741738"/>
              <a:ext cx="1079500" cy="906462"/>
              <a:chOff x="4272" y="1152"/>
              <a:chExt cx="1200" cy="1008"/>
            </a:xfrm>
          </p:grpSpPr>
          <p:sp>
            <p:nvSpPr>
              <p:cNvPr id="87" name="Oval 12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88" name="Oval 13"/>
              <p:cNvSpPr>
                <a:spLocks noChangeArrowheads="1"/>
              </p:cNvSpPr>
              <p:nvPr/>
            </p:nvSpPr>
            <p:spPr bwMode="auto">
              <a:xfrm>
                <a:off x="4656" y="115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89" name="Oval 14"/>
              <p:cNvSpPr>
                <a:spLocks noChangeArrowheads="1"/>
              </p:cNvSpPr>
              <p:nvPr/>
            </p:nvSpPr>
            <p:spPr bwMode="auto">
              <a:xfrm>
                <a:off x="5088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90" name="AutoShape 15"/>
              <p:cNvCxnSpPr>
                <a:cxnSpLocks noChangeShapeType="1"/>
                <a:stCxn id="88" idx="3"/>
                <a:endCxn id="87" idx="0"/>
              </p:cNvCxnSpPr>
              <p:nvPr/>
            </p:nvCxnSpPr>
            <p:spPr bwMode="auto">
              <a:xfrm flipH="1">
                <a:off x="4464" y="1489"/>
                <a:ext cx="248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" name="AutoShape 16"/>
              <p:cNvCxnSpPr>
                <a:cxnSpLocks noChangeShapeType="1"/>
                <a:stCxn id="88" idx="5"/>
                <a:endCxn id="89" idx="0"/>
              </p:cNvCxnSpPr>
              <p:nvPr/>
            </p:nvCxnSpPr>
            <p:spPr bwMode="auto">
              <a:xfrm>
                <a:off x="4984" y="1489"/>
                <a:ext cx="296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pic>
          <p:nvPicPr>
            <p:cNvPr id="86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1447800"/>
              <a:ext cx="13033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" name="Group 80"/>
          <p:cNvGrpSpPr>
            <a:grpSpLocks/>
          </p:cNvGrpSpPr>
          <p:nvPr/>
        </p:nvGrpSpPr>
        <p:grpSpPr bwMode="auto">
          <a:xfrm>
            <a:off x="7543800" y="4648200"/>
            <a:ext cx="3418332" cy="2065337"/>
            <a:chOff x="5029200" y="4648200"/>
            <a:chExt cx="3810000" cy="2209800"/>
          </a:xfrm>
        </p:grpSpPr>
        <p:sp>
          <p:nvSpPr>
            <p:cNvPr id="103" name="Rounded Rectangle 102"/>
            <p:cNvSpPr/>
            <p:nvPr/>
          </p:nvSpPr>
          <p:spPr>
            <a:xfrm>
              <a:off x="5029200" y="4648200"/>
              <a:ext cx="3810000" cy="2209800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latin typeface="Calibri"/>
                <a:cs typeface="Calibri"/>
              </a:endParaRPr>
            </a:p>
          </p:txBody>
        </p:sp>
        <p:grpSp>
          <p:nvGrpSpPr>
            <p:cNvPr id="104" name="Group 31"/>
            <p:cNvGrpSpPr>
              <a:grpSpLocks/>
            </p:cNvGrpSpPr>
            <p:nvPr/>
          </p:nvGrpSpPr>
          <p:grpSpPr bwMode="auto">
            <a:xfrm>
              <a:off x="5181600" y="5265737"/>
              <a:ext cx="930275" cy="677863"/>
              <a:chOff x="3089" y="3475"/>
              <a:chExt cx="665" cy="571"/>
            </a:xfrm>
          </p:grpSpPr>
          <p:sp>
            <p:nvSpPr>
              <p:cNvPr id="141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42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43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44" name="AutoShape 28"/>
              <p:cNvCxnSpPr>
                <a:cxnSpLocks noChangeShapeType="1"/>
                <a:stCxn id="142" idx="3"/>
                <a:endCxn id="141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5" name="AutoShape 29"/>
              <p:cNvCxnSpPr>
                <a:cxnSpLocks noChangeShapeType="1"/>
                <a:stCxn id="142" idx="5"/>
                <a:endCxn id="143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6" name="AutoShape 30"/>
              <p:cNvCxnSpPr>
                <a:cxnSpLocks noChangeShapeType="1"/>
                <a:stCxn id="141" idx="6"/>
                <a:endCxn id="143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5" name="Group 31"/>
            <p:cNvGrpSpPr>
              <a:grpSpLocks/>
            </p:cNvGrpSpPr>
            <p:nvPr/>
          </p:nvGrpSpPr>
          <p:grpSpPr bwMode="auto">
            <a:xfrm>
              <a:off x="6461125" y="5243512"/>
              <a:ext cx="930275" cy="677863"/>
              <a:chOff x="3089" y="3475"/>
              <a:chExt cx="665" cy="571"/>
            </a:xfrm>
          </p:grpSpPr>
          <p:sp>
            <p:nvSpPr>
              <p:cNvPr id="135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36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37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38" name="AutoShape 28"/>
              <p:cNvCxnSpPr>
                <a:cxnSpLocks noChangeShapeType="1"/>
                <a:stCxn id="136" idx="3"/>
                <a:endCxn id="135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9" name="AutoShape 29"/>
              <p:cNvCxnSpPr>
                <a:cxnSpLocks noChangeShapeType="1"/>
                <a:stCxn id="136" idx="5"/>
                <a:endCxn id="137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0" name="AutoShape 30"/>
              <p:cNvCxnSpPr>
                <a:cxnSpLocks noChangeShapeType="1"/>
                <a:stCxn id="135" idx="6"/>
                <a:endCxn id="137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6" name="Group 31"/>
            <p:cNvGrpSpPr>
              <a:grpSpLocks/>
            </p:cNvGrpSpPr>
            <p:nvPr/>
          </p:nvGrpSpPr>
          <p:grpSpPr bwMode="auto">
            <a:xfrm>
              <a:off x="7680325" y="5243512"/>
              <a:ext cx="930275" cy="677863"/>
              <a:chOff x="3089" y="3475"/>
              <a:chExt cx="665" cy="571"/>
            </a:xfrm>
          </p:grpSpPr>
          <p:sp>
            <p:nvSpPr>
              <p:cNvPr id="129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30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31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32" name="AutoShape 28"/>
              <p:cNvCxnSpPr>
                <a:cxnSpLocks noChangeShapeType="1"/>
                <a:stCxn id="130" idx="3"/>
                <a:endCxn id="129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" name="AutoShape 29"/>
              <p:cNvCxnSpPr>
                <a:cxnSpLocks noChangeShapeType="1"/>
                <a:stCxn id="130" idx="5"/>
                <a:endCxn id="131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4" name="AutoShape 30"/>
              <p:cNvCxnSpPr>
                <a:cxnSpLocks noChangeShapeType="1"/>
                <a:stCxn id="129" idx="6"/>
                <a:endCxn id="131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7" name="Group 31"/>
            <p:cNvGrpSpPr>
              <a:grpSpLocks/>
            </p:cNvGrpSpPr>
            <p:nvPr/>
          </p:nvGrpSpPr>
          <p:grpSpPr bwMode="auto">
            <a:xfrm>
              <a:off x="5181600" y="6118225"/>
              <a:ext cx="930275" cy="677863"/>
              <a:chOff x="3089" y="3475"/>
              <a:chExt cx="665" cy="571"/>
            </a:xfrm>
          </p:grpSpPr>
          <p:sp>
            <p:nvSpPr>
              <p:cNvPr id="123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24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25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26" name="AutoShape 28"/>
              <p:cNvCxnSpPr>
                <a:cxnSpLocks noChangeShapeType="1"/>
                <a:stCxn id="124" idx="3"/>
                <a:endCxn id="123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7" name="AutoShape 29"/>
              <p:cNvCxnSpPr>
                <a:cxnSpLocks noChangeShapeType="1"/>
                <a:stCxn id="124" idx="5"/>
                <a:endCxn id="125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8" name="AutoShape 30"/>
              <p:cNvCxnSpPr>
                <a:cxnSpLocks noChangeShapeType="1"/>
                <a:stCxn id="123" idx="6"/>
                <a:endCxn id="125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8" name="Group 31"/>
            <p:cNvGrpSpPr>
              <a:grpSpLocks/>
            </p:cNvGrpSpPr>
            <p:nvPr/>
          </p:nvGrpSpPr>
          <p:grpSpPr bwMode="auto">
            <a:xfrm>
              <a:off x="6461125" y="6096000"/>
              <a:ext cx="930275" cy="677863"/>
              <a:chOff x="3089" y="3475"/>
              <a:chExt cx="665" cy="571"/>
            </a:xfrm>
          </p:grpSpPr>
          <p:sp>
            <p:nvSpPr>
              <p:cNvPr id="117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18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19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20" name="AutoShape 28"/>
              <p:cNvCxnSpPr>
                <a:cxnSpLocks noChangeShapeType="1"/>
                <a:stCxn id="118" idx="3"/>
                <a:endCxn id="117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1" name="AutoShape 29"/>
              <p:cNvCxnSpPr>
                <a:cxnSpLocks noChangeShapeType="1"/>
                <a:stCxn id="118" idx="5"/>
                <a:endCxn id="119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2" name="AutoShape 30"/>
              <p:cNvCxnSpPr>
                <a:cxnSpLocks noChangeShapeType="1"/>
                <a:stCxn id="117" idx="6"/>
                <a:endCxn id="119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9" name="Group 31"/>
            <p:cNvGrpSpPr>
              <a:grpSpLocks/>
            </p:cNvGrpSpPr>
            <p:nvPr/>
          </p:nvGrpSpPr>
          <p:grpSpPr bwMode="auto">
            <a:xfrm>
              <a:off x="7680325" y="6096000"/>
              <a:ext cx="930275" cy="677863"/>
              <a:chOff x="3089" y="3475"/>
              <a:chExt cx="665" cy="571"/>
            </a:xfrm>
          </p:grpSpPr>
          <p:sp>
            <p:nvSpPr>
              <p:cNvPr id="111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12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13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14" name="AutoShape 28"/>
              <p:cNvCxnSpPr>
                <a:cxnSpLocks noChangeShapeType="1"/>
                <a:stCxn id="112" idx="3"/>
                <a:endCxn id="111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5" name="AutoShape 29"/>
              <p:cNvCxnSpPr>
                <a:cxnSpLocks noChangeShapeType="1"/>
                <a:stCxn id="112" idx="5"/>
                <a:endCxn id="113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6" name="AutoShape 30"/>
              <p:cNvCxnSpPr>
                <a:cxnSpLocks noChangeShapeType="1"/>
                <a:stCxn id="111" idx="6"/>
                <a:endCxn id="113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pic>
          <p:nvPicPr>
            <p:cNvPr id="110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4724400"/>
              <a:ext cx="2555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Calibri"/>
                <a:ea typeface="ＭＳ Ｐゴシック" pitchFamily="34" charset="-128"/>
                <a:cs typeface="Calibri"/>
              </a:rPr>
              <a:t>Bayes Nets Representation Summary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1333500" y="1371600"/>
            <a:ext cx="9525000" cy="530859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Bayes nets compactly encode joint distributions (by making use of conditional independences!) 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Guaranteed independencies of distributions can be deduced from BN graph structure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D-separation gives precise conditional independence guarantees from graph alone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A Bayes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 net</a:t>
            </a:r>
            <a:r>
              <a:rPr lang="ja-JP" altLang="en-US" sz="28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s joint distribution may have further (conditional) independence that is not detectable by only the topology until you inspect its specific distribution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Bayes Nets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2362200" y="1397001"/>
            <a:ext cx="9423400" cy="4729164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Representation</a:t>
            </a:r>
          </a:p>
          <a:p>
            <a:pPr lvl="4"/>
            <a:endParaRPr lang="en-US" sz="400" dirty="0">
              <a:ea typeface="ＭＳ Ｐゴシック" pitchFamily="34" charset="-128"/>
            </a:endParaRPr>
          </a:p>
          <a:p>
            <a:pPr lvl="4"/>
            <a:endParaRPr lang="en-US" sz="400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Probabilistic Inference</a:t>
            </a:r>
          </a:p>
          <a:p>
            <a:r>
              <a:rPr lang="en-US" dirty="0">
                <a:ea typeface="ＭＳ Ｐゴシック" pitchFamily="34" charset="-128"/>
              </a:rPr>
              <a:t>Conditional Independences</a:t>
            </a:r>
          </a:p>
          <a:p>
            <a:pPr lvl="3"/>
            <a:endParaRPr lang="en-US" sz="400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Sampling </a:t>
            </a:r>
          </a:p>
          <a:p>
            <a:r>
              <a:rPr lang="en-US" dirty="0">
                <a:ea typeface="ＭＳ Ｐゴシック" pitchFamily="34" charset="-128"/>
              </a:rPr>
              <a:t>Learning from data</a:t>
            </a:r>
          </a:p>
        </p:txBody>
      </p:sp>
      <p:pic>
        <p:nvPicPr>
          <p:cNvPr id="7373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2" y="1428750"/>
            <a:ext cx="566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2028825"/>
            <a:ext cx="5667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387" y="2755574"/>
            <a:ext cx="5667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7162800" y="39624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8749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108712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X and Y are </a:t>
            </a: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independent </a:t>
            </a:r>
            <a:r>
              <a:rPr lang="en-US" dirty="0">
                <a:latin typeface="Calibri"/>
                <a:cs typeface="Calibri"/>
              </a:rPr>
              <a:t>if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X and Y are </a:t>
            </a: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conditionally independent</a:t>
            </a:r>
            <a:r>
              <a:rPr lang="en-US" dirty="0">
                <a:latin typeface="Calibri"/>
                <a:cs typeface="Calibri"/>
              </a:rPr>
              <a:t> given Z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(Conditional) independence is a property of a distribution</a:t>
            </a:r>
          </a:p>
          <a:p>
            <a:pPr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Example: 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</p:txBody>
      </p:sp>
      <p:pic>
        <p:nvPicPr>
          <p:cNvPr id="108749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51075"/>
            <a:ext cx="10160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7493" name="Line 5"/>
          <p:cNvSpPr>
            <a:spLocks noChangeShapeType="1"/>
          </p:cNvSpPr>
          <p:nvPr/>
        </p:nvSpPr>
        <p:spPr bwMode="auto">
          <a:xfrm>
            <a:off x="5867400" y="23622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553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7496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12975"/>
            <a:ext cx="431006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7497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810000"/>
            <a:ext cx="1401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724400"/>
            <a:ext cx="4327711" cy="2885140"/>
          </a:xfrm>
          <a:prstGeom prst="rect">
            <a:avLst/>
          </a:prstGeom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800" y="5638800"/>
            <a:ext cx="3469361" cy="3679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0818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 </a:t>
            </a:r>
            <a:r>
              <a:rPr lang="en-US" altLang="ja-JP" dirty="0">
                <a:latin typeface="Calibri"/>
                <a:ea typeface="ＭＳ Ｐゴシック" pitchFamily="34" charset="-128"/>
                <a:cs typeface="Calibri"/>
              </a:rPr>
              <a:t>Net Semantics</a:t>
            </a: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7467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directed, acyclic graph, one node per random variable</a:t>
            </a:r>
          </a:p>
          <a:p>
            <a:pPr eaLnBrk="1" hangingPunct="1">
              <a:lnSpc>
                <a:spcPct val="8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conditional probability table (CPT) for each node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 collection of distributions over X, one for each combination of parents</a:t>
            </a:r>
            <a:r>
              <a:rPr lang="ja-JP" altLang="en-US" sz="20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000" dirty="0">
                <a:latin typeface="Calibri"/>
                <a:ea typeface="ＭＳ Ｐゴシック" pitchFamily="34" charset="-128"/>
                <a:cs typeface="Calibri"/>
              </a:rPr>
              <a:t> values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altLang="ja-JP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Bayes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 nets implicitly encode joint distributions</a:t>
            </a:r>
          </a:p>
          <a:p>
            <a:pPr lvl="5">
              <a:lnSpc>
                <a:spcPct val="80000"/>
              </a:lnSpc>
            </a:pPr>
            <a:endParaRPr lang="en-US" altLang="ja-JP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As a product of local conditional distributions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To see what probability a BN gives to a full assignment, multiply all the relevant conditionals together: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7660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14729"/>
            <a:ext cx="19272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38800"/>
            <a:ext cx="5535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4495801"/>
            <a:ext cx="2062553" cy="23621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312" y="1371600"/>
            <a:ext cx="3724088" cy="27139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Bayes Nets: Assumptions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7543800" cy="4525963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Assumptions we are required to make to define the Bayes net when given the graph:</a:t>
            </a: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pPr lvl="2"/>
            <a:endParaRPr lang="en-US" sz="1600" dirty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Beyond above </a:t>
            </a:r>
            <a:r>
              <a:rPr lang="en-US" altLang="en-US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chain rule 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 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Bayes net</a:t>
            </a:r>
            <a:r>
              <a:rPr lang="en-US" altLang="en-US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”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 conditional independence assumptions </a:t>
            </a:r>
          </a:p>
          <a:p>
            <a:pPr lvl="6"/>
            <a:endParaRPr lang="en-US" altLang="ja-JP" sz="1200" dirty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Often additional conditional independences</a:t>
            </a:r>
          </a:p>
          <a:p>
            <a:pPr lvl="7"/>
            <a:endParaRPr lang="en-US" sz="1200" dirty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They can be read off the graph</a:t>
            </a:r>
          </a:p>
          <a:p>
            <a:pPr lvl="4"/>
            <a:endParaRPr lang="en-US" sz="1200" dirty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Important for modeling: understand assumptions made when choosing a Bayes net graph</a:t>
            </a: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024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475615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752600"/>
            <a:ext cx="4859973" cy="404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4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Example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2636837"/>
            <a:ext cx="10972800" cy="3382963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Conditional independence assumptions directly from simplifications in chain rule:</a:t>
            </a: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Additional implied conditional independence assumptions?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57550" y="1524000"/>
            <a:ext cx="5657850" cy="838200"/>
            <a:chOff x="3962400" y="1676400"/>
            <a:chExt cx="4114800" cy="609600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3962400" y="1676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5181600" y="1676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6324600" y="1676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8" name="AutoShape 7"/>
            <p:cNvCxnSpPr>
              <a:cxnSpLocks noChangeShapeType="1"/>
              <a:stCxn id="5" idx="6"/>
              <a:endCxn id="6" idx="2"/>
            </p:cNvCxnSpPr>
            <p:nvPr/>
          </p:nvCxnSpPr>
          <p:spPr bwMode="auto">
            <a:xfrm>
              <a:off x="4586288" y="1981200"/>
              <a:ext cx="581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8"/>
            <p:cNvCxnSpPr>
              <a:cxnSpLocks noChangeShapeType="1"/>
              <a:stCxn id="6" idx="6"/>
              <a:endCxn id="7" idx="2"/>
            </p:cNvCxnSpPr>
            <p:nvPr/>
          </p:nvCxnSpPr>
          <p:spPr bwMode="auto">
            <a:xfrm>
              <a:off x="5805488" y="1981200"/>
              <a:ext cx="5048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7467600" y="1676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latin typeface="Calibri"/>
                  <a:cs typeface="Calibri"/>
                </a:rPr>
                <a:t>W</a:t>
              </a:r>
            </a:p>
          </p:txBody>
        </p:sp>
        <p:cxnSp>
          <p:nvCxnSpPr>
            <p:cNvPr id="11" name="AutoShape 8"/>
            <p:cNvCxnSpPr>
              <a:cxnSpLocks noChangeShapeType="1"/>
              <a:endCxn id="10" idx="2"/>
            </p:cNvCxnSpPr>
            <p:nvPr/>
          </p:nvCxnSpPr>
          <p:spPr bwMode="auto">
            <a:xfrm>
              <a:off x="6948488" y="1981200"/>
              <a:ext cx="5048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784" y="3902077"/>
            <a:ext cx="7962900" cy="469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784" y="3151982"/>
            <a:ext cx="9334500" cy="469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532" y="3151982"/>
            <a:ext cx="1968500" cy="469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2784" y="3902077"/>
            <a:ext cx="3086100" cy="469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2784" y="4988444"/>
            <a:ext cx="2095500" cy="46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Independence in a BN</a:t>
            </a:r>
          </a:p>
        </p:txBody>
      </p:sp>
      <p:sp>
        <p:nvSpPr>
          <p:cNvPr id="1088515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524000"/>
            <a:ext cx="9601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Important question about a BN: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Are two nodes independent given certain evidence?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If yes, can prove using algebra (tedious in general)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If no, can prove with a counter example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Example: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Question: are X and Z necessarily independent?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Answer: no.  Example: low pressure causes rain, which causes traffic.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X can influence Z, Z can influence X (via Y)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Addendum: they </a:t>
            </a:r>
            <a:r>
              <a:rPr lang="en-US" sz="2000" i="1" dirty="0">
                <a:latin typeface="Calibri"/>
                <a:cs typeface="Calibri"/>
              </a:rPr>
              <a:t>could </a:t>
            </a:r>
            <a:r>
              <a:rPr lang="en-US" sz="2000" dirty="0">
                <a:latin typeface="Calibri"/>
                <a:cs typeface="Calibri"/>
              </a:rPr>
              <a:t>be independent: how?</a:t>
            </a:r>
          </a:p>
        </p:txBody>
      </p:sp>
      <p:sp>
        <p:nvSpPr>
          <p:cNvPr id="1088516" name="Oval 4"/>
          <p:cNvSpPr>
            <a:spLocks noChangeArrowheads="1"/>
          </p:cNvSpPr>
          <p:nvPr/>
        </p:nvSpPr>
        <p:spPr bwMode="auto">
          <a:xfrm>
            <a:off x="4495800" y="3835400"/>
            <a:ext cx="609600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Calibri"/>
                <a:cs typeface="Calibri"/>
              </a:rPr>
              <a:t>X</a:t>
            </a:r>
          </a:p>
        </p:txBody>
      </p:sp>
      <p:sp>
        <p:nvSpPr>
          <p:cNvPr id="1088517" name="Oval 5"/>
          <p:cNvSpPr>
            <a:spLocks noChangeArrowheads="1"/>
          </p:cNvSpPr>
          <p:nvPr/>
        </p:nvSpPr>
        <p:spPr bwMode="auto">
          <a:xfrm>
            <a:off x="5715000" y="3835400"/>
            <a:ext cx="609600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Calibri"/>
                <a:cs typeface="Calibri"/>
              </a:rPr>
              <a:t>Y</a:t>
            </a:r>
          </a:p>
        </p:txBody>
      </p:sp>
      <p:sp>
        <p:nvSpPr>
          <p:cNvPr id="1088518" name="Oval 6"/>
          <p:cNvSpPr>
            <a:spLocks noChangeArrowheads="1"/>
          </p:cNvSpPr>
          <p:nvPr/>
        </p:nvSpPr>
        <p:spPr bwMode="auto">
          <a:xfrm>
            <a:off x="6858000" y="3835400"/>
            <a:ext cx="609600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Calibri"/>
                <a:cs typeface="Calibri"/>
              </a:rPr>
              <a:t>Z</a:t>
            </a:r>
          </a:p>
        </p:txBody>
      </p:sp>
      <p:cxnSp>
        <p:nvCxnSpPr>
          <p:cNvPr id="1088519" name="AutoShape 7"/>
          <p:cNvCxnSpPr>
            <a:cxnSpLocks noChangeShapeType="1"/>
            <a:stCxn id="1088516" idx="6"/>
            <a:endCxn id="1088517" idx="2"/>
          </p:cNvCxnSpPr>
          <p:nvPr/>
        </p:nvCxnSpPr>
        <p:spPr bwMode="auto">
          <a:xfrm>
            <a:off x="5119687" y="4140200"/>
            <a:ext cx="5810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88520" name="AutoShape 8"/>
          <p:cNvCxnSpPr>
            <a:cxnSpLocks noChangeShapeType="1"/>
            <a:stCxn id="1088517" idx="6"/>
            <a:endCxn id="1088518" idx="2"/>
          </p:cNvCxnSpPr>
          <p:nvPr/>
        </p:nvCxnSpPr>
        <p:spPr bwMode="auto">
          <a:xfrm>
            <a:off x="6338887" y="4140200"/>
            <a:ext cx="5048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8695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516" grpId="0" animBg="1"/>
      <p:bldP spid="1088517" grpId="0" animBg="1"/>
      <p:bldP spid="10885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D-separation: Outline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95400"/>
            <a:ext cx="6733473" cy="497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3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D-separation: Outline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143000" y="1397001"/>
            <a:ext cx="10642600" cy="4729164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Study independence properties for triples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Why triples?</a:t>
            </a: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Analyze complex cases in terms of member triples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D-separation: a condition / algorithm for answering such queries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581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\forall x,y \,\,\, P(x,y) = P(x)P(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6"/>
  <p:tag name="PICTUREFILESIZE" val="124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X \indep Y | Z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0"/>
  <p:tag name="PICTUREFILESIZE" val="380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Alarm  \indep  Fire  |   Smoke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8"/>
  <p:tag name="PICTUREFILESIZE" val="1098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|a_1 \ldots a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34"/>
  <p:tag name="PICTUREFILESIZE" val="674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 = \prod_{i=1}^n P(x_i | \mbox{\it parents}(X_i)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92"/>
  <p:tag name="PICTUREFILESIZE" val="2395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x,y,z) = P(x)P(y|x)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637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x,y,z) = P(x)P(y|x)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637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z|x,y) = \frac{P(x,y,z)}{P(x,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4"/>
  <p:tag name="PICTUREFILESIZE" val="1693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\frac{P(x)P(y|x)P(z|y)}{P(x)P(y|x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1"/>
  <p:tag name="PICTUREFILESIZE" val="1871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453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 | y) = \frac{P(x, y)}{P(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4"/>
  <p:tag name="PICTUREFILESIZE" val="1314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P(x,y,z) = P(y)P(x|y)P(z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1"/>
  <p:tag name="PICTUREFILESIZE" val="1617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z|x,y) = \frac{P(x,y,z)}{P(x,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4"/>
  <p:tag name="PICTUREFILESIZE" val="1693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453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\frac{P(y)P(x|y)P(z|y)}{P(y)P(x|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0"/>
  <p:tag name="PICTUREFILESIZE" val="1959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P(x,y,z) = P(y)P(x|y)P(z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1"/>
  <p:tag name="PICTUREFILESIZE" val="1617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i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49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j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"/>
  <p:tag name="PICTUREFILESIZE" val="16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R \indep B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6"/>
  <p:tag name="PICTUREFILESIZE" val="223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R \indep B | T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7"/>
  <p:tag name="PICTUREFILESIZE" val="320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R \indep B | T'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353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, y) = P(x | y) P(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8"/>
  <p:tag name="PICTUREFILESIZE" val="1045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T' | T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9"/>
  <p:tag name="PICTUREFILESIZE" val="284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4"/>
  <p:tag name="PICTUREFILESIZE" val="183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5"/>
  <p:tag name="PICTUREFILESIZE" val="282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'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0"/>
  <p:tag name="PICTUREFILESIZE" val="322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, R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99"/>
  <p:tag name="PICTUREFILESIZE" val="440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T \indep D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6"/>
  <p:tag name="PICTUREFILESIZE" val="184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T \indep D | R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9"/>
  <p:tag name="PICTUREFILESIZE" val="309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T \indep D | R, 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02"/>
  <p:tag name="PICTUREFILESIZE" val="46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: P(x, y) = P(x) 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54"/>
  <p:tag name="PICTUREFILESIZE" val="1242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, y | z) = P(x | z) P(y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794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 | Z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38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P(X_1, X_2, \ldots X_n) &amp; = &amp; P(X_1) P(X_2 | X_1) P(X_3|X_1,X_2) \ldots \\&#10;&amp; = &amp; \prod_{i=1}^n P(X_i | X_1, \ldots, X_{i-1})&#10;\end{eqnarray*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41"/>
  <p:tag name="PICTUREFILESIZE" val="4129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X \indep Y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8"/>
  <p:tag name="PICTUREFILESIZE" val="241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\forall x,y,z \,\,\, P(x,y|z) = P(x|z)P(y|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16"/>
  <p:tag name="PICTUREFILESIZE" val="18274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60951</TotalTime>
  <Words>1395</Words>
  <Application>Microsoft Macintosh PowerPoint</Application>
  <PresentationFormat>Widescreen</PresentationFormat>
  <Paragraphs>377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dan-berkeley-nlp-v1</vt:lpstr>
      <vt:lpstr>CS 188: Artificial Intelligence </vt:lpstr>
      <vt:lpstr>Probability Recap</vt:lpstr>
      <vt:lpstr>Conditional Independence</vt:lpstr>
      <vt:lpstr>Bayes Net Semantics</vt:lpstr>
      <vt:lpstr>Bayes Nets: Assumptions</vt:lpstr>
      <vt:lpstr>Example</vt:lpstr>
      <vt:lpstr>Independence in a BN</vt:lpstr>
      <vt:lpstr>D-separation: Outline</vt:lpstr>
      <vt:lpstr>D-separation: Outline</vt:lpstr>
      <vt:lpstr>Causal Chains</vt:lpstr>
      <vt:lpstr>Causal Chains</vt:lpstr>
      <vt:lpstr>Common Causes</vt:lpstr>
      <vt:lpstr>Common Cause</vt:lpstr>
      <vt:lpstr>Common Effect</vt:lpstr>
      <vt:lpstr>Common Effect</vt:lpstr>
      <vt:lpstr>The General Case</vt:lpstr>
      <vt:lpstr>The General Case</vt:lpstr>
      <vt:lpstr>Active / Inactive Paths</vt:lpstr>
      <vt:lpstr>D-Separation</vt:lpstr>
      <vt:lpstr>Example</vt:lpstr>
      <vt:lpstr>Example</vt:lpstr>
      <vt:lpstr>Example</vt:lpstr>
      <vt:lpstr>Special Cases</vt:lpstr>
      <vt:lpstr>Structure Implications</vt:lpstr>
      <vt:lpstr>Topology Limits Distributions</vt:lpstr>
      <vt:lpstr>Bayes Nets Representation Summary</vt:lpstr>
      <vt:lpstr>Bayes Nets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Yanlai Yang</cp:lastModifiedBy>
  <cp:revision>3744</cp:revision>
  <cp:lastPrinted>2015-03-05T17:18:25Z</cp:lastPrinted>
  <dcterms:created xsi:type="dcterms:W3CDTF">2004-08-27T04:16:05Z</dcterms:created>
  <dcterms:modified xsi:type="dcterms:W3CDTF">2022-07-09T06:00:58Z</dcterms:modified>
</cp:coreProperties>
</file>