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3" r:id="rId1"/>
  </p:sldMasterIdLst>
  <p:notesMasterIdLst>
    <p:notesMasterId r:id="rId28"/>
  </p:notesMasterIdLst>
  <p:handoutMasterIdLst>
    <p:handoutMasterId r:id="rId29"/>
  </p:handoutMasterIdLst>
  <p:sldIdLst>
    <p:sldId id="424" r:id="rId2"/>
    <p:sldId id="401" r:id="rId3"/>
    <p:sldId id="413" r:id="rId4"/>
    <p:sldId id="420" r:id="rId5"/>
    <p:sldId id="432" r:id="rId6"/>
    <p:sldId id="403" r:id="rId7"/>
    <p:sldId id="421" r:id="rId8"/>
    <p:sldId id="404" r:id="rId9"/>
    <p:sldId id="405" r:id="rId10"/>
    <p:sldId id="434" r:id="rId11"/>
    <p:sldId id="406" r:id="rId12"/>
    <p:sldId id="422" r:id="rId13"/>
    <p:sldId id="435" r:id="rId14"/>
    <p:sldId id="408" r:id="rId15"/>
    <p:sldId id="409" r:id="rId16"/>
    <p:sldId id="423" r:id="rId17"/>
    <p:sldId id="410" r:id="rId18"/>
    <p:sldId id="411" r:id="rId19"/>
    <p:sldId id="472" r:id="rId20"/>
    <p:sldId id="416" r:id="rId21"/>
    <p:sldId id="280" r:id="rId22"/>
    <p:sldId id="448" r:id="rId23"/>
    <p:sldId id="473" r:id="rId24"/>
    <p:sldId id="447" r:id="rId25"/>
    <p:sldId id="446" r:id="rId26"/>
    <p:sldId id="437" r:id="rId27"/>
  </p:sldIdLst>
  <p:sldSz cx="12192000" cy="6858000"/>
  <p:notesSz cx="7315200" cy="9601200"/>
  <p:custDataLst>
    <p:tags r:id="rId3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CC00CD"/>
    <a:srgbClr val="3333FF"/>
    <a:srgbClr val="97D7FF"/>
    <a:srgbClr val="FFDD78"/>
    <a:srgbClr val="FFC000"/>
    <a:srgbClr val="FFB1CE"/>
    <a:srgbClr val="FF9999"/>
    <a:srgbClr val="FFFF00"/>
    <a:srgbClr val="FF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12" autoAdjust="0"/>
    <p:restoredTop sz="50000" autoAdjust="0"/>
  </p:normalViewPr>
  <p:slideViewPr>
    <p:cSldViewPr snapToGrid="0">
      <p:cViewPr varScale="1">
        <p:scale>
          <a:sx n="75" d="100"/>
          <a:sy n="75" d="100"/>
        </p:scale>
        <p:origin x="95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C3576A76-EAAE-494F-9F7F-EC8DD1141B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993E6AE6-BA58-4D01-BFA7-9066FA1BC5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73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attribution, including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Thanks!</a:t>
            </a:r>
            <a:endParaRPr lang="en-US" sz="1200" dirty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E6AE6-BA58-4D01-BFA7-9066FA1BC52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56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Better animation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E6AE6-BA58-4D01-BFA7-9066FA1BC52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93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FBDBA-8484-455D-B245-CB37572AF5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1F2AE3-E00A-49E3-84D4-020B69DEF9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D293A6-559F-4294-A2FB-84D948A638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1BBA2E-7FD9-46B8-A226-C36B49A97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21409C-11F8-4378-A9C8-ED515D87E5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CF41DF-D8B8-41F6-9DEF-CF73457948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BCC272-083A-4C84-813A-D9CF7008B0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0B74DA-79AF-4B05-95C9-B7F6D7E3AF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AFD908-86D3-45AB-ADF7-3B2458B2F4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654A4C-ECA7-4D89-B689-5883706A9C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413666-7D53-408E-8CAE-D86E2DAC0D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fld id="{741FC258-4C93-4B3A-BC1B-47590C715D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3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CS 188: Artificial Intelligence</a:t>
            </a:r>
            <a:br>
              <a:rPr lang="en-US" dirty="0">
                <a:latin typeface="Calibri"/>
                <a:cs typeface="Calibri"/>
              </a:rPr>
            </a:b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300" dirty="0">
                <a:latin typeface="Calibri"/>
                <a:cs typeface="Calibri"/>
              </a:rPr>
              <a:t>Bayes Nets: Approximate Inference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1" y="2057400"/>
            <a:ext cx="8822429" cy="3626047"/>
          </a:xfrm>
          <a:prstGeom prst="rect">
            <a:avLst/>
          </a:prstGeom>
        </p:spPr>
      </p:pic>
      <p:sp>
        <p:nvSpPr>
          <p:cNvPr id="8" name="Text Box 8">
            <a:extLst>
              <a:ext uri="{FF2B5EF4-FFF2-40B4-BE49-F238E27FC236}">
                <a16:creationId xmlns:a16="http://schemas.microsoft.com/office/drawing/2014/main" id="{8908B32E-DB19-3384-FEA1-C17B663D8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19201"/>
            <a:ext cx="12192000" cy="123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400" dirty="0">
                <a:latin typeface="Calibri"/>
                <a:cs typeface="Calibri"/>
              </a:rPr>
              <a:t>Instructors: Angela Liu and </a:t>
            </a:r>
            <a:r>
              <a:rPr lang="en-US" sz="2400" dirty="0" err="1">
                <a:latin typeface="Calibri"/>
                <a:cs typeface="Calibri"/>
              </a:rPr>
              <a:t>Yanlai</a:t>
            </a:r>
            <a:r>
              <a:rPr lang="en-US" sz="2400" dirty="0">
                <a:latin typeface="Calibri"/>
                <a:cs typeface="Calibri"/>
              </a:rPr>
              <a:t> Yang</a:t>
            </a:r>
          </a:p>
          <a:p>
            <a:pPr algn="ctr">
              <a:spcBef>
                <a:spcPts val="600"/>
              </a:spcBef>
            </a:pPr>
            <a:r>
              <a:rPr lang="en-US" sz="2400" dirty="0">
                <a:latin typeface="Calibri"/>
                <a:cs typeface="Calibri"/>
              </a:rPr>
              <a:t>University of California, Berkeley</a:t>
            </a:r>
          </a:p>
          <a:p>
            <a:pPr algn="ctr">
              <a:spcBef>
                <a:spcPts val="600"/>
              </a:spcBef>
            </a:pPr>
            <a:r>
              <a:rPr lang="en-US" dirty="0">
                <a:latin typeface="Calibri"/>
                <a:cs typeface="Calibri"/>
              </a:rPr>
              <a:t>(Slides adapted from Stuart Russell and Dawn Song) </a:t>
            </a:r>
          </a:p>
        </p:txBody>
      </p:sp>
    </p:spTree>
    <p:extLst>
      <p:ext uri="{BB962C8B-B14F-4D97-AF65-F5344CB8AC3E}">
        <p14:creationId xmlns:p14="http://schemas.microsoft.com/office/powerpoint/2010/main" val="217835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Rejection Sampling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2782858"/>
            <a:ext cx="12039597" cy="313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72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 Box 4"/>
          <p:cNvSpPr txBox="1">
            <a:spLocks noChangeArrowheads="1"/>
          </p:cNvSpPr>
          <p:nvPr/>
        </p:nvSpPr>
        <p:spPr bwMode="auto">
          <a:xfrm>
            <a:off x="7315200" y="4849812"/>
            <a:ext cx="28956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buFont typeface="Wingdings" pitchFamily="2" charset="2"/>
              <a:buNone/>
            </a:pPr>
            <a:r>
              <a:rPr lang="en-US" sz="2000" dirty="0">
                <a:solidFill>
                  <a:srgbClr val="CC00CD"/>
                </a:solidFill>
                <a:latin typeface="Calibri"/>
                <a:cs typeface="Calibri"/>
              </a:rPr>
              <a:t>	   c,</a:t>
            </a:r>
            <a:r>
              <a:rPr lang="en-US" sz="2000" dirty="0">
                <a:solidFill>
                  <a:srgbClr val="CC00CD"/>
                </a:solidFill>
                <a:sym typeface="Symbol"/>
              </a:rPr>
              <a:t> </a:t>
            </a:r>
            <a:r>
              <a:rPr lang="en-US" sz="2000" dirty="0">
                <a:solidFill>
                  <a:srgbClr val="CC00CD"/>
                </a:solidFill>
                <a:latin typeface="Calibri"/>
                <a:cs typeface="Calibri"/>
              </a:rPr>
              <a:t>s,    r,    w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dirty="0">
                <a:solidFill>
                  <a:srgbClr val="CC00CD"/>
                </a:solidFill>
                <a:latin typeface="Calibri"/>
                <a:cs typeface="Calibri"/>
              </a:rPr>
              <a:t>	   c,    s, </a:t>
            </a:r>
            <a:r>
              <a:rPr lang="en-US" sz="2000" dirty="0">
                <a:solidFill>
                  <a:srgbClr val="CC00CD"/>
                </a:solidFill>
                <a:sym typeface="Symbol"/>
              </a:rPr>
              <a:t></a:t>
            </a:r>
            <a:r>
              <a:rPr lang="en-US" sz="2000" dirty="0">
                <a:solidFill>
                  <a:srgbClr val="CC00CD"/>
                </a:solidFill>
                <a:latin typeface="Calibri"/>
                <a:cs typeface="Calibri"/>
              </a:rPr>
              <a:t>r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dirty="0">
                <a:solidFill>
                  <a:srgbClr val="CC00CD"/>
                </a:solidFill>
                <a:latin typeface="Calibri"/>
                <a:cs typeface="Calibri"/>
                <a:sym typeface="Symbol" pitchFamily="18" charset="2"/>
              </a:rPr>
              <a:t>	</a:t>
            </a:r>
            <a:r>
              <a:rPr lang="en-US" sz="2000" dirty="0">
                <a:solidFill>
                  <a:srgbClr val="CC00CD"/>
                </a:solidFill>
                <a:sym typeface="Symbol"/>
              </a:rPr>
              <a:t></a:t>
            </a:r>
            <a:r>
              <a:rPr lang="en-US" sz="2000" dirty="0">
                <a:solidFill>
                  <a:srgbClr val="CC00CD"/>
                </a:solidFill>
                <a:latin typeface="Calibri"/>
                <a:cs typeface="Calibri"/>
              </a:rPr>
              <a:t>c,    s,    r, </a:t>
            </a:r>
            <a:r>
              <a:rPr lang="en-US" sz="2000" dirty="0">
                <a:solidFill>
                  <a:srgbClr val="CC00CD"/>
                </a:solidFill>
                <a:sym typeface="Symbol"/>
              </a:rPr>
              <a:t></a:t>
            </a:r>
            <a:r>
              <a:rPr lang="en-US" sz="2000" dirty="0">
                <a:solidFill>
                  <a:srgbClr val="CC00CD"/>
                </a:solidFill>
                <a:latin typeface="Calibri"/>
                <a:cs typeface="Calibri"/>
              </a:rPr>
              <a:t>w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dirty="0">
                <a:solidFill>
                  <a:srgbClr val="CC00CD"/>
                </a:solidFill>
                <a:latin typeface="Calibri"/>
                <a:cs typeface="Calibri"/>
              </a:rPr>
              <a:t>	   c, </a:t>
            </a:r>
            <a:r>
              <a:rPr lang="en-US" sz="2000" dirty="0">
                <a:solidFill>
                  <a:srgbClr val="CC00CD"/>
                </a:solidFill>
                <a:sym typeface="Symbol"/>
              </a:rPr>
              <a:t></a:t>
            </a:r>
            <a:r>
              <a:rPr lang="en-US" sz="2000" dirty="0">
                <a:solidFill>
                  <a:srgbClr val="CC00CD"/>
                </a:solidFill>
                <a:latin typeface="Calibri"/>
                <a:cs typeface="Calibri"/>
              </a:rPr>
              <a:t>s, </a:t>
            </a:r>
            <a:r>
              <a:rPr lang="en-US" sz="2000" dirty="0">
                <a:solidFill>
                  <a:srgbClr val="CC00CD"/>
                </a:solidFill>
                <a:sym typeface="Symbol"/>
              </a:rPr>
              <a:t></a:t>
            </a:r>
            <a:r>
              <a:rPr lang="en-US" sz="2000" dirty="0">
                <a:solidFill>
                  <a:srgbClr val="CC00CD"/>
                </a:solidFill>
                <a:latin typeface="Calibri"/>
                <a:cs typeface="Calibri"/>
              </a:rPr>
              <a:t>r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dirty="0">
                <a:solidFill>
                  <a:srgbClr val="CC00CD"/>
                </a:solidFill>
                <a:latin typeface="Calibri"/>
                <a:cs typeface="Calibri"/>
                <a:sym typeface="Symbol" pitchFamily="18" charset="2"/>
              </a:rPr>
              <a:t>	</a:t>
            </a:r>
            <a:r>
              <a:rPr lang="en-US" sz="2000" dirty="0">
                <a:solidFill>
                  <a:srgbClr val="CC00CD"/>
                </a:solidFill>
                <a:sym typeface="Symbol"/>
              </a:rPr>
              <a:t></a:t>
            </a:r>
            <a:r>
              <a:rPr lang="en-US" sz="2000" dirty="0">
                <a:solidFill>
                  <a:srgbClr val="CC00CD"/>
                </a:solidFill>
                <a:latin typeface="Calibri"/>
                <a:cs typeface="Calibri"/>
              </a:rPr>
              <a:t>c, </a:t>
            </a:r>
            <a:r>
              <a:rPr lang="en-US" sz="2000" dirty="0">
                <a:solidFill>
                  <a:srgbClr val="CC00CD"/>
                </a:solidFill>
                <a:sym typeface="Symbol"/>
              </a:rPr>
              <a:t></a:t>
            </a:r>
            <a:r>
              <a:rPr lang="en-US" sz="2000" dirty="0">
                <a:solidFill>
                  <a:srgbClr val="CC00CD"/>
                </a:solidFill>
                <a:latin typeface="Calibri"/>
                <a:cs typeface="Calibri"/>
              </a:rPr>
              <a:t>s,    r,    w</a:t>
            </a:r>
          </a:p>
        </p:txBody>
      </p:sp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Rejection Sampling</a:t>
            </a:r>
          </a:p>
        </p:txBody>
      </p:sp>
      <p:sp>
        <p:nvSpPr>
          <p:cNvPr id="11345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7086600" cy="4588839"/>
          </a:xfrm>
        </p:spPr>
        <p:txBody>
          <a:bodyPr/>
          <a:lstStyle/>
          <a:p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A simple application of prior sampling for estimating conditional probabilities</a:t>
            </a:r>
          </a:p>
          <a:p>
            <a:pPr lvl="1"/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Let’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s say we want </a:t>
            </a:r>
            <a:r>
              <a:rPr lang="en-US" sz="24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P(</a:t>
            </a:r>
            <a:r>
              <a:rPr lang="en-US" sz="24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C</a:t>
            </a:r>
            <a:r>
              <a:rPr lang="en-US" sz="24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| </a:t>
            </a:r>
            <a:r>
              <a:rPr lang="en-US" sz="24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r, </a:t>
            </a:r>
            <a:r>
              <a:rPr lang="en-US" sz="24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w</a:t>
            </a:r>
            <a:r>
              <a:rPr lang="en-US" sz="24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) =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α </a:t>
            </a:r>
            <a:r>
              <a:rPr lang="en-US" sz="24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C</a:t>
            </a:r>
            <a:r>
              <a:rPr lang="en-US" sz="24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, </a:t>
            </a:r>
            <a:r>
              <a:rPr lang="en-US" sz="24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r, </a:t>
            </a:r>
            <a:r>
              <a:rPr lang="en-US" sz="24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w</a:t>
            </a:r>
            <a:r>
              <a:rPr lang="en-US" sz="24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)</a:t>
            </a:r>
          </a:p>
          <a:p>
            <a:pPr lvl="1"/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For these counts, samples with </a:t>
            </a:r>
            <a:r>
              <a:rPr lang="en-US" sz="2400" dirty="0">
                <a:solidFill>
                  <a:srgbClr val="CC00CD"/>
                </a:solidFill>
                <a:sym typeface="Symbol"/>
              </a:rPr>
              <a:t></a:t>
            </a:r>
            <a:r>
              <a:rPr lang="en-US" sz="2400" i="1" dirty="0">
                <a:solidFill>
                  <a:srgbClr val="CC00CD"/>
                </a:solidFill>
                <a:latin typeface="Calibri"/>
                <a:cs typeface="Calibri"/>
              </a:rPr>
              <a:t>r</a:t>
            </a:r>
            <a:r>
              <a:rPr lang="en-US" sz="2400" dirty="0">
                <a:solidFill>
                  <a:srgbClr val="CC00CD"/>
                </a:solidFill>
                <a:latin typeface="Calibri"/>
                <a:cs typeface="Calibri"/>
              </a:rPr>
              <a:t> 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or </a:t>
            </a:r>
            <a:r>
              <a:rPr lang="en-US" sz="2400" dirty="0">
                <a:solidFill>
                  <a:srgbClr val="CC00CD"/>
                </a:solidFill>
                <a:sym typeface="Symbol"/>
              </a:rPr>
              <a:t></a:t>
            </a:r>
            <a:r>
              <a:rPr lang="en-US" sz="2400" i="1" dirty="0">
                <a:solidFill>
                  <a:srgbClr val="CC00CD"/>
                </a:solidFill>
                <a:latin typeface="Calibri"/>
                <a:cs typeface="Calibri"/>
                <a:sym typeface="Symbol"/>
              </a:rPr>
              <a:t>w </a:t>
            </a:r>
            <a:r>
              <a:rPr lang="en-US" sz="2400" b="1" i="1" dirty="0">
                <a:solidFill>
                  <a:srgbClr val="FF0000"/>
                </a:solidFill>
                <a:latin typeface="Calibri"/>
                <a:cs typeface="Calibri"/>
                <a:sym typeface="Symbol"/>
              </a:rPr>
              <a:t>are not relevant</a:t>
            </a:r>
            <a:endParaRPr lang="en-US" sz="2800" dirty="0">
              <a:solidFill>
                <a:srgbClr val="CC00CC"/>
              </a:solidFill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So count the </a:t>
            </a:r>
            <a:r>
              <a:rPr lang="en-US" sz="2400" i="1" dirty="0">
                <a:solidFill>
                  <a:srgbClr val="CC00CD"/>
                </a:solidFill>
                <a:latin typeface="Calibri"/>
                <a:ea typeface="ＭＳ Ｐゴシック" pitchFamily="34" charset="-128"/>
                <a:cs typeface="Calibri"/>
              </a:rPr>
              <a:t>C</a:t>
            </a: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 outcomes for samples with</a:t>
            </a:r>
            <a:r>
              <a:rPr lang="en-US" sz="24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 r, </a:t>
            </a:r>
            <a:r>
              <a:rPr lang="en-US" sz="24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w</a:t>
            </a: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 and reject all other samples </a:t>
            </a:r>
            <a:endParaRPr lang="en-US" altLang="ja-JP" sz="2400" dirty="0">
              <a:solidFill>
                <a:srgbClr val="CC00CC"/>
              </a:solidFill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  <a:p>
            <a:r>
              <a:rPr lang="en-US" sz="28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This is called </a:t>
            </a:r>
            <a:r>
              <a:rPr lang="en-US" sz="2800" b="1" i="1" dirty="0">
                <a:solidFill>
                  <a:srgbClr val="3333FF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rejection sampling</a:t>
            </a:r>
          </a:p>
          <a:p>
            <a:pPr lvl="1"/>
            <a:r>
              <a:rPr lang="en-US" sz="24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It is also consistent for conditional probabilities (i.e., correct in the limit)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8077200" y="2971800"/>
            <a:ext cx="1652499" cy="1447799"/>
            <a:chOff x="7416868" y="3352800"/>
            <a:chExt cx="2870132" cy="2514600"/>
          </a:xfrm>
        </p:grpSpPr>
        <p:sp>
          <p:nvSpPr>
            <p:cNvPr id="19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solidFill>
                    <a:srgbClr val="CC00CD"/>
                  </a:solidFill>
                  <a:latin typeface="Calibri"/>
                  <a:cs typeface="Calibri"/>
                </a:rPr>
                <a:t>S</a:t>
              </a:r>
              <a:endParaRPr lang="en-US" baseline="-25000" dirty="0">
                <a:solidFill>
                  <a:srgbClr val="CC00CD"/>
                </a:solidFill>
                <a:latin typeface="Calibri"/>
                <a:cs typeface="Calibri"/>
              </a:endParaRPr>
            </a:p>
          </p:txBody>
        </p:sp>
        <p:sp>
          <p:nvSpPr>
            <p:cNvPr id="20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solidFill>
                    <a:srgbClr val="CC00CD"/>
                  </a:solidFill>
                  <a:latin typeface="Calibri"/>
                  <a:cs typeface="Calibri"/>
                </a:rPr>
                <a:t>R</a:t>
              </a:r>
              <a:endParaRPr lang="en-US" baseline="-25000" dirty="0">
                <a:solidFill>
                  <a:srgbClr val="CC00CD"/>
                </a:solidFill>
                <a:latin typeface="Calibri"/>
                <a:cs typeface="Calibri"/>
              </a:endParaRPr>
            </a:p>
          </p:txBody>
        </p:sp>
        <p:sp>
          <p:nvSpPr>
            <p:cNvPr id="21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solidFill>
                    <a:srgbClr val="CC00CD"/>
                  </a:solidFill>
                  <a:latin typeface="Calibri"/>
                  <a:cs typeface="Calibri"/>
                </a:rPr>
                <a:t>W</a:t>
              </a:r>
              <a:endParaRPr lang="en-US" baseline="-25000" dirty="0">
                <a:solidFill>
                  <a:srgbClr val="CC00CD"/>
                </a:solidFill>
                <a:latin typeface="Calibri"/>
                <a:cs typeface="Calibri"/>
              </a:endParaRPr>
            </a:p>
          </p:txBody>
        </p:sp>
        <p:cxnSp>
          <p:nvCxnSpPr>
            <p:cNvPr id="22" name="AutoShape 6"/>
            <p:cNvCxnSpPr>
              <a:cxnSpLocks noChangeShapeType="1"/>
              <a:stCxn id="20" idx="3"/>
              <a:endCxn id="21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AutoShape 6"/>
            <p:cNvCxnSpPr>
              <a:cxnSpLocks noChangeShapeType="1"/>
              <a:stCxn id="19" idx="5"/>
              <a:endCxn id="21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solidFill>
                    <a:srgbClr val="CC00CD"/>
                  </a:solidFill>
                  <a:latin typeface="Calibri"/>
                  <a:cs typeface="Calibri"/>
                </a:rPr>
                <a:t>C</a:t>
              </a:r>
              <a:endParaRPr lang="en-US" baseline="-25000" dirty="0">
                <a:solidFill>
                  <a:srgbClr val="CC00CD"/>
                </a:solidFill>
                <a:latin typeface="Calibri"/>
                <a:cs typeface="Calibri"/>
              </a:endParaRPr>
            </a:p>
          </p:txBody>
        </p:sp>
        <p:cxnSp>
          <p:nvCxnSpPr>
            <p:cNvPr id="25" name="AutoShape 6"/>
            <p:cNvCxnSpPr>
              <a:cxnSpLocks noChangeShapeType="1"/>
              <a:stCxn id="24" idx="5"/>
              <a:endCxn id="20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6"/>
            <p:cNvCxnSpPr>
              <a:cxnSpLocks noChangeShapeType="1"/>
              <a:stCxn id="24" idx="3"/>
              <a:endCxn id="19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3" name="Straight Connector 2"/>
          <p:cNvCxnSpPr>
            <a:cxnSpLocks/>
          </p:cNvCxnSpPr>
          <p:nvPr/>
        </p:nvCxnSpPr>
        <p:spPr>
          <a:xfrm flipH="1">
            <a:off x="8229600" y="5410200"/>
            <a:ext cx="1371600" cy="0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 flipH="1">
            <a:off x="8229600" y="5715000"/>
            <a:ext cx="1773044" cy="0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/>
          </p:cNvCxnSpPr>
          <p:nvPr/>
        </p:nvCxnSpPr>
        <p:spPr>
          <a:xfrm flipH="1">
            <a:off x="8229600" y="6019800"/>
            <a:ext cx="1282390" cy="0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Rejection Sampling</a:t>
            </a:r>
          </a:p>
        </p:txBody>
      </p:sp>
      <p:sp>
        <p:nvSpPr>
          <p:cNvPr id="75778" name="Content Placeholder 2"/>
          <p:cNvSpPr>
            <a:spLocks noGrp="1"/>
          </p:cNvSpPr>
          <p:nvPr>
            <p:ph idx="1"/>
          </p:nvPr>
        </p:nvSpPr>
        <p:spPr>
          <a:xfrm>
            <a:off x="3429000" y="1295400"/>
            <a:ext cx="6096000" cy="2438400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sz="2000" dirty="0">
                <a:ea typeface="ＭＳ Ｐゴシック" pitchFamily="34" charset="-128"/>
              </a:rPr>
              <a:t>Input: evidence </a:t>
            </a:r>
            <a:r>
              <a:rPr lang="en-US" sz="2000" i="1" dirty="0">
                <a:solidFill>
                  <a:srgbClr val="CC00CC"/>
                </a:solidFill>
                <a:sym typeface="Symbol"/>
              </a:rPr>
              <a:t>e</a:t>
            </a:r>
            <a:r>
              <a:rPr lang="en-US" sz="2400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,..,</a:t>
            </a:r>
            <a:r>
              <a:rPr lang="en-US" sz="2000" i="1" dirty="0">
                <a:solidFill>
                  <a:srgbClr val="CC00CC"/>
                </a:solidFill>
                <a:sym typeface="Symbol"/>
              </a:rPr>
              <a:t>e</a:t>
            </a:r>
            <a:r>
              <a:rPr lang="en-US" sz="2400" i="1" baseline="-25000" dirty="0">
                <a:solidFill>
                  <a:srgbClr val="CC00CC"/>
                </a:solidFill>
                <a:sym typeface="Symbol"/>
              </a:rPr>
              <a:t>k</a:t>
            </a:r>
          </a:p>
          <a:p>
            <a:r>
              <a:rPr lang="en-US" sz="2000" dirty="0">
                <a:ea typeface="ＭＳ Ｐゴシック" pitchFamily="34" charset="-128"/>
              </a:rPr>
              <a:t>For </a:t>
            </a:r>
            <a:r>
              <a:rPr lang="en-US" sz="2000" dirty="0" err="1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=1, 2, …, n</a:t>
            </a:r>
          </a:p>
          <a:p>
            <a:pPr lvl="2"/>
            <a:endParaRPr lang="en-US" sz="600" dirty="0">
              <a:ea typeface="ＭＳ Ｐゴシック" pitchFamily="34" charset="-128"/>
            </a:endParaRPr>
          </a:p>
          <a:p>
            <a:pPr lvl="1"/>
            <a:r>
              <a:rPr lang="en-US" sz="1800" dirty="0">
                <a:ea typeface="ＭＳ Ｐゴシック" pitchFamily="34" charset="-128"/>
              </a:rPr>
              <a:t>Sample </a:t>
            </a:r>
            <a:r>
              <a:rPr lang="en-US" sz="18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1800" i="1" baseline="-25000" dirty="0">
                <a:solidFill>
                  <a:srgbClr val="CC00CC"/>
                </a:solidFill>
                <a:ea typeface="ＭＳ Ｐゴシック" pitchFamily="34" charset="-128"/>
              </a:rPr>
              <a:t>i</a:t>
            </a:r>
            <a:r>
              <a:rPr lang="en-US" sz="1800" dirty="0">
                <a:ea typeface="ＭＳ Ｐゴシック" pitchFamily="34" charset="-128"/>
              </a:rPr>
              <a:t> from </a:t>
            </a:r>
            <a:r>
              <a:rPr lang="en-US" sz="1800" dirty="0">
                <a:solidFill>
                  <a:srgbClr val="CC00CC"/>
                </a:solidFill>
                <a:ea typeface="ＭＳ Ｐゴシック" pitchFamily="34" charset="-128"/>
              </a:rPr>
              <a:t>P(</a:t>
            </a:r>
            <a:r>
              <a:rPr lang="en-US" sz="18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1800" i="1" baseline="-25000" dirty="0">
                <a:solidFill>
                  <a:srgbClr val="CC00CC"/>
                </a:solidFill>
                <a:ea typeface="ＭＳ Ｐゴシック" pitchFamily="34" charset="-128"/>
              </a:rPr>
              <a:t>i</a:t>
            </a:r>
            <a:r>
              <a:rPr lang="en-US" sz="1800" dirty="0">
                <a:solidFill>
                  <a:srgbClr val="CC00CC"/>
                </a:solidFill>
                <a:ea typeface="ＭＳ Ｐゴシック" pitchFamily="34" charset="-128"/>
              </a:rPr>
              <a:t> | </a:t>
            </a:r>
            <a:r>
              <a:rPr lang="en-US" sz="1800" i="1" dirty="0">
                <a:solidFill>
                  <a:srgbClr val="CC00CC"/>
                </a:solidFill>
                <a:ea typeface="ＭＳ Ｐゴシック" pitchFamily="34" charset="-128"/>
              </a:rPr>
              <a:t>parents</a:t>
            </a:r>
            <a:r>
              <a:rPr lang="en-US" sz="1800" dirty="0">
                <a:solidFill>
                  <a:srgbClr val="CC00CC"/>
                </a:solidFill>
                <a:ea typeface="ＭＳ Ｐゴシック" pitchFamily="34" charset="-128"/>
              </a:rPr>
              <a:t>(</a:t>
            </a:r>
            <a:r>
              <a:rPr lang="en-US" sz="18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1800" i="1" baseline="-25000" dirty="0">
                <a:solidFill>
                  <a:srgbClr val="CC00CC"/>
                </a:solidFill>
                <a:ea typeface="ＭＳ Ｐゴシック" pitchFamily="34" charset="-128"/>
              </a:rPr>
              <a:t>i</a:t>
            </a:r>
            <a:r>
              <a:rPr lang="en-US" sz="1800" dirty="0">
                <a:solidFill>
                  <a:srgbClr val="CC00CC"/>
                </a:solidFill>
                <a:ea typeface="ＭＳ Ｐゴシック" pitchFamily="34" charset="-128"/>
              </a:rPr>
              <a:t>))</a:t>
            </a:r>
          </a:p>
          <a:p>
            <a:pPr lvl="1"/>
            <a:endParaRPr lang="en-US" sz="600" dirty="0">
              <a:ea typeface="ＭＳ Ｐゴシック" pitchFamily="34" charset="-128"/>
            </a:endParaRPr>
          </a:p>
          <a:p>
            <a:pPr lvl="1"/>
            <a:r>
              <a:rPr lang="en-US" sz="1800" dirty="0">
                <a:ea typeface="ＭＳ Ｐゴシック" pitchFamily="34" charset="-128"/>
              </a:rPr>
              <a:t>If </a:t>
            </a:r>
            <a:r>
              <a:rPr lang="en-US" sz="1800" i="1" dirty="0">
                <a:solidFill>
                  <a:srgbClr val="CC00CD"/>
                </a:solidFill>
                <a:ea typeface="ＭＳ Ｐゴシック" pitchFamily="34" charset="-128"/>
              </a:rPr>
              <a:t>x</a:t>
            </a:r>
            <a:r>
              <a:rPr lang="en-US" sz="1800" i="1" baseline="-25000" dirty="0">
                <a:solidFill>
                  <a:srgbClr val="CC00CD"/>
                </a:solidFill>
                <a:ea typeface="ＭＳ Ｐゴシック" pitchFamily="34" charset="-128"/>
              </a:rPr>
              <a:t>i</a:t>
            </a:r>
            <a:r>
              <a:rPr lang="en-US" sz="1800" dirty="0">
                <a:ea typeface="ＭＳ Ｐゴシック" pitchFamily="34" charset="-128"/>
              </a:rPr>
              <a:t> not consistent with evidence</a:t>
            </a:r>
          </a:p>
          <a:p>
            <a:pPr lvl="2"/>
            <a:r>
              <a:rPr lang="en-US" sz="1600" dirty="0">
                <a:ea typeface="ＭＳ Ｐゴシック" pitchFamily="34" charset="-128"/>
              </a:rPr>
              <a:t>Reject: Return, and no sample is generated in this cycle</a:t>
            </a:r>
          </a:p>
          <a:p>
            <a:pPr lvl="1"/>
            <a:endParaRPr lang="en-US" sz="600" dirty="0">
              <a:ea typeface="ＭＳ Ｐゴシック" pitchFamily="34" charset="-128"/>
            </a:endParaRPr>
          </a:p>
          <a:p>
            <a:r>
              <a:rPr lang="en-US" sz="2000" dirty="0">
                <a:ea typeface="ＭＳ Ｐゴシック" pitchFamily="34" charset="-128"/>
              </a:rPr>
              <a:t>Return </a:t>
            </a: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</a:rPr>
              <a:t>(x</a:t>
            </a:r>
            <a:r>
              <a:rPr lang="en-US" sz="2000" baseline="-25000" dirty="0">
                <a:solidFill>
                  <a:srgbClr val="CC00CC"/>
                </a:solidFill>
                <a:ea typeface="ＭＳ Ｐゴシック" pitchFamily="34" charset="-128"/>
              </a:rPr>
              <a:t>1</a:t>
            </a: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</a:rPr>
              <a:t>, x</a:t>
            </a:r>
            <a:r>
              <a:rPr lang="en-US" sz="2000" baseline="-25000" dirty="0">
                <a:solidFill>
                  <a:srgbClr val="CC00CC"/>
                </a:solidFill>
                <a:ea typeface="ＭＳ Ｐゴシック" pitchFamily="34" charset="-128"/>
              </a:rPr>
              <a:t>2</a:t>
            </a: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</a:rPr>
              <a:t>, …, </a:t>
            </a:r>
            <a:r>
              <a:rPr lang="en-US" sz="2000" dirty="0" err="1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000" baseline="-25000" dirty="0" err="1">
                <a:solidFill>
                  <a:srgbClr val="CC00CC"/>
                </a:solidFill>
                <a:ea typeface="ＭＳ Ｐゴシック" pitchFamily="34" charset="-128"/>
              </a:rPr>
              <a:t>n</a:t>
            </a: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2" y="4319829"/>
            <a:ext cx="9753596" cy="253817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 Weighting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337640"/>
            <a:ext cx="12191999" cy="29107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676400"/>
            <a:ext cx="2622550" cy="209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545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6096000" y="1524000"/>
            <a:ext cx="5943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  <a:cs typeface="Calibri" pitchFamily="34" charset="0"/>
              </a:rPr>
              <a:t>Idea: fix evidence variables, sample the rest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Problem: sample distribution not consistent!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Solution: </a:t>
            </a:r>
            <a:r>
              <a:rPr lang="en-US" sz="2000" b="1" i="1" dirty="0">
                <a:solidFill>
                  <a:srgbClr val="0000FF"/>
                </a:solidFill>
                <a:ea typeface="ＭＳ Ｐゴシック" pitchFamily="34" charset="-128"/>
                <a:cs typeface="Calibri" pitchFamily="34" charset="0"/>
              </a:rPr>
              <a:t>weight</a:t>
            </a: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 each sample by probability of evidence variables given parents</a:t>
            </a:r>
          </a:p>
        </p:txBody>
      </p:sp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Likelihood Weighting</a:t>
            </a:r>
          </a:p>
        </p:txBody>
      </p:sp>
      <p:sp>
        <p:nvSpPr>
          <p:cNvPr id="113664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58674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  <a:cs typeface="Calibri" pitchFamily="34" charset="0"/>
              </a:rPr>
              <a:t>Problem with rejection sampling: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If evidence is unlikely, rejects lots of samples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Evidence not exploited </a:t>
            </a:r>
            <a:r>
              <a:rPr lang="en-US" altLang="ja-JP" sz="2000" dirty="0">
                <a:ea typeface="ＭＳ Ｐゴシック" pitchFamily="34" charset="-128"/>
                <a:cs typeface="Calibri" pitchFamily="34" charset="0"/>
              </a:rPr>
              <a:t>as you sample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Consider </a:t>
            </a: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P(</a:t>
            </a:r>
            <a:r>
              <a:rPr lang="en-US" sz="2000" i="1" dirty="0" err="1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Shape</a:t>
            </a:r>
            <a:r>
              <a:rPr lang="en-US" sz="2000" dirty="0" err="1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|</a:t>
            </a:r>
            <a:r>
              <a:rPr lang="en-US" sz="2000" i="1" dirty="0" err="1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Color</a:t>
            </a:r>
            <a:r>
              <a:rPr lang="en-US" sz="2000" i="1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=blue</a:t>
            </a: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)</a:t>
            </a:r>
          </a:p>
          <a:p>
            <a:pPr lvl="1">
              <a:lnSpc>
                <a:spcPct val="90000"/>
              </a:lnSpc>
            </a:pPr>
            <a:endParaRPr lang="en-US" sz="2000" dirty="0">
              <a:ea typeface="ＭＳ Ｐゴシック" pitchFamily="34" charset="-128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ea typeface="ＭＳ Ｐゴシック" pitchFamily="34" charset="-128"/>
              <a:cs typeface="Calibri" pitchFamily="34" charset="0"/>
            </a:endParaRPr>
          </a:p>
        </p:txBody>
      </p:sp>
      <p:cxnSp>
        <p:nvCxnSpPr>
          <p:cNvPr id="1136645" name="AutoShape 5"/>
          <p:cNvCxnSpPr>
            <a:cxnSpLocks noChangeShapeType="1"/>
            <a:stCxn id="1136646" idx="6"/>
            <a:endCxn id="1136647" idx="2"/>
          </p:cNvCxnSpPr>
          <p:nvPr/>
        </p:nvCxnSpPr>
        <p:spPr bwMode="auto">
          <a:xfrm>
            <a:off x="7408863" y="3944938"/>
            <a:ext cx="95885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136646" name="Oval 6"/>
          <p:cNvSpPr>
            <a:spLocks noChangeArrowheads="1"/>
          </p:cNvSpPr>
          <p:nvPr/>
        </p:nvSpPr>
        <p:spPr bwMode="auto">
          <a:xfrm>
            <a:off x="6172200" y="36576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Shape</a:t>
            </a:r>
          </a:p>
        </p:txBody>
      </p:sp>
      <p:sp>
        <p:nvSpPr>
          <p:cNvPr id="1136647" name="Oval 7"/>
          <p:cNvSpPr>
            <a:spLocks noChangeArrowheads="1"/>
          </p:cNvSpPr>
          <p:nvPr/>
        </p:nvSpPr>
        <p:spPr bwMode="auto">
          <a:xfrm>
            <a:off x="8382000" y="3657600"/>
            <a:ext cx="1222375" cy="574675"/>
          </a:xfrm>
          <a:prstGeom prst="ellipse">
            <a:avLst/>
          </a:prstGeom>
          <a:solidFill>
            <a:srgbClr val="3333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en-US" dirty="0">
                <a:latin typeface="Calibri" pitchFamily="34" charset="0"/>
                <a:cs typeface="Calibri" pitchFamily="34" charset="0"/>
              </a:rPr>
              <a:t>Color</a:t>
            </a:r>
          </a:p>
        </p:txBody>
      </p:sp>
      <p:sp>
        <p:nvSpPr>
          <p:cNvPr id="1136649" name="Line 9"/>
          <p:cNvSpPr>
            <a:spLocks noChangeShapeType="1"/>
          </p:cNvSpPr>
          <p:nvPr/>
        </p:nvSpPr>
        <p:spPr bwMode="auto">
          <a:xfrm flipV="1">
            <a:off x="8534400" y="36576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36650" name="Line 10"/>
          <p:cNvSpPr>
            <a:spLocks noChangeShapeType="1"/>
          </p:cNvSpPr>
          <p:nvPr/>
        </p:nvSpPr>
        <p:spPr bwMode="auto">
          <a:xfrm flipV="1">
            <a:off x="8915400" y="3733800"/>
            <a:ext cx="533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136651" name="AutoShape 11"/>
          <p:cNvCxnSpPr>
            <a:cxnSpLocks noChangeShapeType="1"/>
            <a:stCxn id="1136652" idx="6"/>
            <a:endCxn id="1136653" idx="2"/>
          </p:cNvCxnSpPr>
          <p:nvPr/>
        </p:nvCxnSpPr>
        <p:spPr bwMode="auto">
          <a:xfrm>
            <a:off x="1524000" y="3944938"/>
            <a:ext cx="5334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136652" name="Oval 12"/>
          <p:cNvSpPr>
            <a:spLocks noChangeArrowheads="1"/>
          </p:cNvSpPr>
          <p:nvPr/>
        </p:nvSpPr>
        <p:spPr bwMode="auto">
          <a:xfrm>
            <a:off x="301625" y="36576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Shape</a:t>
            </a:r>
          </a:p>
        </p:txBody>
      </p:sp>
      <p:sp>
        <p:nvSpPr>
          <p:cNvPr id="1136653" name="Oval 13"/>
          <p:cNvSpPr>
            <a:spLocks noChangeArrowheads="1"/>
          </p:cNvSpPr>
          <p:nvPr/>
        </p:nvSpPr>
        <p:spPr bwMode="auto">
          <a:xfrm>
            <a:off x="2057400" y="36576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en-US" dirty="0">
                <a:latin typeface="Calibri" pitchFamily="34" charset="0"/>
                <a:cs typeface="Calibri" pitchFamily="34" charset="0"/>
              </a:rPr>
              <a:t>Color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124200" y="3124200"/>
            <a:ext cx="25146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buFont typeface="Wingdings" pitchFamily="2" charset="2"/>
              <a:buNone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strike="sngStrike" dirty="0">
                <a:latin typeface="Calibri" pitchFamily="34" charset="0"/>
                <a:cs typeface="Calibri" pitchFamily="34" charset="0"/>
              </a:rPr>
              <a:t>pyramid,  </a:t>
            </a:r>
            <a:r>
              <a:rPr lang="en-US" sz="2000" strike="sngStrike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green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strike="sngStrike" dirty="0">
                <a:latin typeface="Calibri" pitchFamily="34" charset="0"/>
                <a:cs typeface="Calibri" pitchFamily="34" charset="0"/>
              </a:rPr>
              <a:t>pyramid,  </a:t>
            </a:r>
            <a:r>
              <a:rPr lang="en-US" sz="2000" strike="sngStrike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red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sphere,     </a:t>
            </a:r>
            <a:r>
              <a:rPr lang="en-US" sz="2000" dirty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blue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strike="sngStrike" dirty="0">
                <a:latin typeface="Calibri" pitchFamily="34" charset="0"/>
                <a:cs typeface="Calibri" pitchFamily="34" charset="0"/>
              </a:rPr>
              <a:t>cube,         </a:t>
            </a:r>
            <a:r>
              <a:rPr lang="en-US" sz="2000" strike="sngStrike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red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strike="sngStrike" dirty="0">
                <a:latin typeface="Calibri" pitchFamily="34" charset="0"/>
                <a:cs typeface="Calibri" pitchFamily="34" charset="0"/>
              </a:rPr>
              <a:t> sphere,      </a:t>
            </a:r>
            <a:r>
              <a:rPr lang="en-US" sz="2000" strike="sngStrike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green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9448800" y="3093184"/>
            <a:ext cx="27432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buFont typeface="Wingdings" pitchFamily="2" charset="2"/>
              <a:buNone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pyramid,  </a:t>
            </a:r>
            <a:r>
              <a:rPr lang="en-US" sz="2000" dirty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blue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pyramid,  </a:t>
            </a:r>
            <a:r>
              <a:rPr lang="en-US" sz="2000" dirty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blue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sphere,     </a:t>
            </a:r>
            <a:r>
              <a:rPr lang="en-US" sz="2000" dirty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blue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cube,         </a:t>
            </a:r>
            <a:r>
              <a:rPr lang="en-US" sz="2000" dirty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blue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sphere,      </a:t>
            </a:r>
            <a:r>
              <a:rPr lang="en-US" sz="2000" dirty="0">
                <a:solidFill>
                  <a:srgbClr val="3333FF"/>
                </a:solidFill>
                <a:latin typeface="Calibri" pitchFamily="34" charset="0"/>
                <a:cs typeface="Calibri" pitchFamily="34" charset="0"/>
              </a:rPr>
              <a:t>blue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257800"/>
            <a:ext cx="5791200" cy="13826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5294590"/>
            <a:ext cx="5486399" cy="14277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4450080"/>
            <a:ext cx="1295400" cy="1036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46" grpId="0" animBg="1"/>
      <p:bldP spid="1136647" grpId="0" animBg="1"/>
      <p:bldP spid="1136649" grpId="0" animBg="1"/>
      <p:bldP spid="1136650" grpId="0" animBg="1"/>
      <p:bldP spid="1136652" grpId="0" animBg="1"/>
      <p:bldP spid="1136653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2"/>
          <p:cNvSpPr>
            <a:spLocks noChangeArrowheads="1"/>
          </p:cNvSpPr>
          <p:nvPr/>
        </p:nvSpPr>
        <p:spPr bwMode="auto">
          <a:xfrm>
            <a:off x="5486400" y="1600200"/>
            <a:ext cx="1143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Rectangle 25"/>
          <p:cNvSpPr>
            <a:spLocks noChangeArrowheads="1"/>
          </p:cNvSpPr>
          <p:nvPr/>
        </p:nvSpPr>
        <p:spPr bwMode="auto">
          <a:xfrm>
            <a:off x="2438400" y="4572000"/>
            <a:ext cx="24384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6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Likelihood Weighting</a:t>
            </a:r>
          </a:p>
        </p:txBody>
      </p:sp>
      <p:sp>
        <p:nvSpPr>
          <p:cNvPr id="1132566" name="Rectangle 22"/>
          <p:cNvSpPr>
            <a:spLocks noChangeArrowheads="1"/>
          </p:cNvSpPr>
          <p:nvPr/>
        </p:nvSpPr>
        <p:spPr bwMode="auto">
          <a:xfrm>
            <a:off x="2438400" y="2814638"/>
            <a:ext cx="13716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734980"/>
              </p:ext>
            </p:extLst>
          </p:nvPr>
        </p:nvGraphicFramePr>
        <p:xfrm>
          <a:off x="5486400" y="1620838"/>
          <a:ext cx="1143000" cy="552414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i="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937931"/>
              </p:ext>
            </p:extLst>
          </p:nvPr>
        </p:nvGraphicFramePr>
        <p:xfrm>
          <a:off x="2514600" y="2836863"/>
          <a:ext cx="1295400" cy="1104828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8153400" y="2814638"/>
            <a:ext cx="1371600" cy="538162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23533"/>
              </p:ext>
            </p:extLst>
          </p:nvPr>
        </p:nvGraphicFramePr>
        <p:xfrm>
          <a:off x="8229600" y="2836863"/>
          <a:ext cx="1295400" cy="1104828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157202"/>
              </p:ext>
            </p:extLst>
          </p:nvPr>
        </p:nvGraphicFramePr>
        <p:xfrm>
          <a:off x="2438400" y="4602163"/>
          <a:ext cx="2438400" cy="2209964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3405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s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0.10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405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s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0.10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3588" name="TextBox 39"/>
          <p:cNvSpPr txBox="1">
            <a:spLocks noChangeArrowheads="1"/>
          </p:cNvSpPr>
          <p:nvPr/>
        </p:nvSpPr>
        <p:spPr bwMode="auto">
          <a:xfrm>
            <a:off x="7676949" y="4400366"/>
            <a:ext cx="37482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latin typeface="Calibri" pitchFamily="34" charset="0"/>
                <a:cs typeface="Calibri" pitchFamily="34" charset="0"/>
              </a:rPr>
              <a:t>Want to estimate P (C | s, w)</a:t>
            </a:r>
          </a:p>
          <a:p>
            <a:pPr eaLnBrk="1" hangingPunct="1"/>
            <a:endParaRPr lang="en-US" sz="1800" dirty="0"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en-US" sz="1800" dirty="0">
                <a:latin typeface="Calibri" pitchFamily="34" charset="0"/>
                <a:cs typeface="Calibri" pitchFamily="34" charset="0"/>
              </a:rPr>
              <a:t>Samples:</a:t>
            </a:r>
          </a:p>
        </p:txBody>
      </p:sp>
      <p:sp>
        <p:nvSpPr>
          <p:cNvPr id="63589" name="TextBox 40"/>
          <p:cNvSpPr txBox="1">
            <a:spLocks noChangeArrowheads="1"/>
          </p:cNvSpPr>
          <p:nvPr/>
        </p:nvSpPr>
        <p:spPr bwMode="auto">
          <a:xfrm>
            <a:off x="7696200" y="5310881"/>
            <a:ext cx="11815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b="1" i="1" dirty="0">
                <a:solidFill>
                  <a:srgbClr val="CC00CD"/>
                </a:solidFill>
                <a:latin typeface="Calibri" pitchFamily="34" charset="0"/>
                <a:cs typeface="Calibri" pitchFamily="34" charset="0"/>
              </a:rPr>
              <a:t>  , s,   , w</a:t>
            </a:r>
          </a:p>
        </p:txBody>
      </p:sp>
      <p:sp>
        <p:nvSpPr>
          <p:cNvPr id="63591" name="Oval 4"/>
          <p:cNvSpPr>
            <a:spLocks noChangeArrowheads="1"/>
          </p:cNvSpPr>
          <p:nvPr/>
        </p:nvSpPr>
        <p:spPr bwMode="auto">
          <a:xfrm>
            <a:off x="5410200" y="23971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Cloudy</a:t>
            </a:r>
          </a:p>
        </p:txBody>
      </p:sp>
      <p:sp>
        <p:nvSpPr>
          <p:cNvPr id="63592" name="Oval 5"/>
          <p:cNvSpPr>
            <a:spLocks noChangeArrowheads="1"/>
          </p:cNvSpPr>
          <p:nvPr/>
        </p:nvSpPr>
        <p:spPr bwMode="auto">
          <a:xfrm>
            <a:off x="4038600" y="33655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Sprinkler</a:t>
            </a:r>
          </a:p>
        </p:txBody>
      </p:sp>
      <p:sp>
        <p:nvSpPr>
          <p:cNvPr id="63593" name="Oval 6"/>
          <p:cNvSpPr>
            <a:spLocks noChangeArrowheads="1"/>
          </p:cNvSpPr>
          <p:nvPr/>
        </p:nvSpPr>
        <p:spPr bwMode="auto">
          <a:xfrm>
            <a:off x="6778625" y="33877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Rain</a:t>
            </a:r>
          </a:p>
        </p:txBody>
      </p:sp>
      <p:sp>
        <p:nvSpPr>
          <p:cNvPr id="63594" name="Oval 7"/>
          <p:cNvSpPr>
            <a:spLocks noChangeArrowheads="1"/>
          </p:cNvSpPr>
          <p:nvPr/>
        </p:nvSpPr>
        <p:spPr bwMode="auto">
          <a:xfrm>
            <a:off x="5407025" y="43783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WetGrass</a:t>
            </a:r>
          </a:p>
        </p:txBody>
      </p:sp>
      <p:cxnSp>
        <p:nvCxnSpPr>
          <p:cNvPr id="63595" name="AutoShape 8"/>
          <p:cNvCxnSpPr>
            <a:cxnSpLocks noChangeShapeType="1"/>
            <a:stCxn id="51" idx="5"/>
            <a:endCxn id="63593" idx="1"/>
          </p:cNvCxnSpPr>
          <p:nvPr/>
        </p:nvCxnSpPr>
        <p:spPr bwMode="auto">
          <a:xfrm>
            <a:off x="6453188" y="2901950"/>
            <a:ext cx="504825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3596" name="AutoShape 9"/>
          <p:cNvCxnSpPr>
            <a:cxnSpLocks noChangeShapeType="1"/>
            <a:stCxn id="63591" idx="3"/>
            <a:endCxn id="63592" idx="7"/>
          </p:cNvCxnSpPr>
          <p:nvPr/>
        </p:nvCxnSpPr>
        <p:spPr bwMode="auto">
          <a:xfrm flipH="1">
            <a:off x="5081588" y="2901950"/>
            <a:ext cx="508000" cy="533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3597" name="AutoShape 10"/>
          <p:cNvCxnSpPr>
            <a:cxnSpLocks noChangeShapeType="1"/>
            <a:stCxn id="63592" idx="5"/>
            <a:endCxn id="63594" idx="1"/>
          </p:cNvCxnSpPr>
          <p:nvPr/>
        </p:nvCxnSpPr>
        <p:spPr bwMode="auto">
          <a:xfrm>
            <a:off x="5081588" y="3870325"/>
            <a:ext cx="504825" cy="5778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3598" name="AutoShape 11"/>
          <p:cNvCxnSpPr>
            <a:cxnSpLocks noChangeShapeType="1"/>
            <a:stCxn id="63593" idx="3"/>
            <a:endCxn id="63594" idx="7"/>
          </p:cNvCxnSpPr>
          <p:nvPr/>
        </p:nvCxnSpPr>
        <p:spPr bwMode="auto">
          <a:xfrm flipH="1">
            <a:off x="6450013" y="3892550"/>
            <a:ext cx="508000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1" name="Oval 16"/>
          <p:cNvSpPr>
            <a:spLocks noChangeArrowheads="1"/>
          </p:cNvSpPr>
          <p:nvPr/>
        </p:nvSpPr>
        <p:spPr bwMode="auto">
          <a:xfrm>
            <a:off x="5410200" y="23971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Cloudy</a:t>
            </a:r>
          </a:p>
        </p:txBody>
      </p:sp>
      <p:sp>
        <p:nvSpPr>
          <p:cNvPr id="63600" name="Oval 17"/>
          <p:cNvSpPr>
            <a:spLocks noChangeArrowheads="1"/>
          </p:cNvSpPr>
          <p:nvPr/>
        </p:nvSpPr>
        <p:spPr bwMode="auto">
          <a:xfrm>
            <a:off x="4038600" y="3365500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Sprinkler</a:t>
            </a:r>
          </a:p>
        </p:txBody>
      </p:sp>
      <p:sp>
        <p:nvSpPr>
          <p:cNvPr id="53" name="Oval 18"/>
          <p:cNvSpPr>
            <a:spLocks noChangeArrowheads="1"/>
          </p:cNvSpPr>
          <p:nvPr/>
        </p:nvSpPr>
        <p:spPr bwMode="auto">
          <a:xfrm>
            <a:off x="6778625" y="33877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Rain</a:t>
            </a:r>
          </a:p>
        </p:txBody>
      </p:sp>
      <p:sp>
        <p:nvSpPr>
          <p:cNvPr id="63602" name="Oval 19"/>
          <p:cNvSpPr>
            <a:spLocks noChangeArrowheads="1"/>
          </p:cNvSpPr>
          <p:nvPr/>
        </p:nvSpPr>
        <p:spPr bwMode="auto">
          <a:xfrm>
            <a:off x="5410200" y="43783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WetGrass</a:t>
            </a:r>
          </a:p>
        </p:txBody>
      </p:sp>
      <p:sp>
        <p:nvSpPr>
          <p:cNvPr id="63603" name="Line 23"/>
          <p:cNvSpPr>
            <a:spLocks noChangeShapeType="1"/>
          </p:cNvSpPr>
          <p:nvPr/>
        </p:nvSpPr>
        <p:spPr bwMode="auto">
          <a:xfrm flipV="1">
            <a:off x="5562600" y="44196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604" name="Line 24"/>
          <p:cNvSpPr>
            <a:spLocks noChangeShapeType="1"/>
          </p:cNvSpPr>
          <p:nvPr/>
        </p:nvSpPr>
        <p:spPr bwMode="auto">
          <a:xfrm flipV="1">
            <a:off x="5943600" y="4495800"/>
            <a:ext cx="533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605" name="Line 25"/>
          <p:cNvSpPr>
            <a:spLocks noChangeShapeType="1"/>
          </p:cNvSpPr>
          <p:nvPr/>
        </p:nvSpPr>
        <p:spPr bwMode="auto">
          <a:xfrm flipV="1">
            <a:off x="4114800" y="33528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606" name="Line 26"/>
          <p:cNvSpPr>
            <a:spLocks noChangeShapeType="1"/>
          </p:cNvSpPr>
          <p:nvPr/>
        </p:nvSpPr>
        <p:spPr bwMode="auto">
          <a:xfrm flipV="1">
            <a:off x="4495800" y="3429000"/>
            <a:ext cx="533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895600" y="4038600"/>
            <a:ext cx="1542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W 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| 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S,R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)</a:t>
            </a:r>
            <a:endParaRPr lang="en-US" sz="2400" i="1" dirty="0">
              <a:solidFill>
                <a:srgbClr val="CC00CC"/>
              </a:solidFill>
              <a:latin typeface="Calibri"/>
              <a:cs typeface="Calibri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600011" y="2281535"/>
            <a:ext cx="1185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S 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| 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C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)</a:t>
            </a:r>
            <a:endParaRPr lang="en-US" sz="2400" i="1" dirty="0">
              <a:solidFill>
                <a:srgbClr val="CC00CC"/>
              </a:solidFill>
              <a:latin typeface="Calibri"/>
              <a:cs typeface="Calibri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235244" y="2286000"/>
            <a:ext cx="1213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R 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| 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C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)</a:t>
            </a:r>
            <a:endParaRPr lang="en-US" sz="2400" i="1" dirty="0">
              <a:solidFill>
                <a:srgbClr val="CC00CC"/>
              </a:solidFill>
              <a:latin typeface="Calibri"/>
              <a:cs typeface="Calibri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20644" y="1066800"/>
            <a:ext cx="765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C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)</a:t>
            </a:r>
            <a:endParaRPr lang="en-US" sz="2400" i="1" dirty="0">
              <a:solidFill>
                <a:srgbClr val="CC00CC"/>
              </a:solidFill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20200" y="5341659"/>
            <a:ext cx="1002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3300"/>
                </a:solidFill>
              </a:rPr>
              <a:t>w</a:t>
            </a:r>
            <a:r>
              <a:rPr lang="en-US" b="1" dirty="0">
                <a:solidFill>
                  <a:srgbClr val="FF3300"/>
                </a:solidFill>
              </a:rPr>
              <a:t> = 1.0</a:t>
            </a:r>
            <a:endParaRPr lang="en-US" b="1" i="1" dirty="0">
              <a:solidFill>
                <a:srgbClr val="FF33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210800" y="5329991"/>
            <a:ext cx="741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3300"/>
                </a:solidFill>
              </a:rPr>
              <a:t>x 0.1</a:t>
            </a:r>
            <a:endParaRPr lang="en-US" b="1" i="1" dirty="0">
              <a:solidFill>
                <a:srgbClr val="FF33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972800" y="5329991"/>
            <a:ext cx="869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3300"/>
                </a:solidFill>
              </a:rPr>
              <a:t>x 0.99</a:t>
            </a:r>
            <a:endParaRPr lang="en-US" b="1" i="1" dirty="0">
              <a:solidFill>
                <a:srgbClr val="FF3300"/>
              </a:solidFill>
            </a:endParaRPr>
          </a:p>
        </p:txBody>
      </p:sp>
      <p:sp>
        <p:nvSpPr>
          <p:cNvPr id="45" name="TextBox 40"/>
          <p:cNvSpPr txBox="1">
            <a:spLocks noChangeArrowheads="1"/>
          </p:cNvSpPr>
          <p:nvPr/>
        </p:nvSpPr>
        <p:spPr bwMode="auto">
          <a:xfrm>
            <a:off x="7673472" y="5310881"/>
            <a:ext cx="304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b="1" i="1" dirty="0">
                <a:solidFill>
                  <a:srgbClr val="CC00CD"/>
                </a:solidFill>
                <a:latin typeface="Calibri" pitchFamily="34" charset="0"/>
                <a:cs typeface="Calibri" pitchFamily="34" charset="0"/>
              </a:rPr>
              <a:t>c</a:t>
            </a:r>
          </a:p>
        </p:txBody>
      </p:sp>
      <p:sp>
        <p:nvSpPr>
          <p:cNvPr id="46" name="TextBox 40"/>
          <p:cNvSpPr txBox="1">
            <a:spLocks noChangeArrowheads="1"/>
          </p:cNvSpPr>
          <p:nvPr/>
        </p:nvSpPr>
        <p:spPr bwMode="auto">
          <a:xfrm>
            <a:off x="8153400" y="5310881"/>
            <a:ext cx="304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b="1" i="1" dirty="0">
                <a:solidFill>
                  <a:srgbClr val="CC00CD"/>
                </a:solidFill>
                <a:latin typeface="Calibri" pitchFamily="34" charset="0"/>
                <a:cs typeface="Calibri" pitchFamily="34" charset="0"/>
              </a:rPr>
              <a:t>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8" grpId="0" animBg="1"/>
      <p:bldP spid="1132566" grpId="0" animBg="1"/>
      <p:bldP spid="31" grpId="0" animBg="1"/>
      <p:bldP spid="51" grpId="0" animBg="1"/>
      <p:bldP spid="53" grpId="0" animBg="1"/>
      <p:bldP spid="43" grpId="0"/>
      <p:bldP spid="44" grpId="0"/>
      <p:bldP spid="45" grpId="0"/>
      <p:bldP spid="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Likelihood Weighting</a:t>
            </a:r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>
          <a:xfrm>
            <a:off x="3810000" y="1219200"/>
            <a:ext cx="4191000" cy="3174999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sz="2000" dirty="0">
                <a:ea typeface="ＭＳ Ｐゴシック" pitchFamily="34" charset="-128"/>
              </a:rPr>
              <a:t>Input: evidence </a:t>
            </a:r>
            <a:r>
              <a:rPr lang="en-US" sz="2000" i="1" dirty="0">
                <a:solidFill>
                  <a:srgbClr val="CC00CC"/>
                </a:solidFill>
                <a:sym typeface="Symbol"/>
              </a:rPr>
              <a:t>e</a:t>
            </a:r>
            <a:r>
              <a:rPr lang="en-US" sz="2400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,..,</a:t>
            </a:r>
            <a:r>
              <a:rPr lang="en-US" sz="2000" i="1" dirty="0">
                <a:solidFill>
                  <a:srgbClr val="CC00CC"/>
                </a:solidFill>
                <a:sym typeface="Symbol"/>
              </a:rPr>
              <a:t>e</a:t>
            </a:r>
            <a:r>
              <a:rPr lang="en-US" sz="2400" i="1" baseline="-25000" dirty="0">
                <a:solidFill>
                  <a:srgbClr val="CC00CC"/>
                </a:solidFill>
                <a:sym typeface="Symbol"/>
              </a:rPr>
              <a:t>k</a:t>
            </a:r>
            <a:endParaRPr lang="en-US" sz="2000" dirty="0">
              <a:ea typeface="ＭＳ Ｐゴシック" pitchFamily="34" charset="-128"/>
            </a:endParaRPr>
          </a:p>
          <a:p>
            <a:r>
              <a:rPr lang="en-US" sz="2000" i="1" dirty="0">
                <a:solidFill>
                  <a:srgbClr val="CC00CC"/>
                </a:solidFill>
                <a:ea typeface="ＭＳ Ｐゴシック" pitchFamily="34" charset="-128"/>
              </a:rPr>
              <a:t>w</a:t>
            </a:r>
            <a:r>
              <a:rPr lang="en-US" sz="2000" dirty="0">
                <a:ea typeface="ＭＳ Ｐゴシック" pitchFamily="34" charset="-128"/>
              </a:rPr>
              <a:t> = 1.0</a:t>
            </a:r>
          </a:p>
          <a:p>
            <a:r>
              <a:rPr lang="en-US" sz="2000" dirty="0">
                <a:ea typeface="ＭＳ Ｐゴシック" pitchFamily="34" charset="-128"/>
              </a:rPr>
              <a:t>for </a:t>
            </a:r>
            <a:r>
              <a:rPr lang="en-US" sz="2000" dirty="0" err="1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=1, 2, …, n</a:t>
            </a:r>
          </a:p>
          <a:p>
            <a:pPr lvl="1"/>
            <a:r>
              <a:rPr lang="en-US" sz="1800" dirty="0">
                <a:ea typeface="ＭＳ Ｐゴシック" pitchFamily="34" charset="-128"/>
              </a:rPr>
              <a:t>if </a:t>
            </a:r>
            <a:r>
              <a:rPr lang="en-US" sz="18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1800" i="1" baseline="-25000" dirty="0">
                <a:solidFill>
                  <a:srgbClr val="CC00CC"/>
                </a:solidFill>
                <a:ea typeface="ＭＳ Ｐゴシック" pitchFamily="34" charset="-128"/>
              </a:rPr>
              <a:t>i</a:t>
            </a:r>
            <a:r>
              <a:rPr lang="en-US" sz="1800" dirty="0">
                <a:ea typeface="ＭＳ Ｐゴシック" pitchFamily="34" charset="-128"/>
              </a:rPr>
              <a:t> is an evidence variable</a:t>
            </a:r>
          </a:p>
          <a:p>
            <a:pPr lvl="2"/>
            <a:r>
              <a:rPr lang="en-US" sz="16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1600" i="1" baseline="-25000" dirty="0">
                <a:solidFill>
                  <a:srgbClr val="CC00CC"/>
                </a:solidFill>
                <a:ea typeface="ＭＳ Ｐゴシック" pitchFamily="34" charset="-128"/>
              </a:rPr>
              <a:t>i</a:t>
            </a:r>
            <a:r>
              <a:rPr lang="en-US" sz="1600" dirty="0">
                <a:ea typeface="ＭＳ Ｐゴシック" pitchFamily="34" charset="-128"/>
              </a:rPr>
              <a:t> = observed </a:t>
            </a:r>
            <a:r>
              <a:rPr lang="en-US" sz="1600" dirty="0" err="1">
                <a:ea typeface="ＭＳ Ｐゴシック" pitchFamily="34" charset="-128"/>
              </a:rPr>
              <a:t>value</a:t>
            </a:r>
            <a:r>
              <a:rPr lang="en-US" sz="1600" baseline="-25000" dirty="0" err="1">
                <a:ea typeface="ＭＳ Ｐゴシック" pitchFamily="34" charset="-128"/>
              </a:rPr>
              <a:t>i</a:t>
            </a:r>
            <a:r>
              <a:rPr lang="en-US" sz="1600" dirty="0">
                <a:ea typeface="ＭＳ Ｐゴシック" pitchFamily="34" charset="-128"/>
              </a:rPr>
              <a:t> for </a:t>
            </a:r>
            <a:r>
              <a:rPr lang="en-US" sz="16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1600" i="1" baseline="-25000" dirty="0">
                <a:solidFill>
                  <a:srgbClr val="CC00CC"/>
                </a:solidFill>
                <a:ea typeface="ＭＳ Ｐゴシック" pitchFamily="34" charset="-128"/>
              </a:rPr>
              <a:t>i</a:t>
            </a:r>
          </a:p>
          <a:p>
            <a:pPr lvl="2"/>
            <a:r>
              <a:rPr lang="en-US" sz="1600" dirty="0">
                <a:ea typeface="ＭＳ Ｐゴシック" pitchFamily="34" charset="-128"/>
              </a:rPr>
              <a:t>Set</a:t>
            </a:r>
            <a:r>
              <a:rPr lang="en-US" sz="1600" dirty="0">
                <a:solidFill>
                  <a:srgbClr val="CC00CC"/>
                </a:solidFill>
                <a:ea typeface="ＭＳ Ｐゴシック" pitchFamily="34" charset="-128"/>
              </a:rPr>
              <a:t> </a:t>
            </a:r>
            <a:r>
              <a:rPr lang="en-US" sz="1600" i="1" dirty="0">
                <a:solidFill>
                  <a:srgbClr val="CC00CC"/>
                </a:solidFill>
                <a:ea typeface="ＭＳ Ｐゴシック" pitchFamily="34" charset="-128"/>
              </a:rPr>
              <a:t>w</a:t>
            </a:r>
            <a:r>
              <a:rPr lang="en-US" sz="1600" dirty="0">
                <a:solidFill>
                  <a:srgbClr val="CC00CC"/>
                </a:solidFill>
                <a:ea typeface="ＭＳ Ｐゴシック" pitchFamily="34" charset="-128"/>
              </a:rPr>
              <a:t> = </a:t>
            </a:r>
            <a:r>
              <a:rPr lang="en-US" sz="1600" i="1" dirty="0">
                <a:solidFill>
                  <a:srgbClr val="CC00CC"/>
                </a:solidFill>
                <a:ea typeface="ＭＳ Ｐゴシック" pitchFamily="34" charset="-128"/>
              </a:rPr>
              <a:t>w</a:t>
            </a:r>
            <a:r>
              <a:rPr lang="en-US" sz="1600" dirty="0">
                <a:solidFill>
                  <a:srgbClr val="CC00CC"/>
                </a:solidFill>
                <a:ea typeface="ＭＳ Ｐゴシック" pitchFamily="34" charset="-128"/>
              </a:rPr>
              <a:t> * </a:t>
            </a:r>
            <a:r>
              <a:rPr lang="en-US" sz="1600" i="1" dirty="0">
                <a:solidFill>
                  <a:srgbClr val="CC00CC"/>
                </a:solidFill>
                <a:ea typeface="ＭＳ Ｐゴシック" pitchFamily="34" charset="-128"/>
              </a:rPr>
              <a:t>P</a:t>
            </a:r>
            <a:r>
              <a:rPr lang="en-US" sz="1600" dirty="0">
                <a:solidFill>
                  <a:srgbClr val="CC00CC"/>
                </a:solidFill>
                <a:ea typeface="ＭＳ Ｐゴシック" pitchFamily="34" charset="-128"/>
              </a:rPr>
              <a:t>(</a:t>
            </a:r>
            <a:r>
              <a:rPr lang="en-US" sz="16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1600" i="1" baseline="-25000" dirty="0">
                <a:solidFill>
                  <a:srgbClr val="CC00CC"/>
                </a:solidFill>
                <a:ea typeface="ＭＳ Ｐゴシック" pitchFamily="34" charset="-128"/>
              </a:rPr>
              <a:t>i</a:t>
            </a:r>
            <a:r>
              <a:rPr lang="en-US" sz="1600" dirty="0">
                <a:solidFill>
                  <a:srgbClr val="CC00CC"/>
                </a:solidFill>
                <a:ea typeface="ＭＳ Ｐゴシック" pitchFamily="34" charset="-128"/>
              </a:rPr>
              <a:t> | </a:t>
            </a:r>
            <a:r>
              <a:rPr lang="en-US" sz="1600" i="1" dirty="0">
                <a:solidFill>
                  <a:srgbClr val="CC00CC"/>
                </a:solidFill>
                <a:ea typeface="ＭＳ Ｐゴシック" pitchFamily="34" charset="-128"/>
              </a:rPr>
              <a:t>parents</a:t>
            </a:r>
            <a:r>
              <a:rPr lang="en-US" sz="1600" dirty="0">
                <a:solidFill>
                  <a:srgbClr val="CC00CC"/>
                </a:solidFill>
                <a:ea typeface="ＭＳ Ｐゴシック" pitchFamily="34" charset="-128"/>
              </a:rPr>
              <a:t>(</a:t>
            </a:r>
            <a:r>
              <a:rPr lang="en-US" sz="16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1600" i="1" baseline="-25000" dirty="0">
                <a:solidFill>
                  <a:srgbClr val="CC00CC"/>
                </a:solidFill>
                <a:ea typeface="ＭＳ Ｐゴシック" pitchFamily="34" charset="-128"/>
              </a:rPr>
              <a:t>i</a:t>
            </a:r>
            <a:r>
              <a:rPr lang="en-US" sz="1600" dirty="0">
                <a:solidFill>
                  <a:srgbClr val="CC00CC"/>
                </a:solidFill>
                <a:ea typeface="ＭＳ Ｐゴシック" pitchFamily="34" charset="-128"/>
              </a:rPr>
              <a:t>))</a:t>
            </a:r>
          </a:p>
          <a:p>
            <a:pPr lvl="1"/>
            <a:r>
              <a:rPr lang="en-US" sz="1800" dirty="0">
                <a:ea typeface="ＭＳ Ｐゴシック" pitchFamily="34" charset="-128"/>
              </a:rPr>
              <a:t>else</a:t>
            </a:r>
          </a:p>
          <a:p>
            <a:pPr lvl="2"/>
            <a:r>
              <a:rPr lang="en-US" sz="1600" dirty="0">
                <a:ea typeface="ＭＳ Ｐゴシック" pitchFamily="34" charset="-128"/>
              </a:rPr>
              <a:t>Sample </a:t>
            </a:r>
            <a:r>
              <a:rPr lang="en-US" sz="16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1600" i="1" baseline="-25000" dirty="0">
                <a:solidFill>
                  <a:srgbClr val="CC00CC"/>
                </a:solidFill>
                <a:ea typeface="ＭＳ Ｐゴシック" pitchFamily="34" charset="-128"/>
              </a:rPr>
              <a:t>i</a:t>
            </a:r>
            <a:r>
              <a:rPr lang="en-US" sz="1600" dirty="0">
                <a:ea typeface="ＭＳ Ｐゴシック" pitchFamily="34" charset="-128"/>
              </a:rPr>
              <a:t> from </a:t>
            </a:r>
            <a:r>
              <a:rPr lang="en-US" sz="1600" i="1" dirty="0">
                <a:solidFill>
                  <a:srgbClr val="CC00CC"/>
                </a:solidFill>
                <a:ea typeface="ＭＳ Ｐゴシック" pitchFamily="34" charset="-128"/>
              </a:rPr>
              <a:t>P</a:t>
            </a:r>
            <a:r>
              <a:rPr lang="en-US" sz="1600" dirty="0">
                <a:solidFill>
                  <a:srgbClr val="CC00CC"/>
                </a:solidFill>
                <a:ea typeface="ＭＳ Ｐゴシック" pitchFamily="34" charset="-128"/>
              </a:rPr>
              <a:t>(</a:t>
            </a:r>
            <a:r>
              <a:rPr lang="en-US" sz="16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1600" i="1" baseline="-25000" dirty="0">
                <a:solidFill>
                  <a:srgbClr val="CC00CC"/>
                </a:solidFill>
                <a:ea typeface="ＭＳ Ｐゴシック" pitchFamily="34" charset="-128"/>
              </a:rPr>
              <a:t>i</a:t>
            </a:r>
            <a:r>
              <a:rPr lang="en-US" sz="1600" dirty="0">
                <a:solidFill>
                  <a:srgbClr val="CC00CC"/>
                </a:solidFill>
                <a:ea typeface="ＭＳ Ｐゴシック" pitchFamily="34" charset="-128"/>
              </a:rPr>
              <a:t> | </a:t>
            </a:r>
            <a:r>
              <a:rPr lang="en-US" sz="1600" i="1" dirty="0">
                <a:solidFill>
                  <a:srgbClr val="CC00CC"/>
                </a:solidFill>
                <a:ea typeface="ＭＳ Ｐゴシック" pitchFamily="34" charset="-128"/>
              </a:rPr>
              <a:t>parents</a:t>
            </a:r>
            <a:r>
              <a:rPr lang="en-US" sz="1600" dirty="0">
                <a:solidFill>
                  <a:srgbClr val="CC00CC"/>
                </a:solidFill>
                <a:ea typeface="ＭＳ Ｐゴシック" pitchFamily="34" charset="-128"/>
              </a:rPr>
              <a:t>(</a:t>
            </a:r>
            <a:r>
              <a:rPr lang="en-US" sz="16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1600" i="1" baseline="-25000" dirty="0">
                <a:solidFill>
                  <a:srgbClr val="CC00CC"/>
                </a:solidFill>
                <a:ea typeface="ＭＳ Ｐゴシック" pitchFamily="34" charset="-128"/>
              </a:rPr>
              <a:t>i</a:t>
            </a:r>
            <a:r>
              <a:rPr lang="en-US" sz="1600" dirty="0">
                <a:solidFill>
                  <a:srgbClr val="CC00CC"/>
                </a:solidFill>
                <a:ea typeface="ＭＳ Ｐゴシック" pitchFamily="34" charset="-128"/>
              </a:rPr>
              <a:t>))</a:t>
            </a:r>
          </a:p>
          <a:p>
            <a:r>
              <a:rPr lang="en-US" sz="2000" dirty="0">
                <a:ea typeface="ＭＳ Ｐゴシック" pitchFamily="34" charset="-128"/>
              </a:rPr>
              <a:t>return </a:t>
            </a: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</a:rPr>
              <a:t>(</a:t>
            </a:r>
            <a:r>
              <a:rPr lang="en-US" sz="20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000" baseline="-25000" dirty="0">
                <a:solidFill>
                  <a:srgbClr val="CC00CC"/>
                </a:solidFill>
                <a:ea typeface="ＭＳ Ｐゴシック" pitchFamily="34" charset="-128"/>
              </a:rPr>
              <a:t>1</a:t>
            </a: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</a:rPr>
              <a:t>, </a:t>
            </a:r>
            <a:r>
              <a:rPr lang="en-US" sz="20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000" baseline="-25000" dirty="0">
                <a:solidFill>
                  <a:srgbClr val="CC00CC"/>
                </a:solidFill>
                <a:ea typeface="ＭＳ Ｐゴシック" pitchFamily="34" charset="-128"/>
              </a:rPr>
              <a:t>2</a:t>
            </a: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</a:rPr>
              <a:t>, …, </a:t>
            </a:r>
            <a:r>
              <a:rPr lang="en-US" sz="2000" i="1" dirty="0" err="1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000" baseline="-25000" dirty="0" err="1">
                <a:solidFill>
                  <a:srgbClr val="CC00CC"/>
                </a:solidFill>
                <a:ea typeface="ＭＳ Ｐゴシック" pitchFamily="34" charset="-128"/>
              </a:rPr>
              <a:t>n</a:t>
            </a: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</a:rPr>
              <a:t>)</a:t>
            </a:r>
            <a:r>
              <a:rPr lang="en-US" sz="2000" dirty="0">
                <a:ea typeface="ＭＳ Ｐゴシック" pitchFamily="34" charset="-128"/>
              </a:rPr>
              <a:t>, </a:t>
            </a:r>
            <a:r>
              <a:rPr lang="en-US" sz="2000" i="1" dirty="0">
                <a:solidFill>
                  <a:srgbClr val="CC00CC"/>
                </a:solidFill>
                <a:ea typeface="ＭＳ Ｐゴシック" pitchFamily="34" charset="-128"/>
              </a:rPr>
              <a:t>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652152"/>
            <a:ext cx="9144000" cy="21830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465320"/>
            <a:ext cx="990600" cy="79248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Likelihood Weighting</a:t>
            </a:r>
          </a:p>
        </p:txBody>
      </p:sp>
      <p:sp>
        <p:nvSpPr>
          <p:cNvPr id="1137667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243762"/>
            <a:ext cx="8778433" cy="5527428"/>
          </a:xfrm>
        </p:spPr>
        <p:txBody>
          <a:bodyPr/>
          <a:lstStyle/>
          <a:p>
            <a:r>
              <a:rPr lang="en-US" sz="2000" dirty="0">
                <a:ea typeface="ＭＳ Ｐゴシック" pitchFamily="34" charset="-128"/>
                <a:cs typeface="Calibri" pitchFamily="34" charset="0"/>
              </a:rPr>
              <a:t>Sampling distribution if </a:t>
            </a:r>
            <a:r>
              <a:rPr lang="en-US" sz="2000" b="1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Z</a:t>
            </a: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 sampled and </a:t>
            </a:r>
            <a:r>
              <a:rPr lang="en-US" sz="2000" b="1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e</a:t>
            </a: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 fixed evidence</a:t>
            </a:r>
          </a:p>
          <a:p>
            <a:pPr marL="0" indent="0">
              <a:buNone/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	</a:t>
            </a:r>
            <a:r>
              <a:rPr lang="en-US" sz="2400" i="1" dirty="0">
                <a:solidFill>
                  <a:srgbClr val="CC00CC"/>
                </a:solidFill>
                <a:cs typeface="Calibri" pitchFamily="34" charset="0"/>
              </a:rPr>
              <a:t>S</a:t>
            </a:r>
            <a:r>
              <a:rPr lang="en-US" sz="2400" i="1" baseline="-25000" dirty="0">
                <a:solidFill>
                  <a:srgbClr val="CC00CC"/>
                </a:solidFill>
                <a:cs typeface="Calibri" pitchFamily="34" charset="0"/>
              </a:rPr>
              <a:t>WS</a:t>
            </a:r>
            <a:r>
              <a:rPr lang="en-US" sz="2400" dirty="0">
                <a:solidFill>
                  <a:srgbClr val="CC00CC"/>
                </a:solidFill>
                <a:cs typeface="Calibri" pitchFamily="34" charset="0"/>
              </a:rPr>
              <a:t>(</a:t>
            </a:r>
            <a:r>
              <a:rPr lang="en-US" sz="2400" b="1" dirty="0" err="1">
                <a:solidFill>
                  <a:srgbClr val="CC00CC"/>
                </a:solidFill>
                <a:cs typeface="Calibri" pitchFamily="34" charset="0"/>
              </a:rPr>
              <a:t>z</a:t>
            </a:r>
            <a:r>
              <a:rPr lang="en-US" sz="2400" dirty="0" err="1">
                <a:solidFill>
                  <a:srgbClr val="CC00CC"/>
                </a:solidFill>
                <a:cs typeface="Calibri" pitchFamily="34" charset="0"/>
              </a:rPr>
              <a:t>,</a:t>
            </a:r>
            <a:r>
              <a:rPr lang="en-US" sz="2400" b="1" dirty="0" err="1">
                <a:solidFill>
                  <a:srgbClr val="CC00CC"/>
                </a:solidFill>
                <a:cs typeface="Calibri" pitchFamily="34" charset="0"/>
              </a:rPr>
              <a:t>e</a:t>
            </a:r>
            <a:r>
              <a:rPr lang="en-US" sz="2400" dirty="0">
                <a:solidFill>
                  <a:srgbClr val="CC00CC"/>
                </a:solidFill>
                <a:cs typeface="Calibri" pitchFamily="34" charset="0"/>
              </a:rPr>
              <a:t>) = </a:t>
            </a:r>
            <a:r>
              <a:rPr lang="en-US" sz="2400" i="1" dirty="0">
                <a:solidFill>
                  <a:srgbClr val="CC00CC"/>
                </a:solidFill>
                <a:cs typeface="Calibri" pitchFamily="34" charset="0"/>
              </a:rPr>
              <a:t> </a:t>
            </a:r>
            <a:r>
              <a:rPr lang="en-US" sz="2400" dirty="0">
                <a:solidFill>
                  <a:srgbClr val="990099"/>
                </a:solidFill>
                <a:sym typeface="Symbol"/>
              </a:rPr>
              <a:t></a:t>
            </a:r>
            <a:r>
              <a:rPr lang="en-US" sz="2400" i="1" baseline="-25000" dirty="0">
                <a:solidFill>
                  <a:srgbClr val="CC00CC"/>
                </a:solidFill>
                <a:sym typeface="Symbol"/>
              </a:rPr>
              <a:t>j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i="1" dirty="0">
                <a:solidFill>
                  <a:srgbClr val="CC00CC"/>
                </a:solidFill>
                <a:cs typeface="Calibri" pitchFamily="34" charset="0"/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 err="1">
                <a:solidFill>
                  <a:srgbClr val="CC00CC"/>
                </a:solidFill>
              </a:rPr>
              <a:t>z</a:t>
            </a:r>
            <a:r>
              <a:rPr lang="en-US" sz="2400" i="1" baseline="-25000" dirty="0" err="1">
                <a:solidFill>
                  <a:srgbClr val="CC00CC"/>
                </a:solidFill>
              </a:rPr>
              <a:t>j</a:t>
            </a:r>
            <a:r>
              <a:rPr lang="en-US" sz="2400" dirty="0">
                <a:solidFill>
                  <a:srgbClr val="CC00CC"/>
                </a:solidFill>
              </a:rPr>
              <a:t> | </a:t>
            </a:r>
            <a:r>
              <a:rPr lang="en-US" sz="2400" i="1" dirty="0">
                <a:solidFill>
                  <a:srgbClr val="CC00CC"/>
                </a:solidFill>
              </a:rPr>
              <a:t>parents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 err="1">
                <a:solidFill>
                  <a:srgbClr val="CC00CC"/>
                </a:solidFill>
              </a:rPr>
              <a:t>Z</a:t>
            </a:r>
            <a:r>
              <a:rPr lang="en-US" sz="2400" i="1" baseline="-25000" dirty="0" err="1">
                <a:solidFill>
                  <a:srgbClr val="CC00CC"/>
                </a:solidFill>
              </a:rPr>
              <a:t>j</a:t>
            </a:r>
            <a:r>
              <a:rPr lang="en-US" sz="2400" dirty="0">
                <a:solidFill>
                  <a:srgbClr val="CC00CC"/>
                </a:solidFill>
              </a:rPr>
              <a:t>)) </a:t>
            </a:r>
            <a:endParaRPr lang="en-US" sz="2000" dirty="0">
              <a:ea typeface="ＭＳ Ｐゴシック" pitchFamily="34" charset="-128"/>
              <a:cs typeface="Calibri" pitchFamily="34" charset="0"/>
            </a:endParaRPr>
          </a:p>
          <a:p>
            <a:endParaRPr lang="en-US" sz="2000" dirty="0">
              <a:ea typeface="ＭＳ Ｐゴシック" pitchFamily="34" charset="-128"/>
              <a:cs typeface="Calibri" pitchFamily="34" charset="0"/>
            </a:endParaRPr>
          </a:p>
          <a:p>
            <a:endParaRPr lang="en-US" sz="2000" dirty="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000" dirty="0">
                <a:ea typeface="ＭＳ Ｐゴシック" pitchFamily="34" charset="-128"/>
                <a:cs typeface="Calibri" pitchFamily="34" charset="0"/>
              </a:rPr>
              <a:t>Now, samples have weights</a:t>
            </a:r>
          </a:p>
          <a:p>
            <a:pPr marL="0" indent="0">
              <a:buNone/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	</a:t>
            </a:r>
            <a:r>
              <a:rPr lang="en-US" sz="2400" i="1" dirty="0">
                <a:solidFill>
                  <a:srgbClr val="CC00CC"/>
                </a:solidFill>
                <a:cs typeface="Calibri" pitchFamily="34" charset="0"/>
              </a:rPr>
              <a:t>w</a:t>
            </a:r>
            <a:r>
              <a:rPr lang="en-US" sz="2400" dirty="0">
                <a:solidFill>
                  <a:srgbClr val="CC00CC"/>
                </a:solidFill>
                <a:cs typeface="Calibri" pitchFamily="34" charset="0"/>
              </a:rPr>
              <a:t>(</a:t>
            </a:r>
            <a:r>
              <a:rPr lang="en-US" sz="2400" b="1" dirty="0" err="1">
                <a:solidFill>
                  <a:srgbClr val="CC00CC"/>
                </a:solidFill>
                <a:cs typeface="Calibri" pitchFamily="34" charset="0"/>
              </a:rPr>
              <a:t>z</a:t>
            </a:r>
            <a:r>
              <a:rPr lang="en-US" sz="2400" dirty="0" err="1">
                <a:solidFill>
                  <a:srgbClr val="CC00CC"/>
                </a:solidFill>
                <a:cs typeface="Calibri" pitchFamily="34" charset="0"/>
              </a:rPr>
              <a:t>,</a:t>
            </a:r>
            <a:r>
              <a:rPr lang="en-US" sz="2400" b="1" dirty="0" err="1">
                <a:solidFill>
                  <a:srgbClr val="CC00CC"/>
                </a:solidFill>
                <a:cs typeface="Calibri" pitchFamily="34" charset="0"/>
              </a:rPr>
              <a:t>e</a:t>
            </a:r>
            <a:r>
              <a:rPr lang="en-US" sz="2400" dirty="0">
                <a:solidFill>
                  <a:srgbClr val="CC00CC"/>
                </a:solidFill>
                <a:cs typeface="Calibri" pitchFamily="34" charset="0"/>
              </a:rPr>
              <a:t>) = </a:t>
            </a:r>
            <a:r>
              <a:rPr lang="en-US" sz="2400" i="1" dirty="0">
                <a:solidFill>
                  <a:srgbClr val="CC00CC"/>
                </a:solidFill>
                <a:cs typeface="Calibri" pitchFamily="34" charset="0"/>
              </a:rPr>
              <a:t> </a:t>
            </a:r>
            <a:r>
              <a:rPr lang="en-US" sz="2400" dirty="0">
                <a:solidFill>
                  <a:srgbClr val="990099"/>
                </a:solidFill>
                <a:sym typeface="Symbol"/>
              </a:rPr>
              <a:t></a:t>
            </a:r>
            <a:r>
              <a:rPr lang="en-US" sz="2400" i="1" baseline="-25000" dirty="0">
                <a:solidFill>
                  <a:srgbClr val="CC00CC"/>
                </a:solidFill>
                <a:sym typeface="Symbol"/>
              </a:rPr>
              <a:t>k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i="1" dirty="0">
                <a:solidFill>
                  <a:srgbClr val="CC00CC"/>
                </a:solidFill>
                <a:cs typeface="Calibri" pitchFamily="34" charset="0"/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 err="1">
                <a:solidFill>
                  <a:srgbClr val="CC00CC"/>
                </a:solidFill>
              </a:rPr>
              <a:t>e</a:t>
            </a:r>
            <a:r>
              <a:rPr lang="en-US" sz="2400" i="1" baseline="-25000" dirty="0" err="1">
                <a:solidFill>
                  <a:srgbClr val="CC00CC"/>
                </a:solidFill>
              </a:rPr>
              <a:t>k</a:t>
            </a:r>
            <a:r>
              <a:rPr lang="en-US" sz="2400" dirty="0">
                <a:solidFill>
                  <a:srgbClr val="CC00CC"/>
                </a:solidFill>
              </a:rPr>
              <a:t> | </a:t>
            </a:r>
            <a:r>
              <a:rPr lang="en-US" sz="2400" i="1" dirty="0">
                <a:solidFill>
                  <a:srgbClr val="CC00CC"/>
                </a:solidFill>
              </a:rPr>
              <a:t>parents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 err="1">
                <a:solidFill>
                  <a:srgbClr val="CC00CC"/>
                </a:solidFill>
              </a:rPr>
              <a:t>E</a:t>
            </a:r>
            <a:r>
              <a:rPr lang="en-US" sz="2400" i="1" baseline="-25000" dirty="0" err="1">
                <a:solidFill>
                  <a:srgbClr val="CC00CC"/>
                </a:solidFill>
              </a:rPr>
              <a:t>k</a:t>
            </a:r>
            <a:r>
              <a:rPr lang="en-US" sz="2400" dirty="0">
                <a:solidFill>
                  <a:srgbClr val="CC00CC"/>
                </a:solidFill>
              </a:rPr>
              <a:t>)) </a:t>
            </a:r>
            <a:endParaRPr lang="en-US" sz="2000" dirty="0">
              <a:ea typeface="ＭＳ Ｐゴシック" pitchFamily="34" charset="-128"/>
              <a:cs typeface="Calibri" pitchFamily="34" charset="0"/>
            </a:endParaRPr>
          </a:p>
          <a:p>
            <a:endParaRPr lang="en-US" sz="2000" dirty="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000" dirty="0">
                <a:ea typeface="ＭＳ Ｐゴシック" pitchFamily="34" charset="-128"/>
                <a:cs typeface="Calibri" pitchFamily="34" charset="0"/>
              </a:rPr>
              <a:t>Together, weighted sampling distribution is consistent</a:t>
            </a:r>
          </a:p>
          <a:p>
            <a:pPr marL="0" indent="0">
              <a:buNone/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	</a:t>
            </a:r>
            <a:r>
              <a:rPr lang="en-US" sz="2400" i="1" dirty="0">
                <a:solidFill>
                  <a:srgbClr val="CC00CC"/>
                </a:solidFill>
                <a:cs typeface="Calibri" pitchFamily="34" charset="0"/>
              </a:rPr>
              <a:t>S</a:t>
            </a:r>
            <a:r>
              <a:rPr lang="en-US" sz="2400" i="1" baseline="-25000" dirty="0">
                <a:solidFill>
                  <a:srgbClr val="CC00CC"/>
                </a:solidFill>
                <a:cs typeface="Calibri" pitchFamily="34" charset="0"/>
              </a:rPr>
              <a:t>WS</a:t>
            </a:r>
            <a:r>
              <a:rPr lang="en-US" sz="2400" dirty="0">
                <a:solidFill>
                  <a:srgbClr val="CC00CC"/>
                </a:solidFill>
                <a:cs typeface="Calibri" pitchFamily="34" charset="0"/>
              </a:rPr>
              <a:t>(</a:t>
            </a:r>
            <a:r>
              <a:rPr lang="en-US" sz="2400" b="1" dirty="0" err="1">
                <a:solidFill>
                  <a:srgbClr val="CC00CC"/>
                </a:solidFill>
                <a:cs typeface="Calibri" pitchFamily="34" charset="0"/>
              </a:rPr>
              <a:t>z</a:t>
            </a:r>
            <a:r>
              <a:rPr lang="en-US" sz="2400" dirty="0" err="1">
                <a:solidFill>
                  <a:srgbClr val="CC00CC"/>
                </a:solidFill>
                <a:cs typeface="Calibri" pitchFamily="34" charset="0"/>
              </a:rPr>
              <a:t>,</a:t>
            </a:r>
            <a:r>
              <a:rPr lang="en-US" sz="2400" b="1" dirty="0" err="1">
                <a:solidFill>
                  <a:srgbClr val="CC00CC"/>
                </a:solidFill>
                <a:cs typeface="Calibri" pitchFamily="34" charset="0"/>
              </a:rPr>
              <a:t>e</a:t>
            </a:r>
            <a:r>
              <a:rPr lang="en-US" sz="2400" dirty="0">
                <a:solidFill>
                  <a:srgbClr val="CC00CC"/>
                </a:solidFill>
                <a:cs typeface="Calibri" pitchFamily="34" charset="0"/>
              </a:rPr>
              <a:t>) 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</a:t>
            </a:r>
            <a:r>
              <a:rPr lang="en-US" sz="2400" dirty="0"/>
              <a:t> </a:t>
            </a:r>
            <a:r>
              <a:rPr lang="en-US" sz="2400" i="1" dirty="0">
                <a:solidFill>
                  <a:srgbClr val="CC00CC"/>
                </a:solidFill>
                <a:cs typeface="Calibri" pitchFamily="34" charset="0"/>
              </a:rPr>
              <a:t>w</a:t>
            </a:r>
            <a:r>
              <a:rPr lang="en-US" sz="2400" dirty="0">
                <a:solidFill>
                  <a:srgbClr val="CC00CC"/>
                </a:solidFill>
                <a:cs typeface="Calibri" pitchFamily="34" charset="0"/>
              </a:rPr>
              <a:t>(</a:t>
            </a:r>
            <a:r>
              <a:rPr lang="en-US" sz="2400" b="1" dirty="0" err="1">
                <a:solidFill>
                  <a:srgbClr val="CC00CC"/>
                </a:solidFill>
                <a:cs typeface="Calibri" pitchFamily="34" charset="0"/>
              </a:rPr>
              <a:t>z</a:t>
            </a:r>
            <a:r>
              <a:rPr lang="en-US" sz="2400" dirty="0" err="1">
                <a:solidFill>
                  <a:srgbClr val="CC00CC"/>
                </a:solidFill>
                <a:cs typeface="Calibri" pitchFamily="34" charset="0"/>
              </a:rPr>
              <a:t>,</a:t>
            </a:r>
            <a:r>
              <a:rPr lang="en-US" sz="2400" b="1" dirty="0" err="1">
                <a:solidFill>
                  <a:srgbClr val="CC00CC"/>
                </a:solidFill>
                <a:cs typeface="Calibri" pitchFamily="34" charset="0"/>
              </a:rPr>
              <a:t>e</a:t>
            </a:r>
            <a:r>
              <a:rPr lang="en-US" sz="2400" dirty="0">
                <a:solidFill>
                  <a:srgbClr val="CC00CC"/>
                </a:solidFill>
                <a:cs typeface="Calibri" pitchFamily="34" charset="0"/>
              </a:rPr>
              <a:t>) =  </a:t>
            </a:r>
            <a:r>
              <a:rPr lang="en-US" sz="2400" dirty="0">
                <a:solidFill>
                  <a:srgbClr val="990099"/>
                </a:solidFill>
                <a:sym typeface="Symbol"/>
              </a:rPr>
              <a:t></a:t>
            </a:r>
            <a:r>
              <a:rPr lang="en-US" sz="2400" i="1" baseline="-25000" dirty="0">
                <a:solidFill>
                  <a:srgbClr val="CC00CC"/>
                </a:solidFill>
                <a:sym typeface="Symbol"/>
              </a:rPr>
              <a:t>j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i="1" dirty="0">
                <a:solidFill>
                  <a:srgbClr val="CC00CC"/>
                </a:solidFill>
                <a:cs typeface="Calibri" pitchFamily="34" charset="0"/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 err="1">
                <a:solidFill>
                  <a:srgbClr val="CC00CC"/>
                </a:solidFill>
              </a:rPr>
              <a:t>z</a:t>
            </a:r>
            <a:r>
              <a:rPr lang="en-US" sz="2400" i="1" baseline="-25000" dirty="0" err="1">
                <a:solidFill>
                  <a:srgbClr val="CC00CC"/>
                </a:solidFill>
              </a:rPr>
              <a:t>j</a:t>
            </a:r>
            <a:r>
              <a:rPr lang="en-US" sz="2400" dirty="0">
                <a:solidFill>
                  <a:srgbClr val="CC00CC"/>
                </a:solidFill>
              </a:rPr>
              <a:t> | </a:t>
            </a:r>
            <a:r>
              <a:rPr lang="en-US" sz="2400" i="1" dirty="0">
                <a:solidFill>
                  <a:srgbClr val="CC00CC"/>
                </a:solidFill>
              </a:rPr>
              <a:t>parents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 err="1">
                <a:solidFill>
                  <a:srgbClr val="CC00CC"/>
                </a:solidFill>
              </a:rPr>
              <a:t>Z</a:t>
            </a:r>
            <a:r>
              <a:rPr lang="en-US" sz="2400" i="1" baseline="-25000" dirty="0" err="1">
                <a:solidFill>
                  <a:srgbClr val="CC00CC"/>
                </a:solidFill>
              </a:rPr>
              <a:t>j</a:t>
            </a:r>
            <a:r>
              <a:rPr lang="en-US" sz="2400" dirty="0">
                <a:solidFill>
                  <a:srgbClr val="CC00CC"/>
                </a:solidFill>
              </a:rPr>
              <a:t>)) </a:t>
            </a:r>
            <a:r>
              <a:rPr lang="en-US" sz="2400" i="1" dirty="0">
                <a:solidFill>
                  <a:srgbClr val="CC00CC"/>
                </a:solidFill>
                <a:cs typeface="Calibri" pitchFamily="34" charset="0"/>
              </a:rPr>
              <a:t> </a:t>
            </a:r>
            <a:r>
              <a:rPr lang="en-US" sz="2400" dirty="0">
                <a:solidFill>
                  <a:srgbClr val="990099"/>
                </a:solidFill>
                <a:sym typeface="Symbol"/>
              </a:rPr>
              <a:t></a:t>
            </a:r>
            <a:r>
              <a:rPr lang="en-US" sz="2400" i="1" baseline="-25000" dirty="0">
                <a:solidFill>
                  <a:srgbClr val="CC00CC"/>
                </a:solidFill>
                <a:sym typeface="Symbol"/>
              </a:rPr>
              <a:t>k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i="1" dirty="0">
                <a:solidFill>
                  <a:srgbClr val="CC00CC"/>
                </a:solidFill>
                <a:cs typeface="Calibri" pitchFamily="34" charset="0"/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 err="1">
                <a:solidFill>
                  <a:srgbClr val="CC00CC"/>
                </a:solidFill>
              </a:rPr>
              <a:t>e</a:t>
            </a:r>
            <a:r>
              <a:rPr lang="en-US" sz="2400" i="1" baseline="-25000" dirty="0" err="1">
                <a:solidFill>
                  <a:srgbClr val="CC00CC"/>
                </a:solidFill>
              </a:rPr>
              <a:t>k</a:t>
            </a:r>
            <a:r>
              <a:rPr lang="en-US" sz="2400" dirty="0">
                <a:solidFill>
                  <a:srgbClr val="CC00CC"/>
                </a:solidFill>
              </a:rPr>
              <a:t> | </a:t>
            </a:r>
            <a:r>
              <a:rPr lang="en-US" sz="2400" i="1" dirty="0">
                <a:solidFill>
                  <a:srgbClr val="CC00CC"/>
                </a:solidFill>
              </a:rPr>
              <a:t>parents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 err="1">
                <a:solidFill>
                  <a:srgbClr val="CC00CC"/>
                </a:solidFill>
              </a:rPr>
              <a:t>E</a:t>
            </a:r>
            <a:r>
              <a:rPr lang="en-US" sz="2400" i="1" baseline="-25000" dirty="0" err="1">
                <a:solidFill>
                  <a:srgbClr val="CC00CC"/>
                </a:solidFill>
              </a:rPr>
              <a:t>k</a:t>
            </a:r>
            <a:r>
              <a:rPr lang="en-US" sz="2400" dirty="0">
                <a:solidFill>
                  <a:srgbClr val="CC00CC"/>
                </a:solidFill>
              </a:rPr>
              <a:t>))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C00CC"/>
                </a:solidFill>
              </a:rPr>
              <a:t>		              = </a:t>
            </a:r>
            <a:r>
              <a:rPr lang="en-US" sz="2400" i="1" dirty="0">
                <a:solidFill>
                  <a:srgbClr val="CC00CC"/>
                </a:solidFill>
                <a:cs typeface="Calibri" pitchFamily="34" charset="0"/>
              </a:rPr>
              <a:t>P</a:t>
            </a:r>
            <a:r>
              <a:rPr lang="en-US" sz="2400" dirty="0">
                <a:solidFill>
                  <a:srgbClr val="CC00CC"/>
                </a:solidFill>
                <a:cs typeface="Calibri" pitchFamily="34" charset="0"/>
              </a:rPr>
              <a:t>(</a:t>
            </a:r>
            <a:r>
              <a:rPr lang="en-US" sz="2400" b="1" dirty="0" err="1">
                <a:solidFill>
                  <a:srgbClr val="CC00CC"/>
                </a:solidFill>
                <a:cs typeface="Calibri" pitchFamily="34" charset="0"/>
              </a:rPr>
              <a:t>z</a:t>
            </a:r>
            <a:r>
              <a:rPr lang="en-US" sz="2400" dirty="0" err="1">
                <a:solidFill>
                  <a:srgbClr val="CC00CC"/>
                </a:solidFill>
                <a:cs typeface="Calibri" pitchFamily="34" charset="0"/>
              </a:rPr>
              <a:t>,</a:t>
            </a:r>
            <a:r>
              <a:rPr lang="en-US" sz="2400" b="1" dirty="0" err="1">
                <a:solidFill>
                  <a:srgbClr val="CC00CC"/>
                </a:solidFill>
                <a:cs typeface="Calibri" pitchFamily="34" charset="0"/>
              </a:rPr>
              <a:t>e</a:t>
            </a:r>
            <a:r>
              <a:rPr lang="en-US" sz="2400" dirty="0">
                <a:solidFill>
                  <a:srgbClr val="CC00CC"/>
                </a:solidFill>
                <a:cs typeface="Calibri" pitchFamily="34" charset="0"/>
              </a:rPr>
              <a:t>) </a:t>
            </a:r>
            <a:r>
              <a:rPr lang="en-US" sz="2400" dirty="0">
                <a:solidFill>
                  <a:srgbClr val="CC00CC"/>
                </a:solidFill>
              </a:rPr>
              <a:t> </a:t>
            </a:r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000" dirty="0">
                <a:ea typeface="ＭＳ Ｐゴシック" pitchFamily="34" charset="-128"/>
                <a:cs typeface="Calibri" pitchFamily="34" charset="0"/>
              </a:rPr>
              <a:t>Likelihood weighting is an example of </a:t>
            </a:r>
            <a:r>
              <a:rPr lang="en-US" sz="2000" b="1" i="1" dirty="0">
                <a:solidFill>
                  <a:srgbClr val="3333FF"/>
                </a:solidFill>
                <a:ea typeface="ＭＳ Ｐゴシック" pitchFamily="34" charset="-128"/>
                <a:cs typeface="Calibri" pitchFamily="34" charset="0"/>
              </a:rPr>
              <a:t>importance sampling</a:t>
            </a:r>
          </a:p>
          <a:p>
            <a:pPr lvl="1"/>
            <a:r>
              <a:rPr lang="en-US" sz="1600" dirty="0">
                <a:ea typeface="ＭＳ Ｐゴシック" pitchFamily="34" charset="-128"/>
                <a:cs typeface="Calibri" pitchFamily="34" charset="0"/>
              </a:rPr>
              <a:t>Would like to estimate some quantity based on samples from </a:t>
            </a:r>
            <a:r>
              <a:rPr lang="en-US" sz="1600" i="1" dirty="0">
                <a:solidFill>
                  <a:srgbClr val="CC00CD"/>
                </a:solidFill>
                <a:ea typeface="ＭＳ Ｐゴシック" pitchFamily="34" charset="-128"/>
                <a:cs typeface="Calibri" pitchFamily="34" charset="0"/>
              </a:rPr>
              <a:t>P</a:t>
            </a:r>
          </a:p>
          <a:p>
            <a:pPr lvl="1"/>
            <a:r>
              <a:rPr lang="en-US" sz="1600" i="1" dirty="0">
                <a:solidFill>
                  <a:srgbClr val="CC00CD"/>
                </a:solidFill>
                <a:ea typeface="ＭＳ Ｐゴシック" pitchFamily="34" charset="-128"/>
                <a:cs typeface="Calibri" pitchFamily="34" charset="0"/>
              </a:rPr>
              <a:t>P</a:t>
            </a:r>
            <a:r>
              <a:rPr lang="en-US" sz="1600" dirty="0">
                <a:ea typeface="ＭＳ Ｐゴシック" pitchFamily="34" charset="-128"/>
                <a:cs typeface="Calibri" pitchFamily="34" charset="0"/>
              </a:rPr>
              <a:t> is hard to sample from, so use </a:t>
            </a:r>
            <a:r>
              <a:rPr lang="en-US" sz="1600" i="1" dirty="0">
                <a:solidFill>
                  <a:srgbClr val="CC00CD"/>
                </a:solidFill>
                <a:ea typeface="ＭＳ Ｐゴシック" pitchFamily="34" charset="-128"/>
                <a:cs typeface="Calibri" pitchFamily="34" charset="0"/>
              </a:rPr>
              <a:t>Q</a:t>
            </a:r>
            <a:r>
              <a:rPr lang="en-US" sz="1600" dirty="0">
                <a:ea typeface="ＭＳ Ｐゴシック" pitchFamily="34" charset="-128"/>
                <a:cs typeface="Calibri" pitchFamily="34" charset="0"/>
              </a:rPr>
              <a:t> instead</a:t>
            </a:r>
          </a:p>
          <a:p>
            <a:pPr lvl="1"/>
            <a:r>
              <a:rPr lang="en-US" sz="1600" dirty="0">
                <a:ea typeface="ＭＳ Ｐゴシック" pitchFamily="34" charset="-128"/>
                <a:cs typeface="Calibri" pitchFamily="34" charset="0"/>
              </a:rPr>
              <a:t>Weight each sample </a:t>
            </a:r>
            <a:r>
              <a:rPr lang="en-US" sz="1600" i="1" dirty="0">
                <a:solidFill>
                  <a:srgbClr val="CC00CD"/>
                </a:solidFill>
                <a:ea typeface="ＭＳ Ｐゴシック" pitchFamily="34" charset="-128"/>
                <a:cs typeface="Calibri" pitchFamily="34" charset="0"/>
              </a:rPr>
              <a:t>x</a:t>
            </a:r>
            <a:r>
              <a:rPr lang="en-US" sz="1600" dirty="0">
                <a:ea typeface="ＭＳ Ｐゴシック" pitchFamily="34" charset="-128"/>
                <a:cs typeface="Calibri" pitchFamily="34" charset="0"/>
              </a:rPr>
              <a:t> by </a:t>
            </a:r>
            <a:r>
              <a:rPr lang="en-US" sz="1600" i="1" dirty="0">
                <a:solidFill>
                  <a:srgbClr val="CC00CD"/>
                </a:solidFill>
                <a:ea typeface="ＭＳ Ｐゴシック" pitchFamily="34" charset="-128"/>
                <a:cs typeface="Calibri" pitchFamily="34" charset="0"/>
              </a:rPr>
              <a:t>P</a:t>
            </a:r>
            <a:r>
              <a:rPr lang="en-US" sz="1600" dirty="0">
                <a:solidFill>
                  <a:srgbClr val="CC00CD"/>
                </a:solidFill>
                <a:ea typeface="ＭＳ Ｐゴシック" pitchFamily="34" charset="-128"/>
                <a:cs typeface="Calibri" pitchFamily="34" charset="0"/>
              </a:rPr>
              <a:t>(</a:t>
            </a:r>
            <a:r>
              <a:rPr lang="en-US" sz="1600" i="1" dirty="0">
                <a:solidFill>
                  <a:srgbClr val="CC00CD"/>
                </a:solidFill>
                <a:ea typeface="ＭＳ Ｐゴシック" pitchFamily="34" charset="-128"/>
                <a:cs typeface="Calibri" pitchFamily="34" charset="0"/>
              </a:rPr>
              <a:t>x</a:t>
            </a:r>
            <a:r>
              <a:rPr lang="en-US" sz="1600" dirty="0">
                <a:solidFill>
                  <a:srgbClr val="CC00CD"/>
                </a:solidFill>
                <a:ea typeface="ＭＳ Ｐゴシック" pitchFamily="34" charset="-128"/>
                <a:cs typeface="Calibri" pitchFamily="34" charset="0"/>
              </a:rPr>
              <a:t>)/</a:t>
            </a:r>
            <a:r>
              <a:rPr lang="en-US" sz="1600" i="1" dirty="0">
                <a:solidFill>
                  <a:srgbClr val="CC00CD"/>
                </a:solidFill>
                <a:ea typeface="ＭＳ Ｐゴシック" pitchFamily="34" charset="-128"/>
                <a:cs typeface="Calibri" pitchFamily="34" charset="0"/>
              </a:rPr>
              <a:t>Q</a:t>
            </a:r>
            <a:r>
              <a:rPr lang="en-US" sz="1600" dirty="0">
                <a:solidFill>
                  <a:srgbClr val="CC00CD"/>
                </a:solidFill>
                <a:ea typeface="ＭＳ Ｐゴシック" pitchFamily="34" charset="-128"/>
                <a:cs typeface="Calibri" pitchFamily="34" charset="0"/>
              </a:rPr>
              <a:t>(</a:t>
            </a:r>
            <a:r>
              <a:rPr lang="en-US" sz="1600" i="1" dirty="0">
                <a:solidFill>
                  <a:srgbClr val="CC00CD"/>
                </a:solidFill>
                <a:ea typeface="ＭＳ Ｐゴシック" pitchFamily="34" charset="-128"/>
                <a:cs typeface="Calibri" pitchFamily="34" charset="0"/>
              </a:rPr>
              <a:t>x</a:t>
            </a:r>
            <a:r>
              <a:rPr lang="en-US" sz="1600" dirty="0">
                <a:solidFill>
                  <a:srgbClr val="CC00CD"/>
                </a:solidFill>
                <a:ea typeface="ＭＳ Ｐゴシック" pitchFamily="34" charset="-128"/>
                <a:cs typeface="Calibri" pitchFamily="34" charset="0"/>
              </a:rPr>
              <a:t>)</a:t>
            </a:r>
          </a:p>
        </p:txBody>
      </p:sp>
      <p:grpSp>
        <p:nvGrpSpPr>
          <p:cNvPr id="64518" name="Group 30"/>
          <p:cNvGrpSpPr>
            <a:grpSpLocks/>
          </p:cNvGrpSpPr>
          <p:nvPr/>
        </p:nvGrpSpPr>
        <p:grpSpPr bwMode="auto">
          <a:xfrm>
            <a:off x="7848600" y="2438400"/>
            <a:ext cx="2438400" cy="1573213"/>
            <a:chOff x="3456" y="1414"/>
            <a:chExt cx="2496" cy="1610"/>
          </a:xfrm>
        </p:grpSpPr>
        <p:sp>
          <p:nvSpPr>
            <p:cNvPr id="64521" name="Oval 14"/>
            <p:cNvSpPr>
              <a:spLocks noChangeArrowheads="1"/>
            </p:cNvSpPr>
            <p:nvPr/>
          </p:nvSpPr>
          <p:spPr bwMode="auto">
            <a:xfrm>
              <a:off x="4320" y="1414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CC00CD"/>
                  </a:solidFill>
                  <a:latin typeface="Calibri" pitchFamily="34" charset="0"/>
                  <a:cs typeface="Calibri" pitchFamily="34" charset="0"/>
                </a:rPr>
                <a:t>Cloudy</a:t>
              </a:r>
            </a:p>
          </p:txBody>
        </p:sp>
        <p:sp>
          <p:nvSpPr>
            <p:cNvPr id="64522" name="Oval 15"/>
            <p:cNvSpPr>
              <a:spLocks noChangeArrowheads="1"/>
            </p:cNvSpPr>
            <p:nvPr/>
          </p:nvSpPr>
          <p:spPr bwMode="auto">
            <a:xfrm>
              <a:off x="3456" y="2024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CC00CD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523" name="Oval 16"/>
            <p:cNvSpPr>
              <a:spLocks noChangeArrowheads="1"/>
            </p:cNvSpPr>
            <p:nvPr/>
          </p:nvSpPr>
          <p:spPr bwMode="auto">
            <a:xfrm>
              <a:off x="5182" y="2038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CC00CD"/>
                  </a:solidFill>
                  <a:latin typeface="Calibri" pitchFamily="34" charset="0"/>
                  <a:cs typeface="Calibri" pitchFamily="34" charset="0"/>
                </a:rPr>
                <a:t>R</a:t>
              </a:r>
            </a:p>
          </p:txBody>
        </p:sp>
        <p:sp>
          <p:nvSpPr>
            <p:cNvPr id="64524" name="Oval 17"/>
            <p:cNvSpPr>
              <a:spLocks noChangeArrowheads="1"/>
            </p:cNvSpPr>
            <p:nvPr/>
          </p:nvSpPr>
          <p:spPr bwMode="auto">
            <a:xfrm>
              <a:off x="4318" y="2662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CC00CD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64525" name="AutoShape 18"/>
            <p:cNvCxnSpPr>
              <a:cxnSpLocks noChangeShapeType="1"/>
              <a:stCxn id="64529" idx="5"/>
              <a:endCxn id="64523" idx="1"/>
            </p:cNvCxnSpPr>
            <p:nvPr/>
          </p:nvCxnSpPr>
          <p:spPr bwMode="auto">
            <a:xfrm>
              <a:off x="4977" y="1732"/>
              <a:ext cx="318" cy="3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26" name="AutoShape 19"/>
            <p:cNvCxnSpPr>
              <a:cxnSpLocks noChangeShapeType="1"/>
              <a:stCxn id="64521" idx="3"/>
              <a:endCxn id="64522" idx="7"/>
            </p:cNvCxnSpPr>
            <p:nvPr/>
          </p:nvCxnSpPr>
          <p:spPr bwMode="auto">
            <a:xfrm flipH="1">
              <a:off x="4113" y="1732"/>
              <a:ext cx="320" cy="3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27" name="AutoShape 20"/>
            <p:cNvCxnSpPr>
              <a:cxnSpLocks noChangeShapeType="1"/>
              <a:stCxn id="64522" idx="5"/>
              <a:endCxn id="64524" idx="1"/>
            </p:cNvCxnSpPr>
            <p:nvPr/>
          </p:nvCxnSpPr>
          <p:spPr bwMode="auto">
            <a:xfrm>
              <a:off x="4113" y="2342"/>
              <a:ext cx="318" cy="36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528" name="AutoShape 21"/>
            <p:cNvCxnSpPr>
              <a:cxnSpLocks noChangeShapeType="1"/>
              <a:stCxn id="64523" idx="3"/>
              <a:endCxn id="64524" idx="7"/>
            </p:cNvCxnSpPr>
            <p:nvPr/>
          </p:nvCxnSpPr>
          <p:spPr bwMode="auto">
            <a:xfrm flipH="1">
              <a:off x="4975" y="2356"/>
              <a:ext cx="320" cy="3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529" name="Oval 22"/>
            <p:cNvSpPr>
              <a:spLocks noChangeArrowheads="1"/>
            </p:cNvSpPr>
            <p:nvPr/>
          </p:nvSpPr>
          <p:spPr bwMode="auto">
            <a:xfrm>
              <a:off x="4320" y="1414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rgbClr val="CC00CD"/>
                  </a:solidFill>
                  <a:latin typeface="Calibri" pitchFamily="34" charset="0"/>
                  <a:cs typeface="Calibri" pitchFamily="34" charset="0"/>
                </a:rPr>
                <a:t>C</a:t>
              </a:r>
            </a:p>
          </p:txBody>
        </p:sp>
        <p:sp>
          <p:nvSpPr>
            <p:cNvPr id="64530" name="Oval 23"/>
            <p:cNvSpPr>
              <a:spLocks noChangeArrowheads="1"/>
            </p:cNvSpPr>
            <p:nvPr/>
          </p:nvSpPr>
          <p:spPr bwMode="auto">
            <a:xfrm>
              <a:off x="3456" y="2024"/>
              <a:ext cx="770" cy="362"/>
            </a:xfrm>
            <a:prstGeom prst="ellipse">
              <a:avLst/>
            </a:prstGeom>
            <a:solidFill>
              <a:srgbClr val="33CC33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CC00CD"/>
                  </a:solidFill>
                  <a:latin typeface="Calibri" pitchFamily="34" charset="0"/>
                  <a:cs typeface="Calibri" pitchFamily="34" charset="0"/>
                </a:rPr>
                <a:t>S</a:t>
              </a:r>
            </a:p>
          </p:txBody>
        </p:sp>
        <p:sp>
          <p:nvSpPr>
            <p:cNvPr id="64531" name="Oval 25"/>
            <p:cNvSpPr>
              <a:spLocks noChangeArrowheads="1"/>
            </p:cNvSpPr>
            <p:nvPr/>
          </p:nvSpPr>
          <p:spPr bwMode="auto">
            <a:xfrm>
              <a:off x="4320" y="2662"/>
              <a:ext cx="770" cy="362"/>
            </a:xfrm>
            <a:prstGeom prst="ellipse">
              <a:avLst/>
            </a:prstGeom>
            <a:solidFill>
              <a:srgbClr val="33CC33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CC00CD"/>
                  </a:solidFill>
                  <a:latin typeface="Calibri" pitchFamily="34" charset="0"/>
                  <a:cs typeface="Calibri" pitchFamily="34" charset="0"/>
                </a:rPr>
                <a:t>W</a:t>
              </a:r>
            </a:p>
          </p:txBody>
        </p:sp>
        <p:sp>
          <p:nvSpPr>
            <p:cNvPr id="64532" name="Line 26"/>
            <p:cNvSpPr>
              <a:spLocks noChangeShapeType="1"/>
            </p:cNvSpPr>
            <p:nvPr/>
          </p:nvSpPr>
          <p:spPr bwMode="auto">
            <a:xfrm flipV="1">
              <a:off x="4392" y="2662"/>
              <a:ext cx="384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CC00CD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533" name="Line 27"/>
            <p:cNvSpPr>
              <a:spLocks noChangeShapeType="1"/>
            </p:cNvSpPr>
            <p:nvPr/>
          </p:nvSpPr>
          <p:spPr bwMode="auto">
            <a:xfrm flipV="1">
              <a:off x="4632" y="2710"/>
              <a:ext cx="336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CC00CD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534" name="Line 28"/>
            <p:cNvSpPr>
              <a:spLocks noChangeShapeType="1"/>
            </p:cNvSpPr>
            <p:nvPr/>
          </p:nvSpPr>
          <p:spPr bwMode="auto">
            <a:xfrm flipV="1">
              <a:off x="3504" y="2016"/>
              <a:ext cx="384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CC00CD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535" name="Line 29"/>
            <p:cNvSpPr>
              <a:spLocks noChangeShapeType="1"/>
            </p:cNvSpPr>
            <p:nvPr/>
          </p:nvSpPr>
          <p:spPr bwMode="auto">
            <a:xfrm flipV="1">
              <a:off x="3744" y="2064"/>
              <a:ext cx="336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CC00CD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Oval 135">
            <a:extLst>
              <a:ext uri="{FF2B5EF4-FFF2-40B4-BE49-F238E27FC236}">
                <a16:creationId xmlns:a16="http://schemas.microsoft.com/office/drawing/2014/main" id="{8567F189-778B-2D45-A419-D3FB0D96A16C}"/>
              </a:ext>
            </a:extLst>
          </p:cNvPr>
          <p:cNvSpPr/>
          <p:nvPr/>
        </p:nvSpPr>
        <p:spPr>
          <a:xfrm>
            <a:off x="1011533" y="4550645"/>
            <a:ext cx="348426" cy="348427"/>
          </a:xfrm>
          <a:prstGeom prst="ellipse">
            <a:avLst/>
          </a:prstGeom>
          <a:solidFill>
            <a:srgbClr val="FFB1CE">
              <a:alpha val="74118"/>
            </a:srgb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D2D5A572-33AC-1043-93CE-EB27C94F0317}"/>
              </a:ext>
            </a:extLst>
          </p:cNvPr>
          <p:cNvSpPr/>
          <p:nvPr/>
        </p:nvSpPr>
        <p:spPr>
          <a:xfrm>
            <a:off x="3937553" y="5668538"/>
            <a:ext cx="348426" cy="348427"/>
          </a:xfrm>
          <a:prstGeom prst="ellipse">
            <a:avLst/>
          </a:prstGeom>
          <a:solidFill>
            <a:srgbClr val="FFB1CE">
              <a:alpha val="74118"/>
            </a:srgb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DEE62C87-9F35-C34D-ABB2-CDFBA49E5341}"/>
              </a:ext>
            </a:extLst>
          </p:cNvPr>
          <p:cNvSpPr/>
          <p:nvPr/>
        </p:nvSpPr>
        <p:spPr>
          <a:xfrm>
            <a:off x="3447552" y="5666504"/>
            <a:ext cx="348426" cy="348427"/>
          </a:xfrm>
          <a:prstGeom prst="ellipse">
            <a:avLst/>
          </a:prstGeom>
          <a:solidFill>
            <a:srgbClr val="FFB1CE">
              <a:alpha val="74118"/>
            </a:srgb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BD2E1D41-5B68-8940-9DD2-C01DED5B7999}"/>
              </a:ext>
            </a:extLst>
          </p:cNvPr>
          <p:cNvSpPr/>
          <p:nvPr/>
        </p:nvSpPr>
        <p:spPr>
          <a:xfrm>
            <a:off x="2114414" y="6226020"/>
            <a:ext cx="348426" cy="348427"/>
          </a:xfrm>
          <a:prstGeom prst="ellipse">
            <a:avLst/>
          </a:prstGeom>
          <a:solidFill>
            <a:srgbClr val="FFDD78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FFFF00"/>
              </a:highlight>
            </a:endParaRPr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13C7ADB1-5B95-8949-A12F-9CA02A5F9C65}"/>
              </a:ext>
            </a:extLst>
          </p:cNvPr>
          <p:cNvSpPr/>
          <p:nvPr/>
        </p:nvSpPr>
        <p:spPr>
          <a:xfrm>
            <a:off x="1156218" y="6226021"/>
            <a:ext cx="348426" cy="348427"/>
          </a:xfrm>
          <a:prstGeom prst="ellipse">
            <a:avLst/>
          </a:prstGeom>
          <a:solidFill>
            <a:srgbClr val="D1D1F0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CF51EB3F-CCC7-5F4C-87CA-9B65BCC91CAA}"/>
              </a:ext>
            </a:extLst>
          </p:cNvPr>
          <p:cNvSpPr/>
          <p:nvPr/>
        </p:nvSpPr>
        <p:spPr>
          <a:xfrm>
            <a:off x="4426174" y="5658419"/>
            <a:ext cx="348426" cy="348427"/>
          </a:xfrm>
          <a:prstGeom prst="ellipse">
            <a:avLst/>
          </a:prstGeom>
          <a:solidFill>
            <a:srgbClr val="D1D1F0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0CBECB03-A641-8843-947E-E3B4BCBFD998}"/>
              </a:ext>
            </a:extLst>
          </p:cNvPr>
          <p:cNvSpPr/>
          <p:nvPr/>
        </p:nvSpPr>
        <p:spPr>
          <a:xfrm>
            <a:off x="1494793" y="4553575"/>
            <a:ext cx="348426" cy="348427"/>
          </a:xfrm>
          <a:prstGeom prst="ellipse">
            <a:avLst/>
          </a:prstGeom>
          <a:solidFill>
            <a:srgbClr val="FFB1CE">
              <a:alpha val="74118"/>
            </a:srgb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Likelihood Weighting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1"/>
            <a:ext cx="5562600" cy="2362200"/>
          </a:xfrm>
        </p:spPr>
        <p:txBody>
          <a:bodyPr/>
          <a:lstStyle/>
          <a:p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Likelihood weighting is good</a:t>
            </a:r>
          </a:p>
          <a:p>
            <a:pPr lvl="1"/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All samples are used</a:t>
            </a:r>
          </a:p>
          <a:p>
            <a:pPr lvl="1"/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The values of </a:t>
            </a:r>
            <a:r>
              <a:rPr lang="en-US" sz="1800" b="1" i="1" dirty="0">
                <a:solidFill>
                  <a:srgbClr val="0000FF"/>
                </a:solidFill>
                <a:latin typeface="Calibri"/>
                <a:ea typeface="ＭＳ Ｐゴシック" pitchFamily="34" charset="-128"/>
                <a:cs typeface="Calibri"/>
              </a:rPr>
              <a:t>downstream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 variables are influenced by </a:t>
            </a:r>
            <a:r>
              <a:rPr lang="en-US" sz="1800" b="1" i="1" dirty="0">
                <a:solidFill>
                  <a:srgbClr val="0000FF"/>
                </a:solidFill>
                <a:latin typeface="Calibri"/>
                <a:ea typeface="ＭＳ Ｐゴシック" pitchFamily="34" charset="-128"/>
                <a:cs typeface="Calibri"/>
              </a:rPr>
              <a:t>upstream</a:t>
            </a:r>
            <a:r>
              <a:rPr lang="en-US" sz="1800" dirty="0">
                <a:latin typeface="Calibri"/>
                <a:ea typeface="ＭＳ Ｐゴシック" pitchFamily="34" charset="-128"/>
                <a:cs typeface="Calibri"/>
              </a:rPr>
              <a:t> evidence</a:t>
            </a:r>
          </a:p>
          <a:p>
            <a:pPr marL="0" indent="0">
              <a:buNone/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 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6019800" y="1371600"/>
            <a:ext cx="6172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Likelihood weighting still has weaknesses</a:t>
            </a:r>
            <a:endParaRPr lang="en-US" altLang="ja-JP" sz="20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1800" dirty="0">
                <a:latin typeface="Calibri"/>
                <a:cs typeface="Calibri"/>
              </a:rPr>
              <a:t>The values of </a:t>
            </a:r>
            <a:r>
              <a:rPr lang="en-US" sz="1800" b="1" i="1" dirty="0">
                <a:solidFill>
                  <a:srgbClr val="0000FF"/>
                </a:solidFill>
                <a:latin typeface="Calibri"/>
                <a:cs typeface="Calibri"/>
              </a:rPr>
              <a:t>upstream</a:t>
            </a:r>
            <a:r>
              <a:rPr lang="en-US" sz="1800" dirty="0">
                <a:latin typeface="Calibri"/>
                <a:cs typeface="Calibri"/>
              </a:rPr>
              <a:t> variables are unaffected by </a:t>
            </a:r>
            <a:r>
              <a:rPr lang="en-US" sz="1800" b="1" i="1" dirty="0">
                <a:solidFill>
                  <a:srgbClr val="0000FF"/>
                </a:solidFill>
                <a:latin typeface="Calibri"/>
                <a:cs typeface="Calibri"/>
              </a:rPr>
              <a:t>downstream</a:t>
            </a:r>
            <a:r>
              <a:rPr lang="en-US" sz="1800" dirty="0">
                <a:latin typeface="Calibri"/>
                <a:cs typeface="Calibri"/>
              </a:rPr>
              <a:t> evidence</a:t>
            </a:r>
          </a:p>
          <a:p>
            <a:pPr lvl="2"/>
            <a:r>
              <a:rPr lang="en-US" sz="1400" dirty="0">
                <a:latin typeface="Calibri"/>
                <a:cs typeface="Calibri"/>
              </a:rPr>
              <a:t>E.g., suppose evidence is a video of a traffic accident</a:t>
            </a:r>
          </a:p>
          <a:p>
            <a:pPr lvl="1"/>
            <a:r>
              <a:rPr lang="en-US" sz="1800" dirty="0">
                <a:latin typeface="Calibri"/>
                <a:cs typeface="Calibri"/>
              </a:rPr>
              <a:t>With evidence in </a:t>
            </a:r>
            <a:r>
              <a:rPr lang="en-US" sz="1800" i="1" dirty="0">
                <a:solidFill>
                  <a:srgbClr val="CC00CC"/>
                </a:solidFill>
                <a:latin typeface="Calibri"/>
                <a:cs typeface="Calibri"/>
              </a:rPr>
              <a:t>k</a:t>
            </a:r>
            <a:r>
              <a:rPr lang="en-US" sz="1800" dirty="0">
                <a:latin typeface="Calibri"/>
                <a:cs typeface="Calibri"/>
              </a:rPr>
              <a:t> leaf nodes, weights will be </a:t>
            </a:r>
            <a:r>
              <a:rPr lang="en-US" sz="1800" dirty="0">
                <a:solidFill>
                  <a:srgbClr val="CC00CC"/>
                </a:solidFill>
                <a:latin typeface="Calibri"/>
                <a:cs typeface="Calibri"/>
              </a:rPr>
              <a:t>O(2</a:t>
            </a:r>
            <a:r>
              <a:rPr lang="en-US" sz="2400" baseline="30000" dirty="0">
                <a:solidFill>
                  <a:srgbClr val="CC00CC"/>
                </a:solidFill>
                <a:latin typeface="Calibri"/>
                <a:cs typeface="Calibri"/>
              </a:rPr>
              <a:t>-k</a:t>
            </a:r>
            <a:r>
              <a:rPr lang="en-US" sz="1800" dirty="0">
                <a:solidFill>
                  <a:srgbClr val="CC00CC"/>
                </a:solidFill>
                <a:latin typeface="Calibri"/>
                <a:cs typeface="Calibri"/>
              </a:rPr>
              <a:t>)</a:t>
            </a:r>
          </a:p>
          <a:p>
            <a:pPr lvl="1"/>
            <a:r>
              <a:rPr lang="en-US" sz="1800" dirty="0">
                <a:latin typeface="Calibri"/>
                <a:cs typeface="Calibri"/>
              </a:rPr>
              <a:t>With high probability, one lucky sample will have much larger weight than the others, dominating the result</a:t>
            </a:r>
            <a:endParaRPr lang="en-US" sz="1800" dirty="0">
              <a:solidFill>
                <a:srgbClr val="CC00CC"/>
              </a:solidFill>
              <a:latin typeface="Calibri"/>
              <a:cs typeface="Calibri"/>
            </a:endParaRPr>
          </a:p>
          <a:p>
            <a:pPr lvl="1"/>
            <a:endParaRPr lang="en-US" sz="1800" dirty="0">
              <a:solidFill>
                <a:srgbClr val="CC00CC"/>
              </a:solidFill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We would like each variable to “see” </a:t>
            </a:r>
            <a:r>
              <a:rPr lang="en-US" sz="2400" b="1" i="1" dirty="0">
                <a:solidFill>
                  <a:srgbClr val="0000FF"/>
                </a:solidFill>
                <a:latin typeface="Calibri"/>
                <a:ea typeface="ＭＳ Ｐゴシック" pitchFamily="34" charset="-128"/>
                <a:cs typeface="Calibri"/>
              </a:rPr>
              <a:t>all</a:t>
            </a: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 the evidence!</a:t>
            </a: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00DD269-CBDA-CB42-B6EA-7A1B6F27AC7C}"/>
              </a:ext>
            </a:extLst>
          </p:cNvPr>
          <p:cNvSpPr/>
          <p:nvPr/>
        </p:nvSpPr>
        <p:spPr>
          <a:xfrm>
            <a:off x="1703849" y="3996093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2AC0D21-366B-F749-8F69-3432D4371BF6}"/>
              </a:ext>
            </a:extLst>
          </p:cNvPr>
          <p:cNvSpPr/>
          <p:nvPr/>
        </p:nvSpPr>
        <p:spPr>
          <a:xfrm>
            <a:off x="2958184" y="4553575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F98D755-52CB-2C4B-B43C-0132C8C64C64}"/>
              </a:ext>
            </a:extLst>
          </p:cNvPr>
          <p:cNvSpPr/>
          <p:nvPr/>
        </p:nvSpPr>
        <p:spPr>
          <a:xfrm>
            <a:off x="2470387" y="4553575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10BC779-0CCF-3344-BE91-578D55C66BA4}"/>
              </a:ext>
            </a:extLst>
          </p:cNvPr>
          <p:cNvSpPr/>
          <p:nvPr/>
        </p:nvSpPr>
        <p:spPr>
          <a:xfrm>
            <a:off x="1982590" y="4553575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CA50425-362F-DA45-89D2-A6AE0E84C30F}"/>
              </a:ext>
            </a:extLst>
          </p:cNvPr>
          <p:cNvSpPr/>
          <p:nvPr/>
        </p:nvSpPr>
        <p:spPr>
          <a:xfrm>
            <a:off x="1494793" y="4553575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477F593-694A-6547-B80C-2A87FC4FE708}"/>
              </a:ext>
            </a:extLst>
          </p:cNvPr>
          <p:cNvSpPr/>
          <p:nvPr/>
        </p:nvSpPr>
        <p:spPr>
          <a:xfrm>
            <a:off x="1007631" y="4549140"/>
            <a:ext cx="348426" cy="348427"/>
          </a:xfrm>
          <a:prstGeom prst="ellipse">
            <a:avLst/>
          </a:prstGeom>
          <a:solidFill>
            <a:srgbClr val="3366FF"/>
          </a:solidFill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3AC0124-DD03-CB42-8D42-4B612E8F0A2A}"/>
              </a:ext>
            </a:extLst>
          </p:cNvPr>
          <p:cNvSpPr/>
          <p:nvPr/>
        </p:nvSpPr>
        <p:spPr>
          <a:xfrm>
            <a:off x="2470387" y="3438610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153A7F3-88A8-8844-A358-7C058763D4DD}"/>
              </a:ext>
            </a:extLst>
          </p:cNvPr>
          <p:cNvSpPr/>
          <p:nvPr/>
        </p:nvSpPr>
        <p:spPr>
          <a:xfrm>
            <a:off x="1982590" y="3438610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5643FA5-AF60-C64E-8701-12DEC5D05FDE}"/>
              </a:ext>
            </a:extLst>
          </p:cNvPr>
          <p:cNvSpPr/>
          <p:nvPr/>
        </p:nvSpPr>
        <p:spPr>
          <a:xfrm>
            <a:off x="1494793" y="3438610"/>
            <a:ext cx="348426" cy="348427"/>
          </a:xfrm>
          <a:prstGeom prst="ellipse">
            <a:avLst/>
          </a:prstGeom>
          <a:solidFill>
            <a:srgbClr val="FF0000">
              <a:alpha val="54902"/>
            </a:srgbClr>
          </a:solidFill>
          <a:ln w="38100" cmpd="sng">
            <a:solidFill>
              <a:srgbClr val="FF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ACADB1A-F8DD-3543-BB06-8901FF77FE79}"/>
              </a:ext>
            </a:extLst>
          </p:cNvPr>
          <p:cNvCxnSpPr>
            <a:stCxn id="16" idx="4"/>
            <a:endCxn id="8" idx="1"/>
          </p:cNvCxnSpPr>
          <p:nvPr/>
        </p:nvCxnSpPr>
        <p:spPr>
          <a:xfrm>
            <a:off x="1669006" y="3787037"/>
            <a:ext cx="85868" cy="26008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4E282CA-01D9-EC43-ADB6-EA9D909646E4}"/>
              </a:ext>
            </a:extLst>
          </p:cNvPr>
          <p:cNvCxnSpPr>
            <a:stCxn id="15" idx="4"/>
            <a:endCxn id="8" idx="0"/>
          </p:cNvCxnSpPr>
          <p:nvPr/>
        </p:nvCxnSpPr>
        <p:spPr>
          <a:xfrm flipH="1">
            <a:off x="1878062" y="3787037"/>
            <a:ext cx="278741" cy="20905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DFB25E3-4603-DF49-BCBE-153F88069784}"/>
              </a:ext>
            </a:extLst>
          </p:cNvPr>
          <p:cNvCxnSpPr>
            <a:stCxn id="14" idx="3"/>
            <a:endCxn id="27" idx="0"/>
          </p:cNvCxnSpPr>
          <p:nvPr/>
        </p:nvCxnSpPr>
        <p:spPr>
          <a:xfrm flipH="1">
            <a:off x="2435545" y="3736011"/>
            <a:ext cx="85868" cy="26008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79768F6-591A-A543-8FB7-C886B11688D9}"/>
              </a:ext>
            </a:extLst>
          </p:cNvPr>
          <p:cNvCxnSpPr>
            <a:stCxn id="8" idx="3"/>
            <a:endCxn id="13" idx="7"/>
          </p:cNvCxnSpPr>
          <p:nvPr/>
        </p:nvCxnSpPr>
        <p:spPr>
          <a:xfrm flipH="1">
            <a:off x="1305031" y="4293494"/>
            <a:ext cx="449844" cy="30667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0516950-1CAB-3B46-8E06-AAE3E9599675}"/>
              </a:ext>
            </a:extLst>
          </p:cNvPr>
          <p:cNvCxnSpPr>
            <a:stCxn id="8" idx="3"/>
            <a:endCxn id="12" idx="7"/>
          </p:cNvCxnSpPr>
          <p:nvPr/>
        </p:nvCxnSpPr>
        <p:spPr>
          <a:xfrm>
            <a:off x="1754875" y="4293494"/>
            <a:ext cx="37319" cy="311107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2F8DA57-022C-E142-97DC-2F4B9088F7A8}"/>
              </a:ext>
            </a:extLst>
          </p:cNvPr>
          <p:cNvCxnSpPr>
            <a:stCxn id="8" idx="4"/>
            <a:endCxn id="11" idx="0"/>
          </p:cNvCxnSpPr>
          <p:nvPr/>
        </p:nvCxnSpPr>
        <p:spPr>
          <a:xfrm>
            <a:off x="1878062" y="4344519"/>
            <a:ext cx="278741" cy="20905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E224E73-71DC-6745-94C8-DBFC11D2ED4E}"/>
              </a:ext>
            </a:extLst>
          </p:cNvPr>
          <p:cNvCxnSpPr>
            <a:stCxn id="27" idx="4"/>
            <a:endCxn id="10" idx="1"/>
          </p:cNvCxnSpPr>
          <p:nvPr/>
        </p:nvCxnSpPr>
        <p:spPr>
          <a:xfrm>
            <a:off x="2435545" y="4344519"/>
            <a:ext cx="85868" cy="26008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CDFA580-335C-7D4C-8314-CDA8C4373E42}"/>
              </a:ext>
            </a:extLst>
          </p:cNvPr>
          <p:cNvCxnSpPr>
            <a:stCxn id="27" idx="5"/>
          </p:cNvCxnSpPr>
          <p:nvPr/>
        </p:nvCxnSpPr>
        <p:spPr>
          <a:xfrm>
            <a:off x="2558732" y="4293494"/>
            <a:ext cx="431818" cy="292448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8BEDBEAF-D3A6-BE46-8DA8-B0B257BE6723}"/>
              </a:ext>
            </a:extLst>
          </p:cNvPr>
          <p:cNvSpPr/>
          <p:nvPr/>
        </p:nvSpPr>
        <p:spPr>
          <a:xfrm>
            <a:off x="2261331" y="3996093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44F41C4-32F6-B549-B634-19BE5029C084}"/>
              </a:ext>
            </a:extLst>
          </p:cNvPr>
          <p:cNvCxnSpPr>
            <a:stCxn id="27" idx="4"/>
            <a:endCxn id="11" idx="7"/>
          </p:cNvCxnSpPr>
          <p:nvPr/>
        </p:nvCxnSpPr>
        <p:spPr>
          <a:xfrm flipH="1">
            <a:off x="2279991" y="4344519"/>
            <a:ext cx="155554" cy="26008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C873034E-6631-FE4F-9602-645841B1FA03}"/>
              </a:ext>
            </a:extLst>
          </p:cNvPr>
          <p:cNvSpPr/>
          <p:nvPr/>
        </p:nvSpPr>
        <p:spPr>
          <a:xfrm>
            <a:off x="3515667" y="3438610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55110C1-754D-984C-9C02-91D7873E3B35}"/>
              </a:ext>
            </a:extLst>
          </p:cNvPr>
          <p:cNvSpPr/>
          <p:nvPr/>
        </p:nvSpPr>
        <p:spPr>
          <a:xfrm>
            <a:off x="4770002" y="3996093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E919E18-04A7-7F45-9C71-33A04BA2EF76}"/>
              </a:ext>
            </a:extLst>
          </p:cNvPr>
          <p:cNvSpPr/>
          <p:nvPr/>
        </p:nvSpPr>
        <p:spPr>
          <a:xfrm>
            <a:off x="4282205" y="3996093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DB718C8-39CA-B54E-ACCE-52FBDA8FACF9}"/>
              </a:ext>
            </a:extLst>
          </p:cNvPr>
          <p:cNvSpPr/>
          <p:nvPr/>
        </p:nvSpPr>
        <p:spPr>
          <a:xfrm>
            <a:off x="3794408" y="3996093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4471A04-D3B3-A540-A952-ADA83B60C986}"/>
              </a:ext>
            </a:extLst>
          </p:cNvPr>
          <p:cNvSpPr/>
          <p:nvPr/>
        </p:nvSpPr>
        <p:spPr>
          <a:xfrm>
            <a:off x="3306611" y="3996093"/>
            <a:ext cx="348426" cy="348427"/>
          </a:xfrm>
          <a:prstGeom prst="ellipse">
            <a:avLst/>
          </a:prstGeom>
          <a:solidFill>
            <a:srgbClr val="FFFF00">
              <a:alpha val="54902"/>
            </a:srgbClr>
          </a:solidFill>
          <a:ln w="381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3091186-1799-E84D-A39F-C63FDFA6F315}"/>
              </a:ext>
            </a:extLst>
          </p:cNvPr>
          <p:cNvSpPr/>
          <p:nvPr/>
        </p:nvSpPr>
        <p:spPr>
          <a:xfrm>
            <a:off x="2818814" y="3996093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974A722-CA4F-A34F-9B90-1497360E5C0E}"/>
              </a:ext>
            </a:extLst>
          </p:cNvPr>
          <p:cNvSpPr/>
          <p:nvPr/>
        </p:nvSpPr>
        <p:spPr>
          <a:xfrm>
            <a:off x="4282205" y="2881128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E8E0DCE-C129-8342-A92E-3376A4565DB0}"/>
              </a:ext>
            </a:extLst>
          </p:cNvPr>
          <p:cNvSpPr/>
          <p:nvPr/>
        </p:nvSpPr>
        <p:spPr>
          <a:xfrm>
            <a:off x="3794408" y="2881128"/>
            <a:ext cx="348426" cy="348427"/>
          </a:xfrm>
          <a:prstGeom prst="ellipse">
            <a:avLst/>
          </a:prstGeom>
          <a:solidFill>
            <a:srgbClr val="FF0000">
              <a:alpha val="54902"/>
            </a:srgbClr>
          </a:solidFill>
          <a:ln w="38100" cmpd="sng">
            <a:solidFill>
              <a:srgbClr val="FF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7469833-8D58-3046-9929-9CB375927EC3}"/>
              </a:ext>
            </a:extLst>
          </p:cNvPr>
          <p:cNvSpPr/>
          <p:nvPr/>
        </p:nvSpPr>
        <p:spPr>
          <a:xfrm>
            <a:off x="3306611" y="2881128"/>
            <a:ext cx="348426" cy="348427"/>
          </a:xfrm>
          <a:prstGeom prst="ellipse">
            <a:avLst/>
          </a:prstGeom>
          <a:solidFill>
            <a:srgbClr val="FF0000">
              <a:alpha val="54902"/>
            </a:srgbClr>
          </a:solidFill>
          <a:ln w="38100" cmpd="sng">
            <a:solidFill>
              <a:srgbClr val="FF33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342AEC2-ECA6-F042-81FA-FB8B81D94789}"/>
              </a:ext>
            </a:extLst>
          </p:cNvPr>
          <p:cNvCxnSpPr>
            <a:stCxn id="37" idx="4"/>
            <a:endCxn id="29" idx="1"/>
          </p:cNvCxnSpPr>
          <p:nvPr/>
        </p:nvCxnSpPr>
        <p:spPr>
          <a:xfrm>
            <a:off x="3480824" y="3229555"/>
            <a:ext cx="85868" cy="26008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0D70D5E-24C4-7246-8617-7D929D01DC11}"/>
              </a:ext>
            </a:extLst>
          </p:cNvPr>
          <p:cNvCxnSpPr>
            <a:stCxn id="36" idx="4"/>
            <a:endCxn id="29" idx="0"/>
          </p:cNvCxnSpPr>
          <p:nvPr/>
        </p:nvCxnSpPr>
        <p:spPr>
          <a:xfrm flipH="1">
            <a:off x="3689880" y="3229555"/>
            <a:ext cx="278741" cy="20905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B7F3B9A-6EB7-AB47-965E-483010488B55}"/>
              </a:ext>
            </a:extLst>
          </p:cNvPr>
          <p:cNvCxnSpPr>
            <a:stCxn id="35" idx="3"/>
            <a:endCxn id="46" idx="0"/>
          </p:cNvCxnSpPr>
          <p:nvPr/>
        </p:nvCxnSpPr>
        <p:spPr>
          <a:xfrm flipH="1">
            <a:off x="4247362" y="3178529"/>
            <a:ext cx="85868" cy="26008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6A18F9D-7373-224B-92B6-0236F1C2CA83}"/>
              </a:ext>
            </a:extLst>
          </p:cNvPr>
          <p:cNvCxnSpPr>
            <a:stCxn id="29" idx="3"/>
            <a:endCxn id="34" idx="7"/>
          </p:cNvCxnSpPr>
          <p:nvPr/>
        </p:nvCxnSpPr>
        <p:spPr>
          <a:xfrm flipH="1">
            <a:off x="3116214" y="3736011"/>
            <a:ext cx="450478" cy="311107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368C141-B1EB-7E4A-AD0F-8632E106D53C}"/>
              </a:ext>
            </a:extLst>
          </p:cNvPr>
          <p:cNvCxnSpPr>
            <a:stCxn id="29" idx="3"/>
            <a:endCxn id="33" idx="7"/>
          </p:cNvCxnSpPr>
          <p:nvPr/>
        </p:nvCxnSpPr>
        <p:spPr>
          <a:xfrm>
            <a:off x="3566692" y="3736011"/>
            <a:ext cx="37319" cy="311107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02DA899-8016-944D-A6B8-4C7A66EFFED4}"/>
              </a:ext>
            </a:extLst>
          </p:cNvPr>
          <p:cNvCxnSpPr>
            <a:stCxn id="29" idx="4"/>
            <a:endCxn id="32" idx="0"/>
          </p:cNvCxnSpPr>
          <p:nvPr/>
        </p:nvCxnSpPr>
        <p:spPr>
          <a:xfrm>
            <a:off x="3689880" y="3787037"/>
            <a:ext cx="278741" cy="20905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2C4F861-F31C-8E43-8182-F5D6E5643C66}"/>
              </a:ext>
            </a:extLst>
          </p:cNvPr>
          <p:cNvCxnSpPr>
            <a:stCxn id="46" idx="4"/>
            <a:endCxn id="31" idx="1"/>
          </p:cNvCxnSpPr>
          <p:nvPr/>
        </p:nvCxnSpPr>
        <p:spPr>
          <a:xfrm>
            <a:off x="4247362" y="3787037"/>
            <a:ext cx="85868" cy="26008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68791336-D271-144F-88B2-49047DEFF39B}"/>
              </a:ext>
            </a:extLst>
          </p:cNvPr>
          <p:cNvCxnSpPr>
            <a:stCxn id="46" idx="5"/>
          </p:cNvCxnSpPr>
          <p:nvPr/>
        </p:nvCxnSpPr>
        <p:spPr>
          <a:xfrm>
            <a:off x="4370550" y="3736011"/>
            <a:ext cx="431818" cy="292448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2B2CF81F-1FB0-4943-82B5-83157A57BBEE}"/>
              </a:ext>
            </a:extLst>
          </p:cNvPr>
          <p:cNvSpPr/>
          <p:nvPr/>
        </p:nvSpPr>
        <p:spPr>
          <a:xfrm>
            <a:off x="4073149" y="3438610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3D7C1DB-8182-5946-8E7C-542CA1C49931}"/>
              </a:ext>
            </a:extLst>
          </p:cNvPr>
          <p:cNvCxnSpPr>
            <a:stCxn id="46" idx="4"/>
            <a:endCxn id="32" idx="7"/>
          </p:cNvCxnSpPr>
          <p:nvPr/>
        </p:nvCxnSpPr>
        <p:spPr>
          <a:xfrm flipH="1">
            <a:off x="4091809" y="3787037"/>
            <a:ext cx="155554" cy="26008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5D054B87-31AB-5E4A-82D5-7C825B41C02B}"/>
              </a:ext>
            </a:extLst>
          </p:cNvPr>
          <p:cNvSpPr/>
          <p:nvPr/>
        </p:nvSpPr>
        <p:spPr>
          <a:xfrm>
            <a:off x="3655037" y="5111058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69507A5-9169-5E4A-9F12-44AEB1A75490}"/>
              </a:ext>
            </a:extLst>
          </p:cNvPr>
          <p:cNvSpPr/>
          <p:nvPr/>
        </p:nvSpPr>
        <p:spPr>
          <a:xfrm>
            <a:off x="4909373" y="5668540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0858DD6-C5AF-9B41-B9DE-D63CE1786148}"/>
              </a:ext>
            </a:extLst>
          </p:cNvPr>
          <p:cNvSpPr/>
          <p:nvPr/>
        </p:nvSpPr>
        <p:spPr>
          <a:xfrm>
            <a:off x="4422210" y="5664105"/>
            <a:ext cx="348426" cy="348427"/>
          </a:xfrm>
          <a:prstGeom prst="ellipse">
            <a:avLst/>
          </a:prstGeom>
          <a:solidFill>
            <a:srgbClr val="3366FF"/>
          </a:solidFill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3DB549B0-B900-AA4C-8B55-02B601E889ED}"/>
              </a:ext>
            </a:extLst>
          </p:cNvPr>
          <p:cNvSpPr/>
          <p:nvPr/>
        </p:nvSpPr>
        <p:spPr>
          <a:xfrm>
            <a:off x="3934413" y="5664105"/>
            <a:ext cx="348426" cy="348427"/>
          </a:xfrm>
          <a:prstGeom prst="ellipse">
            <a:avLst/>
          </a:prstGeom>
          <a:solidFill>
            <a:srgbClr val="3366FF"/>
          </a:solidFill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B6B15CE4-F399-3A42-AD13-56AF63362757}"/>
              </a:ext>
            </a:extLst>
          </p:cNvPr>
          <p:cNvSpPr/>
          <p:nvPr/>
        </p:nvSpPr>
        <p:spPr>
          <a:xfrm>
            <a:off x="3446616" y="5664105"/>
            <a:ext cx="348426" cy="348427"/>
          </a:xfrm>
          <a:prstGeom prst="ellipse">
            <a:avLst/>
          </a:prstGeom>
          <a:solidFill>
            <a:srgbClr val="3366FF"/>
          </a:solidFill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C1E1C0C7-A2D9-5E45-A833-1E8A368B5573}"/>
              </a:ext>
            </a:extLst>
          </p:cNvPr>
          <p:cNvSpPr/>
          <p:nvPr/>
        </p:nvSpPr>
        <p:spPr>
          <a:xfrm>
            <a:off x="2958184" y="5668540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80516352-0E41-8C40-AE2A-C53CA82C78B5}"/>
              </a:ext>
            </a:extLst>
          </p:cNvPr>
          <p:cNvSpPr/>
          <p:nvPr/>
        </p:nvSpPr>
        <p:spPr>
          <a:xfrm>
            <a:off x="4421575" y="4553575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D64C192C-A81B-9D48-84C4-160F11612B7C}"/>
              </a:ext>
            </a:extLst>
          </p:cNvPr>
          <p:cNvSpPr/>
          <p:nvPr/>
        </p:nvSpPr>
        <p:spPr>
          <a:xfrm>
            <a:off x="3933778" y="4553575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9C7673C6-4549-264C-A58F-2BB78BD9DD46}"/>
              </a:ext>
            </a:extLst>
          </p:cNvPr>
          <p:cNvSpPr/>
          <p:nvPr/>
        </p:nvSpPr>
        <p:spPr>
          <a:xfrm>
            <a:off x="3445981" y="4553575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FBD07D3A-99DB-8B43-95F4-5A63FDE0915E}"/>
              </a:ext>
            </a:extLst>
          </p:cNvPr>
          <p:cNvCxnSpPr>
            <a:stCxn id="56" idx="4"/>
            <a:endCxn id="48" idx="1"/>
          </p:cNvCxnSpPr>
          <p:nvPr/>
        </p:nvCxnSpPr>
        <p:spPr>
          <a:xfrm>
            <a:off x="3620195" y="4902002"/>
            <a:ext cx="85868" cy="26008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684481C3-29F4-BF4E-B20C-8971B2D30243}"/>
              </a:ext>
            </a:extLst>
          </p:cNvPr>
          <p:cNvCxnSpPr>
            <a:stCxn id="55" idx="4"/>
            <a:endCxn id="48" idx="0"/>
          </p:cNvCxnSpPr>
          <p:nvPr/>
        </p:nvCxnSpPr>
        <p:spPr>
          <a:xfrm flipH="1">
            <a:off x="3829250" y="4902002"/>
            <a:ext cx="278741" cy="20905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70DE9BD-A8FD-B34B-9E0A-16520578EC83}"/>
              </a:ext>
            </a:extLst>
          </p:cNvPr>
          <p:cNvCxnSpPr>
            <a:stCxn id="54" idx="3"/>
            <a:endCxn id="65" idx="0"/>
          </p:cNvCxnSpPr>
          <p:nvPr/>
        </p:nvCxnSpPr>
        <p:spPr>
          <a:xfrm flipH="1">
            <a:off x="4386733" y="4850976"/>
            <a:ext cx="85868" cy="26008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9B6164F4-1D8A-D14E-842F-B27CB3956927}"/>
              </a:ext>
            </a:extLst>
          </p:cNvPr>
          <p:cNvCxnSpPr>
            <a:stCxn id="48" idx="3"/>
            <a:endCxn id="53" idx="7"/>
          </p:cNvCxnSpPr>
          <p:nvPr/>
        </p:nvCxnSpPr>
        <p:spPr>
          <a:xfrm flipH="1">
            <a:off x="3255585" y="5408458"/>
            <a:ext cx="450478" cy="311107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2396290C-3B7C-504A-8232-6C7C55390999}"/>
              </a:ext>
            </a:extLst>
          </p:cNvPr>
          <p:cNvCxnSpPr>
            <a:stCxn id="48" idx="3"/>
            <a:endCxn id="52" idx="7"/>
          </p:cNvCxnSpPr>
          <p:nvPr/>
        </p:nvCxnSpPr>
        <p:spPr>
          <a:xfrm>
            <a:off x="3706063" y="5408459"/>
            <a:ext cx="37953" cy="30667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91529AEE-0767-5242-B0CA-7FB5BD4048CF}"/>
              </a:ext>
            </a:extLst>
          </p:cNvPr>
          <p:cNvCxnSpPr>
            <a:stCxn id="48" idx="4"/>
            <a:endCxn id="51" idx="0"/>
          </p:cNvCxnSpPr>
          <p:nvPr/>
        </p:nvCxnSpPr>
        <p:spPr>
          <a:xfrm>
            <a:off x="3829250" y="5459485"/>
            <a:ext cx="279376" cy="20462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66FA2DF3-282C-B845-99FB-40AA3540CB0F}"/>
              </a:ext>
            </a:extLst>
          </p:cNvPr>
          <p:cNvCxnSpPr>
            <a:stCxn id="65" idx="4"/>
            <a:endCxn id="50" idx="1"/>
          </p:cNvCxnSpPr>
          <p:nvPr/>
        </p:nvCxnSpPr>
        <p:spPr>
          <a:xfrm>
            <a:off x="4386733" y="5459485"/>
            <a:ext cx="86503" cy="25564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63317258-BA1D-B542-8C95-EAEA5A7FA4F9}"/>
              </a:ext>
            </a:extLst>
          </p:cNvPr>
          <p:cNvCxnSpPr>
            <a:stCxn id="65" idx="5"/>
          </p:cNvCxnSpPr>
          <p:nvPr/>
        </p:nvCxnSpPr>
        <p:spPr>
          <a:xfrm>
            <a:off x="4509920" y="5408458"/>
            <a:ext cx="431818" cy="292448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86CEDDD6-4670-F94A-B661-B005389124F4}"/>
              </a:ext>
            </a:extLst>
          </p:cNvPr>
          <p:cNvSpPr/>
          <p:nvPr/>
        </p:nvSpPr>
        <p:spPr>
          <a:xfrm>
            <a:off x="4212520" y="5111058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E805FD34-23DA-3143-8809-77797C21198E}"/>
              </a:ext>
            </a:extLst>
          </p:cNvPr>
          <p:cNvCxnSpPr>
            <a:stCxn id="65" idx="4"/>
            <a:endCxn id="51" idx="7"/>
          </p:cNvCxnSpPr>
          <p:nvPr/>
        </p:nvCxnSpPr>
        <p:spPr>
          <a:xfrm flipH="1">
            <a:off x="4231813" y="5459485"/>
            <a:ext cx="154920" cy="25564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Oval 66">
            <a:extLst>
              <a:ext uri="{FF2B5EF4-FFF2-40B4-BE49-F238E27FC236}">
                <a16:creationId xmlns:a16="http://schemas.microsoft.com/office/drawing/2014/main" id="{EABBEAFE-0F8F-614C-A5D0-BC673586C62D}"/>
              </a:ext>
            </a:extLst>
          </p:cNvPr>
          <p:cNvSpPr/>
          <p:nvPr/>
        </p:nvSpPr>
        <p:spPr>
          <a:xfrm>
            <a:off x="1843220" y="5668540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1DFB365-B60A-2C49-9C98-018FD3725ABC}"/>
              </a:ext>
            </a:extLst>
          </p:cNvPr>
          <p:cNvSpPr/>
          <p:nvPr/>
        </p:nvSpPr>
        <p:spPr>
          <a:xfrm>
            <a:off x="3097555" y="6226022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62C3D694-83EA-C345-B5A9-5BF2E9D2B7D4}"/>
              </a:ext>
            </a:extLst>
          </p:cNvPr>
          <p:cNvSpPr/>
          <p:nvPr/>
        </p:nvSpPr>
        <p:spPr>
          <a:xfrm>
            <a:off x="2609758" y="6226022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9D63661D-D379-D042-9188-FEDEAD22780F}"/>
              </a:ext>
            </a:extLst>
          </p:cNvPr>
          <p:cNvSpPr/>
          <p:nvPr/>
        </p:nvSpPr>
        <p:spPr>
          <a:xfrm>
            <a:off x="2122596" y="6221587"/>
            <a:ext cx="348426" cy="348427"/>
          </a:xfrm>
          <a:prstGeom prst="ellipse">
            <a:avLst/>
          </a:prstGeom>
          <a:solidFill>
            <a:srgbClr val="3366FF"/>
          </a:solidFill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E4A0D7AE-1F92-E241-817A-D4B35034DA43}"/>
              </a:ext>
            </a:extLst>
          </p:cNvPr>
          <p:cNvSpPr/>
          <p:nvPr/>
        </p:nvSpPr>
        <p:spPr>
          <a:xfrm>
            <a:off x="1634164" y="6226022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322DF27E-A0B9-0048-95BA-2066C740386C}"/>
              </a:ext>
            </a:extLst>
          </p:cNvPr>
          <p:cNvSpPr/>
          <p:nvPr/>
        </p:nvSpPr>
        <p:spPr>
          <a:xfrm>
            <a:off x="1147002" y="6221587"/>
            <a:ext cx="348426" cy="348427"/>
          </a:xfrm>
          <a:prstGeom prst="ellipse">
            <a:avLst/>
          </a:prstGeom>
          <a:solidFill>
            <a:srgbClr val="3366FF"/>
          </a:solidFill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0A76EA9D-A7FB-3D4F-8CF2-D109DD5CDAEC}"/>
              </a:ext>
            </a:extLst>
          </p:cNvPr>
          <p:cNvSpPr/>
          <p:nvPr/>
        </p:nvSpPr>
        <p:spPr>
          <a:xfrm>
            <a:off x="2609758" y="5111058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6F317878-C8A6-1845-BE2D-D92A354B70E3}"/>
              </a:ext>
            </a:extLst>
          </p:cNvPr>
          <p:cNvSpPr/>
          <p:nvPr/>
        </p:nvSpPr>
        <p:spPr>
          <a:xfrm>
            <a:off x="2121961" y="5111058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265A7F3F-9F5C-C449-B9DE-A39644DE2C11}"/>
              </a:ext>
            </a:extLst>
          </p:cNvPr>
          <p:cNvSpPr/>
          <p:nvPr/>
        </p:nvSpPr>
        <p:spPr>
          <a:xfrm>
            <a:off x="1634164" y="5111058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41CB6EA3-9B2C-F745-A955-51CB75A9B98C}"/>
              </a:ext>
            </a:extLst>
          </p:cNvPr>
          <p:cNvCxnSpPr>
            <a:stCxn id="75" idx="4"/>
            <a:endCxn id="67" idx="1"/>
          </p:cNvCxnSpPr>
          <p:nvPr/>
        </p:nvCxnSpPr>
        <p:spPr>
          <a:xfrm>
            <a:off x="1808377" y="5459484"/>
            <a:ext cx="85868" cy="26008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397FF437-DB50-7D43-9E5C-243E7C2FBA7A}"/>
              </a:ext>
            </a:extLst>
          </p:cNvPr>
          <p:cNvCxnSpPr>
            <a:stCxn id="74" idx="4"/>
            <a:endCxn id="67" idx="0"/>
          </p:cNvCxnSpPr>
          <p:nvPr/>
        </p:nvCxnSpPr>
        <p:spPr>
          <a:xfrm flipH="1">
            <a:off x="2017433" y="5459484"/>
            <a:ext cx="278741" cy="20905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7F0181A0-D43B-3C4F-B18E-6044E6780EC5}"/>
              </a:ext>
            </a:extLst>
          </p:cNvPr>
          <p:cNvCxnSpPr>
            <a:stCxn id="73" idx="3"/>
            <a:endCxn id="84" idx="0"/>
          </p:cNvCxnSpPr>
          <p:nvPr/>
        </p:nvCxnSpPr>
        <p:spPr>
          <a:xfrm flipH="1">
            <a:off x="2574915" y="5408458"/>
            <a:ext cx="85868" cy="26008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C462D820-9297-6041-9168-97FFF4B07C01}"/>
              </a:ext>
            </a:extLst>
          </p:cNvPr>
          <p:cNvCxnSpPr>
            <a:cxnSpLocks/>
            <a:stCxn id="67" idx="3"/>
            <a:endCxn id="72" idx="7"/>
          </p:cNvCxnSpPr>
          <p:nvPr/>
        </p:nvCxnSpPr>
        <p:spPr>
          <a:xfrm flipH="1">
            <a:off x="1444402" y="5965941"/>
            <a:ext cx="449844" cy="30667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B39D6A6D-3EA9-E040-965F-B078D9D8CB17}"/>
              </a:ext>
            </a:extLst>
          </p:cNvPr>
          <p:cNvCxnSpPr>
            <a:stCxn id="67" idx="3"/>
            <a:endCxn id="71" idx="7"/>
          </p:cNvCxnSpPr>
          <p:nvPr/>
        </p:nvCxnSpPr>
        <p:spPr>
          <a:xfrm>
            <a:off x="1894245" y="5965941"/>
            <a:ext cx="37319" cy="311107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BB036B3A-87C7-EE45-A4FC-8F1B292ACE1D}"/>
              </a:ext>
            </a:extLst>
          </p:cNvPr>
          <p:cNvCxnSpPr>
            <a:stCxn id="67" idx="4"/>
            <a:endCxn id="70" idx="0"/>
          </p:cNvCxnSpPr>
          <p:nvPr/>
        </p:nvCxnSpPr>
        <p:spPr>
          <a:xfrm>
            <a:off x="2017433" y="6016967"/>
            <a:ext cx="279376" cy="20462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51423119-C5BC-D94A-8AAF-9D1BF5ECD44E}"/>
              </a:ext>
            </a:extLst>
          </p:cNvPr>
          <p:cNvCxnSpPr>
            <a:stCxn id="84" idx="4"/>
            <a:endCxn id="69" idx="1"/>
          </p:cNvCxnSpPr>
          <p:nvPr/>
        </p:nvCxnSpPr>
        <p:spPr>
          <a:xfrm>
            <a:off x="2574915" y="6016967"/>
            <a:ext cx="85868" cy="26008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55D0CA28-6597-7A4B-AFCE-337129578C10}"/>
              </a:ext>
            </a:extLst>
          </p:cNvPr>
          <p:cNvCxnSpPr>
            <a:stCxn id="84" idx="5"/>
          </p:cNvCxnSpPr>
          <p:nvPr/>
        </p:nvCxnSpPr>
        <p:spPr>
          <a:xfrm>
            <a:off x="2698103" y="5965941"/>
            <a:ext cx="431818" cy="292448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Oval 83">
            <a:extLst>
              <a:ext uri="{FF2B5EF4-FFF2-40B4-BE49-F238E27FC236}">
                <a16:creationId xmlns:a16="http://schemas.microsoft.com/office/drawing/2014/main" id="{3AACEA04-1174-7544-B640-2FBA4AA17EFC}"/>
              </a:ext>
            </a:extLst>
          </p:cNvPr>
          <p:cNvSpPr/>
          <p:nvPr/>
        </p:nvSpPr>
        <p:spPr>
          <a:xfrm>
            <a:off x="2400702" y="5668540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3E82018A-B512-BD4C-908F-EA384B4B2179}"/>
              </a:ext>
            </a:extLst>
          </p:cNvPr>
          <p:cNvCxnSpPr>
            <a:stCxn id="84" idx="4"/>
            <a:endCxn id="70" idx="7"/>
          </p:cNvCxnSpPr>
          <p:nvPr/>
        </p:nvCxnSpPr>
        <p:spPr>
          <a:xfrm flipH="1">
            <a:off x="2419996" y="6016967"/>
            <a:ext cx="154919" cy="25564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Oval 85">
            <a:extLst>
              <a:ext uri="{FF2B5EF4-FFF2-40B4-BE49-F238E27FC236}">
                <a16:creationId xmlns:a16="http://schemas.microsoft.com/office/drawing/2014/main" id="{125BED57-91DD-BE40-88E2-C89AD772E539}"/>
              </a:ext>
            </a:extLst>
          </p:cNvPr>
          <p:cNvSpPr/>
          <p:nvPr/>
        </p:nvSpPr>
        <p:spPr>
          <a:xfrm>
            <a:off x="3167240" y="5111058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D2B8A9CB-2BB9-CA4E-9912-FAFA14F5320E}"/>
              </a:ext>
            </a:extLst>
          </p:cNvPr>
          <p:cNvSpPr/>
          <p:nvPr/>
        </p:nvSpPr>
        <p:spPr>
          <a:xfrm>
            <a:off x="2958184" y="3438610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BAF196E7-27AB-1340-944E-59CBE0526110}"/>
              </a:ext>
            </a:extLst>
          </p:cNvPr>
          <p:cNvCxnSpPr>
            <a:stCxn id="37" idx="3"/>
            <a:endCxn id="87" idx="7"/>
          </p:cNvCxnSpPr>
          <p:nvPr/>
        </p:nvCxnSpPr>
        <p:spPr>
          <a:xfrm flipH="1">
            <a:off x="3255585" y="3178529"/>
            <a:ext cx="102051" cy="311107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8A7784A7-E7F3-404C-8476-320D98648E31}"/>
              </a:ext>
            </a:extLst>
          </p:cNvPr>
          <p:cNvCxnSpPr>
            <a:stCxn id="34" idx="4"/>
            <a:endCxn id="9" idx="0"/>
          </p:cNvCxnSpPr>
          <p:nvPr/>
        </p:nvCxnSpPr>
        <p:spPr>
          <a:xfrm>
            <a:off x="2993027" y="4344519"/>
            <a:ext cx="139371" cy="20905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E55F512B-AF2B-9F48-9C40-8F66D4FE75E9}"/>
              </a:ext>
            </a:extLst>
          </p:cNvPr>
          <p:cNvCxnSpPr>
            <a:stCxn id="32" idx="4"/>
            <a:endCxn id="56" idx="7"/>
          </p:cNvCxnSpPr>
          <p:nvPr/>
        </p:nvCxnSpPr>
        <p:spPr>
          <a:xfrm flipH="1">
            <a:off x="3743382" y="4344519"/>
            <a:ext cx="225239" cy="26008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40169C34-98C8-664D-8899-B5F58317D5A7}"/>
              </a:ext>
            </a:extLst>
          </p:cNvPr>
          <p:cNvCxnSpPr>
            <a:stCxn id="31" idx="4"/>
            <a:endCxn id="54" idx="0"/>
          </p:cNvCxnSpPr>
          <p:nvPr/>
        </p:nvCxnSpPr>
        <p:spPr>
          <a:xfrm>
            <a:off x="4456418" y="4344519"/>
            <a:ext cx="139371" cy="20905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F128A7D2-D9FF-284A-9188-59C2ADA274CA}"/>
              </a:ext>
            </a:extLst>
          </p:cNvPr>
          <p:cNvCxnSpPr>
            <a:stCxn id="9" idx="3"/>
            <a:endCxn id="73" idx="7"/>
          </p:cNvCxnSpPr>
          <p:nvPr/>
        </p:nvCxnSpPr>
        <p:spPr>
          <a:xfrm flipH="1">
            <a:off x="2907159" y="4850976"/>
            <a:ext cx="102051" cy="311107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3C9C228C-02C6-C040-B17F-923929DA59D4}"/>
              </a:ext>
            </a:extLst>
          </p:cNvPr>
          <p:cNvCxnSpPr>
            <a:stCxn id="11" idx="5"/>
            <a:endCxn id="73" idx="1"/>
          </p:cNvCxnSpPr>
          <p:nvPr/>
        </p:nvCxnSpPr>
        <p:spPr>
          <a:xfrm>
            <a:off x="2279991" y="4850976"/>
            <a:ext cx="380793" cy="311107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6347F9B0-AA11-A54E-B3DD-21BA9665BBDB}"/>
              </a:ext>
            </a:extLst>
          </p:cNvPr>
          <p:cNvCxnSpPr>
            <a:stCxn id="86" idx="3"/>
            <a:endCxn id="53" idx="0"/>
          </p:cNvCxnSpPr>
          <p:nvPr/>
        </p:nvCxnSpPr>
        <p:spPr>
          <a:xfrm flipH="1">
            <a:off x="3132398" y="5408458"/>
            <a:ext cx="85868" cy="26008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8262F25C-4667-5B4B-A637-A7BA141E8CE8}"/>
              </a:ext>
            </a:extLst>
          </p:cNvPr>
          <p:cNvCxnSpPr>
            <a:stCxn id="56" idx="3"/>
            <a:endCxn id="86" idx="0"/>
          </p:cNvCxnSpPr>
          <p:nvPr/>
        </p:nvCxnSpPr>
        <p:spPr>
          <a:xfrm flipH="1">
            <a:off x="3341453" y="4850976"/>
            <a:ext cx="155554" cy="26008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6ACB247F-9080-0344-ACA4-C28412E8B963}"/>
              </a:ext>
            </a:extLst>
          </p:cNvPr>
          <p:cNvCxnSpPr>
            <a:stCxn id="33" idx="4"/>
            <a:endCxn id="86" idx="0"/>
          </p:cNvCxnSpPr>
          <p:nvPr/>
        </p:nvCxnSpPr>
        <p:spPr>
          <a:xfrm flipH="1">
            <a:off x="3341453" y="4344519"/>
            <a:ext cx="139371" cy="766538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14DAEEEF-0A9A-3A49-AA63-B1FFC6E8C408}"/>
              </a:ext>
            </a:extLst>
          </p:cNvPr>
          <p:cNvCxnSpPr>
            <a:stCxn id="86" idx="2"/>
            <a:endCxn id="73" idx="6"/>
          </p:cNvCxnSpPr>
          <p:nvPr/>
        </p:nvCxnSpPr>
        <p:spPr>
          <a:xfrm flipH="1">
            <a:off x="2958184" y="5285271"/>
            <a:ext cx="209056" cy="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Oval 97">
            <a:extLst>
              <a:ext uri="{FF2B5EF4-FFF2-40B4-BE49-F238E27FC236}">
                <a16:creationId xmlns:a16="http://schemas.microsoft.com/office/drawing/2014/main" id="{637EF39B-E7E1-0047-B5AE-26FB07769AF0}"/>
              </a:ext>
            </a:extLst>
          </p:cNvPr>
          <p:cNvSpPr/>
          <p:nvPr/>
        </p:nvSpPr>
        <p:spPr>
          <a:xfrm>
            <a:off x="1703849" y="3996093"/>
            <a:ext cx="348426" cy="348427"/>
          </a:xfrm>
          <a:prstGeom prst="ellipse">
            <a:avLst/>
          </a:prstGeom>
          <a:solidFill>
            <a:srgbClr val="FFB1CE">
              <a:alpha val="74118"/>
            </a:srgb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41273141-420A-D249-A9F2-0B1FFCDDFD57}"/>
              </a:ext>
            </a:extLst>
          </p:cNvPr>
          <p:cNvSpPr/>
          <p:nvPr/>
        </p:nvSpPr>
        <p:spPr>
          <a:xfrm>
            <a:off x="1982590" y="3438610"/>
            <a:ext cx="348426" cy="34842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3EB33444-ADB5-4E47-8EA7-8A5DBF13DA75}"/>
              </a:ext>
            </a:extLst>
          </p:cNvPr>
          <p:cNvSpPr/>
          <p:nvPr/>
        </p:nvSpPr>
        <p:spPr>
          <a:xfrm>
            <a:off x="3515667" y="3438610"/>
            <a:ext cx="348426" cy="348427"/>
          </a:xfrm>
          <a:prstGeom prst="ellipse">
            <a:avLst/>
          </a:prstGeom>
          <a:solidFill>
            <a:srgbClr val="FFB1CE">
              <a:alpha val="74118"/>
            </a:srgb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BC6F134A-AF6D-3444-B733-DAA3F80D33A7}"/>
              </a:ext>
            </a:extLst>
          </p:cNvPr>
          <p:cNvSpPr/>
          <p:nvPr/>
        </p:nvSpPr>
        <p:spPr>
          <a:xfrm>
            <a:off x="3655037" y="5111058"/>
            <a:ext cx="348426" cy="348427"/>
          </a:xfrm>
          <a:prstGeom prst="ellipse">
            <a:avLst/>
          </a:prstGeom>
          <a:solidFill>
            <a:srgbClr val="FFB1CE">
              <a:alpha val="74118"/>
            </a:srgb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EBE38FD4-8A34-F546-87EE-4515CC88B8C9}"/>
              </a:ext>
            </a:extLst>
          </p:cNvPr>
          <p:cNvSpPr/>
          <p:nvPr/>
        </p:nvSpPr>
        <p:spPr>
          <a:xfrm>
            <a:off x="3445981" y="4553575"/>
            <a:ext cx="348426" cy="348427"/>
          </a:xfrm>
          <a:prstGeom prst="ellipse">
            <a:avLst/>
          </a:prstGeom>
          <a:solidFill>
            <a:srgbClr val="FFB1CE">
              <a:alpha val="74118"/>
            </a:srgb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2C668931-560D-B640-B912-EDDB6927C69E}"/>
              </a:ext>
            </a:extLst>
          </p:cNvPr>
          <p:cNvSpPr/>
          <p:nvPr/>
        </p:nvSpPr>
        <p:spPr>
          <a:xfrm>
            <a:off x="4212520" y="5111058"/>
            <a:ext cx="348426" cy="34842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0F3C9197-FA02-E149-875D-0035D8CAA36D}"/>
              </a:ext>
            </a:extLst>
          </p:cNvPr>
          <p:cNvSpPr/>
          <p:nvPr/>
        </p:nvSpPr>
        <p:spPr>
          <a:xfrm>
            <a:off x="1843220" y="5668540"/>
            <a:ext cx="348426" cy="34842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13231564-9A7A-B645-B648-DA25F8713D13}"/>
              </a:ext>
            </a:extLst>
          </p:cNvPr>
          <p:cNvSpPr/>
          <p:nvPr/>
        </p:nvSpPr>
        <p:spPr>
          <a:xfrm>
            <a:off x="2400702" y="5668540"/>
            <a:ext cx="348426" cy="348427"/>
          </a:xfrm>
          <a:prstGeom prst="ellipse">
            <a:avLst/>
          </a:prstGeom>
          <a:solidFill>
            <a:srgbClr val="FFDD78">
              <a:alpha val="87059"/>
            </a:srgb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3BAD760C-584C-0646-80E8-CFBBABFF2762}"/>
              </a:ext>
            </a:extLst>
          </p:cNvPr>
          <p:cNvSpPr/>
          <p:nvPr/>
        </p:nvSpPr>
        <p:spPr>
          <a:xfrm>
            <a:off x="3167240" y="5111058"/>
            <a:ext cx="348426" cy="348427"/>
          </a:xfrm>
          <a:prstGeom prst="ellipse">
            <a:avLst/>
          </a:prstGeom>
          <a:solidFill>
            <a:srgbClr val="FFDD78">
              <a:alpha val="87059"/>
            </a:srgb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444F2D63-197C-BB49-8136-F2863152E478}"/>
              </a:ext>
            </a:extLst>
          </p:cNvPr>
          <p:cNvSpPr/>
          <p:nvPr/>
        </p:nvSpPr>
        <p:spPr>
          <a:xfrm>
            <a:off x="2958184" y="3438610"/>
            <a:ext cx="348426" cy="348427"/>
          </a:xfrm>
          <a:prstGeom prst="ellipse">
            <a:avLst/>
          </a:prstGeom>
          <a:solidFill>
            <a:srgbClr val="FFB1CE">
              <a:alpha val="74118"/>
            </a:srgb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E4BD9127-7C06-E746-B66C-58E89567246E}"/>
              </a:ext>
            </a:extLst>
          </p:cNvPr>
          <p:cNvSpPr/>
          <p:nvPr/>
        </p:nvSpPr>
        <p:spPr>
          <a:xfrm>
            <a:off x="2958184" y="4553575"/>
            <a:ext cx="348426" cy="348427"/>
          </a:xfrm>
          <a:prstGeom prst="ellipse">
            <a:avLst/>
          </a:prstGeom>
          <a:solidFill>
            <a:srgbClr val="FFB1CE">
              <a:alpha val="74118"/>
            </a:srgb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A0251D67-817E-264F-BDC4-0240D7A89088}"/>
              </a:ext>
            </a:extLst>
          </p:cNvPr>
          <p:cNvSpPr/>
          <p:nvPr/>
        </p:nvSpPr>
        <p:spPr>
          <a:xfrm>
            <a:off x="1982590" y="4553575"/>
            <a:ext cx="348426" cy="348427"/>
          </a:xfrm>
          <a:prstGeom prst="ellipse">
            <a:avLst/>
          </a:prstGeom>
          <a:solidFill>
            <a:srgbClr val="FFB1CE">
              <a:alpha val="74118"/>
            </a:srgb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620D5F69-0BB7-2243-9F3D-99D1BFB0FAB4}"/>
              </a:ext>
            </a:extLst>
          </p:cNvPr>
          <p:cNvSpPr/>
          <p:nvPr/>
        </p:nvSpPr>
        <p:spPr>
          <a:xfrm>
            <a:off x="2261331" y="3996093"/>
            <a:ext cx="348426" cy="348427"/>
          </a:xfrm>
          <a:prstGeom prst="ellipse">
            <a:avLst/>
          </a:prstGeom>
          <a:solidFill>
            <a:srgbClr val="D1D1F0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9A2AEDC2-9CB9-0948-AEC0-0C75DAE08E4B}"/>
              </a:ext>
            </a:extLst>
          </p:cNvPr>
          <p:cNvSpPr/>
          <p:nvPr/>
        </p:nvSpPr>
        <p:spPr>
          <a:xfrm>
            <a:off x="3794408" y="3996093"/>
            <a:ext cx="348426" cy="348427"/>
          </a:xfrm>
          <a:prstGeom prst="ellipse">
            <a:avLst/>
          </a:prstGeom>
          <a:solidFill>
            <a:srgbClr val="FFB1CE">
              <a:alpha val="74118"/>
            </a:srgb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9EDD81B9-ED32-A94B-8FF7-CE2412FEB329}"/>
              </a:ext>
            </a:extLst>
          </p:cNvPr>
          <p:cNvSpPr/>
          <p:nvPr/>
        </p:nvSpPr>
        <p:spPr>
          <a:xfrm>
            <a:off x="2818814" y="3996093"/>
            <a:ext cx="348426" cy="348427"/>
          </a:xfrm>
          <a:prstGeom prst="ellipse">
            <a:avLst/>
          </a:prstGeom>
          <a:solidFill>
            <a:srgbClr val="FFB1CE">
              <a:alpha val="74118"/>
            </a:srgb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9A75E042-5467-F346-8438-D9E1E2E2F8B9}"/>
              </a:ext>
            </a:extLst>
          </p:cNvPr>
          <p:cNvSpPr/>
          <p:nvPr/>
        </p:nvSpPr>
        <p:spPr>
          <a:xfrm>
            <a:off x="4073149" y="3438610"/>
            <a:ext cx="348426" cy="348427"/>
          </a:xfrm>
          <a:prstGeom prst="ellipse">
            <a:avLst/>
          </a:prstGeom>
          <a:solidFill>
            <a:srgbClr val="D1D1F0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436C1A45-AE59-A34D-B43E-A23ED65A1426}"/>
              </a:ext>
            </a:extLst>
          </p:cNvPr>
          <p:cNvSpPr/>
          <p:nvPr/>
        </p:nvSpPr>
        <p:spPr>
          <a:xfrm>
            <a:off x="4909373" y="5668540"/>
            <a:ext cx="348426" cy="348427"/>
          </a:xfrm>
          <a:prstGeom prst="ellipse">
            <a:avLst/>
          </a:prstGeom>
          <a:solidFill>
            <a:srgbClr val="D1D1F0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04376310-E5A2-2A40-9933-902F7F6E68ED}"/>
              </a:ext>
            </a:extLst>
          </p:cNvPr>
          <p:cNvSpPr/>
          <p:nvPr/>
        </p:nvSpPr>
        <p:spPr>
          <a:xfrm>
            <a:off x="2958184" y="5668540"/>
            <a:ext cx="348426" cy="348427"/>
          </a:xfrm>
          <a:prstGeom prst="ellipse">
            <a:avLst/>
          </a:prstGeom>
          <a:solidFill>
            <a:srgbClr val="FFDD78">
              <a:alpha val="87059"/>
            </a:srgb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C93B5056-B9D3-234A-87E3-5267CAF9E36D}"/>
              </a:ext>
            </a:extLst>
          </p:cNvPr>
          <p:cNvSpPr/>
          <p:nvPr/>
        </p:nvSpPr>
        <p:spPr>
          <a:xfrm>
            <a:off x="4421575" y="4553575"/>
            <a:ext cx="348426" cy="348427"/>
          </a:xfrm>
          <a:prstGeom prst="ellipse">
            <a:avLst/>
          </a:prstGeom>
          <a:solidFill>
            <a:srgbClr val="D1D1F0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80A0D373-FD16-7E4A-9668-A9FFBACC973C}"/>
              </a:ext>
            </a:extLst>
          </p:cNvPr>
          <p:cNvSpPr/>
          <p:nvPr/>
        </p:nvSpPr>
        <p:spPr>
          <a:xfrm>
            <a:off x="3933778" y="4553575"/>
            <a:ext cx="348426" cy="348427"/>
          </a:xfrm>
          <a:prstGeom prst="ellipse">
            <a:avLst/>
          </a:prstGeom>
          <a:solidFill>
            <a:srgbClr val="D1D1F0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4E268EFA-E748-474C-B42A-DD760CED28CF}"/>
              </a:ext>
            </a:extLst>
          </p:cNvPr>
          <p:cNvSpPr/>
          <p:nvPr/>
        </p:nvSpPr>
        <p:spPr>
          <a:xfrm>
            <a:off x="3097555" y="6226022"/>
            <a:ext cx="348426" cy="348427"/>
          </a:xfrm>
          <a:prstGeom prst="ellipse">
            <a:avLst/>
          </a:prstGeom>
          <a:solidFill>
            <a:srgbClr val="FFDD78">
              <a:alpha val="87059"/>
            </a:srgb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38DE7679-978C-594C-AC90-B5ABB87909E7}"/>
              </a:ext>
            </a:extLst>
          </p:cNvPr>
          <p:cNvSpPr/>
          <p:nvPr/>
        </p:nvSpPr>
        <p:spPr>
          <a:xfrm>
            <a:off x="2609758" y="6226022"/>
            <a:ext cx="348426" cy="348427"/>
          </a:xfrm>
          <a:prstGeom prst="ellipse">
            <a:avLst/>
          </a:prstGeom>
          <a:solidFill>
            <a:srgbClr val="FFDD78">
              <a:alpha val="87059"/>
            </a:srgb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5106BC0F-EA3C-504A-A1D4-BBF0F80FCFF2}"/>
              </a:ext>
            </a:extLst>
          </p:cNvPr>
          <p:cNvSpPr/>
          <p:nvPr/>
        </p:nvSpPr>
        <p:spPr>
          <a:xfrm>
            <a:off x="1634164" y="6226022"/>
            <a:ext cx="348426" cy="348427"/>
          </a:xfrm>
          <a:prstGeom prst="ellipse">
            <a:avLst/>
          </a:prstGeom>
          <a:solidFill>
            <a:srgbClr val="D1D1F0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EE08AD43-A327-7847-AB04-5D68B37032D3}"/>
              </a:ext>
            </a:extLst>
          </p:cNvPr>
          <p:cNvSpPr/>
          <p:nvPr/>
        </p:nvSpPr>
        <p:spPr>
          <a:xfrm>
            <a:off x="2609758" y="5111058"/>
            <a:ext cx="348426" cy="348427"/>
          </a:xfrm>
          <a:prstGeom prst="ellipse">
            <a:avLst/>
          </a:prstGeom>
          <a:solidFill>
            <a:srgbClr val="FFDD78">
              <a:alpha val="87059"/>
            </a:srgb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AAD23C1A-015A-8449-A75F-916ECD82214A}"/>
              </a:ext>
            </a:extLst>
          </p:cNvPr>
          <p:cNvSpPr/>
          <p:nvPr/>
        </p:nvSpPr>
        <p:spPr>
          <a:xfrm>
            <a:off x="2121961" y="5111058"/>
            <a:ext cx="348426" cy="348427"/>
          </a:xfrm>
          <a:prstGeom prst="ellipse">
            <a:avLst/>
          </a:prstGeom>
          <a:solidFill>
            <a:srgbClr val="D1D1F0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5988E2ED-C604-4A42-9496-1EC1F1DF3062}"/>
              </a:ext>
            </a:extLst>
          </p:cNvPr>
          <p:cNvSpPr/>
          <p:nvPr/>
        </p:nvSpPr>
        <p:spPr>
          <a:xfrm>
            <a:off x="1634164" y="5111058"/>
            <a:ext cx="348426" cy="348427"/>
          </a:xfrm>
          <a:prstGeom prst="ellipse">
            <a:avLst/>
          </a:prstGeom>
          <a:solidFill>
            <a:srgbClr val="D1D1F0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DFFC3024-7B0D-E74F-B422-B8E69913962A}"/>
              </a:ext>
            </a:extLst>
          </p:cNvPr>
          <p:cNvSpPr/>
          <p:nvPr/>
        </p:nvSpPr>
        <p:spPr>
          <a:xfrm>
            <a:off x="2470387" y="4553575"/>
            <a:ext cx="348426" cy="348427"/>
          </a:xfrm>
          <a:prstGeom prst="ellipse">
            <a:avLst/>
          </a:prstGeom>
          <a:solidFill>
            <a:srgbClr val="D1D1F0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329CB2B8-ABC9-A34D-8AF1-10183B81DC79}"/>
              </a:ext>
            </a:extLst>
          </p:cNvPr>
          <p:cNvSpPr/>
          <p:nvPr/>
        </p:nvSpPr>
        <p:spPr>
          <a:xfrm>
            <a:off x="2470387" y="3438610"/>
            <a:ext cx="348426" cy="348427"/>
          </a:xfrm>
          <a:prstGeom prst="ellipse">
            <a:avLst/>
          </a:prstGeom>
          <a:solidFill>
            <a:srgbClr val="D1D1F0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44C70DB6-1972-4847-A3E9-4E429B4645A0}"/>
              </a:ext>
            </a:extLst>
          </p:cNvPr>
          <p:cNvSpPr/>
          <p:nvPr/>
        </p:nvSpPr>
        <p:spPr>
          <a:xfrm>
            <a:off x="4770002" y="3996093"/>
            <a:ext cx="348426" cy="348427"/>
          </a:xfrm>
          <a:prstGeom prst="ellipse">
            <a:avLst/>
          </a:prstGeom>
          <a:solidFill>
            <a:srgbClr val="D1D1F0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677A5EC4-F225-EF46-B2F2-01A75B74F2E9}"/>
              </a:ext>
            </a:extLst>
          </p:cNvPr>
          <p:cNvSpPr/>
          <p:nvPr/>
        </p:nvSpPr>
        <p:spPr>
          <a:xfrm>
            <a:off x="4282205" y="3996093"/>
            <a:ext cx="348426" cy="348427"/>
          </a:xfrm>
          <a:prstGeom prst="ellipse">
            <a:avLst/>
          </a:prstGeom>
          <a:solidFill>
            <a:srgbClr val="D1D1F0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90AE402D-EC49-6249-BD80-A3DFCC9AC68B}"/>
              </a:ext>
            </a:extLst>
          </p:cNvPr>
          <p:cNvSpPr/>
          <p:nvPr/>
        </p:nvSpPr>
        <p:spPr>
          <a:xfrm>
            <a:off x="4282205" y="2881128"/>
            <a:ext cx="348426" cy="348427"/>
          </a:xfrm>
          <a:prstGeom prst="ellipse">
            <a:avLst/>
          </a:prstGeom>
          <a:solidFill>
            <a:srgbClr val="D1D1F0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2BAEC578-6D56-854A-8859-4E6857779E08}"/>
              </a:ext>
            </a:extLst>
          </p:cNvPr>
          <p:cNvSpPr/>
          <p:nvPr/>
        </p:nvSpPr>
        <p:spPr>
          <a:xfrm>
            <a:off x="1011533" y="4553574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3FF16C10-8BC6-8947-8E4B-776B0A6E9B83}"/>
              </a:ext>
            </a:extLst>
          </p:cNvPr>
          <p:cNvSpPr/>
          <p:nvPr/>
        </p:nvSpPr>
        <p:spPr>
          <a:xfrm>
            <a:off x="1155698" y="6228045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01221C2D-EA0A-E744-AB56-A9FBB31924B0}"/>
              </a:ext>
            </a:extLst>
          </p:cNvPr>
          <p:cNvSpPr/>
          <p:nvPr/>
        </p:nvSpPr>
        <p:spPr>
          <a:xfrm>
            <a:off x="2116060" y="6226021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B2774EEF-CEC4-E448-AE7E-08A17679D1E8}"/>
              </a:ext>
            </a:extLst>
          </p:cNvPr>
          <p:cNvSpPr/>
          <p:nvPr/>
        </p:nvSpPr>
        <p:spPr>
          <a:xfrm>
            <a:off x="3448250" y="5668539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C5D3EFCF-A67A-434D-80B2-D0F196D7EAE5}"/>
              </a:ext>
            </a:extLst>
          </p:cNvPr>
          <p:cNvSpPr/>
          <p:nvPr/>
        </p:nvSpPr>
        <p:spPr>
          <a:xfrm>
            <a:off x="4424052" y="5659889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4E8E3A50-9EC5-6E40-B5BD-AE07F0975566}"/>
              </a:ext>
            </a:extLst>
          </p:cNvPr>
          <p:cNvSpPr/>
          <p:nvPr/>
        </p:nvSpPr>
        <p:spPr>
          <a:xfrm>
            <a:off x="3938316" y="5668538"/>
            <a:ext cx="348426" cy="348427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10" grpId="0" animBg="1"/>
      <p:bldP spid="21" grpId="0"/>
      <p:bldP spid="13" grpId="0" animBg="1"/>
      <p:bldP spid="50" grpId="0" animBg="1"/>
      <p:bldP spid="51" grpId="0" animBg="1"/>
      <p:bldP spid="52" grpId="0" animBg="1"/>
      <p:bldP spid="70" grpId="0" animBg="1"/>
      <p:bldP spid="72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Gibbs Sampling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779045-EAC4-B4C2-49E4-D33B60C3E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850" y="1275950"/>
            <a:ext cx="6718299" cy="532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64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Sampling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6096000" cy="4525963"/>
          </a:xfrm>
        </p:spPr>
        <p:txBody>
          <a:bodyPr/>
          <a:lstStyle/>
          <a:p>
            <a:pPr lvl="5">
              <a:lnSpc>
                <a:spcPct val="90000"/>
              </a:lnSpc>
            </a:pPr>
            <a:endParaRPr lang="en-US" sz="7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Basic idea</a:t>
            </a:r>
          </a:p>
          <a:p>
            <a:pPr lvl="3">
              <a:lnSpc>
                <a:spcPct val="90000"/>
              </a:lnSpc>
            </a:pPr>
            <a:endParaRPr lang="en-US" sz="6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Draw </a:t>
            </a:r>
            <a:r>
              <a:rPr lang="en-US" sz="20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N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 samples from a </a:t>
            </a:r>
            <a:r>
              <a:rPr lang="en-US" sz="2000" b="1" i="1" dirty="0">
                <a:solidFill>
                  <a:srgbClr val="0000FF"/>
                </a:solidFill>
                <a:latin typeface="Calibri"/>
                <a:ea typeface="ＭＳ Ｐゴシック" pitchFamily="34" charset="-128"/>
                <a:cs typeface="Calibri"/>
              </a:rPr>
              <a:t>sampling distribution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 </a:t>
            </a:r>
            <a:r>
              <a:rPr lang="en-US" sz="20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S</a:t>
            </a:r>
          </a:p>
          <a:p>
            <a:pPr lvl="4">
              <a:lnSpc>
                <a:spcPct val="90000"/>
              </a:lnSpc>
            </a:pPr>
            <a:endParaRPr lang="en-US" sz="6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Compute an approximate posterior probability</a:t>
            </a:r>
          </a:p>
          <a:p>
            <a:pPr lvl="4">
              <a:lnSpc>
                <a:spcPct val="90000"/>
              </a:lnSpc>
            </a:pPr>
            <a:endParaRPr lang="en-US" sz="600" b="1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Show this converges to the true probability </a:t>
            </a:r>
            <a:r>
              <a:rPr lang="en-US" sz="20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</a:p>
          <a:p>
            <a:pPr lvl="1">
              <a:lnSpc>
                <a:spcPct val="9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1" y="4302211"/>
            <a:ext cx="6231629" cy="256122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705600" y="1295400"/>
            <a:ext cx="5181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Why sample?</a:t>
            </a:r>
          </a:p>
          <a:p>
            <a:pPr lvl="5">
              <a:lnSpc>
                <a:spcPct val="90000"/>
              </a:lnSpc>
            </a:pPr>
            <a:endParaRPr lang="en-US" sz="6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Often very fast to get a decent approximate answer</a:t>
            </a:r>
            <a:endParaRPr lang="en-US" altLang="ja-JP" sz="2000" dirty="0">
              <a:latin typeface="Calibri"/>
              <a:ea typeface="ＭＳ Ｐゴシック" pitchFamily="34" charset="-128"/>
              <a:cs typeface="Calibri"/>
            </a:endParaRPr>
          </a:p>
          <a:p>
            <a:pPr lvl="5">
              <a:lnSpc>
                <a:spcPct val="90000"/>
              </a:lnSpc>
            </a:pPr>
            <a:endParaRPr lang="en-US" altLang="ja-JP" sz="5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The algorithms are very simple and general (easy to apply to fancy models)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They require very little memory (</a:t>
            </a:r>
            <a:r>
              <a:rPr lang="en-US" sz="2000" i="1" dirty="0">
                <a:solidFill>
                  <a:srgbClr val="CC00CC"/>
                </a:solidFill>
                <a:latin typeface="Calibri"/>
                <a:cs typeface="Calibri"/>
              </a:rPr>
              <a:t>O</a:t>
            </a:r>
            <a:r>
              <a:rPr lang="en-US" sz="20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000" i="1" dirty="0">
                <a:solidFill>
                  <a:srgbClr val="CC00CC"/>
                </a:solidFill>
                <a:latin typeface="Calibri"/>
                <a:cs typeface="Calibri"/>
              </a:rPr>
              <a:t>n</a:t>
            </a:r>
            <a:r>
              <a:rPr lang="en-US" sz="2000" dirty="0">
                <a:solidFill>
                  <a:srgbClr val="CC00CC"/>
                </a:solidFill>
                <a:latin typeface="Calibri"/>
                <a:cs typeface="Calibri"/>
              </a:rPr>
              <a:t>)</a:t>
            </a:r>
            <a:r>
              <a:rPr lang="en-US" sz="2000" dirty="0">
                <a:latin typeface="Calibri"/>
                <a:cs typeface="Calibri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They can be applied to large models, whereas exact algorithms blow up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5486400" y="1371600"/>
            <a:ext cx="6527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>
                <a:ea typeface="ＭＳ Ｐゴシック" pitchFamily="34" charset="-128"/>
              </a:rPr>
              <a:t>Step 2: Initialize other variables 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Randomly</a:t>
            </a:r>
          </a:p>
        </p:txBody>
      </p:sp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Gibbs Sampling Example: </a:t>
            </a:r>
            <a:r>
              <a:rPr lang="en-US" i="1" dirty="0">
                <a:solidFill>
                  <a:srgbClr val="CC00CC"/>
                </a:solidFill>
                <a:ea typeface="ＭＳ Ｐゴシック" pitchFamily="34" charset="-128"/>
              </a:rPr>
              <a:t>P</a:t>
            </a:r>
            <a:r>
              <a:rPr lang="en-US" dirty="0">
                <a:solidFill>
                  <a:srgbClr val="CC00CC"/>
                </a:solidFill>
                <a:ea typeface="ＭＳ Ｐゴシック" pitchFamily="34" charset="-128"/>
              </a:rPr>
              <a:t>( </a:t>
            </a:r>
            <a:r>
              <a:rPr lang="en-US" i="1" dirty="0">
                <a:solidFill>
                  <a:srgbClr val="CC00CC"/>
                </a:solidFill>
                <a:ea typeface="ＭＳ Ｐゴシック" pitchFamily="34" charset="-128"/>
              </a:rPr>
              <a:t>S</a:t>
            </a:r>
            <a:r>
              <a:rPr lang="en-US" dirty="0">
                <a:solidFill>
                  <a:srgbClr val="CC00CC"/>
                </a:solidFill>
                <a:ea typeface="ＭＳ Ｐゴシック" pitchFamily="34" charset="-128"/>
              </a:rPr>
              <a:t> | </a:t>
            </a:r>
            <a:r>
              <a:rPr lang="en-US" i="1" dirty="0">
                <a:solidFill>
                  <a:srgbClr val="CC00CC"/>
                </a:solidFill>
                <a:ea typeface="ＭＳ Ｐゴシック" pitchFamily="34" charset="-128"/>
              </a:rPr>
              <a:t>r</a:t>
            </a:r>
            <a:r>
              <a:rPr lang="en-US" dirty="0">
                <a:solidFill>
                  <a:srgbClr val="CC00CC"/>
                </a:solidFill>
                <a:ea typeface="ＭＳ Ｐゴシック" pitchFamily="34" charset="-128"/>
              </a:rPr>
              <a:t>)</a:t>
            </a:r>
          </a:p>
        </p:txBody>
      </p:sp>
      <p:sp>
        <p:nvSpPr>
          <p:cNvPr id="67586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6527800" cy="3022599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Step 1: Fix evidence</a:t>
            </a:r>
          </a:p>
          <a:p>
            <a:pPr lvl="1"/>
            <a:r>
              <a:rPr lang="en-US" sz="2000" i="1" dirty="0">
                <a:solidFill>
                  <a:srgbClr val="CC00CC"/>
                </a:solidFill>
                <a:ea typeface="ＭＳ Ｐゴシック" pitchFamily="34" charset="-128"/>
              </a:rPr>
              <a:t>R</a:t>
            </a: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</a:rPr>
              <a:t> = true</a:t>
            </a:r>
          </a:p>
          <a:p>
            <a:pPr lvl="1"/>
            <a:endParaRPr lang="en-US" sz="2000" dirty="0">
              <a:ea typeface="ＭＳ Ｐゴシック" pitchFamily="34" charset="-128"/>
            </a:endParaRPr>
          </a:p>
          <a:p>
            <a:pPr lvl="4"/>
            <a:endParaRPr lang="en-US" sz="1200" dirty="0">
              <a:ea typeface="ＭＳ Ｐゴシック" pitchFamily="34" charset="-128"/>
            </a:endParaRPr>
          </a:p>
          <a:p>
            <a:pPr lvl="4"/>
            <a:endParaRPr lang="en-US" sz="12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Step 3: Repeat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Choose a non-evidence variable </a:t>
            </a:r>
            <a:r>
              <a:rPr lang="en-US" sz="20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Resample </a:t>
            </a:r>
            <a:r>
              <a:rPr lang="en-US" sz="20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000" dirty="0">
                <a:ea typeface="ＭＳ Ｐゴシック" pitchFamily="34" charset="-128"/>
              </a:rPr>
              <a:t> from </a:t>
            </a:r>
            <a:r>
              <a:rPr lang="en-US" sz="2000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sz="2000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000" i="1" baseline="-250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| </a:t>
            </a:r>
            <a:r>
              <a:rPr lang="en-US" sz="2000" dirty="0">
                <a:solidFill>
                  <a:srgbClr val="CC00CC"/>
                </a:solidFill>
              </a:rPr>
              <a:t>all other variables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)</a:t>
            </a:r>
            <a:endParaRPr lang="en-US" sz="2000" dirty="0">
              <a:solidFill>
                <a:srgbClr val="000000"/>
              </a:solidFill>
              <a:sym typeface="Symbol"/>
            </a:endParaRPr>
          </a:p>
          <a:p>
            <a:pPr lvl="1"/>
            <a:endParaRPr lang="en-US" sz="2000" dirty="0">
              <a:ea typeface="ＭＳ Ｐゴシック" pitchFamily="34" charset="-128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505200" y="1524000"/>
            <a:ext cx="1652499" cy="1447799"/>
            <a:chOff x="7416868" y="3352800"/>
            <a:chExt cx="2870132" cy="2514600"/>
          </a:xfrm>
        </p:grpSpPr>
        <p:sp>
          <p:nvSpPr>
            <p:cNvPr id="17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8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5715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9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0" name="AutoShape 6"/>
            <p:cNvCxnSpPr>
              <a:cxnSpLocks noChangeShapeType="1"/>
              <a:stCxn id="18" idx="3"/>
              <a:endCxn id="19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AutoShape 6"/>
            <p:cNvCxnSpPr>
              <a:cxnSpLocks noChangeShapeType="1"/>
              <a:stCxn id="17" idx="5"/>
              <a:endCxn id="19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3" name="AutoShape 6"/>
            <p:cNvCxnSpPr>
              <a:cxnSpLocks noChangeShapeType="1"/>
              <a:stCxn id="22" idx="5"/>
              <a:endCxn id="18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6"/>
            <p:cNvCxnSpPr>
              <a:cxnSpLocks noChangeShapeType="1"/>
              <a:stCxn id="22" idx="3"/>
              <a:endCxn id="17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0" name="Group 39"/>
          <p:cNvGrpSpPr/>
          <p:nvPr/>
        </p:nvGrpSpPr>
        <p:grpSpPr>
          <a:xfrm>
            <a:off x="10134600" y="1524000"/>
            <a:ext cx="1652499" cy="1447799"/>
            <a:chOff x="7416868" y="3352800"/>
            <a:chExt cx="2870132" cy="2514600"/>
          </a:xfrm>
        </p:grpSpPr>
        <p:sp>
          <p:nvSpPr>
            <p:cNvPr id="41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42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5715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43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44" name="AutoShape 6"/>
            <p:cNvCxnSpPr>
              <a:cxnSpLocks noChangeShapeType="1"/>
              <a:stCxn id="42" idx="3"/>
              <a:endCxn id="43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AutoShape 6"/>
            <p:cNvCxnSpPr>
              <a:cxnSpLocks noChangeShapeType="1"/>
              <a:stCxn id="41" idx="5"/>
              <a:endCxn id="43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47" name="AutoShape 6"/>
            <p:cNvCxnSpPr>
              <a:cxnSpLocks noChangeShapeType="1"/>
              <a:stCxn id="46" idx="5"/>
              <a:endCxn id="42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AutoShape 6"/>
            <p:cNvCxnSpPr>
              <a:cxnSpLocks noChangeShapeType="1"/>
              <a:stCxn id="46" idx="3"/>
              <a:endCxn id="41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0" name="Group 49"/>
          <p:cNvGrpSpPr/>
          <p:nvPr/>
        </p:nvGrpSpPr>
        <p:grpSpPr>
          <a:xfrm>
            <a:off x="304800" y="4343400"/>
            <a:ext cx="1142999" cy="1001412"/>
            <a:chOff x="7416868" y="3352800"/>
            <a:chExt cx="2870132" cy="2514600"/>
          </a:xfrm>
        </p:grpSpPr>
        <p:sp>
          <p:nvSpPr>
            <p:cNvPr id="51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52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5715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53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54" name="AutoShape 6"/>
            <p:cNvCxnSpPr>
              <a:cxnSpLocks noChangeShapeType="1"/>
              <a:stCxn id="52" idx="3"/>
              <a:endCxn id="53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AutoShape 6"/>
            <p:cNvCxnSpPr>
              <a:cxnSpLocks noChangeShapeType="1"/>
              <a:stCxn id="51" idx="5"/>
              <a:endCxn id="53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6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57" name="AutoShape 6"/>
            <p:cNvCxnSpPr>
              <a:cxnSpLocks noChangeShapeType="1"/>
              <a:stCxn id="56" idx="5"/>
              <a:endCxn id="52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AutoShape 6"/>
            <p:cNvCxnSpPr>
              <a:cxnSpLocks noChangeShapeType="1"/>
              <a:stCxn id="56" idx="3"/>
              <a:endCxn id="51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2"/>
          <p:cNvGrpSpPr/>
          <p:nvPr/>
        </p:nvGrpSpPr>
        <p:grpSpPr>
          <a:xfrm>
            <a:off x="1676400" y="4343400"/>
            <a:ext cx="1752600" cy="1001412"/>
            <a:chOff x="1676400" y="4343400"/>
            <a:chExt cx="1752600" cy="1001412"/>
          </a:xfrm>
        </p:grpSpPr>
        <p:sp>
          <p:nvSpPr>
            <p:cNvPr id="60" name="Oval 4"/>
            <p:cNvSpPr>
              <a:spLocks noChangeArrowheads="1"/>
            </p:cNvSpPr>
            <p:nvPr/>
          </p:nvSpPr>
          <p:spPr bwMode="auto">
            <a:xfrm>
              <a:off x="2286001" y="4707550"/>
              <a:ext cx="303458" cy="303458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61" name="Oval 4"/>
            <p:cNvSpPr>
              <a:spLocks noChangeArrowheads="1"/>
            </p:cNvSpPr>
            <p:nvPr/>
          </p:nvSpPr>
          <p:spPr bwMode="auto">
            <a:xfrm>
              <a:off x="3125542" y="4707550"/>
              <a:ext cx="303458" cy="303458"/>
            </a:xfrm>
            <a:prstGeom prst="ellipse">
              <a:avLst/>
            </a:prstGeom>
            <a:solidFill>
              <a:srgbClr val="00FF42"/>
            </a:solidFill>
            <a:ln w="5715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62" name="Oval 4"/>
            <p:cNvSpPr>
              <a:spLocks noChangeArrowheads="1"/>
            </p:cNvSpPr>
            <p:nvPr/>
          </p:nvSpPr>
          <p:spPr bwMode="auto">
            <a:xfrm>
              <a:off x="2710843" y="5041354"/>
              <a:ext cx="303458" cy="303458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63" name="AutoShape 6"/>
            <p:cNvCxnSpPr>
              <a:cxnSpLocks noChangeShapeType="1"/>
              <a:stCxn id="61" idx="3"/>
              <a:endCxn id="62" idx="7"/>
            </p:cNvCxnSpPr>
            <p:nvPr/>
          </p:nvCxnSpPr>
          <p:spPr bwMode="auto">
            <a:xfrm flipH="1">
              <a:off x="2969860" y="4966568"/>
              <a:ext cx="200122" cy="11922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AutoShape 6"/>
            <p:cNvCxnSpPr>
              <a:cxnSpLocks noChangeShapeType="1"/>
              <a:stCxn id="60" idx="5"/>
              <a:endCxn id="62" idx="1"/>
            </p:cNvCxnSpPr>
            <p:nvPr/>
          </p:nvCxnSpPr>
          <p:spPr bwMode="auto">
            <a:xfrm>
              <a:off x="2545019" y="4966568"/>
              <a:ext cx="210264" cy="11922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5" name="Oval 4"/>
            <p:cNvSpPr>
              <a:spLocks noChangeArrowheads="1"/>
            </p:cNvSpPr>
            <p:nvPr/>
          </p:nvSpPr>
          <p:spPr bwMode="auto">
            <a:xfrm>
              <a:off x="2710843" y="4343400"/>
              <a:ext cx="303458" cy="303458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66" name="AutoShape 6"/>
            <p:cNvCxnSpPr>
              <a:cxnSpLocks noChangeShapeType="1"/>
              <a:stCxn id="65" idx="5"/>
              <a:endCxn id="61" idx="1"/>
            </p:cNvCxnSpPr>
            <p:nvPr/>
          </p:nvCxnSpPr>
          <p:spPr bwMode="auto">
            <a:xfrm>
              <a:off x="2969860" y="4602418"/>
              <a:ext cx="200122" cy="14957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" name="AutoShape 6"/>
            <p:cNvCxnSpPr>
              <a:cxnSpLocks noChangeShapeType="1"/>
              <a:stCxn id="65" idx="3"/>
              <a:endCxn id="60" idx="7"/>
            </p:cNvCxnSpPr>
            <p:nvPr/>
          </p:nvCxnSpPr>
          <p:spPr bwMode="auto">
            <a:xfrm flipH="1">
              <a:off x="2545019" y="4602418"/>
              <a:ext cx="210264" cy="14957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7595" name="Straight Arrow Connector 67594"/>
            <p:cNvCxnSpPr/>
            <p:nvPr/>
          </p:nvCxnSpPr>
          <p:spPr>
            <a:xfrm>
              <a:off x="1676400" y="4836480"/>
              <a:ext cx="3048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3657600" y="4343400"/>
            <a:ext cx="1676399" cy="1001412"/>
            <a:chOff x="3657600" y="4343400"/>
            <a:chExt cx="1676399" cy="1001412"/>
          </a:xfrm>
        </p:grpSpPr>
        <p:cxnSp>
          <p:nvCxnSpPr>
            <p:cNvPr id="73" name="Straight Arrow Connector 72"/>
            <p:cNvCxnSpPr/>
            <p:nvPr/>
          </p:nvCxnSpPr>
          <p:spPr>
            <a:xfrm>
              <a:off x="3657600" y="4836480"/>
              <a:ext cx="3048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4"/>
            <p:cNvSpPr>
              <a:spLocks noChangeArrowheads="1"/>
            </p:cNvSpPr>
            <p:nvPr/>
          </p:nvSpPr>
          <p:spPr bwMode="auto">
            <a:xfrm>
              <a:off x="4191000" y="4707550"/>
              <a:ext cx="303458" cy="303458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76" name="Oval 4"/>
            <p:cNvSpPr>
              <a:spLocks noChangeArrowheads="1"/>
            </p:cNvSpPr>
            <p:nvPr/>
          </p:nvSpPr>
          <p:spPr bwMode="auto">
            <a:xfrm>
              <a:off x="5030541" y="4707550"/>
              <a:ext cx="303458" cy="303458"/>
            </a:xfrm>
            <a:prstGeom prst="ellipse">
              <a:avLst/>
            </a:prstGeom>
            <a:solidFill>
              <a:srgbClr val="00FF42"/>
            </a:solidFill>
            <a:ln w="5715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77" name="Oval 4"/>
            <p:cNvSpPr>
              <a:spLocks noChangeArrowheads="1"/>
            </p:cNvSpPr>
            <p:nvPr/>
          </p:nvSpPr>
          <p:spPr bwMode="auto">
            <a:xfrm>
              <a:off x="4615842" y="5041354"/>
              <a:ext cx="303458" cy="303458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78" name="AutoShape 6"/>
            <p:cNvCxnSpPr>
              <a:cxnSpLocks noChangeShapeType="1"/>
              <a:stCxn id="76" idx="3"/>
              <a:endCxn id="77" idx="7"/>
            </p:cNvCxnSpPr>
            <p:nvPr/>
          </p:nvCxnSpPr>
          <p:spPr bwMode="auto">
            <a:xfrm flipH="1">
              <a:off x="4874859" y="4966568"/>
              <a:ext cx="200122" cy="11922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" name="AutoShape 6"/>
            <p:cNvCxnSpPr>
              <a:cxnSpLocks noChangeShapeType="1"/>
              <a:stCxn id="75" idx="5"/>
              <a:endCxn id="77" idx="1"/>
            </p:cNvCxnSpPr>
            <p:nvPr/>
          </p:nvCxnSpPr>
          <p:spPr bwMode="auto">
            <a:xfrm>
              <a:off x="4450018" y="4966568"/>
              <a:ext cx="210264" cy="11922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0" name="Oval 4"/>
            <p:cNvSpPr>
              <a:spLocks noChangeArrowheads="1"/>
            </p:cNvSpPr>
            <p:nvPr/>
          </p:nvSpPr>
          <p:spPr bwMode="auto">
            <a:xfrm>
              <a:off x="4615842" y="4343400"/>
              <a:ext cx="303458" cy="30345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81" name="AutoShape 6"/>
            <p:cNvCxnSpPr>
              <a:cxnSpLocks noChangeShapeType="1"/>
              <a:stCxn id="80" idx="5"/>
              <a:endCxn id="76" idx="1"/>
            </p:cNvCxnSpPr>
            <p:nvPr/>
          </p:nvCxnSpPr>
          <p:spPr bwMode="auto">
            <a:xfrm>
              <a:off x="4874859" y="4602418"/>
              <a:ext cx="200122" cy="14957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" name="AutoShape 6"/>
            <p:cNvCxnSpPr>
              <a:cxnSpLocks noChangeShapeType="1"/>
              <a:stCxn id="80" idx="3"/>
              <a:endCxn id="75" idx="7"/>
            </p:cNvCxnSpPr>
            <p:nvPr/>
          </p:nvCxnSpPr>
          <p:spPr bwMode="auto">
            <a:xfrm flipH="1">
              <a:off x="4450018" y="4602418"/>
              <a:ext cx="210264" cy="14957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Group 4"/>
          <p:cNvGrpSpPr/>
          <p:nvPr/>
        </p:nvGrpSpPr>
        <p:grpSpPr>
          <a:xfrm>
            <a:off x="5562600" y="4343400"/>
            <a:ext cx="1752600" cy="1001412"/>
            <a:chOff x="5562600" y="4343400"/>
            <a:chExt cx="1752600" cy="1001412"/>
          </a:xfrm>
        </p:grpSpPr>
        <p:sp>
          <p:nvSpPr>
            <p:cNvPr id="84" name="Oval 4"/>
            <p:cNvSpPr>
              <a:spLocks noChangeArrowheads="1"/>
            </p:cNvSpPr>
            <p:nvPr/>
          </p:nvSpPr>
          <p:spPr bwMode="auto">
            <a:xfrm>
              <a:off x="6172201" y="4707550"/>
              <a:ext cx="303458" cy="303458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85" name="Oval 4"/>
            <p:cNvSpPr>
              <a:spLocks noChangeArrowheads="1"/>
            </p:cNvSpPr>
            <p:nvPr/>
          </p:nvSpPr>
          <p:spPr bwMode="auto">
            <a:xfrm>
              <a:off x="7011742" y="4707550"/>
              <a:ext cx="303458" cy="303458"/>
            </a:xfrm>
            <a:prstGeom prst="ellipse">
              <a:avLst/>
            </a:prstGeom>
            <a:solidFill>
              <a:srgbClr val="00FF42"/>
            </a:solidFill>
            <a:ln w="5715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86" name="Oval 4"/>
            <p:cNvSpPr>
              <a:spLocks noChangeArrowheads="1"/>
            </p:cNvSpPr>
            <p:nvPr/>
          </p:nvSpPr>
          <p:spPr bwMode="auto">
            <a:xfrm>
              <a:off x="6597043" y="5041354"/>
              <a:ext cx="303458" cy="303458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87" name="AutoShape 6"/>
            <p:cNvCxnSpPr>
              <a:cxnSpLocks noChangeShapeType="1"/>
              <a:stCxn id="85" idx="3"/>
              <a:endCxn id="86" idx="7"/>
            </p:cNvCxnSpPr>
            <p:nvPr/>
          </p:nvCxnSpPr>
          <p:spPr bwMode="auto">
            <a:xfrm flipH="1">
              <a:off x="6856060" y="4966568"/>
              <a:ext cx="200122" cy="11922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8" name="AutoShape 6"/>
            <p:cNvCxnSpPr>
              <a:cxnSpLocks noChangeShapeType="1"/>
              <a:stCxn id="84" idx="5"/>
              <a:endCxn id="86" idx="1"/>
            </p:cNvCxnSpPr>
            <p:nvPr/>
          </p:nvCxnSpPr>
          <p:spPr bwMode="auto">
            <a:xfrm>
              <a:off x="6431219" y="4966568"/>
              <a:ext cx="210264" cy="11922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9" name="Oval 4"/>
            <p:cNvSpPr>
              <a:spLocks noChangeArrowheads="1"/>
            </p:cNvSpPr>
            <p:nvPr/>
          </p:nvSpPr>
          <p:spPr bwMode="auto">
            <a:xfrm>
              <a:off x="6597043" y="4343400"/>
              <a:ext cx="303458" cy="303458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90" name="AutoShape 6"/>
            <p:cNvCxnSpPr>
              <a:cxnSpLocks noChangeShapeType="1"/>
              <a:stCxn id="89" idx="5"/>
              <a:endCxn id="85" idx="1"/>
            </p:cNvCxnSpPr>
            <p:nvPr/>
          </p:nvCxnSpPr>
          <p:spPr bwMode="auto">
            <a:xfrm>
              <a:off x="6856060" y="4602418"/>
              <a:ext cx="200122" cy="14957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1" name="AutoShape 6"/>
            <p:cNvCxnSpPr>
              <a:cxnSpLocks noChangeShapeType="1"/>
              <a:stCxn id="89" idx="3"/>
              <a:endCxn id="84" idx="7"/>
            </p:cNvCxnSpPr>
            <p:nvPr/>
          </p:nvCxnSpPr>
          <p:spPr bwMode="auto">
            <a:xfrm flipH="1">
              <a:off x="6431219" y="4602418"/>
              <a:ext cx="210264" cy="14957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" name="Straight Arrow Connector 91"/>
            <p:cNvCxnSpPr/>
            <p:nvPr/>
          </p:nvCxnSpPr>
          <p:spPr>
            <a:xfrm>
              <a:off x="5562600" y="4836480"/>
              <a:ext cx="3048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7543800" y="4343400"/>
            <a:ext cx="1600199" cy="1001412"/>
            <a:chOff x="7543800" y="4343400"/>
            <a:chExt cx="1600199" cy="1001412"/>
          </a:xfrm>
        </p:grpSpPr>
        <p:cxnSp>
          <p:nvCxnSpPr>
            <p:cNvPr id="93" name="Straight Arrow Connector 92"/>
            <p:cNvCxnSpPr/>
            <p:nvPr/>
          </p:nvCxnSpPr>
          <p:spPr>
            <a:xfrm>
              <a:off x="7543800" y="4836480"/>
              <a:ext cx="3048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Oval 4"/>
            <p:cNvSpPr>
              <a:spLocks noChangeArrowheads="1"/>
            </p:cNvSpPr>
            <p:nvPr/>
          </p:nvSpPr>
          <p:spPr bwMode="auto">
            <a:xfrm>
              <a:off x="8001000" y="4707550"/>
              <a:ext cx="303458" cy="303458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96" name="Oval 4"/>
            <p:cNvSpPr>
              <a:spLocks noChangeArrowheads="1"/>
            </p:cNvSpPr>
            <p:nvPr/>
          </p:nvSpPr>
          <p:spPr bwMode="auto">
            <a:xfrm>
              <a:off x="8840541" y="4707550"/>
              <a:ext cx="303458" cy="303458"/>
            </a:xfrm>
            <a:prstGeom prst="ellipse">
              <a:avLst/>
            </a:prstGeom>
            <a:solidFill>
              <a:srgbClr val="00FF42"/>
            </a:solidFill>
            <a:ln w="5715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97" name="Oval 4"/>
            <p:cNvSpPr>
              <a:spLocks noChangeArrowheads="1"/>
            </p:cNvSpPr>
            <p:nvPr/>
          </p:nvSpPr>
          <p:spPr bwMode="auto">
            <a:xfrm>
              <a:off x="8425842" y="5041354"/>
              <a:ext cx="303458" cy="30345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98" name="AutoShape 6"/>
            <p:cNvCxnSpPr>
              <a:cxnSpLocks noChangeShapeType="1"/>
              <a:stCxn id="96" idx="3"/>
              <a:endCxn id="97" idx="7"/>
            </p:cNvCxnSpPr>
            <p:nvPr/>
          </p:nvCxnSpPr>
          <p:spPr bwMode="auto">
            <a:xfrm flipH="1">
              <a:off x="8684859" y="4966568"/>
              <a:ext cx="200122" cy="11922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" name="AutoShape 6"/>
            <p:cNvCxnSpPr>
              <a:cxnSpLocks noChangeShapeType="1"/>
              <a:stCxn id="95" idx="5"/>
              <a:endCxn id="97" idx="1"/>
            </p:cNvCxnSpPr>
            <p:nvPr/>
          </p:nvCxnSpPr>
          <p:spPr bwMode="auto">
            <a:xfrm>
              <a:off x="8260018" y="4966568"/>
              <a:ext cx="210264" cy="11922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0" name="Oval 4"/>
            <p:cNvSpPr>
              <a:spLocks noChangeArrowheads="1"/>
            </p:cNvSpPr>
            <p:nvPr/>
          </p:nvSpPr>
          <p:spPr bwMode="auto">
            <a:xfrm>
              <a:off x="8425842" y="4343400"/>
              <a:ext cx="303458" cy="303458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101" name="AutoShape 6"/>
            <p:cNvCxnSpPr>
              <a:cxnSpLocks noChangeShapeType="1"/>
              <a:stCxn id="100" idx="5"/>
              <a:endCxn id="96" idx="1"/>
            </p:cNvCxnSpPr>
            <p:nvPr/>
          </p:nvCxnSpPr>
          <p:spPr bwMode="auto">
            <a:xfrm>
              <a:off x="8684859" y="4602418"/>
              <a:ext cx="200122" cy="14957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" name="AutoShape 6"/>
            <p:cNvCxnSpPr>
              <a:cxnSpLocks noChangeShapeType="1"/>
              <a:stCxn id="100" idx="3"/>
              <a:endCxn id="95" idx="7"/>
            </p:cNvCxnSpPr>
            <p:nvPr/>
          </p:nvCxnSpPr>
          <p:spPr bwMode="auto">
            <a:xfrm flipH="1">
              <a:off x="8260018" y="4602418"/>
              <a:ext cx="210264" cy="14957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9372600" y="4343400"/>
            <a:ext cx="1752600" cy="1001412"/>
            <a:chOff x="9372600" y="4343400"/>
            <a:chExt cx="1752600" cy="1001412"/>
          </a:xfrm>
        </p:grpSpPr>
        <p:sp>
          <p:nvSpPr>
            <p:cNvPr id="104" name="Oval 4"/>
            <p:cNvSpPr>
              <a:spLocks noChangeArrowheads="1"/>
            </p:cNvSpPr>
            <p:nvPr/>
          </p:nvSpPr>
          <p:spPr bwMode="auto">
            <a:xfrm>
              <a:off x="9982201" y="4707550"/>
              <a:ext cx="303458" cy="303458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05" name="Oval 4"/>
            <p:cNvSpPr>
              <a:spLocks noChangeArrowheads="1"/>
            </p:cNvSpPr>
            <p:nvPr/>
          </p:nvSpPr>
          <p:spPr bwMode="auto">
            <a:xfrm>
              <a:off x="10821742" y="4707550"/>
              <a:ext cx="303458" cy="303458"/>
            </a:xfrm>
            <a:prstGeom prst="ellipse">
              <a:avLst/>
            </a:prstGeom>
            <a:solidFill>
              <a:srgbClr val="00FF42"/>
            </a:solidFill>
            <a:ln w="5715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06" name="Oval 4"/>
            <p:cNvSpPr>
              <a:spLocks noChangeArrowheads="1"/>
            </p:cNvSpPr>
            <p:nvPr/>
          </p:nvSpPr>
          <p:spPr bwMode="auto">
            <a:xfrm>
              <a:off x="10407043" y="5041354"/>
              <a:ext cx="303458" cy="303458"/>
            </a:xfrm>
            <a:prstGeom prst="ellipse">
              <a:avLst/>
            </a:prstGeom>
            <a:solidFill>
              <a:srgbClr val="FF33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107" name="AutoShape 6"/>
            <p:cNvCxnSpPr>
              <a:cxnSpLocks noChangeShapeType="1"/>
              <a:stCxn id="105" idx="3"/>
              <a:endCxn id="106" idx="7"/>
            </p:cNvCxnSpPr>
            <p:nvPr/>
          </p:nvCxnSpPr>
          <p:spPr bwMode="auto">
            <a:xfrm flipH="1">
              <a:off x="10666060" y="4966568"/>
              <a:ext cx="200122" cy="11922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8" name="AutoShape 6"/>
            <p:cNvCxnSpPr>
              <a:cxnSpLocks noChangeShapeType="1"/>
              <a:stCxn id="104" idx="5"/>
              <a:endCxn id="106" idx="1"/>
            </p:cNvCxnSpPr>
            <p:nvPr/>
          </p:nvCxnSpPr>
          <p:spPr bwMode="auto">
            <a:xfrm>
              <a:off x="10241219" y="4966568"/>
              <a:ext cx="210264" cy="11922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9" name="Oval 4"/>
            <p:cNvSpPr>
              <a:spLocks noChangeArrowheads="1"/>
            </p:cNvSpPr>
            <p:nvPr/>
          </p:nvSpPr>
          <p:spPr bwMode="auto">
            <a:xfrm>
              <a:off x="10407043" y="4343400"/>
              <a:ext cx="303458" cy="303458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110" name="AutoShape 6"/>
            <p:cNvCxnSpPr>
              <a:cxnSpLocks noChangeShapeType="1"/>
              <a:stCxn id="109" idx="5"/>
              <a:endCxn id="105" idx="1"/>
            </p:cNvCxnSpPr>
            <p:nvPr/>
          </p:nvCxnSpPr>
          <p:spPr bwMode="auto">
            <a:xfrm>
              <a:off x="10666060" y="4602418"/>
              <a:ext cx="200122" cy="14957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1" name="AutoShape 6"/>
            <p:cNvCxnSpPr>
              <a:cxnSpLocks noChangeShapeType="1"/>
              <a:stCxn id="109" idx="3"/>
              <a:endCxn id="104" idx="7"/>
            </p:cNvCxnSpPr>
            <p:nvPr/>
          </p:nvCxnSpPr>
          <p:spPr bwMode="auto">
            <a:xfrm flipH="1">
              <a:off x="10241219" y="4602418"/>
              <a:ext cx="210264" cy="14957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" name="Straight Arrow Connector 111"/>
            <p:cNvCxnSpPr/>
            <p:nvPr/>
          </p:nvCxnSpPr>
          <p:spPr>
            <a:xfrm>
              <a:off x="9372600" y="4836480"/>
              <a:ext cx="3048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3" name="Straight Arrow Connector 112"/>
          <p:cNvCxnSpPr/>
          <p:nvPr/>
        </p:nvCxnSpPr>
        <p:spPr>
          <a:xfrm>
            <a:off x="11430000" y="4871892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81000" y="6172200"/>
            <a:ext cx="2986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 from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S</a:t>
            </a:r>
            <a:r>
              <a:rPr lang="en-US" dirty="0">
                <a:solidFill>
                  <a:srgbClr val="CC00CC"/>
                </a:solidFill>
              </a:rPr>
              <a:t> | </a:t>
            </a:r>
            <a:r>
              <a:rPr lang="en-US" i="1" dirty="0">
                <a:solidFill>
                  <a:srgbClr val="CC00CC"/>
                </a:solidFill>
              </a:rPr>
              <a:t>c</a:t>
            </a:r>
            <a:r>
              <a:rPr lang="en-US" dirty="0">
                <a:solidFill>
                  <a:srgbClr val="CC00CC"/>
                </a:solidFill>
              </a:rPr>
              <a:t>, </a:t>
            </a:r>
            <a:r>
              <a:rPr lang="en-US" i="1" dirty="0">
                <a:solidFill>
                  <a:srgbClr val="CC00CC"/>
                </a:solidFill>
              </a:rPr>
              <a:t>r</a:t>
            </a:r>
            <a:r>
              <a:rPr lang="en-US" dirty="0">
                <a:solidFill>
                  <a:srgbClr val="CC00CC"/>
                </a:solidFill>
              </a:rPr>
              <a:t>,</a:t>
            </a:r>
            <a:r>
              <a:rPr lang="en-US" dirty="0"/>
              <a:t>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i="1" dirty="0">
                <a:solidFill>
                  <a:srgbClr val="CC00CC"/>
                </a:solidFill>
              </a:rPr>
              <a:t>w</a:t>
            </a:r>
            <a:r>
              <a:rPr lang="en-US" dirty="0">
                <a:solidFill>
                  <a:srgbClr val="CC00CC"/>
                </a:solidFill>
              </a:rPr>
              <a:t>)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4648200" y="6172200"/>
            <a:ext cx="2539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 from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C</a:t>
            </a:r>
            <a:r>
              <a:rPr lang="en-US" dirty="0">
                <a:solidFill>
                  <a:srgbClr val="CC00CC"/>
                </a:solidFill>
              </a:rPr>
              <a:t> | </a:t>
            </a:r>
            <a:r>
              <a:rPr lang="en-US" i="1" dirty="0">
                <a:solidFill>
                  <a:srgbClr val="CC00CC"/>
                </a:solidFill>
              </a:rPr>
              <a:t>s</a:t>
            </a:r>
            <a:r>
              <a:rPr lang="en-US" dirty="0">
                <a:solidFill>
                  <a:srgbClr val="CC00CC"/>
                </a:solidFill>
              </a:rPr>
              <a:t>, </a:t>
            </a:r>
            <a:r>
              <a:rPr lang="en-US" i="1" dirty="0">
                <a:solidFill>
                  <a:srgbClr val="CC00CC"/>
                </a:solidFill>
              </a:rPr>
              <a:t>r</a:t>
            </a:r>
            <a:r>
              <a:rPr lang="en-US" dirty="0">
                <a:solidFill>
                  <a:srgbClr val="CC00CC"/>
                </a:solidFill>
              </a:rPr>
              <a:t>)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8604588" y="6172200"/>
            <a:ext cx="2590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 from </a:t>
            </a:r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i="1" dirty="0">
                <a:solidFill>
                  <a:srgbClr val="CC00CC"/>
                </a:solidFill>
              </a:rPr>
              <a:t>W</a:t>
            </a:r>
            <a:r>
              <a:rPr lang="en-US" dirty="0">
                <a:solidFill>
                  <a:srgbClr val="CC00CC"/>
                </a:solidFill>
              </a:rPr>
              <a:t> | </a:t>
            </a:r>
            <a:r>
              <a:rPr lang="en-US" i="1" dirty="0">
                <a:solidFill>
                  <a:srgbClr val="CC00CC"/>
                </a:solidFill>
              </a:rPr>
              <a:t>s</a:t>
            </a:r>
            <a:r>
              <a:rPr lang="en-US" dirty="0">
                <a:solidFill>
                  <a:srgbClr val="CC00CC"/>
                </a:solidFill>
              </a:rPr>
              <a:t>, </a:t>
            </a:r>
            <a:r>
              <a:rPr lang="en-US" i="1" dirty="0">
                <a:solidFill>
                  <a:srgbClr val="CC00CC"/>
                </a:solidFill>
              </a:rPr>
              <a:t>r</a:t>
            </a:r>
            <a:r>
              <a:rPr lang="en-US" dirty="0">
                <a:solidFill>
                  <a:srgbClr val="CC00CC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4" grpId="0"/>
      <p:bldP spid="1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rPr dirty="0">
                <a:latin typeface="Calibri" pitchFamily="34" charset="0"/>
                <a:ea typeface="+mj-ea"/>
                <a:cs typeface="+mj-cs"/>
              </a:rPr>
              <a:t>Resampling of One Variable</a:t>
            </a:r>
          </a:p>
        </p:txBody>
      </p:sp>
      <p:sp>
        <p:nvSpPr>
          <p:cNvPr id="662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84592" indent="-284592" defTabSz="758951">
              <a:spcBef>
                <a:spcPts val="400"/>
              </a:spcBef>
              <a:defRPr sz="1992">
                <a:latin typeface="Palatino"/>
                <a:ea typeface="Palatino"/>
                <a:cs typeface="Palatino"/>
                <a:sym typeface="Palatino"/>
              </a:defRPr>
            </a:pPr>
            <a:r>
              <a:rPr dirty="0"/>
              <a:t> Sample from P(S | +c, +r, -w)	</a:t>
            </a:r>
          </a:p>
          <a:p>
            <a:pPr marL="616617" lvl="1" indent="-237161" defTabSz="758951">
              <a:spcBef>
                <a:spcPts val="500"/>
              </a:spcBef>
              <a:buClr>
                <a:srgbClr val="000000"/>
              </a:buClr>
              <a:defRPr sz="2324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pPr>
            <a:endParaRPr dirty="0"/>
          </a:p>
          <a:p>
            <a:pPr marL="616617" lvl="1" indent="-237161" defTabSz="758951">
              <a:spcBef>
                <a:spcPts val="500"/>
              </a:spcBef>
              <a:buClr>
                <a:srgbClr val="000000"/>
              </a:buClr>
              <a:defRPr sz="2324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pPr>
            <a:endParaRPr dirty="0"/>
          </a:p>
          <a:p>
            <a:pPr marL="616617" lvl="1" indent="-237161" defTabSz="758951">
              <a:spcBef>
                <a:spcPts val="500"/>
              </a:spcBef>
              <a:buClr>
                <a:srgbClr val="000000"/>
              </a:buClr>
              <a:defRPr sz="2324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pPr>
            <a:endParaRPr dirty="0"/>
          </a:p>
          <a:p>
            <a:pPr marL="616617" lvl="1" indent="-237161" defTabSz="758951">
              <a:spcBef>
                <a:spcPts val="500"/>
              </a:spcBef>
              <a:buClr>
                <a:srgbClr val="000000"/>
              </a:buClr>
              <a:defRPr sz="2324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pPr>
            <a:endParaRPr dirty="0"/>
          </a:p>
          <a:p>
            <a:pPr marL="616617" lvl="1" indent="-237161" defTabSz="758951">
              <a:spcBef>
                <a:spcPts val="500"/>
              </a:spcBef>
              <a:buClr>
                <a:srgbClr val="000000"/>
              </a:buClr>
              <a:defRPr sz="2324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pPr>
            <a:endParaRPr dirty="0"/>
          </a:p>
          <a:p>
            <a:pPr marL="616617" lvl="1" indent="-237161" defTabSz="758951">
              <a:spcBef>
                <a:spcPts val="500"/>
              </a:spcBef>
              <a:buClr>
                <a:srgbClr val="000000"/>
              </a:buClr>
              <a:defRPr sz="2324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pPr>
            <a:endParaRPr dirty="0"/>
          </a:p>
          <a:p>
            <a:pPr marL="284592" indent="-284592" defTabSz="758951">
              <a:spcBef>
                <a:spcPts val="600"/>
              </a:spcBef>
              <a:defRPr sz="2656">
                <a:latin typeface="Palatino"/>
                <a:ea typeface="Palatino"/>
                <a:cs typeface="Palatino"/>
                <a:sym typeface="Palatino"/>
              </a:defRPr>
            </a:pPr>
            <a:endParaRPr sz="2324" dirty="0">
              <a:solidFill>
                <a:srgbClr val="000000"/>
              </a:solidFill>
            </a:endParaRPr>
          </a:p>
          <a:p>
            <a:pPr marL="284592" indent="-284592" defTabSz="758951">
              <a:spcBef>
                <a:spcPts val="400"/>
              </a:spcBef>
              <a:defRPr sz="1992">
                <a:latin typeface="Palatino"/>
                <a:ea typeface="Palatino"/>
                <a:cs typeface="Palatino"/>
                <a:sym typeface="Palatino"/>
              </a:defRPr>
            </a:pPr>
            <a:endParaRPr lang="en-US" dirty="0"/>
          </a:p>
          <a:p>
            <a:pPr marL="284592" indent="-284592" defTabSz="758951">
              <a:spcBef>
                <a:spcPts val="400"/>
              </a:spcBef>
              <a:defRPr sz="1992">
                <a:latin typeface="Palatino"/>
                <a:ea typeface="Palatino"/>
                <a:cs typeface="Palatino"/>
                <a:sym typeface="Palatino"/>
              </a:defRPr>
            </a:pPr>
            <a:r>
              <a:rPr dirty="0"/>
              <a:t>Many things cancel out – only CPTs with S remain!</a:t>
            </a:r>
          </a:p>
          <a:p>
            <a:pPr marL="284592" indent="-284592" defTabSz="758951">
              <a:spcBef>
                <a:spcPts val="400"/>
              </a:spcBef>
              <a:defRPr sz="1992">
                <a:latin typeface="Palatino"/>
                <a:ea typeface="Palatino"/>
                <a:cs typeface="Palatino"/>
                <a:sym typeface="Palatino"/>
              </a:defRPr>
            </a:pPr>
            <a:r>
              <a:rPr dirty="0"/>
              <a:t>More generally: only CPTs that have resampled variable need to be considered, and joined together</a:t>
            </a:r>
          </a:p>
        </p:txBody>
      </p:sp>
      <p:grpSp>
        <p:nvGrpSpPr>
          <p:cNvPr id="679" name="Group 4"/>
          <p:cNvGrpSpPr/>
          <p:nvPr/>
        </p:nvGrpSpPr>
        <p:grpSpPr>
          <a:xfrm>
            <a:off x="9448799" y="1371599"/>
            <a:ext cx="1752602" cy="1535503"/>
            <a:chOff x="0" y="0"/>
            <a:chExt cx="1752600" cy="1535501"/>
          </a:xfrm>
        </p:grpSpPr>
        <p:grpSp>
          <p:nvGrpSpPr>
            <p:cNvPr id="665" name="Oval 4"/>
            <p:cNvGrpSpPr/>
            <p:nvPr/>
          </p:nvGrpSpPr>
          <p:grpSpPr>
            <a:xfrm>
              <a:off x="0" y="558363"/>
              <a:ext cx="465305" cy="465305"/>
              <a:chOff x="0" y="0"/>
              <a:chExt cx="465304" cy="465304"/>
            </a:xfrm>
          </p:grpSpPr>
          <p:sp>
            <p:nvSpPr>
              <p:cNvPr id="663" name="Circle"/>
              <p:cNvSpPr/>
              <p:nvPr/>
            </p:nvSpPr>
            <p:spPr>
              <a:xfrm>
                <a:off x="-1" y="-1"/>
                <a:ext cx="465306" cy="465306"/>
              </a:xfrm>
              <a:prstGeom prst="ellips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aseline="-250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64" name="S"/>
              <p:cNvSpPr txBox="1"/>
              <p:nvPr/>
            </p:nvSpPr>
            <p:spPr>
              <a:xfrm>
                <a:off x="125608" y="53581"/>
                <a:ext cx="214087" cy="3581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 algn="ctr">
                  <a:defRPr i="1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S</a:t>
                </a:r>
              </a:p>
            </p:txBody>
          </p:sp>
        </p:grpSp>
        <p:grpSp>
          <p:nvGrpSpPr>
            <p:cNvPr id="668" name="Oval 4"/>
            <p:cNvGrpSpPr/>
            <p:nvPr/>
          </p:nvGrpSpPr>
          <p:grpSpPr>
            <a:xfrm>
              <a:off x="1287296" y="558363"/>
              <a:ext cx="465305" cy="465305"/>
              <a:chOff x="0" y="0"/>
              <a:chExt cx="465304" cy="465304"/>
            </a:xfrm>
          </p:grpSpPr>
          <p:sp>
            <p:nvSpPr>
              <p:cNvPr id="666" name="Circle"/>
              <p:cNvSpPr/>
              <p:nvPr/>
            </p:nvSpPr>
            <p:spPr>
              <a:xfrm>
                <a:off x="-1" y="-1"/>
                <a:ext cx="465306" cy="465306"/>
              </a:xfrm>
              <a:prstGeom prst="ellipse">
                <a:avLst/>
              </a:prstGeom>
              <a:solidFill>
                <a:srgbClr val="00FF42"/>
              </a:solidFill>
              <a:ln w="285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aseline="-250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67" name="+r"/>
              <p:cNvSpPr txBox="1"/>
              <p:nvPr/>
            </p:nvSpPr>
            <p:spPr>
              <a:xfrm>
                <a:off x="73034" y="53581"/>
                <a:ext cx="319235" cy="3581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 algn="ctr">
                  <a:defRPr i="1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+r</a:t>
                </a:r>
              </a:p>
            </p:txBody>
          </p:sp>
        </p:grpSp>
        <p:grpSp>
          <p:nvGrpSpPr>
            <p:cNvPr id="671" name="Oval 4"/>
            <p:cNvGrpSpPr/>
            <p:nvPr/>
          </p:nvGrpSpPr>
          <p:grpSpPr>
            <a:xfrm>
              <a:off x="651424" y="1070196"/>
              <a:ext cx="465305" cy="465305"/>
              <a:chOff x="0" y="0"/>
              <a:chExt cx="465304" cy="465304"/>
            </a:xfrm>
          </p:grpSpPr>
          <p:sp>
            <p:nvSpPr>
              <p:cNvPr id="669" name="Circle"/>
              <p:cNvSpPr/>
              <p:nvPr/>
            </p:nvSpPr>
            <p:spPr>
              <a:xfrm>
                <a:off x="-1" y="-1"/>
                <a:ext cx="465306" cy="465306"/>
              </a:xfrm>
              <a:prstGeom prst="ellipse">
                <a:avLst/>
              </a:prstGeom>
              <a:solidFill>
                <a:srgbClr val="FF3300"/>
              </a:solidFill>
              <a:ln w="285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aseline="-250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70" name="W"/>
              <p:cNvSpPr txBox="1"/>
              <p:nvPr/>
            </p:nvSpPr>
            <p:spPr>
              <a:xfrm>
                <a:off x="83192" y="53581"/>
                <a:ext cx="298919" cy="3581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 algn="ctr">
                  <a:defRPr i="1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W</a:t>
                </a:r>
              </a:p>
            </p:txBody>
          </p:sp>
        </p:grpSp>
        <p:sp>
          <p:nvSpPr>
            <p:cNvPr id="672" name="AutoShape 6"/>
            <p:cNvSpPr/>
            <p:nvPr/>
          </p:nvSpPr>
          <p:spPr>
            <a:xfrm flipH="1">
              <a:off x="1048585" y="955524"/>
              <a:ext cx="306854" cy="182815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73" name="AutoShape 6"/>
            <p:cNvSpPr/>
            <p:nvPr/>
          </p:nvSpPr>
          <p:spPr>
            <a:xfrm>
              <a:off x="397161" y="955524"/>
              <a:ext cx="322405" cy="182815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676" name="Oval 4"/>
            <p:cNvGrpSpPr/>
            <p:nvPr/>
          </p:nvGrpSpPr>
          <p:grpSpPr>
            <a:xfrm>
              <a:off x="651424" y="-1"/>
              <a:ext cx="465305" cy="465305"/>
              <a:chOff x="0" y="0"/>
              <a:chExt cx="465304" cy="465304"/>
            </a:xfrm>
          </p:grpSpPr>
          <p:sp>
            <p:nvSpPr>
              <p:cNvPr id="674" name="Circle"/>
              <p:cNvSpPr/>
              <p:nvPr/>
            </p:nvSpPr>
            <p:spPr>
              <a:xfrm>
                <a:off x="-1" y="-1"/>
                <a:ext cx="465306" cy="465306"/>
              </a:xfrm>
              <a:prstGeom prst="ellipse">
                <a:avLst/>
              </a:prstGeom>
              <a:solidFill>
                <a:srgbClr val="00FF42"/>
              </a:solidFill>
              <a:ln w="285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aseline="-25000">
                    <a:latin typeface="Calibri"/>
                    <a:ea typeface="Calibri"/>
                    <a:cs typeface="Calibri"/>
                    <a:sym typeface="Calibri"/>
                  </a:defRPr>
                </a:pPr>
                <a:endParaRPr/>
              </a:p>
            </p:txBody>
          </p:sp>
          <p:sp>
            <p:nvSpPr>
              <p:cNvPr id="675" name="C"/>
              <p:cNvSpPr txBox="1"/>
              <p:nvPr/>
            </p:nvSpPr>
            <p:spPr>
              <a:xfrm>
                <a:off x="112213" y="53581"/>
                <a:ext cx="240877" cy="3581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ctr">
                <a:spAutoFit/>
              </a:bodyPr>
              <a:lstStyle>
                <a:lvl1pPr algn="ctr">
                  <a:defRPr i="1"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t>C</a:t>
                </a:r>
              </a:p>
            </p:txBody>
          </p:sp>
        </p:grpSp>
        <p:sp>
          <p:nvSpPr>
            <p:cNvPr id="677" name="AutoShape 6"/>
            <p:cNvSpPr/>
            <p:nvPr/>
          </p:nvSpPr>
          <p:spPr>
            <a:xfrm>
              <a:off x="1048585" y="397161"/>
              <a:ext cx="306854" cy="229345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78" name="AutoShape 6"/>
            <p:cNvSpPr/>
            <p:nvPr/>
          </p:nvSpPr>
          <p:spPr>
            <a:xfrm flipH="1">
              <a:off x="397162" y="397161"/>
              <a:ext cx="322405" cy="229345"/>
            </a:xfrm>
            <a:prstGeom prst="line">
              <a:avLst/>
            </a:prstGeom>
            <a:noFill/>
            <a:ln w="28575" cap="flat">
              <a:solidFill>
                <a:srgbClr val="000000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680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1981200"/>
            <a:ext cx="5734589" cy="2805852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AD2D832-8967-92F8-7CF9-091B272D8CBD}"/>
              </a:ext>
            </a:extLst>
          </p:cNvPr>
          <p:cNvSpPr/>
          <p:nvPr/>
        </p:nvSpPr>
        <p:spPr>
          <a:xfrm>
            <a:off x="3177232" y="1833081"/>
            <a:ext cx="4540895" cy="28570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DBF22EC-B9C4-1969-BB62-698FEC38558E}"/>
              </a:ext>
            </a:extLst>
          </p:cNvPr>
          <p:cNvSpPr/>
          <p:nvPr/>
        </p:nvSpPr>
        <p:spPr>
          <a:xfrm>
            <a:off x="3050103" y="2551061"/>
            <a:ext cx="4540895" cy="25097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1535206-9681-1A24-5D10-578192829EFC}"/>
              </a:ext>
            </a:extLst>
          </p:cNvPr>
          <p:cNvSpPr/>
          <p:nvPr/>
        </p:nvSpPr>
        <p:spPr>
          <a:xfrm>
            <a:off x="3042579" y="4246322"/>
            <a:ext cx="4540895" cy="566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2588C16-1A8F-762F-576A-EA9F8BDCD904}"/>
              </a:ext>
            </a:extLst>
          </p:cNvPr>
          <p:cNvSpPr/>
          <p:nvPr/>
        </p:nvSpPr>
        <p:spPr>
          <a:xfrm>
            <a:off x="2717693" y="3054347"/>
            <a:ext cx="4540895" cy="1773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8922E65-74E3-13BD-CCCA-4196D08B5A53}"/>
              </a:ext>
            </a:extLst>
          </p:cNvPr>
          <p:cNvSpPr/>
          <p:nvPr/>
        </p:nvSpPr>
        <p:spPr>
          <a:xfrm>
            <a:off x="3042579" y="3692283"/>
            <a:ext cx="4540895" cy="1120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6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6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2" grpId="0" build="p" bldLvl="5" animBg="1" advAuto="0"/>
      <p:bldP spid="680" grpId="0" animBg="1" advAuto="0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7594600" cy="4729164"/>
          </a:xfrm>
        </p:spPr>
        <p:txBody>
          <a:bodyPr/>
          <a:lstStyle/>
          <a:p>
            <a:pPr lvl="1"/>
            <a:r>
              <a:rPr lang="en-US" dirty="0">
                <a:solidFill>
                  <a:srgbClr val="000090"/>
                </a:solidFill>
                <a:sym typeface="Symbol"/>
              </a:rPr>
              <a:t>Repeat many times</a:t>
            </a:r>
          </a:p>
          <a:p>
            <a:pPr lvl="2"/>
            <a:r>
              <a:rPr lang="en-US" dirty="0">
                <a:solidFill>
                  <a:srgbClr val="000090"/>
                </a:solidFill>
                <a:sym typeface="Symbol"/>
              </a:rPr>
              <a:t>Sample a non-evidence variable 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i</a:t>
            </a:r>
            <a:r>
              <a:rPr lang="en-US" dirty="0">
                <a:solidFill>
                  <a:srgbClr val="000090"/>
                </a:solidFill>
                <a:sym typeface="Symbol"/>
              </a:rPr>
              <a:t> from</a:t>
            </a:r>
          </a:p>
          <a:p>
            <a:pPr marL="914353" lvl="2" indent="0">
              <a:buNone/>
            </a:pPr>
            <a:r>
              <a:rPr lang="en-US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i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|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,..,x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i-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,x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i+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dirty="0">
                <a:solidFill>
                  <a:srgbClr val="CC00CC"/>
                </a:solidFill>
                <a:sym typeface="Symbol"/>
              </a:rPr>
              <a:t>,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..,x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n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 =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 P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i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| </a:t>
            </a:r>
            <a:r>
              <a:rPr lang="en-US" i="1" dirty="0" err="1">
                <a:solidFill>
                  <a:srgbClr val="CC00CC"/>
                </a:solidFill>
                <a:sym typeface="Symbol"/>
              </a:rPr>
              <a:t>markov_blanket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i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))</a:t>
            </a:r>
          </a:p>
          <a:p>
            <a:pPr marL="914353" lvl="2" indent="0">
              <a:buNone/>
            </a:pPr>
            <a:r>
              <a:rPr lang="en-US" dirty="0">
                <a:solidFill>
                  <a:srgbClr val="CC00CC"/>
                </a:solidFill>
                <a:sym typeface="Symbol"/>
              </a:rPr>
              <a:t>    =  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α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i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|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parents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(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X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i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))  </a:t>
            </a:r>
            <a:r>
              <a:rPr lang="en-US" dirty="0">
                <a:solidFill>
                  <a:srgbClr val="990099"/>
                </a:solidFill>
                <a:sym typeface="Symbol"/>
              </a:rPr>
              <a:t></a:t>
            </a:r>
            <a:r>
              <a:rPr lang="en-US" sz="2800" i="1" baseline="-25000" dirty="0">
                <a:solidFill>
                  <a:srgbClr val="CC00CC"/>
                </a:solidFill>
                <a:sym typeface="Symbol"/>
              </a:rPr>
              <a:t>j</a:t>
            </a:r>
            <a:r>
              <a:rPr lang="en-US" sz="28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 err="1">
                <a:solidFill>
                  <a:srgbClr val="CC00CC"/>
                </a:solidFill>
                <a:sym typeface="Symbol"/>
              </a:rPr>
              <a:t>y</a:t>
            </a:r>
            <a:r>
              <a:rPr lang="en-US" i="1" baseline="-25000" dirty="0" err="1">
                <a:solidFill>
                  <a:srgbClr val="CC00CC"/>
                </a:solidFill>
                <a:sym typeface="Symbol"/>
              </a:rPr>
              <a:t>j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|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parents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 err="1">
                <a:solidFill>
                  <a:srgbClr val="CC00CC"/>
                </a:solidFill>
                <a:sym typeface="Symbol"/>
              </a:rPr>
              <a:t>Y</a:t>
            </a:r>
            <a:r>
              <a:rPr lang="en-US" i="1" baseline="-25000" dirty="0" err="1">
                <a:solidFill>
                  <a:srgbClr val="CC00CC"/>
                </a:solidFill>
                <a:sym typeface="Symbol"/>
              </a:rPr>
              <a:t>j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))</a:t>
            </a:r>
          </a:p>
          <a:p>
            <a:pPr lvl="2"/>
            <a:endParaRPr lang="en-US" dirty="0">
              <a:solidFill>
                <a:srgbClr val="000000"/>
              </a:solidFill>
              <a:sym typeface="Symbo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BA2E-7FD9-46B8-A226-C36B49A97BFD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 descr="markov-blanke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851" y="1600200"/>
            <a:ext cx="4335149" cy="4051300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641252A6-C273-B301-5DB3-EC2F6B521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Resampling of One Variable</a:t>
            </a:r>
          </a:p>
        </p:txBody>
      </p:sp>
    </p:spTree>
    <p:extLst>
      <p:ext uri="{BB962C8B-B14F-4D97-AF65-F5344CB8AC3E}">
        <p14:creationId xmlns:p14="http://schemas.microsoft.com/office/powerpoint/2010/main" val="253920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Gibbs Sampling</a:t>
            </a:r>
          </a:p>
        </p:txBody>
      </p:sp>
      <p:sp>
        <p:nvSpPr>
          <p:cNvPr id="63588" name="TextBox 39"/>
          <p:cNvSpPr txBox="1">
            <a:spLocks noChangeArrowheads="1"/>
          </p:cNvSpPr>
          <p:nvPr/>
        </p:nvSpPr>
        <p:spPr bwMode="auto">
          <a:xfrm>
            <a:off x="7814696" y="1373542"/>
            <a:ext cx="37482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latin typeface="Calibri" pitchFamily="34" charset="0"/>
                <a:cs typeface="Calibri" pitchFamily="34" charset="0"/>
              </a:rPr>
              <a:t>Want to estimate P (C | s, w)</a:t>
            </a:r>
          </a:p>
        </p:txBody>
      </p:sp>
      <p:sp>
        <p:nvSpPr>
          <p:cNvPr id="63591" name="Oval 4"/>
          <p:cNvSpPr>
            <a:spLocks noChangeArrowheads="1"/>
          </p:cNvSpPr>
          <p:nvPr/>
        </p:nvSpPr>
        <p:spPr bwMode="auto">
          <a:xfrm>
            <a:off x="3556352" y="23971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Cloudy</a:t>
            </a:r>
          </a:p>
        </p:txBody>
      </p:sp>
      <p:sp>
        <p:nvSpPr>
          <p:cNvPr id="63592" name="Oval 5"/>
          <p:cNvSpPr>
            <a:spLocks noChangeArrowheads="1"/>
          </p:cNvSpPr>
          <p:nvPr/>
        </p:nvSpPr>
        <p:spPr bwMode="auto">
          <a:xfrm>
            <a:off x="2184752" y="33655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Sprinkler</a:t>
            </a:r>
          </a:p>
        </p:txBody>
      </p:sp>
      <p:sp>
        <p:nvSpPr>
          <p:cNvPr id="63593" name="Oval 6"/>
          <p:cNvSpPr>
            <a:spLocks noChangeArrowheads="1"/>
          </p:cNvSpPr>
          <p:nvPr/>
        </p:nvSpPr>
        <p:spPr bwMode="auto">
          <a:xfrm>
            <a:off x="4924777" y="33877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Rain</a:t>
            </a:r>
          </a:p>
        </p:txBody>
      </p:sp>
      <p:sp>
        <p:nvSpPr>
          <p:cNvPr id="63594" name="Oval 7"/>
          <p:cNvSpPr>
            <a:spLocks noChangeArrowheads="1"/>
          </p:cNvSpPr>
          <p:nvPr/>
        </p:nvSpPr>
        <p:spPr bwMode="auto">
          <a:xfrm>
            <a:off x="3553177" y="43783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WetGrass</a:t>
            </a:r>
          </a:p>
        </p:txBody>
      </p:sp>
      <p:cxnSp>
        <p:nvCxnSpPr>
          <p:cNvPr id="63595" name="AutoShape 8"/>
          <p:cNvCxnSpPr>
            <a:cxnSpLocks noChangeShapeType="1"/>
            <a:stCxn id="51" idx="5"/>
            <a:endCxn id="63593" idx="1"/>
          </p:cNvCxnSpPr>
          <p:nvPr/>
        </p:nvCxnSpPr>
        <p:spPr bwMode="auto">
          <a:xfrm>
            <a:off x="4599340" y="2901950"/>
            <a:ext cx="504825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3596" name="AutoShape 9"/>
          <p:cNvCxnSpPr>
            <a:cxnSpLocks noChangeShapeType="1"/>
            <a:stCxn id="63591" idx="3"/>
            <a:endCxn id="63592" idx="7"/>
          </p:cNvCxnSpPr>
          <p:nvPr/>
        </p:nvCxnSpPr>
        <p:spPr bwMode="auto">
          <a:xfrm flipH="1">
            <a:off x="3227740" y="2901950"/>
            <a:ext cx="508000" cy="533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3597" name="AutoShape 10"/>
          <p:cNvCxnSpPr>
            <a:cxnSpLocks noChangeShapeType="1"/>
            <a:stCxn id="63592" idx="5"/>
            <a:endCxn id="63594" idx="1"/>
          </p:cNvCxnSpPr>
          <p:nvPr/>
        </p:nvCxnSpPr>
        <p:spPr bwMode="auto">
          <a:xfrm>
            <a:off x="3227740" y="3870325"/>
            <a:ext cx="504825" cy="5778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3598" name="AutoShape 11"/>
          <p:cNvCxnSpPr>
            <a:cxnSpLocks noChangeShapeType="1"/>
            <a:stCxn id="63593" idx="3"/>
            <a:endCxn id="63594" idx="7"/>
          </p:cNvCxnSpPr>
          <p:nvPr/>
        </p:nvCxnSpPr>
        <p:spPr bwMode="auto">
          <a:xfrm flipH="1">
            <a:off x="4596165" y="3892550"/>
            <a:ext cx="508000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1" name="Oval 16"/>
          <p:cNvSpPr>
            <a:spLocks noChangeArrowheads="1"/>
          </p:cNvSpPr>
          <p:nvPr/>
        </p:nvSpPr>
        <p:spPr bwMode="auto">
          <a:xfrm>
            <a:off x="3556352" y="23971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Cloudy</a:t>
            </a:r>
          </a:p>
        </p:txBody>
      </p:sp>
      <p:sp>
        <p:nvSpPr>
          <p:cNvPr id="63600" name="Oval 17"/>
          <p:cNvSpPr>
            <a:spLocks noChangeArrowheads="1"/>
          </p:cNvSpPr>
          <p:nvPr/>
        </p:nvSpPr>
        <p:spPr bwMode="auto">
          <a:xfrm>
            <a:off x="2184752" y="3365500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Sprinkler</a:t>
            </a:r>
          </a:p>
        </p:txBody>
      </p:sp>
      <p:sp>
        <p:nvSpPr>
          <p:cNvPr id="53" name="Oval 18"/>
          <p:cNvSpPr>
            <a:spLocks noChangeArrowheads="1"/>
          </p:cNvSpPr>
          <p:nvPr/>
        </p:nvSpPr>
        <p:spPr bwMode="auto">
          <a:xfrm>
            <a:off x="4924777" y="33877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Rain</a:t>
            </a:r>
          </a:p>
        </p:txBody>
      </p:sp>
      <p:sp>
        <p:nvSpPr>
          <p:cNvPr id="63602" name="Oval 19"/>
          <p:cNvSpPr>
            <a:spLocks noChangeArrowheads="1"/>
          </p:cNvSpPr>
          <p:nvPr/>
        </p:nvSpPr>
        <p:spPr bwMode="auto">
          <a:xfrm>
            <a:off x="3556352" y="43783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WetGrass</a:t>
            </a:r>
          </a:p>
        </p:txBody>
      </p:sp>
      <p:sp>
        <p:nvSpPr>
          <p:cNvPr id="63603" name="Line 23"/>
          <p:cNvSpPr>
            <a:spLocks noChangeShapeType="1"/>
          </p:cNvSpPr>
          <p:nvPr/>
        </p:nvSpPr>
        <p:spPr bwMode="auto">
          <a:xfrm flipV="1">
            <a:off x="3708752" y="44196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604" name="Line 24"/>
          <p:cNvSpPr>
            <a:spLocks noChangeShapeType="1"/>
          </p:cNvSpPr>
          <p:nvPr/>
        </p:nvSpPr>
        <p:spPr bwMode="auto">
          <a:xfrm flipV="1">
            <a:off x="4089752" y="4495800"/>
            <a:ext cx="533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605" name="Line 25"/>
          <p:cNvSpPr>
            <a:spLocks noChangeShapeType="1"/>
          </p:cNvSpPr>
          <p:nvPr/>
        </p:nvSpPr>
        <p:spPr bwMode="auto">
          <a:xfrm flipV="1">
            <a:off x="2260952" y="33528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606" name="Line 26"/>
          <p:cNvSpPr>
            <a:spLocks noChangeShapeType="1"/>
          </p:cNvSpPr>
          <p:nvPr/>
        </p:nvSpPr>
        <p:spPr bwMode="auto">
          <a:xfrm flipV="1">
            <a:off x="2641952" y="3429000"/>
            <a:ext cx="533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41752" y="4038600"/>
            <a:ext cx="1542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W 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| 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S,R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)</a:t>
            </a:r>
            <a:endParaRPr lang="en-US" sz="2400" i="1" dirty="0">
              <a:solidFill>
                <a:srgbClr val="CC00CC"/>
              </a:solidFill>
              <a:latin typeface="Calibri"/>
              <a:cs typeface="Calibri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46163" y="2281535"/>
            <a:ext cx="1185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S 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| 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C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)</a:t>
            </a:r>
            <a:endParaRPr lang="en-US" sz="2400" i="1" dirty="0">
              <a:solidFill>
                <a:srgbClr val="CC00CC"/>
              </a:solidFill>
              <a:latin typeface="Calibri"/>
              <a:cs typeface="Calibri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81396" y="2286000"/>
            <a:ext cx="1213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R 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| 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C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)</a:t>
            </a:r>
            <a:endParaRPr lang="en-US" sz="2400" i="1" dirty="0">
              <a:solidFill>
                <a:srgbClr val="CC00CC"/>
              </a:solidFill>
              <a:latin typeface="Calibri"/>
              <a:cs typeface="Calibri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66796" y="1066800"/>
            <a:ext cx="765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C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)</a:t>
            </a:r>
            <a:endParaRPr lang="en-US" sz="2400" i="1" dirty="0">
              <a:solidFill>
                <a:srgbClr val="CC00CC"/>
              </a:solidFill>
              <a:latin typeface="Calibri"/>
              <a:cs typeface="Calibri"/>
            </a:endParaRPr>
          </a:p>
        </p:txBody>
      </p:sp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D0CB963C-AD92-9367-589F-761B24B073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189670"/>
              </p:ext>
            </p:extLst>
          </p:nvPr>
        </p:nvGraphicFramePr>
        <p:xfrm>
          <a:off x="584552" y="4539533"/>
          <a:ext cx="2438400" cy="2209964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3405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s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0.10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405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s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0.10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F780638F-E71A-D0A1-7772-F66F06655B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223290"/>
              </p:ext>
            </p:extLst>
          </p:nvPr>
        </p:nvGraphicFramePr>
        <p:xfrm>
          <a:off x="660752" y="2761707"/>
          <a:ext cx="1295400" cy="1104828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1DD69631-7470-93DA-6948-22AA0D892C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36369"/>
              </p:ext>
            </p:extLst>
          </p:nvPr>
        </p:nvGraphicFramePr>
        <p:xfrm>
          <a:off x="3632552" y="1558208"/>
          <a:ext cx="1143000" cy="552414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i="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A4559897-6D32-5E97-B2CC-6355419CE5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344987"/>
              </p:ext>
            </p:extLst>
          </p:nvPr>
        </p:nvGraphicFramePr>
        <p:xfrm>
          <a:off x="6375752" y="2749181"/>
          <a:ext cx="1295400" cy="1104828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2" name="TextBox 51">
            <a:extLst>
              <a:ext uri="{FF2B5EF4-FFF2-40B4-BE49-F238E27FC236}">
                <a16:creationId xmlns:a16="http://schemas.microsoft.com/office/drawing/2014/main" id="{53D6F738-1C3C-024A-B833-705FA52EBEA3}"/>
              </a:ext>
            </a:extLst>
          </p:cNvPr>
          <p:cNvSpPr txBox="1"/>
          <p:nvPr/>
        </p:nvSpPr>
        <p:spPr>
          <a:xfrm>
            <a:off x="5104165" y="5057259"/>
            <a:ext cx="21669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US" sz="1800" dirty="0">
                <a:latin typeface="Calibri" pitchFamily="34" charset="0"/>
                <a:cs typeface="Calibri" pitchFamily="34" charset="0"/>
              </a:rPr>
              <a:t>Samples:</a:t>
            </a:r>
          </a:p>
        </p:txBody>
      </p:sp>
      <p:sp>
        <p:nvSpPr>
          <p:cNvPr id="54" name="TextBox 40">
            <a:extLst>
              <a:ext uri="{FF2B5EF4-FFF2-40B4-BE49-F238E27FC236}">
                <a16:creationId xmlns:a16="http://schemas.microsoft.com/office/drawing/2014/main" id="{920959DF-2B8F-2F42-C2AC-C86C20AD5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4165" y="5426591"/>
            <a:ext cx="11815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b="1" i="1" dirty="0">
                <a:solidFill>
                  <a:srgbClr val="CC00CD"/>
                </a:solidFill>
                <a:latin typeface="Calibri" pitchFamily="34" charset="0"/>
                <a:cs typeface="Calibri" pitchFamily="34" charset="0"/>
              </a:rPr>
              <a:t> c, s, r, w</a:t>
            </a:r>
          </a:p>
        </p:txBody>
      </p:sp>
      <p:sp>
        <p:nvSpPr>
          <p:cNvPr id="55" name="TextBox 39">
            <a:extLst>
              <a:ext uri="{FF2B5EF4-FFF2-40B4-BE49-F238E27FC236}">
                <a16:creationId xmlns:a16="http://schemas.microsoft.com/office/drawing/2014/main" id="{EAC3C11D-C822-2A2D-2FBD-5FC02424D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4696" y="1741290"/>
            <a:ext cx="37482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latin typeface="Calibri" pitchFamily="34" charset="0"/>
                <a:cs typeface="Calibri" pitchFamily="34" charset="0"/>
              </a:rPr>
              <a:t>(Arbitrarily) Pick R to resample</a:t>
            </a:r>
          </a:p>
        </p:txBody>
      </p:sp>
      <p:sp>
        <p:nvSpPr>
          <p:cNvPr id="56" name="TextBox 39">
            <a:extLst>
              <a:ext uri="{FF2B5EF4-FFF2-40B4-BE49-F238E27FC236}">
                <a16:creationId xmlns:a16="http://schemas.microsoft.com/office/drawing/2014/main" id="{2F9FB52A-7FC0-96B8-F087-0DD5E63EC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8633" y="2115376"/>
            <a:ext cx="42019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CC00CC"/>
                </a:solidFill>
                <a:sym typeface="Symbol"/>
              </a:rPr>
              <a:t>P (R | c, s, w) =   α  P(R | c) P (w | </a:t>
            </a:r>
            <a:r>
              <a:rPr lang="en-US" sz="1800" dirty="0" err="1">
                <a:solidFill>
                  <a:srgbClr val="CC00CC"/>
                </a:solidFill>
                <a:sym typeface="Symbol"/>
              </a:rPr>
              <a:t>s,R</a:t>
            </a:r>
            <a:r>
              <a:rPr lang="en-US" sz="1800" dirty="0">
                <a:solidFill>
                  <a:srgbClr val="CC00CC"/>
                </a:solidFill>
                <a:sym typeface="Symbol"/>
              </a:rPr>
              <a:t>) </a:t>
            </a:r>
          </a:p>
          <a:p>
            <a:pPr eaLnBrk="1" hangingPunct="1"/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7" name="TextBox 40">
            <a:extLst>
              <a:ext uri="{FF2B5EF4-FFF2-40B4-BE49-F238E27FC236}">
                <a16:creationId xmlns:a16="http://schemas.microsoft.com/office/drawing/2014/main" id="{C63CA967-64CC-EF28-7EBF-F8E984A0A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4165" y="5835620"/>
            <a:ext cx="11815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b="1" i="1" dirty="0">
                <a:solidFill>
                  <a:srgbClr val="CC00CD"/>
                </a:solidFill>
                <a:latin typeface="Calibri" pitchFamily="34" charset="0"/>
                <a:cs typeface="Calibri" pitchFamily="34" charset="0"/>
              </a:rPr>
              <a:t> c, s, r, w</a:t>
            </a:r>
          </a:p>
        </p:txBody>
      </p:sp>
      <p:sp>
        <p:nvSpPr>
          <p:cNvPr id="58" name="TextBox 39">
            <a:extLst>
              <a:ext uri="{FF2B5EF4-FFF2-40B4-BE49-F238E27FC236}">
                <a16:creationId xmlns:a16="http://schemas.microsoft.com/office/drawing/2014/main" id="{02BBBA99-0873-43EA-E7A8-5CCD1E787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4696" y="4415593"/>
            <a:ext cx="37482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latin typeface="Calibri" pitchFamily="34" charset="0"/>
                <a:cs typeface="Calibri" pitchFamily="34" charset="0"/>
              </a:rPr>
              <a:t>(Arbitrarily) Pick C to resample</a:t>
            </a:r>
          </a:p>
        </p:txBody>
      </p:sp>
      <p:sp>
        <p:nvSpPr>
          <p:cNvPr id="59" name="TextBox 39">
            <a:extLst>
              <a:ext uri="{FF2B5EF4-FFF2-40B4-BE49-F238E27FC236}">
                <a16:creationId xmlns:a16="http://schemas.microsoft.com/office/drawing/2014/main" id="{0DF13331-1533-E3B9-461C-82E69097C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8633" y="4784925"/>
            <a:ext cx="43942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CC00CC"/>
                </a:solidFill>
                <a:sym typeface="Symbol"/>
              </a:rPr>
              <a:t>P (C | r, s, w) =   α  P(C) P(s | C) P (r | C) </a:t>
            </a:r>
          </a:p>
          <a:p>
            <a:pPr eaLnBrk="1" hangingPunct="1"/>
            <a:endParaRPr lang="en-US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0" name="TextBox 40">
            <a:extLst>
              <a:ext uri="{FF2B5EF4-FFF2-40B4-BE49-F238E27FC236}">
                <a16:creationId xmlns:a16="http://schemas.microsoft.com/office/drawing/2014/main" id="{5F6BAEDF-1923-FB2B-75DE-0AB4333B81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4164" y="6229731"/>
            <a:ext cx="14594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CC00CD"/>
                </a:solidFill>
                <a:sym typeface="Symbol"/>
              </a:rPr>
              <a:t></a:t>
            </a:r>
            <a:r>
              <a:rPr lang="en-US" sz="2000" b="1" i="1" dirty="0">
                <a:solidFill>
                  <a:srgbClr val="CC00CD"/>
                </a:solidFill>
                <a:latin typeface="Calibri" pitchFamily="34" charset="0"/>
                <a:cs typeface="Calibri" pitchFamily="34" charset="0"/>
              </a:rPr>
              <a:t> c, s, r, w</a:t>
            </a:r>
          </a:p>
        </p:txBody>
      </p:sp>
    </p:spTree>
    <p:extLst>
      <p:ext uri="{BB962C8B-B14F-4D97-AF65-F5344CB8AC3E}">
        <p14:creationId xmlns:p14="http://schemas.microsoft.com/office/powerpoint/2010/main" val="123064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3" grpId="0" animBg="1"/>
      <p:bldP spid="54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would anyone do this?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1852612"/>
            <a:ext cx="5689600" cy="3657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Both upstream and downstream variables condition on evidence!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In contrast: likelihood weighting only conditions on upstream evidence, and hence weights obtained in likelihood weighting can sometimes be very small.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BA2E-7FD9-46B8-A226-C36B49A97BFD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371600" y="26670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743200" y="3276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09800" y="3276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76400" y="3276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43000" y="3276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09600" y="3276600"/>
            <a:ext cx="381000" cy="381000"/>
          </a:xfrm>
          <a:prstGeom prst="ellipse">
            <a:avLst/>
          </a:prstGeom>
          <a:solidFill>
            <a:srgbClr val="3366FF"/>
          </a:solidFill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209800" y="20574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676400" y="20574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143000" y="2057400"/>
            <a:ext cx="381000" cy="381000"/>
          </a:xfrm>
          <a:prstGeom prst="ellipse">
            <a:avLst/>
          </a:prstGeom>
          <a:solidFill>
            <a:srgbClr val="3366FF"/>
          </a:solidFill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13" idx="4"/>
            <a:endCxn id="5" idx="1"/>
          </p:cNvCxnSpPr>
          <p:nvPr/>
        </p:nvCxnSpPr>
        <p:spPr>
          <a:xfrm>
            <a:off x="1333500" y="2438400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2" idx="4"/>
            <a:endCxn id="5" idx="0"/>
          </p:cNvCxnSpPr>
          <p:nvPr/>
        </p:nvCxnSpPr>
        <p:spPr>
          <a:xfrm flipH="1">
            <a:off x="1562100" y="2438400"/>
            <a:ext cx="30480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3"/>
            <a:endCxn id="22" idx="0"/>
          </p:cNvCxnSpPr>
          <p:nvPr/>
        </p:nvCxnSpPr>
        <p:spPr>
          <a:xfrm flipH="1">
            <a:off x="2171700" y="2382604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" idx="3"/>
            <a:endCxn id="10" idx="7"/>
          </p:cNvCxnSpPr>
          <p:nvPr/>
        </p:nvCxnSpPr>
        <p:spPr>
          <a:xfrm flipH="1">
            <a:off x="934804" y="2992204"/>
            <a:ext cx="4925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3"/>
            <a:endCxn id="9" idx="7"/>
          </p:cNvCxnSpPr>
          <p:nvPr/>
        </p:nvCxnSpPr>
        <p:spPr>
          <a:xfrm>
            <a:off x="1427396" y="2992204"/>
            <a:ext cx="40808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4"/>
            <a:endCxn id="8" idx="0"/>
          </p:cNvCxnSpPr>
          <p:nvPr/>
        </p:nvCxnSpPr>
        <p:spPr>
          <a:xfrm>
            <a:off x="1562100" y="3048000"/>
            <a:ext cx="30480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22" idx="4"/>
            <a:endCxn id="7" idx="1"/>
          </p:cNvCxnSpPr>
          <p:nvPr/>
        </p:nvCxnSpPr>
        <p:spPr>
          <a:xfrm>
            <a:off x="2171700" y="3048000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2" idx="5"/>
          </p:cNvCxnSpPr>
          <p:nvPr/>
        </p:nvCxnSpPr>
        <p:spPr>
          <a:xfrm>
            <a:off x="2306404" y="2992204"/>
            <a:ext cx="472188" cy="319788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1981200" y="26670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2" idx="4"/>
            <a:endCxn id="8" idx="7"/>
          </p:cNvCxnSpPr>
          <p:nvPr/>
        </p:nvCxnSpPr>
        <p:spPr>
          <a:xfrm flipH="1">
            <a:off x="2001604" y="3048000"/>
            <a:ext cx="1700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3352800" y="20574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724400" y="26670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191000" y="26670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657600" y="26670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124200" y="2667000"/>
            <a:ext cx="381000" cy="381000"/>
          </a:xfrm>
          <a:prstGeom prst="ellipse">
            <a:avLst/>
          </a:prstGeom>
          <a:solidFill>
            <a:srgbClr val="3366FF"/>
          </a:solidFill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590800" y="26670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191000" y="1447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657600" y="1447800"/>
            <a:ext cx="381000" cy="381000"/>
          </a:xfrm>
          <a:prstGeom prst="ellipse">
            <a:avLst/>
          </a:prstGeom>
          <a:solidFill>
            <a:srgbClr val="3366FF"/>
          </a:solidFill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124200" y="1447800"/>
            <a:ext cx="381000" cy="381000"/>
          </a:xfrm>
          <a:prstGeom prst="ellipse">
            <a:avLst/>
          </a:prstGeom>
          <a:solidFill>
            <a:srgbClr val="3366FF"/>
          </a:solidFill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>
            <a:stCxn id="32" idx="4"/>
            <a:endCxn id="24" idx="1"/>
          </p:cNvCxnSpPr>
          <p:nvPr/>
        </p:nvCxnSpPr>
        <p:spPr>
          <a:xfrm>
            <a:off x="3314700" y="1828800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1" idx="4"/>
            <a:endCxn id="24" idx="0"/>
          </p:cNvCxnSpPr>
          <p:nvPr/>
        </p:nvCxnSpPr>
        <p:spPr>
          <a:xfrm flipH="1">
            <a:off x="3543300" y="1828800"/>
            <a:ext cx="30480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0" idx="3"/>
            <a:endCxn id="41" idx="0"/>
          </p:cNvCxnSpPr>
          <p:nvPr/>
        </p:nvCxnSpPr>
        <p:spPr>
          <a:xfrm flipH="1">
            <a:off x="4152900" y="1773004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4" idx="3"/>
            <a:endCxn id="29" idx="7"/>
          </p:cNvCxnSpPr>
          <p:nvPr/>
        </p:nvCxnSpPr>
        <p:spPr>
          <a:xfrm flipH="1">
            <a:off x="2916004" y="2382604"/>
            <a:ext cx="4925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4" idx="3"/>
            <a:endCxn id="28" idx="7"/>
          </p:cNvCxnSpPr>
          <p:nvPr/>
        </p:nvCxnSpPr>
        <p:spPr>
          <a:xfrm>
            <a:off x="3408596" y="2382604"/>
            <a:ext cx="40808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4" idx="4"/>
            <a:endCxn id="27" idx="0"/>
          </p:cNvCxnSpPr>
          <p:nvPr/>
        </p:nvCxnSpPr>
        <p:spPr>
          <a:xfrm>
            <a:off x="3543300" y="2438400"/>
            <a:ext cx="30480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41" idx="4"/>
            <a:endCxn id="26" idx="1"/>
          </p:cNvCxnSpPr>
          <p:nvPr/>
        </p:nvCxnSpPr>
        <p:spPr>
          <a:xfrm>
            <a:off x="4152900" y="2438400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41" idx="5"/>
          </p:cNvCxnSpPr>
          <p:nvPr/>
        </p:nvCxnSpPr>
        <p:spPr>
          <a:xfrm>
            <a:off x="4287604" y="2382604"/>
            <a:ext cx="472188" cy="319788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3962400" y="20574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>
            <a:stCxn id="41" idx="4"/>
            <a:endCxn id="27" idx="7"/>
          </p:cNvCxnSpPr>
          <p:nvPr/>
        </p:nvCxnSpPr>
        <p:spPr>
          <a:xfrm flipH="1">
            <a:off x="3982804" y="2438400"/>
            <a:ext cx="1700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3505200" y="38862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876800" y="4495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343400" y="4495800"/>
            <a:ext cx="381000" cy="381000"/>
          </a:xfrm>
          <a:prstGeom prst="ellipse">
            <a:avLst/>
          </a:prstGeom>
          <a:solidFill>
            <a:srgbClr val="3366FF"/>
          </a:solidFill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810000" y="4495800"/>
            <a:ext cx="381000" cy="381000"/>
          </a:xfrm>
          <a:prstGeom prst="ellipse">
            <a:avLst/>
          </a:prstGeom>
          <a:solidFill>
            <a:srgbClr val="3366FF"/>
          </a:solidFill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276600" y="4495800"/>
            <a:ext cx="381000" cy="381000"/>
          </a:xfrm>
          <a:prstGeom prst="ellipse">
            <a:avLst/>
          </a:prstGeom>
          <a:solidFill>
            <a:srgbClr val="3366FF"/>
          </a:solidFill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743200" y="4495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343400" y="3276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810000" y="3276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276600" y="3276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Arrow Connector 51"/>
          <p:cNvCxnSpPr>
            <a:stCxn id="51" idx="4"/>
            <a:endCxn id="43" idx="1"/>
          </p:cNvCxnSpPr>
          <p:nvPr/>
        </p:nvCxnSpPr>
        <p:spPr>
          <a:xfrm>
            <a:off x="3467100" y="3657600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50" idx="4"/>
            <a:endCxn id="43" idx="0"/>
          </p:cNvCxnSpPr>
          <p:nvPr/>
        </p:nvCxnSpPr>
        <p:spPr>
          <a:xfrm flipH="1">
            <a:off x="3695700" y="3657600"/>
            <a:ext cx="30480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9" idx="3"/>
            <a:endCxn id="60" idx="0"/>
          </p:cNvCxnSpPr>
          <p:nvPr/>
        </p:nvCxnSpPr>
        <p:spPr>
          <a:xfrm flipH="1">
            <a:off x="4305300" y="3601804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3" idx="3"/>
            <a:endCxn id="48" idx="7"/>
          </p:cNvCxnSpPr>
          <p:nvPr/>
        </p:nvCxnSpPr>
        <p:spPr>
          <a:xfrm flipH="1">
            <a:off x="3068404" y="4211404"/>
            <a:ext cx="4925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3" idx="3"/>
            <a:endCxn id="47" idx="7"/>
          </p:cNvCxnSpPr>
          <p:nvPr/>
        </p:nvCxnSpPr>
        <p:spPr>
          <a:xfrm>
            <a:off x="3560996" y="4211404"/>
            <a:ext cx="40808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3" idx="4"/>
            <a:endCxn id="46" idx="0"/>
          </p:cNvCxnSpPr>
          <p:nvPr/>
        </p:nvCxnSpPr>
        <p:spPr>
          <a:xfrm>
            <a:off x="3695700" y="4267200"/>
            <a:ext cx="30480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60" idx="4"/>
            <a:endCxn id="45" idx="1"/>
          </p:cNvCxnSpPr>
          <p:nvPr/>
        </p:nvCxnSpPr>
        <p:spPr>
          <a:xfrm>
            <a:off x="4305300" y="4267200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60" idx="5"/>
          </p:cNvCxnSpPr>
          <p:nvPr/>
        </p:nvCxnSpPr>
        <p:spPr>
          <a:xfrm>
            <a:off x="4440004" y="4211404"/>
            <a:ext cx="472188" cy="319788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4114800" y="38862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60" idx="4"/>
            <a:endCxn id="46" idx="7"/>
          </p:cNvCxnSpPr>
          <p:nvPr/>
        </p:nvCxnSpPr>
        <p:spPr>
          <a:xfrm flipH="1">
            <a:off x="4135204" y="4267200"/>
            <a:ext cx="1700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1524000" y="4495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2895600" y="51054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2362200" y="51054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1828800" y="5105400"/>
            <a:ext cx="381000" cy="381000"/>
          </a:xfrm>
          <a:prstGeom prst="ellipse">
            <a:avLst/>
          </a:prstGeom>
          <a:solidFill>
            <a:srgbClr val="3366FF"/>
          </a:solidFill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1295400" y="51054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762000" y="5105400"/>
            <a:ext cx="381000" cy="381000"/>
          </a:xfrm>
          <a:prstGeom prst="ellipse">
            <a:avLst/>
          </a:prstGeom>
          <a:solidFill>
            <a:srgbClr val="3366FF"/>
          </a:solidFill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2362200" y="38862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828800" y="38862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1295400" y="38862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Arrow Connector 70"/>
          <p:cNvCxnSpPr>
            <a:stCxn id="70" idx="4"/>
            <a:endCxn id="62" idx="1"/>
          </p:cNvCxnSpPr>
          <p:nvPr/>
        </p:nvCxnSpPr>
        <p:spPr>
          <a:xfrm>
            <a:off x="1485900" y="4267200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69" idx="4"/>
            <a:endCxn id="62" idx="0"/>
          </p:cNvCxnSpPr>
          <p:nvPr/>
        </p:nvCxnSpPr>
        <p:spPr>
          <a:xfrm flipH="1">
            <a:off x="1714500" y="4267200"/>
            <a:ext cx="30480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68" idx="3"/>
            <a:endCxn id="79" idx="0"/>
          </p:cNvCxnSpPr>
          <p:nvPr/>
        </p:nvCxnSpPr>
        <p:spPr>
          <a:xfrm flipH="1">
            <a:off x="2324100" y="4211404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62" idx="3"/>
            <a:endCxn id="67" idx="7"/>
          </p:cNvCxnSpPr>
          <p:nvPr/>
        </p:nvCxnSpPr>
        <p:spPr>
          <a:xfrm flipH="1">
            <a:off x="1087204" y="4821004"/>
            <a:ext cx="4925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62" idx="3"/>
            <a:endCxn id="66" idx="7"/>
          </p:cNvCxnSpPr>
          <p:nvPr/>
        </p:nvCxnSpPr>
        <p:spPr>
          <a:xfrm>
            <a:off x="1579796" y="4821004"/>
            <a:ext cx="40808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62" idx="4"/>
            <a:endCxn id="65" idx="0"/>
          </p:cNvCxnSpPr>
          <p:nvPr/>
        </p:nvCxnSpPr>
        <p:spPr>
          <a:xfrm>
            <a:off x="1714500" y="4876800"/>
            <a:ext cx="30480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79" idx="4"/>
            <a:endCxn id="64" idx="1"/>
          </p:cNvCxnSpPr>
          <p:nvPr/>
        </p:nvCxnSpPr>
        <p:spPr>
          <a:xfrm>
            <a:off x="2324100" y="4876800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79" idx="5"/>
          </p:cNvCxnSpPr>
          <p:nvPr/>
        </p:nvCxnSpPr>
        <p:spPr>
          <a:xfrm>
            <a:off x="2458804" y="4821004"/>
            <a:ext cx="472188" cy="319788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2133600" y="4495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Arrow Connector 79"/>
          <p:cNvCxnSpPr>
            <a:stCxn id="79" idx="4"/>
            <a:endCxn id="65" idx="7"/>
          </p:cNvCxnSpPr>
          <p:nvPr/>
        </p:nvCxnSpPr>
        <p:spPr>
          <a:xfrm flipH="1">
            <a:off x="2154004" y="4876800"/>
            <a:ext cx="1700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Oval 80"/>
          <p:cNvSpPr/>
          <p:nvPr/>
        </p:nvSpPr>
        <p:spPr>
          <a:xfrm>
            <a:off x="2971800" y="38862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2743200" y="20574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Arrow Connector 82"/>
          <p:cNvCxnSpPr>
            <a:stCxn id="32" idx="3"/>
            <a:endCxn id="82" idx="7"/>
          </p:cNvCxnSpPr>
          <p:nvPr/>
        </p:nvCxnSpPr>
        <p:spPr>
          <a:xfrm flipH="1">
            <a:off x="3068404" y="1773004"/>
            <a:ext cx="1115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29" idx="4"/>
            <a:endCxn id="6" idx="0"/>
          </p:cNvCxnSpPr>
          <p:nvPr/>
        </p:nvCxnSpPr>
        <p:spPr>
          <a:xfrm>
            <a:off x="2781300" y="3048000"/>
            <a:ext cx="15240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27" idx="4"/>
            <a:endCxn id="51" idx="7"/>
          </p:cNvCxnSpPr>
          <p:nvPr/>
        </p:nvCxnSpPr>
        <p:spPr>
          <a:xfrm flipH="1">
            <a:off x="3601804" y="3048000"/>
            <a:ext cx="2462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26" idx="4"/>
            <a:endCxn id="49" idx="0"/>
          </p:cNvCxnSpPr>
          <p:nvPr/>
        </p:nvCxnSpPr>
        <p:spPr>
          <a:xfrm>
            <a:off x="4381500" y="3048000"/>
            <a:ext cx="15240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6" idx="3"/>
            <a:endCxn id="68" idx="7"/>
          </p:cNvCxnSpPr>
          <p:nvPr/>
        </p:nvCxnSpPr>
        <p:spPr>
          <a:xfrm flipH="1">
            <a:off x="2687404" y="3601804"/>
            <a:ext cx="1115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" idx="5"/>
            <a:endCxn id="68" idx="1"/>
          </p:cNvCxnSpPr>
          <p:nvPr/>
        </p:nvCxnSpPr>
        <p:spPr>
          <a:xfrm>
            <a:off x="2001604" y="3601804"/>
            <a:ext cx="4163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81" idx="3"/>
            <a:endCxn id="48" idx="0"/>
          </p:cNvCxnSpPr>
          <p:nvPr/>
        </p:nvCxnSpPr>
        <p:spPr>
          <a:xfrm flipH="1">
            <a:off x="2933700" y="4211404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51" idx="3"/>
            <a:endCxn id="81" idx="0"/>
          </p:cNvCxnSpPr>
          <p:nvPr/>
        </p:nvCxnSpPr>
        <p:spPr>
          <a:xfrm flipH="1">
            <a:off x="3162300" y="3601804"/>
            <a:ext cx="1700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28" idx="4"/>
            <a:endCxn id="81" idx="0"/>
          </p:cNvCxnSpPr>
          <p:nvPr/>
        </p:nvCxnSpPr>
        <p:spPr>
          <a:xfrm flipH="1">
            <a:off x="3162300" y="3048000"/>
            <a:ext cx="152400" cy="8382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81" idx="2"/>
            <a:endCxn id="68" idx="6"/>
          </p:cNvCxnSpPr>
          <p:nvPr/>
        </p:nvCxnSpPr>
        <p:spPr>
          <a:xfrm flipH="1">
            <a:off x="2743200" y="4076700"/>
            <a:ext cx="228600" cy="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Oval 129"/>
          <p:cNvSpPr/>
          <p:nvPr/>
        </p:nvSpPr>
        <p:spPr>
          <a:xfrm>
            <a:off x="1371600" y="26670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1676400" y="20574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3352800" y="20574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3505200" y="38862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3276600" y="32766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4114800" y="38862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1524000" y="44958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2133600" y="44958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2971800" y="38862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2743200" y="20574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2743200" y="32766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1676400" y="32766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1143000" y="32766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1981200" y="26670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3657600" y="26670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2590800" y="26670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3962400" y="20574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4876800" y="44958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2743200" y="44958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4343400" y="32766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3810000" y="32766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2895600" y="51054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2362200" y="51054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1295400" y="51054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2362200" y="38862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1828800" y="38862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1295400" y="38862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2209800" y="32766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2209800" y="20574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4724400" y="26670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4191000" y="26670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4191000" y="1447800"/>
            <a:ext cx="381000" cy="381000"/>
          </a:xfrm>
          <a:prstGeom prst="ellipse">
            <a:avLst/>
          </a:prstGeom>
          <a:solidFill>
            <a:srgbClr val="97D7FF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20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details on Gibbs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11379200" cy="4848224"/>
          </a:xfrm>
        </p:spPr>
        <p:txBody>
          <a:bodyPr/>
          <a:lstStyle/>
          <a:p>
            <a:r>
              <a:rPr lang="en-US" dirty="0"/>
              <a:t>Gibbs sampling belongs to a family of sampling methods called Markov chain Monte Carlo (MCMC)</a:t>
            </a:r>
          </a:p>
          <a:p>
            <a:endParaRPr lang="en-US" dirty="0">
              <a:solidFill>
                <a:srgbClr val="000000"/>
              </a:solidFill>
              <a:sym typeface="Symbol"/>
            </a:endParaRPr>
          </a:p>
          <a:p>
            <a:r>
              <a:rPr lang="en-US" dirty="0">
                <a:solidFill>
                  <a:srgbClr val="000090"/>
                </a:solidFill>
                <a:sym typeface="Symbol"/>
              </a:rPr>
              <a:t>Theorem: </a:t>
            </a:r>
            <a:r>
              <a:rPr lang="en-US" dirty="0">
                <a:sym typeface="Symbol"/>
              </a:rPr>
              <a:t>I</a:t>
            </a:r>
            <a:r>
              <a:rPr lang="en-US" dirty="0"/>
              <a:t>n the limit of repeating this infinitely many times, the resulting samples come from the correct distribution.</a:t>
            </a:r>
            <a:r>
              <a:rPr lang="en-US" dirty="0">
                <a:solidFill>
                  <a:srgbClr val="000090"/>
                </a:solidFill>
                <a:sym typeface="Symbol"/>
              </a:rPr>
              <a:t>*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90"/>
                </a:solidFill>
                <a:sym typeface="Symbol"/>
              </a:rPr>
              <a:t>*: Provided all Gibbs distributions are bounded away from 0 and 1 and variable selection is fair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BA2E-7FD9-46B8-A226-C36B49A97BF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6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1" y="4020853"/>
            <a:ext cx="3581398" cy="28371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Net Sampling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19200"/>
            <a:ext cx="5918200" cy="4729164"/>
          </a:xfrm>
        </p:spPr>
        <p:txBody>
          <a:bodyPr/>
          <a:lstStyle/>
          <a:p>
            <a:r>
              <a:rPr lang="en-US" sz="2400" dirty="0"/>
              <a:t>Prior Sampling</a:t>
            </a:r>
          </a:p>
          <a:p>
            <a:endParaRPr lang="en-US" sz="2400" dirty="0"/>
          </a:p>
          <a:p>
            <a:endParaRPr lang="en-US" sz="8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8"/>
            <a:endParaRPr lang="en-US" sz="1200" dirty="0"/>
          </a:p>
          <a:p>
            <a:r>
              <a:rPr lang="en-US" sz="2400" dirty="0"/>
              <a:t>Likelihood Weighting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969000" y="1219200"/>
            <a:ext cx="5918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/>
              <a:t>Rejection Sampling</a:t>
            </a:r>
            <a:endParaRPr lang="en-US" sz="1200" dirty="0"/>
          </a:p>
          <a:p>
            <a:endParaRPr lang="en-US" sz="2400" dirty="0"/>
          </a:p>
          <a:p>
            <a:endParaRPr lang="en-US" sz="8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7"/>
            <a:endParaRPr lang="en-US" sz="1200" dirty="0"/>
          </a:p>
          <a:p>
            <a:r>
              <a:rPr lang="en-US" sz="2400" dirty="0"/>
              <a:t>Gibbs Sampling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953000"/>
            <a:ext cx="5105400" cy="1218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196455"/>
            <a:ext cx="5029200" cy="13087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2133600"/>
            <a:ext cx="5181598" cy="13184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455160"/>
            <a:ext cx="908050" cy="72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39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Sampling basics: discrete (</a:t>
            </a:r>
            <a:r>
              <a:rPr lang="en-US" i="1" dirty="0">
                <a:solidFill>
                  <a:srgbClr val="3333FF"/>
                </a:solidFill>
                <a:ea typeface="ＭＳ Ｐゴシック" pitchFamily="34" charset="-128"/>
              </a:rPr>
              <a:t>categorical</a:t>
            </a:r>
            <a:r>
              <a:rPr lang="en-US" dirty="0">
                <a:ea typeface="ＭＳ Ｐゴシック" pitchFamily="34" charset="-128"/>
              </a:rPr>
              <a:t>) distribution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xfrm>
            <a:off x="152400" y="1397001"/>
            <a:ext cx="4953000" cy="3403599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To simulate a biased d-sided coin:</a:t>
            </a:r>
          </a:p>
          <a:p>
            <a:pPr lvl="6"/>
            <a:endParaRPr lang="en-US" sz="600" dirty="0">
              <a:ea typeface="ＭＳ Ｐゴシック" pitchFamily="34" charset="-128"/>
            </a:endParaRPr>
          </a:p>
          <a:p>
            <a:pPr lvl="1"/>
            <a:r>
              <a:rPr lang="en-US" sz="2000" dirty="0">
                <a:ea typeface="ＭＳ Ｐゴシック" pitchFamily="34" charset="-128"/>
              </a:rPr>
              <a:t>Step 1: Get sample </a:t>
            </a:r>
            <a:r>
              <a:rPr lang="en-US" sz="2000" i="1" dirty="0">
                <a:solidFill>
                  <a:srgbClr val="CC00CC"/>
                </a:solidFill>
                <a:ea typeface="ＭＳ Ｐゴシック" pitchFamily="34" charset="-128"/>
              </a:rPr>
              <a:t>u</a:t>
            </a:r>
            <a:r>
              <a:rPr lang="en-US" sz="2000" dirty="0">
                <a:ea typeface="ＭＳ Ｐゴシック" pitchFamily="34" charset="-128"/>
              </a:rPr>
              <a:t> from uniform distribution over </a:t>
            </a: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</a:rPr>
              <a:t>[0, 1)</a:t>
            </a:r>
          </a:p>
          <a:p>
            <a:pPr lvl="2"/>
            <a:r>
              <a:rPr lang="en-US" sz="1600" dirty="0">
                <a:ea typeface="ＭＳ Ｐゴシック" pitchFamily="34" charset="-128"/>
              </a:rPr>
              <a:t>E.g. random() in python</a:t>
            </a:r>
          </a:p>
          <a:p>
            <a:pPr lvl="4"/>
            <a:endParaRPr lang="en-US" sz="600" dirty="0">
              <a:ea typeface="ＭＳ Ｐゴシック" pitchFamily="34" charset="-128"/>
            </a:endParaRPr>
          </a:p>
          <a:p>
            <a:pPr lvl="1"/>
            <a:r>
              <a:rPr lang="en-US" sz="2000" dirty="0">
                <a:ea typeface="ＭＳ Ｐゴシック" pitchFamily="34" charset="-128"/>
              </a:rPr>
              <a:t>Step 2: Convert this sample </a:t>
            </a:r>
            <a:r>
              <a:rPr lang="en-US" sz="2000" i="1" dirty="0">
                <a:solidFill>
                  <a:srgbClr val="CC00CC"/>
                </a:solidFill>
                <a:ea typeface="ＭＳ Ｐゴシック" pitchFamily="34" charset="-128"/>
              </a:rPr>
              <a:t>u</a:t>
            </a:r>
            <a:r>
              <a:rPr lang="en-US" sz="2000" dirty="0">
                <a:ea typeface="ＭＳ Ｐゴシック" pitchFamily="34" charset="-128"/>
              </a:rPr>
              <a:t> into an outcome for the given distribution by associating each outcome </a:t>
            </a:r>
            <a:r>
              <a:rPr lang="en-US" sz="20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000" dirty="0">
                <a:ea typeface="ＭＳ Ｐゴシック" pitchFamily="34" charset="-128"/>
              </a:rPr>
              <a:t> with a </a:t>
            </a:r>
            <a:r>
              <a:rPr lang="en-US" sz="2000" i="1" dirty="0">
                <a:solidFill>
                  <a:srgbClr val="CC00CC"/>
                </a:solidFill>
                <a:ea typeface="ＭＳ Ｐゴシック" pitchFamily="34" charset="-128"/>
              </a:rPr>
              <a:t>P</a:t>
            </a: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</a:rPr>
              <a:t>(</a:t>
            </a:r>
            <a:r>
              <a:rPr lang="en-US" sz="20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000" dirty="0">
                <a:solidFill>
                  <a:srgbClr val="CC00CC"/>
                </a:solidFill>
                <a:ea typeface="ＭＳ Ｐゴシック" pitchFamily="34" charset="-128"/>
              </a:rPr>
              <a:t>)</a:t>
            </a:r>
            <a:r>
              <a:rPr lang="en-US" sz="2000" dirty="0">
                <a:ea typeface="ＭＳ Ｐゴシック" pitchFamily="34" charset="-128"/>
              </a:rPr>
              <a:t>-sized sub-interval of [0,1)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334000" y="1371600"/>
            <a:ext cx="41910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>
                <a:ea typeface="ＭＳ Ｐゴシック" pitchFamily="34" charset="-128"/>
              </a:rPr>
              <a:t>Example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pPr lvl="1"/>
            <a:r>
              <a:rPr lang="en-US" sz="2000" dirty="0"/>
              <a:t>If random() returns </a:t>
            </a:r>
            <a:r>
              <a:rPr lang="en-US" sz="2000" i="1" dirty="0"/>
              <a:t>u</a:t>
            </a:r>
            <a:r>
              <a:rPr lang="en-US" sz="2000" dirty="0"/>
              <a:t> = 0.83, then the sample is </a:t>
            </a:r>
            <a:r>
              <a:rPr lang="en-US" sz="2000" i="1" dirty="0">
                <a:solidFill>
                  <a:srgbClr val="CC00CD"/>
                </a:solidFill>
              </a:rPr>
              <a:t>C</a:t>
            </a:r>
            <a:r>
              <a:rPr lang="en-US" sz="2000" dirty="0">
                <a:solidFill>
                  <a:srgbClr val="CC00CD"/>
                </a:solidFill>
              </a:rPr>
              <a:t> =</a:t>
            </a:r>
            <a:r>
              <a:rPr lang="en-US" sz="2000" dirty="0"/>
              <a:t> </a:t>
            </a:r>
            <a:r>
              <a:rPr lang="en-US" sz="2000" i="1" dirty="0">
                <a:solidFill>
                  <a:srgbClr val="3333FF"/>
                </a:solidFill>
              </a:rPr>
              <a:t>blue</a:t>
            </a:r>
          </a:p>
          <a:p>
            <a:pPr lvl="1"/>
            <a:r>
              <a:rPr lang="en-US" sz="2000" dirty="0" err="1"/>
              <a:t>E.g</a:t>
            </a:r>
            <a:r>
              <a:rPr lang="en-US" sz="2000" dirty="0"/>
              <a:t>, after sampling 8 times:</a:t>
            </a:r>
            <a:endParaRPr lang="en-US" sz="2000" dirty="0">
              <a:ea typeface="ＭＳ Ｐゴシック" pitchFamily="34" charset="-128"/>
            </a:endParaRPr>
          </a:p>
          <a:p>
            <a:pPr lvl="6"/>
            <a:endParaRPr lang="en-US" sz="600" dirty="0">
              <a:ea typeface="ＭＳ Ｐゴシック" pitchFamily="34" charset="-12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239209"/>
              </p:ext>
            </p:extLst>
          </p:nvPr>
        </p:nvGraphicFramePr>
        <p:xfrm>
          <a:off x="5715000" y="2209800"/>
          <a:ext cx="25146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rgbClr val="CC00CD"/>
                          </a:solidFill>
                          <a:latin typeface="Calibri"/>
                          <a:cs typeface="Calibri"/>
                        </a:rPr>
                        <a:t>C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dirty="0">
                          <a:solidFill>
                            <a:srgbClr val="CC00CD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lang="en-US" sz="2400" b="0" dirty="0">
                          <a:solidFill>
                            <a:srgbClr val="CC00CD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lang="en-US" sz="2400" b="0" i="1" dirty="0">
                          <a:solidFill>
                            <a:srgbClr val="CC00CD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lang="en-US" sz="2400" b="0" dirty="0">
                          <a:solidFill>
                            <a:srgbClr val="CC00CD"/>
                          </a:solidFill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FF3300"/>
                          </a:solidFill>
                          <a:latin typeface="Calibri"/>
                          <a:cs typeface="Calibri"/>
                        </a:rPr>
                        <a:t>red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0.6</a:t>
                      </a:r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00B050"/>
                          </a:solidFill>
                          <a:latin typeface="Calibri"/>
                          <a:cs typeface="Calibri"/>
                        </a:rPr>
                        <a:t>green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FF"/>
                          </a:solidFill>
                          <a:latin typeface="Calibri"/>
                          <a:cs typeface="Calibri"/>
                        </a:rPr>
                        <a:t>blue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486400"/>
            <a:ext cx="4821156" cy="11291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458200" y="2514600"/>
            <a:ext cx="37834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0.0 </a:t>
            </a:r>
            <a:r>
              <a:rPr lang="en-US" sz="2400" dirty="0">
                <a:sym typeface="Symbol"/>
              </a:rPr>
              <a:t></a:t>
            </a:r>
            <a:r>
              <a:rPr lang="en-US" sz="2400" dirty="0"/>
              <a:t> </a:t>
            </a:r>
            <a:r>
              <a:rPr lang="en-US" sz="2400" i="1" dirty="0">
                <a:solidFill>
                  <a:srgbClr val="CC00CD"/>
                </a:solidFill>
              </a:rPr>
              <a:t>u</a:t>
            </a:r>
            <a:r>
              <a:rPr lang="en-US" sz="2400" dirty="0"/>
              <a:t> &lt; 0.6, </a:t>
            </a:r>
            <a:r>
              <a:rPr lang="en-US" sz="2400" dirty="0">
                <a:sym typeface="Symbol"/>
              </a:rPr>
              <a:t></a:t>
            </a:r>
            <a:r>
              <a:rPr lang="en-US" sz="2400" dirty="0"/>
              <a:t> </a:t>
            </a:r>
            <a:r>
              <a:rPr lang="en-US" sz="2400" i="1" dirty="0">
                <a:solidFill>
                  <a:srgbClr val="CC00CD"/>
                </a:solidFill>
              </a:rPr>
              <a:t>C=</a:t>
            </a:r>
            <a:r>
              <a:rPr lang="en-US" sz="2400" i="1" dirty="0">
                <a:solidFill>
                  <a:srgbClr val="FF0000"/>
                </a:solidFill>
              </a:rPr>
              <a:t>red</a:t>
            </a:r>
          </a:p>
          <a:p>
            <a:r>
              <a:rPr lang="en-US" sz="2400" dirty="0"/>
              <a:t>0.6 </a:t>
            </a:r>
            <a:r>
              <a:rPr lang="en-US" sz="2400" dirty="0">
                <a:sym typeface="Symbol"/>
              </a:rPr>
              <a:t></a:t>
            </a:r>
            <a:r>
              <a:rPr lang="en-US" sz="2400" dirty="0"/>
              <a:t> </a:t>
            </a:r>
            <a:r>
              <a:rPr lang="en-US" sz="2400" i="1" dirty="0">
                <a:solidFill>
                  <a:srgbClr val="CC00CD"/>
                </a:solidFill>
              </a:rPr>
              <a:t>u</a:t>
            </a:r>
            <a:r>
              <a:rPr lang="en-US" sz="2400" dirty="0"/>
              <a:t> &lt; 0.7, </a:t>
            </a:r>
            <a:r>
              <a:rPr lang="en-US" sz="2400" dirty="0">
                <a:sym typeface="Symbol"/>
              </a:rPr>
              <a:t></a:t>
            </a:r>
            <a:r>
              <a:rPr lang="en-US" sz="2400" dirty="0"/>
              <a:t> </a:t>
            </a:r>
            <a:r>
              <a:rPr lang="en-US" sz="2400" i="1" dirty="0">
                <a:solidFill>
                  <a:srgbClr val="CC00CD"/>
                </a:solidFill>
              </a:rPr>
              <a:t>C=</a:t>
            </a:r>
            <a:r>
              <a:rPr lang="en-US" sz="2400" i="1" dirty="0">
                <a:solidFill>
                  <a:srgbClr val="008000"/>
                </a:solidFill>
              </a:rPr>
              <a:t>green</a:t>
            </a:r>
            <a:r>
              <a:rPr lang="en-US" sz="2400" dirty="0"/>
              <a:t>  </a:t>
            </a:r>
          </a:p>
          <a:p>
            <a:r>
              <a:rPr lang="en-US" sz="2400" dirty="0"/>
              <a:t>0.7 </a:t>
            </a:r>
            <a:r>
              <a:rPr lang="en-US" sz="2400" dirty="0">
                <a:sym typeface="Symbol"/>
              </a:rPr>
              <a:t></a:t>
            </a:r>
            <a:r>
              <a:rPr lang="en-US" sz="2400" dirty="0"/>
              <a:t> </a:t>
            </a:r>
            <a:r>
              <a:rPr lang="en-US" sz="2400" i="1" dirty="0">
                <a:solidFill>
                  <a:srgbClr val="CC00CD"/>
                </a:solidFill>
              </a:rPr>
              <a:t>u</a:t>
            </a:r>
            <a:r>
              <a:rPr lang="en-US" sz="2400" dirty="0"/>
              <a:t> &lt; 1.0, </a:t>
            </a:r>
            <a:r>
              <a:rPr lang="en-US" sz="2400" dirty="0">
                <a:sym typeface="Symbol"/>
              </a:rPr>
              <a:t></a:t>
            </a:r>
            <a:r>
              <a:rPr lang="en-US" sz="2400" dirty="0"/>
              <a:t> </a:t>
            </a:r>
            <a:r>
              <a:rPr lang="en-US" sz="2400" i="1" dirty="0">
                <a:solidFill>
                  <a:srgbClr val="CC00CD"/>
                </a:solidFill>
              </a:rPr>
              <a:t>C=</a:t>
            </a:r>
            <a:r>
              <a:rPr lang="en-US" sz="2400" i="1" dirty="0">
                <a:solidFill>
                  <a:srgbClr val="0000FF"/>
                </a:solidFill>
              </a:rPr>
              <a:t>blue</a:t>
            </a:r>
            <a:r>
              <a:rPr lang="en-US" sz="2400" dirty="0"/>
              <a:t>    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381000" y="5029200"/>
            <a:ext cx="4800600" cy="304800"/>
            <a:chOff x="381000" y="5029200"/>
            <a:chExt cx="4800600" cy="304800"/>
          </a:xfrm>
        </p:grpSpPr>
        <p:cxnSp>
          <p:nvCxnSpPr>
            <p:cNvPr id="48" name="Straight Arrow Connector 47"/>
            <p:cNvCxnSpPr/>
            <p:nvPr/>
          </p:nvCxnSpPr>
          <p:spPr>
            <a:xfrm>
              <a:off x="3810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>
              <a:off x="9144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>
              <a:off x="14478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>
            <a:xfrm>
              <a:off x="19812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>
              <a:off x="25146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>
              <a:off x="30480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>
              <a:off x="35814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>
              <a:off x="41148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>
              <a:off x="46482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>
              <a:off x="51816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30FD8E4-79DF-CA46-A1C9-650BA9A86A50}"/>
              </a:ext>
            </a:extLst>
          </p:cNvPr>
          <p:cNvGrpSpPr/>
          <p:nvPr/>
        </p:nvGrpSpPr>
        <p:grpSpPr>
          <a:xfrm>
            <a:off x="152400" y="5791200"/>
            <a:ext cx="5334000" cy="591306"/>
            <a:chOff x="152400" y="5791200"/>
            <a:chExt cx="5334000" cy="591306"/>
          </a:xfrm>
        </p:grpSpPr>
        <p:grpSp>
          <p:nvGrpSpPr>
            <p:cNvPr id="55300" name="Group 55299"/>
            <p:cNvGrpSpPr/>
            <p:nvPr/>
          </p:nvGrpSpPr>
          <p:grpSpPr>
            <a:xfrm>
              <a:off x="152400" y="5791200"/>
              <a:ext cx="5334000" cy="152400"/>
              <a:chOff x="152400" y="5791200"/>
              <a:chExt cx="5334000" cy="152400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flipH="1">
                <a:off x="685800" y="5791200"/>
                <a:ext cx="533400" cy="0"/>
              </a:xfrm>
              <a:prstGeom prst="line">
                <a:avLst/>
              </a:prstGeom>
              <a:ln w="762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H="1">
                <a:off x="1219200" y="5791200"/>
                <a:ext cx="533400" cy="0"/>
              </a:xfrm>
              <a:prstGeom prst="line">
                <a:avLst/>
              </a:prstGeom>
              <a:ln w="762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flipH="1">
                <a:off x="1752600" y="5791200"/>
                <a:ext cx="533400" cy="0"/>
              </a:xfrm>
              <a:prstGeom prst="line">
                <a:avLst/>
              </a:prstGeom>
              <a:ln w="762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H="1">
                <a:off x="2286000" y="5791200"/>
                <a:ext cx="533400" cy="0"/>
              </a:xfrm>
              <a:prstGeom prst="line">
                <a:avLst/>
              </a:prstGeom>
              <a:ln w="762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flipH="1">
                <a:off x="152400" y="5791200"/>
                <a:ext cx="533400" cy="0"/>
              </a:xfrm>
              <a:prstGeom prst="line">
                <a:avLst/>
              </a:prstGeom>
              <a:ln w="762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flipH="1">
                <a:off x="2819400" y="5791200"/>
                <a:ext cx="533400" cy="0"/>
              </a:xfrm>
              <a:prstGeom prst="line">
                <a:avLst/>
              </a:prstGeom>
              <a:ln w="762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3352800" y="5791200"/>
                <a:ext cx="0" cy="152400"/>
              </a:xfrm>
              <a:prstGeom prst="line">
                <a:avLst/>
              </a:prstGeom>
              <a:ln w="38100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3886200" y="5791200"/>
                <a:ext cx="0" cy="152400"/>
              </a:xfrm>
              <a:prstGeom prst="line">
                <a:avLst/>
              </a:prstGeom>
              <a:ln w="38100" cmpd="sng"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flipH="1">
                <a:off x="3886200" y="5791200"/>
                <a:ext cx="533400" cy="0"/>
              </a:xfrm>
              <a:prstGeom prst="line">
                <a:avLst/>
              </a:prstGeom>
              <a:ln w="76200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flipH="1">
                <a:off x="4419600" y="5791200"/>
                <a:ext cx="533400" cy="0"/>
              </a:xfrm>
              <a:prstGeom prst="line">
                <a:avLst/>
              </a:prstGeom>
              <a:ln w="76200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flipH="1">
                <a:off x="4953000" y="5791200"/>
                <a:ext cx="533400" cy="0"/>
              </a:xfrm>
              <a:prstGeom prst="line">
                <a:avLst/>
              </a:prstGeom>
              <a:ln w="76200" cmpd="sng"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flipH="1">
                <a:off x="3352800" y="5791200"/>
                <a:ext cx="533400" cy="0"/>
              </a:xfrm>
              <a:prstGeom prst="line">
                <a:avLst/>
              </a:prstGeom>
              <a:ln w="76200" cmpd="sng">
                <a:solidFill>
                  <a:srgbClr val="008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616503F-E075-D14C-BC7E-DCBF60FFB939}"/>
                </a:ext>
              </a:extLst>
            </p:cNvPr>
            <p:cNvSpPr txBox="1"/>
            <p:nvPr/>
          </p:nvSpPr>
          <p:spPr>
            <a:xfrm>
              <a:off x="1447800" y="6013174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0.6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D1D6290-38FA-E84C-ADD3-37069CEC93C0}"/>
                </a:ext>
              </a:extLst>
            </p:cNvPr>
            <p:cNvSpPr txBox="1"/>
            <p:nvPr/>
          </p:nvSpPr>
          <p:spPr>
            <a:xfrm>
              <a:off x="4395566" y="6012796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0.3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8F2E72D-65B8-BC40-96E5-DAFDFBCFA804}"/>
                </a:ext>
              </a:extLst>
            </p:cNvPr>
            <p:cNvSpPr txBox="1"/>
            <p:nvPr/>
          </p:nvSpPr>
          <p:spPr>
            <a:xfrm>
              <a:off x="3366866" y="6012796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0.1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Sampling in Bayes Nets</a:t>
            </a: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3429000" y="1828799"/>
            <a:ext cx="5867400" cy="4297365"/>
          </a:xfrm>
        </p:spPr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Prior Sampling</a:t>
            </a:r>
          </a:p>
          <a:p>
            <a:pPr lvl="5"/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Rejection Sampling</a:t>
            </a:r>
          </a:p>
          <a:p>
            <a:pPr lvl="4"/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Likelihood Weighting</a:t>
            </a:r>
          </a:p>
          <a:p>
            <a:pPr lvl="4"/>
            <a:endParaRPr lang="en-US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Gibbs Sampling</a:t>
            </a:r>
          </a:p>
          <a:p>
            <a:endParaRPr lang="en-US" dirty="0">
              <a:latin typeface="Calibri"/>
              <a:ea typeface="ＭＳ Ｐゴシック" pitchFamily="34" charset="-128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Sampling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1" y="2895600"/>
            <a:ext cx="12191997" cy="310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11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5"/>
          <p:cNvSpPr>
            <a:spLocks noChangeArrowheads="1"/>
          </p:cNvSpPr>
          <p:nvPr/>
        </p:nvSpPr>
        <p:spPr bwMode="auto">
          <a:xfrm>
            <a:off x="2667000" y="5638800"/>
            <a:ext cx="2438400" cy="4572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60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205140"/>
              </p:ext>
            </p:extLst>
          </p:nvPr>
        </p:nvGraphicFramePr>
        <p:xfrm>
          <a:off x="2667000" y="4491038"/>
          <a:ext cx="2438400" cy="2209964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3405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s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0.10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405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s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0.10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9" name="Rectangle 22"/>
          <p:cNvSpPr>
            <a:spLocks noChangeArrowheads="1"/>
          </p:cNvSpPr>
          <p:nvPr/>
        </p:nvSpPr>
        <p:spPr bwMode="auto">
          <a:xfrm>
            <a:off x="5715000" y="1489075"/>
            <a:ext cx="1143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Prior Sampling</a:t>
            </a:r>
          </a:p>
        </p:txBody>
      </p:sp>
      <p:sp>
        <p:nvSpPr>
          <p:cNvPr id="57348" name="Oval 5"/>
          <p:cNvSpPr>
            <a:spLocks noChangeArrowheads="1"/>
          </p:cNvSpPr>
          <p:nvPr/>
        </p:nvSpPr>
        <p:spPr bwMode="auto">
          <a:xfrm>
            <a:off x="5638800" y="22098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Cloudy</a:t>
            </a:r>
          </a:p>
        </p:txBody>
      </p:sp>
      <p:sp>
        <p:nvSpPr>
          <p:cNvPr id="57349" name="Oval 6"/>
          <p:cNvSpPr>
            <a:spLocks noChangeArrowheads="1"/>
          </p:cNvSpPr>
          <p:nvPr/>
        </p:nvSpPr>
        <p:spPr bwMode="auto">
          <a:xfrm>
            <a:off x="4267200" y="317817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Sprinkler</a:t>
            </a:r>
          </a:p>
        </p:txBody>
      </p:sp>
      <p:sp>
        <p:nvSpPr>
          <p:cNvPr id="57350" name="Oval 7"/>
          <p:cNvSpPr>
            <a:spLocks noChangeArrowheads="1"/>
          </p:cNvSpPr>
          <p:nvPr/>
        </p:nvSpPr>
        <p:spPr bwMode="auto">
          <a:xfrm>
            <a:off x="7007225" y="32004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Rain</a:t>
            </a:r>
          </a:p>
        </p:txBody>
      </p:sp>
      <p:sp>
        <p:nvSpPr>
          <p:cNvPr id="57351" name="Oval 8"/>
          <p:cNvSpPr>
            <a:spLocks noChangeArrowheads="1"/>
          </p:cNvSpPr>
          <p:nvPr/>
        </p:nvSpPr>
        <p:spPr bwMode="auto">
          <a:xfrm>
            <a:off x="5635625" y="41910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WetGrass</a:t>
            </a:r>
          </a:p>
        </p:txBody>
      </p:sp>
      <p:cxnSp>
        <p:nvCxnSpPr>
          <p:cNvPr id="57352" name="AutoShape 9"/>
          <p:cNvCxnSpPr>
            <a:cxnSpLocks noChangeShapeType="1"/>
            <a:stCxn id="57348" idx="5"/>
            <a:endCxn id="57350" idx="1"/>
          </p:cNvCxnSpPr>
          <p:nvPr/>
        </p:nvCxnSpPr>
        <p:spPr bwMode="auto">
          <a:xfrm>
            <a:off x="6681788" y="2714625"/>
            <a:ext cx="504825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7353" name="AutoShape 10"/>
          <p:cNvCxnSpPr>
            <a:cxnSpLocks noChangeShapeType="1"/>
            <a:stCxn id="57348" idx="3"/>
            <a:endCxn id="57349" idx="7"/>
          </p:cNvCxnSpPr>
          <p:nvPr/>
        </p:nvCxnSpPr>
        <p:spPr bwMode="auto">
          <a:xfrm flipH="1">
            <a:off x="5310188" y="2714625"/>
            <a:ext cx="508000" cy="533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7354" name="AutoShape 11"/>
          <p:cNvCxnSpPr>
            <a:cxnSpLocks noChangeShapeType="1"/>
            <a:stCxn id="57349" idx="5"/>
            <a:endCxn id="57351" idx="1"/>
          </p:cNvCxnSpPr>
          <p:nvPr/>
        </p:nvCxnSpPr>
        <p:spPr bwMode="auto">
          <a:xfrm>
            <a:off x="5310188" y="3683000"/>
            <a:ext cx="504825" cy="5778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7355" name="AutoShape 12"/>
          <p:cNvCxnSpPr>
            <a:cxnSpLocks noChangeShapeType="1"/>
            <a:stCxn id="57350" idx="3"/>
            <a:endCxn id="57351" idx="7"/>
          </p:cNvCxnSpPr>
          <p:nvPr/>
        </p:nvCxnSpPr>
        <p:spPr bwMode="auto">
          <a:xfrm flipH="1">
            <a:off x="6678613" y="3705225"/>
            <a:ext cx="508000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132562" name="Oval 18"/>
          <p:cNvSpPr>
            <a:spLocks noChangeArrowheads="1"/>
          </p:cNvSpPr>
          <p:nvPr/>
        </p:nvSpPr>
        <p:spPr bwMode="auto">
          <a:xfrm>
            <a:off x="5638800" y="2209800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Cloudy</a:t>
            </a:r>
          </a:p>
        </p:txBody>
      </p:sp>
      <p:sp>
        <p:nvSpPr>
          <p:cNvPr id="1132563" name="Oval 19"/>
          <p:cNvSpPr>
            <a:spLocks noChangeArrowheads="1"/>
          </p:cNvSpPr>
          <p:nvPr/>
        </p:nvSpPr>
        <p:spPr bwMode="auto">
          <a:xfrm>
            <a:off x="4267200" y="3178175"/>
            <a:ext cx="1222375" cy="574675"/>
          </a:xfrm>
          <a:prstGeom prst="ellipse">
            <a:avLst/>
          </a:prstGeom>
          <a:solidFill>
            <a:srgbClr val="FF33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Sprinkler</a:t>
            </a:r>
          </a:p>
        </p:txBody>
      </p:sp>
      <p:sp>
        <p:nvSpPr>
          <p:cNvPr id="1132564" name="Oval 20"/>
          <p:cNvSpPr>
            <a:spLocks noChangeArrowheads="1"/>
          </p:cNvSpPr>
          <p:nvPr/>
        </p:nvSpPr>
        <p:spPr bwMode="auto">
          <a:xfrm>
            <a:off x="7007225" y="3200400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Rain</a:t>
            </a:r>
          </a:p>
        </p:txBody>
      </p:sp>
      <p:sp>
        <p:nvSpPr>
          <p:cNvPr id="1132565" name="Oval 21"/>
          <p:cNvSpPr>
            <a:spLocks noChangeArrowheads="1"/>
          </p:cNvSpPr>
          <p:nvPr/>
        </p:nvSpPr>
        <p:spPr bwMode="auto">
          <a:xfrm>
            <a:off x="5638800" y="4191000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err="1">
                <a:latin typeface="Calibri" pitchFamily="34" charset="0"/>
                <a:cs typeface="Calibri" pitchFamily="34" charset="0"/>
              </a:rPr>
              <a:t>WetGrass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32566" name="Rectangle 22"/>
          <p:cNvSpPr>
            <a:spLocks noChangeArrowheads="1"/>
          </p:cNvSpPr>
          <p:nvPr/>
        </p:nvSpPr>
        <p:spPr bwMode="auto">
          <a:xfrm>
            <a:off x="2667000" y="2703513"/>
            <a:ext cx="13716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762178"/>
              </p:ext>
            </p:extLst>
          </p:nvPr>
        </p:nvGraphicFramePr>
        <p:xfrm>
          <a:off x="5715000" y="1509713"/>
          <a:ext cx="1143000" cy="552414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765498"/>
              </p:ext>
            </p:extLst>
          </p:nvPr>
        </p:nvGraphicFramePr>
        <p:xfrm>
          <a:off x="2743200" y="2725738"/>
          <a:ext cx="1295400" cy="1104828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8382000" y="2703513"/>
            <a:ext cx="1371600" cy="538162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095120"/>
              </p:ext>
            </p:extLst>
          </p:nvPr>
        </p:nvGraphicFramePr>
        <p:xfrm>
          <a:off x="8458200" y="2725738"/>
          <a:ext cx="1295400" cy="1104828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CC00CD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kern="1200" dirty="0">
                          <a:solidFill>
                            <a:srgbClr val="CC00CD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Symbol"/>
                        </a:rPr>
                        <a:t></a:t>
                      </a:r>
                      <a:r>
                        <a:rPr lang="en-US" sz="1600" b="0" i="0" u="none" strike="noStrike" dirty="0">
                          <a:solidFill>
                            <a:srgbClr val="CC00CD"/>
                          </a:solidFill>
                          <a:latin typeface="Calibri"/>
                        </a:rPr>
                        <a:t>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7455" name="TextBox 39"/>
          <p:cNvSpPr txBox="1">
            <a:spLocks noChangeArrowheads="1"/>
          </p:cNvSpPr>
          <p:nvPr/>
        </p:nvSpPr>
        <p:spPr bwMode="auto">
          <a:xfrm>
            <a:off x="7924800" y="4232275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  <a:cs typeface="Calibri" pitchFamily="34" charset="0"/>
              </a:rPr>
              <a:t>Samples: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8263053" y="4689475"/>
            <a:ext cx="1981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CC00CD"/>
                </a:solidFill>
                <a:latin typeface="Calibri" pitchFamily="34" charset="0"/>
                <a:cs typeface="Calibri" pitchFamily="34" charset="0"/>
              </a:rPr>
              <a:t>    c, </a:t>
            </a:r>
            <a:r>
              <a:rPr lang="en-US" sz="1800" dirty="0">
                <a:solidFill>
                  <a:srgbClr val="CC00CD"/>
                </a:solidFill>
                <a:sym typeface="Symbol"/>
              </a:rPr>
              <a:t></a:t>
            </a:r>
            <a:r>
              <a:rPr lang="en-US" sz="1800" dirty="0">
                <a:solidFill>
                  <a:srgbClr val="CC00CD"/>
                </a:solidFill>
                <a:latin typeface="Calibri" pitchFamily="34" charset="0"/>
                <a:cs typeface="Calibri" pitchFamily="34" charset="0"/>
              </a:rPr>
              <a:t>s,    r, w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8305800" y="5005388"/>
            <a:ext cx="1981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CC00CD"/>
                </a:solidFill>
                <a:sym typeface="Symbol"/>
              </a:rPr>
              <a:t></a:t>
            </a:r>
            <a:r>
              <a:rPr lang="en-US" sz="1800" dirty="0">
                <a:solidFill>
                  <a:srgbClr val="CC00CD"/>
                </a:solidFill>
                <a:latin typeface="Calibri" pitchFamily="34" charset="0"/>
                <a:cs typeface="Calibri" pitchFamily="34" charset="0"/>
              </a:rPr>
              <a:t>c,    s, </a:t>
            </a:r>
            <a:r>
              <a:rPr lang="en-US" sz="1800" dirty="0">
                <a:solidFill>
                  <a:srgbClr val="CC00CD"/>
                </a:solidFill>
                <a:sym typeface="Symbol"/>
              </a:rPr>
              <a:t></a:t>
            </a:r>
            <a:r>
              <a:rPr lang="en-US" sz="1800" dirty="0">
                <a:solidFill>
                  <a:srgbClr val="CC00CD"/>
                </a:solidFill>
                <a:latin typeface="Calibri" pitchFamily="34" charset="0"/>
                <a:cs typeface="Calibri" pitchFamily="34" charset="0"/>
              </a:rPr>
              <a:t>r, w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8305800" y="5386388"/>
            <a:ext cx="198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solidFill>
                  <a:srgbClr val="CC00CD"/>
                </a:solidFill>
                <a:latin typeface="Calibri" pitchFamily="34" charset="0"/>
                <a:cs typeface="Calibri" pitchFamily="34" charset="0"/>
              </a:rPr>
              <a:t>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24200" y="4038600"/>
            <a:ext cx="1542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W 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| 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S,R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)</a:t>
            </a:r>
            <a:endParaRPr lang="en-US" sz="2400" i="1" dirty="0">
              <a:solidFill>
                <a:srgbClr val="CC00CC"/>
              </a:solidFill>
              <a:latin typeface="Calibri"/>
              <a:cs typeface="Calibri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94367" y="2281535"/>
            <a:ext cx="1185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S 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| 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C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)</a:t>
            </a:r>
            <a:endParaRPr lang="en-US" sz="2400" i="1" dirty="0">
              <a:solidFill>
                <a:srgbClr val="CC00CC"/>
              </a:solidFill>
              <a:latin typeface="Calibri"/>
              <a:cs typeface="Calibri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48600" y="2286000"/>
            <a:ext cx="1213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R 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| 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C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)</a:t>
            </a:r>
            <a:endParaRPr lang="en-US" sz="2400" i="1" dirty="0">
              <a:solidFill>
                <a:srgbClr val="CC00CC"/>
              </a:solidFill>
              <a:latin typeface="Calibri"/>
              <a:cs typeface="Calibri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15000" y="1066800"/>
            <a:ext cx="765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Calibri"/>
                <a:cs typeface="Calibri"/>
              </a:rPr>
              <a:t>C</a:t>
            </a:r>
            <a:r>
              <a:rPr lang="en-US" sz="2400" dirty="0">
                <a:solidFill>
                  <a:srgbClr val="CC00CC"/>
                </a:solidFill>
                <a:latin typeface="Calibri"/>
                <a:cs typeface="Calibri"/>
              </a:rPr>
              <a:t>)</a:t>
            </a:r>
            <a:endParaRPr lang="en-US" sz="2400" i="1" dirty="0">
              <a:solidFill>
                <a:srgbClr val="CC00CC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1132562" grpId="0" animBg="1"/>
      <p:bldP spid="1132563" grpId="0" animBg="1"/>
      <p:bldP spid="1132564" grpId="0" animBg="1"/>
      <p:bldP spid="1132565" grpId="0" animBg="1"/>
      <p:bldP spid="1132566" grpId="0" animBg="1"/>
      <p:bldP spid="31" grpId="0" animBg="1"/>
      <p:bldP spid="41" grpId="0"/>
      <p:bldP spid="42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Prior Sampling</a:t>
            </a: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</p:nvPr>
        </p:nvSpPr>
        <p:spPr>
          <a:xfrm>
            <a:off x="2971800" y="1447800"/>
            <a:ext cx="5867400" cy="2108199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For </a:t>
            </a:r>
            <a:r>
              <a:rPr lang="en-US" sz="2800" dirty="0" err="1">
                <a:ea typeface="ＭＳ Ｐゴシック" pitchFamily="34" charset="-128"/>
              </a:rPr>
              <a:t>i</a:t>
            </a:r>
            <a:r>
              <a:rPr lang="en-US" sz="2800" dirty="0">
                <a:ea typeface="ＭＳ Ｐゴシック" pitchFamily="34" charset="-128"/>
              </a:rPr>
              <a:t>=1, 2, …, n (in topological order)</a:t>
            </a:r>
          </a:p>
          <a:p>
            <a:pPr lvl="2"/>
            <a:endParaRPr lang="en-US" sz="800" dirty="0">
              <a:ea typeface="ＭＳ Ｐゴシック" pitchFamily="34" charset="-128"/>
            </a:endParaRPr>
          </a:p>
          <a:p>
            <a:pPr lvl="1"/>
            <a:r>
              <a:rPr lang="en-US" sz="2400" dirty="0">
                <a:ea typeface="ＭＳ Ｐゴシック" pitchFamily="34" charset="-128"/>
              </a:rPr>
              <a:t>Sample 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400" i="1" baseline="-25000" dirty="0">
                <a:solidFill>
                  <a:srgbClr val="CC00CC"/>
                </a:solidFill>
                <a:ea typeface="ＭＳ Ｐゴシック" pitchFamily="34" charset="-128"/>
              </a:rPr>
              <a:t>i</a:t>
            </a:r>
            <a:r>
              <a:rPr lang="en-US" sz="2400" dirty="0">
                <a:ea typeface="ＭＳ Ｐゴシック" pitchFamily="34" charset="-128"/>
              </a:rPr>
              <a:t> from 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P(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400" i="1" baseline="-25000" dirty="0">
                <a:solidFill>
                  <a:srgbClr val="CC00CC"/>
                </a:solidFill>
                <a:ea typeface="ＭＳ Ｐゴシック" pitchFamily="34" charset="-128"/>
              </a:rPr>
              <a:t>i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 | 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</a:rPr>
              <a:t>parents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(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400" i="1" baseline="-25000" dirty="0">
                <a:solidFill>
                  <a:srgbClr val="CC00CC"/>
                </a:solidFill>
                <a:ea typeface="ＭＳ Ｐゴシック" pitchFamily="34" charset="-128"/>
              </a:rPr>
              <a:t>i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))</a:t>
            </a:r>
          </a:p>
          <a:p>
            <a:pPr lvl="1"/>
            <a:endParaRPr lang="en-US" sz="800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Return </a:t>
            </a:r>
            <a:r>
              <a:rPr lang="en-US" sz="2800" dirty="0">
                <a:solidFill>
                  <a:srgbClr val="CC00CC"/>
                </a:solidFill>
                <a:ea typeface="ＭＳ Ｐゴシック" pitchFamily="34" charset="-128"/>
              </a:rPr>
              <a:t>(</a:t>
            </a:r>
            <a:r>
              <a:rPr lang="en-US" sz="28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800" baseline="-25000" dirty="0">
                <a:solidFill>
                  <a:srgbClr val="CC00CC"/>
                </a:solidFill>
                <a:ea typeface="ＭＳ Ｐゴシック" pitchFamily="34" charset="-128"/>
              </a:rPr>
              <a:t>1</a:t>
            </a:r>
            <a:r>
              <a:rPr lang="en-US" sz="2800" dirty="0">
                <a:solidFill>
                  <a:srgbClr val="CC00CC"/>
                </a:solidFill>
                <a:ea typeface="ＭＳ Ｐゴシック" pitchFamily="34" charset="-128"/>
              </a:rPr>
              <a:t>, </a:t>
            </a:r>
            <a:r>
              <a:rPr lang="en-US" sz="28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800" baseline="-25000" dirty="0">
                <a:solidFill>
                  <a:srgbClr val="CC00CC"/>
                </a:solidFill>
                <a:ea typeface="ＭＳ Ｐゴシック" pitchFamily="34" charset="-128"/>
              </a:rPr>
              <a:t>2</a:t>
            </a:r>
            <a:r>
              <a:rPr lang="en-US" sz="2800" dirty="0">
                <a:solidFill>
                  <a:srgbClr val="CC00CC"/>
                </a:solidFill>
                <a:ea typeface="ＭＳ Ｐゴシック" pitchFamily="34" charset="-128"/>
              </a:rPr>
              <a:t>, …, </a:t>
            </a:r>
            <a:r>
              <a:rPr lang="en-US" sz="2800" i="1" dirty="0" err="1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800" i="1" baseline="-25000" dirty="0" err="1">
                <a:solidFill>
                  <a:srgbClr val="CC00CC"/>
                </a:solidFill>
                <a:ea typeface="ＭＳ Ｐゴシック" pitchFamily="34" charset="-128"/>
              </a:rPr>
              <a:t>n</a:t>
            </a:r>
            <a:r>
              <a:rPr lang="en-US" sz="2800" dirty="0">
                <a:solidFill>
                  <a:srgbClr val="CC00CC"/>
                </a:solidFill>
                <a:ea typeface="ＭＳ Ｐゴシック" pitchFamily="34" charset="-128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1" y="3755742"/>
            <a:ext cx="12191997" cy="310225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Prior Sampling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2133600" y="1524000"/>
            <a:ext cx="8229600" cy="4876800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  <a:cs typeface="Calibri" pitchFamily="34" charset="0"/>
              </a:rPr>
              <a:t>This process generates samples with probability:</a:t>
            </a:r>
          </a:p>
          <a:p>
            <a:pPr marL="0" lvl="1" indent="0">
              <a:buClr>
                <a:schemeClr val="accent2"/>
              </a:buClr>
              <a:buNone/>
            </a:pPr>
            <a:r>
              <a:rPr lang="en-US" sz="2400" dirty="0">
                <a:ea typeface="ＭＳ Ｐゴシック" pitchFamily="34" charset="-128"/>
                <a:cs typeface="Calibri" pitchFamily="34" charset="0"/>
              </a:rPr>
              <a:t>	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S</a:t>
            </a:r>
            <a:r>
              <a:rPr lang="en-US" sz="2400" i="1" baseline="-250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PS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(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400" baseline="-25000" dirty="0">
                <a:solidFill>
                  <a:srgbClr val="CC00CC"/>
                </a:solidFill>
                <a:ea typeface="ＭＳ Ｐゴシック" pitchFamily="34" charset="-128"/>
              </a:rPr>
              <a:t>1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,…,</a:t>
            </a:r>
            <a:r>
              <a:rPr lang="en-US" sz="2400" i="1" dirty="0" err="1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400" i="1" baseline="-25000" dirty="0" err="1">
                <a:solidFill>
                  <a:srgbClr val="CC00CC"/>
                </a:solidFill>
                <a:ea typeface="ＭＳ Ｐゴシック" pitchFamily="34" charset="-128"/>
              </a:rPr>
              <a:t>n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) = </a:t>
            </a:r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en-US" sz="2400" dirty="0">
                <a:ea typeface="ＭＳ Ｐゴシック" pitchFamily="34" charset="-128"/>
                <a:cs typeface="Calibri" pitchFamily="34" charset="0"/>
              </a:rPr>
              <a:t>	…i.e. the BN</a:t>
            </a:r>
            <a:r>
              <a:rPr lang="ja-JP" altLang="en-US" sz="2400" dirty="0">
                <a:ea typeface="ＭＳ Ｐゴシック" pitchFamily="34" charset="-128"/>
                <a:cs typeface="Calibri" pitchFamily="34" charset="0"/>
              </a:rPr>
              <a:t>’</a:t>
            </a:r>
            <a:r>
              <a:rPr lang="en-US" altLang="ja-JP" sz="2400" dirty="0">
                <a:ea typeface="ＭＳ Ｐゴシック" pitchFamily="34" charset="-128"/>
                <a:cs typeface="Calibri" pitchFamily="34" charset="0"/>
              </a:rPr>
              <a:t>s joint probability</a:t>
            </a:r>
          </a:p>
          <a:p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400" dirty="0">
                <a:ea typeface="ＭＳ Ｐゴシック" pitchFamily="34" charset="-128"/>
                <a:cs typeface="Calibri" pitchFamily="34" charset="0"/>
              </a:rPr>
              <a:t>Let the number of samples of an event be 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N</a:t>
            </a:r>
            <a:r>
              <a:rPr lang="en-US" sz="2400" i="1" baseline="-250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PS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(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400" baseline="-25000" dirty="0">
                <a:solidFill>
                  <a:srgbClr val="CC00CC"/>
                </a:solidFill>
                <a:ea typeface="ＭＳ Ｐゴシック" pitchFamily="34" charset="-128"/>
              </a:rPr>
              <a:t>1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,…,</a:t>
            </a:r>
            <a:r>
              <a:rPr lang="en-US" sz="2400" i="1" dirty="0" err="1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400" i="1" baseline="-25000" dirty="0" err="1">
                <a:solidFill>
                  <a:srgbClr val="CC00CC"/>
                </a:solidFill>
                <a:ea typeface="ＭＳ Ｐゴシック" pitchFamily="34" charset="-128"/>
              </a:rPr>
              <a:t>n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)</a:t>
            </a:r>
          </a:p>
          <a:p>
            <a:r>
              <a:rPr lang="en-US" sz="2400" dirty="0">
                <a:ea typeface="ＭＳ Ｐゴシック" pitchFamily="34" charset="-128"/>
                <a:cs typeface="Calibri" pitchFamily="34" charset="0"/>
              </a:rPr>
              <a:t>Estimate from 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N </a:t>
            </a:r>
            <a:r>
              <a:rPr lang="en-US" sz="2400" dirty="0">
                <a:ea typeface="ＭＳ Ｐゴシック" pitchFamily="34" charset="-128"/>
                <a:cs typeface="Calibri" pitchFamily="34" charset="0"/>
              </a:rPr>
              <a:t>samples is 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Q</a:t>
            </a:r>
            <a:r>
              <a:rPr lang="en-US" sz="2400" i="1" baseline="-250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N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(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400" baseline="-25000" dirty="0">
                <a:solidFill>
                  <a:srgbClr val="CC00CC"/>
                </a:solidFill>
                <a:ea typeface="ＭＳ Ｐゴシック" pitchFamily="34" charset="-128"/>
              </a:rPr>
              <a:t>1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,…,</a:t>
            </a:r>
            <a:r>
              <a:rPr lang="en-US" sz="2400" i="1" dirty="0" err="1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400" i="1" baseline="-25000" dirty="0" err="1">
                <a:solidFill>
                  <a:srgbClr val="CC00CC"/>
                </a:solidFill>
                <a:ea typeface="ＭＳ Ｐゴシック" pitchFamily="34" charset="-128"/>
              </a:rPr>
              <a:t>n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) = 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N</a:t>
            </a:r>
            <a:r>
              <a:rPr lang="en-US" sz="2400" i="1" baseline="-250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PS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(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400" baseline="-25000" dirty="0">
                <a:solidFill>
                  <a:srgbClr val="CC00CC"/>
                </a:solidFill>
                <a:ea typeface="ＭＳ Ｐゴシック" pitchFamily="34" charset="-128"/>
              </a:rPr>
              <a:t>1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,…,</a:t>
            </a:r>
            <a:r>
              <a:rPr lang="en-US" sz="2400" i="1" dirty="0" err="1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400" i="1" baseline="-25000" dirty="0" err="1">
                <a:solidFill>
                  <a:srgbClr val="CC00CC"/>
                </a:solidFill>
                <a:ea typeface="ＭＳ Ｐゴシック" pitchFamily="34" charset="-128"/>
              </a:rPr>
              <a:t>n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)/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</a:rPr>
              <a:t>N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 </a:t>
            </a:r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400" dirty="0">
                <a:ea typeface="ＭＳ Ｐゴシック" pitchFamily="34" charset="-128"/>
                <a:cs typeface="Calibri" pitchFamily="34" charset="0"/>
              </a:rPr>
              <a:t>Then </a:t>
            </a:r>
            <a:r>
              <a:rPr lang="en-US" sz="2400" dirty="0" err="1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lim</a:t>
            </a:r>
            <a:r>
              <a:rPr lang="en-US" sz="2400" i="1" baseline="-25000" dirty="0" err="1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N</a:t>
            </a:r>
            <a:r>
              <a:rPr lang="en-US" sz="2400" baseline="-25000" dirty="0">
                <a:solidFill>
                  <a:srgbClr val="CC00CC"/>
                </a:solidFill>
                <a:sym typeface="Symbol"/>
              </a:rPr>
              <a:t>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</a:t>
            </a:r>
            <a:r>
              <a:rPr lang="en-US" sz="2400" dirty="0"/>
              <a:t> 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Q</a:t>
            </a:r>
            <a:r>
              <a:rPr lang="en-US" sz="2400" i="1" baseline="-250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N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(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400" baseline="-25000" dirty="0">
                <a:solidFill>
                  <a:srgbClr val="CC00CC"/>
                </a:solidFill>
                <a:ea typeface="ＭＳ Ｐゴシック" pitchFamily="34" charset="-128"/>
              </a:rPr>
              <a:t>1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,…,</a:t>
            </a:r>
            <a:r>
              <a:rPr lang="en-US" sz="2400" i="1" dirty="0" err="1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400" i="1" baseline="-25000" dirty="0" err="1">
                <a:solidFill>
                  <a:srgbClr val="CC00CC"/>
                </a:solidFill>
                <a:ea typeface="ＭＳ Ｐゴシック" pitchFamily="34" charset="-128"/>
              </a:rPr>
              <a:t>n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)  =  </a:t>
            </a:r>
            <a:r>
              <a:rPr lang="en-US" sz="2400" dirty="0" err="1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lim</a:t>
            </a:r>
            <a:r>
              <a:rPr lang="en-US" sz="2400" i="1" baseline="-25000" dirty="0" err="1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N</a:t>
            </a:r>
            <a:r>
              <a:rPr lang="en-US" sz="2400" baseline="-25000" dirty="0">
                <a:solidFill>
                  <a:srgbClr val="CC00CC"/>
                </a:solidFill>
                <a:sym typeface="Symbol"/>
              </a:rPr>
              <a:t>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 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N</a:t>
            </a:r>
            <a:r>
              <a:rPr lang="en-US" sz="2400" i="1" baseline="-250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PS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(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400" baseline="-25000" dirty="0">
                <a:solidFill>
                  <a:srgbClr val="CC00CC"/>
                </a:solidFill>
                <a:ea typeface="ＭＳ Ｐゴシック" pitchFamily="34" charset="-128"/>
              </a:rPr>
              <a:t>1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,…,</a:t>
            </a:r>
            <a:r>
              <a:rPr lang="en-US" sz="2400" i="1" dirty="0" err="1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400" i="1" baseline="-25000" dirty="0" err="1">
                <a:solidFill>
                  <a:srgbClr val="CC00CC"/>
                </a:solidFill>
                <a:ea typeface="ＭＳ Ｐゴシック" pitchFamily="34" charset="-128"/>
              </a:rPr>
              <a:t>n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)/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</a:rPr>
              <a:t>N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			           = 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S</a:t>
            </a:r>
            <a:r>
              <a:rPr lang="en-US" sz="2400" i="1" baseline="-250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PS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(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400" baseline="-25000" dirty="0">
                <a:solidFill>
                  <a:srgbClr val="CC00CC"/>
                </a:solidFill>
                <a:ea typeface="ＭＳ Ｐゴシック" pitchFamily="34" charset="-128"/>
              </a:rPr>
              <a:t>1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,…,</a:t>
            </a:r>
            <a:r>
              <a:rPr lang="en-US" sz="2400" i="1" dirty="0" err="1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400" i="1" baseline="-25000" dirty="0" err="1">
                <a:solidFill>
                  <a:srgbClr val="CC00CC"/>
                </a:solidFill>
                <a:ea typeface="ＭＳ Ｐゴシック" pitchFamily="34" charset="-128"/>
              </a:rPr>
              <a:t>n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)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			           = 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P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(</a:t>
            </a:r>
            <a:r>
              <a:rPr lang="en-US" sz="2400" i="1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400" baseline="-25000" dirty="0">
                <a:solidFill>
                  <a:srgbClr val="CC00CC"/>
                </a:solidFill>
                <a:ea typeface="ＭＳ Ｐゴシック" pitchFamily="34" charset="-128"/>
              </a:rPr>
              <a:t>1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,…,</a:t>
            </a:r>
            <a:r>
              <a:rPr lang="en-US" sz="2400" i="1" dirty="0" err="1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400" i="1" baseline="-25000" dirty="0" err="1">
                <a:solidFill>
                  <a:srgbClr val="CC00CC"/>
                </a:solidFill>
                <a:ea typeface="ＭＳ Ｐゴシック" pitchFamily="34" charset="-128"/>
              </a:rPr>
              <a:t>n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  <a:cs typeface="Calibri" pitchFamily="34" charset="0"/>
              </a:rPr>
              <a:t>) </a:t>
            </a:r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400" dirty="0">
                <a:ea typeface="ＭＳ Ｐゴシック" pitchFamily="34" charset="-128"/>
                <a:cs typeface="Calibri" pitchFamily="34" charset="0"/>
              </a:rPr>
              <a:t>I.e., the sampling procedure is </a:t>
            </a:r>
            <a:r>
              <a:rPr lang="en-US" sz="2400" b="1" i="1" dirty="0">
                <a:solidFill>
                  <a:srgbClr val="3333FF"/>
                </a:solidFill>
                <a:ea typeface="ＭＳ Ｐゴシック" pitchFamily="34" charset="-128"/>
                <a:cs typeface="Calibri" pitchFamily="34" charset="0"/>
              </a:rPr>
              <a:t>consistent</a:t>
            </a:r>
          </a:p>
          <a:p>
            <a:endParaRPr lang="en-US" sz="2400" dirty="0"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6800" y="1976735"/>
            <a:ext cx="4688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990099"/>
                </a:solidFill>
                <a:sym typeface="Symbol"/>
              </a:rPr>
              <a:t></a:t>
            </a:r>
            <a:r>
              <a:rPr lang="en-US" sz="2400" i="1" baseline="-25000" dirty="0" err="1">
                <a:solidFill>
                  <a:srgbClr val="CC00CC"/>
                </a:solidFill>
                <a:sym typeface="Symbol"/>
              </a:rPr>
              <a:t>i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i="1" dirty="0">
                <a:solidFill>
                  <a:srgbClr val="CC00CC"/>
                </a:solidFill>
                <a:cs typeface="Calibri" pitchFamily="34" charset="0"/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x</a:t>
            </a:r>
            <a:r>
              <a:rPr lang="en-US" sz="2400" i="1" baseline="-25000" dirty="0">
                <a:solidFill>
                  <a:srgbClr val="CC00CC"/>
                </a:solidFill>
              </a:rPr>
              <a:t>i</a:t>
            </a:r>
            <a:r>
              <a:rPr lang="en-US" sz="2400" dirty="0">
                <a:solidFill>
                  <a:srgbClr val="CC00CC"/>
                </a:solidFill>
              </a:rPr>
              <a:t> | </a:t>
            </a:r>
            <a:r>
              <a:rPr lang="en-US" sz="2400" i="1" dirty="0">
                <a:solidFill>
                  <a:srgbClr val="CC00CC"/>
                </a:solidFill>
              </a:rPr>
              <a:t>parents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X</a:t>
            </a:r>
            <a:r>
              <a:rPr lang="en-US" sz="2400" i="1" baseline="-25000" dirty="0">
                <a:solidFill>
                  <a:srgbClr val="CC00CC"/>
                </a:solidFill>
              </a:rPr>
              <a:t>i</a:t>
            </a:r>
            <a:r>
              <a:rPr lang="en-US" sz="2400" dirty="0">
                <a:solidFill>
                  <a:srgbClr val="CC00CC"/>
                </a:solidFill>
              </a:rPr>
              <a:t>)) = </a:t>
            </a:r>
            <a:r>
              <a:rPr lang="en-US" sz="2400" i="1" dirty="0">
                <a:solidFill>
                  <a:srgbClr val="CC00CC"/>
                </a:solidFill>
                <a:cs typeface="Calibri" pitchFamily="34" charset="0"/>
              </a:rPr>
              <a:t>P</a:t>
            </a:r>
            <a:r>
              <a:rPr lang="en-US" sz="2400" dirty="0">
                <a:solidFill>
                  <a:srgbClr val="CC00CC"/>
                </a:solidFill>
                <a:cs typeface="Calibri" pitchFamily="34" charset="0"/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x</a:t>
            </a:r>
            <a:r>
              <a:rPr lang="en-US" sz="2400" baseline="-25000" dirty="0">
                <a:solidFill>
                  <a:srgbClr val="CC00CC"/>
                </a:solidFill>
              </a:rPr>
              <a:t>1</a:t>
            </a:r>
            <a:r>
              <a:rPr lang="en-US" sz="2400" dirty="0">
                <a:solidFill>
                  <a:srgbClr val="CC00CC"/>
                </a:solidFill>
              </a:rPr>
              <a:t>,…,</a:t>
            </a:r>
            <a:r>
              <a:rPr lang="en-US" sz="2400" i="1" dirty="0" err="1">
                <a:solidFill>
                  <a:srgbClr val="CC00CC"/>
                </a:solidFill>
              </a:rPr>
              <a:t>x</a:t>
            </a:r>
            <a:r>
              <a:rPr lang="en-US" sz="2400" i="1" baseline="-25000" dirty="0" err="1">
                <a:solidFill>
                  <a:srgbClr val="CC00CC"/>
                </a:solidFill>
              </a:rPr>
              <a:t>n</a:t>
            </a:r>
            <a:r>
              <a:rPr lang="en-US" sz="2400" dirty="0">
                <a:solidFill>
                  <a:srgbClr val="CC00CC"/>
                </a:solidFill>
                <a:cs typeface="Calibri" pitchFamily="34" charset="0"/>
              </a:rPr>
              <a:t>)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Example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We’</a:t>
            </a:r>
            <a:r>
              <a:rPr lang="en-US" altLang="ja-JP" sz="2400" dirty="0">
                <a:latin typeface="Calibri"/>
                <a:ea typeface="ＭＳ Ｐゴシック" pitchFamily="34" charset="-128"/>
                <a:cs typeface="Calibri"/>
              </a:rPr>
              <a:t>ll get a bunch of samples from the BN:</a:t>
            </a:r>
          </a:p>
          <a:p>
            <a:pPr lvl="1">
              <a:buNone/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	</a:t>
            </a:r>
            <a:r>
              <a:rPr lang="en-US" sz="2000" dirty="0">
                <a:solidFill>
                  <a:srgbClr val="CC00CD"/>
                </a:solidFill>
                <a:latin typeface="Calibri"/>
                <a:ea typeface="ＭＳ Ｐゴシック" pitchFamily="34" charset="-128"/>
                <a:cs typeface="Calibri"/>
              </a:rPr>
              <a:t>   c, </a:t>
            </a:r>
            <a:r>
              <a:rPr lang="en-US" sz="2000" dirty="0">
                <a:solidFill>
                  <a:srgbClr val="CC00CD"/>
                </a:solidFill>
                <a:sym typeface="Symbol"/>
              </a:rPr>
              <a:t></a:t>
            </a:r>
            <a:r>
              <a:rPr lang="en-US" sz="2000" dirty="0">
                <a:solidFill>
                  <a:srgbClr val="CC00CD"/>
                </a:solidFill>
                <a:latin typeface="Calibri"/>
                <a:ea typeface="ＭＳ Ｐゴシック" pitchFamily="34" charset="-128"/>
                <a:cs typeface="Calibri"/>
              </a:rPr>
              <a:t>s,    r,    w</a:t>
            </a:r>
          </a:p>
          <a:p>
            <a:pPr lvl="1">
              <a:buFont typeface="Wingdings" pitchFamily="2" charset="2"/>
              <a:buNone/>
            </a:pPr>
            <a:r>
              <a:rPr lang="en-US" sz="2000" dirty="0">
                <a:solidFill>
                  <a:srgbClr val="CC00CD"/>
                </a:solidFill>
                <a:latin typeface="Calibri"/>
                <a:ea typeface="ＭＳ Ｐゴシック" pitchFamily="34" charset="-128"/>
                <a:cs typeface="Calibri"/>
              </a:rPr>
              <a:t>	   c,    s,    r,    w</a:t>
            </a:r>
          </a:p>
          <a:p>
            <a:pPr lvl="1">
              <a:buNone/>
            </a:pPr>
            <a:r>
              <a:rPr lang="en-US" sz="2000" dirty="0">
                <a:solidFill>
                  <a:srgbClr val="CC00CD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	</a:t>
            </a:r>
            <a:r>
              <a:rPr lang="en-US" sz="2000" dirty="0">
                <a:solidFill>
                  <a:srgbClr val="CC00CD"/>
                </a:solidFill>
                <a:sym typeface="Symbol"/>
              </a:rPr>
              <a:t></a:t>
            </a:r>
            <a:r>
              <a:rPr lang="en-US" sz="2000" dirty="0">
                <a:solidFill>
                  <a:srgbClr val="CC00CD"/>
                </a:solidFill>
                <a:latin typeface="Calibri"/>
                <a:ea typeface="ＭＳ Ｐゴシック" pitchFamily="34" charset="-128"/>
                <a:cs typeface="Calibri"/>
              </a:rPr>
              <a:t>c,    s,    r, </a:t>
            </a:r>
            <a:r>
              <a:rPr lang="en-US" sz="2000" dirty="0">
                <a:solidFill>
                  <a:srgbClr val="CC00CD"/>
                </a:solidFill>
                <a:sym typeface="Symbol"/>
              </a:rPr>
              <a:t></a:t>
            </a:r>
            <a:r>
              <a:rPr lang="en-US" sz="2000" dirty="0">
                <a:solidFill>
                  <a:srgbClr val="CC00CD"/>
                </a:solidFill>
                <a:latin typeface="Calibri"/>
                <a:ea typeface="ＭＳ Ｐゴシック" pitchFamily="34" charset="-128"/>
                <a:cs typeface="Calibri"/>
              </a:rPr>
              <a:t>w</a:t>
            </a:r>
          </a:p>
          <a:p>
            <a:pPr lvl="1">
              <a:buNone/>
            </a:pPr>
            <a:r>
              <a:rPr lang="en-US" sz="2000" dirty="0">
                <a:solidFill>
                  <a:srgbClr val="CC00CD"/>
                </a:solidFill>
                <a:latin typeface="Calibri"/>
                <a:ea typeface="ＭＳ Ｐゴシック" pitchFamily="34" charset="-128"/>
                <a:cs typeface="Calibri"/>
              </a:rPr>
              <a:t>	   c, </a:t>
            </a:r>
            <a:r>
              <a:rPr lang="en-US" sz="2000" dirty="0">
                <a:solidFill>
                  <a:srgbClr val="CC00CD"/>
                </a:solidFill>
                <a:sym typeface="Symbol"/>
              </a:rPr>
              <a:t></a:t>
            </a:r>
            <a:r>
              <a:rPr lang="en-US" sz="2000" dirty="0">
                <a:solidFill>
                  <a:srgbClr val="CC00CD"/>
                </a:solidFill>
                <a:latin typeface="Calibri"/>
                <a:ea typeface="ＭＳ Ｐゴシック" pitchFamily="34" charset="-128"/>
                <a:cs typeface="Calibri"/>
              </a:rPr>
              <a:t>s,    r,    w</a:t>
            </a:r>
          </a:p>
          <a:p>
            <a:pPr lvl="1">
              <a:buNone/>
            </a:pPr>
            <a:r>
              <a:rPr lang="en-US" sz="2000" dirty="0">
                <a:solidFill>
                  <a:srgbClr val="CC00CD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	</a:t>
            </a:r>
            <a:r>
              <a:rPr lang="en-US" sz="2000" dirty="0">
                <a:solidFill>
                  <a:srgbClr val="CC00CD"/>
                </a:solidFill>
                <a:sym typeface="Symbol"/>
              </a:rPr>
              <a:t></a:t>
            </a:r>
            <a:r>
              <a:rPr lang="en-US" sz="2000" dirty="0">
                <a:solidFill>
                  <a:srgbClr val="CC00CD"/>
                </a:solidFill>
                <a:latin typeface="Calibri"/>
                <a:ea typeface="ＭＳ Ｐゴシック" pitchFamily="34" charset="-128"/>
                <a:cs typeface="Calibri"/>
              </a:rPr>
              <a:t>c, </a:t>
            </a:r>
            <a:r>
              <a:rPr lang="en-US" sz="2000" dirty="0">
                <a:solidFill>
                  <a:srgbClr val="CC00CD"/>
                </a:solidFill>
                <a:sym typeface="Symbol"/>
              </a:rPr>
              <a:t></a:t>
            </a:r>
            <a:r>
              <a:rPr lang="en-US" sz="2000" dirty="0">
                <a:solidFill>
                  <a:srgbClr val="CC00CD"/>
                </a:solidFill>
                <a:latin typeface="Calibri"/>
                <a:ea typeface="ＭＳ Ｐゴシック" pitchFamily="34" charset="-128"/>
                <a:cs typeface="Calibri"/>
              </a:rPr>
              <a:t>s, </a:t>
            </a:r>
            <a:r>
              <a:rPr lang="en-US" sz="2000" dirty="0">
                <a:solidFill>
                  <a:srgbClr val="CC00CD"/>
                </a:solidFill>
                <a:sym typeface="Symbol"/>
              </a:rPr>
              <a:t></a:t>
            </a:r>
            <a:r>
              <a:rPr lang="en-US" sz="2000" dirty="0">
                <a:solidFill>
                  <a:srgbClr val="CC00CD"/>
                </a:solidFill>
                <a:latin typeface="Calibri"/>
                <a:ea typeface="ＭＳ Ｐゴシック" pitchFamily="34" charset="-128"/>
                <a:cs typeface="Calibri"/>
              </a:rPr>
              <a:t>r,    w</a:t>
            </a: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If we want to know </a:t>
            </a:r>
            <a:r>
              <a:rPr lang="en-US" sz="24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P</a:t>
            </a:r>
            <a:r>
              <a:rPr lang="en-US" sz="24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(</a:t>
            </a:r>
            <a:r>
              <a:rPr lang="en-US" sz="24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W</a:t>
            </a:r>
            <a:r>
              <a:rPr lang="en-US" sz="24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)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We have counts &lt;</a:t>
            </a:r>
            <a:r>
              <a:rPr lang="en-US" sz="20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w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:</a:t>
            </a:r>
            <a:r>
              <a:rPr lang="en-US" sz="2000" dirty="0">
                <a:solidFill>
                  <a:srgbClr val="3333FF"/>
                </a:solidFill>
                <a:latin typeface="Calibri"/>
                <a:ea typeface="ＭＳ Ｐゴシック" pitchFamily="34" charset="-128"/>
                <a:cs typeface="Calibri"/>
              </a:rPr>
              <a:t>4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, 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sz="20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w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:</a:t>
            </a:r>
            <a:r>
              <a:rPr lang="en-US" sz="2000" dirty="0">
                <a:solidFill>
                  <a:srgbClr val="3333FF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1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&gt;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Normalize to get </a:t>
            </a:r>
            <a:r>
              <a:rPr lang="en-US" sz="20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P</a:t>
            </a:r>
            <a:r>
              <a:rPr lang="en-US" sz="20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(</a:t>
            </a:r>
            <a:r>
              <a:rPr lang="en-US" sz="2000" i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W</a:t>
            </a:r>
            <a:r>
              <a:rPr lang="en-US" sz="20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)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= 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&lt;</a:t>
            </a:r>
            <a:r>
              <a:rPr lang="en-US" sz="20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</a:rPr>
              <a:t>w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:</a:t>
            </a:r>
            <a:r>
              <a:rPr lang="en-US" sz="2000" dirty="0">
                <a:solidFill>
                  <a:srgbClr val="3333FF"/>
                </a:solidFill>
                <a:latin typeface="Calibri"/>
                <a:ea typeface="ＭＳ Ｐゴシック" pitchFamily="34" charset="-128"/>
                <a:cs typeface="Calibri"/>
              </a:rPr>
              <a:t>0.8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, </a:t>
            </a:r>
            <a:r>
              <a:rPr lang="en-US" sz="2000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sz="2000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w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:</a:t>
            </a:r>
            <a:r>
              <a:rPr lang="en-US" sz="2000" dirty="0">
                <a:solidFill>
                  <a:srgbClr val="3333FF"/>
                </a:solidFill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0.2</a:t>
            </a: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&gt;</a:t>
            </a:r>
          </a:p>
          <a:p>
            <a:pPr marL="609188" lvl="1" indent="-234304" defTabSz="749808">
              <a:spcBef>
                <a:spcPts val="300"/>
              </a:spcBef>
              <a:buClr>
                <a:srgbClr val="000000"/>
              </a:buClr>
              <a:defRPr sz="164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This will get closer to the true distribution with more samples </a:t>
            </a:r>
          </a:p>
          <a:p>
            <a:pPr marL="609188" lvl="1" indent="-234304" defTabSz="749808">
              <a:spcBef>
                <a:spcPts val="300"/>
              </a:spcBef>
              <a:buClr>
                <a:srgbClr val="000000"/>
              </a:buClr>
              <a:defRPr sz="164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 pitchFamily="34" charset="-128"/>
                <a:cs typeface="Calibri"/>
              </a:rPr>
              <a:t>Can estimate anything else, too</a:t>
            </a:r>
          </a:p>
          <a:p>
            <a:pPr marL="984073" lvl="2" indent="-234304" defTabSz="749808">
              <a:spcBef>
                <a:spcPts val="300"/>
              </a:spcBef>
              <a:buClr>
                <a:srgbClr val="000000"/>
              </a:buClr>
              <a:defRPr sz="164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 pitchFamily="34" charset="-128"/>
                <a:cs typeface="Calibri"/>
              </a:rPr>
              <a:t>P(C | </a:t>
            </a:r>
            <a:r>
              <a:rPr lang="en-US" sz="2000" dirty="0">
                <a:sym typeface="Symbol"/>
              </a:rPr>
              <a:t></a:t>
            </a:r>
            <a:r>
              <a:rPr lang="en-US" sz="2000" dirty="0">
                <a:solidFill>
                  <a:srgbClr val="CC00CD"/>
                </a:solidFill>
                <a:sym typeface="Symbol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alibri"/>
                <a:ea typeface="ＭＳ Ｐゴシック" pitchFamily="34" charset="-128"/>
                <a:cs typeface="Calibri"/>
              </a:rPr>
              <a:t>w)?</a:t>
            </a:r>
            <a:endParaRPr lang="en-US" sz="2000" dirty="0">
              <a:solidFill>
                <a:srgbClr val="000000"/>
              </a:solidFill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  <a:p>
            <a:pPr lvl="1"/>
            <a:endParaRPr lang="en-US" sz="2000" dirty="0">
              <a:latin typeface="Calibri"/>
              <a:ea typeface="ＭＳ Ｐゴシック" pitchFamily="34" charset="-128"/>
              <a:cs typeface="Calibri"/>
              <a:sym typeface="Symbol" pitchFamily="18" charset="2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315200" y="1905000"/>
            <a:ext cx="1652499" cy="1447799"/>
            <a:chOff x="7416868" y="3352800"/>
            <a:chExt cx="2870132" cy="2514600"/>
          </a:xfrm>
        </p:grpSpPr>
        <p:sp>
          <p:nvSpPr>
            <p:cNvPr id="18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solidFill>
                    <a:srgbClr val="CC00CD"/>
                  </a:solidFill>
                  <a:latin typeface="Calibri"/>
                  <a:cs typeface="Calibri"/>
                </a:rPr>
                <a:t>S</a:t>
              </a:r>
              <a:endParaRPr lang="en-US" baseline="-25000" dirty="0">
                <a:solidFill>
                  <a:srgbClr val="CC00CD"/>
                </a:solidFill>
                <a:latin typeface="Calibri"/>
                <a:cs typeface="Calibri"/>
              </a:endParaRPr>
            </a:p>
          </p:txBody>
        </p:sp>
        <p:sp>
          <p:nvSpPr>
            <p:cNvPr id="19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solidFill>
                    <a:srgbClr val="CC00CD"/>
                  </a:solidFill>
                  <a:latin typeface="Calibri"/>
                  <a:cs typeface="Calibri"/>
                </a:rPr>
                <a:t>R</a:t>
              </a:r>
              <a:endParaRPr lang="en-US" baseline="-25000" dirty="0">
                <a:solidFill>
                  <a:srgbClr val="CC00CD"/>
                </a:solidFill>
                <a:latin typeface="Calibri"/>
                <a:cs typeface="Calibri"/>
              </a:endParaRPr>
            </a:p>
          </p:txBody>
        </p:sp>
        <p:sp>
          <p:nvSpPr>
            <p:cNvPr id="20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solidFill>
                    <a:srgbClr val="CC00CD"/>
                  </a:solidFill>
                  <a:latin typeface="Calibri"/>
                  <a:cs typeface="Calibri"/>
                </a:rPr>
                <a:t>W</a:t>
              </a:r>
              <a:endParaRPr lang="en-US" baseline="-25000" dirty="0">
                <a:solidFill>
                  <a:srgbClr val="CC00CD"/>
                </a:solidFill>
                <a:latin typeface="Calibri"/>
                <a:cs typeface="Calibri"/>
              </a:endParaRPr>
            </a:p>
          </p:txBody>
        </p:sp>
        <p:cxnSp>
          <p:nvCxnSpPr>
            <p:cNvPr id="21" name="AutoShape 6"/>
            <p:cNvCxnSpPr>
              <a:cxnSpLocks noChangeShapeType="1"/>
              <a:stCxn id="19" idx="3"/>
              <a:endCxn id="20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6"/>
            <p:cNvCxnSpPr>
              <a:cxnSpLocks noChangeShapeType="1"/>
              <a:stCxn id="18" idx="5"/>
              <a:endCxn id="20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solidFill>
                    <a:srgbClr val="CC00CD"/>
                  </a:solidFill>
                  <a:latin typeface="Calibri"/>
                  <a:cs typeface="Calibri"/>
                </a:rPr>
                <a:t>C</a:t>
              </a:r>
              <a:endParaRPr lang="en-US" baseline="-25000" dirty="0">
                <a:solidFill>
                  <a:srgbClr val="CC00CD"/>
                </a:solidFill>
                <a:latin typeface="Calibri"/>
                <a:cs typeface="Calibri"/>
              </a:endParaRPr>
            </a:p>
          </p:txBody>
        </p:sp>
        <p:cxnSp>
          <p:nvCxnSpPr>
            <p:cNvPr id="24" name="AutoShape 6"/>
            <p:cNvCxnSpPr>
              <a:cxnSpLocks noChangeShapeType="1"/>
              <a:stCxn id="23" idx="5"/>
              <a:endCxn id="19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AutoShape 6"/>
            <p:cNvCxnSpPr>
              <a:cxnSpLocks noChangeShapeType="1"/>
              <a:stCxn id="23" idx="3"/>
              <a:endCxn id="18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3 -- a-star search</Template>
  <TotalTime>72225</TotalTime>
  <Words>1962</Words>
  <Application>Microsoft Macintosh PowerPoint</Application>
  <PresentationFormat>Widescreen</PresentationFormat>
  <Paragraphs>495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Palatino</vt:lpstr>
      <vt:lpstr>Wingdings</vt:lpstr>
      <vt:lpstr>dan-berkeley-nlp-v1</vt:lpstr>
      <vt:lpstr>CS 188: Artificial Intelligence </vt:lpstr>
      <vt:lpstr>Sampling</vt:lpstr>
      <vt:lpstr>Sampling basics: discrete (categorical) distribution</vt:lpstr>
      <vt:lpstr>Sampling in Bayes Nets</vt:lpstr>
      <vt:lpstr>Prior Sampling</vt:lpstr>
      <vt:lpstr>Prior Sampling</vt:lpstr>
      <vt:lpstr>Prior Sampling</vt:lpstr>
      <vt:lpstr>Prior Sampling</vt:lpstr>
      <vt:lpstr>Example</vt:lpstr>
      <vt:lpstr>Rejection Sampling</vt:lpstr>
      <vt:lpstr>Rejection Sampling</vt:lpstr>
      <vt:lpstr>Rejection Sampling</vt:lpstr>
      <vt:lpstr>Likelihood Weighting</vt:lpstr>
      <vt:lpstr>Likelihood Weighting</vt:lpstr>
      <vt:lpstr>Likelihood Weighting</vt:lpstr>
      <vt:lpstr>Likelihood Weighting</vt:lpstr>
      <vt:lpstr>Likelihood Weighting</vt:lpstr>
      <vt:lpstr>Likelihood Weighting</vt:lpstr>
      <vt:lpstr>Gibbs Sampling</vt:lpstr>
      <vt:lpstr>Gibbs Sampling Example: P( S | r)</vt:lpstr>
      <vt:lpstr>Resampling of One Variable</vt:lpstr>
      <vt:lpstr>Resampling of One Variable</vt:lpstr>
      <vt:lpstr>Gibbs Sampling</vt:lpstr>
      <vt:lpstr>Why would anyone do this?</vt:lpstr>
      <vt:lpstr>More details on Gibbs sampling</vt:lpstr>
      <vt:lpstr>Bayes Net Sampling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Yanlai Yang</cp:lastModifiedBy>
  <cp:revision>3786</cp:revision>
  <cp:lastPrinted>2013-10-23T02:18:13Z</cp:lastPrinted>
  <dcterms:created xsi:type="dcterms:W3CDTF">2004-08-27T04:16:05Z</dcterms:created>
  <dcterms:modified xsi:type="dcterms:W3CDTF">2022-07-13T19:39:59Z</dcterms:modified>
</cp:coreProperties>
</file>