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Lst>
  <p:notesMasterIdLst>
    <p:notesMasterId r:id="rId44"/>
  </p:notesMasterIdLst>
  <p:handoutMasterIdLst>
    <p:handoutMasterId r:id="rId45"/>
  </p:handoutMasterIdLst>
  <p:sldIdLst>
    <p:sldId id="460" r:id="rId2"/>
    <p:sldId id="375" r:id="rId3"/>
    <p:sldId id="377" r:id="rId4"/>
    <p:sldId id="516" r:id="rId5"/>
    <p:sldId id="478" r:id="rId6"/>
    <p:sldId id="479" r:id="rId7"/>
    <p:sldId id="398" r:id="rId8"/>
    <p:sldId id="432" r:id="rId9"/>
    <p:sldId id="480" r:id="rId10"/>
    <p:sldId id="481" r:id="rId11"/>
    <p:sldId id="483" r:id="rId12"/>
    <p:sldId id="482" r:id="rId13"/>
    <p:sldId id="384" r:id="rId14"/>
    <p:sldId id="489" r:id="rId15"/>
    <p:sldId id="495" r:id="rId16"/>
    <p:sldId id="486" r:id="rId17"/>
    <p:sldId id="487" r:id="rId18"/>
    <p:sldId id="488" r:id="rId19"/>
    <p:sldId id="491" r:id="rId20"/>
    <p:sldId id="497" r:id="rId21"/>
    <p:sldId id="517" r:id="rId22"/>
    <p:sldId id="542" r:id="rId23"/>
    <p:sldId id="498" r:id="rId24"/>
    <p:sldId id="499" r:id="rId25"/>
    <p:sldId id="500" r:id="rId26"/>
    <p:sldId id="501" r:id="rId27"/>
    <p:sldId id="502" r:id="rId28"/>
    <p:sldId id="503" r:id="rId29"/>
    <p:sldId id="504" r:id="rId30"/>
    <p:sldId id="543" r:id="rId31"/>
    <p:sldId id="519" r:id="rId32"/>
    <p:sldId id="541" r:id="rId33"/>
    <p:sldId id="520" r:id="rId34"/>
    <p:sldId id="521" r:id="rId35"/>
    <p:sldId id="510" r:id="rId36"/>
    <p:sldId id="513" r:id="rId37"/>
    <p:sldId id="522" r:id="rId38"/>
    <p:sldId id="526" r:id="rId39"/>
    <p:sldId id="524" r:id="rId40"/>
    <p:sldId id="525" r:id="rId41"/>
    <p:sldId id="527" r:id="rId42"/>
    <p:sldId id="528" r:id="rId43"/>
  </p:sldIdLst>
  <p:sldSz cx="12192000" cy="6858000"/>
  <p:notesSz cx="7315200" cy="9601200"/>
  <p:custDataLst>
    <p:tags r:id="rId46"/>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D"/>
    <a:srgbClr val="3333FF"/>
    <a:srgbClr val="FFF16B"/>
    <a:srgbClr val="33CC33"/>
    <a:srgbClr val="FFFF00"/>
    <a:srgbClr val="FF3300"/>
    <a:srgbClr val="CC00CC"/>
    <a:srgbClr val="FFCC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10"/>
    <p:restoredTop sz="94762"/>
  </p:normalViewPr>
  <p:slideViewPr>
    <p:cSldViewPr snapToGrid="0">
      <p:cViewPr varScale="1">
        <p:scale>
          <a:sx n="113" d="100"/>
          <a:sy n="113" d="100"/>
        </p:scale>
        <p:origin x="184" y="3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22937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22938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22938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E40C18FC-EE2D-42E8-B71B-E316FD60716A}" type="slidenum">
              <a:rPr lang="en-US"/>
              <a:pPr/>
              <a:t>‹#›</a:t>
            </a:fld>
            <a:endParaRPr lang="en-US"/>
          </a:p>
        </p:txBody>
      </p:sp>
    </p:spTree>
    <p:extLst>
      <p:ext uri="{BB962C8B-B14F-4D97-AF65-F5344CB8AC3E}">
        <p14:creationId xmlns:p14="http://schemas.microsoft.com/office/powerpoint/2010/main" val="1897727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7305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306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7306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5200DAEC-8020-4CF7-A90A-331E0EE17C26}" type="slidenum">
              <a:rPr lang="en-US"/>
              <a:pPr/>
              <a:t>‹#›</a:t>
            </a:fld>
            <a:endParaRPr lang="en-US"/>
          </a:p>
        </p:txBody>
      </p:sp>
    </p:spTree>
    <p:extLst>
      <p:ext uri="{BB962C8B-B14F-4D97-AF65-F5344CB8AC3E}">
        <p14:creationId xmlns:p14="http://schemas.microsoft.com/office/powerpoint/2010/main" val="1746226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Please retain proper</a:t>
            </a:r>
            <a:r>
              <a:rPr lang="en-US" baseline="0" dirty="0"/>
              <a:t> attribution, including the reference to </a:t>
            </a:r>
            <a:r>
              <a:rPr lang="en-US" baseline="0" dirty="0" err="1"/>
              <a:t>ai.berkeley.edu</a:t>
            </a:r>
            <a:r>
              <a:rPr lang="en-US" baseline="0" dirty="0"/>
              <a:t>.  Thanks!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latin typeface="Calibri"/>
              <a:cs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Calibri"/>
                <a:cs typeface="Calibri"/>
              </a:rPr>
              <a:t>Note: pretty short lecture, good one to present mini-contest results or anything else not </a:t>
            </a:r>
            <a:r>
              <a:rPr lang="en-US" sz="1200" baseline="0">
                <a:latin typeface="Calibri"/>
                <a:cs typeface="Calibri"/>
              </a:rPr>
              <a:t>exactly lecture.</a:t>
            </a:r>
            <a:endParaRPr lang="en-US" sz="1200" dirty="0">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1</a:t>
            </a:fld>
            <a:endParaRPr lang="en-US"/>
          </a:p>
        </p:txBody>
      </p:sp>
    </p:spTree>
    <p:extLst>
      <p:ext uri="{BB962C8B-B14F-4D97-AF65-F5344CB8AC3E}">
        <p14:creationId xmlns:p14="http://schemas.microsoft.com/office/powerpoint/2010/main" val="711160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6F41D82-CFF6-49DA-BB1F-0BF0014E07B6}" type="slidenum">
              <a:rPr lang="en-US" sz="1300"/>
              <a:pPr eaLnBrk="1" hangingPunct="1"/>
              <a:t>26</a:t>
            </a:fld>
            <a:endParaRPr lang="en-US" sz="1300"/>
          </a:p>
        </p:txBody>
      </p:sp>
      <p:sp>
        <p:nvSpPr>
          <p:cNvPr id="52226" name="Rectangle 2"/>
          <p:cNvSpPr>
            <a:spLocks noGrp="1" noRot="1" noChangeAspect="1" noChangeArrowheads="1" noTextEdit="1"/>
          </p:cNvSpPr>
          <p:nvPr>
            <p:ph type="sldImg"/>
          </p:nvPr>
        </p:nvSpPr>
        <p:spPr>
          <a:xfrm>
            <a:off x="457200" y="720725"/>
            <a:ext cx="6400800" cy="3600450"/>
          </a:xfrm>
          <a:ln/>
        </p:spPr>
      </p:sp>
      <p:sp>
        <p:nvSpPr>
          <p:cNvPr id="52227"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2F25A04-AD2E-44F3-AFC4-F98EA25C7AF0}" type="slidenum">
              <a:rPr lang="en-US" sz="1300"/>
              <a:pPr eaLnBrk="1" hangingPunct="1"/>
              <a:t>27</a:t>
            </a:fld>
            <a:endParaRPr lang="en-US" sz="1300"/>
          </a:p>
        </p:txBody>
      </p:sp>
      <p:sp>
        <p:nvSpPr>
          <p:cNvPr id="54274" name="Rectangle 2"/>
          <p:cNvSpPr>
            <a:spLocks noGrp="1" noRot="1" noChangeAspect="1" noChangeArrowheads="1" noTextEdit="1"/>
          </p:cNvSpPr>
          <p:nvPr>
            <p:ph type="sldImg"/>
          </p:nvPr>
        </p:nvSpPr>
        <p:spPr>
          <a:xfrm>
            <a:off x="457200" y="720725"/>
            <a:ext cx="6400800" cy="3600450"/>
          </a:xfrm>
          <a:ln/>
        </p:spPr>
      </p:sp>
      <p:sp>
        <p:nvSpPr>
          <p:cNvPr id="54275"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C31FDCF-3A5F-45BB-BE78-2255FC240CFB}" type="slidenum">
              <a:rPr lang="en-US" sz="1300"/>
              <a:pPr eaLnBrk="1" hangingPunct="1"/>
              <a:t>28</a:t>
            </a:fld>
            <a:endParaRPr lang="en-US" sz="1300"/>
          </a:p>
        </p:txBody>
      </p:sp>
      <p:sp>
        <p:nvSpPr>
          <p:cNvPr id="56322" name="Rectangle 2"/>
          <p:cNvSpPr>
            <a:spLocks noGrp="1" noRot="1" noChangeAspect="1" noChangeArrowheads="1" noTextEdit="1"/>
          </p:cNvSpPr>
          <p:nvPr>
            <p:ph type="sldImg"/>
          </p:nvPr>
        </p:nvSpPr>
        <p:spPr>
          <a:xfrm>
            <a:off x="457200" y="720725"/>
            <a:ext cx="6400800" cy="3600450"/>
          </a:xfrm>
          <a:ln/>
        </p:spPr>
      </p:sp>
      <p:sp>
        <p:nvSpPr>
          <p:cNvPr id="56323"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6150C38-8F90-468C-8ADD-18932126F018}" type="slidenum">
              <a:rPr lang="en-US" sz="1300"/>
              <a:pPr eaLnBrk="1" hangingPunct="1"/>
              <a:t>29</a:t>
            </a:fld>
            <a:endParaRPr lang="en-US" sz="1300"/>
          </a:p>
        </p:txBody>
      </p:sp>
      <p:sp>
        <p:nvSpPr>
          <p:cNvPr id="58370" name="Rectangle 2"/>
          <p:cNvSpPr>
            <a:spLocks noGrp="1" noRot="1" noChangeAspect="1" noChangeArrowheads="1" noTextEdit="1"/>
          </p:cNvSpPr>
          <p:nvPr>
            <p:ph type="sldImg"/>
          </p:nvPr>
        </p:nvSpPr>
        <p:spPr>
          <a:xfrm>
            <a:off x="457200" y="720725"/>
            <a:ext cx="6400800" cy="3600450"/>
          </a:xfrm>
          <a:ln/>
        </p:spPr>
      </p:sp>
      <p:sp>
        <p:nvSpPr>
          <p:cNvPr id="58371"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30</a:t>
            </a:fld>
            <a:endParaRPr lang="en-US"/>
          </a:p>
        </p:txBody>
      </p:sp>
    </p:spTree>
    <p:extLst>
      <p:ext uri="{BB962C8B-B14F-4D97-AF65-F5344CB8AC3E}">
        <p14:creationId xmlns:p14="http://schemas.microsoft.com/office/powerpoint/2010/main" val="2354203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Fix</a:t>
            </a:r>
            <a:r>
              <a:rPr lang="en-US" baseline="0" dirty="0"/>
              <a:t> numbers</a:t>
            </a:r>
            <a:endParaRPr lang="en-US" dirty="0"/>
          </a:p>
        </p:txBody>
      </p:sp>
      <p:sp>
        <p:nvSpPr>
          <p:cNvPr id="4" name="Slide Number Placeholder 3"/>
          <p:cNvSpPr>
            <a:spLocks noGrp="1"/>
          </p:cNvSpPr>
          <p:nvPr>
            <p:ph type="sldNum" sz="quarter" idx="10"/>
          </p:nvPr>
        </p:nvSpPr>
        <p:spPr/>
        <p:txBody>
          <a:bodyPr/>
          <a:lstStyle/>
          <a:p>
            <a:fld id="{CD7DE18D-B477-5540-A418-45080CBABEBE}" type="slidenum">
              <a:rPr lang="en-US" smtClean="0"/>
              <a:pPr/>
              <a:t>35</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457200" y="720725"/>
            <a:ext cx="6400800" cy="3600450"/>
          </a:xfrm>
          <a:ln/>
        </p:spPr>
      </p:sp>
      <p:sp>
        <p:nvSpPr>
          <p:cNvPr id="235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D4DC253-A9A5-4D90-B624-D5BA5845A987}" type="slidenum">
              <a:rPr lang="en-US" sz="1300"/>
              <a:pPr eaLnBrk="1" hangingPunct="1"/>
              <a:t>3</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457200" y="720725"/>
            <a:ext cx="6400800" cy="3600450"/>
          </a:xfrm>
          <a:ln/>
        </p:spPr>
      </p:sp>
      <p:sp>
        <p:nvSpPr>
          <p:cNvPr id="3379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pitchFamily="34" charset="0"/>
                <a:ea typeface="ＭＳ Ｐゴシック" pitchFamily="34" charset="-128"/>
              </a:rPr>
              <a:t>Before: most search engines were merely based on how well a page matches your search words.</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Note: currently dominated by clickstreams</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4441EF3-1314-42C4-A2EC-9B5643936ADD}" type="slidenum">
              <a:rPr lang="en-US" sz="1300"/>
              <a:pPr eaLnBrk="1" hangingPunct="1"/>
              <a:t>15</a:t>
            </a:fld>
            <a:endParaRPr lang="en-US" sz="1300"/>
          </a:p>
        </p:txBody>
      </p:sp>
    </p:spTree>
    <p:extLst>
      <p:ext uri="{BB962C8B-B14F-4D97-AF65-F5344CB8AC3E}">
        <p14:creationId xmlns:p14="http://schemas.microsoft.com/office/powerpoint/2010/main" val="234181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demo</a:t>
            </a:r>
          </a:p>
        </p:txBody>
      </p:sp>
      <p:sp>
        <p:nvSpPr>
          <p:cNvPr id="4" name="Slide Number Placeholder 3"/>
          <p:cNvSpPr>
            <a:spLocks noGrp="1"/>
          </p:cNvSpPr>
          <p:nvPr>
            <p:ph type="sldNum" sz="quarter" idx="10"/>
          </p:nvPr>
        </p:nvSpPr>
        <p:spPr/>
        <p:txBody>
          <a:bodyPr/>
          <a:lstStyle/>
          <a:p>
            <a:fld id="{CD7DE18D-B477-5540-A418-45080CBABEBE}" type="slidenum">
              <a:rPr lang="en-US" smtClean="0"/>
              <a:pPr/>
              <a:t>18</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457200" y="720725"/>
            <a:ext cx="6400800" cy="3600450"/>
          </a:xfrm>
          <a:ln/>
        </p:spPr>
      </p:sp>
      <p:sp>
        <p:nvSpPr>
          <p:cNvPr id="235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pitchFamily="34" charset="0"/>
                <a:ea typeface="ＭＳ Ｐゴシック" pitchFamily="34" charset="-128"/>
              </a:rPr>
              <a:t>Add conditional independence</a:t>
            </a:r>
            <a:r>
              <a:rPr lang="en-US" baseline="0" dirty="0">
                <a:latin typeface="Arial" pitchFamily="34" charset="0"/>
                <a:ea typeface="ＭＳ Ｐゴシック" pitchFamily="34" charset="-128"/>
              </a:rPr>
              <a:t> consequences here</a:t>
            </a:r>
            <a:endParaRPr lang="en-US" dirty="0">
              <a:latin typeface="Arial" pitchFamily="34" charset="0"/>
              <a:ea typeface="ＭＳ Ｐゴシック" pitchFamily="34" charset="-128"/>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D4DC253-A9A5-4D90-B624-D5BA5845A987}" type="slidenum">
              <a:rPr lang="en-US" sz="1300"/>
              <a:pPr eaLnBrk="1" hangingPunct="1"/>
              <a:t>19</a:t>
            </a:fld>
            <a:endParaRPr 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22</a:t>
            </a:fld>
            <a:endParaRPr lang="en-US"/>
          </a:p>
        </p:txBody>
      </p:sp>
    </p:spTree>
    <p:extLst>
      <p:ext uri="{BB962C8B-B14F-4D97-AF65-F5344CB8AC3E}">
        <p14:creationId xmlns:p14="http://schemas.microsoft.com/office/powerpoint/2010/main" val="18044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xfrm>
            <a:off x="457200" y="720725"/>
            <a:ext cx="6400800" cy="3600450"/>
          </a:xfrm>
          <a:ln/>
        </p:spPr>
      </p:sp>
      <p:sp>
        <p:nvSpPr>
          <p:cNvPr id="450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pitchFamily="34" charset="0"/>
                <a:ea typeface="ＭＳ Ｐゴシック" pitchFamily="34" charset="-128"/>
              </a:rPr>
              <a:t>Dan has some demo for this</a:t>
            </a:r>
          </a:p>
        </p:txBody>
      </p:sp>
      <p:sp>
        <p:nvSpPr>
          <p:cNvPr id="4" name="Slide Number Placeholder 3"/>
          <p:cNvSpPr>
            <a:spLocks noGrp="1"/>
          </p:cNvSpPr>
          <p:nvPr>
            <p:ph type="sldNum" sz="quarter" idx="5"/>
          </p:nvPr>
        </p:nvSpPr>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0D98D4-78BC-410E-807E-3CF904F29929}" type="slidenum">
              <a:rPr lang="en-US" sz="1300"/>
              <a:pPr eaLnBrk="1" hangingPunct="1"/>
              <a:t>23</a:t>
            </a:fld>
            <a:endParaRPr 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467A021-EE08-411B-BCD8-80D56E705DA8}" type="slidenum">
              <a:rPr lang="en-US" sz="1300"/>
              <a:pPr eaLnBrk="1" hangingPunct="1"/>
              <a:t>24</a:t>
            </a:fld>
            <a:endParaRPr lang="en-US" sz="1300"/>
          </a:p>
        </p:txBody>
      </p:sp>
      <p:sp>
        <p:nvSpPr>
          <p:cNvPr id="48130" name="Rectangle 2"/>
          <p:cNvSpPr>
            <a:spLocks noGrp="1" noRot="1" noChangeAspect="1" noChangeArrowheads="1" noTextEdit="1"/>
          </p:cNvSpPr>
          <p:nvPr>
            <p:ph type="sldImg"/>
          </p:nvPr>
        </p:nvSpPr>
        <p:spPr>
          <a:xfrm>
            <a:off x="457200" y="720725"/>
            <a:ext cx="6400800" cy="3600450"/>
          </a:xfrm>
          <a:ln/>
        </p:spPr>
      </p:sp>
      <p:sp>
        <p:nvSpPr>
          <p:cNvPr id="48131"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D1D1D66-829D-40F7-87E0-0A1B418824B1}" type="slidenum">
              <a:rPr lang="en-US" sz="1300"/>
              <a:pPr eaLnBrk="1" hangingPunct="1"/>
              <a:t>25</a:t>
            </a:fld>
            <a:endParaRPr lang="en-US" sz="1300"/>
          </a:p>
        </p:txBody>
      </p:sp>
      <p:sp>
        <p:nvSpPr>
          <p:cNvPr id="50178" name="Rectangle 2"/>
          <p:cNvSpPr>
            <a:spLocks noGrp="1" noRot="1" noChangeAspect="1" noChangeArrowheads="1" noTextEdit="1"/>
          </p:cNvSpPr>
          <p:nvPr>
            <p:ph type="sldImg"/>
          </p:nvPr>
        </p:nvSpPr>
        <p:spPr>
          <a:xfrm>
            <a:off x="457200" y="720725"/>
            <a:ext cx="6400800" cy="3600450"/>
          </a:xfrm>
          <a:ln/>
        </p:spPr>
      </p:sp>
      <p:sp>
        <p:nvSpPr>
          <p:cNvPr id="50179"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BF837CE-2868-4A24-AB49-9D6ECFAE04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AC6A190-8AB7-4691-9B1A-A7A256B1BA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6A2BF44-F5DC-417D-9079-2D30838383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0A20002-19F1-4774-AF43-286B6C1B40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736B34-1B90-46F4-A9FD-203AD0F3FE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81737EC-F46C-4BDE-97B4-414C27CD35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4094C94-7C12-4DBB-8C4A-35B5A4CE2B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98BA95B-2345-4C5A-9B56-F1F9E0D05A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F73B8CD-5DCF-4A13-886D-84358CFE1E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04A8097-C3C0-403A-AC97-EA80930ED7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264B70B-A198-4F20-B03F-8CDDBD2584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endParaRPr lang="en-US" dirty="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vl1pPr>
          </a:lstStyle>
          <a:p>
            <a:fld id="{5517FA1F-2885-4781-AF47-C9AEB50C4E15}" type="slidenum">
              <a:rPr lang="en-US" smtClean="0"/>
              <a:pPr/>
              <a:t>‹#›</a:t>
            </a:fld>
            <a:endParaRPr lang="en-US"/>
          </a:p>
        </p:txBody>
      </p:sp>
      <p:sp>
        <p:nvSpPr>
          <p:cNvPr id="4103" name="Rectangle 7"/>
          <p:cNvSpPr>
            <a:spLocks noChangeArrowheads="1"/>
          </p:cNvSpPr>
          <p:nvPr/>
        </p:nvSpPr>
        <p:spPr bwMode="auto">
          <a:xfrm>
            <a:off x="0" y="1031242"/>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6" tIns="45718" rIns="91436"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hf hdr="0" ftr="0" dt="0"/>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2.xml"/><Relationship Id="rId18" Type="http://schemas.openxmlformats.org/officeDocument/2006/relationships/image" Target="../media/image9.png"/><Relationship Id="rId3" Type="http://schemas.openxmlformats.org/officeDocument/2006/relationships/tags" Target="../tags/tag4.xml"/><Relationship Id="rId21" Type="http://schemas.openxmlformats.org/officeDocument/2006/relationships/image" Target="../media/image12.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8.png"/><Relationship Id="rId2" Type="http://schemas.openxmlformats.org/officeDocument/2006/relationships/tags" Target="../tags/tag3.xml"/><Relationship Id="rId16" Type="http://schemas.openxmlformats.org/officeDocument/2006/relationships/image" Target="../media/image7.png"/><Relationship Id="rId20" Type="http://schemas.openxmlformats.org/officeDocument/2006/relationships/image" Target="../media/image11.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6.png"/><Relationship Id="rId23" Type="http://schemas.openxmlformats.org/officeDocument/2006/relationships/image" Target="../media/image14.png"/><Relationship Id="rId10" Type="http://schemas.openxmlformats.org/officeDocument/2006/relationships/tags" Target="../tags/tag11.xml"/><Relationship Id="rId19" Type="http://schemas.openxmlformats.org/officeDocument/2006/relationships/image" Target="../media/image10.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5.png"/><Relationship Id="rId22"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21.png"/><Relationship Id="rId12" Type="http://schemas.openxmlformats.org/officeDocument/2006/relationships/image" Target="../media/image26.emf"/><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0.png"/><Relationship Id="rId11" Type="http://schemas.openxmlformats.org/officeDocument/2006/relationships/image" Target="../media/image25.emf"/><Relationship Id="rId5" Type="http://schemas.openxmlformats.org/officeDocument/2006/relationships/image" Target="../media/image19.png"/><Relationship Id="rId10" Type="http://schemas.openxmlformats.org/officeDocument/2006/relationships/image" Target="../media/image24.emf"/><Relationship Id="rId4" Type="http://schemas.openxmlformats.org/officeDocument/2006/relationships/notesSlide" Target="../notesSlides/notesSlide14.xml"/><Relationship Id="rId9" Type="http://schemas.openxmlformats.org/officeDocument/2006/relationships/image" Target="../media/image2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3"/>
            <a:ext cx="12192000" cy="1470025"/>
          </a:xfrm>
        </p:spPr>
        <p:txBody>
          <a:bodyPr/>
          <a:lstStyle/>
          <a:p>
            <a:pPr eaLnBrk="1" hangingPunct="1"/>
            <a:r>
              <a:rPr lang="en-US" dirty="0"/>
              <a:t>CS 188: Artificial Intelligence</a:t>
            </a:r>
            <a:br>
              <a:rPr lang="en-US" dirty="0"/>
            </a:br>
            <a:endParaRPr lang="en-US" sz="36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300" dirty="0"/>
              <a:t>Markov Models</a:t>
            </a:r>
          </a:p>
        </p:txBody>
      </p:sp>
      <p:sp>
        <p:nvSpPr>
          <p:cNvPr id="5124" name="Text Box 7"/>
          <p:cNvSpPr txBox="1">
            <a:spLocks noChangeArrowheads="1"/>
          </p:cNvSpPr>
          <p:nvPr/>
        </p:nvSpPr>
        <p:spPr bwMode="auto">
          <a:xfrm>
            <a:off x="1524000" y="6248403"/>
            <a:ext cx="5867400" cy="369328"/>
          </a:xfrm>
          <a:prstGeom prst="rect">
            <a:avLst/>
          </a:prstGeom>
          <a:noFill/>
          <a:ln w="9525">
            <a:noFill/>
            <a:miter lim="800000"/>
            <a:headEnd/>
            <a:tailEnd/>
          </a:ln>
        </p:spPr>
        <p:txBody>
          <a:bodyPr lIns="91432" tIns="45718" rIns="91432" bIns="45718">
            <a:spAutoFit/>
          </a:bodyPr>
          <a:lstStyle/>
          <a:p>
            <a:pPr>
              <a:spcBef>
                <a:spcPct val="50000"/>
              </a:spcBef>
            </a:pP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2" y="2971800"/>
            <a:ext cx="6790812" cy="1495832"/>
          </a:xfrm>
          <a:prstGeom prst="rect">
            <a:avLst/>
          </a:prstGeom>
        </p:spPr>
      </p:pic>
      <p:sp>
        <p:nvSpPr>
          <p:cNvPr id="9" name="Text Box 8">
            <a:extLst>
              <a:ext uri="{FF2B5EF4-FFF2-40B4-BE49-F238E27FC236}">
                <a16:creationId xmlns:a16="http://schemas.microsoft.com/office/drawing/2014/main" id="{07211519-35B1-DEB3-5F67-2C04D8F5D39E}"/>
              </a:ext>
            </a:extLst>
          </p:cNvPr>
          <p:cNvSpPr txBox="1">
            <a:spLocks noChangeArrowheads="1"/>
          </p:cNvSpPr>
          <p:nvPr/>
        </p:nvSpPr>
        <p:spPr bwMode="auto">
          <a:xfrm>
            <a:off x="0" y="5619201"/>
            <a:ext cx="12192000" cy="1238799"/>
          </a:xfrm>
          <a:prstGeom prst="rect">
            <a:avLst/>
          </a:prstGeom>
          <a:noFill/>
          <a:ln w="9525">
            <a:noFill/>
            <a:miter lim="800000"/>
            <a:headEnd/>
            <a:tailEnd/>
          </a:ln>
        </p:spPr>
        <p:txBody>
          <a:bodyPr wrap="square" lIns="68579" tIns="34289" rIns="68579" bIns="34289">
            <a:spAutoFit/>
          </a:bodyPr>
          <a:lstStyle/>
          <a:p>
            <a:pPr algn="ctr">
              <a:spcBef>
                <a:spcPts val="600"/>
              </a:spcBef>
            </a:pPr>
            <a:r>
              <a:rPr lang="en-US" sz="2400" dirty="0">
                <a:latin typeface="Calibri"/>
                <a:cs typeface="Calibri"/>
              </a:rPr>
              <a:t>Instructors: Angela Liu and </a:t>
            </a:r>
            <a:r>
              <a:rPr lang="en-US" sz="2400" dirty="0" err="1">
                <a:latin typeface="Calibri"/>
                <a:cs typeface="Calibri"/>
              </a:rPr>
              <a:t>Yanlai</a:t>
            </a:r>
            <a:r>
              <a:rPr lang="en-US" sz="2400" dirty="0">
                <a:latin typeface="Calibri"/>
                <a:cs typeface="Calibri"/>
              </a:rPr>
              <a:t> Yang</a:t>
            </a:r>
          </a:p>
          <a:p>
            <a:pPr algn="ctr">
              <a:spcBef>
                <a:spcPts val="600"/>
              </a:spcBef>
            </a:pPr>
            <a:r>
              <a:rPr lang="en-US" sz="2400" dirty="0">
                <a:latin typeface="Calibri"/>
                <a:cs typeface="Calibri"/>
              </a:rPr>
              <a:t>University of California, Berkeley</a:t>
            </a:r>
          </a:p>
          <a:p>
            <a:pPr algn="ctr">
              <a:spcBef>
                <a:spcPts val="600"/>
              </a:spcBef>
            </a:pPr>
            <a:r>
              <a:rPr lang="en-US" dirty="0">
                <a:latin typeface="Calibri"/>
                <a:cs typeface="Calibri"/>
              </a:rPr>
              <a:t>(Slides adapted from Pieter </a:t>
            </a:r>
            <a:r>
              <a:rPr lang="en-US" dirty="0" err="1">
                <a:latin typeface="Calibri"/>
                <a:cs typeface="Calibri"/>
              </a:rPr>
              <a:t>Abbeel</a:t>
            </a:r>
            <a:r>
              <a:rPr lang="en-US" dirty="0">
                <a:latin typeface="Calibri"/>
                <a:cs typeface="Calibri"/>
              </a:rPr>
              <a:t>, Dan Klein, Anca Dragan, Stuart Russell and Dawn Song) </a:t>
            </a:r>
          </a:p>
        </p:txBody>
      </p:sp>
    </p:spTree>
    <p:extLst>
      <p:ext uri="{BB962C8B-B14F-4D97-AF65-F5344CB8AC3E}">
        <p14:creationId xmlns:p14="http://schemas.microsoft.com/office/powerpoint/2010/main" val="181126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prediction, contd.</a:t>
            </a:r>
          </a:p>
        </p:txBody>
      </p:sp>
      <p:sp>
        <p:nvSpPr>
          <p:cNvPr id="3" name="Content Placeholder 2"/>
          <p:cNvSpPr>
            <a:spLocks noGrp="1"/>
          </p:cNvSpPr>
          <p:nvPr>
            <p:ph idx="1"/>
          </p:nvPr>
        </p:nvSpPr>
        <p:spPr/>
        <p:txBody>
          <a:bodyPr/>
          <a:lstStyle/>
          <a:p>
            <a:r>
              <a:rPr lang="en-US" dirty="0"/>
              <a:t>Time 2: &lt;0.66,0.34&gt;</a:t>
            </a:r>
          </a:p>
          <a:p>
            <a:endParaRPr lang="en-US" dirty="0"/>
          </a:p>
          <a:p>
            <a:pPr marL="0" indent="0">
              <a:buNone/>
            </a:pPr>
            <a:endParaRPr lang="en-US" dirty="0"/>
          </a:p>
          <a:p>
            <a:r>
              <a:rPr lang="en-US" dirty="0"/>
              <a:t>What is the weather like at time 3?</a:t>
            </a:r>
          </a:p>
          <a:p>
            <a:pPr lvl="1"/>
            <a:r>
              <a:rPr lang="en-US" i="1" dirty="0">
                <a:solidFill>
                  <a:srgbClr val="CC00CC"/>
                </a:solidFill>
                <a:latin typeface="Calibri"/>
                <a:cs typeface="Calibri"/>
              </a:rPr>
              <a:t>P</a:t>
            </a:r>
            <a:r>
              <a:rPr lang="en-US" dirty="0">
                <a:solidFill>
                  <a:srgbClr val="CC00CC"/>
                </a:solidFill>
                <a:latin typeface="Calibri"/>
                <a:cs typeface="Calibri"/>
              </a:rPr>
              <a:t>(</a:t>
            </a:r>
            <a:r>
              <a:rPr lang="en-US" i="1" dirty="0">
                <a:solidFill>
                  <a:srgbClr val="CC00CC"/>
                </a:solidFill>
                <a:latin typeface="Calibri"/>
                <a:cs typeface="Calibri"/>
              </a:rPr>
              <a:t>X</a:t>
            </a:r>
            <a:r>
              <a:rPr lang="en-US" sz="3200" baseline="-25000" dirty="0">
                <a:solidFill>
                  <a:srgbClr val="CC00CC"/>
                </a:solidFill>
                <a:latin typeface="Calibri"/>
                <a:cs typeface="Calibri"/>
              </a:rPr>
              <a:t>3</a:t>
            </a:r>
            <a:r>
              <a:rPr lang="en-US" dirty="0">
                <a:solidFill>
                  <a:srgbClr val="CC00CC"/>
                </a:solidFill>
                <a:latin typeface="Calibri"/>
                <a:cs typeface="Calibri"/>
              </a:rPr>
              <a:t>) = </a:t>
            </a:r>
            <a:r>
              <a:rPr lang="en-US" dirty="0">
                <a:solidFill>
                  <a:srgbClr val="CC00CC"/>
                </a:solidFill>
                <a:sym typeface="Symbol"/>
              </a:rPr>
              <a:t></a:t>
            </a:r>
            <a:r>
              <a:rPr lang="en-US" sz="3200" i="1" baseline="-25000" dirty="0">
                <a:solidFill>
                  <a:srgbClr val="CC00CC"/>
                </a:solidFill>
                <a:sym typeface="Symbol"/>
              </a:rPr>
              <a:t>x</a:t>
            </a:r>
            <a:r>
              <a:rPr lang="en-US" sz="2400" i="1" baseline="-51000" dirty="0">
                <a:solidFill>
                  <a:srgbClr val="CC00CC"/>
                </a:solidFill>
                <a:sym typeface="Symbol"/>
              </a:rPr>
              <a:t>2</a:t>
            </a:r>
            <a:r>
              <a:rPr lang="en-US" i="1" dirty="0">
                <a:solidFill>
                  <a:srgbClr val="CC00CC"/>
                </a:solidFill>
                <a:sym typeface="Symbol"/>
              </a:rPr>
              <a:t> P</a:t>
            </a:r>
            <a:r>
              <a:rPr lang="en-US" dirty="0">
                <a:solidFill>
                  <a:srgbClr val="CC00CC"/>
                </a:solidFill>
                <a:sym typeface="Symbol"/>
              </a:rPr>
              <a:t>(</a:t>
            </a:r>
            <a:r>
              <a:rPr lang="en-US" i="1" dirty="0">
                <a:solidFill>
                  <a:srgbClr val="CC00CC"/>
                </a:solidFill>
                <a:sym typeface="Symbol"/>
              </a:rPr>
              <a:t>X</a:t>
            </a:r>
            <a:r>
              <a:rPr lang="en-US" baseline="-25000" dirty="0">
                <a:solidFill>
                  <a:srgbClr val="CC00CC"/>
                </a:solidFill>
                <a:latin typeface="Calibri"/>
                <a:cs typeface="Calibri"/>
                <a:sym typeface="Symbol"/>
              </a:rPr>
              <a:t>3</a:t>
            </a:r>
            <a:r>
              <a:rPr lang="en-US" i="1" dirty="0">
                <a:solidFill>
                  <a:srgbClr val="CC00CC"/>
                </a:solidFill>
                <a:sym typeface="Symbol"/>
              </a:rPr>
              <a:t>,X</a:t>
            </a:r>
            <a:r>
              <a:rPr lang="en-US" baseline="-25000" dirty="0">
                <a:solidFill>
                  <a:srgbClr val="CC00CC"/>
                </a:solidFill>
                <a:latin typeface="Calibri"/>
                <a:cs typeface="Calibri"/>
                <a:sym typeface="Symbol"/>
              </a:rPr>
              <a:t>2</a:t>
            </a:r>
            <a:r>
              <a:rPr lang="en-US" i="1" dirty="0">
                <a:solidFill>
                  <a:srgbClr val="CC00CC"/>
                </a:solidFill>
                <a:sym typeface="Symbol"/>
              </a:rPr>
              <a:t>=x</a:t>
            </a:r>
            <a:r>
              <a:rPr lang="en-US" baseline="-25000" dirty="0">
                <a:solidFill>
                  <a:srgbClr val="CC00CC"/>
                </a:solidFill>
                <a:latin typeface="Calibri"/>
                <a:cs typeface="Calibri"/>
                <a:sym typeface="Symbol"/>
              </a:rPr>
              <a:t>2</a:t>
            </a:r>
            <a:r>
              <a:rPr lang="en-US" dirty="0">
                <a:solidFill>
                  <a:srgbClr val="CC00CC"/>
                </a:solidFill>
                <a:sym typeface="Symbol"/>
              </a:rPr>
              <a:t>)</a:t>
            </a:r>
          </a:p>
          <a:p>
            <a:pPr lvl="1"/>
            <a:r>
              <a:rPr lang="en-US" dirty="0">
                <a:solidFill>
                  <a:srgbClr val="CC00CC"/>
                </a:solidFill>
                <a:sym typeface="Symbol"/>
              </a:rPr>
              <a:t>          = </a:t>
            </a:r>
            <a:r>
              <a:rPr lang="en-US" sz="3200" i="1" baseline="-25000" dirty="0">
                <a:solidFill>
                  <a:srgbClr val="CC00CC"/>
                </a:solidFill>
                <a:sym typeface="Symbol"/>
              </a:rPr>
              <a:t>x</a:t>
            </a:r>
            <a:r>
              <a:rPr lang="en-US" sz="2400" i="1" baseline="-51000" dirty="0">
                <a:solidFill>
                  <a:srgbClr val="CC00CC"/>
                </a:solidFill>
                <a:sym typeface="Symbol"/>
              </a:rPr>
              <a:t>2</a:t>
            </a:r>
            <a:r>
              <a:rPr lang="en-US" i="1" dirty="0">
                <a:solidFill>
                  <a:srgbClr val="CC00CC"/>
                </a:solidFill>
                <a:sym typeface="Symbol"/>
              </a:rPr>
              <a:t> P</a:t>
            </a:r>
            <a:r>
              <a:rPr lang="en-US" dirty="0">
                <a:solidFill>
                  <a:srgbClr val="CC00CC"/>
                </a:solidFill>
                <a:sym typeface="Symbol"/>
              </a:rPr>
              <a:t>(</a:t>
            </a:r>
            <a:r>
              <a:rPr lang="en-US" i="1" dirty="0">
                <a:solidFill>
                  <a:srgbClr val="CC00CC"/>
                </a:solidFill>
                <a:sym typeface="Symbol"/>
              </a:rPr>
              <a:t>X</a:t>
            </a:r>
            <a:r>
              <a:rPr lang="en-US" baseline="-25000" dirty="0">
                <a:solidFill>
                  <a:srgbClr val="CC00CC"/>
                </a:solidFill>
                <a:latin typeface="Calibri"/>
                <a:cs typeface="Calibri"/>
                <a:sym typeface="Symbol"/>
              </a:rPr>
              <a:t>2</a:t>
            </a:r>
            <a:r>
              <a:rPr lang="en-US" i="1" dirty="0">
                <a:solidFill>
                  <a:srgbClr val="CC00CC"/>
                </a:solidFill>
                <a:sym typeface="Symbol"/>
              </a:rPr>
              <a:t>=x</a:t>
            </a:r>
            <a:r>
              <a:rPr lang="en-US" baseline="-25000" dirty="0">
                <a:solidFill>
                  <a:srgbClr val="CC00CC"/>
                </a:solidFill>
                <a:latin typeface="Calibri"/>
                <a:cs typeface="Calibri"/>
                <a:sym typeface="Symbol"/>
              </a:rPr>
              <a:t>2</a:t>
            </a:r>
            <a:r>
              <a:rPr lang="en-US" dirty="0">
                <a:solidFill>
                  <a:srgbClr val="CC00CC"/>
                </a:solidFill>
                <a:sym typeface="Symbol"/>
              </a:rPr>
              <a:t>)</a:t>
            </a:r>
            <a:r>
              <a:rPr lang="en-US" i="1" dirty="0">
                <a:solidFill>
                  <a:srgbClr val="CC00CC"/>
                </a:solidFill>
                <a:sym typeface="Symbol"/>
              </a:rPr>
              <a:t> P</a:t>
            </a:r>
            <a:r>
              <a:rPr lang="en-US" dirty="0">
                <a:solidFill>
                  <a:srgbClr val="CC00CC"/>
                </a:solidFill>
                <a:sym typeface="Symbol"/>
              </a:rPr>
              <a:t>(</a:t>
            </a:r>
            <a:r>
              <a:rPr lang="en-US" i="1" dirty="0">
                <a:solidFill>
                  <a:srgbClr val="CC00CC"/>
                </a:solidFill>
                <a:sym typeface="Symbol"/>
              </a:rPr>
              <a:t>X</a:t>
            </a:r>
            <a:r>
              <a:rPr lang="en-US" baseline="-25000" dirty="0">
                <a:solidFill>
                  <a:srgbClr val="CC00CC"/>
                </a:solidFill>
                <a:latin typeface="Calibri"/>
                <a:cs typeface="Calibri"/>
                <a:sym typeface="Symbol"/>
              </a:rPr>
              <a:t>3</a:t>
            </a:r>
            <a:r>
              <a:rPr lang="en-US" dirty="0">
                <a:solidFill>
                  <a:srgbClr val="CC00CC"/>
                </a:solidFill>
                <a:latin typeface="Calibri"/>
                <a:cs typeface="Calibri"/>
              </a:rPr>
              <a:t>|</a:t>
            </a:r>
            <a:r>
              <a:rPr lang="en-US" baseline="-25000" dirty="0">
                <a:solidFill>
                  <a:srgbClr val="CC00CC"/>
                </a:solidFill>
                <a:latin typeface="Calibri"/>
                <a:cs typeface="Calibri"/>
              </a:rPr>
              <a:t> </a:t>
            </a:r>
            <a:r>
              <a:rPr lang="en-US" i="1" dirty="0">
                <a:solidFill>
                  <a:srgbClr val="CC00CC"/>
                </a:solidFill>
                <a:sym typeface="Symbol"/>
              </a:rPr>
              <a:t>X</a:t>
            </a:r>
            <a:r>
              <a:rPr lang="en-US" baseline="-25000" dirty="0">
                <a:solidFill>
                  <a:srgbClr val="CC00CC"/>
                </a:solidFill>
                <a:latin typeface="Calibri"/>
                <a:cs typeface="Calibri"/>
                <a:sym typeface="Symbol"/>
              </a:rPr>
              <a:t>2</a:t>
            </a:r>
            <a:r>
              <a:rPr lang="en-US" i="1" dirty="0">
                <a:solidFill>
                  <a:srgbClr val="CC00CC"/>
                </a:solidFill>
                <a:sym typeface="Symbol"/>
              </a:rPr>
              <a:t>=x</a:t>
            </a:r>
            <a:r>
              <a:rPr lang="en-US" baseline="-25000" dirty="0">
                <a:solidFill>
                  <a:srgbClr val="CC00CC"/>
                </a:solidFill>
                <a:latin typeface="Calibri"/>
                <a:cs typeface="Calibri"/>
                <a:sym typeface="Symbol"/>
              </a:rPr>
              <a:t>2</a:t>
            </a:r>
            <a:r>
              <a:rPr lang="en-US" dirty="0">
                <a:solidFill>
                  <a:srgbClr val="CC00CC"/>
                </a:solidFill>
                <a:sym typeface="Symbol"/>
              </a:rPr>
              <a:t>)</a:t>
            </a:r>
          </a:p>
          <a:p>
            <a:pPr lvl="1"/>
            <a:r>
              <a:rPr lang="en-US" dirty="0">
                <a:solidFill>
                  <a:srgbClr val="CC00CC"/>
                </a:solidFill>
                <a:sym typeface="Symbol"/>
              </a:rPr>
              <a:t>          = 0.66&lt;0.9,0.1&gt; + 0.34&lt;0.3,0.7&gt; = &lt;0.696,0.304&gt;</a:t>
            </a:r>
          </a:p>
          <a:p>
            <a:pPr lvl="1"/>
            <a:endParaRPr lang="en-US" dirty="0"/>
          </a:p>
          <a:p>
            <a:pPr lvl="1"/>
            <a:endParaRPr lang="en-US" dirty="0"/>
          </a:p>
          <a:p>
            <a:pPr lvl="1"/>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3763303362"/>
              </p:ext>
            </p:extLst>
          </p:nvPr>
        </p:nvGraphicFramePr>
        <p:xfrm>
          <a:off x="4762500" y="1371600"/>
          <a:ext cx="2362199" cy="1478789"/>
        </p:xfrm>
        <a:graphic>
          <a:graphicData uri="http://schemas.openxmlformats.org/drawingml/2006/table">
            <a:tbl>
              <a:tblPr firstRow="1" bandRow="1">
                <a:tableStyleId>{10A1B5D5-9B99-4C35-A422-299274C87663}</a:tableStyleId>
              </a:tblPr>
              <a:tblGrid>
                <a:gridCol w="609600">
                  <a:extLst>
                    <a:ext uri="{9D8B030D-6E8A-4147-A177-3AD203B41FA5}">
                      <a16:colId xmlns:a16="http://schemas.microsoft.com/office/drawing/2014/main" val="20000"/>
                    </a:ext>
                  </a:extLst>
                </a:gridCol>
                <a:gridCol w="813663">
                  <a:extLst>
                    <a:ext uri="{9D8B030D-6E8A-4147-A177-3AD203B41FA5}">
                      <a16:colId xmlns:a16="http://schemas.microsoft.com/office/drawing/2014/main" val="20001"/>
                    </a:ext>
                  </a:extLst>
                </a:gridCol>
                <a:gridCol w="938936">
                  <a:extLst>
                    <a:ext uri="{9D8B030D-6E8A-4147-A177-3AD203B41FA5}">
                      <a16:colId xmlns:a16="http://schemas.microsoft.com/office/drawing/2014/main" val="20002"/>
                    </a:ext>
                  </a:extLst>
                </a:gridCol>
              </a:tblGrid>
              <a:tr h="381131">
                <a:tc>
                  <a:txBody>
                    <a:bodyPr/>
                    <a:lstStyle/>
                    <a:p>
                      <a:pPr algn="ct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gridSpan="2">
                  <a:txBody>
                    <a:bodyPr/>
                    <a:lstStyle/>
                    <a:p>
                      <a:pPr algn="ctr"/>
                      <a:r>
                        <a:rPr lang="en-US" sz="1800" b="1" dirty="0">
                          <a:solidFill>
                            <a:schemeClr val="tx1"/>
                          </a:solidFill>
                          <a:latin typeface="Calibri"/>
                          <a:cs typeface="Calibri"/>
                        </a:rPr>
                        <a:t>P(</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dirty="0">
                          <a:solidFill>
                            <a:schemeClr val="tx1"/>
                          </a:solidFill>
                          <a:latin typeface="Calibri"/>
                          <a:cs typeface="Calibri"/>
                        </a:rPr>
                        <a:t>|</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r>
                        <a:rPr lang="en-US" sz="18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rain</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algn="ctr"/>
                      <a:r>
                        <a:rPr lang="en-US" sz="18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0.3</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1" y="1181100"/>
            <a:ext cx="4480838" cy="2743199"/>
          </a:xfrm>
          <a:prstGeom prst="rect">
            <a:avLst/>
          </a:prstGeom>
        </p:spPr>
      </p:pic>
    </p:spTree>
    <p:extLst>
      <p:ext uri="{BB962C8B-B14F-4D97-AF65-F5344CB8AC3E}">
        <p14:creationId xmlns:p14="http://schemas.microsoft.com/office/powerpoint/2010/main" val="64295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Mini-Forward algorithm</a:t>
            </a:r>
          </a:p>
        </p:txBody>
      </p:sp>
      <p:sp>
        <p:nvSpPr>
          <p:cNvPr id="3" name="Content Placeholder 2"/>
          <p:cNvSpPr>
            <a:spLocks noGrp="1"/>
          </p:cNvSpPr>
          <p:nvPr>
            <p:ph idx="1"/>
          </p:nvPr>
        </p:nvSpPr>
        <p:spPr/>
        <p:txBody>
          <a:bodyPr/>
          <a:lstStyle/>
          <a:p>
            <a:pPr marL="0" indent="0">
              <a:buNone/>
            </a:pPr>
            <a:endParaRPr lang="en-US" dirty="0"/>
          </a:p>
          <a:p>
            <a:r>
              <a:rPr lang="en-US" dirty="0"/>
              <a:t>What is the state at time </a:t>
            </a:r>
            <a:r>
              <a:rPr lang="en-US" i="1" dirty="0">
                <a:solidFill>
                  <a:srgbClr val="CC00CC"/>
                </a:solidFill>
              </a:rPr>
              <a:t>t</a:t>
            </a:r>
            <a:r>
              <a:rPr lang="en-US" dirty="0"/>
              <a:t>?</a:t>
            </a:r>
          </a:p>
          <a:p>
            <a:pPr lvl="1"/>
            <a:r>
              <a:rPr lang="en-US" i="1" dirty="0">
                <a:solidFill>
                  <a:srgbClr val="CC00CC"/>
                </a:solidFill>
                <a:latin typeface="Calibri"/>
                <a:cs typeface="Calibri"/>
              </a:rPr>
              <a:t>P</a:t>
            </a:r>
            <a:r>
              <a:rPr lang="en-US" dirty="0">
                <a:solidFill>
                  <a:srgbClr val="CC00CC"/>
                </a:solidFill>
                <a:latin typeface="Calibri"/>
                <a:cs typeface="Calibri"/>
              </a:rPr>
              <a:t>(</a:t>
            </a:r>
            <a:r>
              <a:rPr lang="en-US" i="1" dirty="0" err="1">
                <a:solidFill>
                  <a:srgbClr val="CC00CC"/>
                </a:solidFill>
                <a:latin typeface="Calibri"/>
                <a:cs typeface="Calibri"/>
              </a:rPr>
              <a:t>X</a:t>
            </a:r>
            <a:r>
              <a:rPr lang="en-US" sz="3200" i="1" baseline="-25000" dirty="0" err="1">
                <a:solidFill>
                  <a:srgbClr val="CC00CC"/>
                </a:solidFill>
                <a:latin typeface="Calibri"/>
                <a:cs typeface="Calibri"/>
              </a:rPr>
              <a:t>t</a:t>
            </a:r>
            <a:r>
              <a:rPr lang="en-US" dirty="0">
                <a:solidFill>
                  <a:srgbClr val="CC00CC"/>
                </a:solidFill>
                <a:latin typeface="Calibri"/>
                <a:cs typeface="Calibri"/>
              </a:rPr>
              <a:t>) = </a:t>
            </a:r>
            <a:r>
              <a:rPr lang="en-US" dirty="0">
                <a:solidFill>
                  <a:srgbClr val="CC00CC"/>
                </a:solidFill>
                <a:sym typeface="Symbol"/>
              </a:rPr>
              <a:t></a:t>
            </a:r>
            <a:r>
              <a:rPr lang="en-US" sz="3200" i="1" baseline="-25000" dirty="0">
                <a:solidFill>
                  <a:srgbClr val="CC00CC"/>
                </a:solidFill>
                <a:sym typeface="Symbol"/>
              </a:rPr>
              <a:t>x</a:t>
            </a:r>
            <a:r>
              <a:rPr lang="en-US" sz="2400" i="1" baseline="-51000" dirty="0">
                <a:solidFill>
                  <a:srgbClr val="CC00CC"/>
                </a:solidFill>
                <a:sym typeface="Symbol"/>
              </a:rPr>
              <a:t>t</a:t>
            </a:r>
            <a:r>
              <a:rPr lang="en-US" sz="2400" baseline="-51000" dirty="0">
                <a:solidFill>
                  <a:srgbClr val="CC00CC"/>
                </a:solidFill>
                <a:sym typeface="Symbol"/>
              </a:rPr>
              <a:t>-1</a:t>
            </a:r>
            <a:r>
              <a:rPr lang="en-US" i="1" dirty="0">
                <a:solidFill>
                  <a:srgbClr val="CC00CC"/>
                </a:solidFill>
                <a:sym typeface="Symbol"/>
              </a:rPr>
              <a:t> P</a:t>
            </a:r>
            <a:r>
              <a:rPr lang="en-US" dirty="0">
                <a:solidFill>
                  <a:srgbClr val="CC00CC"/>
                </a:solidFill>
                <a:sym typeface="Symbol"/>
              </a:rPr>
              <a:t>(</a:t>
            </a:r>
            <a:r>
              <a:rPr lang="en-US" i="1" dirty="0">
                <a:solidFill>
                  <a:srgbClr val="CC00CC"/>
                </a:solidFill>
                <a:sym typeface="Symbol"/>
              </a:rPr>
              <a:t>X</a:t>
            </a:r>
            <a:r>
              <a:rPr lang="en-US" i="1" baseline="-25000" dirty="0">
                <a:solidFill>
                  <a:srgbClr val="CC00CC"/>
                </a:solidFill>
                <a:latin typeface="Calibri"/>
                <a:cs typeface="Calibri"/>
              </a:rPr>
              <a:t>t</a:t>
            </a:r>
            <a:r>
              <a:rPr lang="en-US" i="1" dirty="0">
                <a:solidFill>
                  <a:srgbClr val="CC00CC"/>
                </a:solidFill>
                <a:sym typeface="Symbol"/>
              </a:rPr>
              <a:t>,X</a:t>
            </a:r>
            <a:r>
              <a:rPr lang="en-US" i="1" baseline="-25000" dirty="0">
                <a:solidFill>
                  <a:srgbClr val="CC00CC"/>
                </a:solidFill>
                <a:latin typeface="Calibri"/>
                <a:cs typeface="Calibri"/>
              </a:rPr>
              <a:t>t</a:t>
            </a:r>
            <a:r>
              <a:rPr lang="en-US" baseline="-25000" dirty="0">
                <a:solidFill>
                  <a:srgbClr val="CC00CC"/>
                </a:solidFill>
                <a:latin typeface="Calibri"/>
                <a:cs typeface="Calibri"/>
                <a:sym typeface="Symbol"/>
              </a:rPr>
              <a:t>-1</a:t>
            </a:r>
            <a:r>
              <a:rPr lang="en-US" i="1" dirty="0">
                <a:solidFill>
                  <a:srgbClr val="CC00CC"/>
                </a:solidFill>
                <a:sym typeface="Symbol"/>
              </a:rPr>
              <a:t>=x</a:t>
            </a:r>
            <a:r>
              <a:rPr lang="en-US" i="1" baseline="-25000" dirty="0">
                <a:solidFill>
                  <a:srgbClr val="CC00CC"/>
                </a:solidFill>
                <a:latin typeface="Calibri"/>
                <a:cs typeface="Calibri"/>
              </a:rPr>
              <a:t>t</a:t>
            </a:r>
            <a:r>
              <a:rPr lang="en-US" baseline="-25000" dirty="0">
                <a:solidFill>
                  <a:srgbClr val="CC00CC"/>
                </a:solidFill>
                <a:latin typeface="Calibri"/>
                <a:cs typeface="Calibri"/>
                <a:sym typeface="Symbol"/>
              </a:rPr>
              <a:t>-1</a:t>
            </a:r>
            <a:r>
              <a:rPr lang="en-US" dirty="0">
                <a:solidFill>
                  <a:srgbClr val="CC00CC"/>
                </a:solidFill>
                <a:sym typeface="Symbol"/>
              </a:rPr>
              <a:t>)</a:t>
            </a:r>
          </a:p>
          <a:p>
            <a:pPr lvl="1"/>
            <a:r>
              <a:rPr lang="en-US" dirty="0">
                <a:solidFill>
                  <a:srgbClr val="CC00CC"/>
                </a:solidFill>
                <a:sym typeface="Symbol"/>
              </a:rPr>
              <a:t>          = </a:t>
            </a:r>
            <a:r>
              <a:rPr lang="en-US" sz="3200" i="1" baseline="-25000" dirty="0">
                <a:solidFill>
                  <a:srgbClr val="CC00CC"/>
                </a:solidFill>
                <a:sym typeface="Symbol"/>
              </a:rPr>
              <a:t>x</a:t>
            </a:r>
            <a:r>
              <a:rPr lang="en-US" sz="2400" i="1" baseline="-51000" dirty="0">
                <a:solidFill>
                  <a:srgbClr val="CC00CC"/>
                </a:solidFill>
                <a:sym typeface="Symbol"/>
              </a:rPr>
              <a:t>t</a:t>
            </a:r>
            <a:r>
              <a:rPr lang="en-US" sz="2400" baseline="-51000" dirty="0">
                <a:solidFill>
                  <a:srgbClr val="CC00CC"/>
                </a:solidFill>
                <a:sym typeface="Symbol"/>
              </a:rPr>
              <a:t>-1</a:t>
            </a:r>
            <a:r>
              <a:rPr lang="en-US" sz="2400" i="1" dirty="0">
                <a:solidFill>
                  <a:srgbClr val="CC00CC"/>
                </a:solidFill>
                <a:sym typeface="Symbol"/>
              </a:rPr>
              <a:t> </a:t>
            </a:r>
            <a:r>
              <a:rPr lang="en-US" i="1" dirty="0">
                <a:solidFill>
                  <a:srgbClr val="CC00CC"/>
                </a:solidFill>
                <a:sym typeface="Symbol"/>
              </a:rPr>
              <a:t>P</a:t>
            </a:r>
            <a:r>
              <a:rPr lang="en-US" dirty="0">
                <a:solidFill>
                  <a:srgbClr val="CC00CC"/>
                </a:solidFill>
                <a:sym typeface="Symbol"/>
              </a:rPr>
              <a:t>(</a:t>
            </a:r>
            <a:r>
              <a:rPr lang="en-US" i="1" dirty="0">
                <a:solidFill>
                  <a:srgbClr val="CC00CC"/>
                </a:solidFill>
                <a:sym typeface="Symbol"/>
              </a:rPr>
              <a:t>X</a:t>
            </a:r>
            <a:r>
              <a:rPr lang="en-US" i="1" baseline="-25000" dirty="0">
                <a:solidFill>
                  <a:srgbClr val="CC00CC"/>
                </a:solidFill>
                <a:latin typeface="Calibri"/>
                <a:cs typeface="Calibri"/>
              </a:rPr>
              <a:t>t</a:t>
            </a:r>
            <a:r>
              <a:rPr lang="en-US" baseline="-25000" dirty="0">
                <a:solidFill>
                  <a:srgbClr val="CC00CC"/>
                </a:solidFill>
                <a:latin typeface="Calibri"/>
                <a:cs typeface="Calibri"/>
                <a:sym typeface="Symbol"/>
              </a:rPr>
              <a:t>-1</a:t>
            </a:r>
            <a:r>
              <a:rPr lang="en-US" i="1" dirty="0">
                <a:solidFill>
                  <a:srgbClr val="CC00CC"/>
                </a:solidFill>
                <a:sym typeface="Symbol"/>
              </a:rPr>
              <a:t>=x</a:t>
            </a:r>
            <a:r>
              <a:rPr lang="en-US" i="1" baseline="-25000" dirty="0">
                <a:solidFill>
                  <a:srgbClr val="CC00CC"/>
                </a:solidFill>
                <a:latin typeface="Calibri"/>
                <a:cs typeface="Calibri"/>
              </a:rPr>
              <a:t>t</a:t>
            </a:r>
            <a:r>
              <a:rPr lang="en-US" baseline="-25000" dirty="0">
                <a:solidFill>
                  <a:srgbClr val="CC00CC"/>
                </a:solidFill>
                <a:latin typeface="Calibri"/>
                <a:cs typeface="Calibri"/>
                <a:sym typeface="Symbol"/>
              </a:rPr>
              <a:t>-1</a:t>
            </a:r>
            <a:r>
              <a:rPr lang="en-US" dirty="0">
                <a:solidFill>
                  <a:srgbClr val="CC00CC"/>
                </a:solidFill>
                <a:sym typeface="Symbol"/>
              </a:rPr>
              <a:t>)</a:t>
            </a:r>
            <a:r>
              <a:rPr lang="en-US" i="1" dirty="0">
                <a:solidFill>
                  <a:srgbClr val="CC00CC"/>
                </a:solidFill>
                <a:sym typeface="Symbol"/>
              </a:rPr>
              <a:t> P</a:t>
            </a:r>
            <a:r>
              <a:rPr lang="en-US" dirty="0">
                <a:solidFill>
                  <a:srgbClr val="CC00CC"/>
                </a:solidFill>
                <a:sym typeface="Symbol"/>
              </a:rPr>
              <a:t>(</a:t>
            </a:r>
            <a:r>
              <a:rPr lang="en-US" i="1" dirty="0" err="1">
                <a:solidFill>
                  <a:srgbClr val="CC00CC"/>
                </a:solidFill>
                <a:sym typeface="Symbol"/>
              </a:rPr>
              <a:t>X</a:t>
            </a:r>
            <a:r>
              <a:rPr lang="en-US" i="1" baseline="-25000" dirty="0" err="1">
                <a:solidFill>
                  <a:srgbClr val="CC00CC"/>
                </a:solidFill>
                <a:latin typeface="Calibri"/>
                <a:cs typeface="Calibri"/>
              </a:rPr>
              <a:t>t</a:t>
            </a:r>
            <a:r>
              <a:rPr lang="en-US" dirty="0">
                <a:solidFill>
                  <a:srgbClr val="CC00CC"/>
                </a:solidFill>
                <a:latin typeface="Calibri"/>
                <a:cs typeface="Calibri"/>
              </a:rPr>
              <a:t>|</a:t>
            </a:r>
            <a:r>
              <a:rPr lang="en-US" baseline="-25000" dirty="0">
                <a:solidFill>
                  <a:srgbClr val="CC00CC"/>
                </a:solidFill>
                <a:latin typeface="Calibri"/>
                <a:cs typeface="Calibri"/>
              </a:rPr>
              <a:t> </a:t>
            </a:r>
            <a:r>
              <a:rPr lang="en-US" i="1" dirty="0">
                <a:solidFill>
                  <a:srgbClr val="CC00CC"/>
                </a:solidFill>
                <a:sym typeface="Symbol"/>
              </a:rPr>
              <a:t>X</a:t>
            </a:r>
            <a:r>
              <a:rPr lang="en-US" i="1" baseline="-25000" dirty="0">
                <a:solidFill>
                  <a:srgbClr val="CC00CC"/>
                </a:solidFill>
                <a:latin typeface="Calibri"/>
                <a:cs typeface="Calibri"/>
              </a:rPr>
              <a:t>t</a:t>
            </a:r>
            <a:r>
              <a:rPr lang="en-US" baseline="-25000" dirty="0">
                <a:solidFill>
                  <a:srgbClr val="CC00CC"/>
                </a:solidFill>
                <a:latin typeface="Calibri"/>
                <a:cs typeface="Calibri"/>
                <a:sym typeface="Symbol"/>
              </a:rPr>
              <a:t>-1</a:t>
            </a:r>
            <a:r>
              <a:rPr lang="en-US" i="1" dirty="0">
                <a:solidFill>
                  <a:srgbClr val="CC00CC"/>
                </a:solidFill>
                <a:sym typeface="Symbol"/>
              </a:rPr>
              <a:t>=x</a:t>
            </a:r>
            <a:r>
              <a:rPr lang="en-US" i="1" baseline="-25000" dirty="0">
                <a:solidFill>
                  <a:srgbClr val="CC00CC"/>
                </a:solidFill>
                <a:latin typeface="Calibri"/>
                <a:cs typeface="Calibri"/>
              </a:rPr>
              <a:t>t</a:t>
            </a:r>
            <a:r>
              <a:rPr lang="en-US" baseline="-25000" dirty="0">
                <a:solidFill>
                  <a:srgbClr val="CC00CC"/>
                </a:solidFill>
                <a:latin typeface="Calibri"/>
                <a:cs typeface="Calibri"/>
                <a:sym typeface="Symbol"/>
              </a:rPr>
              <a:t>-1</a:t>
            </a:r>
            <a:r>
              <a:rPr lang="en-US" dirty="0">
                <a:solidFill>
                  <a:srgbClr val="CC00CC"/>
                </a:solidFill>
                <a:sym typeface="Symbol"/>
              </a:rPr>
              <a:t>)</a:t>
            </a:r>
          </a:p>
          <a:p>
            <a:r>
              <a:rPr lang="en-US" dirty="0">
                <a:solidFill>
                  <a:srgbClr val="000090"/>
                </a:solidFill>
              </a:rPr>
              <a:t>Iterate this update starting at </a:t>
            </a:r>
            <a:r>
              <a:rPr lang="en-US" i="1" dirty="0">
                <a:solidFill>
                  <a:srgbClr val="CC00CC"/>
                </a:solidFill>
              </a:rPr>
              <a:t>t</a:t>
            </a:r>
            <a:r>
              <a:rPr lang="en-US" dirty="0">
                <a:solidFill>
                  <a:srgbClr val="CC00CC"/>
                </a:solidFill>
              </a:rPr>
              <a:t>=0</a:t>
            </a:r>
          </a:p>
          <a:p>
            <a:pPr lvl="1"/>
            <a:r>
              <a:rPr lang="en-US" dirty="0"/>
              <a:t>This is called a </a:t>
            </a:r>
            <a:r>
              <a:rPr lang="en-US" b="1" i="1" dirty="0">
                <a:solidFill>
                  <a:srgbClr val="3333FF"/>
                </a:solidFill>
              </a:rPr>
              <a:t>recursive</a:t>
            </a:r>
            <a:r>
              <a:rPr lang="en-US" dirty="0"/>
              <a:t> update: </a:t>
            </a:r>
            <a:r>
              <a:rPr lang="en-US" i="1" dirty="0">
                <a:solidFill>
                  <a:srgbClr val="CC00CD"/>
                </a:solidFill>
              </a:rPr>
              <a:t>P</a:t>
            </a:r>
            <a:r>
              <a:rPr lang="en-US" sz="3200" i="1" baseline="-25000" dirty="0">
                <a:solidFill>
                  <a:srgbClr val="CC00CD"/>
                </a:solidFill>
              </a:rPr>
              <a:t>t</a:t>
            </a:r>
            <a:r>
              <a:rPr lang="en-US" dirty="0">
                <a:solidFill>
                  <a:srgbClr val="CC00CD"/>
                </a:solidFill>
              </a:rPr>
              <a:t> = </a:t>
            </a:r>
            <a:r>
              <a:rPr lang="en-US" i="1" dirty="0">
                <a:solidFill>
                  <a:srgbClr val="CC00CD"/>
                </a:solidFill>
              </a:rPr>
              <a:t>g</a:t>
            </a:r>
            <a:r>
              <a:rPr lang="en-US" dirty="0">
                <a:solidFill>
                  <a:srgbClr val="CC00CD"/>
                </a:solidFill>
              </a:rPr>
              <a:t>(</a:t>
            </a:r>
            <a:r>
              <a:rPr lang="en-US" i="1" dirty="0">
                <a:solidFill>
                  <a:srgbClr val="CC00CD"/>
                </a:solidFill>
              </a:rPr>
              <a:t>P</a:t>
            </a:r>
            <a:r>
              <a:rPr lang="en-US" sz="3200" i="1" baseline="-25000" dirty="0">
                <a:solidFill>
                  <a:srgbClr val="CC00CD"/>
                </a:solidFill>
              </a:rPr>
              <a:t>t</a:t>
            </a:r>
            <a:r>
              <a:rPr lang="en-US" sz="3200" baseline="-25000" dirty="0">
                <a:solidFill>
                  <a:srgbClr val="CC00CD"/>
                </a:solidFill>
              </a:rPr>
              <a:t>-1</a:t>
            </a:r>
            <a:r>
              <a:rPr lang="en-US" dirty="0">
                <a:solidFill>
                  <a:srgbClr val="CC00CD"/>
                </a:solidFill>
              </a:rPr>
              <a:t>) = </a:t>
            </a:r>
            <a:r>
              <a:rPr lang="en-US" i="1">
                <a:solidFill>
                  <a:srgbClr val="CC00CD"/>
                </a:solidFill>
              </a:rPr>
              <a:t>g</a:t>
            </a:r>
            <a:r>
              <a:rPr lang="en-US">
                <a:solidFill>
                  <a:srgbClr val="CC00CD"/>
                </a:solidFill>
              </a:rPr>
              <a:t>(</a:t>
            </a:r>
            <a:r>
              <a:rPr lang="en-US" i="1">
                <a:solidFill>
                  <a:srgbClr val="CC00CD"/>
                </a:solidFill>
              </a:rPr>
              <a:t>g</a:t>
            </a:r>
            <a:r>
              <a:rPr lang="en-US">
                <a:solidFill>
                  <a:srgbClr val="CC00CD"/>
                </a:solidFill>
              </a:rPr>
              <a:t>(</a:t>
            </a:r>
            <a:r>
              <a:rPr lang="en-US" i="1">
                <a:solidFill>
                  <a:srgbClr val="CC00CD"/>
                </a:solidFill>
              </a:rPr>
              <a:t>g</a:t>
            </a:r>
            <a:r>
              <a:rPr lang="en-US">
                <a:solidFill>
                  <a:srgbClr val="CC00CD"/>
                </a:solidFill>
              </a:rPr>
              <a:t>(</a:t>
            </a:r>
            <a:r>
              <a:rPr lang="en-US" i="1">
                <a:solidFill>
                  <a:srgbClr val="CC00CD"/>
                </a:solidFill>
              </a:rPr>
              <a:t>g</a:t>
            </a:r>
            <a:r>
              <a:rPr lang="en-US">
                <a:solidFill>
                  <a:srgbClr val="CC00CD"/>
                </a:solidFill>
              </a:rPr>
              <a:t>( …</a:t>
            </a:r>
            <a:r>
              <a:rPr lang="en-US" i="1">
                <a:solidFill>
                  <a:srgbClr val="CC00CD"/>
                </a:solidFill>
              </a:rPr>
              <a:t>P</a:t>
            </a:r>
            <a:r>
              <a:rPr lang="en-US" baseline="-25000">
                <a:solidFill>
                  <a:srgbClr val="CC00CD"/>
                </a:solidFill>
              </a:rPr>
              <a:t>0</a:t>
            </a:r>
            <a:r>
              <a:rPr lang="en-US">
                <a:solidFill>
                  <a:srgbClr val="CC00CD"/>
                </a:solidFill>
              </a:rPr>
              <a:t>)))) </a:t>
            </a:r>
            <a:endParaRPr lang="en-US" dirty="0">
              <a:solidFill>
                <a:srgbClr val="CC00CD"/>
              </a:solidFill>
            </a:endParaRPr>
          </a:p>
          <a:p>
            <a:pPr lvl="1"/>
            <a:endParaRPr lang="en-US" dirty="0"/>
          </a:p>
          <a:p>
            <a:pPr lvl="1"/>
            <a:endParaRPr lang="en-US" dirty="0"/>
          </a:p>
        </p:txBody>
      </p:sp>
      <p:sp>
        <p:nvSpPr>
          <p:cNvPr id="15" name="Rounded Rectangular Callout 14"/>
          <p:cNvSpPr/>
          <p:nvPr/>
        </p:nvSpPr>
        <p:spPr>
          <a:xfrm>
            <a:off x="4953000" y="1447800"/>
            <a:ext cx="2209800" cy="685800"/>
          </a:xfrm>
          <a:prstGeom prst="wedgeRoundRectCallout">
            <a:avLst>
              <a:gd name="adj1" fmla="val -88649"/>
              <a:gd name="adj2" fmla="val 193981"/>
              <a:gd name="adj3" fmla="val 16667"/>
            </a:avLst>
          </a:prstGeom>
          <a:solidFill>
            <a:schemeClr val="bg1"/>
          </a:solidFill>
          <a:ln w="28575" cmpd="sng">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Probability from previous iteration</a:t>
            </a:r>
          </a:p>
        </p:txBody>
      </p:sp>
      <p:sp>
        <p:nvSpPr>
          <p:cNvPr id="18" name="Rounded Rectangular Callout 17"/>
          <p:cNvSpPr/>
          <p:nvPr/>
        </p:nvSpPr>
        <p:spPr>
          <a:xfrm>
            <a:off x="7086600" y="1905000"/>
            <a:ext cx="2209800" cy="685800"/>
          </a:xfrm>
          <a:prstGeom prst="wedgeRoundRectCallout">
            <a:avLst>
              <a:gd name="adj1" fmla="val -77730"/>
              <a:gd name="adj2" fmla="val 147685"/>
              <a:gd name="adj3" fmla="val 16667"/>
            </a:avLst>
          </a:prstGeom>
          <a:solidFill>
            <a:schemeClr val="bg1"/>
          </a:solidFill>
          <a:ln w="28575" cmpd="sng">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Transition model</a:t>
            </a:r>
          </a:p>
        </p:txBody>
      </p:sp>
    </p:spTree>
    <p:extLst>
      <p:ext uri="{BB962C8B-B14F-4D97-AF65-F5344CB8AC3E}">
        <p14:creationId xmlns:p14="http://schemas.microsoft.com/office/powerpoint/2010/main" val="7002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 same thing in linear algebra</a:t>
            </a:r>
          </a:p>
        </p:txBody>
      </p:sp>
      <p:sp>
        <p:nvSpPr>
          <p:cNvPr id="4" name="Slide Number Placeholder 3"/>
          <p:cNvSpPr>
            <a:spLocks noGrp="1"/>
          </p:cNvSpPr>
          <p:nvPr>
            <p:ph type="sldNum" sz="quarter" idx="12"/>
          </p:nvPr>
        </p:nvSpPr>
        <p:spPr/>
        <p:txBody>
          <a:bodyPr/>
          <a:lstStyle/>
          <a:p>
            <a:fld id="{E0A20002-19F1-4774-AF43-286B6C1B4006}" type="slidenum">
              <a:rPr lang="en-US" smtClean="0"/>
              <a:pPr/>
              <a:t>12</a:t>
            </a:fld>
            <a:endParaRPr lang="en-US"/>
          </a:p>
        </p:txBody>
      </p:sp>
      <p:sp>
        <p:nvSpPr>
          <p:cNvPr id="5" name="Content Placeholder 2"/>
          <p:cNvSpPr txBox="1">
            <a:spLocks/>
          </p:cNvSpPr>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dirty="0"/>
              <a:t>What is the weather like at time 2?</a:t>
            </a:r>
          </a:p>
          <a:p>
            <a:pPr lvl="1"/>
            <a:r>
              <a:rPr lang="en-US" i="1" dirty="0">
                <a:solidFill>
                  <a:srgbClr val="CC00CC"/>
                </a:solidFill>
                <a:latin typeface="Calibri"/>
                <a:cs typeface="Calibri"/>
              </a:rPr>
              <a:t>P</a:t>
            </a:r>
            <a:r>
              <a:rPr lang="en-US" dirty="0">
                <a:solidFill>
                  <a:srgbClr val="CC00CC"/>
                </a:solidFill>
                <a:latin typeface="Calibri"/>
                <a:cs typeface="Calibri"/>
              </a:rPr>
              <a:t>(</a:t>
            </a:r>
            <a:r>
              <a:rPr lang="en-US" i="1" dirty="0">
                <a:solidFill>
                  <a:srgbClr val="CC00CC"/>
                </a:solidFill>
                <a:latin typeface="Calibri"/>
                <a:cs typeface="Calibri"/>
              </a:rPr>
              <a:t>X</a:t>
            </a:r>
            <a:r>
              <a:rPr lang="en-US" sz="3200" baseline="-25000" dirty="0">
                <a:solidFill>
                  <a:srgbClr val="CC00CC"/>
                </a:solidFill>
                <a:latin typeface="Calibri"/>
                <a:cs typeface="Calibri"/>
              </a:rPr>
              <a:t>2</a:t>
            </a:r>
            <a:r>
              <a:rPr lang="en-US" dirty="0">
                <a:solidFill>
                  <a:srgbClr val="CC00CC"/>
                </a:solidFill>
                <a:latin typeface="Calibri"/>
                <a:cs typeface="Calibri"/>
              </a:rPr>
              <a:t>) = </a:t>
            </a:r>
            <a:r>
              <a:rPr lang="en-US" dirty="0">
                <a:solidFill>
                  <a:srgbClr val="CC00CC"/>
                </a:solidFill>
                <a:sym typeface="Symbol"/>
              </a:rPr>
              <a:t>0.6&lt;0.9,0.1&gt; + 0.4&lt;0.3,0.7&gt; = &lt;0.66,0.34&gt;</a:t>
            </a:r>
          </a:p>
          <a:p>
            <a:r>
              <a:rPr lang="en-US" dirty="0"/>
              <a:t>In matrix-vector form:</a:t>
            </a:r>
          </a:p>
          <a:p>
            <a:pPr lvl="1"/>
            <a:r>
              <a:rPr lang="en-US" i="1" dirty="0">
                <a:solidFill>
                  <a:srgbClr val="CC00CC"/>
                </a:solidFill>
                <a:latin typeface="Calibri"/>
                <a:cs typeface="Calibri"/>
              </a:rPr>
              <a:t>P</a:t>
            </a:r>
            <a:r>
              <a:rPr lang="en-US" dirty="0">
                <a:solidFill>
                  <a:srgbClr val="CC00CC"/>
                </a:solidFill>
                <a:latin typeface="Calibri"/>
                <a:cs typeface="Calibri"/>
              </a:rPr>
              <a:t>(</a:t>
            </a:r>
            <a:r>
              <a:rPr lang="en-US" i="1" dirty="0">
                <a:solidFill>
                  <a:srgbClr val="CC00CC"/>
                </a:solidFill>
                <a:latin typeface="Calibri"/>
                <a:cs typeface="Calibri"/>
              </a:rPr>
              <a:t>X</a:t>
            </a:r>
            <a:r>
              <a:rPr lang="en-US" sz="3200" baseline="-25000" dirty="0">
                <a:solidFill>
                  <a:srgbClr val="CC00CC"/>
                </a:solidFill>
                <a:latin typeface="Calibri"/>
                <a:cs typeface="Calibri"/>
              </a:rPr>
              <a:t>2</a:t>
            </a:r>
            <a:r>
              <a:rPr lang="en-US" dirty="0">
                <a:solidFill>
                  <a:srgbClr val="CC00CC"/>
                </a:solidFill>
                <a:latin typeface="Calibri"/>
                <a:cs typeface="Calibri"/>
              </a:rPr>
              <a:t>) = </a:t>
            </a:r>
            <a:r>
              <a:rPr lang="en-US" sz="4800" dirty="0">
                <a:solidFill>
                  <a:srgbClr val="CC00CC"/>
                </a:solidFill>
                <a:latin typeface="Calibri"/>
                <a:cs typeface="Calibri"/>
              </a:rPr>
              <a:t>(</a:t>
            </a:r>
            <a:r>
              <a:rPr lang="en-US" dirty="0">
                <a:solidFill>
                  <a:srgbClr val="CC00CC"/>
                </a:solidFill>
                <a:latin typeface="Calibri"/>
                <a:cs typeface="Calibri"/>
              </a:rPr>
              <a:t>         </a:t>
            </a:r>
            <a:r>
              <a:rPr lang="en-US" sz="4800" dirty="0">
                <a:solidFill>
                  <a:srgbClr val="CC00CC"/>
                </a:solidFill>
                <a:latin typeface="Calibri"/>
                <a:cs typeface="Calibri"/>
              </a:rPr>
              <a:t>)</a:t>
            </a:r>
            <a:r>
              <a:rPr lang="en-US" dirty="0">
                <a:solidFill>
                  <a:srgbClr val="CC00CC"/>
                </a:solidFill>
                <a:latin typeface="Calibri"/>
                <a:cs typeface="Calibri"/>
              </a:rPr>
              <a:t> </a:t>
            </a:r>
            <a:r>
              <a:rPr lang="en-US" sz="4800" dirty="0">
                <a:solidFill>
                  <a:srgbClr val="CC00CC"/>
                </a:solidFill>
                <a:latin typeface="Calibri"/>
                <a:cs typeface="Calibri"/>
              </a:rPr>
              <a:t>(</a:t>
            </a:r>
            <a:r>
              <a:rPr lang="en-US" dirty="0">
                <a:solidFill>
                  <a:srgbClr val="CC00CC"/>
                </a:solidFill>
                <a:latin typeface="Calibri"/>
                <a:cs typeface="Calibri"/>
              </a:rPr>
              <a:t>    </a:t>
            </a:r>
            <a:r>
              <a:rPr lang="en-US" sz="4800" dirty="0">
                <a:solidFill>
                  <a:srgbClr val="CC00CC"/>
                </a:solidFill>
                <a:latin typeface="Calibri"/>
                <a:cs typeface="Calibri"/>
              </a:rPr>
              <a:t>)</a:t>
            </a:r>
            <a:r>
              <a:rPr lang="en-US" dirty="0">
                <a:solidFill>
                  <a:srgbClr val="CC00CC"/>
                </a:solidFill>
                <a:latin typeface="Calibri"/>
                <a:cs typeface="Calibri"/>
              </a:rPr>
              <a:t> = </a:t>
            </a:r>
            <a:r>
              <a:rPr lang="en-US" sz="4800" dirty="0">
                <a:solidFill>
                  <a:srgbClr val="CC00CC"/>
                </a:solidFill>
                <a:latin typeface="Calibri"/>
                <a:cs typeface="Calibri"/>
              </a:rPr>
              <a:t>(</a:t>
            </a:r>
            <a:r>
              <a:rPr lang="en-US" dirty="0">
                <a:solidFill>
                  <a:srgbClr val="CC00CC"/>
                </a:solidFill>
                <a:latin typeface="Calibri"/>
                <a:cs typeface="Calibri"/>
              </a:rPr>
              <a:t>      </a:t>
            </a:r>
            <a:r>
              <a:rPr lang="en-US" sz="4800" dirty="0">
                <a:solidFill>
                  <a:srgbClr val="CC00CC"/>
                </a:solidFill>
                <a:latin typeface="Calibri"/>
                <a:cs typeface="Calibri"/>
              </a:rPr>
              <a:t>)</a:t>
            </a:r>
          </a:p>
          <a:p>
            <a:endParaRPr lang="en-US" dirty="0">
              <a:solidFill>
                <a:srgbClr val="CC00CC"/>
              </a:solidFill>
              <a:latin typeface="Calibri"/>
              <a:cs typeface="Calibri"/>
            </a:endParaRPr>
          </a:p>
          <a:p>
            <a:r>
              <a:rPr lang="en-US" dirty="0">
                <a:solidFill>
                  <a:srgbClr val="000090"/>
                </a:solidFill>
                <a:latin typeface="Calibri"/>
                <a:cs typeface="Calibri"/>
              </a:rPr>
              <a:t>I.e., multiply by </a:t>
            </a:r>
            <a:r>
              <a:rPr lang="en-US" i="1" dirty="0">
                <a:solidFill>
                  <a:srgbClr val="CC00CC"/>
                </a:solidFill>
                <a:latin typeface="Calibri"/>
                <a:cs typeface="Calibri"/>
              </a:rPr>
              <a:t>T</a:t>
            </a:r>
            <a:r>
              <a:rPr lang="en-US" baseline="30000" dirty="0">
                <a:solidFill>
                  <a:srgbClr val="CC00CC"/>
                </a:solidFill>
                <a:latin typeface="Calibri"/>
                <a:cs typeface="Calibri"/>
              </a:rPr>
              <a:t>T</a:t>
            </a:r>
            <a:r>
              <a:rPr lang="en-US" dirty="0">
                <a:solidFill>
                  <a:srgbClr val="000090"/>
                </a:solidFill>
                <a:latin typeface="Calibri"/>
                <a:cs typeface="Calibri"/>
              </a:rPr>
              <a:t>, transpose of transition matrix</a:t>
            </a:r>
            <a:endParaRPr lang="en-US" dirty="0">
              <a:solidFill>
                <a:srgbClr val="000090"/>
              </a:solidFill>
            </a:endParaRPr>
          </a:p>
          <a:p>
            <a:pPr marL="457176" lvl="1"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28666622"/>
              </p:ext>
            </p:extLst>
          </p:nvPr>
        </p:nvGraphicFramePr>
        <p:xfrm>
          <a:off x="8382000" y="2705100"/>
          <a:ext cx="2362199" cy="1478789"/>
        </p:xfrm>
        <a:graphic>
          <a:graphicData uri="http://schemas.openxmlformats.org/drawingml/2006/table">
            <a:tbl>
              <a:tblPr firstRow="1" bandRow="1">
                <a:tableStyleId>{10A1B5D5-9B99-4C35-A422-299274C87663}</a:tableStyleId>
              </a:tblPr>
              <a:tblGrid>
                <a:gridCol w="609600">
                  <a:extLst>
                    <a:ext uri="{9D8B030D-6E8A-4147-A177-3AD203B41FA5}">
                      <a16:colId xmlns:a16="http://schemas.microsoft.com/office/drawing/2014/main" val="20000"/>
                    </a:ext>
                  </a:extLst>
                </a:gridCol>
                <a:gridCol w="813663">
                  <a:extLst>
                    <a:ext uri="{9D8B030D-6E8A-4147-A177-3AD203B41FA5}">
                      <a16:colId xmlns:a16="http://schemas.microsoft.com/office/drawing/2014/main" val="20001"/>
                    </a:ext>
                  </a:extLst>
                </a:gridCol>
                <a:gridCol w="938936">
                  <a:extLst>
                    <a:ext uri="{9D8B030D-6E8A-4147-A177-3AD203B41FA5}">
                      <a16:colId xmlns:a16="http://schemas.microsoft.com/office/drawing/2014/main" val="20002"/>
                    </a:ext>
                  </a:extLst>
                </a:gridCol>
              </a:tblGrid>
              <a:tr h="381131">
                <a:tc>
                  <a:txBody>
                    <a:bodyPr/>
                    <a:lstStyle/>
                    <a:p>
                      <a:pPr algn="ct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gridSpan="2">
                  <a:txBody>
                    <a:bodyPr/>
                    <a:lstStyle/>
                    <a:p>
                      <a:pPr algn="ctr"/>
                      <a:r>
                        <a:rPr lang="en-US" sz="1800" b="1" dirty="0">
                          <a:solidFill>
                            <a:schemeClr val="tx1"/>
                          </a:solidFill>
                          <a:latin typeface="Calibri"/>
                          <a:cs typeface="Calibri"/>
                        </a:rPr>
                        <a:t>P(</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dirty="0">
                          <a:solidFill>
                            <a:schemeClr val="tx1"/>
                          </a:solidFill>
                          <a:latin typeface="Calibri"/>
                          <a:cs typeface="Calibri"/>
                        </a:rPr>
                        <a:t>|</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r>
                        <a:rPr lang="en-US" sz="18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rain</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algn="ctr"/>
                      <a:r>
                        <a:rPr lang="en-US" sz="18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0.3</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TextBox 6"/>
          <p:cNvSpPr txBox="1"/>
          <p:nvPr/>
        </p:nvSpPr>
        <p:spPr>
          <a:xfrm>
            <a:off x="2387600" y="3302000"/>
            <a:ext cx="890576" cy="646331"/>
          </a:xfrm>
          <a:prstGeom prst="rect">
            <a:avLst/>
          </a:prstGeom>
          <a:noFill/>
        </p:spPr>
        <p:txBody>
          <a:bodyPr wrap="none" rtlCol="0">
            <a:spAutoFit/>
          </a:bodyPr>
          <a:lstStyle/>
          <a:p>
            <a:r>
              <a:rPr lang="en-US" dirty="0">
                <a:solidFill>
                  <a:srgbClr val="CC00CC"/>
                </a:solidFill>
              </a:rPr>
              <a:t>0.9 0.3</a:t>
            </a:r>
          </a:p>
          <a:p>
            <a:r>
              <a:rPr lang="en-US" dirty="0">
                <a:solidFill>
                  <a:srgbClr val="CC00CC"/>
                </a:solidFill>
              </a:rPr>
              <a:t>0.1 0.7</a:t>
            </a:r>
          </a:p>
        </p:txBody>
      </p:sp>
      <p:sp>
        <p:nvSpPr>
          <p:cNvPr id="8" name="TextBox 7"/>
          <p:cNvSpPr txBox="1"/>
          <p:nvPr/>
        </p:nvSpPr>
        <p:spPr>
          <a:xfrm>
            <a:off x="3543300" y="3289300"/>
            <a:ext cx="505555" cy="646331"/>
          </a:xfrm>
          <a:prstGeom prst="rect">
            <a:avLst/>
          </a:prstGeom>
          <a:noFill/>
        </p:spPr>
        <p:txBody>
          <a:bodyPr wrap="none" rtlCol="0">
            <a:spAutoFit/>
          </a:bodyPr>
          <a:lstStyle/>
          <a:p>
            <a:r>
              <a:rPr lang="en-US" dirty="0">
                <a:solidFill>
                  <a:srgbClr val="CC00CC"/>
                </a:solidFill>
              </a:rPr>
              <a:t>0.6</a:t>
            </a:r>
          </a:p>
          <a:p>
            <a:r>
              <a:rPr lang="en-US" dirty="0">
                <a:solidFill>
                  <a:srgbClr val="CC00CC"/>
                </a:solidFill>
              </a:rPr>
              <a:t>0.4</a:t>
            </a:r>
          </a:p>
        </p:txBody>
      </p:sp>
      <p:sp>
        <p:nvSpPr>
          <p:cNvPr id="9" name="TextBox 8"/>
          <p:cNvSpPr txBox="1"/>
          <p:nvPr/>
        </p:nvSpPr>
        <p:spPr>
          <a:xfrm>
            <a:off x="4584700" y="3289300"/>
            <a:ext cx="633933" cy="646331"/>
          </a:xfrm>
          <a:prstGeom prst="rect">
            <a:avLst/>
          </a:prstGeom>
          <a:noFill/>
        </p:spPr>
        <p:txBody>
          <a:bodyPr wrap="none" rtlCol="0">
            <a:spAutoFit/>
          </a:bodyPr>
          <a:lstStyle/>
          <a:p>
            <a:r>
              <a:rPr lang="en-US" dirty="0">
                <a:solidFill>
                  <a:srgbClr val="CC00CC"/>
                </a:solidFill>
              </a:rPr>
              <a:t>0.66</a:t>
            </a:r>
          </a:p>
          <a:p>
            <a:r>
              <a:rPr lang="en-US" dirty="0">
                <a:solidFill>
                  <a:srgbClr val="CC00CC"/>
                </a:solidFill>
              </a:rPr>
              <a:t>0.34</a:t>
            </a:r>
          </a:p>
        </p:txBody>
      </p:sp>
    </p:spTree>
    <p:extLst>
      <p:ext uri="{BB962C8B-B14F-4D97-AF65-F5344CB8AC3E}">
        <p14:creationId xmlns:p14="http://schemas.microsoft.com/office/powerpoint/2010/main" val="419889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793" y="5025820"/>
            <a:ext cx="7161608" cy="1832178"/>
          </a:xfrm>
          <a:prstGeom prst="rect">
            <a:avLst/>
          </a:prstGeom>
        </p:spPr>
      </p:pic>
      <p:sp>
        <p:nvSpPr>
          <p:cNvPr id="31745" name="Rectangle 2"/>
          <p:cNvSpPr>
            <a:spLocks noGrp="1" noChangeArrowheads="1"/>
          </p:cNvSpPr>
          <p:nvPr>
            <p:ph type="title"/>
          </p:nvPr>
        </p:nvSpPr>
        <p:spPr/>
        <p:txBody>
          <a:bodyPr/>
          <a:lstStyle/>
          <a:p>
            <a:r>
              <a:rPr lang="en-US" dirty="0">
                <a:ea typeface="ＭＳ Ｐゴシック" pitchFamily="34" charset="-128"/>
              </a:rPr>
              <a:t>Stationary Distributions</a:t>
            </a:r>
          </a:p>
        </p:txBody>
      </p:sp>
      <p:sp>
        <p:nvSpPr>
          <p:cNvPr id="5" name="Content Placeholder 4"/>
          <p:cNvSpPr>
            <a:spLocks noGrp="1"/>
          </p:cNvSpPr>
          <p:nvPr>
            <p:ph idx="1"/>
          </p:nvPr>
        </p:nvSpPr>
        <p:spPr>
          <a:xfrm>
            <a:off x="406400" y="1371600"/>
            <a:ext cx="11379200" cy="4729164"/>
          </a:xfrm>
        </p:spPr>
        <p:txBody>
          <a:bodyPr/>
          <a:lstStyle/>
          <a:p>
            <a:pPr>
              <a:lnSpc>
                <a:spcPct val="90000"/>
              </a:lnSpc>
            </a:pPr>
            <a:r>
              <a:rPr lang="en-US" dirty="0">
                <a:ea typeface="ＭＳ Ｐゴシック" pitchFamily="34" charset="-128"/>
              </a:rPr>
              <a:t>The limiting distribution is called the </a:t>
            </a:r>
            <a:r>
              <a:rPr lang="en-US" b="1" i="1" dirty="0">
                <a:solidFill>
                  <a:srgbClr val="FF0000"/>
                </a:solidFill>
                <a:ea typeface="ＭＳ Ｐゴシック" pitchFamily="34" charset="-128"/>
              </a:rPr>
              <a:t>stationary distribution</a:t>
            </a:r>
            <a:r>
              <a:rPr lang="en-US" dirty="0">
                <a:solidFill>
                  <a:srgbClr val="CC0000"/>
                </a:solidFill>
                <a:ea typeface="ＭＳ Ｐゴシック" pitchFamily="34" charset="-128"/>
              </a:rPr>
              <a:t> </a:t>
            </a:r>
            <a:r>
              <a:rPr lang="en-US" dirty="0">
                <a:solidFill>
                  <a:srgbClr val="CC0000"/>
                </a:solidFill>
              </a:rPr>
              <a:t> </a:t>
            </a:r>
            <a:r>
              <a:rPr lang="en-US" i="1" dirty="0">
                <a:solidFill>
                  <a:srgbClr val="CC00CC"/>
                </a:solidFill>
              </a:rPr>
              <a:t>P</a:t>
            </a:r>
            <a:r>
              <a:rPr lang="en-US" sz="3600" baseline="-25000" dirty="0">
                <a:solidFill>
                  <a:srgbClr val="CC00CC"/>
                </a:solidFill>
                <a:sym typeface="Symbol"/>
              </a:rPr>
              <a:t></a:t>
            </a:r>
            <a:r>
              <a:rPr lang="en-US" baseline="-25000" dirty="0">
                <a:solidFill>
                  <a:srgbClr val="CC0000"/>
                </a:solidFill>
                <a:latin typeface="cmsy10" pitchFamily="34" charset="0"/>
                <a:ea typeface="ＭＳ Ｐゴシック" pitchFamily="34" charset="-128"/>
              </a:rPr>
              <a:t>  </a:t>
            </a:r>
            <a:r>
              <a:rPr lang="en-US" dirty="0">
                <a:ea typeface="ＭＳ Ｐゴシック" pitchFamily="34" charset="-128"/>
              </a:rPr>
              <a:t>of the chain</a:t>
            </a:r>
          </a:p>
          <a:p>
            <a:pPr>
              <a:lnSpc>
                <a:spcPct val="90000"/>
              </a:lnSpc>
            </a:pPr>
            <a:r>
              <a:rPr lang="en-US" dirty="0">
                <a:ea typeface="ＭＳ Ｐゴシック" pitchFamily="34" charset="-128"/>
              </a:rPr>
              <a:t>It satisfies </a:t>
            </a:r>
            <a:r>
              <a:rPr lang="en-US" i="1" dirty="0">
                <a:solidFill>
                  <a:srgbClr val="CC00CC"/>
                </a:solidFill>
              </a:rPr>
              <a:t>P</a:t>
            </a:r>
            <a:r>
              <a:rPr lang="en-US" sz="3600" baseline="-25000" dirty="0">
                <a:solidFill>
                  <a:srgbClr val="CC00CC"/>
                </a:solidFill>
                <a:sym typeface="Symbol"/>
              </a:rPr>
              <a:t></a:t>
            </a:r>
            <a:r>
              <a:rPr lang="en-US" dirty="0">
                <a:solidFill>
                  <a:srgbClr val="CC00CC"/>
                </a:solidFill>
                <a:latin typeface="cmsy10" pitchFamily="34" charset="0"/>
                <a:sym typeface="Symbol"/>
              </a:rPr>
              <a:t> </a:t>
            </a:r>
            <a:r>
              <a:rPr lang="en-US" dirty="0">
                <a:solidFill>
                  <a:srgbClr val="CC00CC"/>
                </a:solidFill>
                <a:latin typeface="Calibri"/>
                <a:cs typeface="Calibri"/>
                <a:sym typeface="Symbol"/>
              </a:rPr>
              <a:t>=</a:t>
            </a:r>
            <a:r>
              <a:rPr lang="en-US" dirty="0">
                <a:solidFill>
                  <a:srgbClr val="CC00CC"/>
                </a:solidFill>
                <a:latin typeface="cmsy10" pitchFamily="34" charset="0"/>
                <a:sym typeface="Symbol"/>
              </a:rPr>
              <a:t> </a:t>
            </a:r>
            <a:r>
              <a:rPr lang="en-US" i="1" dirty="0">
                <a:solidFill>
                  <a:srgbClr val="CC00CC"/>
                </a:solidFill>
              </a:rPr>
              <a:t>P</a:t>
            </a:r>
            <a:r>
              <a:rPr lang="en-US" sz="3600" baseline="-25000" dirty="0">
                <a:solidFill>
                  <a:srgbClr val="CC00CC"/>
                </a:solidFill>
                <a:sym typeface="Symbol"/>
              </a:rPr>
              <a:t></a:t>
            </a:r>
            <a:r>
              <a:rPr lang="en-US" baseline="-25000" dirty="0">
                <a:solidFill>
                  <a:srgbClr val="CC00CC"/>
                </a:solidFill>
                <a:sym typeface="Symbol"/>
              </a:rPr>
              <a:t>+1</a:t>
            </a:r>
            <a:r>
              <a:rPr lang="en-US" dirty="0">
                <a:solidFill>
                  <a:srgbClr val="CC00CC"/>
                </a:solidFill>
                <a:sym typeface="Symbol"/>
              </a:rPr>
              <a:t> = </a:t>
            </a:r>
            <a:r>
              <a:rPr lang="en-US" sz="2400" baseline="-25000" dirty="0">
                <a:solidFill>
                  <a:srgbClr val="CC0000"/>
                </a:solidFill>
                <a:latin typeface="cmsy10" pitchFamily="34" charset="0"/>
              </a:rPr>
              <a:t> </a:t>
            </a:r>
            <a:r>
              <a:rPr lang="en-US" i="1" dirty="0">
                <a:solidFill>
                  <a:srgbClr val="CC00CC"/>
                </a:solidFill>
                <a:latin typeface="Calibri"/>
                <a:cs typeface="Calibri"/>
              </a:rPr>
              <a:t>T</a:t>
            </a:r>
            <a:r>
              <a:rPr lang="en-US" baseline="30000" dirty="0">
                <a:solidFill>
                  <a:srgbClr val="CC00CC"/>
                </a:solidFill>
                <a:latin typeface="Calibri"/>
                <a:cs typeface="Calibri"/>
              </a:rPr>
              <a:t>T </a:t>
            </a:r>
            <a:r>
              <a:rPr lang="en-US" i="1" dirty="0">
                <a:solidFill>
                  <a:srgbClr val="CC00CC"/>
                </a:solidFill>
              </a:rPr>
              <a:t>P</a:t>
            </a:r>
            <a:r>
              <a:rPr lang="en-US" baseline="-25000" dirty="0">
                <a:solidFill>
                  <a:srgbClr val="CC00CC"/>
                </a:solidFill>
                <a:sym typeface="Symbol"/>
              </a:rPr>
              <a:t></a:t>
            </a:r>
          </a:p>
          <a:p>
            <a:pPr>
              <a:lnSpc>
                <a:spcPct val="90000"/>
              </a:lnSpc>
            </a:pPr>
            <a:r>
              <a:rPr lang="en-US" dirty="0">
                <a:solidFill>
                  <a:srgbClr val="000090"/>
                </a:solidFill>
                <a:sym typeface="Symbol"/>
              </a:rPr>
              <a:t>Solving for </a:t>
            </a:r>
            <a:r>
              <a:rPr lang="en-US" i="1" dirty="0">
                <a:solidFill>
                  <a:srgbClr val="CC00CC"/>
                </a:solidFill>
              </a:rPr>
              <a:t>P</a:t>
            </a:r>
            <a:r>
              <a:rPr lang="en-US" sz="3600" baseline="-25000" dirty="0">
                <a:solidFill>
                  <a:srgbClr val="CC00CC"/>
                </a:solidFill>
                <a:sym typeface="Symbol"/>
              </a:rPr>
              <a:t></a:t>
            </a:r>
            <a:r>
              <a:rPr lang="en-US" dirty="0">
                <a:solidFill>
                  <a:srgbClr val="CC00CC"/>
                </a:solidFill>
                <a:latin typeface="Calibri"/>
                <a:cs typeface="Calibri"/>
                <a:sym typeface="Symbol"/>
              </a:rPr>
              <a:t> </a:t>
            </a:r>
            <a:r>
              <a:rPr lang="en-US" dirty="0">
                <a:solidFill>
                  <a:srgbClr val="000090"/>
                </a:solidFill>
                <a:latin typeface="Calibri"/>
                <a:cs typeface="Calibri"/>
                <a:sym typeface="Symbol"/>
              </a:rPr>
              <a:t>in the example:</a:t>
            </a:r>
          </a:p>
          <a:p>
            <a:pPr marL="457176" lvl="1" indent="0">
              <a:lnSpc>
                <a:spcPct val="90000"/>
              </a:lnSpc>
              <a:buNone/>
            </a:pPr>
            <a:r>
              <a:rPr lang="en-US" sz="4800" dirty="0">
                <a:solidFill>
                  <a:srgbClr val="CC00CC"/>
                </a:solidFill>
                <a:latin typeface="Calibri"/>
                <a:cs typeface="Calibri"/>
              </a:rPr>
              <a:t>(</a:t>
            </a:r>
            <a:r>
              <a:rPr lang="en-US" dirty="0">
                <a:solidFill>
                  <a:srgbClr val="CC00CC"/>
                </a:solidFill>
                <a:latin typeface="Calibri"/>
                <a:cs typeface="Calibri"/>
              </a:rPr>
              <a:t>         </a:t>
            </a:r>
            <a:r>
              <a:rPr lang="en-US" sz="4800" dirty="0">
                <a:solidFill>
                  <a:srgbClr val="CC00CC"/>
                </a:solidFill>
                <a:latin typeface="Calibri"/>
                <a:cs typeface="Calibri"/>
              </a:rPr>
              <a:t>) (  )</a:t>
            </a:r>
            <a:r>
              <a:rPr lang="en-US" dirty="0">
                <a:solidFill>
                  <a:srgbClr val="CC00CC"/>
                </a:solidFill>
                <a:latin typeface="Calibri"/>
                <a:cs typeface="Calibri"/>
              </a:rPr>
              <a:t> = </a:t>
            </a:r>
            <a:r>
              <a:rPr lang="en-US" sz="4800" dirty="0">
                <a:solidFill>
                  <a:srgbClr val="CC00CC"/>
                </a:solidFill>
                <a:latin typeface="Calibri"/>
                <a:cs typeface="Calibri"/>
              </a:rPr>
              <a:t>(  )</a:t>
            </a:r>
            <a:endParaRPr lang="en-US" sz="2400" dirty="0">
              <a:solidFill>
                <a:srgbClr val="CC00CC"/>
              </a:solidFill>
              <a:latin typeface="Calibri"/>
              <a:cs typeface="Calibri"/>
            </a:endParaRPr>
          </a:p>
          <a:p>
            <a:pPr marL="457176" lvl="1" indent="0">
              <a:lnSpc>
                <a:spcPct val="90000"/>
              </a:lnSpc>
              <a:buNone/>
            </a:pPr>
            <a:r>
              <a:rPr lang="en-US" sz="2400" dirty="0">
                <a:solidFill>
                  <a:srgbClr val="CC00CC"/>
                </a:solidFill>
                <a:latin typeface="Calibri"/>
                <a:cs typeface="Calibri"/>
              </a:rPr>
              <a:t>0.9</a:t>
            </a:r>
            <a:r>
              <a:rPr lang="en-US" sz="2400" i="1" dirty="0">
                <a:solidFill>
                  <a:srgbClr val="CC00CC"/>
                </a:solidFill>
                <a:latin typeface="Calibri"/>
                <a:cs typeface="Calibri"/>
              </a:rPr>
              <a:t>p</a:t>
            </a:r>
            <a:r>
              <a:rPr lang="en-US" sz="2400" dirty="0">
                <a:solidFill>
                  <a:srgbClr val="CC00CC"/>
                </a:solidFill>
                <a:latin typeface="Calibri"/>
                <a:cs typeface="Calibri"/>
              </a:rPr>
              <a:t> + 0.3(1-</a:t>
            </a:r>
            <a:r>
              <a:rPr lang="en-US" sz="2400" i="1" dirty="0">
                <a:solidFill>
                  <a:srgbClr val="CC00CC"/>
                </a:solidFill>
                <a:latin typeface="Calibri"/>
                <a:cs typeface="Calibri"/>
              </a:rPr>
              <a:t>p</a:t>
            </a:r>
            <a:r>
              <a:rPr lang="en-US" sz="2400" dirty="0">
                <a:solidFill>
                  <a:srgbClr val="CC00CC"/>
                </a:solidFill>
                <a:latin typeface="Calibri"/>
                <a:cs typeface="Calibri"/>
              </a:rPr>
              <a:t>) = </a:t>
            </a:r>
            <a:r>
              <a:rPr lang="en-US" sz="2400" i="1" dirty="0">
                <a:solidFill>
                  <a:srgbClr val="CC00CC"/>
                </a:solidFill>
                <a:latin typeface="Calibri"/>
                <a:cs typeface="Calibri"/>
              </a:rPr>
              <a:t>p</a:t>
            </a:r>
            <a:endParaRPr lang="en-US" sz="2400" dirty="0">
              <a:solidFill>
                <a:srgbClr val="CC00CC"/>
              </a:solidFill>
              <a:latin typeface="Calibri"/>
              <a:cs typeface="Calibri"/>
            </a:endParaRPr>
          </a:p>
          <a:p>
            <a:pPr marL="457176" lvl="1" indent="0">
              <a:lnSpc>
                <a:spcPct val="90000"/>
              </a:lnSpc>
              <a:buNone/>
            </a:pPr>
            <a:r>
              <a:rPr lang="en-US" sz="2400" i="1" dirty="0">
                <a:solidFill>
                  <a:srgbClr val="CC00CC"/>
                </a:solidFill>
                <a:latin typeface="Calibri"/>
                <a:cs typeface="Calibri"/>
              </a:rPr>
              <a:t>p</a:t>
            </a:r>
            <a:r>
              <a:rPr lang="en-US" sz="2400" dirty="0">
                <a:solidFill>
                  <a:srgbClr val="CC00CC"/>
                </a:solidFill>
                <a:latin typeface="Calibri"/>
                <a:cs typeface="Calibri"/>
              </a:rPr>
              <a:t> = 0.75</a:t>
            </a:r>
          </a:p>
          <a:p>
            <a:pPr marL="457176" lvl="1" indent="0">
              <a:lnSpc>
                <a:spcPct val="90000"/>
              </a:lnSpc>
              <a:buNone/>
            </a:pPr>
            <a:r>
              <a:rPr lang="en-US" sz="2400" dirty="0">
                <a:solidFill>
                  <a:srgbClr val="000000"/>
                </a:solidFill>
                <a:latin typeface="Calibri"/>
                <a:cs typeface="Calibri"/>
              </a:rPr>
              <a:t>Stationary distribution is </a:t>
            </a:r>
            <a:r>
              <a:rPr lang="en-US" sz="2400" dirty="0">
                <a:solidFill>
                  <a:srgbClr val="CC00CC"/>
                </a:solidFill>
                <a:sym typeface="Symbol"/>
              </a:rPr>
              <a:t>&lt;0.75,0.25&gt; </a:t>
            </a:r>
            <a:r>
              <a:rPr lang="en-US" sz="2400" b="1" i="1" dirty="0">
                <a:solidFill>
                  <a:srgbClr val="0000FF"/>
                </a:solidFill>
                <a:sym typeface="Symbol"/>
              </a:rPr>
              <a:t>regardless of starting distribution</a:t>
            </a:r>
            <a:endParaRPr lang="en-US" sz="2400" b="1" i="1" dirty="0">
              <a:solidFill>
                <a:srgbClr val="0000FF"/>
              </a:solidFill>
              <a:latin typeface="Calibri"/>
              <a:cs typeface="Calibri"/>
            </a:endParaRPr>
          </a:p>
          <a:p>
            <a:pPr marL="457176" lvl="1" indent="0">
              <a:lnSpc>
                <a:spcPct val="90000"/>
              </a:lnSpc>
              <a:buNone/>
            </a:pPr>
            <a:endParaRPr lang="en-US" b="1" i="1" dirty="0">
              <a:solidFill>
                <a:srgbClr val="0000FF"/>
              </a:solidFill>
              <a:latin typeface="Calibri"/>
              <a:cs typeface="Calibri"/>
              <a:sym typeface="Symbol"/>
            </a:endParaRPr>
          </a:p>
          <a:p>
            <a:endParaRPr lang="en-US" dirty="0"/>
          </a:p>
        </p:txBody>
      </p:sp>
      <p:sp>
        <p:nvSpPr>
          <p:cNvPr id="9" name="TextBox 8"/>
          <p:cNvSpPr txBox="1"/>
          <p:nvPr/>
        </p:nvSpPr>
        <p:spPr>
          <a:xfrm>
            <a:off x="1066800" y="3581400"/>
            <a:ext cx="890576" cy="646331"/>
          </a:xfrm>
          <a:prstGeom prst="rect">
            <a:avLst/>
          </a:prstGeom>
          <a:noFill/>
        </p:spPr>
        <p:txBody>
          <a:bodyPr wrap="none" rtlCol="0">
            <a:spAutoFit/>
          </a:bodyPr>
          <a:lstStyle/>
          <a:p>
            <a:r>
              <a:rPr lang="en-US" dirty="0">
                <a:solidFill>
                  <a:srgbClr val="CC00CC"/>
                </a:solidFill>
              </a:rPr>
              <a:t>0.9 0.3</a:t>
            </a:r>
          </a:p>
          <a:p>
            <a:r>
              <a:rPr lang="en-US" dirty="0">
                <a:solidFill>
                  <a:srgbClr val="CC00CC"/>
                </a:solidFill>
              </a:rPr>
              <a:t>0.1 0.7</a:t>
            </a:r>
          </a:p>
        </p:txBody>
      </p:sp>
      <p:sp>
        <p:nvSpPr>
          <p:cNvPr id="10" name="TextBox 9"/>
          <p:cNvSpPr txBox="1"/>
          <p:nvPr/>
        </p:nvSpPr>
        <p:spPr>
          <a:xfrm>
            <a:off x="2222500" y="3568700"/>
            <a:ext cx="561815" cy="646331"/>
          </a:xfrm>
          <a:prstGeom prst="rect">
            <a:avLst/>
          </a:prstGeom>
          <a:noFill/>
        </p:spPr>
        <p:txBody>
          <a:bodyPr wrap="none" rtlCol="0">
            <a:spAutoFit/>
          </a:bodyPr>
          <a:lstStyle/>
          <a:p>
            <a:r>
              <a:rPr lang="en-US" dirty="0">
                <a:solidFill>
                  <a:srgbClr val="CC00CC"/>
                </a:solidFill>
              </a:rPr>
              <a:t> </a:t>
            </a:r>
            <a:r>
              <a:rPr lang="en-US" i="1" dirty="0">
                <a:solidFill>
                  <a:srgbClr val="CC00CC"/>
                </a:solidFill>
              </a:rPr>
              <a:t>p</a:t>
            </a:r>
          </a:p>
          <a:p>
            <a:r>
              <a:rPr lang="en-US" dirty="0">
                <a:solidFill>
                  <a:srgbClr val="CC00CC"/>
                </a:solidFill>
              </a:rPr>
              <a:t>1-</a:t>
            </a:r>
            <a:r>
              <a:rPr lang="en-US" i="1" dirty="0">
                <a:solidFill>
                  <a:srgbClr val="CC00CC"/>
                </a:solidFill>
              </a:rPr>
              <a:t>p</a:t>
            </a:r>
          </a:p>
        </p:txBody>
      </p:sp>
      <p:sp>
        <p:nvSpPr>
          <p:cNvPr id="12" name="TextBox 11"/>
          <p:cNvSpPr txBox="1"/>
          <p:nvPr/>
        </p:nvSpPr>
        <p:spPr>
          <a:xfrm>
            <a:off x="3210085" y="3556000"/>
            <a:ext cx="561815" cy="646331"/>
          </a:xfrm>
          <a:prstGeom prst="rect">
            <a:avLst/>
          </a:prstGeom>
          <a:noFill/>
        </p:spPr>
        <p:txBody>
          <a:bodyPr wrap="none" rtlCol="0">
            <a:spAutoFit/>
          </a:bodyPr>
          <a:lstStyle/>
          <a:p>
            <a:r>
              <a:rPr lang="en-US" dirty="0">
                <a:solidFill>
                  <a:srgbClr val="CC00CC"/>
                </a:solidFill>
              </a:rPr>
              <a:t> </a:t>
            </a:r>
            <a:r>
              <a:rPr lang="en-US" i="1" dirty="0">
                <a:solidFill>
                  <a:srgbClr val="CC00CC"/>
                </a:solidFill>
              </a:rPr>
              <a:t>p</a:t>
            </a:r>
          </a:p>
          <a:p>
            <a:r>
              <a:rPr lang="en-US" dirty="0">
                <a:solidFill>
                  <a:srgbClr val="CC00CC"/>
                </a:solidFill>
              </a:rPr>
              <a:t>1-</a:t>
            </a:r>
            <a:r>
              <a:rPr lang="en-US" i="1" dirty="0">
                <a:solidFill>
                  <a:srgbClr val="CC00CC"/>
                </a:solidFill>
              </a:rPr>
              <a: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0" y="-38100"/>
            <a:ext cx="12192000" cy="1143000"/>
          </a:xfrm>
        </p:spPr>
        <p:txBody>
          <a:bodyPr/>
          <a:lstStyle/>
          <a:p>
            <a:r>
              <a:rPr lang="en-US" sz="4000" dirty="0">
                <a:ea typeface="ＭＳ Ｐゴシック" pitchFamily="34" charset="-128"/>
              </a:rPr>
              <a:t>Example Run of Mini-Forward Algorithm</a:t>
            </a:r>
          </a:p>
        </p:txBody>
      </p:sp>
      <p:sp>
        <p:nvSpPr>
          <p:cNvPr id="30722" name="Rectangle 3"/>
          <p:cNvSpPr>
            <a:spLocks noGrp="1" noChangeArrowheads="1"/>
          </p:cNvSpPr>
          <p:nvPr>
            <p:ph idx="1"/>
          </p:nvPr>
        </p:nvSpPr>
        <p:spPr>
          <a:xfrm>
            <a:off x="1219200" y="1219200"/>
            <a:ext cx="8229600" cy="4525963"/>
          </a:xfrm>
        </p:spPr>
        <p:txBody>
          <a:bodyPr/>
          <a:lstStyle/>
          <a:p>
            <a:pPr>
              <a:buFont typeface="Wingdings" charset="0"/>
              <a:buChar char="§"/>
              <a:defRPr/>
            </a:pPr>
            <a:r>
              <a:rPr lang="en-US" sz="2800" dirty="0"/>
              <a:t>From initial observation of sun</a:t>
            </a:r>
          </a:p>
          <a:p>
            <a:pPr lvl="1">
              <a:buFont typeface="Wingdings" charset="0"/>
              <a:buChar char="§"/>
              <a:defRPr/>
            </a:pPr>
            <a:endParaRPr lang="en-US" sz="2400" dirty="0"/>
          </a:p>
          <a:p>
            <a:pPr lvl="1">
              <a:buFont typeface="Wingdings" charset="0"/>
              <a:buChar char="§"/>
              <a:defRPr/>
            </a:pPr>
            <a:endParaRPr lang="en-US" sz="2400" dirty="0"/>
          </a:p>
          <a:p>
            <a:pPr marL="0" indent="0">
              <a:buFont typeface="Wingdings" charset="0"/>
              <a:buNone/>
              <a:defRPr/>
            </a:pPr>
            <a:r>
              <a:rPr lang="en-US" sz="2800" dirty="0"/>
              <a:t>	</a:t>
            </a:r>
          </a:p>
          <a:p>
            <a:pPr>
              <a:buFont typeface="Wingdings" charset="0"/>
              <a:buChar char="§"/>
              <a:defRPr/>
            </a:pPr>
            <a:r>
              <a:rPr lang="en-US" sz="2800" dirty="0"/>
              <a:t>From initial observation of rain</a:t>
            </a:r>
          </a:p>
          <a:p>
            <a:pPr>
              <a:buFont typeface="Wingdings" charset="0"/>
              <a:buChar char="§"/>
              <a:defRPr/>
            </a:pPr>
            <a:endParaRPr lang="en-US" sz="2800" dirty="0"/>
          </a:p>
          <a:p>
            <a:pPr>
              <a:buFont typeface="Wingdings" charset="0"/>
              <a:buChar char="§"/>
              <a:defRPr/>
            </a:pPr>
            <a:endParaRPr lang="en-US" sz="2800" dirty="0"/>
          </a:p>
          <a:p>
            <a:pPr lvl="4">
              <a:buFont typeface="Wingdings" charset="0"/>
              <a:buChar char="§"/>
              <a:defRPr/>
            </a:pPr>
            <a:endParaRPr lang="en-US" sz="1600" dirty="0"/>
          </a:p>
          <a:p>
            <a:pPr>
              <a:buFont typeface="Wingdings" charset="0"/>
              <a:buChar char="§"/>
              <a:defRPr/>
            </a:pPr>
            <a:r>
              <a:rPr lang="en-US" sz="2800" dirty="0"/>
              <a:t>From yet another initial distribution P(X</a:t>
            </a:r>
            <a:r>
              <a:rPr lang="en-US" sz="2800" baseline="-25000" dirty="0"/>
              <a:t>1</a:t>
            </a:r>
            <a:r>
              <a:rPr lang="en-US" sz="2800" dirty="0"/>
              <a:t>):</a:t>
            </a:r>
          </a:p>
        </p:txBody>
      </p:sp>
      <p:pic>
        <p:nvPicPr>
          <p:cNvPr id="30723" name="Picture 4" descr="txp_fig"/>
          <p:cNvPicPr>
            <a:picLocks noChangeAspect="1" noChangeArrowheads="1"/>
          </p:cNvPicPr>
          <p:nvPr>
            <p:custDataLst>
              <p:tags r:id="rId1"/>
            </p:custDataLst>
          </p:nvPr>
        </p:nvPicPr>
        <p:blipFill>
          <a:blip r:embed="rId14">
            <a:extLst>
              <a:ext uri="{28A0092B-C50C-407E-A947-70E740481C1C}">
                <a14:useLocalDpi xmlns:a14="http://schemas.microsoft.com/office/drawing/2010/main" val="0"/>
              </a:ext>
            </a:extLst>
          </a:blip>
          <a:srcRect/>
          <a:stretch>
            <a:fillRect/>
          </a:stretch>
        </p:blipFill>
        <p:spPr bwMode="auto">
          <a:xfrm>
            <a:off x="1681571" y="1795463"/>
            <a:ext cx="1050925" cy="795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txp_fig.png"/>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bwMode="auto">
          <a:xfrm>
            <a:off x="8598716" y="1792287"/>
            <a:ext cx="1231084" cy="7957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30725" name="AutoShape 8"/>
          <p:cNvSpPr>
            <a:spLocks noChangeArrowheads="1"/>
          </p:cNvSpPr>
          <p:nvPr/>
        </p:nvSpPr>
        <p:spPr bwMode="auto">
          <a:xfrm>
            <a:off x="7625171" y="2024063"/>
            <a:ext cx="914400" cy="304800"/>
          </a:xfrm>
          <a:prstGeom prst="rightArrow">
            <a:avLst>
              <a:gd name="adj1" fmla="val 50000"/>
              <a:gd name="adj2" fmla="val 75000"/>
            </a:avLst>
          </a:prstGeom>
          <a:solidFill>
            <a:schemeClr val="bg2"/>
          </a:solidFill>
          <a:ln w="9525">
            <a:solidFill>
              <a:schemeClr val="tx1"/>
            </a:solidFill>
            <a:miter lim="800000"/>
            <a:headEnd/>
            <a:tailEnd/>
          </a:ln>
        </p:spPr>
        <p:txBody>
          <a:bodyPr wrap="none" anchor="ctr"/>
          <a:lstStyle/>
          <a:p>
            <a:endParaRPr lang="en-US"/>
          </a:p>
        </p:txBody>
      </p:sp>
      <p:sp>
        <p:nvSpPr>
          <p:cNvPr id="30726" name="Text Box 9"/>
          <p:cNvSpPr txBox="1">
            <a:spLocks noChangeArrowheads="1"/>
          </p:cNvSpPr>
          <p:nvPr/>
        </p:nvSpPr>
        <p:spPr bwMode="auto">
          <a:xfrm>
            <a:off x="1757771" y="2589213"/>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1</a:t>
            </a:r>
            <a:r>
              <a:rPr lang="en-US">
                <a:latin typeface="Times New Roman" pitchFamily="18" charset="0"/>
                <a:cs typeface="Times New Roman" pitchFamily="18" charset="0"/>
              </a:rPr>
              <a:t>)</a:t>
            </a:r>
          </a:p>
        </p:txBody>
      </p:sp>
      <p:sp>
        <p:nvSpPr>
          <p:cNvPr id="30727" name="Text Box 10"/>
          <p:cNvSpPr txBox="1">
            <a:spLocks noChangeArrowheads="1"/>
          </p:cNvSpPr>
          <p:nvPr/>
        </p:nvSpPr>
        <p:spPr bwMode="auto">
          <a:xfrm>
            <a:off x="3205571" y="2589213"/>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2</a:t>
            </a:r>
            <a:r>
              <a:rPr lang="en-US">
                <a:latin typeface="Times New Roman" pitchFamily="18" charset="0"/>
                <a:cs typeface="Times New Roman" pitchFamily="18" charset="0"/>
              </a:rPr>
              <a:t>)</a:t>
            </a:r>
          </a:p>
        </p:txBody>
      </p:sp>
      <p:pic>
        <p:nvPicPr>
          <p:cNvPr id="6" name="Picture 5" descr="txp_fig.png"/>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bwMode="auto">
          <a:xfrm>
            <a:off x="3129371" y="1792287"/>
            <a:ext cx="1050925" cy="7957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7" name="Picture 6" descr="txp_fig.png"/>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bwMode="auto">
          <a:xfrm>
            <a:off x="4577171" y="1792287"/>
            <a:ext cx="1230312" cy="79520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30730" name="Text Box 11"/>
          <p:cNvSpPr txBox="1">
            <a:spLocks noChangeArrowheads="1"/>
          </p:cNvSpPr>
          <p:nvPr/>
        </p:nvSpPr>
        <p:spPr bwMode="auto">
          <a:xfrm>
            <a:off x="4805771" y="2589213"/>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3</a:t>
            </a:r>
            <a:r>
              <a:rPr lang="en-US">
                <a:latin typeface="Times New Roman" pitchFamily="18" charset="0"/>
                <a:cs typeface="Times New Roman" pitchFamily="18" charset="0"/>
              </a:rPr>
              <a:t>)</a:t>
            </a:r>
          </a:p>
        </p:txBody>
      </p:sp>
      <p:sp>
        <p:nvSpPr>
          <p:cNvPr id="30731" name="Text Box 12"/>
          <p:cNvSpPr txBox="1">
            <a:spLocks noChangeArrowheads="1"/>
          </p:cNvSpPr>
          <p:nvPr/>
        </p:nvSpPr>
        <p:spPr bwMode="auto">
          <a:xfrm>
            <a:off x="8768171" y="2589213"/>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sym typeface="Symbol" pitchFamily="18" charset="2"/>
              </a:rPr>
              <a:t></a:t>
            </a:r>
            <a:r>
              <a:rPr lang="en-US">
                <a:latin typeface="Times New Roman" pitchFamily="18" charset="0"/>
                <a:cs typeface="Times New Roman" pitchFamily="18" charset="0"/>
              </a:rPr>
              <a:t>)</a:t>
            </a:r>
          </a:p>
        </p:txBody>
      </p:sp>
      <p:pic>
        <p:nvPicPr>
          <p:cNvPr id="8" name="Picture 7" descr="txp_fig.png"/>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bwMode="auto">
          <a:xfrm>
            <a:off x="6061232" y="1792287"/>
            <a:ext cx="1440365" cy="79520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30734" name="Text Box 11"/>
          <p:cNvSpPr txBox="1">
            <a:spLocks noChangeArrowheads="1"/>
          </p:cNvSpPr>
          <p:nvPr/>
        </p:nvSpPr>
        <p:spPr bwMode="auto">
          <a:xfrm>
            <a:off x="6405971" y="2586038"/>
            <a:ext cx="914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4</a:t>
            </a:r>
            <a:r>
              <a:rPr lang="en-US">
                <a:latin typeface="Times New Roman" pitchFamily="18" charset="0"/>
                <a:cs typeface="Times New Roman" pitchFamily="18" charset="0"/>
              </a:rPr>
              <a:t>)</a:t>
            </a:r>
          </a:p>
        </p:txBody>
      </p:sp>
      <p:pic>
        <p:nvPicPr>
          <p:cNvPr id="10" name="Picture 9" descr="txp_fig.png"/>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bwMode="auto">
          <a:xfrm>
            <a:off x="1681571" y="3736975"/>
            <a:ext cx="1050925" cy="7957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1" name="Picture 10" descr="txp_fig.png"/>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bwMode="auto">
          <a:xfrm>
            <a:off x="3129371" y="3733800"/>
            <a:ext cx="1050925" cy="7957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2" name="Picture 11" descr="txp_fig.png"/>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bwMode="auto">
          <a:xfrm>
            <a:off x="4577171" y="3733800"/>
            <a:ext cx="1230312" cy="79520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4" name="Picture 13" descr="txp_fig.png"/>
          <p:cNvPicPr>
            <a:picLocks noChangeAspect="1"/>
          </p:cNvPicPr>
          <p:nvPr>
            <p:custDataLst>
              <p:tags r:id="rId9"/>
            </p:custDataLst>
          </p:nvPr>
        </p:nvPicPr>
        <p:blipFill>
          <a:blip r:embed="rId15" cstate="print">
            <a:extLst>
              <a:ext uri="{28A0092B-C50C-407E-A947-70E740481C1C}">
                <a14:useLocalDpi xmlns:a14="http://schemas.microsoft.com/office/drawing/2010/main" val="0"/>
              </a:ext>
            </a:extLst>
          </a:blip>
          <a:stretch>
            <a:fillRect/>
          </a:stretch>
        </p:blipFill>
        <p:spPr bwMode="auto">
          <a:xfrm>
            <a:off x="8598716" y="3733800"/>
            <a:ext cx="1231084" cy="7957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30739" name="AutoShape 8"/>
          <p:cNvSpPr>
            <a:spLocks noChangeArrowheads="1"/>
          </p:cNvSpPr>
          <p:nvPr/>
        </p:nvSpPr>
        <p:spPr bwMode="auto">
          <a:xfrm>
            <a:off x="7625171" y="3965575"/>
            <a:ext cx="914400" cy="304800"/>
          </a:xfrm>
          <a:prstGeom prst="rightArrow">
            <a:avLst>
              <a:gd name="adj1" fmla="val 50000"/>
              <a:gd name="adj2" fmla="val 75000"/>
            </a:avLst>
          </a:prstGeom>
          <a:solidFill>
            <a:schemeClr val="bg2"/>
          </a:solidFill>
          <a:ln w="9525">
            <a:solidFill>
              <a:schemeClr val="tx1"/>
            </a:solidFill>
            <a:miter lim="800000"/>
            <a:headEnd/>
            <a:tailEnd/>
          </a:ln>
        </p:spPr>
        <p:txBody>
          <a:bodyPr wrap="none" anchor="ctr"/>
          <a:lstStyle/>
          <a:p>
            <a:endParaRPr lang="en-US"/>
          </a:p>
        </p:txBody>
      </p:sp>
      <p:sp>
        <p:nvSpPr>
          <p:cNvPr id="30740" name="Text Box 9"/>
          <p:cNvSpPr txBox="1">
            <a:spLocks noChangeArrowheads="1"/>
          </p:cNvSpPr>
          <p:nvPr/>
        </p:nvSpPr>
        <p:spPr bwMode="auto">
          <a:xfrm>
            <a:off x="1757771" y="4422775"/>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1</a:t>
            </a:r>
            <a:r>
              <a:rPr lang="en-US">
                <a:latin typeface="Times New Roman" pitchFamily="18" charset="0"/>
                <a:cs typeface="Times New Roman" pitchFamily="18" charset="0"/>
              </a:rPr>
              <a:t>)</a:t>
            </a:r>
          </a:p>
        </p:txBody>
      </p:sp>
      <p:sp>
        <p:nvSpPr>
          <p:cNvPr id="30741" name="Text Box 10"/>
          <p:cNvSpPr txBox="1">
            <a:spLocks noChangeArrowheads="1"/>
          </p:cNvSpPr>
          <p:nvPr/>
        </p:nvSpPr>
        <p:spPr bwMode="auto">
          <a:xfrm>
            <a:off x="3205571" y="4422775"/>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2</a:t>
            </a:r>
            <a:r>
              <a:rPr lang="en-US">
                <a:latin typeface="Times New Roman" pitchFamily="18" charset="0"/>
                <a:cs typeface="Times New Roman" pitchFamily="18" charset="0"/>
              </a:rPr>
              <a:t>)</a:t>
            </a:r>
          </a:p>
        </p:txBody>
      </p:sp>
      <p:sp>
        <p:nvSpPr>
          <p:cNvPr id="30742" name="Text Box 11"/>
          <p:cNvSpPr txBox="1">
            <a:spLocks noChangeArrowheads="1"/>
          </p:cNvSpPr>
          <p:nvPr/>
        </p:nvSpPr>
        <p:spPr bwMode="auto">
          <a:xfrm>
            <a:off x="4805771" y="4422775"/>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3</a:t>
            </a:r>
            <a:r>
              <a:rPr lang="en-US">
                <a:latin typeface="Times New Roman" pitchFamily="18" charset="0"/>
                <a:cs typeface="Times New Roman" pitchFamily="18" charset="0"/>
              </a:rPr>
              <a:t>)</a:t>
            </a:r>
          </a:p>
        </p:txBody>
      </p:sp>
      <p:sp>
        <p:nvSpPr>
          <p:cNvPr id="30743" name="Text Box 12"/>
          <p:cNvSpPr txBox="1">
            <a:spLocks noChangeArrowheads="1"/>
          </p:cNvSpPr>
          <p:nvPr/>
        </p:nvSpPr>
        <p:spPr bwMode="auto">
          <a:xfrm>
            <a:off x="8768171" y="4422775"/>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sym typeface="Symbol" pitchFamily="18" charset="2"/>
              </a:rPr>
              <a:t></a:t>
            </a:r>
            <a:r>
              <a:rPr lang="en-US">
                <a:latin typeface="Times New Roman" pitchFamily="18" charset="0"/>
                <a:cs typeface="Times New Roman" pitchFamily="18" charset="0"/>
              </a:rPr>
              <a:t>)</a:t>
            </a:r>
          </a:p>
        </p:txBody>
      </p:sp>
      <p:pic>
        <p:nvPicPr>
          <p:cNvPr id="13" name="Picture 12" descr="txp_fig.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6061232" y="3733800"/>
            <a:ext cx="1440365" cy="79520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30745" name="Text Box 11"/>
          <p:cNvSpPr txBox="1">
            <a:spLocks noChangeArrowheads="1"/>
          </p:cNvSpPr>
          <p:nvPr/>
        </p:nvSpPr>
        <p:spPr bwMode="auto">
          <a:xfrm>
            <a:off x="6405971" y="4419600"/>
            <a:ext cx="914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4</a:t>
            </a:r>
            <a:r>
              <a:rPr lang="en-US">
                <a:latin typeface="Times New Roman" pitchFamily="18" charset="0"/>
                <a:cs typeface="Times New Roman" pitchFamily="18" charset="0"/>
              </a:rPr>
              <a:t>)</a:t>
            </a:r>
          </a:p>
        </p:txBody>
      </p:sp>
      <p:pic>
        <p:nvPicPr>
          <p:cNvPr id="15" name="Picture 14" descr="txp_fig.png"/>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bwMode="auto">
          <a:xfrm>
            <a:off x="1622652" y="5565775"/>
            <a:ext cx="1321163" cy="7957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50" name="Picture 49" descr="txp_fig.png"/>
          <p:cNvPicPr>
            <a:picLocks noChangeAspect="1"/>
          </p:cNvPicPr>
          <p:nvPr>
            <p:custDataLst>
              <p:tags r:id="rId12"/>
            </p:custDataLst>
          </p:nvPr>
        </p:nvPicPr>
        <p:blipFill>
          <a:blip r:embed="rId15" cstate="print">
            <a:extLst>
              <a:ext uri="{28A0092B-C50C-407E-A947-70E740481C1C}">
                <a14:useLocalDpi xmlns:a14="http://schemas.microsoft.com/office/drawing/2010/main" val="0"/>
              </a:ext>
            </a:extLst>
          </a:blip>
          <a:stretch>
            <a:fillRect/>
          </a:stretch>
        </p:blipFill>
        <p:spPr bwMode="auto">
          <a:xfrm>
            <a:off x="8674916" y="5562600"/>
            <a:ext cx="1231084" cy="7957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30748" name="Text Box 9"/>
          <p:cNvSpPr txBox="1">
            <a:spLocks noChangeArrowheads="1"/>
          </p:cNvSpPr>
          <p:nvPr/>
        </p:nvSpPr>
        <p:spPr bwMode="auto">
          <a:xfrm>
            <a:off x="1833971" y="6251575"/>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1</a:t>
            </a:r>
            <a:r>
              <a:rPr lang="en-US">
                <a:latin typeface="Times New Roman" pitchFamily="18" charset="0"/>
                <a:cs typeface="Times New Roman" pitchFamily="18" charset="0"/>
              </a:rPr>
              <a:t>)</a:t>
            </a:r>
          </a:p>
        </p:txBody>
      </p:sp>
      <p:sp>
        <p:nvSpPr>
          <p:cNvPr id="30749" name="Text Box 12"/>
          <p:cNvSpPr txBox="1">
            <a:spLocks noChangeArrowheads="1"/>
          </p:cNvSpPr>
          <p:nvPr/>
        </p:nvSpPr>
        <p:spPr bwMode="auto">
          <a:xfrm>
            <a:off x="8844371" y="6251575"/>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sym typeface="Symbol" pitchFamily="18" charset="2"/>
              </a:rPr>
              <a:t></a:t>
            </a:r>
            <a:r>
              <a:rPr lang="en-US">
                <a:latin typeface="Times New Roman" pitchFamily="18" charset="0"/>
                <a:cs typeface="Times New Roman" pitchFamily="18" charset="0"/>
              </a:rPr>
              <a:t>)</a:t>
            </a:r>
          </a:p>
        </p:txBody>
      </p:sp>
      <p:sp>
        <p:nvSpPr>
          <p:cNvPr id="30750" name="AutoShape 8"/>
          <p:cNvSpPr>
            <a:spLocks noChangeArrowheads="1"/>
          </p:cNvSpPr>
          <p:nvPr/>
        </p:nvSpPr>
        <p:spPr bwMode="auto">
          <a:xfrm>
            <a:off x="7625171" y="5794375"/>
            <a:ext cx="914400" cy="304800"/>
          </a:xfrm>
          <a:prstGeom prst="rightArrow">
            <a:avLst>
              <a:gd name="adj1" fmla="val 50000"/>
              <a:gd name="adj2" fmla="val 75000"/>
            </a:avLst>
          </a:prstGeom>
          <a:solidFill>
            <a:schemeClr val="bg2"/>
          </a:solidFill>
          <a:ln w="9525">
            <a:solidFill>
              <a:schemeClr val="tx1"/>
            </a:solidFill>
            <a:miter lim="800000"/>
            <a:headEnd/>
            <a:tailEnd/>
          </a:ln>
        </p:spPr>
        <p:txBody>
          <a:bodyPr wrap="none" anchor="ctr"/>
          <a:lstStyle/>
          <a:p>
            <a:endParaRPr lang="en-US"/>
          </a:p>
        </p:txBody>
      </p:sp>
      <p:sp>
        <p:nvSpPr>
          <p:cNvPr id="30751" name="TextBox 15"/>
          <p:cNvSpPr txBox="1">
            <a:spLocks noChangeArrowheads="1"/>
          </p:cNvSpPr>
          <p:nvPr/>
        </p:nvSpPr>
        <p:spPr bwMode="auto">
          <a:xfrm>
            <a:off x="4119971" y="5870575"/>
            <a:ext cx="415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a:t>
            </a:r>
          </a:p>
        </p:txBody>
      </p:sp>
      <p:sp>
        <p:nvSpPr>
          <p:cNvPr id="2" name="TextBox 1"/>
          <p:cNvSpPr txBox="1"/>
          <p:nvPr/>
        </p:nvSpPr>
        <p:spPr>
          <a:xfrm>
            <a:off x="10337800" y="6477000"/>
            <a:ext cx="1942396" cy="369332"/>
          </a:xfrm>
          <a:prstGeom prst="rect">
            <a:avLst/>
          </a:prstGeom>
          <a:noFill/>
        </p:spPr>
        <p:txBody>
          <a:bodyPr wrap="none" rtlCol="0">
            <a:spAutoFit/>
          </a:bodyPr>
          <a:lstStyle/>
          <a:p>
            <a:r>
              <a:rPr lang="en-US" dirty="0">
                <a:solidFill>
                  <a:srgbClr val="FF0000"/>
                </a:solidFill>
                <a:latin typeface="Calibri"/>
                <a:cs typeface="Calibri"/>
              </a:rPr>
              <a:t>[Demo: L13D1,2,3]</a:t>
            </a:r>
          </a:p>
        </p:txBody>
      </p:sp>
    </p:spTree>
    <p:extLst>
      <p:ext uri="{BB962C8B-B14F-4D97-AF65-F5344CB8AC3E}">
        <p14:creationId xmlns:p14="http://schemas.microsoft.com/office/powerpoint/2010/main" val="39809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7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7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7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7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7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74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7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75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75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0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P spid="30727" grpId="0"/>
      <p:bldP spid="30730" grpId="0"/>
      <p:bldP spid="30731" grpId="0"/>
      <p:bldP spid="30734" grpId="0"/>
      <p:bldP spid="30739" grpId="0" animBg="1"/>
      <p:bldP spid="30740" grpId="0"/>
      <p:bldP spid="30741" grpId="0"/>
      <p:bldP spid="30742" grpId="0"/>
      <p:bldP spid="30743" grpId="0"/>
      <p:bldP spid="30745" grpId="0"/>
      <p:bldP spid="30748" grpId="0"/>
      <p:bldP spid="30749" grpId="0"/>
      <p:bldP spid="30750" grpId="0" animBg="1"/>
      <p:bldP spid="307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0"/>
            <a:ext cx="12192000" cy="1143000"/>
          </a:xfrm>
        </p:spPr>
        <p:txBody>
          <a:bodyPr/>
          <a:lstStyle/>
          <a:p>
            <a:r>
              <a:rPr lang="en-US" sz="4000" dirty="0">
                <a:ea typeface="ＭＳ Ｐゴシック" pitchFamily="34" charset="-128"/>
              </a:rPr>
              <a:t>Application of Stationary Distribution: Web Link Analysis</a:t>
            </a:r>
          </a:p>
        </p:txBody>
      </p:sp>
      <p:sp>
        <p:nvSpPr>
          <p:cNvPr id="32770" name="Rectangle 3"/>
          <p:cNvSpPr>
            <a:spLocks noGrp="1" noChangeArrowheads="1"/>
          </p:cNvSpPr>
          <p:nvPr>
            <p:ph idx="1"/>
          </p:nvPr>
        </p:nvSpPr>
        <p:spPr>
          <a:xfrm>
            <a:off x="228600" y="1371600"/>
            <a:ext cx="7239000" cy="5333999"/>
          </a:xfrm>
        </p:spPr>
        <p:txBody>
          <a:bodyPr/>
          <a:lstStyle/>
          <a:p>
            <a:pPr>
              <a:lnSpc>
                <a:spcPct val="120000"/>
              </a:lnSpc>
              <a:spcBef>
                <a:spcPts val="400"/>
              </a:spcBef>
            </a:pPr>
            <a:r>
              <a:rPr lang="en-US" sz="2400" dirty="0">
                <a:ea typeface="ＭＳ Ｐゴシック" pitchFamily="34" charset="-128"/>
              </a:rPr>
              <a:t>PageRank over a web graph</a:t>
            </a:r>
          </a:p>
          <a:p>
            <a:pPr lvl="1">
              <a:lnSpc>
                <a:spcPct val="120000"/>
              </a:lnSpc>
              <a:spcBef>
                <a:spcPts val="400"/>
              </a:spcBef>
            </a:pPr>
            <a:r>
              <a:rPr lang="en-US" sz="2000" dirty="0">
                <a:ea typeface="ＭＳ Ｐゴシック" pitchFamily="34" charset="-128"/>
              </a:rPr>
              <a:t>Each web page is a possible value of a state</a:t>
            </a:r>
            <a:endParaRPr lang="en-US" sz="500" dirty="0">
              <a:ea typeface="ＭＳ Ｐゴシック" pitchFamily="34" charset="-128"/>
            </a:endParaRPr>
          </a:p>
          <a:p>
            <a:pPr lvl="1">
              <a:lnSpc>
                <a:spcPct val="120000"/>
              </a:lnSpc>
              <a:spcBef>
                <a:spcPts val="400"/>
              </a:spcBef>
            </a:pPr>
            <a:r>
              <a:rPr lang="en-US" sz="2000" dirty="0">
                <a:ea typeface="ＭＳ Ｐゴシック" pitchFamily="34" charset="-128"/>
              </a:rPr>
              <a:t>Initial distribution: uniform over pages</a:t>
            </a:r>
            <a:endParaRPr lang="en-US" sz="500" dirty="0">
              <a:ea typeface="ＭＳ Ｐゴシック" pitchFamily="34" charset="-128"/>
            </a:endParaRPr>
          </a:p>
          <a:p>
            <a:pPr lvl="1">
              <a:lnSpc>
                <a:spcPct val="120000"/>
              </a:lnSpc>
              <a:spcBef>
                <a:spcPts val="400"/>
              </a:spcBef>
            </a:pPr>
            <a:r>
              <a:rPr lang="en-US" sz="2000" dirty="0">
                <a:ea typeface="ＭＳ Ｐゴシック" pitchFamily="34" charset="-128"/>
              </a:rPr>
              <a:t>Transitions:</a:t>
            </a:r>
            <a:endParaRPr lang="en-US" sz="500" dirty="0">
              <a:ea typeface="ＭＳ Ｐゴシック" pitchFamily="34" charset="-128"/>
            </a:endParaRPr>
          </a:p>
          <a:p>
            <a:pPr lvl="2">
              <a:lnSpc>
                <a:spcPct val="120000"/>
              </a:lnSpc>
              <a:spcBef>
                <a:spcPts val="400"/>
              </a:spcBef>
            </a:pPr>
            <a:r>
              <a:rPr lang="en-US" sz="1800" dirty="0">
                <a:ea typeface="ＭＳ Ｐゴシック" pitchFamily="34" charset="-128"/>
              </a:rPr>
              <a:t>With prob. c, uniform jump to a random page </a:t>
            </a:r>
          </a:p>
          <a:p>
            <a:pPr lvl="2">
              <a:lnSpc>
                <a:spcPct val="120000"/>
              </a:lnSpc>
              <a:spcBef>
                <a:spcPts val="400"/>
              </a:spcBef>
            </a:pPr>
            <a:r>
              <a:rPr lang="en-US" sz="1800" dirty="0">
                <a:ea typeface="ＭＳ Ｐゴシック" pitchFamily="34" charset="-128"/>
              </a:rPr>
              <a:t>With prob. 1-c, follow a random </a:t>
            </a:r>
            <a:r>
              <a:rPr lang="en-US" sz="1800" dirty="0" err="1">
                <a:ea typeface="ＭＳ Ｐゴシック" pitchFamily="34" charset="-128"/>
              </a:rPr>
              <a:t>outlink</a:t>
            </a:r>
            <a:endParaRPr lang="en-US" sz="1200" dirty="0">
              <a:ea typeface="ＭＳ Ｐゴシック" pitchFamily="34" charset="-128"/>
            </a:endParaRPr>
          </a:p>
          <a:p>
            <a:pPr>
              <a:lnSpc>
                <a:spcPct val="120000"/>
              </a:lnSpc>
              <a:spcBef>
                <a:spcPts val="400"/>
              </a:spcBef>
            </a:pPr>
            <a:r>
              <a:rPr lang="en-US" sz="2400" dirty="0">
                <a:ea typeface="ＭＳ Ｐゴシック" pitchFamily="34" charset="-128"/>
              </a:rPr>
              <a:t>Stationary distribution</a:t>
            </a:r>
          </a:p>
          <a:p>
            <a:pPr lvl="1">
              <a:lnSpc>
                <a:spcPct val="120000"/>
              </a:lnSpc>
              <a:spcBef>
                <a:spcPts val="400"/>
              </a:spcBef>
            </a:pPr>
            <a:r>
              <a:rPr lang="en-US" sz="2000" dirty="0">
                <a:ea typeface="ＭＳ Ｐゴシック" pitchFamily="34" charset="-128"/>
              </a:rPr>
              <a:t>Will spend more time on highly reachable pages</a:t>
            </a:r>
          </a:p>
          <a:p>
            <a:pPr lvl="1">
              <a:lnSpc>
                <a:spcPct val="120000"/>
              </a:lnSpc>
              <a:spcBef>
                <a:spcPts val="400"/>
              </a:spcBef>
            </a:pPr>
            <a:r>
              <a:rPr lang="en-US" sz="2000" dirty="0">
                <a:ea typeface="ＭＳ Ｐゴシック" pitchFamily="34" charset="-128"/>
              </a:rPr>
              <a:t>Google 1.0 returned the set of pages containing all your keywords in decreasing rank, now all search engines use link analysis along with many other factors (rank actually getting less important over time)</a:t>
            </a:r>
          </a:p>
        </p:txBody>
      </p:sp>
      <p:sp>
        <p:nvSpPr>
          <p:cNvPr id="32771" name="Oval 4"/>
          <p:cNvSpPr>
            <a:spLocks noChangeArrowheads="1"/>
          </p:cNvSpPr>
          <p:nvPr/>
        </p:nvSpPr>
        <p:spPr bwMode="auto">
          <a:xfrm>
            <a:off x="8339137" y="2424112"/>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2772" name="Oval 5"/>
          <p:cNvSpPr>
            <a:spLocks noChangeArrowheads="1"/>
          </p:cNvSpPr>
          <p:nvPr/>
        </p:nvSpPr>
        <p:spPr bwMode="auto">
          <a:xfrm>
            <a:off x="9405937" y="2347912"/>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2773" name="Oval 6"/>
          <p:cNvSpPr>
            <a:spLocks noChangeArrowheads="1"/>
          </p:cNvSpPr>
          <p:nvPr/>
        </p:nvSpPr>
        <p:spPr bwMode="auto">
          <a:xfrm>
            <a:off x="9024937" y="3567112"/>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2774" name="Oval 7"/>
          <p:cNvSpPr>
            <a:spLocks noChangeArrowheads="1"/>
          </p:cNvSpPr>
          <p:nvPr/>
        </p:nvSpPr>
        <p:spPr bwMode="auto">
          <a:xfrm>
            <a:off x="9786937" y="3033712"/>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2775" name="Oval 8"/>
          <p:cNvSpPr>
            <a:spLocks noChangeArrowheads="1"/>
          </p:cNvSpPr>
          <p:nvPr/>
        </p:nvSpPr>
        <p:spPr bwMode="auto">
          <a:xfrm>
            <a:off x="8262937" y="3186112"/>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cxnSp>
        <p:nvCxnSpPr>
          <p:cNvPr id="32776" name="AutoShape 9"/>
          <p:cNvCxnSpPr>
            <a:cxnSpLocks noChangeShapeType="1"/>
            <a:stCxn id="32771" idx="6"/>
            <a:endCxn id="32772" idx="2"/>
          </p:cNvCxnSpPr>
          <p:nvPr/>
        </p:nvCxnSpPr>
        <p:spPr bwMode="auto">
          <a:xfrm flipV="1">
            <a:off x="8582025" y="2462212"/>
            <a:ext cx="809625" cy="76200"/>
          </a:xfrm>
          <a:prstGeom prst="straightConnector1">
            <a:avLst/>
          </a:prstGeom>
          <a:noFill/>
          <a:ln w="28575">
            <a:solidFill>
              <a:schemeClr val="tx1"/>
            </a:solidFill>
            <a:round/>
            <a:headEnd/>
            <a:tailEnd type="triangle" w="lg" len="med"/>
          </a:ln>
          <a:extLst>
            <a:ext uri="{909E8E84-426E-40dd-AFC4-6F175D3DCCD1}">
              <a14:hiddenFill xmlns:a14="http://schemas.microsoft.com/office/drawing/2010/main" xmlns="">
                <a:noFill/>
              </a14:hiddenFill>
            </a:ext>
          </a:extLst>
        </p:spPr>
      </p:cxnSp>
      <p:cxnSp>
        <p:nvCxnSpPr>
          <p:cNvPr id="32777" name="AutoShape 10"/>
          <p:cNvCxnSpPr>
            <a:cxnSpLocks noChangeShapeType="1"/>
            <a:stCxn id="32774" idx="0"/>
            <a:endCxn id="32772" idx="5"/>
          </p:cNvCxnSpPr>
          <p:nvPr/>
        </p:nvCxnSpPr>
        <p:spPr bwMode="auto">
          <a:xfrm flipH="1" flipV="1">
            <a:off x="9601200" y="2557462"/>
            <a:ext cx="300037" cy="461963"/>
          </a:xfrm>
          <a:prstGeom prst="straightConnector1">
            <a:avLst/>
          </a:prstGeom>
          <a:noFill/>
          <a:ln w="28575">
            <a:solidFill>
              <a:schemeClr val="tx1"/>
            </a:solidFill>
            <a:round/>
            <a:headEnd/>
            <a:tailEnd type="triangle" w="lg" len="med"/>
          </a:ln>
          <a:extLst>
            <a:ext uri="{909E8E84-426E-40dd-AFC4-6F175D3DCCD1}">
              <a14:hiddenFill xmlns:a14="http://schemas.microsoft.com/office/drawing/2010/main" xmlns="">
                <a:noFill/>
              </a14:hiddenFill>
            </a:ext>
          </a:extLst>
        </p:spPr>
      </p:cxnSp>
      <p:cxnSp>
        <p:nvCxnSpPr>
          <p:cNvPr id="32778" name="AutoShape 11"/>
          <p:cNvCxnSpPr>
            <a:cxnSpLocks noChangeShapeType="1"/>
            <a:stCxn id="32771" idx="5"/>
            <a:endCxn id="32773" idx="1"/>
          </p:cNvCxnSpPr>
          <p:nvPr/>
        </p:nvCxnSpPr>
        <p:spPr bwMode="auto">
          <a:xfrm>
            <a:off x="8534400" y="2633662"/>
            <a:ext cx="523875" cy="952500"/>
          </a:xfrm>
          <a:prstGeom prst="straightConnector1">
            <a:avLst/>
          </a:prstGeom>
          <a:noFill/>
          <a:ln w="28575">
            <a:solidFill>
              <a:schemeClr val="tx1"/>
            </a:solidFill>
            <a:round/>
            <a:headEnd/>
            <a:tailEnd type="triangle" w="lg" len="med"/>
          </a:ln>
          <a:extLst>
            <a:ext uri="{909E8E84-426E-40dd-AFC4-6F175D3DCCD1}">
              <a14:hiddenFill xmlns:a14="http://schemas.microsoft.com/office/drawing/2010/main" xmlns="">
                <a:noFill/>
              </a14:hiddenFill>
            </a:ext>
          </a:extLst>
        </p:spPr>
      </p:cxnSp>
      <p:cxnSp>
        <p:nvCxnSpPr>
          <p:cNvPr id="32779" name="AutoShape 12"/>
          <p:cNvCxnSpPr>
            <a:cxnSpLocks noChangeShapeType="1"/>
            <a:stCxn id="32773" idx="7"/>
            <a:endCxn id="32772" idx="4"/>
          </p:cNvCxnSpPr>
          <p:nvPr/>
        </p:nvCxnSpPr>
        <p:spPr bwMode="auto">
          <a:xfrm flipV="1">
            <a:off x="9220200" y="2590800"/>
            <a:ext cx="300037" cy="995362"/>
          </a:xfrm>
          <a:prstGeom prst="straightConnector1">
            <a:avLst/>
          </a:prstGeom>
          <a:noFill/>
          <a:ln w="28575">
            <a:solidFill>
              <a:schemeClr val="tx1"/>
            </a:solidFill>
            <a:round/>
            <a:headEnd/>
            <a:tailEnd type="triangle" w="lg" len="med"/>
          </a:ln>
          <a:extLst>
            <a:ext uri="{909E8E84-426E-40dd-AFC4-6F175D3DCCD1}">
              <a14:hiddenFill xmlns:a14="http://schemas.microsoft.com/office/drawing/2010/main" xmlns="">
                <a:noFill/>
              </a14:hiddenFill>
            </a:ext>
          </a:extLst>
        </p:spPr>
      </p:cxnSp>
      <p:cxnSp>
        <p:nvCxnSpPr>
          <p:cNvPr id="32780" name="AutoShape 13"/>
          <p:cNvCxnSpPr>
            <a:cxnSpLocks noChangeShapeType="1"/>
            <a:stCxn id="32772" idx="1"/>
            <a:endCxn id="32771" idx="7"/>
          </p:cNvCxnSpPr>
          <p:nvPr/>
        </p:nvCxnSpPr>
        <p:spPr bwMode="auto">
          <a:xfrm rot="-5400000" flipH="1" flipV="1">
            <a:off x="8948738" y="1952624"/>
            <a:ext cx="76200" cy="904875"/>
          </a:xfrm>
          <a:prstGeom prst="curvedConnector3">
            <a:avLst>
              <a:gd name="adj1" fmla="val -325000"/>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cxnSp>
      <p:cxnSp>
        <p:nvCxnSpPr>
          <p:cNvPr id="32781" name="AutoShape 14"/>
          <p:cNvCxnSpPr>
            <a:cxnSpLocks noChangeShapeType="1"/>
            <a:stCxn id="32772" idx="6"/>
            <a:endCxn id="32774" idx="6"/>
          </p:cNvCxnSpPr>
          <p:nvPr/>
        </p:nvCxnSpPr>
        <p:spPr bwMode="auto">
          <a:xfrm>
            <a:off x="9648825" y="2462212"/>
            <a:ext cx="381000" cy="685800"/>
          </a:xfrm>
          <a:prstGeom prst="curvedConnector3">
            <a:avLst>
              <a:gd name="adj1" fmla="val 156250"/>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cxnSp>
      <p:cxnSp>
        <p:nvCxnSpPr>
          <p:cNvPr id="32782" name="AutoShape 15"/>
          <p:cNvCxnSpPr>
            <a:cxnSpLocks noChangeShapeType="1"/>
            <a:stCxn id="32772" idx="0"/>
            <a:endCxn id="32775" idx="2"/>
          </p:cNvCxnSpPr>
          <p:nvPr/>
        </p:nvCxnSpPr>
        <p:spPr bwMode="auto">
          <a:xfrm rot="-5400000" flipH="1" flipV="1">
            <a:off x="8401050" y="2181225"/>
            <a:ext cx="966787" cy="1271587"/>
          </a:xfrm>
          <a:prstGeom prst="curvedConnector4">
            <a:avLst>
              <a:gd name="adj1" fmla="val -43190"/>
              <a:gd name="adj2" fmla="val 116852"/>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cxnSp>
      <p:cxnSp>
        <p:nvCxnSpPr>
          <p:cNvPr id="32783" name="AutoShape 16"/>
          <p:cNvCxnSpPr>
            <a:cxnSpLocks noChangeShapeType="1"/>
            <a:stCxn id="32772" idx="7"/>
            <a:endCxn id="32773" idx="6"/>
          </p:cNvCxnSpPr>
          <p:nvPr/>
        </p:nvCxnSpPr>
        <p:spPr bwMode="auto">
          <a:xfrm rot="-5400000" flipH="1" flipV="1">
            <a:off x="8777288" y="2857499"/>
            <a:ext cx="1314450" cy="333375"/>
          </a:xfrm>
          <a:prstGeom prst="curvedConnector4">
            <a:avLst>
              <a:gd name="adj1" fmla="val -19083"/>
              <a:gd name="adj2" fmla="val -284764"/>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cxnSp>
      <p:cxnSp>
        <p:nvCxnSpPr>
          <p:cNvPr id="32784" name="AutoShape 17"/>
          <p:cNvCxnSpPr>
            <a:cxnSpLocks noChangeShapeType="1"/>
            <a:stCxn id="32772" idx="0"/>
            <a:endCxn id="32772" idx="7"/>
          </p:cNvCxnSpPr>
          <p:nvPr/>
        </p:nvCxnSpPr>
        <p:spPr bwMode="auto">
          <a:xfrm rot="5400000" flipV="1">
            <a:off x="9544050" y="2309812"/>
            <a:ext cx="33337" cy="80963"/>
          </a:xfrm>
          <a:prstGeom prst="curvedConnector3">
            <a:avLst>
              <a:gd name="adj1" fmla="val -1980954"/>
            </a:avLst>
          </a:prstGeom>
          <a:noFill/>
          <a:ln w="9525">
            <a:solidFill>
              <a:schemeClr val="tx1"/>
            </a:solidFill>
            <a:prstDash val="dash"/>
            <a:round/>
            <a:headEnd/>
            <a:tailEnd type="triangle" w="med" len="med"/>
          </a:ln>
          <a:extLst>
            <a:ext uri="{909E8E84-426E-40dd-AFC4-6F175D3DCCD1}">
              <a14:hiddenFill xmlns:a14="http://schemas.microsoft.com/office/drawing/2010/main" xmlns="">
                <a:noFill/>
              </a14:hiddenFill>
            </a:ext>
          </a:extLst>
        </p:spPr>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3284" y="4343400"/>
            <a:ext cx="4788715" cy="2362199"/>
          </a:xfrm>
          <a:prstGeom prst="rect">
            <a:avLst/>
          </a:prstGeom>
        </p:spPr>
      </p:pic>
    </p:spTree>
    <p:extLst>
      <p:ext uri="{BB962C8B-B14F-4D97-AF65-F5344CB8AC3E}">
        <p14:creationId xmlns:p14="http://schemas.microsoft.com/office/powerpoint/2010/main" val="261515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Markov Models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219200"/>
            <a:ext cx="5954245" cy="5397615"/>
          </a:xfrm>
          <a:prstGeom prst="rect">
            <a:avLst/>
          </a:prstGeom>
        </p:spPr>
      </p:pic>
    </p:spTree>
    <p:extLst>
      <p:ext uri="{BB962C8B-B14F-4D97-AF65-F5344CB8AC3E}">
        <p14:creationId xmlns:p14="http://schemas.microsoft.com/office/powerpoint/2010/main" val="4177018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a:latin typeface="Calibri"/>
                <a:ea typeface="ＭＳ Ｐゴシック" pitchFamily="34" charset="-128"/>
                <a:cs typeface="Calibri"/>
              </a:rPr>
              <a:t>Hidden Markov Models</a:t>
            </a:r>
          </a:p>
        </p:txBody>
      </p:sp>
      <p:sp>
        <p:nvSpPr>
          <p:cNvPr id="36866" name="Rectangle 3"/>
          <p:cNvSpPr>
            <a:spLocks noGrp="1" noChangeArrowheads="1"/>
          </p:cNvSpPr>
          <p:nvPr>
            <p:ph idx="1"/>
          </p:nvPr>
        </p:nvSpPr>
        <p:spPr>
          <a:xfrm>
            <a:off x="406400" y="1397001"/>
            <a:ext cx="6515100" cy="4729164"/>
          </a:xfrm>
        </p:spPr>
        <p:txBody>
          <a:bodyPr/>
          <a:lstStyle/>
          <a:p>
            <a:pPr>
              <a:lnSpc>
                <a:spcPct val="90000"/>
              </a:lnSpc>
            </a:pPr>
            <a:r>
              <a:rPr lang="en-US" sz="2400" dirty="0">
                <a:latin typeface="Calibri"/>
                <a:ea typeface="ＭＳ Ｐゴシック" pitchFamily="34" charset="-128"/>
                <a:cs typeface="Calibri"/>
              </a:rPr>
              <a:t>Usually the true state is not observed directly</a:t>
            </a:r>
            <a:endParaRPr lang="en-US" sz="2000" dirty="0">
              <a:latin typeface="Calibri"/>
              <a:ea typeface="ＭＳ Ｐゴシック" pitchFamily="34" charset="-128"/>
              <a:cs typeface="Calibri"/>
            </a:endParaRPr>
          </a:p>
          <a:p>
            <a:pPr lvl="1">
              <a:lnSpc>
                <a:spcPct val="90000"/>
              </a:lnSpc>
            </a:pPr>
            <a:endParaRPr lang="en-US" sz="2000" dirty="0">
              <a:latin typeface="Calibri"/>
              <a:ea typeface="ＭＳ Ｐゴシック" pitchFamily="34" charset="-128"/>
              <a:cs typeface="Calibri"/>
            </a:endParaRPr>
          </a:p>
          <a:p>
            <a:pPr>
              <a:lnSpc>
                <a:spcPct val="90000"/>
              </a:lnSpc>
            </a:pPr>
            <a:r>
              <a:rPr lang="en-US" sz="2400" dirty="0">
                <a:latin typeface="Calibri"/>
                <a:ea typeface="ＭＳ Ｐゴシック" pitchFamily="34" charset="-128"/>
                <a:cs typeface="Calibri"/>
              </a:rPr>
              <a:t>Hidden Markov models (HMMs)</a:t>
            </a:r>
          </a:p>
          <a:p>
            <a:pPr lvl="1">
              <a:lnSpc>
                <a:spcPct val="90000"/>
              </a:lnSpc>
            </a:pPr>
            <a:r>
              <a:rPr lang="en-US" sz="2000" dirty="0">
                <a:latin typeface="Calibri"/>
                <a:ea typeface="ＭＳ Ｐゴシック" pitchFamily="34" charset="-128"/>
                <a:cs typeface="Calibri"/>
              </a:rPr>
              <a:t>Underlying Markov chain over states </a:t>
            </a:r>
            <a:r>
              <a:rPr lang="en-US" sz="2000" i="1" dirty="0">
                <a:solidFill>
                  <a:srgbClr val="CC00CC"/>
                </a:solidFill>
                <a:latin typeface="Calibri"/>
                <a:ea typeface="ＭＳ Ｐゴシック" pitchFamily="34" charset="-128"/>
                <a:cs typeface="Calibri"/>
              </a:rPr>
              <a:t>X</a:t>
            </a:r>
          </a:p>
          <a:p>
            <a:pPr lvl="1">
              <a:lnSpc>
                <a:spcPct val="90000"/>
              </a:lnSpc>
            </a:pPr>
            <a:r>
              <a:rPr lang="en-US" sz="2000" dirty="0">
                <a:latin typeface="Calibri"/>
                <a:ea typeface="ＭＳ Ｐゴシック" pitchFamily="34" charset="-128"/>
                <a:cs typeface="Calibri"/>
              </a:rPr>
              <a:t>You observe evidence </a:t>
            </a:r>
            <a:r>
              <a:rPr lang="en-US" sz="2000" i="1" dirty="0">
                <a:solidFill>
                  <a:srgbClr val="CC00CC"/>
                </a:solidFill>
                <a:latin typeface="Calibri"/>
                <a:ea typeface="ＭＳ Ｐゴシック" pitchFamily="34" charset="-128"/>
                <a:cs typeface="Calibri"/>
              </a:rPr>
              <a:t>E</a:t>
            </a:r>
            <a:r>
              <a:rPr lang="en-US" sz="2000" dirty="0">
                <a:latin typeface="Calibri"/>
                <a:ea typeface="ＭＳ Ｐゴシック" pitchFamily="34" charset="-128"/>
                <a:cs typeface="Calibri"/>
              </a:rPr>
              <a:t> at each time step</a:t>
            </a:r>
          </a:p>
          <a:p>
            <a:pPr lvl="1">
              <a:lnSpc>
                <a:spcPct val="90000"/>
              </a:lnSpc>
            </a:pPr>
            <a:r>
              <a:rPr lang="en-US" sz="2000" i="1" dirty="0" err="1">
                <a:solidFill>
                  <a:srgbClr val="CC00CC"/>
                </a:solidFill>
                <a:latin typeface="Calibri"/>
                <a:ea typeface="ＭＳ Ｐゴシック" pitchFamily="34" charset="-128"/>
                <a:cs typeface="Calibri"/>
              </a:rPr>
              <a:t>X</a:t>
            </a:r>
            <a:r>
              <a:rPr lang="en-US" i="1" baseline="-25000" dirty="0" err="1">
                <a:solidFill>
                  <a:srgbClr val="CC00CC"/>
                </a:solidFill>
                <a:latin typeface="Calibri"/>
                <a:ea typeface="ＭＳ Ｐゴシック" pitchFamily="34" charset="-128"/>
                <a:cs typeface="Calibri"/>
              </a:rPr>
              <a:t>t</a:t>
            </a:r>
            <a:r>
              <a:rPr lang="en-US" sz="2000" i="1" dirty="0">
                <a:solidFill>
                  <a:srgbClr val="CC00CC"/>
                </a:solidFill>
                <a:latin typeface="Calibri"/>
                <a:ea typeface="ＭＳ Ｐゴシック" pitchFamily="34" charset="-128"/>
                <a:cs typeface="Calibri"/>
              </a:rPr>
              <a:t> </a:t>
            </a:r>
            <a:r>
              <a:rPr lang="en-US" sz="2000" dirty="0">
                <a:latin typeface="Calibri"/>
                <a:ea typeface="ＭＳ Ｐゴシック" pitchFamily="34" charset="-128"/>
                <a:cs typeface="Calibri"/>
              </a:rPr>
              <a:t>is a single discrete variable; </a:t>
            </a:r>
            <a:r>
              <a:rPr lang="en-US" sz="2000" i="1" dirty="0">
                <a:solidFill>
                  <a:srgbClr val="CC00CC"/>
                </a:solidFill>
                <a:latin typeface="Calibri"/>
                <a:ea typeface="ＭＳ Ｐゴシック" pitchFamily="34" charset="-128"/>
                <a:cs typeface="Calibri"/>
              </a:rPr>
              <a:t>E</a:t>
            </a:r>
            <a:r>
              <a:rPr lang="en-US" sz="3200" i="1" baseline="-25000" dirty="0">
                <a:solidFill>
                  <a:srgbClr val="CC00CC"/>
                </a:solidFill>
                <a:latin typeface="Calibri"/>
                <a:ea typeface="ＭＳ Ｐゴシック" pitchFamily="34" charset="-128"/>
                <a:cs typeface="Calibri"/>
              </a:rPr>
              <a:t>t</a:t>
            </a:r>
            <a:r>
              <a:rPr lang="en-US" sz="2000" i="1" dirty="0">
                <a:solidFill>
                  <a:srgbClr val="CC00CC"/>
                </a:solidFill>
                <a:latin typeface="Calibri"/>
                <a:ea typeface="ＭＳ Ｐゴシック" pitchFamily="34" charset="-128"/>
                <a:cs typeface="Calibri"/>
              </a:rPr>
              <a:t> </a:t>
            </a:r>
            <a:r>
              <a:rPr lang="en-US" sz="2000" dirty="0">
                <a:latin typeface="Calibri"/>
                <a:ea typeface="ＭＳ Ｐゴシック" pitchFamily="34" charset="-128"/>
                <a:cs typeface="Calibri"/>
              </a:rPr>
              <a:t>may be continuous and may consist of several variables</a:t>
            </a:r>
          </a:p>
        </p:txBody>
      </p:sp>
      <p:grpSp>
        <p:nvGrpSpPr>
          <p:cNvPr id="3" name="Group 2"/>
          <p:cNvGrpSpPr/>
          <p:nvPr/>
        </p:nvGrpSpPr>
        <p:grpSpPr>
          <a:xfrm>
            <a:off x="1676400" y="4267200"/>
            <a:ext cx="4800600" cy="1600200"/>
            <a:chOff x="1676400" y="4267200"/>
            <a:chExt cx="4800600" cy="1600200"/>
          </a:xfrm>
        </p:grpSpPr>
        <p:sp>
          <p:nvSpPr>
            <p:cNvPr id="36867" name="Oval 4"/>
            <p:cNvSpPr>
              <a:spLocks noChangeArrowheads="1"/>
            </p:cNvSpPr>
            <p:nvPr/>
          </p:nvSpPr>
          <p:spPr bwMode="auto">
            <a:xfrm>
              <a:off x="5943600" y="4267200"/>
              <a:ext cx="533400" cy="533400"/>
            </a:xfrm>
            <a:prstGeom prst="ellipse">
              <a:avLst/>
            </a:prstGeom>
            <a:solidFill>
              <a:schemeClr val="bg1"/>
            </a:solidFill>
            <a:ln w="28575">
              <a:solidFill>
                <a:schemeClr val="bg1"/>
              </a:solidFill>
              <a:round/>
              <a:headEnd/>
              <a:tailEnd/>
            </a:ln>
          </p:spPr>
          <p:txBody>
            <a:bodyPr wrap="none" anchor="ctr"/>
            <a:lstStyle/>
            <a:p>
              <a:pPr algn="ctr"/>
              <a:r>
                <a:rPr lang="en-US" sz="2400" i="1">
                  <a:solidFill>
                    <a:schemeClr val="bg1"/>
                  </a:solidFill>
                  <a:latin typeface="Calibri"/>
                  <a:cs typeface="Calibri"/>
                </a:rPr>
                <a:t>X</a:t>
              </a:r>
              <a:r>
                <a:rPr lang="en-US" sz="2400" baseline="-25000">
                  <a:solidFill>
                    <a:schemeClr val="bg1"/>
                  </a:solidFill>
                  <a:latin typeface="Calibri"/>
                  <a:cs typeface="Calibri"/>
                </a:rPr>
                <a:t>5</a:t>
              </a:r>
            </a:p>
          </p:txBody>
        </p:sp>
        <p:cxnSp>
          <p:nvCxnSpPr>
            <p:cNvPr id="36868" name="AutoShape 5"/>
            <p:cNvCxnSpPr>
              <a:cxnSpLocks noChangeShapeType="1"/>
              <a:stCxn id="36867" idx="4"/>
              <a:endCxn id="36883" idx="0"/>
            </p:cNvCxnSpPr>
            <p:nvPr/>
          </p:nvCxnSpPr>
          <p:spPr bwMode="auto">
            <a:xfrm>
              <a:off x="6210300" y="4814888"/>
              <a:ext cx="0" cy="504825"/>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xmlns="">
                  <a:noFill/>
                </a14:hiddenFill>
              </a:ext>
            </a:extLst>
          </p:spPr>
        </p:cxnSp>
        <p:sp>
          <p:nvSpPr>
            <p:cNvPr id="36869" name="Oval 6"/>
            <p:cNvSpPr>
              <a:spLocks noChangeArrowheads="1"/>
            </p:cNvSpPr>
            <p:nvPr/>
          </p:nvSpPr>
          <p:spPr bwMode="auto">
            <a:xfrm>
              <a:off x="25908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1</a:t>
              </a:r>
            </a:p>
          </p:txBody>
        </p:sp>
        <p:cxnSp>
          <p:nvCxnSpPr>
            <p:cNvPr id="36870" name="AutoShape 7"/>
            <p:cNvCxnSpPr>
              <a:cxnSpLocks noChangeShapeType="1"/>
              <a:stCxn id="36869" idx="4"/>
              <a:endCxn id="36880" idx="0"/>
            </p:cNvCxnSpPr>
            <p:nvPr/>
          </p:nvCxnSpPr>
          <p:spPr bwMode="auto">
            <a:xfrm>
              <a:off x="2857500" y="48148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36872" name="AutoShape 9"/>
            <p:cNvCxnSpPr>
              <a:cxnSpLocks noChangeShapeType="1"/>
              <a:stCxn id="36873" idx="6"/>
              <a:endCxn id="36869" idx="2"/>
            </p:cNvCxnSpPr>
            <p:nvPr/>
          </p:nvCxnSpPr>
          <p:spPr bwMode="auto">
            <a:xfrm>
              <a:off x="2224088" y="45339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36873" name="Oval 10"/>
            <p:cNvSpPr>
              <a:spLocks noChangeArrowheads="1"/>
            </p:cNvSpPr>
            <p:nvPr/>
          </p:nvSpPr>
          <p:spPr bwMode="auto">
            <a:xfrm>
              <a:off x="16764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0</a:t>
              </a:r>
            </a:p>
          </p:txBody>
        </p:sp>
        <p:sp>
          <p:nvSpPr>
            <p:cNvPr id="36875" name="Oval 12"/>
            <p:cNvSpPr>
              <a:spLocks noChangeArrowheads="1"/>
            </p:cNvSpPr>
            <p:nvPr/>
          </p:nvSpPr>
          <p:spPr bwMode="auto">
            <a:xfrm>
              <a:off x="35052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2</a:t>
              </a:r>
            </a:p>
          </p:txBody>
        </p:sp>
        <p:cxnSp>
          <p:nvCxnSpPr>
            <p:cNvPr id="36876" name="AutoShape 13"/>
            <p:cNvCxnSpPr>
              <a:cxnSpLocks noChangeShapeType="1"/>
              <a:stCxn id="36875" idx="6"/>
              <a:endCxn id="36878" idx="2"/>
            </p:cNvCxnSpPr>
            <p:nvPr/>
          </p:nvCxnSpPr>
          <p:spPr bwMode="auto">
            <a:xfrm>
              <a:off x="4052888" y="45339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36877" name="AutoShape 14"/>
            <p:cNvCxnSpPr>
              <a:cxnSpLocks noChangeShapeType="1"/>
              <a:stCxn id="36869" idx="6"/>
              <a:endCxn id="36875" idx="2"/>
            </p:cNvCxnSpPr>
            <p:nvPr/>
          </p:nvCxnSpPr>
          <p:spPr bwMode="auto">
            <a:xfrm>
              <a:off x="3138488" y="45339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36878" name="Oval 15"/>
            <p:cNvSpPr>
              <a:spLocks noChangeArrowheads="1"/>
            </p:cNvSpPr>
            <p:nvPr/>
          </p:nvSpPr>
          <p:spPr bwMode="auto">
            <a:xfrm>
              <a:off x="44196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3</a:t>
              </a:r>
            </a:p>
          </p:txBody>
        </p:sp>
        <p:cxnSp>
          <p:nvCxnSpPr>
            <p:cNvPr id="36879" name="AutoShape 16"/>
            <p:cNvCxnSpPr>
              <a:cxnSpLocks noChangeShapeType="1"/>
              <a:stCxn id="36878" idx="6"/>
              <a:endCxn id="36867" idx="2"/>
            </p:cNvCxnSpPr>
            <p:nvPr/>
          </p:nvCxnSpPr>
          <p:spPr bwMode="auto">
            <a:xfrm>
              <a:off x="4967288" y="4533900"/>
              <a:ext cx="962025" cy="0"/>
            </a:xfrm>
            <a:prstGeom prst="straightConnector1">
              <a:avLst/>
            </a:prstGeom>
            <a:noFill/>
            <a:ln w="28575">
              <a:solidFill>
                <a:schemeClr val="tx1"/>
              </a:solidFill>
              <a:prstDash val="dash"/>
              <a:round/>
              <a:headEnd/>
              <a:tailEnd type="triangle" w="lg" len="lg"/>
            </a:ln>
            <a:extLst>
              <a:ext uri="{909E8E84-426E-40dd-AFC4-6F175D3DCCD1}">
                <a14:hiddenFill xmlns:a14="http://schemas.microsoft.com/office/drawing/2010/main" xmlns="">
                  <a:noFill/>
                </a14:hiddenFill>
              </a:ext>
            </a:extLst>
          </p:spPr>
        </p:cxnSp>
        <p:sp>
          <p:nvSpPr>
            <p:cNvPr id="36880" name="Oval 17"/>
            <p:cNvSpPr>
              <a:spLocks noChangeArrowheads="1"/>
            </p:cNvSpPr>
            <p:nvPr/>
          </p:nvSpPr>
          <p:spPr bwMode="auto">
            <a:xfrm>
              <a:off x="2590800" y="5334000"/>
              <a:ext cx="533400" cy="533400"/>
            </a:xfrm>
            <a:prstGeom prst="ellipse">
              <a:avLst/>
            </a:prstGeom>
            <a:solidFill>
              <a:schemeClr val="bg2"/>
            </a:solidFill>
            <a:ln w="28575">
              <a:solidFill>
                <a:schemeClr val="tx1"/>
              </a:solidFill>
              <a:round/>
              <a:headEnd/>
              <a:tailEnd/>
            </a:ln>
          </p:spPr>
          <p:txBody>
            <a:bodyPr wrap="none" anchor="ctr"/>
            <a:lstStyle/>
            <a:p>
              <a:pPr algn="ctr"/>
              <a:r>
                <a:rPr lang="en-US" sz="2400" i="1" dirty="0">
                  <a:latin typeface="Calibri"/>
                  <a:cs typeface="Calibri"/>
                </a:rPr>
                <a:t>E</a:t>
              </a:r>
              <a:r>
                <a:rPr lang="en-US" sz="2400" baseline="-25000" dirty="0">
                  <a:latin typeface="Calibri"/>
                  <a:cs typeface="Calibri"/>
                </a:rPr>
                <a:t>1</a:t>
              </a:r>
            </a:p>
          </p:txBody>
        </p:sp>
        <p:sp>
          <p:nvSpPr>
            <p:cNvPr id="36881" name="Oval 18"/>
            <p:cNvSpPr>
              <a:spLocks noChangeArrowheads="1"/>
            </p:cNvSpPr>
            <p:nvPr/>
          </p:nvSpPr>
          <p:spPr bwMode="auto">
            <a:xfrm>
              <a:off x="3505200" y="5334000"/>
              <a:ext cx="533400" cy="533400"/>
            </a:xfrm>
            <a:prstGeom prst="ellipse">
              <a:avLst/>
            </a:prstGeom>
            <a:solidFill>
              <a:schemeClr val="bg2"/>
            </a:solidFill>
            <a:ln w="28575">
              <a:solidFill>
                <a:schemeClr val="tx1"/>
              </a:solidFill>
              <a:round/>
              <a:headEnd/>
              <a:tailEnd/>
            </a:ln>
          </p:spPr>
          <p:txBody>
            <a:bodyPr wrap="none" anchor="ctr"/>
            <a:lstStyle/>
            <a:p>
              <a:pPr algn="ctr"/>
              <a:r>
                <a:rPr lang="en-US" sz="2400" i="1" dirty="0">
                  <a:latin typeface="Calibri"/>
                  <a:cs typeface="Calibri"/>
                </a:rPr>
                <a:t>E</a:t>
              </a:r>
              <a:r>
                <a:rPr lang="en-US" sz="2400" baseline="-25000" dirty="0">
                  <a:latin typeface="Calibri"/>
                  <a:cs typeface="Calibri"/>
                </a:rPr>
                <a:t>2</a:t>
              </a:r>
            </a:p>
          </p:txBody>
        </p:sp>
        <p:sp>
          <p:nvSpPr>
            <p:cNvPr id="36882" name="Oval 19"/>
            <p:cNvSpPr>
              <a:spLocks noChangeArrowheads="1"/>
            </p:cNvSpPr>
            <p:nvPr/>
          </p:nvSpPr>
          <p:spPr bwMode="auto">
            <a:xfrm>
              <a:off x="4419600" y="5334000"/>
              <a:ext cx="533400" cy="533400"/>
            </a:xfrm>
            <a:prstGeom prst="ellipse">
              <a:avLst/>
            </a:prstGeom>
            <a:solidFill>
              <a:schemeClr val="bg2"/>
            </a:solidFill>
            <a:ln w="28575">
              <a:solidFill>
                <a:schemeClr val="tx1"/>
              </a:solidFill>
              <a:round/>
              <a:headEnd/>
              <a:tailEnd/>
            </a:ln>
          </p:spPr>
          <p:txBody>
            <a:bodyPr wrap="none" anchor="ctr"/>
            <a:lstStyle/>
            <a:p>
              <a:pPr algn="ctr"/>
              <a:r>
                <a:rPr lang="en-US" sz="2400" i="1" dirty="0">
                  <a:latin typeface="Calibri"/>
                  <a:cs typeface="Calibri"/>
                </a:rPr>
                <a:t>E</a:t>
              </a:r>
              <a:r>
                <a:rPr lang="en-US" sz="2400" baseline="-25000" dirty="0">
                  <a:latin typeface="Calibri"/>
                  <a:cs typeface="Calibri"/>
                </a:rPr>
                <a:t>3</a:t>
              </a:r>
            </a:p>
          </p:txBody>
        </p:sp>
        <p:sp>
          <p:nvSpPr>
            <p:cNvPr id="36883" name="Oval 20"/>
            <p:cNvSpPr>
              <a:spLocks noChangeArrowheads="1"/>
            </p:cNvSpPr>
            <p:nvPr/>
          </p:nvSpPr>
          <p:spPr bwMode="auto">
            <a:xfrm>
              <a:off x="5943600" y="5334000"/>
              <a:ext cx="533400" cy="533400"/>
            </a:xfrm>
            <a:prstGeom prst="ellipse">
              <a:avLst/>
            </a:prstGeom>
            <a:solidFill>
              <a:schemeClr val="bg1"/>
            </a:solidFill>
            <a:ln w="28575">
              <a:solidFill>
                <a:schemeClr val="bg1"/>
              </a:solidFill>
              <a:round/>
              <a:headEnd/>
              <a:tailEnd/>
            </a:ln>
          </p:spPr>
          <p:txBody>
            <a:bodyPr wrap="none" anchor="ctr"/>
            <a:lstStyle/>
            <a:p>
              <a:pPr algn="ctr"/>
              <a:r>
                <a:rPr lang="en-US" sz="2400" i="1">
                  <a:solidFill>
                    <a:schemeClr val="bg1"/>
                  </a:solidFill>
                  <a:latin typeface="Calibri"/>
                  <a:cs typeface="Calibri"/>
                </a:rPr>
                <a:t>E</a:t>
              </a:r>
              <a:r>
                <a:rPr lang="en-US" sz="2400" baseline="-25000">
                  <a:solidFill>
                    <a:schemeClr val="bg1"/>
                  </a:solidFill>
                  <a:latin typeface="Calibri"/>
                  <a:cs typeface="Calibri"/>
                </a:rPr>
                <a:t>5</a:t>
              </a:r>
            </a:p>
          </p:txBody>
        </p:sp>
        <p:cxnSp>
          <p:nvCxnSpPr>
            <p:cNvPr id="36884" name="AutoShape 21"/>
            <p:cNvCxnSpPr>
              <a:cxnSpLocks noChangeShapeType="1"/>
              <a:stCxn id="36875" idx="4"/>
              <a:endCxn id="36881" idx="0"/>
            </p:cNvCxnSpPr>
            <p:nvPr/>
          </p:nvCxnSpPr>
          <p:spPr bwMode="auto">
            <a:xfrm>
              <a:off x="3771900" y="48148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36885" name="AutoShape 22"/>
            <p:cNvCxnSpPr>
              <a:cxnSpLocks noChangeShapeType="1"/>
              <a:stCxn id="36878" idx="4"/>
              <a:endCxn id="36882" idx="0"/>
            </p:cNvCxnSpPr>
            <p:nvPr/>
          </p:nvCxnSpPr>
          <p:spPr bwMode="auto">
            <a:xfrm>
              <a:off x="4686300" y="48148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524000"/>
            <a:ext cx="5107669" cy="4630181"/>
          </a:xfrm>
          <a:prstGeom prst="rect">
            <a:avLst/>
          </a:prstGeom>
        </p:spPr>
      </p:pic>
    </p:spTree>
    <p:extLst>
      <p:ext uri="{BB962C8B-B14F-4D97-AF65-F5344CB8AC3E}">
        <p14:creationId xmlns:p14="http://schemas.microsoft.com/office/powerpoint/2010/main" val="124822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latin typeface="Calibri"/>
                <a:cs typeface="Calibri"/>
              </a:rPr>
              <a:t>Example: Weather HMM</a:t>
            </a:r>
          </a:p>
        </p:txBody>
      </p:sp>
      <p:grpSp>
        <p:nvGrpSpPr>
          <p:cNvPr id="7" name="Group 6"/>
          <p:cNvGrpSpPr/>
          <p:nvPr/>
        </p:nvGrpSpPr>
        <p:grpSpPr>
          <a:xfrm>
            <a:off x="152400" y="3048000"/>
            <a:ext cx="7315200" cy="2819400"/>
            <a:chOff x="990600" y="1676400"/>
            <a:chExt cx="7315200" cy="2819400"/>
          </a:xfrm>
        </p:grpSpPr>
        <p:cxnSp>
          <p:nvCxnSpPr>
            <p:cNvPr id="11" name="Straight Arrow Connector 10"/>
            <p:cNvCxnSpPr>
              <a:endCxn id="52" idx="2"/>
            </p:cNvCxnSpPr>
            <p:nvPr/>
          </p:nvCxnSpPr>
          <p:spPr>
            <a:xfrm>
              <a:off x="3124200" y="2057400"/>
              <a:ext cx="5334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5" name="Oval 24"/>
            <p:cNvSpPr/>
            <p:nvPr/>
          </p:nvSpPr>
          <p:spPr>
            <a:xfrm>
              <a:off x="1371600" y="3703638"/>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Umbrella</a:t>
              </a:r>
              <a:r>
                <a:rPr lang="en-US" baseline="-25000" dirty="0">
                  <a:solidFill>
                    <a:srgbClr val="333399"/>
                  </a:solidFill>
                  <a:latin typeface="Calibri"/>
                  <a:cs typeface="Calibri"/>
                </a:rPr>
                <a:t>t-1</a:t>
              </a:r>
            </a:p>
          </p:txBody>
        </p:sp>
        <p:cxnSp>
          <p:nvCxnSpPr>
            <p:cNvPr id="26" name="Straight Arrow Connector 25"/>
            <p:cNvCxnSpPr>
              <a:stCxn id="51" idx="4"/>
              <a:endCxn id="25" idx="0"/>
            </p:cNvCxnSpPr>
            <p:nvPr/>
          </p:nvCxnSpPr>
          <p:spPr>
            <a:xfrm>
              <a:off x="2362200" y="2438400"/>
              <a:ext cx="0" cy="12652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a:stCxn id="52" idx="4"/>
              <a:endCxn id="49" idx="0"/>
            </p:cNvCxnSpPr>
            <p:nvPr/>
          </p:nvCxnSpPr>
          <p:spPr>
            <a:xfrm>
              <a:off x="4648200" y="2438400"/>
              <a:ext cx="0" cy="1295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a:endCxn id="53" idx="2"/>
            </p:cNvCxnSpPr>
            <p:nvPr/>
          </p:nvCxnSpPr>
          <p:spPr>
            <a:xfrm flipV="1">
              <a:off x="5410200" y="2057400"/>
              <a:ext cx="533400" cy="79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a:stCxn id="53" idx="4"/>
              <a:endCxn id="50" idx="0"/>
            </p:cNvCxnSpPr>
            <p:nvPr/>
          </p:nvCxnSpPr>
          <p:spPr>
            <a:xfrm>
              <a:off x="6934200" y="2438400"/>
              <a:ext cx="0" cy="1295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9" name="Oval 48"/>
            <p:cNvSpPr/>
            <p:nvPr/>
          </p:nvSpPr>
          <p:spPr>
            <a:xfrm>
              <a:off x="3657600" y="3733800"/>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err="1">
                  <a:solidFill>
                    <a:srgbClr val="333399"/>
                  </a:solidFill>
                  <a:latin typeface="Calibri"/>
                  <a:cs typeface="Calibri"/>
                </a:rPr>
                <a:t>Umbrella</a:t>
              </a:r>
              <a:r>
                <a:rPr lang="en-US" baseline="-25000" dirty="0" err="1">
                  <a:solidFill>
                    <a:srgbClr val="333399"/>
                  </a:solidFill>
                  <a:latin typeface="Calibri"/>
                  <a:cs typeface="Calibri"/>
                </a:rPr>
                <a:t>t</a:t>
              </a:r>
              <a:endParaRPr lang="en-US" baseline="-25000" dirty="0">
                <a:solidFill>
                  <a:srgbClr val="333399"/>
                </a:solidFill>
                <a:latin typeface="Calibri"/>
                <a:cs typeface="Calibri"/>
              </a:endParaRPr>
            </a:p>
          </p:txBody>
        </p:sp>
        <p:sp>
          <p:nvSpPr>
            <p:cNvPr id="50" name="Oval 49"/>
            <p:cNvSpPr/>
            <p:nvPr/>
          </p:nvSpPr>
          <p:spPr>
            <a:xfrm>
              <a:off x="5943600" y="3733800"/>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Umbrella</a:t>
              </a:r>
              <a:r>
                <a:rPr lang="en-US" baseline="-25000" dirty="0">
                  <a:solidFill>
                    <a:srgbClr val="333399"/>
                  </a:solidFill>
                  <a:latin typeface="Calibri"/>
                  <a:cs typeface="Calibri"/>
                </a:rPr>
                <a:t>t+1</a:t>
              </a:r>
            </a:p>
          </p:txBody>
        </p:sp>
        <p:sp>
          <p:nvSpPr>
            <p:cNvPr id="51" name="Oval 50"/>
            <p:cNvSpPr/>
            <p:nvPr/>
          </p:nvSpPr>
          <p:spPr>
            <a:xfrm>
              <a:off x="1371600" y="1676400"/>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Weather</a:t>
              </a:r>
              <a:r>
                <a:rPr lang="en-US" baseline="-25000" dirty="0">
                  <a:solidFill>
                    <a:srgbClr val="333399"/>
                  </a:solidFill>
                  <a:latin typeface="Calibri"/>
                  <a:cs typeface="Calibri"/>
                </a:rPr>
                <a:t>t-1</a:t>
              </a:r>
            </a:p>
          </p:txBody>
        </p:sp>
        <p:sp>
          <p:nvSpPr>
            <p:cNvPr id="52" name="Oval 51"/>
            <p:cNvSpPr/>
            <p:nvPr/>
          </p:nvSpPr>
          <p:spPr>
            <a:xfrm>
              <a:off x="3657600" y="1676400"/>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err="1">
                  <a:solidFill>
                    <a:srgbClr val="333399"/>
                  </a:solidFill>
                  <a:latin typeface="Calibri"/>
                  <a:cs typeface="Calibri"/>
                </a:rPr>
                <a:t>Weather</a:t>
              </a:r>
              <a:r>
                <a:rPr lang="en-US" baseline="-25000" dirty="0" err="1">
                  <a:solidFill>
                    <a:srgbClr val="333399"/>
                  </a:solidFill>
                  <a:latin typeface="Calibri"/>
                  <a:cs typeface="Calibri"/>
                </a:rPr>
                <a:t>t</a:t>
              </a:r>
              <a:endParaRPr lang="en-US" baseline="-25000" dirty="0">
                <a:solidFill>
                  <a:srgbClr val="333399"/>
                </a:solidFill>
                <a:latin typeface="Calibri"/>
                <a:cs typeface="Calibri"/>
              </a:endParaRPr>
            </a:p>
          </p:txBody>
        </p:sp>
        <p:sp>
          <p:nvSpPr>
            <p:cNvPr id="53" name="Oval 52"/>
            <p:cNvSpPr/>
            <p:nvPr/>
          </p:nvSpPr>
          <p:spPr>
            <a:xfrm>
              <a:off x="5943600" y="1676400"/>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Weather</a:t>
              </a:r>
              <a:r>
                <a:rPr lang="en-US" baseline="-25000" dirty="0">
                  <a:solidFill>
                    <a:srgbClr val="333399"/>
                  </a:solidFill>
                  <a:latin typeface="Calibri"/>
                  <a:cs typeface="Calibri"/>
                </a:rPr>
                <a:t>t+1</a:t>
              </a:r>
            </a:p>
          </p:txBody>
        </p:sp>
        <p:cxnSp>
          <p:nvCxnSpPr>
            <p:cNvPr id="57" name="Straight Arrow Connector 56"/>
            <p:cNvCxnSpPr/>
            <p:nvPr/>
          </p:nvCxnSpPr>
          <p:spPr>
            <a:xfrm>
              <a:off x="990600" y="2057400"/>
              <a:ext cx="3810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8" name="Straight Arrow Connector 57"/>
            <p:cNvCxnSpPr/>
            <p:nvPr/>
          </p:nvCxnSpPr>
          <p:spPr>
            <a:xfrm>
              <a:off x="7924800" y="2057400"/>
              <a:ext cx="3810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pSp>
      <p:sp>
        <p:nvSpPr>
          <p:cNvPr id="61" name="Rectangle 3"/>
          <p:cNvSpPr>
            <a:spLocks noGrp="1" noChangeArrowheads="1"/>
          </p:cNvSpPr>
          <p:nvPr>
            <p:ph idx="1"/>
          </p:nvPr>
        </p:nvSpPr>
        <p:spPr>
          <a:xfrm>
            <a:off x="6781800" y="1143000"/>
            <a:ext cx="5257800" cy="1630362"/>
          </a:xfrm>
        </p:spPr>
        <p:txBody>
          <a:bodyPr/>
          <a:lstStyle/>
          <a:p>
            <a:pPr>
              <a:lnSpc>
                <a:spcPct val="80000"/>
              </a:lnSpc>
            </a:pPr>
            <a:r>
              <a:rPr lang="en-US" dirty="0">
                <a:ea typeface="ＭＳ Ｐゴシック" pitchFamily="34" charset="-128"/>
              </a:rPr>
              <a:t>An HMM is defined by:</a:t>
            </a:r>
          </a:p>
          <a:p>
            <a:pPr lvl="1">
              <a:lnSpc>
                <a:spcPct val="80000"/>
              </a:lnSpc>
            </a:pPr>
            <a:r>
              <a:rPr lang="en-US" dirty="0">
                <a:ea typeface="ＭＳ Ｐゴシック" pitchFamily="34" charset="-128"/>
              </a:rPr>
              <a:t>Initial distribution:   </a:t>
            </a:r>
            <a:r>
              <a:rPr lang="en-US" i="1" dirty="0">
                <a:solidFill>
                  <a:srgbClr val="CC00CC"/>
                </a:solidFill>
                <a:sym typeface="Symbol"/>
              </a:rPr>
              <a:t>P</a:t>
            </a:r>
            <a:r>
              <a:rPr lang="en-US" dirty="0">
                <a:solidFill>
                  <a:srgbClr val="CC00CC"/>
                </a:solidFill>
                <a:sym typeface="Symbol"/>
              </a:rPr>
              <a:t>(</a:t>
            </a:r>
            <a:r>
              <a:rPr lang="en-US" i="1" dirty="0">
                <a:solidFill>
                  <a:srgbClr val="CC00CC"/>
                </a:solidFill>
                <a:sym typeface="Symbol"/>
              </a:rPr>
              <a:t>X</a:t>
            </a:r>
            <a:r>
              <a:rPr lang="en-US" baseline="-25000" dirty="0">
                <a:solidFill>
                  <a:srgbClr val="CC00CC"/>
                </a:solidFill>
                <a:latin typeface="Calibri"/>
                <a:cs typeface="Calibri"/>
                <a:sym typeface="Symbol"/>
              </a:rPr>
              <a:t>0</a:t>
            </a:r>
            <a:r>
              <a:rPr lang="en-US" dirty="0">
                <a:solidFill>
                  <a:srgbClr val="CC00CC"/>
                </a:solidFill>
                <a:sym typeface="Symbol"/>
              </a:rPr>
              <a:t>)</a:t>
            </a:r>
            <a:endParaRPr lang="en-US" dirty="0">
              <a:ea typeface="ＭＳ Ｐゴシック" pitchFamily="34" charset="-128"/>
            </a:endParaRPr>
          </a:p>
          <a:p>
            <a:pPr lvl="1">
              <a:lnSpc>
                <a:spcPct val="80000"/>
              </a:lnSpc>
            </a:pPr>
            <a:r>
              <a:rPr lang="en-US" dirty="0">
                <a:ea typeface="ＭＳ Ｐゴシック" pitchFamily="34" charset="-128"/>
              </a:rPr>
              <a:t>Transition model:    </a:t>
            </a:r>
            <a:r>
              <a:rPr lang="en-US" i="1" dirty="0">
                <a:solidFill>
                  <a:srgbClr val="CC00CC"/>
                </a:solidFill>
                <a:sym typeface="Symbol"/>
              </a:rPr>
              <a:t>P</a:t>
            </a:r>
            <a:r>
              <a:rPr lang="en-US" dirty="0">
                <a:solidFill>
                  <a:srgbClr val="CC00CC"/>
                </a:solidFill>
                <a:sym typeface="Symbol"/>
              </a:rPr>
              <a:t>(</a:t>
            </a:r>
            <a:r>
              <a:rPr lang="en-US" i="1" dirty="0" err="1">
                <a:solidFill>
                  <a:srgbClr val="CC00CC"/>
                </a:solidFill>
                <a:sym typeface="Symbol"/>
              </a:rPr>
              <a:t>X</a:t>
            </a:r>
            <a:r>
              <a:rPr lang="en-US" i="1" baseline="-25000" dirty="0" err="1">
                <a:solidFill>
                  <a:srgbClr val="CC00CC"/>
                </a:solidFill>
                <a:latin typeface="Calibri"/>
                <a:cs typeface="Calibri"/>
              </a:rPr>
              <a:t>t</a:t>
            </a:r>
            <a:r>
              <a:rPr lang="en-US" dirty="0">
                <a:solidFill>
                  <a:srgbClr val="CC00CC"/>
                </a:solidFill>
                <a:latin typeface="Calibri"/>
                <a:cs typeface="Calibri"/>
              </a:rPr>
              <a:t>|</a:t>
            </a:r>
            <a:r>
              <a:rPr lang="en-US" baseline="-25000" dirty="0">
                <a:solidFill>
                  <a:srgbClr val="CC00CC"/>
                </a:solidFill>
                <a:latin typeface="Calibri"/>
                <a:cs typeface="Calibri"/>
              </a:rPr>
              <a:t> </a:t>
            </a:r>
            <a:r>
              <a:rPr lang="en-US" i="1" dirty="0">
                <a:solidFill>
                  <a:srgbClr val="CC00CC"/>
                </a:solidFill>
                <a:sym typeface="Symbol"/>
              </a:rPr>
              <a:t>X</a:t>
            </a:r>
            <a:r>
              <a:rPr lang="en-US" i="1" baseline="-25000" dirty="0">
                <a:solidFill>
                  <a:srgbClr val="CC00CC"/>
                </a:solidFill>
                <a:latin typeface="Calibri"/>
                <a:cs typeface="Calibri"/>
              </a:rPr>
              <a:t>t</a:t>
            </a:r>
            <a:r>
              <a:rPr lang="en-US" baseline="-25000" dirty="0">
                <a:solidFill>
                  <a:srgbClr val="CC00CC"/>
                </a:solidFill>
                <a:latin typeface="Calibri"/>
                <a:cs typeface="Calibri"/>
                <a:sym typeface="Symbol"/>
              </a:rPr>
              <a:t>-1</a:t>
            </a:r>
            <a:r>
              <a:rPr lang="en-US" dirty="0">
                <a:solidFill>
                  <a:srgbClr val="CC00CC"/>
                </a:solidFill>
                <a:sym typeface="Symbol"/>
              </a:rPr>
              <a:t>)</a:t>
            </a:r>
            <a:endParaRPr lang="en-US" dirty="0">
              <a:ea typeface="ＭＳ Ｐゴシック" pitchFamily="34" charset="-128"/>
            </a:endParaRPr>
          </a:p>
          <a:p>
            <a:pPr lvl="1">
              <a:lnSpc>
                <a:spcPct val="80000"/>
              </a:lnSpc>
            </a:pPr>
            <a:r>
              <a:rPr lang="en-US" dirty="0">
                <a:ea typeface="ＭＳ Ｐゴシック" pitchFamily="34" charset="-128"/>
              </a:rPr>
              <a:t>Sensor model:          </a:t>
            </a:r>
            <a:r>
              <a:rPr lang="en-US" i="1" dirty="0">
                <a:solidFill>
                  <a:srgbClr val="CC00CC"/>
                </a:solidFill>
                <a:sym typeface="Symbol"/>
              </a:rPr>
              <a:t>P</a:t>
            </a:r>
            <a:r>
              <a:rPr lang="en-US" dirty="0">
                <a:solidFill>
                  <a:srgbClr val="CC00CC"/>
                </a:solidFill>
                <a:sym typeface="Symbol"/>
              </a:rPr>
              <a:t>(</a:t>
            </a:r>
            <a:r>
              <a:rPr lang="en-US" i="1" dirty="0">
                <a:solidFill>
                  <a:srgbClr val="CC00CC"/>
                </a:solidFill>
                <a:sym typeface="Symbol"/>
              </a:rPr>
              <a:t>E</a:t>
            </a:r>
            <a:r>
              <a:rPr lang="en-US" i="1" baseline="-25000" dirty="0">
                <a:solidFill>
                  <a:srgbClr val="CC00CC"/>
                </a:solidFill>
                <a:latin typeface="Calibri"/>
                <a:cs typeface="Calibri"/>
              </a:rPr>
              <a:t>t</a:t>
            </a:r>
            <a:r>
              <a:rPr lang="en-US" dirty="0">
                <a:solidFill>
                  <a:srgbClr val="CC00CC"/>
                </a:solidFill>
                <a:latin typeface="Calibri"/>
                <a:cs typeface="Calibri"/>
              </a:rPr>
              <a:t>|</a:t>
            </a:r>
            <a:r>
              <a:rPr lang="en-US" baseline="-25000" dirty="0">
                <a:solidFill>
                  <a:srgbClr val="CC00CC"/>
                </a:solidFill>
                <a:latin typeface="Calibri"/>
                <a:cs typeface="Calibri"/>
              </a:rPr>
              <a:t> </a:t>
            </a:r>
            <a:r>
              <a:rPr lang="en-US" i="1" dirty="0" err="1">
                <a:solidFill>
                  <a:srgbClr val="CC00CC"/>
                </a:solidFill>
                <a:sym typeface="Symbol"/>
              </a:rPr>
              <a:t>X</a:t>
            </a:r>
            <a:r>
              <a:rPr lang="en-US" i="1" baseline="-25000" dirty="0" err="1">
                <a:solidFill>
                  <a:srgbClr val="CC00CC"/>
                </a:solidFill>
                <a:latin typeface="Calibri"/>
                <a:cs typeface="Calibri"/>
              </a:rPr>
              <a:t>t</a:t>
            </a:r>
            <a:r>
              <a:rPr lang="en-US" dirty="0">
                <a:solidFill>
                  <a:srgbClr val="CC00CC"/>
                </a:solidFill>
                <a:sym typeface="Symbol"/>
              </a:rPr>
              <a:t>)</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3048000"/>
            <a:ext cx="2621611" cy="890016"/>
          </a:xfrm>
          <a:prstGeom prst="rect">
            <a:avLst/>
          </a:prstGeom>
        </p:spPr>
      </p:pic>
      <p:graphicFrame>
        <p:nvGraphicFramePr>
          <p:cNvPr id="28" name="Table 27"/>
          <p:cNvGraphicFramePr>
            <a:graphicFrameLocks noGrp="1"/>
          </p:cNvGraphicFramePr>
          <p:nvPr>
            <p:extLst>
              <p:ext uri="{D42A27DB-BD31-4B8C-83A1-F6EECF244321}">
                <p14:modId xmlns:p14="http://schemas.microsoft.com/office/powerpoint/2010/main" val="3079774353"/>
              </p:ext>
            </p:extLst>
          </p:nvPr>
        </p:nvGraphicFramePr>
        <p:xfrm>
          <a:off x="1752600" y="1752600"/>
          <a:ext cx="1904999" cy="1219328"/>
        </p:xfrm>
        <a:graphic>
          <a:graphicData uri="http://schemas.openxmlformats.org/drawingml/2006/table">
            <a:tbl>
              <a:tblPr firstRow="1" bandRow="1">
                <a:tableStyleId>{10A1B5D5-9B99-4C35-A422-299274C87663}</a:tableStyleId>
              </a:tblPr>
              <a:tblGrid>
                <a:gridCol w="491613">
                  <a:extLst>
                    <a:ext uri="{9D8B030D-6E8A-4147-A177-3AD203B41FA5}">
                      <a16:colId xmlns:a16="http://schemas.microsoft.com/office/drawing/2014/main" val="20000"/>
                    </a:ext>
                  </a:extLst>
                </a:gridCol>
                <a:gridCol w="656180">
                  <a:extLst>
                    <a:ext uri="{9D8B030D-6E8A-4147-A177-3AD203B41FA5}">
                      <a16:colId xmlns:a16="http://schemas.microsoft.com/office/drawing/2014/main" val="20001"/>
                    </a:ext>
                  </a:extLst>
                </a:gridCol>
                <a:gridCol w="757206">
                  <a:extLst>
                    <a:ext uri="{9D8B030D-6E8A-4147-A177-3AD203B41FA5}">
                      <a16:colId xmlns:a16="http://schemas.microsoft.com/office/drawing/2014/main" val="20002"/>
                    </a:ext>
                  </a:extLst>
                </a:gridCol>
              </a:tblGrid>
              <a:tr h="294587">
                <a:tc>
                  <a:txBody>
                    <a:bodyPr/>
                    <a:lstStyle/>
                    <a:p>
                      <a:pPr algn="ctr"/>
                      <a:r>
                        <a:rPr lang="en-US" sz="1400" b="1" i="0" u="none" baseline="0" dirty="0">
                          <a:solidFill>
                            <a:schemeClr val="tx1"/>
                          </a:solidFill>
                          <a:latin typeface="Calibri"/>
                          <a:cs typeface="Calibri"/>
                        </a:rPr>
                        <a:t>W</a:t>
                      </a:r>
                      <a:r>
                        <a:rPr lang="en-US" sz="1400" b="1" i="0" u="none" baseline="-25000" dirty="0">
                          <a:solidFill>
                            <a:schemeClr val="tx1"/>
                          </a:solidFill>
                          <a:latin typeface="Calibri"/>
                          <a:cs typeface="Calibri"/>
                        </a:rPr>
                        <a:t>t</a:t>
                      </a:r>
                      <a:r>
                        <a:rPr lang="en-US" sz="1400" b="1" baseline="-25000" dirty="0">
                          <a:solidFill>
                            <a:schemeClr val="tx1"/>
                          </a:solidFill>
                          <a:latin typeface="Calibri"/>
                          <a:cs typeface="Calibri"/>
                        </a:rPr>
                        <a:t>-1</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gridSpan="2">
                  <a:txBody>
                    <a:bodyPr/>
                    <a:lstStyle/>
                    <a:p>
                      <a:pPr algn="ctr"/>
                      <a:r>
                        <a:rPr lang="en-US" sz="1400" b="1" dirty="0">
                          <a:solidFill>
                            <a:schemeClr val="tx1"/>
                          </a:solidFill>
                          <a:latin typeface="Calibri"/>
                          <a:cs typeface="Calibri"/>
                        </a:rPr>
                        <a:t>P(</a:t>
                      </a:r>
                      <a:r>
                        <a:rPr lang="en-US" sz="1400" b="1" i="0" u="none" baseline="0" dirty="0">
                          <a:solidFill>
                            <a:schemeClr val="tx1"/>
                          </a:solidFill>
                          <a:latin typeface="Calibri"/>
                          <a:cs typeface="Calibri"/>
                        </a:rPr>
                        <a:t>W</a:t>
                      </a:r>
                      <a:r>
                        <a:rPr lang="en-US" sz="1400" b="1" i="0" u="none" baseline="-25000" dirty="0">
                          <a:solidFill>
                            <a:schemeClr val="tx1"/>
                          </a:solidFill>
                          <a:latin typeface="Calibri"/>
                          <a:cs typeface="Calibri"/>
                        </a:rPr>
                        <a:t>t</a:t>
                      </a:r>
                      <a:r>
                        <a:rPr lang="en-US" sz="1400" b="1" dirty="0">
                          <a:solidFill>
                            <a:schemeClr val="tx1"/>
                          </a:solidFill>
                          <a:latin typeface="Calibri"/>
                          <a:cs typeface="Calibri"/>
                        </a:rPr>
                        <a:t>|</a:t>
                      </a:r>
                      <a:r>
                        <a:rPr lang="en-US" sz="1400" b="1" i="0" u="none" baseline="0" dirty="0">
                          <a:solidFill>
                            <a:schemeClr val="tx1"/>
                          </a:solidFill>
                          <a:latin typeface="Calibri"/>
                          <a:cs typeface="Calibri"/>
                        </a:rPr>
                        <a:t>W</a:t>
                      </a:r>
                      <a:r>
                        <a:rPr lang="en-US" sz="1400" b="1" i="0" u="none" baseline="-25000" dirty="0">
                          <a:solidFill>
                            <a:schemeClr val="tx1"/>
                          </a:solidFill>
                          <a:latin typeface="Calibri"/>
                          <a:cs typeface="Calibri"/>
                        </a:rPr>
                        <a:t>t</a:t>
                      </a:r>
                      <a:r>
                        <a:rPr lang="en-US" sz="1400" b="1" baseline="-25000" dirty="0">
                          <a:solidFill>
                            <a:schemeClr val="tx1"/>
                          </a:solidFill>
                          <a:latin typeface="Calibri"/>
                          <a:cs typeface="Calibri"/>
                        </a:rPr>
                        <a:t>-1</a:t>
                      </a:r>
                      <a:r>
                        <a:rPr lang="en-US" sz="14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82804">
                <a:tc>
                  <a:txBody>
                    <a:bodyPr/>
                    <a:lstStyle/>
                    <a:p>
                      <a:pPr algn="ct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rain</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82804">
                <a:tc>
                  <a:txBody>
                    <a:bodyPr/>
                    <a:lstStyle/>
                    <a:p>
                      <a:pPr algn="ctr"/>
                      <a:r>
                        <a:rPr lang="en-US" sz="14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2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rain</a:t>
                      </a: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0.3</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0.7</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4015245132"/>
              </p:ext>
            </p:extLst>
          </p:nvPr>
        </p:nvGraphicFramePr>
        <p:xfrm>
          <a:off x="6172200" y="3886200"/>
          <a:ext cx="1905000" cy="1219328"/>
        </p:xfrm>
        <a:graphic>
          <a:graphicData uri="http://schemas.openxmlformats.org/drawingml/2006/table">
            <a:tbl>
              <a:tblPr firstRow="1" bandRow="1">
                <a:tableStyleId>{10A1B5D5-9B99-4C35-A422-299274C87663}</a:tableStyleId>
              </a:tblPr>
              <a:tblGrid>
                <a:gridCol w="491613">
                  <a:extLst>
                    <a:ext uri="{9D8B030D-6E8A-4147-A177-3AD203B41FA5}">
                      <a16:colId xmlns:a16="http://schemas.microsoft.com/office/drawing/2014/main" val="20000"/>
                    </a:ext>
                  </a:extLst>
                </a:gridCol>
                <a:gridCol w="656180">
                  <a:extLst>
                    <a:ext uri="{9D8B030D-6E8A-4147-A177-3AD203B41FA5}">
                      <a16:colId xmlns:a16="http://schemas.microsoft.com/office/drawing/2014/main" val="20001"/>
                    </a:ext>
                  </a:extLst>
                </a:gridCol>
                <a:gridCol w="757207">
                  <a:extLst>
                    <a:ext uri="{9D8B030D-6E8A-4147-A177-3AD203B41FA5}">
                      <a16:colId xmlns:a16="http://schemas.microsoft.com/office/drawing/2014/main" val="20002"/>
                    </a:ext>
                  </a:extLst>
                </a:gridCol>
              </a:tblGrid>
              <a:tr h="252036">
                <a:tc>
                  <a:txBody>
                    <a:bodyPr/>
                    <a:lstStyle/>
                    <a:p>
                      <a:pPr algn="ctr"/>
                      <a:r>
                        <a:rPr lang="en-US" sz="1400" b="1" i="0" u="none" baseline="0" dirty="0" err="1">
                          <a:solidFill>
                            <a:schemeClr val="tx1"/>
                          </a:solidFill>
                          <a:latin typeface="Calibri"/>
                          <a:cs typeface="Calibri"/>
                        </a:rPr>
                        <a:t>W</a:t>
                      </a:r>
                      <a:r>
                        <a:rPr lang="en-US" sz="1400" b="1" i="0" u="none" baseline="-25000" dirty="0" err="1">
                          <a:solidFill>
                            <a:schemeClr val="tx1"/>
                          </a:solidFill>
                          <a:latin typeface="Calibri"/>
                          <a:cs typeface="Calibri"/>
                        </a:rPr>
                        <a:t>t</a:t>
                      </a:r>
                      <a:endParaRPr lang="en-US" sz="1400" b="1" baseline="-25000" dirty="0">
                        <a:solidFill>
                          <a:schemeClr val="tx1"/>
                        </a:solidFill>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gridSpan="2">
                  <a:txBody>
                    <a:bodyPr/>
                    <a:lstStyle/>
                    <a:p>
                      <a:pPr algn="ctr"/>
                      <a:r>
                        <a:rPr lang="en-US" sz="1400" b="1" dirty="0">
                          <a:solidFill>
                            <a:schemeClr val="tx1"/>
                          </a:solidFill>
                          <a:latin typeface="Calibri"/>
                          <a:cs typeface="Calibri"/>
                        </a:rPr>
                        <a:t>P(</a:t>
                      </a:r>
                      <a:r>
                        <a:rPr lang="en-US" sz="1400" b="1" i="0" u="none" baseline="0" dirty="0" err="1">
                          <a:solidFill>
                            <a:schemeClr val="tx1"/>
                          </a:solidFill>
                          <a:latin typeface="Calibri"/>
                          <a:cs typeface="Calibri"/>
                        </a:rPr>
                        <a:t>U</a:t>
                      </a:r>
                      <a:r>
                        <a:rPr lang="en-US" sz="1400" b="1" i="0" u="none" baseline="-25000" dirty="0" err="1">
                          <a:solidFill>
                            <a:schemeClr val="tx1"/>
                          </a:solidFill>
                          <a:latin typeface="Calibri"/>
                          <a:cs typeface="Calibri"/>
                        </a:rPr>
                        <a:t>t</a:t>
                      </a:r>
                      <a:r>
                        <a:rPr lang="en-US" sz="1400" b="1" dirty="0" err="1">
                          <a:solidFill>
                            <a:schemeClr val="tx1"/>
                          </a:solidFill>
                          <a:latin typeface="Calibri"/>
                          <a:cs typeface="Calibri"/>
                        </a:rPr>
                        <a:t>|</a:t>
                      </a:r>
                      <a:r>
                        <a:rPr lang="en-US" sz="1400" b="1" i="0" u="none" baseline="0" dirty="0" err="1">
                          <a:solidFill>
                            <a:schemeClr val="tx1"/>
                          </a:solidFill>
                          <a:latin typeface="Calibri"/>
                          <a:cs typeface="Calibri"/>
                        </a:rPr>
                        <a:t>W</a:t>
                      </a:r>
                      <a:r>
                        <a:rPr lang="en-US" sz="1400" b="1" i="0" u="none" baseline="-25000" dirty="0" err="1">
                          <a:solidFill>
                            <a:schemeClr val="tx1"/>
                          </a:solidFill>
                          <a:latin typeface="Calibri"/>
                          <a:cs typeface="Calibri"/>
                        </a:rPr>
                        <a:t>t</a:t>
                      </a:r>
                      <a:r>
                        <a:rPr lang="en-US" sz="14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41955">
                <a:tc>
                  <a:txBody>
                    <a:bodyPr/>
                    <a:lstStyle/>
                    <a:p>
                      <a:pPr algn="ct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true</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false</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41955">
                <a:tc>
                  <a:txBody>
                    <a:bodyPr/>
                    <a:lstStyle/>
                    <a:p>
                      <a:pPr algn="ctr"/>
                      <a:r>
                        <a:rPr lang="en-US" sz="14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0.2</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0.8</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1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rain</a:t>
                      </a: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5575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latin typeface="Calibri"/>
                <a:ea typeface="ＭＳ Ｐゴシック" pitchFamily="34" charset="-128"/>
                <a:cs typeface="Calibri"/>
              </a:rPr>
              <a:t>HMM as probability model</a:t>
            </a:r>
          </a:p>
        </p:txBody>
      </p:sp>
      <p:sp>
        <p:nvSpPr>
          <p:cNvPr id="6147" name="Rectangle 3"/>
          <p:cNvSpPr>
            <a:spLocks noGrp="1" noChangeArrowheads="1"/>
          </p:cNvSpPr>
          <p:nvPr>
            <p:ph idx="1"/>
          </p:nvPr>
        </p:nvSpPr>
        <p:spPr>
          <a:xfrm>
            <a:off x="228600" y="1371600"/>
            <a:ext cx="11353800" cy="5105400"/>
          </a:xfrm>
        </p:spPr>
        <p:txBody>
          <a:bodyPr/>
          <a:lstStyle/>
          <a:p>
            <a:pPr lvl="1">
              <a:lnSpc>
                <a:spcPct val="90000"/>
              </a:lnSpc>
            </a:pPr>
            <a:r>
              <a:rPr lang="en-US" sz="2400" dirty="0">
                <a:latin typeface="Calibri"/>
                <a:ea typeface="ＭＳ Ｐゴシック" pitchFamily="34" charset="-128"/>
                <a:cs typeface="Calibri"/>
              </a:rPr>
              <a:t>Joint distribution for Markov model:</a:t>
            </a:r>
            <a:r>
              <a:rPr lang="en-US" sz="2400" kern="1200" dirty="0">
                <a:latin typeface="Calibri"/>
                <a:ea typeface="ＭＳ Ｐゴシック" pitchFamily="34" charset="-128"/>
                <a:cs typeface="Calibri"/>
              </a:rPr>
              <a:t> </a:t>
            </a:r>
            <a:r>
              <a:rPr lang="en-US" sz="1800" dirty="0">
                <a:latin typeface="Calibri"/>
                <a:ea typeface="ＭＳ Ｐゴシック" pitchFamily="34" charset="-128"/>
                <a:cs typeface="Calibri"/>
              </a:rPr>
              <a:t> </a:t>
            </a:r>
            <a:r>
              <a:rPr lang="en-US" sz="2400" i="1" dirty="0">
                <a:solidFill>
                  <a:srgbClr val="CC00CC"/>
                </a:solidFill>
                <a:latin typeface="Calibri"/>
                <a:ea typeface="ＭＳ Ｐゴシック" pitchFamily="34" charset="-128"/>
                <a:cs typeface="Calibri"/>
              </a:rPr>
              <a:t>P</a:t>
            </a:r>
            <a:r>
              <a:rPr lang="en-US" sz="2400" dirty="0">
                <a:solidFill>
                  <a:srgbClr val="CC00CC"/>
                </a:solidFill>
                <a:latin typeface="Calibri"/>
                <a:ea typeface="ＭＳ Ｐゴシック" pitchFamily="34" charset="-128"/>
                <a:cs typeface="Calibri"/>
              </a:rPr>
              <a:t>(</a:t>
            </a:r>
            <a:r>
              <a:rPr lang="en-US" sz="2400" i="1" dirty="0">
                <a:solidFill>
                  <a:srgbClr val="CC00CC"/>
                </a:solidFill>
                <a:latin typeface="Calibri"/>
                <a:ea typeface="ＭＳ Ｐゴシック" pitchFamily="34" charset="-128"/>
                <a:cs typeface="Calibri"/>
              </a:rPr>
              <a:t>X</a:t>
            </a:r>
            <a:r>
              <a:rPr lang="en-US" sz="3200" baseline="-25000" dirty="0">
                <a:solidFill>
                  <a:srgbClr val="CC00CC"/>
                </a:solidFill>
                <a:latin typeface="Calibri"/>
                <a:cs typeface="Calibri"/>
              </a:rPr>
              <a:t>0</a:t>
            </a:r>
            <a:r>
              <a:rPr lang="en-US" sz="3200" dirty="0">
                <a:solidFill>
                  <a:srgbClr val="CC00CC"/>
                </a:solidFill>
                <a:latin typeface="Calibri"/>
                <a:cs typeface="Calibri"/>
              </a:rPr>
              <a:t>,…,</a:t>
            </a:r>
            <a:r>
              <a:rPr lang="en-US" sz="2400" i="1" dirty="0">
                <a:solidFill>
                  <a:srgbClr val="CC00CC"/>
                </a:solidFill>
                <a:latin typeface="Calibri"/>
                <a:cs typeface="Calibri"/>
              </a:rPr>
              <a:t> X</a:t>
            </a:r>
            <a:r>
              <a:rPr lang="en-US" sz="3200" i="1" baseline="-25000" dirty="0">
                <a:solidFill>
                  <a:srgbClr val="CC00CC"/>
                </a:solidFill>
                <a:latin typeface="Calibri"/>
                <a:cs typeface="Calibri"/>
              </a:rPr>
              <a:t>T</a:t>
            </a:r>
            <a:r>
              <a:rPr lang="en-US" sz="2400" dirty="0">
                <a:solidFill>
                  <a:srgbClr val="CC00CC"/>
                </a:solidFill>
                <a:latin typeface="Calibri"/>
                <a:cs typeface="Calibri"/>
              </a:rPr>
              <a:t>) = </a:t>
            </a:r>
            <a:r>
              <a:rPr lang="en-US" sz="2400" i="1" dirty="0">
                <a:solidFill>
                  <a:srgbClr val="CC00CC"/>
                </a:solidFill>
                <a:latin typeface="Calibri"/>
                <a:ea typeface="ＭＳ Ｐゴシック" pitchFamily="34" charset="-128"/>
                <a:cs typeface="Calibri"/>
              </a:rPr>
              <a:t>P</a:t>
            </a:r>
            <a:r>
              <a:rPr lang="en-US" sz="2400" dirty="0">
                <a:solidFill>
                  <a:srgbClr val="CC00CC"/>
                </a:solidFill>
                <a:latin typeface="Calibri"/>
                <a:ea typeface="ＭＳ Ｐゴシック" pitchFamily="34" charset="-128"/>
                <a:cs typeface="Calibri"/>
              </a:rPr>
              <a:t>(</a:t>
            </a:r>
            <a:r>
              <a:rPr lang="en-US" sz="2400" i="1" dirty="0">
                <a:solidFill>
                  <a:srgbClr val="CC00CC"/>
                </a:solidFill>
                <a:latin typeface="Calibri"/>
                <a:ea typeface="ＭＳ Ｐゴシック" pitchFamily="34" charset="-128"/>
                <a:cs typeface="Calibri"/>
              </a:rPr>
              <a:t>X</a:t>
            </a:r>
            <a:r>
              <a:rPr lang="en-US" sz="3200" baseline="-25000" dirty="0">
                <a:solidFill>
                  <a:srgbClr val="CC00CC"/>
                </a:solidFill>
                <a:latin typeface="Calibri"/>
                <a:cs typeface="Calibri"/>
              </a:rPr>
              <a:t>0</a:t>
            </a:r>
            <a:r>
              <a:rPr lang="en-US" sz="2400" dirty="0">
                <a:solidFill>
                  <a:srgbClr val="CC00CC"/>
                </a:solidFill>
                <a:latin typeface="Calibri"/>
                <a:cs typeface="Calibri"/>
              </a:rPr>
              <a:t>) </a:t>
            </a:r>
            <a:r>
              <a:rPr lang="en-US" sz="3200" dirty="0">
                <a:solidFill>
                  <a:srgbClr val="990099"/>
                </a:solidFill>
                <a:sym typeface="Symbol"/>
              </a:rPr>
              <a:t></a:t>
            </a:r>
            <a:r>
              <a:rPr lang="en-US" sz="3200" i="1" baseline="-25000" dirty="0">
                <a:solidFill>
                  <a:srgbClr val="CC00CC"/>
                </a:solidFill>
                <a:sym typeface="Symbol"/>
              </a:rPr>
              <a:t>t</a:t>
            </a:r>
            <a:r>
              <a:rPr lang="en-US" sz="3200" baseline="-25000" dirty="0">
                <a:solidFill>
                  <a:srgbClr val="CC00CC"/>
                </a:solidFill>
                <a:sym typeface="Symbol"/>
              </a:rPr>
              <a:t>=1:</a:t>
            </a:r>
            <a:r>
              <a:rPr lang="en-US" sz="3200" i="1" baseline="-25000" dirty="0">
                <a:solidFill>
                  <a:srgbClr val="CC00CC"/>
                </a:solidFill>
                <a:sym typeface="Symbol"/>
              </a:rPr>
              <a:t>T</a:t>
            </a:r>
            <a:r>
              <a:rPr lang="en-US" sz="3200" i="1" dirty="0">
                <a:solidFill>
                  <a:srgbClr val="CC00CC"/>
                </a:solidFill>
                <a:sym typeface="Symbol"/>
              </a:rPr>
              <a:t> </a:t>
            </a:r>
            <a:r>
              <a:rPr lang="en-US" sz="2400" i="1" dirty="0">
                <a:solidFill>
                  <a:srgbClr val="CC00CC"/>
                </a:solidFill>
                <a:latin typeface="Calibri"/>
                <a:cs typeface="Calibri"/>
              </a:rPr>
              <a:t>P</a:t>
            </a:r>
            <a:r>
              <a:rPr lang="en-US" sz="2400" dirty="0">
                <a:solidFill>
                  <a:srgbClr val="CC00CC"/>
                </a:solidFill>
                <a:latin typeface="Calibri"/>
                <a:cs typeface="Calibri"/>
              </a:rPr>
              <a:t>(</a:t>
            </a:r>
            <a:r>
              <a:rPr lang="en-US" sz="2400" i="1" dirty="0" err="1">
                <a:solidFill>
                  <a:srgbClr val="CC00CC"/>
                </a:solidFill>
                <a:latin typeface="Calibri"/>
                <a:cs typeface="Calibri"/>
              </a:rPr>
              <a:t>X</a:t>
            </a:r>
            <a:r>
              <a:rPr lang="en-US" sz="3200" i="1" baseline="-25000" dirty="0" err="1">
                <a:solidFill>
                  <a:srgbClr val="CC00CC"/>
                </a:solidFill>
                <a:latin typeface="Calibri"/>
                <a:cs typeface="Calibri"/>
              </a:rPr>
              <a:t>t</a:t>
            </a:r>
            <a:r>
              <a:rPr lang="en-US" sz="2400" dirty="0">
                <a:solidFill>
                  <a:srgbClr val="CC00CC"/>
                </a:solidFill>
                <a:latin typeface="Calibri"/>
                <a:cs typeface="Calibri"/>
              </a:rPr>
              <a:t> | </a:t>
            </a:r>
            <a:r>
              <a:rPr lang="en-US" sz="2400" i="1" dirty="0">
                <a:solidFill>
                  <a:srgbClr val="CC00CC"/>
                </a:solidFill>
                <a:latin typeface="Calibri"/>
                <a:cs typeface="Calibri"/>
              </a:rPr>
              <a:t>X</a:t>
            </a:r>
            <a:r>
              <a:rPr lang="en-US" sz="3200" i="1" baseline="-25000" dirty="0">
                <a:solidFill>
                  <a:srgbClr val="CC00CC"/>
                </a:solidFill>
                <a:latin typeface="Calibri"/>
                <a:cs typeface="Calibri"/>
              </a:rPr>
              <a:t>t</a:t>
            </a:r>
            <a:r>
              <a:rPr lang="en-US" sz="3200" baseline="-25000" dirty="0">
                <a:solidFill>
                  <a:srgbClr val="CC00CC"/>
                </a:solidFill>
                <a:latin typeface="Calibri"/>
                <a:cs typeface="Calibri"/>
              </a:rPr>
              <a:t>-1</a:t>
            </a:r>
            <a:r>
              <a:rPr lang="en-US" sz="2400" dirty="0">
                <a:solidFill>
                  <a:srgbClr val="CC00CC"/>
                </a:solidFill>
                <a:latin typeface="Calibri"/>
                <a:cs typeface="Calibri"/>
              </a:rPr>
              <a:t>)</a:t>
            </a:r>
          </a:p>
          <a:p>
            <a:pPr lvl="1">
              <a:lnSpc>
                <a:spcPct val="90000"/>
              </a:lnSpc>
            </a:pPr>
            <a:r>
              <a:rPr lang="en-US" sz="2400" dirty="0">
                <a:latin typeface="Calibri"/>
                <a:ea typeface="ＭＳ Ｐゴシック" pitchFamily="34" charset="-128"/>
                <a:cs typeface="Calibri"/>
              </a:rPr>
              <a:t>Joint distribution for hidden Markov model:</a:t>
            </a:r>
            <a:r>
              <a:rPr lang="en-US" sz="2400" kern="1200" dirty="0">
                <a:latin typeface="Calibri"/>
                <a:ea typeface="ＭＳ Ｐゴシック" pitchFamily="34" charset="-128"/>
                <a:cs typeface="Calibri"/>
              </a:rPr>
              <a:t>                                                                 </a:t>
            </a:r>
            <a:r>
              <a:rPr lang="en-US" sz="1800" dirty="0">
                <a:latin typeface="Calibri"/>
                <a:ea typeface="ＭＳ Ｐゴシック" pitchFamily="34" charset="-128"/>
                <a:cs typeface="Calibri"/>
              </a:rPr>
              <a:t> </a:t>
            </a:r>
            <a:r>
              <a:rPr lang="en-US" sz="2400" i="1" dirty="0">
                <a:solidFill>
                  <a:srgbClr val="CC00CC"/>
                </a:solidFill>
                <a:latin typeface="Calibri"/>
                <a:ea typeface="ＭＳ Ｐゴシック" pitchFamily="34" charset="-128"/>
                <a:cs typeface="Calibri"/>
              </a:rPr>
              <a:t>P</a:t>
            </a:r>
            <a:r>
              <a:rPr lang="en-US" sz="2400" dirty="0">
                <a:solidFill>
                  <a:srgbClr val="CC00CC"/>
                </a:solidFill>
                <a:latin typeface="Calibri"/>
                <a:ea typeface="ＭＳ Ｐゴシック" pitchFamily="34" charset="-128"/>
                <a:cs typeface="Calibri"/>
              </a:rPr>
              <a:t>(</a:t>
            </a:r>
            <a:r>
              <a:rPr lang="en-US" sz="2400" i="1" dirty="0">
                <a:solidFill>
                  <a:srgbClr val="CC00CC"/>
                </a:solidFill>
                <a:latin typeface="Calibri"/>
                <a:ea typeface="ＭＳ Ｐゴシック" pitchFamily="34" charset="-128"/>
                <a:cs typeface="Calibri"/>
              </a:rPr>
              <a:t>X</a:t>
            </a:r>
            <a:r>
              <a:rPr lang="en-US" sz="3200" baseline="-25000" dirty="0">
                <a:solidFill>
                  <a:srgbClr val="CC00CC"/>
                </a:solidFill>
                <a:latin typeface="Calibri"/>
                <a:cs typeface="Calibri"/>
              </a:rPr>
              <a:t>0</a:t>
            </a:r>
            <a:r>
              <a:rPr lang="en-US" sz="3200" dirty="0">
                <a:solidFill>
                  <a:srgbClr val="CC00CC"/>
                </a:solidFill>
                <a:latin typeface="Calibri"/>
                <a:cs typeface="Calibri"/>
              </a:rPr>
              <a:t>,</a:t>
            </a:r>
            <a:r>
              <a:rPr lang="en-US" sz="2400" i="1" dirty="0">
                <a:solidFill>
                  <a:srgbClr val="CC00CC"/>
                </a:solidFill>
                <a:latin typeface="Calibri"/>
                <a:ea typeface="ＭＳ Ｐゴシック" pitchFamily="34" charset="-128"/>
                <a:cs typeface="Calibri"/>
              </a:rPr>
              <a:t>X</a:t>
            </a:r>
            <a:r>
              <a:rPr lang="en-US" sz="3200" baseline="-25000" dirty="0">
                <a:solidFill>
                  <a:srgbClr val="CC00CC"/>
                </a:solidFill>
                <a:latin typeface="Calibri"/>
                <a:ea typeface="ＭＳ Ｐゴシック" pitchFamily="34" charset="-128"/>
                <a:cs typeface="Calibri"/>
              </a:rPr>
              <a:t>1</a:t>
            </a:r>
            <a:r>
              <a:rPr lang="en-US" sz="3200" dirty="0">
                <a:solidFill>
                  <a:srgbClr val="CC00CC"/>
                </a:solidFill>
                <a:latin typeface="Calibri"/>
                <a:cs typeface="Calibri"/>
              </a:rPr>
              <a:t>,…,</a:t>
            </a:r>
            <a:r>
              <a:rPr lang="en-US" sz="2400" i="1" dirty="0">
                <a:solidFill>
                  <a:srgbClr val="CC00CC"/>
                </a:solidFill>
                <a:latin typeface="Calibri"/>
                <a:cs typeface="Calibri"/>
              </a:rPr>
              <a:t> X</a:t>
            </a:r>
            <a:r>
              <a:rPr lang="en-US" sz="3200" i="1" baseline="-25000" dirty="0">
                <a:solidFill>
                  <a:srgbClr val="CC00CC"/>
                </a:solidFill>
                <a:latin typeface="Calibri"/>
                <a:cs typeface="Calibri"/>
              </a:rPr>
              <a:t>T</a:t>
            </a:r>
            <a:r>
              <a:rPr lang="en-US" sz="3200" dirty="0">
                <a:solidFill>
                  <a:srgbClr val="CC00CC"/>
                </a:solidFill>
                <a:latin typeface="Calibri"/>
                <a:cs typeface="Calibri"/>
              </a:rPr>
              <a:t>,</a:t>
            </a:r>
            <a:r>
              <a:rPr lang="en-US" sz="2400" i="1" dirty="0">
                <a:solidFill>
                  <a:srgbClr val="CC00CC"/>
                </a:solidFill>
                <a:latin typeface="Calibri"/>
                <a:cs typeface="Calibri"/>
              </a:rPr>
              <a:t>E</a:t>
            </a:r>
            <a:r>
              <a:rPr lang="en-US" sz="3200" i="1" baseline="-25000" dirty="0">
                <a:solidFill>
                  <a:srgbClr val="CC00CC"/>
                </a:solidFill>
                <a:latin typeface="Calibri"/>
                <a:cs typeface="Calibri"/>
              </a:rPr>
              <a:t>T</a:t>
            </a:r>
            <a:r>
              <a:rPr lang="en-US" sz="2400" dirty="0">
                <a:solidFill>
                  <a:srgbClr val="CC00CC"/>
                </a:solidFill>
                <a:latin typeface="Calibri"/>
                <a:cs typeface="Calibri"/>
              </a:rPr>
              <a:t>) = </a:t>
            </a:r>
            <a:r>
              <a:rPr lang="en-US" sz="2400" i="1" dirty="0">
                <a:solidFill>
                  <a:srgbClr val="CC00CC"/>
                </a:solidFill>
                <a:latin typeface="Calibri"/>
                <a:ea typeface="ＭＳ Ｐゴシック" pitchFamily="34" charset="-128"/>
                <a:cs typeface="Calibri"/>
              </a:rPr>
              <a:t>P</a:t>
            </a:r>
            <a:r>
              <a:rPr lang="en-US" sz="2400" dirty="0">
                <a:solidFill>
                  <a:srgbClr val="CC00CC"/>
                </a:solidFill>
                <a:latin typeface="Calibri"/>
                <a:ea typeface="ＭＳ Ｐゴシック" pitchFamily="34" charset="-128"/>
                <a:cs typeface="Calibri"/>
              </a:rPr>
              <a:t>(</a:t>
            </a:r>
            <a:r>
              <a:rPr lang="en-US" sz="2400" i="1" dirty="0">
                <a:solidFill>
                  <a:srgbClr val="CC00CC"/>
                </a:solidFill>
                <a:latin typeface="Calibri"/>
                <a:ea typeface="ＭＳ Ｐゴシック" pitchFamily="34" charset="-128"/>
                <a:cs typeface="Calibri"/>
              </a:rPr>
              <a:t>X</a:t>
            </a:r>
            <a:r>
              <a:rPr lang="en-US" sz="3200" baseline="-25000" dirty="0">
                <a:solidFill>
                  <a:srgbClr val="CC00CC"/>
                </a:solidFill>
                <a:latin typeface="Calibri"/>
                <a:cs typeface="Calibri"/>
              </a:rPr>
              <a:t>0</a:t>
            </a:r>
            <a:r>
              <a:rPr lang="en-US" sz="2400" dirty="0">
                <a:solidFill>
                  <a:srgbClr val="CC00CC"/>
                </a:solidFill>
                <a:latin typeface="Calibri"/>
                <a:cs typeface="Calibri"/>
              </a:rPr>
              <a:t>) </a:t>
            </a:r>
            <a:r>
              <a:rPr lang="en-US" sz="3200" dirty="0">
                <a:solidFill>
                  <a:srgbClr val="990099"/>
                </a:solidFill>
                <a:sym typeface="Symbol"/>
              </a:rPr>
              <a:t></a:t>
            </a:r>
            <a:r>
              <a:rPr lang="en-US" sz="3200" i="1" baseline="-25000" dirty="0">
                <a:solidFill>
                  <a:srgbClr val="CC00CC"/>
                </a:solidFill>
                <a:sym typeface="Symbol"/>
              </a:rPr>
              <a:t>t</a:t>
            </a:r>
            <a:r>
              <a:rPr lang="en-US" sz="3200" baseline="-25000" dirty="0">
                <a:solidFill>
                  <a:srgbClr val="CC00CC"/>
                </a:solidFill>
                <a:sym typeface="Symbol"/>
              </a:rPr>
              <a:t>=1:</a:t>
            </a:r>
            <a:r>
              <a:rPr lang="en-US" sz="3200" i="1" baseline="-25000" dirty="0">
                <a:solidFill>
                  <a:srgbClr val="CC00CC"/>
                </a:solidFill>
                <a:sym typeface="Symbol"/>
              </a:rPr>
              <a:t>T</a:t>
            </a:r>
            <a:r>
              <a:rPr lang="en-US" sz="3200" i="1" dirty="0">
                <a:solidFill>
                  <a:srgbClr val="CC00CC"/>
                </a:solidFill>
                <a:sym typeface="Symbol"/>
              </a:rPr>
              <a:t> </a:t>
            </a:r>
            <a:r>
              <a:rPr lang="en-US" sz="2400" i="1" dirty="0">
                <a:solidFill>
                  <a:srgbClr val="CC00CC"/>
                </a:solidFill>
                <a:latin typeface="Calibri"/>
                <a:cs typeface="Calibri"/>
              </a:rPr>
              <a:t>P</a:t>
            </a:r>
            <a:r>
              <a:rPr lang="en-US" sz="2400" dirty="0">
                <a:solidFill>
                  <a:srgbClr val="CC00CC"/>
                </a:solidFill>
                <a:latin typeface="Calibri"/>
                <a:cs typeface="Calibri"/>
              </a:rPr>
              <a:t>(</a:t>
            </a:r>
            <a:r>
              <a:rPr lang="en-US" sz="2400" i="1" dirty="0" err="1">
                <a:solidFill>
                  <a:srgbClr val="CC00CC"/>
                </a:solidFill>
                <a:latin typeface="Calibri"/>
                <a:cs typeface="Calibri"/>
              </a:rPr>
              <a:t>X</a:t>
            </a:r>
            <a:r>
              <a:rPr lang="en-US" sz="3200" i="1" baseline="-25000" dirty="0" err="1">
                <a:solidFill>
                  <a:srgbClr val="CC00CC"/>
                </a:solidFill>
                <a:latin typeface="Calibri"/>
                <a:cs typeface="Calibri"/>
              </a:rPr>
              <a:t>t</a:t>
            </a:r>
            <a:r>
              <a:rPr lang="en-US" sz="2400" dirty="0">
                <a:solidFill>
                  <a:srgbClr val="CC00CC"/>
                </a:solidFill>
                <a:latin typeface="Calibri"/>
                <a:cs typeface="Calibri"/>
              </a:rPr>
              <a:t> | </a:t>
            </a:r>
            <a:r>
              <a:rPr lang="en-US" sz="2400" i="1" dirty="0">
                <a:solidFill>
                  <a:srgbClr val="CC00CC"/>
                </a:solidFill>
                <a:latin typeface="Calibri"/>
                <a:cs typeface="Calibri"/>
              </a:rPr>
              <a:t>X</a:t>
            </a:r>
            <a:r>
              <a:rPr lang="en-US" sz="3200" i="1" baseline="-25000" dirty="0">
                <a:solidFill>
                  <a:srgbClr val="CC00CC"/>
                </a:solidFill>
                <a:latin typeface="Calibri"/>
                <a:cs typeface="Calibri"/>
              </a:rPr>
              <a:t>t</a:t>
            </a:r>
            <a:r>
              <a:rPr lang="en-US" sz="3200" baseline="-25000" dirty="0">
                <a:solidFill>
                  <a:srgbClr val="CC00CC"/>
                </a:solidFill>
                <a:latin typeface="Calibri"/>
                <a:cs typeface="Calibri"/>
              </a:rPr>
              <a:t>-1</a:t>
            </a:r>
            <a:r>
              <a:rPr lang="en-US" sz="2400" dirty="0">
                <a:solidFill>
                  <a:srgbClr val="CC00CC"/>
                </a:solidFill>
                <a:latin typeface="Calibri"/>
                <a:cs typeface="Calibri"/>
              </a:rPr>
              <a:t>) </a:t>
            </a:r>
            <a:r>
              <a:rPr lang="en-US" sz="2400" i="1" dirty="0">
                <a:solidFill>
                  <a:srgbClr val="CC00CC"/>
                </a:solidFill>
                <a:latin typeface="Calibri"/>
                <a:ea typeface="ＭＳ Ｐゴシック" pitchFamily="34" charset="-128"/>
                <a:cs typeface="Calibri"/>
              </a:rPr>
              <a:t>P</a:t>
            </a:r>
            <a:r>
              <a:rPr lang="en-US" sz="2400" dirty="0">
                <a:solidFill>
                  <a:srgbClr val="CC00CC"/>
                </a:solidFill>
                <a:latin typeface="Calibri"/>
                <a:ea typeface="ＭＳ Ｐゴシック" pitchFamily="34" charset="-128"/>
                <a:cs typeface="Calibri"/>
              </a:rPr>
              <a:t>(</a:t>
            </a:r>
            <a:r>
              <a:rPr lang="en-US" sz="2400" i="1" dirty="0">
                <a:solidFill>
                  <a:srgbClr val="CC00CC"/>
                </a:solidFill>
                <a:latin typeface="Calibri"/>
                <a:ea typeface="ＭＳ Ｐゴシック" pitchFamily="34" charset="-128"/>
                <a:cs typeface="Calibri"/>
              </a:rPr>
              <a:t>E</a:t>
            </a:r>
            <a:r>
              <a:rPr lang="en-US" sz="3200" i="1" baseline="-25000" dirty="0">
                <a:solidFill>
                  <a:srgbClr val="CC00CC"/>
                </a:solidFill>
                <a:latin typeface="Calibri"/>
                <a:ea typeface="ＭＳ Ｐゴシック" pitchFamily="34" charset="-128"/>
                <a:cs typeface="Calibri"/>
              </a:rPr>
              <a:t>t</a:t>
            </a:r>
            <a:r>
              <a:rPr lang="en-US" sz="3200" baseline="-25000" dirty="0">
                <a:solidFill>
                  <a:srgbClr val="CC00CC"/>
                </a:solidFill>
                <a:latin typeface="Calibri"/>
                <a:cs typeface="Calibri"/>
              </a:rPr>
              <a:t> </a:t>
            </a:r>
            <a:r>
              <a:rPr lang="en-US" sz="2400" dirty="0">
                <a:solidFill>
                  <a:srgbClr val="CC00CC"/>
                </a:solidFill>
                <a:latin typeface="Calibri"/>
                <a:cs typeface="Calibri"/>
              </a:rPr>
              <a:t>| </a:t>
            </a:r>
            <a:r>
              <a:rPr lang="en-US" sz="2400" i="1" dirty="0" err="1">
                <a:solidFill>
                  <a:srgbClr val="CC00CC"/>
                </a:solidFill>
                <a:latin typeface="Calibri"/>
                <a:ea typeface="ＭＳ Ｐゴシック" pitchFamily="34" charset="-128"/>
                <a:cs typeface="Calibri"/>
              </a:rPr>
              <a:t>X</a:t>
            </a:r>
            <a:r>
              <a:rPr lang="en-US" sz="3200" i="1" baseline="-25000" dirty="0" err="1">
                <a:solidFill>
                  <a:srgbClr val="CC00CC"/>
                </a:solidFill>
                <a:latin typeface="Calibri"/>
                <a:ea typeface="ＭＳ Ｐゴシック" pitchFamily="34" charset="-128"/>
                <a:cs typeface="Calibri"/>
              </a:rPr>
              <a:t>t</a:t>
            </a:r>
            <a:r>
              <a:rPr lang="en-US" sz="2400" dirty="0">
                <a:solidFill>
                  <a:srgbClr val="CC00CC"/>
                </a:solidFill>
                <a:latin typeface="Calibri"/>
                <a:cs typeface="Calibri"/>
              </a:rPr>
              <a:t>) </a:t>
            </a:r>
          </a:p>
          <a:p>
            <a:pPr lvl="1">
              <a:lnSpc>
                <a:spcPct val="90000"/>
              </a:lnSpc>
            </a:pPr>
            <a:r>
              <a:rPr lang="en-US" sz="2400" dirty="0">
                <a:solidFill>
                  <a:srgbClr val="000000"/>
                </a:solidFill>
                <a:latin typeface="Calibri"/>
                <a:cs typeface="Calibri"/>
              </a:rPr>
              <a:t>Future states are independent of the past given the present</a:t>
            </a:r>
          </a:p>
          <a:p>
            <a:pPr lvl="1">
              <a:lnSpc>
                <a:spcPct val="90000"/>
              </a:lnSpc>
            </a:pPr>
            <a:r>
              <a:rPr lang="en-US" sz="2400" dirty="0">
                <a:solidFill>
                  <a:srgbClr val="000000"/>
                </a:solidFill>
                <a:latin typeface="Calibri"/>
                <a:cs typeface="Calibri"/>
              </a:rPr>
              <a:t>Current evidence is independent of everything else given the current state</a:t>
            </a:r>
          </a:p>
          <a:p>
            <a:pPr lvl="1">
              <a:lnSpc>
                <a:spcPct val="90000"/>
              </a:lnSpc>
            </a:pPr>
            <a:r>
              <a:rPr lang="en-US" sz="2400" dirty="0">
                <a:solidFill>
                  <a:srgbClr val="000000"/>
                </a:solidFill>
                <a:latin typeface="Calibri"/>
                <a:cs typeface="Calibri"/>
              </a:rPr>
              <a:t>Are evidence variables independent of each other?</a:t>
            </a:r>
          </a:p>
          <a:p>
            <a:pPr lvl="1">
              <a:lnSpc>
                <a:spcPct val="90000"/>
              </a:lnSpc>
            </a:pPr>
            <a:endParaRPr lang="en-US" sz="2400" dirty="0">
              <a:latin typeface="Calibri"/>
              <a:ea typeface="ＭＳ Ｐゴシック" pitchFamily="34" charset="-128"/>
              <a:cs typeface="Calibri"/>
            </a:endParaRPr>
          </a:p>
        </p:txBody>
      </p:sp>
      <p:grpSp>
        <p:nvGrpSpPr>
          <p:cNvPr id="25" name="Group 24"/>
          <p:cNvGrpSpPr/>
          <p:nvPr/>
        </p:nvGrpSpPr>
        <p:grpSpPr>
          <a:xfrm>
            <a:off x="990600" y="4648200"/>
            <a:ext cx="4800600" cy="1600200"/>
            <a:chOff x="1676400" y="4267200"/>
            <a:chExt cx="4800600" cy="1600200"/>
          </a:xfrm>
        </p:grpSpPr>
        <p:sp>
          <p:nvSpPr>
            <p:cNvPr id="27" name="Oval 4"/>
            <p:cNvSpPr>
              <a:spLocks noChangeArrowheads="1"/>
            </p:cNvSpPr>
            <p:nvPr/>
          </p:nvSpPr>
          <p:spPr bwMode="auto">
            <a:xfrm>
              <a:off x="5943600" y="4267200"/>
              <a:ext cx="533400" cy="533400"/>
            </a:xfrm>
            <a:prstGeom prst="ellipse">
              <a:avLst/>
            </a:prstGeom>
            <a:solidFill>
              <a:schemeClr val="bg1"/>
            </a:solidFill>
            <a:ln w="28575">
              <a:solidFill>
                <a:schemeClr val="bg1"/>
              </a:solidFill>
              <a:round/>
              <a:headEnd/>
              <a:tailEnd/>
            </a:ln>
          </p:spPr>
          <p:txBody>
            <a:bodyPr wrap="none" anchor="ctr"/>
            <a:lstStyle/>
            <a:p>
              <a:pPr algn="ctr"/>
              <a:r>
                <a:rPr lang="en-US" sz="2400" i="1">
                  <a:solidFill>
                    <a:schemeClr val="bg1"/>
                  </a:solidFill>
                  <a:latin typeface="Calibri"/>
                  <a:cs typeface="Calibri"/>
                </a:rPr>
                <a:t>X</a:t>
              </a:r>
              <a:r>
                <a:rPr lang="en-US" sz="2400" baseline="-25000">
                  <a:solidFill>
                    <a:schemeClr val="bg1"/>
                  </a:solidFill>
                  <a:latin typeface="Calibri"/>
                  <a:cs typeface="Calibri"/>
                </a:rPr>
                <a:t>5</a:t>
              </a:r>
            </a:p>
          </p:txBody>
        </p:sp>
        <p:cxnSp>
          <p:nvCxnSpPr>
            <p:cNvPr id="31" name="AutoShape 5"/>
            <p:cNvCxnSpPr>
              <a:cxnSpLocks noChangeShapeType="1"/>
              <a:stCxn id="27" idx="4"/>
              <a:endCxn id="48" idx="0"/>
            </p:cNvCxnSpPr>
            <p:nvPr/>
          </p:nvCxnSpPr>
          <p:spPr bwMode="auto">
            <a:xfrm>
              <a:off x="6210300" y="4814888"/>
              <a:ext cx="0" cy="504825"/>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xmlns="">
                  <a:noFill/>
                </a14:hiddenFill>
              </a:ext>
            </a:extLst>
          </p:spPr>
        </p:cxnSp>
        <p:sp>
          <p:nvSpPr>
            <p:cNvPr id="34" name="Oval 6"/>
            <p:cNvSpPr>
              <a:spLocks noChangeArrowheads="1"/>
            </p:cNvSpPr>
            <p:nvPr/>
          </p:nvSpPr>
          <p:spPr bwMode="auto">
            <a:xfrm>
              <a:off x="25908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1</a:t>
              </a:r>
            </a:p>
          </p:txBody>
        </p:sp>
        <p:cxnSp>
          <p:nvCxnSpPr>
            <p:cNvPr id="35" name="AutoShape 7"/>
            <p:cNvCxnSpPr>
              <a:cxnSpLocks noChangeShapeType="1"/>
              <a:stCxn id="34" idx="4"/>
              <a:endCxn id="45" idx="0"/>
            </p:cNvCxnSpPr>
            <p:nvPr/>
          </p:nvCxnSpPr>
          <p:spPr bwMode="auto">
            <a:xfrm>
              <a:off x="2857500" y="48148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37" name="AutoShape 9"/>
            <p:cNvCxnSpPr>
              <a:cxnSpLocks noChangeShapeType="1"/>
              <a:stCxn id="38" idx="6"/>
              <a:endCxn id="34" idx="2"/>
            </p:cNvCxnSpPr>
            <p:nvPr/>
          </p:nvCxnSpPr>
          <p:spPr bwMode="auto">
            <a:xfrm>
              <a:off x="2224088" y="45339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38" name="Oval 10"/>
            <p:cNvSpPr>
              <a:spLocks noChangeArrowheads="1"/>
            </p:cNvSpPr>
            <p:nvPr/>
          </p:nvSpPr>
          <p:spPr bwMode="auto">
            <a:xfrm>
              <a:off x="16764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0</a:t>
              </a:r>
            </a:p>
          </p:txBody>
        </p:sp>
        <p:sp>
          <p:nvSpPr>
            <p:cNvPr id="40" name="Oval 12"/>
            <p:cNvSpPr>
              <a:spLocks noChangeArrowheads="1"/>
            </p:cNvSpPr>
            <p:nvPr/>
          </p:nvSpPr>
          <p:spPr bwMode="auto">
            <a:xfrm>
              <a:off x="35052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2</a:t>
              </a:r>
            </a:p>
          </p:txBody>
        </p:sp>
        <p:cxnSp>
          <p:nvCxnSpPr>
            <p:cNvPr id="41" name="AutoShape 13"/>
            <p:cNvCxnSpPr>
              <a:cxnSpLocks noChangeShapeType="1"/>
              <a:stCxn id="40" idx="6"/>
              <a:endCxn id="43" idx="2"/>
            </p:cNvCxnSpPr>
            <p:nvPr/>
          </p:nvCxnSpPr>
          <p:spPr bwMode="auto">
            <a:xfrm>
              <a:off x="4052888" y="45339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42" name="AutoShape 14"/>
            <p:cNvCxnSpPr>
              <a:cxnSpLocks noChangeShapeType="1"/>
              <a:stCxn id="34" idx="6"/>
              <a:endCxn id="40" idx="2"/>
            </p:cNvCxnSpPr>
            <p:nvPr/>
          </p:nvCxnSpPr>
          <p:spPr bwMode="auto">
            <a:xfrm>
              <a:off x="3138488" y="45339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43" name="Oval 15"/>
            <p:cNvSpPr>
              <a:spLocks noChangeArrowheads="1"/>
            </p:cNvSpPr>
            <p:nvPr/>
          </p:nvSpPr>
          <p:spPr bwMode="auto">
            <a:xfrm>
              <a:off x="44196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3</a:t>
              </a:r>
            </a:p>
          </p:txBody>
        </p:sp>
        <p:cxnSp>
          <p:nvCxnSpPr>
            <p:cNvPr id="44" name="AutoShape 16"/>
            <p:cNvCxnSpPr>
              <a:cxnSpLocks noChangeShapeType="1"/>
              <a:stCxn id="43" idx="6"/>
              <a:endCxn id="27" idx="2"/>
            </p:cNvCxnSpPr>
            <p:nvPr/>
          </p:nvCxnSpPr>
          <p:spPr bwMode="auto">
            <a:xfrm>
              <a:off x="4967288" y="4533900"/>
              <a:ext cx="962025" cy="0"/>
            </a:xfrm>
            <a:prstGeom prst="straightConnector1">
              <a:avLst/>
            </a:prstGeom>
            <a:noFill/>
            <a:ln w="28575">
              <a:solidFill>
                <a:schemeClr val="tx1"/>
              </a:solidFill>
              <a:prstDash val="dash"/>
              <a:round/>
              <a:headEnd/>
              <a:tailEnd type="triangle" w="lg" len="lg"/>
            </a:ln>
            <a:extLst>
              <a:ext uri="{909E8E84-426E-40dd-AFC4-6F175D3DCCD1}">
                <a14:hiddenFill xmlns:a14="http://schemas.microsoft.com/office/drawing/2010/main" xmlns="">
                  <a:noFill/>
                </a14:hiddenFill>
              </a:ext>
            </a:extLst>
          </p:spPr>
        </p:cxnSp>
        <p:sp>
          <p:nvSpPr>
            <p:cNvPr id="45" name="Oval 17"/>
            <p:cNvSpPr>
              <a:spLocks noChangeArrowheads="1"/>
            </p:cNvSpPr>
            <p:nvPr/>
          </p:nvSpPr>
          <p:spPr bwMode="auto">
            <a:xfrm>
              <a:off x="2590800" y="5334000"/>
              <a:ext cx="533400" cy="533400"/>
            </a:xfrm>
            <a:prstGeom prst="ellipse">
              <a:avLst/>
            </a:prstGeom>
            <a:solidFill>
              <a:schemeClr val="bg2"/>
            </a:solidFill>
            <a:ln w="28575">
              <a:solidFill>
                <a:schemeClr val="tx1"/>
              </a:solidFill>
              <a:round/>
              <a:headEnd/>
              <a:tailEnd/>
            </a:ln>
          </p:spPr>
          <p:txBody>
            <a:bodyPr wrap="none" anchor="ctr"/>
            <a:lstStyle/>
            <a:p>
              <a:pPr algn="ctr"/>
              <a:r>
                <a:rPr lang="en-US" sz="2400" i="1" dirty="0">
                  <a:latin typeface="Calibri"/>
                  <a:cs typeface="Calibri"/>
                </a:rPr>
                <a:t>E</a:t>
              </a:r>
              <a:r>
                <a:rPr lang="en-US" sz="2400" baseline="-25000" dirty="0">
                  <a:latin typeface="Calibri"/>
                  <a:cs typeface="Calibri"/>
                </a:rPr>
                <a:t>1</a:t>
              </a:r>
            </a:p>
          </p:txBody>
        </p:sp>
        <p:sp>
          <p:nvSpPr>
            <p:cNvPr id="46" name="Oval 18"/>
            <p:cNvSpPr>
              <a:spLocks noChangeArrowheads="1"/>
            </p:cNvSpPr>
            <p:nvPr/>
          </p:nvSpPr>
          <p:spPr bwMode="auto">
            <a:xfrm>
              <a:off x="3505200" y="5334000"/>
              <a:ext cx="533400" cy="533400"/>
            </a:xfrm>
            <a:prstGeom prst="ellipse">
              <a:avLst/>
            </a:prstGeom>
            <a:solidFill>
              <a:schemeClr val="bg2"/>
            </a:solidFill>
            <a:ln w="28575">
              <a:solidFill>
                <a:schemeClr val="tx1"/>
              </a:solidFill>
              <a:round/>
              <a:headEnd/>
              <a:tailEnd/>
            </a:ln>
          </p:spPr>
          <p:txBody>
            <a:bodyPr wrap="none" anchor="ctr"/>
            <a:lstStyle/>
            <a:p>
              <a:pPr algn="ctr"/>
              <a:r>
                <a:rPr lang="en-US" sz="2400" i="1" dirty="0">
                  <a:latin typeface="Calibri"/>
                  <a:cs typeface="Calibri"/>
                </a:rPr>
                <a:t>E</a:t>
              </a:r>
              <a:r>
                <a:rPr lang="en-US" sz="2400" baseline="-25000" dirty="0">
                  <a:latin typeface="Calibri"/>
                  <a:cs typeface="Calibri"/>
                </a:rPr>
                <a:t>2</a:t>
              </a:r>
            </a:p>
          </p:txBody>
        </p:sp>
        <p:sp>
          <p:nvSpPr>
            <p:cNvPr id="47" name="Oval 19"/>
            <p:cNvSpPr>
              <a:spLocks noChangeArrowheads="1"/>
            </p:cNvSpPr>
            <p:nvPr/>
          </p:nvSpPr>
          <p:spPr bwMode="auto">
            <a:xfrm>
              <a:off x="4419600" y="5334000"/>
              <a:ext cx="533400" cy="533400"/>
            </a:xfrm>
            <a:prstGeom prst="ellipse">
              <a:avLst/>
            </a:prstGeom>
            <a:solidFill>
              <a:schemeClr val="bg2"/>
            </a:solidFill>
            <a:ln w="28575">
              <a:solidFill>
                <a:schemeClr val="tx1"/>
              </a:solidFill>
              <a:round/>
              <a:headEnd/>
              <a:tailEnd/>
            </a:ln>
          </p:spPr>
          <p:txBody>
            <a:bodyPr wrap="none" anchor="ctr"/>
            <a:lstStyle/>
            <a:p>
              <a:pPr algn="ctr"/>
              <a:r>
                <a:rPr lang="en-US" sz="2400" i="1" dirty="0">
                  <a:latin typeface="Calibri"/>
                  <a:cs typeface="Calibri"/>
                </a:rPr>
                <a:t>E</a:t>
              </a:r>
              <a:r>
                <a:rPr lang="en-US" sz="2400" baseline="-25000" dirty="0">
                  <a:latin typeface="Calibri"/>
                  <a:cs typeface="Calibri"/>
                </a:rPr>
                <a:t>3</a:t>
              </a:r>
            </a:p>
          </p:txBody>
        </p:sp>
        <p:sp>
          <p:nvSpPr>
            <p:cNvPr id="48" name="Oval 20"/>
            <p:cNvSpPr>
              <a:spLocks noChangeArrowheads="1"/>
            </p:cNvSpPr>
            <p:nvPr/>
          </p:nvSpPr>
          <p:spPr bwMode="auto">
            <a:xfrm>
              <a:off x="5943600" y="5334000"/>
              <a:ext cx="533400" cy="533400"/>
            </a:xfrm>
            <a:prstGeom prst="ellipse">
              <a:avLst/>
            </a:prstGeom>
            <a:solidFill>
              <a:schemeClr val="bg1"/>
            </a:solidFill>
            <a:ln w="28575">
              <a:solidFill>
                <a:schemeClr val="bg1"/>
              </a:solidFill>
              <a:round/>
              <a:headEnd/>
              <a:tailEnd/>
            </a:ln>
          </p:spPr>
          <p:txBody>
            <a:bodyPr wrap="none" anchor="ctr"/>
            <a:lstStyle/>
            <a:p>
              <a:pPr algn="ctr"/>
              <a:r>
                <a:rPr lang="en-US" sz="2400" i="1">
                  <a:solidFill>
                    <a:schemeClr val="bg1"/>
                  </a:solidFill>
                  <a:latin typeface="Calibri"/>
                  <a:cs typeface="Calibri"/>
                </a:rPr>
                <a:t>E</a:t>
              </a:r>
              <a:r>
                <a:rPr lang="en-US" sz="2400" baseline="-25000">
                  <a:solidFill>
                    <a:schemeClr val="bg1"/>
                  </a:solidFill>
                  <a:latin typeface="Calibri"/>
                  <a:cs typeface="Calibri"/>
                </a:rPr>
                <a:t>5</a:t>
              </a:r>
            </a:p>
          </p:txBody>
        </p:sp>
        <p:cxnSp>
          <p:nvCxnSpPr>
            <p:cNvPr id="49" name="AutoShape 21"/>
            <p:cNvCxnSpPr>
              <a:cxnSpLocks noChangeShapeType="1"/>
              <a:stCxn id="40" idx="4"/>
              <a:endCxn id="46" idx="0"/>
            </p:cNvCxnSpPr>
            <p:nvPr/>
          </p:nvCxnSpPr>
          <p:spPr bwMode="auto">
            <a:xfrm>
              <a:off x="3771900" y="48148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50" name="AutoShape 22"/>
            <p:cNvCxnSpPr>
              <a:cxnSpLocks noChangeShapeType="1"/>
              <a:stCxn id="43" idx="4"/>
              <a:endCxn id="47" idx="0"/>
            </p:cNvCxnSpPr>
            <p:nvPr/>
          </p:nvCxnSpPr>
          <p:spPr bwMode="auto">
            <a:xfrm>
              <a:off x="4686300" y="48148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sp>
        <p:nvSpPr>
          <p:cNvPr id="2" name="TextBox 1"/>
          <p:cNvSpPr txBox="1"/>
          <p:nvPr/>
        </p:nvSpPr>
        <p:spPr>
          <a:xfrm>
            <a:off x="6934200" y="4800600"/>
            <a:ext cx="3429000" cy="861774"/>
          </a:xfrm>
          <a:prstGeom prst="rect">
            <a:avLst/>
          </a:prstGeom>
          <a:noFill/>
        </p:spPr>
        <p:txBody>
          <a:bodyPr wrap="square" rtlCol="0">
            <a:spAutoFit/>
          </a:bodyPr>
          <a:lstStyle/>
          <a:p>
            <a:r>
              <a:rPr lang="en-US" dirty="0"/>
              <a:t>Useful notation: </a:t>
            </a:r>
          </a:p>
          <a:p>
            <a:r>
              <a:rPr lang="en-US" sz="2400" i="1" kern="0" dirty="0" err="1">
                <a:solidFill>
                  <a:srgbClr val="CC00CC"/>
                </a:solidFill>
                <a:latin typeface="Calibri"/>
                <a:ea typeface="+mn-ea"/>
                <a:cs typeface="Calibri"/>
              </a:rPr>
              <a:t>X</a:t>
            </a:r>
            <a:r>
              <a:rPr lang="en-US" sz="3200" i="1" kern="0" baseline="-25000" dirty="0" err="1">
                <a:solidFill>
                  <a:srgbClr val="CC00CC"/>
                </a:solidFill>
                <a:latin typeface="Calibri"/>
                <a:ea typeface="+mn-ea"/>
                <a:cs typeface="Calibri"/>
              </a:rPr>
              <a:t>a</a:t>
            </a:r>
            <a:r>
              <a:rPr lang="en-US" sz="3200" kern="0" baseline="-25000" dirty="0" err="1">
                <a:solidFill>
                  <a:srgbClr val="CC00CC"/>
                </a:solidFill>
                <a:latin typeface="Calibri"/>
                <a:ea typeface="+mn-ea"/>
                <a:cs typeface="Calibri"/>
              </a:rPr>
              <a:t>:</a:t>
            </a:r>
            <a:r>
              <a:rPr lang="en-US" sz="3200" i="1" kern="0" baseline="-25000" dirty="0" err="1">
                <a:solidFill>
                  <a:srgbClr val="CC00CC"/>
                </a:solidFill>
                <a:latin typeface="Calibri"/>
                <a:ea typeface="+mn-ea"/>
                <a:cs typeface="Calibri"/>
              </a:rPr>
              <a:t>b</a:t>
            </a:r>
            <a:r>
              <a:rPr lang="en-US" sz="3200" kern="0" dirty="0">
                <a:solidFill>
                  <a:srgbClr val="CC00CC"/>
                </a:solidFill>
                <a:latin typeface="Calibri"/>
                <a:ea typeface="+mn-ea"/>
                <a:cs typeface="Calibri"/>
              </a:rPr>
              <a:t> </a:t>
            </a:r>
            <a:r>
              <a:rPr lang="en-US" sz="2400" kern="0" dirty="0">
                <a:solidFill>
                  <a:srgbClr val="CC00CC"/>
                </a:solidFill>
                <a:latin typeface="Calibri"/>
                <a:ea typeface="+mn-ea"/>
                <a:cs typeface="Calibri"/>
              </a:rPr>
              <a:t>= </a:t>
            </a:r>
            <a:r>
              <a:rPr lang="en-US" dirty="0"/>
              <a:t> </a:t>
            </a:r>
            <a:r>
              <a:rPr lang="en-US" sz="2400" i="1" kern="0" dirty="0" err="1">
                <a:solidFill>
                  <a:srgbClr val="CC00CC"/>
                </a:solidFill>
                <a:latin typeface="Calibri"/>
                <a:cs typeface="Calibri"/>
              </a:rPr>
              <a:t>X</a:t>
            </a:r>
            <a:r>
              <a:rPr lang="en-US" sz="3200" i="1" kern="0" baseline="-25000" dirty="0" err="1">
                <a:solidFill>
                  <a:srgbClr val="CC00CC"/>
                </a:solidFill>
                <a:latin typeface="Calibri"/>
                <a:cs typeface="Calibri"/>
              </a:rPr>
              <a:t>a</a:t>
            </a:r>
            <a:r>
              <a:rPr lang="en-US" sz="2400" i="1" kern="0" dirty="0">
                <a:solidFill>
                  <a:srgbClr val="CC00CC"/>
                </a:solidFill>
                <a:latin typeface="Calibri"/>
                <a:cs typeface="Calibri"/>
              </a:rPr>
              <a:t> , X</a:t>
            </a:r>
            <a:r>
              <a:rPr lang="en-US" sz="3200" i="1" kern="0" baseline="-25000" dirty="0">
                <a:solidFill>
                  <a:srgbClr val="CC00CC"/>
                </a:solidFill>
                <a:latin typeface="Calibri"/>
                <a:cs typeface="Calibri"/>
              </a:rPr>
              <a:t>a</a:t>
            </a:r>
            <a:r>
              <a:rPr lang="en-US" sz="3200" kern="0" baseline="-25000" dirty="0">
                <a:solidFill>
                  <a:srgbClr val="CC00CC"/>
                </a:solidFill>
                <a:latin typeface="Calibri"/>
                <a:cs typeface="Calibri"/>
              </a:rPr>
              <a:t>+1</a:t>
            </a:r>
            <a:r>
              <a:rPr lang="en-US" sz="2400" kern="0" dirty="0">
                <a:solidFill>
                  <a:srgbClr val="CC00CC"/>
                </a:solidFill>
                <a:latin typeface="Calibri"/>
                <a:cs typeface="Calibri"/>
              </a:rPr>
              <a:t>, …, </a:t>
            </a:r>
            <a:r>
              <a:rPr lang="en-US" sz="2400" i="1" kern="0" dirty="0" err="1">
                <a:solidFill>
                  <a:srgbClr val="CC00CC"/>
                </a:solidFill>
                <a:latin typeface="Calibri"/>
                <a:cs typeface="Calibri"/>
              </a:rPr>
              <a:t>X</a:t>
            </a:r>
            <a:r>
              <a:rPr lang="en-US" sz="3200" i="1" kern="0" baseline="-25000" dirty="0" err="1">
                <a:solidFill>
                  <a:srgbClr val="CC00CC"/>
                </a:solidFill>
                <a:latin typeface="Calibri"/>
                <a:cs typeface="Calibri"/>
              </a:rPr>
              <a:t>b</a:t>
            </a:r>
            <a:endParaRPr lang="en-US" sz="3200" dirty="0"/>
          </a:p>
        </p:txBody>
      </p:sp>
    </p:spTree>
    <p:extLst>
      <p:ext uri="{BB962C8B-B14F-4D97-AF65-F5344CB8AC3E}">
        <p14:creationId xmlns:p14="http://schemas.microsoft.com/office/powerpoint/2010/main" val="248723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47">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47">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47">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a:ea typeface="ＭＳ Ｐゴシック" pitchFamily="34" charset="-128"/>
              </a:rPr>
              <a:t>Uncertainty and Time</a:t>
            </a:r>
          </a:p>
        </p:txBody>
      </p:sp>
      <p:sp>
        <p:nvSpPr>
          <p:cNvPr id="20482" name="Rectangle 3"/>
          <p:cNvSpPr>
            <a:spLocks noGrp="1" noChangeArrowheads="1"/>
          </p:cNvSpPr>
          <p:nvPr>
            <p:ph idx="1"/>
          </p:nvPr>
        </p:nvSpPr>
        <p:spPr>
          <a:xfrm>
            <a:off x="1447800" y="1828800"/>
            <a:ext cx="9220200" cy="4419600"/>
          </a:xfrm>
        </p:spPr>
        <p:txBody>
          <a:bodyPr/>
          <a:lstStyle/>
          <a:p>
            <a:pPr>
              <a:lnSpc>
                <a:spcPct val="90000"/>
              </a:lnSpc>
            </a:pPr>
            <a:r>
              <a:rPr lang="en-US" sz="2800" dirty="0">
                <a:latin typeface="Calibri"/>
                <a:ea typeface="ＭＳ Ｐゴシック" pitchFamily="34" charset="-128"/>
                <a:cs typeface="Calibri"/>
              </a:rPr>
              <a:t>Often, we want to </a:t>
            </a:r>
            <a:r>
              <a:rPr lang="en-US" sz="2800" dirty="0">
                <a:solidFill>
                  <a:srgbClr val="000090"/>
                </a:solidFill>
                <a:latin typeface="Calibri"/>
                <a:ea typeface="ＭＳ Ｐゴシック" pitchFamily="34" charset="-128"/>
                <a:cs typeface="Calibri"/>
              </a:rPr>
              <a:t>reason about a </a:t>
            </a:r>
            <a:r>
              <a:rPr lang="en-US" sz="2800" b="1" i="1" dirty="0">
                <a:solidFill>
                  <a:srgbClr val="0000FF"/>
                </a:solidFill>
                <a:latin typeface="Calibri"/>
                <a:ea typeface="ＭＳ Ｐゴシック" pitchFamily="34" charset="-128"/>
                <a:cs typeface="Calibri"/>
              </a:rPr>
              <a:t>sequence</a:t>
            </a:r>
            <a:r>
              <a:rPr lang="en-US" sz="2800" dirty="0">
                <a:latin typeface="Calibri"/>
                <a:ea typeface="ＭＳ Ｐゴシック" pitchFamily="34" charset="-128"/>
                <a:cs typeface="Calibri"/>
              </a:rPr>
              <a:t> of observations where the state of the underlying system is </a:t>
            </a:r>
            <a:r>
              <a:rPr lang="en-US" sz="2800" b="1" i="1" dirty="0">
                <a:solidFill>
                  <a:srgbClr val="3333FF"/>
                </a:solidFill>
                <a:latin typeface="Calibri"/>
                <a:ea typeface="ＭＳ Ｐゴシック" pitchFamily="34" charset="-128"/>
                <a:cs typeface="Calibri"/>
              </a:rPr>
              <a:t>changing</a:t>
            </a:r>
          </a:p>
          <a:p>
            <a:pPr lvl="4">
              <a:lnSpc>
                <a:spcPct val="90000"/>
              </a:lnSpc>
            </a:pPr>
            <a:endParaRPr lang="en-US" sz="600" dirty="0">
              <a:latin typeface="Calibri"/>
              <a:ea typeface="ＭＳ Ｐゴシック" pitchFamily="34" charset="-128"/>
              <a:cs typeface="Calibri"/>
            </a:endParaRPr>
          </a:p>
          <a:p>
            <a:pPr lvl="1">
              <a:lnSpc>
                <a:spcPct val="90000"/>
              </a:lnSpc>
            </a:pPr>
            <a:r>
              <a:rPr lang="en-US" sz="2400" dirty="0">
                <a:latin typeface="Calibri"/>
                <a:ea typeface="ＭＳ Ｐゴシック" pitchFamily="34" charset="-128"/>
                <a:cs typeface="Calibri"/>
              </a:rPr>
              <a:t>Speech recognition</a:t>
            </a:r>
          </a:p>
          <a:p>
            <a:pPr lvl="4">
              <a:lnSpc>
                <a:spcPct val="90000"/>
              </a:lnSpc>
            </a:pPr>
            <a:endParaRPr lang="en-US" sz="500" dirty="0">
              <a:latin typeface="Calibri"/>
              <a:ea typeface="ＭＳ Ｐゴシック" pitchFamily="34" charset="-128"/>
              <a:cs typeface="Calibri"/>
            </a:endParaRPr>
          </a:p>
          <a:p>
            <a:pPr lvl="1">
              <a:lnSpc>
                <a:spcPct val="90000"/>
              </a:lnSpc>
            </a:pPr>
            <a:r>
              <a:rPr lang="en-US" sz="2400" dirty="0">
                <a:latin typeface="Calibri"/>
                <a:ea typeface="ＭＳ Ｐゴシック" pitchFamily="34" charset="-128"/>
                <a:cs typeface="Calibri"/>
              </a:rPr>
              <a:t>Robot localization</a:t>
            </a:r>
          </a:p>
          <a:p>
            <a:pPr lvl="5">
              <a:lnSpc>
                <a:spcPct val="90000"/>
              </a:lnSpc>
            </a:pPr>
            <a:endParaRPr lang="en-US" sz="500" dirty="0">
              <a:latin typeface="Calibri"/>
              <a:ea typeface="ＭＳ Ｐゴシック" pitchFamily="34" charset="-128"/>
              <a:cs typeface="Calibri"/>
            </a:endParaRPr>
          </a:p>
          <a:p>
            <a:pPr lvl="1">
              <a:lnSpc>
                <a:spcPct val="90000"/>
              </a:lnSpc>
            </a:pPr>
            <a:r>
              <a:rPr lang="en-US" sz="2400" dirty="0">
                <a:latin typeface="Calibri"/>
                <a:ea typeface="ＭＳ Ｐゴシック" pitchFamily="34" charset="-128"/>
                <a:cs typeface="Calibri"/>
              </a:rPr>
              <a:t>User attention</a:t>
            </a:r>
          </a:p>
          <a:p>
            <a:pPr lvl="5">
              <a:lnSpc>
                <a:spcPct val="90000"/>
              </a:lnSpc>
            </a:pPr>
            <a:endParaRPr lang="en-US" sz="500" dirty="0">
              <a:latin typeface="Calibri"/>
              <a:ea typeface="ＭＳ Ｐゴシック" pitchFamily="34" charset="-128"/>
              <a:cs typeface="Calibri"/>
            </a:endParaRPr>
          </a:p>
          <a:p>
            <a:pPr lvl="1">
              <a:lnSpc>
                <a:spcPct val="90000"/>
              </a:lnSpc>
            </a:pPr>
            <a:r>
              <a:rPr lang="en-US" sz="2400" dirty="0">
                <a:latin typeface="Calibri"/>
                <a:ea typeface="ＭＳ Ｐゴシック" pitchFamily="34" charset="-128"/>
                <a:cs typeface="Calibri"/>
              </a:rPr>
              <a:t>Medical monitoring</a:t>
            </a:r>
          </a:p>
          <a:p>
            <a:pPr lvl="1">
              <a:lnSpc>
                <a:spcPct val="90000"/>
              </a:lnSpc>
              <a:spcBef>
                <a:spcPts val="1176"/>
              </a:spcBef>
            </a:pPr>
            <a:r>
              <a:rPr lang="en-US" sz="2400" dirty="0">
                <a:latin typeface="Calibri"/>
                <a:ea typeface="ＭＳ Ｐゴシック" pitchFamily="34" charset="-128"/>
                <a:cs typeface="Calibri"/>
              </a:rPr>
              <a:t>Global climate</a:t>
            </a:r>
          </a:p>
          <a:p>
            <a:pPr marL="0" indent="0">
              <a:lnSpc>
                <a:spcPct val="90000"/>
              </a:lnSpc>
              <a:buNone/>
            </a:pPr>
            <a:endParaRPr lang="en-US" sz="2800" dirty="0">
              <a:latin typeface="Calibri"/>
              <a:ea typeface="ＭＳ Ｐゴシック" pitchFamily="34" charset="-128"/>
              <a:cs typeface="Calibri"/>
            </a:endParaRPr>
          </a:p>
          <a:p>
            <a:pPr>
              <a:lnSpc>
                <a:spcPct val="90000"/>
              </a:lnSpc>
            </a:pPr>
            <a:r>
              <a:rPr lang="en-US" sz="2800" dirty="0">
                <a:latin typeface="Calibri"/>
                <a:ea typeface="ＭＳ Ｐゴシック" pitchFamily="34" charset="-128"/>
                <a:cs typeface="Calibri"/>
              </a:rPr>
              <a:t>Need to introduce time into our models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a:ea typeface="ＭＳ Ｐゴシック" pitchFamily="34" charset="-128"/>
              </a:rPr>
              <a:t>Real HMM Examples</a:t>
            </a:r>
          </a:p>
        </p:txBody>
      </p:sp>
      <p:sp>
        <p:nvSpPr>
          <p:cNvPr id="43010" name="Rectangle 3"/>
          <p:cNvSpPr>
            <a:spLocks noGrp="1" noChangeArrowheads="1"/>
          </p:cNvSpPr>
          <p:nvPr>
            <p:ph idx="1"/>
          </p:nvPr>
        </p:nvSpPr>
        <p:spPr>
          <a:xfrm>
            <a:off x="1447800" y="1397000"/>
            <a:ext cx="10337800" cy="5003799"/>
          </a:xfrm>
        </p:spPr>
        <p:txBody>
          <a:bodyPr>
            <a:normAutofit fontScale="92500" lnSpcReduction="10000"/>
          </a:bodyPr>
          <a:lstStyle/>
          <a:p>
            <a:pPr>
              <a:lnSpc>
                <a:spcPct val="90000"/>
              </a:lnSpc>
            </a:pPr>
            <a:r>
              <a:rPr lang="en-US" sz="2400" dirty="0">
                <a:ea typeface="ＭＳ Ｐゴシック" pitchFamily="34" charset="-128"/>
              </a:rPr>
              <a:t>Speech recognition HMMs:</a:t>
            </a:r>
          </a:p>
          <a:p>
            <a:pPr lvl="1">
              <a:lnSpc>
                <a:spcPct val="90000"/>
              </a:lnSpc>
            </a:pPr>
            <a:r>
              <a:rPr lang="en-US" sz="2000" dirty="0">
                <a:ea typeface="ＭＳ Ｐゴシック" pitchFamily="34" charset="-128"/>
              </a:rPr>
              <a:t>Observations are acoustic signals (continuous valued)</a:t>
            </a:r>
          </a:p>
          <a:p>
            <a:pPr lvl="1">
              <a:lnSpc>
                <a:spcPct val="90000"/>
              </a:lnSpc>
            </a:pPr>
            <a:r>
              <a:rPr lang="en-US" sz="2000" dirty="0">
                <a:ea typeface="ＭＳ Ｐゴシック" pitchFamily="34" charset="-128"/>
              </a:rPr>
              <a:t>States are specific positions in specific words (so, tens of thousands)</a:t>
            </a:r>
          </a:p>
          <a:p>
            <a:pPr lvl="1">
              <a:lnSpc>
                <a:spcPct val="90000"/>
              </a:lnSpc>
            </a:pPr>
            <a:endParaRPr lang="en-US" sz="2000" dirty="0">
              <a:ea typeface="ＭＳ Ｐゴシック" pitchFamily="34" charset="-128"/>
            </a:endParaRPr>
          </a:p>
          <a:p>
            <a:pPr>
              <a:lnSpc>
                <a:spcPct val="90000"/>
              </a:lnSpc>
            </a:pPr>
            <a:r>
              <a:rPr lang="en-US" sz="2400" dirty="0">
                <a:ea typeface="ＭＳ Ｐゴシック" pitchFamily="34" charset="-128"/>
              </a:rPr>
              <a:t>Machine translation HMMs:</a:t>
            </a:r>
          </a:p>
          <a:p>
            <a:pPr lvl="1">
              <a:lnSpc>
                <a:spcPct val="90000"/>
              </a:lnSpc>
            </a:pPr>
            <a:r>
              <a:rPr lang="en-US" sz="2000" dirty="0">
                <a:ea typeface="ＭＳ Ｐゴシック" pitchFamily="34" charset="-128"/>
              </a:rPr>
              <a:t>Observations are words (tens of thousands)</a:t>
            </a:r>
          </a:p>
          <a:p>
            <a:pPr lvl="1">
              <a:lnSpc>
                <a:spcPct val="90000"/>
              </a:lnSpc>
            </a:pPr>
            <a:r>
              <a:rPr lang="en-US" sz="2000" dirty="0">
                <a:ea typeface="ＭＳ Ｐゴシック" pitchFamily="34" charset="-128"/>
              </a:rPr>
              <a:t>States are translation options</a:t>
            </a:r>
          </a:p>
          <a:p>
            <a:pPr lvl="1">
              <a:lnSpc>
                <a:spcPct val="90000"/>
              </a:lnSpc>
            </a:pPr>
            <a:endParaRPr lang="en-US" sz="2000" dirty="0">
              <a:ea typeface="ＭＳ Ｐゴシック" pitchFamily="34" charset="-128"/>
            </a:endParaRPr>
          </a:p>
          <a:p>
            <a:pPr>
              <a:lnSpc>
                <a:spcPct val="90000"/>
              </a:lnSpc>
            </a:pPr>
            <a:r>
              <a:rPr lang="en-US" sz="2400" dirty="0">
                <a:ea typeface="ＭＳ Ｐゴシック" pitchFamily="34" charset="-128"/>
              </a:rPr>
              <a:t>Robot tracking:</a:t>
            </a:r>
          </a:p>
          <a:p>
            <a:pPr lvl="1">
              <a:lnSpc>
                <a:spcPct val="90000"/>
              </a:lnSpc>
            </a:pPr>
            <a:r>
              <a:rPr lang="en-US" sz="2000" dirty="0">
                <a:ea typeface="ＭＳ Ｐゴシック" pitchFamily="34" charset="-128"/>
              </a:rPr>
              <a:t>Observations are range readings (continuous)</a:t>
            </a:r>
          </a:p>
          <a:p>
            <a:pPr lvl="1">
              <a:lnSpc>
                <a:spcPct val="90000"/>
              </a:lnSpc>
            </a:pPr>
            <a:r>
              <a:rPr lang="en-US" sz="2000" dirty="0">
                <a:ea typeface="ＭＳ Ｐゴシック" pitchFamily="34" charset="-128"/>
              </a:rPr>
              <a:t>States are positions on a map (continuous)</a:t>
            </a:r>
          </a:p>
          <a:p>
            <a:pPr>
              <a:lnSpc>
                <a:spcPct val="90000"/>
              </a:lnSpc>
            </a:pPr>
            <a:endParaRPr lang="en-US" sz="2400" dirty="0">
              <a:ea typeface="ＭＳ Ｐゴシック" pitchFamily="34" charset="-128"/>
            </a:endParaRPr>
          </a:p>
          <a:p>
            <a:pPr>
              <a:lnSpc>
                <a:spcPct val="90000"/>
              </a:lnSpc>
            </a:pPr>
            <a:r>
              <a:rPr lang="en-US" sz="2400" dirty="0">
                <a:ea typeface="ＭＳ Ｐゴシック" pitchFamily="34" charset="-128"/>
              </a:rPr>
              <a:t>Molecular biology:</a:t>
            </a:r>
          </a:p>
          <a:p>
            <a:pPr lvl="1">
              <a:lnSpc>
                <a:spcPct val="90000"/>
              </a:lnSpc>
            </a:pPr>
            <a:r>
              <a:rPr lang="en-US" sz="2000" dirty="0">
                <a:ea typeface="ＭＳ Ｐゴシック" pitchFamily="34" charset="-128"/>
              </a:rPr>
              <a:t>Observations are nucleotides ACGT</a:t>
            </a:r>
          </a:p>
          <a:p>
            <a:pPr lvl="1">
              <a:lnSpc>
                <a:spcPct val="90000"/>
              </a:lnSpc>
            </a:pPr>
            <a:r>
              <a:rPr lang="en-US" sz="2000" dirty="0">
                <a:ea typeface="ＭＳ Ｐゴシック" pitchFamily="34" charset="-128"/>
              </a:rPr>
              <a:t>States are coding/non-coding/start/stop/splice-site etc.</a:t>
            </a:r>
          </a:p>
          <a:p>
            <a:pPr lvl="1">
              <a:lnSpc>
                <a:spcPct val="90000"/>
              </a:lnSpc>
            </a:pPr>
            <a:endParaRPr lang="en-US" sz="2000" dirty="0">
              <a:ea typeface="ＭＳ Ｐゴシック" pitchFamily="34" charset="-128"/>
            </a:endParaRPr>
          </a:p>
        </p:txBody>
      </p:sp>
    </p:spTree>
    <p:extLst>
      <p:ext uri="{BB962C8B-B14F-4D97-AF65-F5344CB8AC3E}">
        <p14:creationId xmlns:p14="http://schemas.microsoft.com/office/powerpoint/2010/main" val="2086863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 tasks</a:t>
            </a:r>
          </a:p>
        </p:txBody>
      </p:sp>
      <p:sp>
        <p:nvSpPr>
          <p:cNvPr id="3" name="Content Placeholder 2"/>
          <p:cNvSpPr>
            <a:spLocks noGrp="1"/>
          </p:cNvSpPr>
          <p:nvPr>
            <p:ph idx="1"/>
          </p:nvPr>
        </p:nvSpPr>
        <p:spPr>
          <a:xfrm>
            <a:off x="406400" y="1397001"/>
            <a:ext cx="11785600" cy="4729164"/>
          </a:xfrm>
        </p:spPr>
        <p:txBody>
          <a:bodyPr/>
          <a:lstStyle/>
          <a:p>
            <a:r>
              <a:rPr lang="en-US" b="1" i="1" dirty="0">
                <a:solidFill>
                  <a:srgbClr val="FF0000"/>
                </a:solidFill>
              </a:rPr>
              <a:t>Filtering</a:t>
            </a:r>
            <a:r>
              <a:rPr lang="en-US" dirty="0"/>
              <a:t>: </a:t>
            </a:r>
            <a:r>
              <a:rPr lang="en-US" i="1" dirty="0">
                <a:solidFill>
                  <a:srgbClr val="CC00CC"/>
                </a:solidFill>
              </a:rPr>
              <a:t>P</a:t>
            </a:r>
            <a:r>
              <a:rPr lang="en-US" dirty="0">
                <a:solidFill>
                  <a:srgbClr val="CC00CC"/>
                </a:solidFill>
              </a:rPr>
              <a:t>(</a:t>
            </a:r>
            <a:r>
              <a:rPr lang="en-US" i="1" dirty="0">
                <a:solidFill>
                  <a:srgbClr val="CC00CC"/>
                </a:solidFill>
              </a:rPr>
              <a:t>X</a:t>
            </a:r>
            <a:r>
              <a:rPr lang="en-US" sz="3600" i="1" baseline="-25000" dirty="0">
                <a:solidFill>
                  <a:srgbClr val="CC00CC"/>
                </a:solidFill>
              </a:rPr>
              <a:t>t</a:t>
            </a:r>
            <a:r>
              <a:rPr lang="en-US" dirty="0">
                <a:solidFill>
                  <a:srgbClr val="CC00CC"/>
                </a:solidFill>
              </a:rPr>
              <a:t>|</a:t>
            </a:r>
            <a:r>
              <a:rPr lang="en-US" i="1" dirty="0">
                <a:solidFill>
                  <a:srgbClr val="CC00CC"/>
                </a:solidFill>
              </a:rPr>
              <a:t>e</a:t>
            </a:r>
            <a:r>
              <a:rPr lang="en-US" sz="3600" baseline="-25000" dirty="0">
                <a:solidFill>
                  <a:srgbClr val="CC00CC"/>
                </a:solidFill>
              </a:rPr>
              <a:t>1:</a:t>
            </a:r>
            <a:r>
              <a:rPr lang="en-US" sz="3600" i="1" baseline="-25000" dirty="0">
                <a:solidFill>
                  <a:srgbClr val="CC00CC"/>
                </a:solidFill>
              </a:rPr>
              <a:t>t</a:t>
            </a:r>
            <a:r>
              <a:rPr lang="en-US" dirty="0">
                <a:solidFill>
                  <a:srgbClr val="CC00CC"/>
                </a:solidFill>
              </a:rPr>
              <a:t>)</a:t>
            </a:r>
          </a:p>
          <a:p>
            <a:pPr lvl="1"/>
            <a:r>
              <a:rPr lang="en-US" b="1" i="1" dirty="0">
                <a:solidFill>
                  <a:srgbClr val="FF0000"/>
                </a:solidFill>
              </a:rPr>
              <a:t>belief state</a:t>
            </a:r>
            <a:r>
              <a:rPr lang="en-US" dirty="0"/>
              <a:t>—input to the decision process of a rational agent </a:t>
            </a:r>
          </a:p>
          <a:p>
            <a:r>
              <a:rPr lang="en-US" b="1" i="1" dirty="0">
                <a:solidFill>
                  <a:srgbClr val="FF0000"/>
                </a:solidFill>
              </a:rPr>
              <a:t>Prediction</a:t>
            </a:r>
            <a:r>
              <a:rPr lang="en-US" dirty="0"/>
              <a:t>: </a:t>
            </a:r>
            <a:r>
              <a:rPr lang="en-US" i="1" dirty="0">
                <a:solidFill>
                  <a:srgbClr val="CC00CC"/>
                </a:solidFill>
              </a:rPr>
              <a:t>P</a:t>
            </a:r>
            <a:r>
              <a:rPr lang="en-US" dirty="0">
                <a:solidFill>
                  <a:srgbClr val="CC00CC"/>
                </a:solidFill>
              </a:rPr>
              <a:t>(</a:t>
            </a:r>
            <a:r>
              <a:rPr lang="en-US" i="1" dirty="0">
                <a:solidFill>
                  <a:srgbClr val="CC00CC"/>
                </a:solidFill>
              </a:rPr>
              <a:t>X</a:t>
            </a:r>
            <a:r>
              <a:rPr lang="en-US" sz="3600" i="1" baseline="-25000" dirty="0">
                <a:solidFill>
                  <a:srgbClr val="CC00CC"/>
                </a:solidFill>
              </a:rPr>
              <a:t>t</a:t>
            </a:r>
            <a:r>
              <a:rPr lang="en-US" sz="3600" baseline="-25000" dirty="0">
                <a:solidFill>
                  <a:srgbClr val="CC00CC"/>
                </a:solidFill>
              </a:rPr>
              <a:t>+</a:t>
            </a:r>
            <a:r>
              <a:rPr lang="en-US" sz="3600" i="1" baseline="-25000" dirty="0">
                <a:solidFill>
                  <a:srgbClr val="CC00CC"/>
                </a:solidFill>
              </a:rPr>
              <a:t>k</a:t>
            </a:r>
            <a:r>
              <a:rPr lang="en-US" dirty="0">
                <a:solidFill>
                  <a:srgbClr val="CC00CC"/>
                </a:solidFill>
              </a:rPr>
              <a:t>|</a:t>
            </a:r>
            <a:r>
              <a:rPr lang="en-US" i="1" dirty="0">
                <a:solidFill>
                  <a:srgbClr val="CC00CC"/>
                </a:solidFill>
              </a:rPr>
              <a:t>e</a:t>
            </a:r>
            <a:r>
              <a:rPr lang="en-US" sz="3600" baseline="-25000" dirty="0">
                <a:solidFill>
                  <a:srgbClr val="CC00CC"/>
                </a:solidFill>
              </a:rPr>
              <a:t>1:</a:t>
            </a:r>
            <a:r>
              <a:rPr lang="en-US" sz="3600" i="1" baseline="-25000" dirty="0">
                <a:solidFill>
                  <a:srgbClr val="CC00CC"/>
                </a:solidFill>
              </a:rPr>
              <a:t>t</a:t>
            </a:r>
            <a:r>
              <a:rPr lang="en-US" dirty="0">
                <a:solidFill>
                  <a:srgbClr val="CC00CC"/>
                </a:solidFill>
              </a:rPr>
              <a:t>)</a:t>
            </a:r>
            <a:r>
              <a:rPr lang="en-US" dirty="0"/>
              <a:t> for </a:t>
            </a:r>
            <a:r>
              <a:rPr lang="en-US" i="1" dirty="0">
                <a:solidFill>
                  <a:srgbClr val="CC00CC"/>
                </a:solidFill>
              </a:rPr>
              <a:t>k</a:t>
            </a:r>
            <a:r>
              <a:rPr lang="en-US" dirty="0">
                <a:solidFill>
                  <a:srgbClr val="CC00CC"/>
                </a:solidFill>
              </a:rPr>
              <a:t> &gt; 0 </a:t>
            </a:r>
          </a:p>
          <a:p>
            <a:pPr lvl="1"/>
            <a:r>
              <a:rPr lang="en-US" dirty="0"/>
              <a:t>evaluation of possible action sequences; like filtering without the evidence </a:t>
            </a:r>
          </a:p>
          <a:p>
            <a:r>
              <a:rPr lang="en-US" b="1" i="1" dirty="0">
                <a:solidFill>
                  <a:srgbClr val="FF0000"/>
                </a:solidFill>
              </a:rPr>
              <a:t>Smoothing</a:t>
            </a:r>
            <a:r>
              <a:rPr lang="en-US" dirty="0"/>
              <a:t>: </a:t>
            </a:r>
            <a:r>
              <a:rPr lang="en-US" i="1" dirty="0">
                <a:solidFill>
                  <a:srgbClr val="CC00CC"/>
                </a:solidFill>
              </a:rPr>
              <a:t>P</a:t>
            </a:r>
            <a:r>
              <a:rPr lang="en-US" dirty="0">
                <a:solidFill>
                  <a:srgbClr val="CC00CC"/>
                </a:solidFill>
              </a:rPr>
              <a:t>(</a:t>
            </a:r>
            <a:r>
              <a:rPr lang="en-US" i="1" dirty="0">
                <a:solidFill>
                  <a:srgbClr val="CC00CC"/>
                </a:solidFill>
              </a:rPr>
              <a:t>X</a:t>
            </a:r>
            <a:r>
              <a:rPr lang="en-US" sz="3600" i="1" baseline="-25000" dirty="0">
                <a:solidFill>
                  <a:srgbClr val="CC00CC"/>
                </a:solidFill>
              </a:rPr>
              <a:t>k</a:t>
            </a:r>
            <a:r>
              <a:rPr lang="en-US" dirty="0">
                <a:solidFill>
                  <a:srgbClr val="CC00CC"/>
                </a:solidFill>
              </a:rPr>
              <a:t>|</a:t>
            </a:r>
            <a:r>
              <a:rPr lang="en-US" i="1" dirty="0">
                <a:solidFill>
                  <a:srgbClr val="CC00CC"/>
                </a:solidFill>
              </a:rPr>
              <a:t>e</a:t>
            </a:r>
            <a:r>
              <a:rPr lang="en-US" sz="3600" baseline="-25000" dirty="0">
                <a:solidFill>
                  <a:srgbClr val="CC00CC"/>
                </a:solidFill>
              </a:rPr>
              <a:t>1:</a:t>
            </a:r>
            <a:r>
              <a:rPr lang="en-US" sz="3600" i="1" baseline="-25000" dirty="0">
                <a:solidFill>
                  <a:srgbClr val="CC00CC"/>
                </a:solidFill>
              </a:rPr>
              <a:t>t</a:t>
            </a:r>
            <a:r>
              <a:rPr lang="en-US" dirty="0">
                <a:solidFill>
                  <a:srgbClr val="CC00CC"/>
                </a:solidFill>
              </a:rPr>
              <a:t>) </a:t>
            </a:r>
            <a:r>
              <a:rPr lang="en-US" dirty="0"/>
              <a:t>for </a:t>
            </a:r>
            <a:r>
              <a:rPr lang="en-US" dirty="0">
                <a:solidFill>
                  <a:srgbClr val="CC00CC"/>
                </a:solidFill>
              </a:rPr>
              <a:t>0 ≤ </a:t>
            </a:r>
            <a:r>
              <a:rPr lang="en-US" i="1" dirty="0">
                <a:solidFill>
                  <a:srgbClr val="CC00CC"/>
                </a:solidFill>
              </a:rPr>
              <a:t>k</a:t>
            </a:r>
            <a:r>
              <a:rPr lang="en-US" dirty="0">
                <a:solidFill>
                  <a:srgbClr val="CC00CC"/>
                </a:solidFill>
              </a:rPr>
              <a:t> &lt; </a:t>
            </a:r>
            <a:r>
              <a:rPr lang="en-US" i="1" dirty="0">
                <a:solidFill>
                  <a:srgbClr val="CC00CC"/>
                </a:solidFill>
              </a:rPr>
              <a:t>t</a:t>
            </a:r>
          </a:p>
          <a:p>
            <a:pPr lvl="1"/>
            <a:r>
              <a:rPr lang="en-US" dirty="0"/>
              <a:t>better estimate of past states, essential for learning </a:t>
            </a:r>
          </a:p>
          <a:p>
            <a:r>
              <a:rPr lang="en-US" b="1" i="1" dirty="0">
                <a:solidFill>
                  <a:srgbClr val="FF0000"/>
                </a:solidFill>
              </a:rPr>
              <a:t>Most likely explanation</a:t>
            </a:r>
            <a:r>
              <a:rPr lang="en-US" dirty="0"/>
              <a:t>: </a:t>
            </a:r>
            <a:r>
              <a:rPr lang="en-US" dirty="0" err="1">
                <a:solidFill>
                  <a:srgbClr val="CC00CC"/>
                </a:solidFill>
              </a:rPr>
              <a:t>arg</a:t>
            </a:r>
            <a:r>
              <a:rPr lang="en-US" dirty="0">
                <a:solidFill>
                  <a:srgbClr val="CC00CC"/>
                </a:solidFill>
              </a:rPr>
              <a:t> max</a:t>
            </a:r>
            <a:r>
              <a:rPr lang="en-US" sz="3600" i="1" baseline="-25000" dirty="0">
                <a:solidFill>
                  <a:srgbClr val="CC00CC"/>
                </a:solidFill>
              </a:rPr>
              <a:t>x</a:t>
            </a:r>
            <a:r>
              <a:rPr lang="en-US" sz="2800" baseline="-50000" dirty="0">
                <a:solidFill>
                  <a:srgbClr val="CC00CC"/>
                </a:solidFill>
              </a:rPr>
              <a:t>1:</a:t>
            </a:r>
            <a:r>
              <a:rPr lang="en-US" sz="2800" i="1" baseline="-50000" dirty="0">
                <a:solidFill>
                  <a:srgbClr val="CC00CC"/>
                </a:solidFill>
              </a:rPr>
              <a:t>t</a:t>
            </a:r>
            <a:r>
              <a:rPr lang="en-US" sz="2400" baseline="-50000" dirty="0">
                <a:solidFill>
                  <a:srgbClr val="CC00CC"/>
                </a:solidFill>
              </a:rPr>
              <a:t> </a:t>
            </a:r>
            <a:r>
              <a:rPr lang="en-US" i="1" dirty="0">
                <a:solidFill>
                  <a:srgbClr val="CC00CC"/>
                </a:solidFill>
              </a:rPr>
              <a:t>P</a:t>
            </a:r>
            <a:r>
              <a:rPr lang="en-US" dirty="0">
                <a:solidFill>
                  <a:srgbClr val="CC00CC"/>
                </a:solidFill>
              </a:rPr>
              <a:t>(</a:t>
            </a:r>
            <a:r>
              <a:rPr lang="en-US" i="1" dirty="0">
                <a:solidFill>
                  <a:srgbClr val="CC00CC"/>
                </a:solidFill>
              </a:rPr>
              <a:t>x</a:t>
            </a:r>
            <a:r>
              <a:rPr lang="en-US" sz="3600" baseline="-25000" dirty="0">
                <a:solidFill>
                  <a:srgbClr val="CC00CC"/>
                </a:solidFill>
              </a:rPr>
              <a:t>1:</a:t>
            </a:r>
            <a:r>
              <a:rPr lang="en-US" sz="3600" i="1" baseline="-25000" dirty="0">
                <a:solidFill>
                  <a:srgbClr val="CC00CC"/>
                </a:solidFill>
              </a:rPr>
              <a:t>t </a:t>
            </a:r>
            <a:r>
              <a:rPr lang="en-US" dirty="0">
                <a:solidFill>
                  <a:srgbClr val="CC00CC"/>
                </a:solidFill>
              </a:rPr>
              <a:t>| </a:t>
            </a:r>
            <a:r>
              <a:rPr lang="en-US" i="1" dirty="0">
                <a:solidFill>
                  <a:srgbClr val="CC00CC"/>
                </a:solidFill>
              </a:rPr>
              <a:t>e</a:t>
            </a:r>
            <a:r>
              <a:rPr lang="en-US" sz="3600" baseline="-25000" dirty="0">
                <a:solidFill>
                  <a:srgbClr val="CC00CC"/>
                </a:solidFill>
              </a:rPr>
              <a:t>1:</a:t>
            </a:r>
            <a:r>
              <a:rPr lang="en-US" sz="3600" i="1" baseline="-25000" dirty="0">
                <a:solidFill>
                  <a:srgbClr val="CC00CC"/>
                </a:solidFill>
              </a:rPr>
              <a:t>t</a:t>
            </a:r>
            <a:r>
              <a:rPr lang="en-US" dirty="0">
                <a:solidFill>
                  <a:srgbClr val="CC00CC"/>
                </a:solidFill>
              </a:rPr>
              <a:t>) </a:t>
            </a:r>
          </a:p>
          <a:p>
            <a:pPr lvl="1"/>
            <a:r>
              <a:rPr lang="en-US" dirty="0"/>
              <a:t>speech recognition, decoding with a noisy channel </a:t>
            </a:r>
          </a:p>
          <a:p>
            <a:endParaRPr lang="en-US" dirty="0"/>
          </a:p>
        </p:txBody>
      </p:sp>
      <p:sp>
        <p:nvSpPr>
          <p:cNvPr id="4" name="Slide Number Placeholder 3"/>
          <p:cNvSpPr>
            <a:spLocks noGrp="1"/>
          </p:cNvSpPr>
          <p:nvPr>
            <p:ph type="sldNum" sz="quarter" idx="12"/>
          </p:nvPr>
        </p:nvSpPr>
        <p:spPr/>
        <p:txBody>
          <a:bodyPr/>
          <a:lstStyle/>
          <a:p>
            <a:fld id="{E0A20002-19F1-4774-AF43-286B6C1B4006}" type="slidenum">
              <a:rPr lang="en-US" smtClean="0"/>
              <a:pPr/>
              <a:t>21</a:t>
            </a:fld>
            <a:endParaRPr lang="en-US"/>
          </a:p>
        </p:txBody>
      </p:sp>
    </p:spTree>
    <p:extLst>
      <p:ext uri="{BB962C8B-B14F-4D97-AF65-F5344CB8AC3E}">
        <p14:creationId xmlns:p14="http://schemas.microsoft.com/office/powerpoint/2010/main" val="174979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dirty="0">
                <a:latin typeface="Calibri"/>
                <a:ea typeface="ＭＳ Ｐゴシック" pitchFamily="34" charset="-128"/>
                <a:cs typeface="Calibri"/>
              </a:rPr>
              <a:t>Inference tasks</a:t>
            </a:r>
          </a:p>
        </p:txBody>
      </p:sp>
      <p:sp>
        <p:nvSpPr>
          <p:cNvPr id="33795" name="Rectangle 3"/>
          <p:cNvSpPr>
            <a:spLocks noGrp="1" noChangeArrowheads="1"/>
          </p:cNvSpPr>
          <p:nvPr>
            <p:ph idx="1"/>
          </p:nvPr>
        </p:nvSpPr>
        <p:spPr>
          <a:xfrm>
            <a:off x="1371600" y="1447800"/>
            <a:ext cx="3505200" cy="609600"/>
          </a:xfrm>
        </p:spPr>
        <p:txBody>
          <a:bodyPr/>
          <a:lstStyle/>
          <a:p>
            <a:pPr marL="0" indent="0" algn="ctr">
              <a:buNone/>
            </a:pPr>
            <a:r>
              <a:rPr lang="en-US" dirty="0">
                <a:latin typeface="Calibri"/>
                <a:ea typeface="ＭＳ Ｐゴシック" pitchFamily="34" charset="-128"/>
                <a:cs typeface="Calibri"/>
              </a:rPr>
              <a:t>Filtering: P(X</a:t>
            </a:r>
            <a:r>
              <a:rPr lang="en-US" baseline="-25000" dirty="0">
                <a:latin typeface="Calibri"/>
                <a:ea typeface="ＭＳ Ｐゴシック" pitchFamily="34" charset="-128"/>
                <a:cs typeface="Calibri"/>
              </a:rPr>
              <a:t>t</a:t>
            </a:r>
            <a:r>
              <a:rPr lang="en-US" dirty="0">
                <a:latin typeface="Calibri"/>
                <a:ea typeface="ＭＳ Ｐゴシック" pitchFamily="34" charset="-128"/>
                <a:cs typeface="Calibri"/>
              </a:rPr>
              <a:t>|e</a:t>
            </a:r>
            <a:r>
              <a:rPr lang="en-US" baseline="-25000" dirty="0">
                <a:latin typeface="Calibri"/>
                <a:ea typeface="ＭＳ Ｐゴシック" pitchFamily="34" charset="-128"/>
                <a:cs typeface="Calibri"/>
              </a:rPr>
              <a:t>1:t</a:t>
            </a:r>
            <a:r>
              <a:rPr lang="en-US" dirty="0">
                <a:latin typeface="Calibri"/>
                <a:ea typeface="ＭＳ Ｐゴシック" pitchFamily="34" charset="-128"/>
                <a:cs typeface="Calibri"/>
              </a:rPr>
              <a:t>)</a:t>
            </a: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sz="4000" dirty="0">
              <a:latin typeface="Calibri"/>
              <a:ea typeface="ＭＳ Ｐゴシック" pitchFamily="34" charset="-128"/>
              <a:cs typeface="Calibri"/>
            </a:endParaRPr>
          </a:p>
        </p:txBody>
      </p:sp>
      <p:grpSp>
        <p:nvGrpSpPr>
          <p:cNvPr id="2" name="Group 1"/>
          <p:cNvGrpSpPr/>
          <p:nvPr/>
        </p:nvGrpSpPr>
        <p:grpSpPr>
          <a:xfrm>
            <a:off x="1647825" y="2233613"/>
            <a:ext cx="2850356" cy="1350169"/>
            <a:chOff x="1028700" y="4876800"/>
            <a:chExt cx="3276600" cy="1600200"/>
          </a:xfrm>
        </p:grpSpPr>
        <p:sp>
          <p:nvSpPr>
            <p:cNvPr id="10"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1" name="AutoShape 63"/>
            <p:cNvCxnSpPr>
              <a:cxnSpLocks noChangeShapeType="1"/>
              <a:stCxn id="10" idx="4"/>
              <a:endCxn id="20"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2"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3" name="AutoShape 65"/>
            <p:cNvCxnSpPr>
              <a:cxnSpLocks noChangeShapeType="1"/>
              <a:stCxn id="14" idx="6"/>
              <a:endCxn id="10"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4"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5" name="AutoShape 67"/>
            <p:cNvCxnSpPr>
              <a:cxnSpLocks noChangeShapeType="1"/>
              <a:stCxn id="14" idx="4"/>
              <a:endCxn id="12"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6"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7" name="AutoShape 69"/>
            <p:cNvCxnSpPr>
              <a:cxnSpLocks noChangeShapeType="1"/>
              <a:stCxn id="16" idx="6"/>
              <a:endCxn id="19"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8" name="AutoShape 70"/>
            <p:cNvCxnSpPr>
              <a:cxnSpLocks noChangeShapeType="1"/>
              <a:stCxn id="10" idx="6"/>
              <a:endCxn id="16"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9"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20"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21"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sp>
          <p:nvSpPr>
            <p:cNvPr id="22"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4</a:t>
              </a:r>
            </a:p>
          </p:txBody>
        </p:sp>
        <p:cxnSp>
          <p:nvCxnSpPr>
            <p:cNvPr id="23" name="AutoShape 77"/>
            <p:cNvCxnSpPr>
              <a:cxnSpLocks noChangeShapeType="1"/>
              <a:stCxn id="16" idx="4"/>
              <a:endCxn id="21"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4" name="AutoShape 78"/>
            <p:cNvCxnSpPr>
              <a:cxnSpLocks noChangeShapeType="1"/>
              <a:stCxn id="19" idx="4"/>
              <a:endCxn id="22"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95" name="Group 94"/>
          <p:cNvGrpSpPr/>
          <p:nvPr/>
        </p:nvGrpSpPr>
        <p:grpSpPr>
          <a:xfrm>
            <a:off x="1647825" y="5129213"/>
            <a:ext cx="2850356" cy="1350169"/>
            <a:chOff x="1028700" y="4876800"/>
            <a:chExt cx="3276600" cy="1600200"/>
          </a:xfrm>
        </p:grpSpPr>
        <p:sp>
          <p:nvSpPr>
            <p:cNvPr id="103"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04" name="AutoShape 63"/>
            <p:cNvCxnSpPr>
              <a:cxnSpLocks noChangeShapeType="1"/>
              <a:stCxn id="103" idx="4"/>
              <a:endCxn id="113"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05"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06" name="AutoShape 65"/>
            <p:cNvCxnSpPr>
              <a:cxnSpLocks noChangeShapeType="1"/>
              <a:stCxn id="107" idx="6"/>
              <a:endCxn id="103"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07"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08" name="AutoShape 67"/>
            <p:cNvCxnSpPr>
              <a:cxnSpLocks noChangeShapeType="1"/>
              <a:stCxn id="107" idx="4"/>
              <a:endCxn id="105"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09"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10" name="AutoShape 69"/>
            <p:cNvCxnSpPr>
              <a:cxnSpLocks noChangeShapeType="1"/>
              <a:stCxn id="109" idx="6"/>
              <a:endCxn id="112"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11" name="AutoShape 70"/>
            <p:cNvCxnSpPr>
              <a:cxnSpLocks noChangeShapeType="1"/>
              <a:stCxn id="103" idx="6"/>
              <a:endCxn id="109"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12"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113"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114"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sp>
          <p:nvSpPr>
            <p:cNvPr id="115"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4</a:t>
              </a:r>
            </a:p>
          </p:txBody>
        </p:sp>
        <p:cxnSp>
          <p:nvCxnSpPr>
            <p:cNvPr id="116" name="AutoShape 77"/>
            <p:cNvCxnSpPr>
              <a:cxnSpLocks noChangeShapeType="1"/>
              <a:stCxn id="109" idx="4"/>
              <a:endCxn id="114"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17" name="AutoShape 78"/>
            <p:cNvCxnSpPr>
              <a:cxnSpLocks noChangeShapeType="1"/>
              <a:stCxn id="112" idx="4"/>
              <a:endCxn id="115"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119" name="Group 118"/>
          <p:cNvGrpSpPr/>
          <p:nvPr/>
        </p:nvGrpSpPr>
        <p:grpSpPr>
          <a:xfrm>
            <a:off x="7439025" y="5129213"/>
            <a:ext cx="2850356" cy="1350169"/>
            <a:chOff x="1028700" y="4876800"/>
            <a:chExt cx="3276600" cy="1600200"/>
          </a:xfrm>
        </p:grpSpPr>
        <p:sp>
          <p:nvSpPr>
            <p:cNvPr id="127"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28" name="AutoShape 63"/>
            <p:cNvCxnSpPr>
              <a:cxnSpLocks noChangeShapeType="1"/>
              <a:stCxn id="127" idx="4"/>
              <a:endCxn id="137"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29"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30" name="AutoShape 65"/>
            <p:cNvCxnSpPr>
              <a:cxnSpLocks noChangeShapeType="1"/>
              <a:stCxn id="131" idx="6"/>
              <a:endCxn id="127"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31"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32" name="AutoShape 67"/>
            <p:cNvCxnSpPr>
              <a:cxnSpLocks noChangeShapeType="1"/>
              <a:stCxn id="131" idx="4"/>
              <a:endCxn id="129"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33"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34" name="AutoShape 69"/>
            <p:cNvCxnSpPr>
              <a:cxnSpLocks noChangeShapeType="1"/>
              <a:stCxn id="133" idx="6"/>
              <a:endCxn id="136"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35" name="AutoShape 70"/>
            <p:cNvCxnSpPr>
              <a:cxnSpLocks noChangeShapeType="1"/>
              <a:stCxn id="127" idx="6"/>
              <a:endCxn id="133"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36"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137"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138"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sp>
          <p:nvSpPr>
            <p:cNvPr id="139"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4</a:t>
              </a:r>
            </a:p>
          </p:txBody>
        </p:sp>
        <p:cxnSp>
          <p:nvCxnSpPr>
            <p:cNvPr id="140" name="AutoShape 77"/>
            <p:cNvCxnSpPr>
              <a:cxnSpLocks noChangeShapeType="1"/>
              <a:stCxn id="133" idx="4"/>
              <a:endCxn id="138"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41" name="AutoShape 78"/>
            <p:cNvCxnSpPr>
              <a:cxnSpLocks noChangeShapeType="1"/>
              <a:stCxn id="136" idx="4"/>
              <a:endCxn id="139"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143" name="Group 142"/>
          <p:cNvGrpSpPr/>
          <p:nvPr/>
        </p:nvGrpSpPr>
        <p:grpSpPr>
          <a:xfrm>
            <a:off x="7439025" y="2233613"/>
            <a:ext cx="2850356" cy="1350169"/>
            <a:chOff x="1028700" y="4876800"/>
            <a:chExt cx="3276600" cy="1600200"/>
          </a:xfrm>
        </p:grpSpPr>
        <p:sp>
          <p:nvSpPr>
            <p:cNvPr id="151"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52" name="AutoShape 63"/>
            <p:cNvCxnSpPr>
              <a:cxnSpLocks noChangeShapeType="1"/>
              <a:stCxn id="151" idx="4"/>
              <a:endCxn id="161"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53"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54" name="AutoShape 65"/>
            <p:cNvCxnSpPr>
              <a:cxnSpLocks noChangeShapeType="1"/>
              <a:stCxn id="155" idx="6"/>
              <a:endCxn id="151"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55"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56" name="AutoShape 67"/>
            <p:cNvCxnSpPr>
              <a:cxnSpLocks noChangeShapeType="1"/>
              <a:stCxn id="155" idx="4"/>
              <a:endCxn id="153"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57"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58" name="AutoShape 69"/>
            <p:cNvCxnSpPr>
              <a:cxnSpLocks noChangeShapeType="1"/>
              <a:stCxn id="157" idx="6"/>
              <a:endCxn id="160"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59" name="AutoShape 70"/>
            <p:cNvCxnSpPr>
              <a:cxnSpLocks noChangeShapeType="1"/>
              <a:stCxn id="151" idx="6"/>
              <a:endCxn id="157"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60"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161"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162"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cxnSp>
          <p:nvCxnSpPr>
            <p:cNvPr id="164" name="AutoShape 77"/>
            <p:cNvCxnSpPr>
              <a:cxnSpLocks noChangeShapeType="1"/>
              <a:stCxn id="157" idx="4"/>
              <a:endCxn id="162"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166" name="Rectangle 3"/>
          <p:cNvSpPr txBox="1">
            <a:spLocks noChangeArrowheads="1"/>
          </p:cNvSpPr>
          <p:nvPr/>
        </p:nvSpPr>
        <p:spPr bwMode="auto">
          <a:xfrm>
            <a:off x="6934200" y="1447800"/>
            <a:ext cx="40386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buNone/>
            </a:pPr>
            <a:r>
              <a:rPr lang="en-US" dirty="0">
                <a:latin typeface="Calibri"/>
                <a:ea typeface="ＭＳ Ｐゴシック" pitchFamily="34" charset="-128"/>
                <a:cs typeface="Calibri"/>
              </a:rPr>
              <a:t>Prediction: P(X</a:t>
            </a:r>
            <a:r>
              <a:rPr lang="en-US" baseline="-25000" dirty="0">
                <a:latin typeface="Calibri"/>
                <a:ea typeface="ＭＳ Ｐゴシック" pitchFamily="34" charset="-128"/>
                <a:cs typeface="Calibri"/>
              </a:rPr>
              <a:t>t+k</a:t>
            </a:r>
            <a:r>
              <a:rPr lang="en-US" dirty="0">
                <a:latin typeface="Calibri"/>
                <a:ea typeface="ＭＳ Ｐゴシック" pitchFamily="34" charset="-128"/>
                <a:cs typeface="Calibri"/>
              </a:rPr>
              <a:t>|e</a:t>
            </a:r>
            <a:r>
              <a:rPr lang="en-US" baseline="-25000" dirty="0">
                <a:latin typeface="Calibri"/>
                <a:ea typeface="ＭＳ Ｐゴシック" pitchFamily="34" charset="-128"/>
                <a:cs typeface="Calibri"/>
              </a:rPr>
              <a:t>1:t</a:t>
            </a:r>
            <a:r>
              <a:rPr lang="en-US" dirty="0">
                <a:latin typeface="Calibri"/>
                <a:ea typeface="ＭＳ Ｐゴシック" pitchFamily="34" charset="-128"/>
                <a:cs typeface="Calibri"/>
              </a:rPr>
              <a:t>)</a:t>
            </a:r>
          </a:p>
        </p:txBody>
      </p:sp>
      <p:sp>
        <p:nvSpPr>
          <p:cNvPr id="167" name="Rectangle 3"/>
          <p:cNvSpPr txBox="1">
            <a:spLocks noChangeArrowheads="1"/>
          </p:cNvSpPr>
          <p:nvPr/>
        </p:nvSpPr>
        <p:spPr bwMode="auto">
          <a:xfrm>
            <a:off x="914400" y="4343400"/>
            <a:ext cx="46482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buNone/>
            </a:pPr>
            <a:r>
              <a:rPr lang="en-US" dirty="0">
                <a:latin typeface="Calibri"/>
                <a:ea typeface="ＭＳ Ｐゴシック" pitchFamily="34" charset="-128"/>
                <a:cs typeface="Calibri"/>
              </a:rPr>
              <a:t>Smoothing: P(X</a:t>
            </a:r>
            <a:r>
              <a:rPr lang="en-US" baseline="-25000" dirty="0">
                <a:latin typeface="Calibri"/>
                <a:ea typeface="ＭＳ Ｐゴシック" pitchFamily="34" charset="-128"/>
                <a:cs typeface="Calibri"/>
              </a:rPr>
              <a:t>k</a:t>
            </a:r>
            <a:r>
              <a:rPr lang="en-US" dirty="0">
                <a:latin typeface="Calibri"/>
                <a:ea typeface="ＭＳ Ｐゴシック" pitchFamily="34" charset="-128"/>
                <a:cs typeface="Calibri"/>
              </a:rPr>
              <a:t>|e</a:t>
            </a:r>
            <a:r>
              <a:rPr lang="en-US" baseline="-25000" dirty="0">
                <a:latin typeface="Calibri"/>
                <a:ea typeface="ＭＳ Ｐゴシック" pitchFamily="34" charset="-128"/>
                <a:cs typeface="Calibri"/>
              </a:rPr>
              <a:t>1:t</a:t>
            </a:r>
            <a:r>
              <a:rPr lang="en-US" dirty="0">
                <a:latin typeface="Calibri"/>
                <a:ea typeface="ＭＳ Ｐゴシック" pitchFamily="34" charset="-128"/>
                <a:cs typeface="Calibri"/>
              </a:rPr>
              <a:t>), k&lt;t</a:t>
            </a: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sz="4000" dirty="0">
              <a:latin typeface="Calibri"/>
              <a:ea typeface="ＭＳ Ｐゴシック" pitchFamily="34" charset="-128"/>
              <a:cs typeface="Calibri"/>
            </a:endParaRPr>
          </a:p>
        </p:txBody>
      </p:sp>
      <p:sp>
        <p:nvSpPr>
          <p:cNvPr id="168" name="Rectangle 3"/>
          <p:cNvSpPr txBox="1">
            <a:spLocks noChangeArrowheads="1"/>
          </p:cNvSpPr>
          <p:nvPr/>
        </p:nvSpPr>
        <p:spPr bwMode="auto">
          <a:xfrm>
            <a:off x="6553200" y="4343400"/>
            <a:ext cx="48006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buNone/>
            </a:pPr>
            <a:r>
              <a:rPr lang="en-US" dirty="0">
                <a:latin typeface="Calibri"/>
                <a:ea typeface="ＭＳ Ｐゴシック" pitchFamily="34" charset="-128"/>
                <a:cs typeface="Calibri"/>
              </a:rPr>
              <a:t>Explanation: P(X</a:t>
            </a:r>
            <a:r>
              <a:rPr lang="en-US" baseline="-25000" dirty="0">
                <a:latin typeface="Calibri"/>
                <a:ea typeface="ＭＳ Ｐゴシック" pitchFamily="34" charset="-128"/>
                <a:cs typeface="Calibri"/>
              </a:rPr>
              <a:t>1:t</a:t>
            </a:r>
            <a:r>
              <a:rPr lang="en-US" dirty="0">
                <a:latin typeface="Calibri"/>
                <a:ea typeface="ＭＳ Ｐゴシック" pitchFamily="34" charset="-128"/>
                <a:cs typeface="Calibri"/>
              </a:rPr>
              <a:t>|e</a:t>
            </a:r>
            <a:r>
              <a:rPr lang="en-US" baseline="-25000" dirty="0">
                <a:latin typeface="Calibri"/>
                <a:ea typeface="ＭＳ Ｐゴシック" pitchFamily="34" charset="-128"/>
                <a:cs typeface="Calibri"/>
              </a:rPr>
              <a:t>1:t</a:t>
            </a:r>
            <a:r>
              <a:rPr lang="en-US" dirty="0">
                <a:latin typeface="Calibri"/>
                <a:ea typeface="ＭＳ Ｐゴシック" pitchFamily="34" charset="-128"/>
                <a:cs typeface="Calibri"/>
              </a:rPr>
              <a:t>)</a:t>
            </a: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sz="4000" dirty="0">
              <a:latin typeface="Calibri"/>
              <a:ea typeface="ＭＳ Ｐゴシック" pitchFamily="34" charset="-128"/>
              <a:cs typeface="Calibri"/>
            </a:endParaRPr>
          </a:p>
        </p:txBody>
      </p:sp>
      <p:sp>
        <p:nvSpPr>
          <p:cNvPr id="169" name="Oval 75"/>
          <p:cNvSpPr>
            <a:spLocks noChangeArrowheads="1"/>
          </p:cNvSpPr>
          <p:nvPr/>
        </p:nvSpPr>
        <p:spPr bwMode="auto">
          <a:xfrm>
            <a:off x="3886200" y="2057400"/>
            <a:ext cx="7620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
        <p:nvSpPr>
          <p:cNvPr id="170" name="Oval 75"/>
          <p:cNvSpPr>
            <a:spLocks noChangeArrowheads="1"/>
          </p:cNvSpPr>
          <p:nvPr/>
        </p:nvSpPr>
        <p:spPr bwMode="auto">
          <a:xfrm>
            <a:off x="9677400" y="2057400"/>
            <a:ext cx="7620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
        <p:nvSpPr>
          <p:cNvPr id="171" name="Oval 75"/>
          <p:cNvSpPr>
            <a:spLocks noChangeArrowheads="1"/>
          </p:cNvSpPr>
          <p:nvPr/>
        </p:nvSpPr>
        <p:spPr bwMode="auto">
          <a:xfrm>
            <a:off x="3078480" y="4953000"/>
            <a:ext cx="7620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
        <p:nvSpPr>
          <p:cNvPr id="172" name="Oval 75"/>
          <p:cNvSpPr>
            <a:spLocks noChangeArrowheads="1"/>
          </p:cNvSpPr>
          <p:nvPr/>
        </p:nvSpPr>
        <p:spPr bwMode="auto">
          <a:xfrm>
            <a:off x="7239000" y="4953000"/>
            <a:ext cx="33528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Tree>
    <p:extLst>
      <p:ext uri="{BB962C8B-B14F-4D97-AF65-F5344CB8AC3E}">
        <p14:creationId xmlns:p14="http://schemas.microsoft.com/office/powerpoint/2010/main" val="34224407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a:ea typeface="ＭＳ Ｐゴシック" pitchFamily="34" charset="-128"/>
              </a:rPr>
              <a:t>Filtering / Monitoring</a:t>
            </a:r>
          </a:p>
        </p:txBody>
      </p:sp>
      <p:sp>
        <p:nvSpPr>
          <p:cNvPr id="44034" name="Rectangle 3"/>
          <p:cNvSpPr>
            <a:spLocks noGrp="1" noChangeArrowheads="1"/>
          </p:cNvSpPr>
          <p:nvPr>
            <p:ph idx="1"/>
          </p:nvPr>
        </p:nvSpPr>
        <p:spPr>
          <a:xfrm>
            <a:off x="1905000" y="1523999"/>
            <a:ext cx="8458200" cy="4602165"/>
          </a:xfrm>
        </p:spPr>
        <p:txBody>
          <a:bodyPr/>
          <a:lstStyle/>
          <a:p>
            <a:r>
              <a:rPr lang="en-US" sz="2400" dirty="0">
                <a:ea typeface="ＭＳ Ｐゴシック" pitchFamily="34" charset="-128"/>
              </a:rPr>
              <a:t>Filtering, or monitoring, or state estimation, is the task of maintaining the distribution </a:t>
            </a:r>
            <a:r>
              <a:rPr lang="en-US" sz="2400" b="1" i="1" dirty="0">
                <a:solidFill>
                  <a:srgbClr val="CC00CC"/>
                </a:solidFill>
                <a:ea typeface="ＭＳ Ｐゴシック" pitchFamily="34" charset="-128"/>
              </a:rPr>
              <a:t>f</a:t>
            </a:r>
            <a:r>
              <a:rPr lang="en-US" baseline="-25000" dirty="0">
                <a:solidFill>
                  <a:srgbClr val="CC00CC"/>
                </a:solidFill>
                <a:ea typeface="ＭＳ Ｐゴシック" pitchFamily="34" charset="-128"/>
              </a:rPr>
              <a:t>1:</a:t>
            </a:r>
            <a:r>
              <a:rPr lang="en-US" i="1" baseline="-25000" dirty="0">
                <a:solidFill>
                  <a:srgbClr val="CC00CC"/>
                </a:solidFill>
                <a:ea typeface="ＭＳ Ｐゴシック" pitchFamily="34" charset="-128"/>
              </a:rPr>
              <a:t>t</a:t>
            </a:r>
            <a:r>
              <a:rPr lang="en-US" sz="2400" dirty="0">
                <a:solidFill>
                  <a:srgbClr val="CC00CC"/>
                </a:solidFill>
                <a:ea typeface="ＭＳ Ｐゴシック" pitchFamily="34" charset="-128"/>
              </a:rPr>
              <a:t> </a:t>
            </a:r>
            <a:r>
              <a:rPr lang="en-US" sz="2400" dirty="0">
                <a:ea typeface="ＭＳ Ｐゴシック" pitchFamily="34" charset="-128"/>
              </a:rPr>
              <a:t>= </a:t>
            </a:r>
            <a:r>
              <a:rPr lang="en-US" sz="2400" i="1" dirty="0">
                <a:solidFill>
                  <a:srgbClr val="CC00CC"/>
                </a:solidFill>
              </a:rPr>
              <a:t>P</a:t>
            </a:r>
            <a:r>
              <a:rPr lang="en-US" sz="2400" dirty="0">
                <a:solidFill>
                  <a:srgbClr val="CC00CC"/>
                </a:solidFill>
              </a:rPr>
              <a:t>(</a:t>
            </a:r>
            <a:r>
              <a:rPr lang="en-US" sz="2400" i="1" dirty="0">
                <a:solidFill>
                  <a:srgbClr val="CC00CC"/>
                </a:solidFill>
              </a:rPr>
              <a:t>X</a:t>
            </a:r>
            <a:r>
              <a:rPr lang="en-US" sz="2800" i="1" baseline="-25000" dirty="0">
                <a:solidFill>
                  <a:srgbClr val="CC00CC"/>
                </a:solidFill>
              </a:rPr>
              <a:t>t</a:t>
            </a:r>
            <a:r>
              <a:rPr lang="en-US" sz="2400" dirty="0">
                <a:solidFill>
                  <a:srgbClr val="CC00CC"/>
                </a:solidFill>
              </a:rPr>
              <a:t>|</a:t>
            </a:r>
            <a:r>
              <a:rPr lang="en-US" sz="2400" i="1" dirty="0">
                <a:solidFill>
                  <a:srgbClr val="CC00CC"/>
                </a:solidFill>
              </a:rPr>
              <a:t>e</a:t>
            </a:r>
            <a:r>
              <a:rPr lang="en-US" sz="2800" baseline="-25000" dirty="0">
                <a:solidFill>
                  <a:srgbClr val="CC00CC"/>
                </a:solidFill>
              </a:rPr>
              <a:t>1:</a:t>
            </a:r>
            <a:r>
              <a:rPr lang="en-US" sz="2800" i="1" baseline="-25000" dirty="0">
                <a:solidFill>
                  <a:srgbClr val="CC00CC"/>
                </a:solidFill>
              </a:rPr>
              <a:t>t</a:t>
            </a:r>
            <a:r>
              <a:rPr lang="en-US" sz="2400" dirty="0">
                <a:solidFill>
                  <a:srgbClr val="CC00CC"/>
                </a:solidFill>
              </a:rPr>
              <a:t>) </a:t>
            </a:r>
            <a:r>
              <a:rPr lang="en-US" sz="2400" dirty="0">
                <a:ea typeface="ＭＳ Ｐゴシック" pitchFamily="34" charset="-128"/>
              </a:rPr>
              <a:t>over time</a:t>
            </a:r>
          </a:p>
          <a:p>
            <a:endParaRPr lang="en-US" sz="2400" dirty="0">
              <a:ea typeface="ＭＳ Ｐゴシック" pitchFamily="34" charset="-128"/>
            </a:endParaRPr>
          </a:p>
          <a:p>
            <a:r>
              <a:rPr lang="en-US" sz="2400" dirty="0">
                <a:ea typeface="ＭＳ Ｐゴシック" pitchFamily="34" charset="-128"/>
              </a:rPr>
              <a:t>We start with </a:t>
            </a:r>
            <a:r>
              <a:rPr lang="en-US" sz="2400" b="1" i="1" dirty="0">
                <a:solidFill>
                  <a:srgbClr val="CC00CC"/>
                </a:solidFill>
                <a:ea typeface="ＭＳ Ｐゴシック" pitchFamily="34" charset="-128"/>
              </a:rPr>
              <a:t>f</a:t>
            </a:r>
            <a:r>
              <a:rPr lang="en-US" sz="2400" baseline="-25000" dirty="0">
                <a:solidFill>
                  <a:srgbClr val="CC00CC"/>
                </a:solidFill>
                <a:ea typeface="ＭＳ Ｐゴシック" pitchFamily="34" charset="-128"/>
              </a:rPr>
              <a:t>0</a:t>
            </a:r>
            <a:r>
              <a:rPr lang="en-US" sz="2400" dirty="0">
                <a:solidFill>
                  <a:srgbClr val="CC00CC"/>
                </a:solidFill>
                <a:ea typeface="ＭＳ Ｐゴシック" pitchFamily="34" charset="-128"/>
              </a:rPr>
              <a:t> </a:t>
            </a:r>
            <a:r>
              <a:rPr lang="en-US" sz="2400" dirty="0">
                <a:ea typeface="ＭＳ Ｐゴシック" pitchFamily="34" charset="-128"/>
              </a:rPr>
              <a:t>in an initial setting, usually uniform</a:t>
            </a:r>
          </a:p>
          <a:p>
            <a:endParaRPr lang="en-US" sz="2400" dirty="0">
              <a:ea typeface="ＭＳ Ｐゴシック" pitchFamily="34" charset="-128"/>
            </a:endParaRPr>
          </a:p>
          <a:p>
            <a:r>
              <a:rPr lang="en-US" sz="2400" dirty="0">
                <a:ea typeface="ＭＳ Ｐゴシック" pitchFamily="34" charset="-128"/>
              </a:rPr>
              <a:t>Filtering is a fundamental task in engineering and science</a:t>
            </a:r>
          </a:p>
          <a:p>
            <a:endParaRPr lang="en-US" sz="2400" dirty="0">
              <a:ea typeface="ＭＳ Ｐゴシック" pitchFamily="34" charset="-128"/>
            </a:endParaRPr>
          </a:p>
          <a:p>
            <a:r>
              <a:rPr lang="en-US" sz="2400" dirty="0">
                <a:solidFill>
                  <a:schemeClr val="tx1"/>
                </a:solidFill>
                <a:ea typeface="ＭＳ Ｐゴシック" pitchFamily="34" charset="-128"/>
              </a:rPr>
              <a:t>The Kalman filter (continuous variables, linear dynamics, Gaussian noise) was invented in 1960 </a:t>
            </a:r>
            <a:r>
              <a:rPr lang="en-US" altLang="ja-JP" sz="2400" dirty="0">
                <a:solidFill>
                  <a:schemeClr val="tx1"/>
                </a:solidFill>
                <a:ea typeface="ＭＳ Ｐゴシック" pitchFamily="34" charset="-128"/>
              </a:rPr>
              <a:t>and used for trajectory estimation in the Apollo program; core ideas used by Gauss for planetary observations</a:t>
            </a:r>
            <a:endParaRPr lang="en-US" sz="2000" dirty="0">
              <a:ea typeface="ＭＳ Ｐゴシック" pitchFamily="34" charset="-128"/>
            </a:endParaRPr>
          </a:p>
          <a:p>
            <a:endParaRPr lang="en-US" sz="2400" dirty="0">
              <a:ea typeface="ＭＳ Ｐゴシック" pitchFamily="34" charset="-128"/>
            </a:endParaRPr>
          </a:p>
        </p:txBody>
      </p:sp>
    </p:spTree>
    <p:extLst>
      <p:ext uri="{BB962C8B-B14F-4D97-AF65-F5344CB8AC3E}">
        <p14:creationId xmlns:p14="http://schemas.microsoft.com/office/powerpoint/2010/main" val="239457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z="4000">
                <a:latin typeface="Calibri"/>
                <a:ea typeface="ＭＳ Ｐゴシック" pitchFamily="34" charset="-128"/>
                <a:cs typeface="Calibri"/>
              </a:rPr>
              <a:t>Example: Robot Localization</a:t>
            </a:r>
          </a:p>
        </p:txBody>
      </p:sp>
      <p:sp>
        <p:nvSpPr>
          <p:cNvPr id="47106" name="Rectangle 3"/>
          <p:cNvSpPr>
            <a:spLocks noGrp="1" noChangeArrowheads="1"/>
          </p:cNvSpPr>
          <p:nvPr>
            <p:ph idx="1"/>
          </p:nvPr>
        </p:nvSpPr>
        <p:spPr>
          <a:xfrm>
            <a:off x="628650" y="5334000"/>
            <a:ext cx="7772400" cy="1271588"/>
          </a:xfrm>
        </p:spPr>
        <p:txBody>
          <a:bodyPr/>
          <a:lstStyle/>
          <a:p>
            <a:pPr algn="ctr">
              <a:lnSpc>
                <a:spcPct val="90000"/>
              </a:lnSpc>
              <a:buFont typeface="Wingdings" pitchFamily="2" charset="2"/>
              <a:buNone/>
            </a:pPr>
            <a:r>
              <a:rPr lang="en-US" sz="2400" dirty="0">
                <a:latin typeface="Calibri"/>
                <a:ea typeface="ＭＳ Ｐゴシック" pitchFamily="34" charset="-128"/>
                <a:cs typeface="Calibri"/>
              </a:rPr>
              <a:t>t=0</a:t>
            </a:r>
          </a:p>
          <a:p>
            <a:pPr algn="ctr">
              <a:lnSpc>
                <a:spcPct val="90000"/>
              </a:lnSpc>
              <a:buFont typeface="Wingdings" pitchFamily="2" charset="2"/>
              <a:buNone/>
            </a:pPr>
            <a:r>
              <a:rPr lang="en-US" sz="2400" dirty="0">
                <a:latin typeface="Calibri"/>
                <a:ea typeface="ＭＳ Ｐゴシック" pitchFamily="34" charset="-128"/>
                <a:cs typeface="Calibri"/>
              </a:rPr>
              <a:t>Sensor model: four bits for wall/no-wall in each direction, never more than 1 mistake</a:t>
            </a:r>
          </a:p>
          <a:p>
            <a:pPr algn="ctr">
              <a:lnSpc>
                <a:spcPct val="90000"/>
              </a:lnSpc>
              <a:buFont typeface="Wingdings" pitchFamily="2" charset="2"/>
              <a:buNone/>
            </a:pPr>
            <a:r>
              <a:rPr lang="en-US" sz="2400" dirty="0">
                <a:latin typeface="Calibri"/>
                <a:ea typeface="ＭＳ Ｐゴシック" pitchFamily="34" charset="-128"/>
                <a:cs typeface="Calibri"/>
              </a:rPr>
              <a:t>Transition model: action may fail with small prob.</a:t>
            </a:r>
          </a:p>
        </p:txBody>
      </p:sp>
      <p:sp>
        <p:nvSpPr>
          <p:cNvPr id="47107" name="Rectangle 4"/>
          <p:cNvSpPr>
            <a:spLocks noChangeArrowheads="1"/>
          </p:cNvSpPr>
          <p:nvPr/>
        </p:nvSpPr>
        <p:spPr bwMode="auto">
          <a:xfrm>
            <a:off x="22860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08" name="Rectangle 5"/>
          <p:cNvSpPr>
            <a:spLocks noChangeArrowheads="1"/>
          </p:cNvSpPr>
          <p:nvPr/>
        </p:nvSpPr>
        <p:spPr bwMode="auto">
          <a:xfrm>
            <a:off x="28194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09" name="Rectangle 6"/>
          <p:cNvSpPr>
            <a:spLocks noChangeArrowheads="1"/>
          </p:cNvSpPr>
          <p:nvPr/>
        </p:nvSpPr>
        <p:spPr bwMode="auto">
          <a:xfrm>
            <a:off x="33528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0" name="Rectangle 7"/>
          <p:cNvSpPr>
            <a:spLocks noChangeArrowheads="1"/>
          </p:cNvSpPr>
          <p:nvPr/>
        </p:nvSpPr>
        <p:spPr bwMode="auto">
          <a:xfrm>
            <a:off x="38862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1" name="Rectangle 8"/>
          <p:cNvSpPr>
            <a:spLocks noChangeArrowheads="1"/>
          </p:cNvSpPr>
          <p:nvPr/>
        </p:nvSpPr>
        <p:spPr bwMode="auto">
          <a:xfrm>
            <a:off x="44196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2" name="Rectangle 9"/>
          <p:cNvSpPr>
            <a:spLocks noChangeArrowheads="1"/>
          </p:cNvSpPr>
          <p:nvPr/>
        </p:nvSpPr>
        <p:spPr bwMode="auto">
          <a:xfrm>
            <a:off x="49530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3" name="Rectangle 10"/>
          <p:cNvSpPr>
            <a:spLocks noChangeArrowheads="1"/>
          </p:cNvSpPr>
          <p:nvPr/>
        </p:nvSpPr>
        <p:spPr bwMode="auto">
          <a:xfrm>
            <a:off x="54864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4" name="Rectangle 11"/>
          <p:cNvSpPr>
            <a:spLocks noChangeArrowheads="1"/>
          </p:cNvSpPr>
          <p:nvPr/>
        </p:nvSpPr>
        <p:spPr bwMode="auto">
          <a:xfrm>
            <a:off x="60198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5" name="Rectangle 12"/>
          <p:cNvSpPr>
            <a:spLocks noChangeArrowheads="1"/>
          </p:cNvSpPr>
          <p:nvPr/>
        </p:nvSpPr>
        <p:spPr bwMode="auto">
          <a:xfrm>
            <a:off x="2286000" y="26670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6" name="Rectangle 13"/>
          <p:cNvSpPr>
            <a:spLocks noChangeArrowheads="1"/>
          </p:cNvSpPr>
          <p:nvPr/>
        </p:nvSpPr>
        <p:spPr bwMode="auto">
          <a:xfrm>
            <a:off x="4953000" y="26670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7" name="Rectangle 14"/>
          <p:cNvSpPr>
            <a:spLocks noChangeArrowheads="1"/>
          </p:cNvSpPr>
          <p:nvPr/>
        </p:nvSpPr>
        <p:spPr bwMode="auto">
          <a:xfrm>
            <a:off x="6019800" y="26670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8" name="Rectangle 15"/>
          <p:cNvSpPr>
            <a:spLocks noChangeArrowheads="1"/>
          </p:cNvSpPr>
          <p:nvPr/>
        </p:nvSpPr>
        <p:spPr bwMode="auto">
          <a:xfrm>
            <a:off x="2286000" y="32004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9" name="Rectangle 16"/>
          <p:cNvSpPr>
            <a:spLocks noChangeArrowheads="1"/>
          </p:cNvSpPr>
          <p:nvPr/>
        </p:nvSpPr>
        <p:spPr bwMode="auto">
          <a:xfrm>
            <a:off x="4953000" y="32004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0" name="Rectangle 17"/>
          <p:cNvSpPr>
            <a:spLocks noChangeArrowheads="1"/>
          </p:cNvSpPr>
          <p:nvPr/>
        </p:nvSpPr>
        <p:spPr bwMode="auto">
          <a:xfrm>
            <a:off x="6019800" y="32004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1" name="Rectangle 18"/>
          <p:cNvSpPr>
            <a:spLocks noChangeArrowheads="1"/>
          </p:cNvSpPr>
          <p:nvPr/>
        </p:nvSpPr>
        <p:spPr bwMode="auto">
          <a:xfrm>
            <a:off x="22860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2" name="Rectangle 19"/>
          <p:cNvSpPr>
            <a:spLocks noChangeArrowheads="1"/>
          </p:cNvSpPr>
          <p:nvPr/>
        </p:nvSpPr>
        <p:spPr bwMode="auto">
          <a:xfrm>
            <a:off x="28194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3" name="Rectangle 20"/>
          <p:cNvSpPr>
            <a:spLocks noChangeArrowheads="1"/>
          </p:cNvSpPr>
          <p:nvPr/>
        </p:nvSpPr>
        <p:spPr bwMode="auto">
          <a:xfrm>
            <a:off x="33528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4" name="Rectangle 21"/>
          <p:cNvSpPr>
            <a:spLocks noChangeArrowheads="1"/>
          </p:cNvSpPr>
          <p:nvPr/>
        </p:nvSpPr>
        <p:spPr bwMode="auto">
          <a:xfrm>
            <a:off x="38862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5" name="Rectangle 22"/>
          <p:cNvSpPr>
            <a:spLocks noChangeArrowheads="1"/>
          </p:cNvSpPr>
          <p:nvPr/>
        </p:nvSpPr>
        <p:spPr bwMode="auto">
          <a:xfrm>
            <a:off x="44196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6" name="Rectangle 23"/>
          <p:cNvSpPr>
            <a:spLocks noChangeArrowheads="1"/>
          </p:cNvSpPr>
          <p:nvPr/>
        </p:nvSpPr>
        <p:spPr bwMode="auto">
          <a:xfrm>
            <a:off x="49530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7" name="Rectangle 24"/>
          <p:cNvSpPr>
            <a:spLocks noChangeArrowheads="1"/>
          </p:cNvSpPr>
          <p:nvPr/>
        </p:nvSpPr>
        <p:spPr bwMode="auto">
          <a:xfrm>
            <a:off x="54864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8" name="Rectangle 25"/>
          <p:cNvSpPr>
            <a:spLocks noChangeArrowheads="1"/>
          </p:cNvSpPr>
          <p:nvPr/>
        </p:nvSpPr>
        <p:spPr bwMode="auto">
          <a:xfrm>
            <a:off x="60198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9" name="Rectangle 26"/>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47130" name="Rectangle 27"/>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7131" name="Rectangle 28"/>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7132" name="Rectangle 29"/>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47133" name="Rectangle 30"/>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47134" name="Rectangle 31"/>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47135" name="Rectangle 32"/>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47136" name="Oval 33"/>
          <p:cNvSpPr>
            <a:spLocks noChangeArrowheads="1"/>
          </p:cNvSpPr>
          <p:nvPr/>
        </p:nvSpPr>
        <p:spPr bwMode="auto">
          <a:xfrm>
            <a:off x="2895600" y="2209800"/>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47137" name="Line 34"/>
          <p:cNvSpPr>
            <a:spLocks noChangeShapeType="1"/>
          </p:cNvSpPr>
          <p:nvPr/>
        </p:nvSpPr>
        <p:spPr bwMode="auto">
          <a:xfrm flipV="1">
            <a:off x="3090863" y="1876425"/>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7138" name="Line 35"/>
          <p:cNvSpPr>
            <a:spLocks noChangeShapeType="1"/>
          </p:cNvSpPr>
          <p:nvPr/>
        </p:nvSpPr>
        <p:spPr bwMode="auto">
          <a:xfrm>
            <a:off x="3086100" y="2586038"/>
            <a:ext cx="0" cy="2571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7139" name="Line 36"/>
          <p:cNvSpPr>
            <a:spLocks noChangeShapeType="1"/>
          </p:cNvSpPr>
          <p:nvPr/>
        </p:nvSpPr>
        <p:spPr bwMode="auto">
          <a:xfrm flipH="1">
            <a:off x="2643188" y="2400300"/>
            <a:ext cx="242887"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7140" name="Line 37"/>
          <p:cNvSpPr>
            <a:spLocks noChangeShapeType="1"/>
          </p:cNvSpPr>
          <p:nvPr/>
        </p:nvSpPr>
        <p:spPr bwMode="auto">
          <a:xfrm flipH="1">
            <a:off x="3295650" y="2409825"/>
            <a:ext cx="242888" cy="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7141" name="Text Box 38"/>
          <p:cNvSpPr txBox="1">
            <a:spLocks noChangeArrowheads="1"/>
          </p:cNvSpPr>
          <p:nvPr/>
        </p:nvSpPr>
        <p:spPr bwMode="auto">
          <a:xfrm>
            <a:off x="152400" y="1295400"/>
            <a:ext cx="16764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600" i="1" dirty="0">
                <a:latin typeface="Calibri"/>
                <a:cs typeface="Calibri"/>
              </a:rPr>
              <a:t>Example from </a:t>
            </a:r>
            <a:r>
              <a:rPr lang="de-DE" sz="1600" i="1" dirty="0">
                <a:latin typeface="Calibri"/>
                <a:cs typeface="Calibri"/>
              </a:rPr>
              <a:t>Michael Pfeiffer</a:t>
            </a:r>
            <a:endParaRPr lang="en-US" sz="1600" i="1" dirty="0">
              <a:latin typeface="Calibri"/>
              <a:cs typeface="Calibri"/>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4079761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z="4000">
                <a:latin typeface="Calibri"/>
                <a:ea typeface="ＭＳ Ｐゴシック" pitchFamily="34" charset="-128"/>
                <a:cs typeface="Calibri"/>
              </a:rPr>
              <a:t>Example: Robot Localization</a:t>
            </a:r>
          </a:p>
        </p:txBody>
      </p:sp>
      <p:sp>
        <p:nvSpPr>
          <p:cNvPr id="49154" name="Rectangle 3"/>
          <p:cNvSpPr>
            <a:spLocks noGrp="1" noChangeArrowheads="1"/>
          </p:cNvSpPr>
          <p:nvPr>
            <p:ph idx="1"/>
          </p:nvPr>
        </p:nvSpPr>
        <p:spPr>
          <a:xfrm>
            <a:off x="381000" y="5257800"/>
            <a:ext cx="8534400" cy="1195388"/>
          </a:xfrm>
        </p:spPr>
        <p:txBody>
          <a:bodyPr/>
          <a:lstStyle/>
          <a:p>
            <a:pPr algn="ctr">
              <a:buFont typeface="Wingdings" pitchFamily="2" charset="2"/>
              <a:buNone/>
            </a:pPr>
            <a:r>
              <a:rPr lang="en-US" sz="2400" dirty="0">
                <a:latin typeface="Calibri"/>
                <a:ea typeface="ＭＳ Ｐゴシック" pitchFamily="34" charset="-128"/>
                <a:cs typeface="Calibri"/>
              </a:rPr>
              <a:t>t=1</a:t>
            </a:r>
          </a:p>
          <a:p>
            <a:pPr algn="ctr">
              <a:buFont typeface="Wingdings" pitchFamily="2" charset="2"/>
              <a:buNone/>
            </a:pPr>
            <a:r>
              <a:rPr lang="en-US" sz="2400" dirty="0">
                <a:latin typeface="Calibri"/>
                <a:ea typeface="ＭＳ Ｐゴシック" pitchFamily="34" charset="-128"/>
                <a:cs typeface="Calibri"/>
              </a:rPr>
              <a:t>Lighter grey: was </a:t>
            </a:r>
            <a:r>
              <a:rPr lang="en-US" sz="2400" b="1" i="1" dirty="0">
                <a:latin typeface="Calibri"/>
                <a:ea typeface="ＭＳ Ｐゴシック" pitchFamily="34" charset="-128"/>
                <a:cs typeface="Calibri"/>
              </a:rPr>
              <a:t>possible</a:t>
            </a:r>
            <a:r>
              <a:rPr lang="en-US" sz="2400" dirty="0">
                <a:latin typeface="Calibri"/>
                <a:ea typeface="ＭＳ Ｐゴシック" pitchFamily="34" charset="-128"/>
                <a:cs typeface="Calibri"/>
              </a:rPr>
              <a:t> to get the reading, </a:t>
            </a:r>
          </a:p>
          <a:p>
            <a:pPr algn="ctr">
              <a:buFont typeface="Wingdings" pitchFamily="2" charset="2"/>
              <a:buNone/>
            </a:pPr>
            <a:r>
              <a:rPr lang="en-US" sz="2400" dirty="0">
                <a:latin typeface="Calibri"/>
                <a:ea typeface="ＭＳ Ｐゴシック" pitchFamily="34" charset="-128"/>
                <a:cs typeface="Calibri"/>
              </a:rPr>
              <a:t>but </a:t>
            </a:r>
            <a:r>
              <a:rPr lang="en-US" sz="2400" b="1" i="1" dirty="0">
                <a:latin typeface="Calibri"/>
                <a:ea typeface="ＭＳ Ｐゴシック" pitchFamily="34" charset="-128"/>
                <a:cs typeface="Calibri"/>
              </a:rPr>
              <a:t>less likely </a:t>
            </a:r>
            <a:r>
              <a:rPr lang="en-US" sz="2400" dirty="0">
                <a:latin typeface="Calibri"/>
                <a:ea typeface="ＭＳ Ｐゴシック" pitchFamily="34" charset="-128"/>
                <a:cs typeface="Calibri"/>
              </a:rPr>
              <a:t>(required 1 mistake)</a:t>
            </a:r>
          </a:p>
        </p:txBody>
      </p:sp>
      <p:sp>
        <p:nvSpPr>
          <p:cNvPr id="49155" name="Rectangle 4"/>
          <p:cNvSpPr>
            <a:spLocks noChangeArrowheads="1"/>
          </p:cNvSpPr>
          <p:nvPr/>
        </p:nvSpPr>
        <p:spPr bwMode="auto">
          <a:xfrm>
            <a:off x="22860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9156" name="Rectangle 5"/>
          <p:cNvSpPr>
            <a:spLocks noChangeArrowheads="1"/>
          </p:cNvSpPr>
          <p:nvPr/>
        </p:nvSpPr>
        <p:spPr bwMode="auto">
          <a:xfrm>
            <a:off x="2819400" y="21336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57" name="Rectangle 6"/>
          <p:cNvSpPr>
            <a:spLocks noChangeArrowheads="1"/>
          </p:cNvSpPr>
          <p:nvPr/>
        </p:nvSpPr>
        <p:spPr bwMode="auto">
          <a:xfrm>
            <a:off x="3352800" y="21336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58" name="Rectangle 7"/>
          <p:cNvSpPr>
            <a:spLocks noChangeArrowheads="1"/>
          </p:cNvSpPr>
          <p:nvPr/>
        </p:nvSpPr>
        <p:spPr bwMode="auto">
          <a:xfrm>
            <a:off x="3886200" y="21336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59" name="Rectangle 8"/>
          <p:cNvSpPr>
            <a:spLocks noChangeArrowheads="1"/>
          </p:cNvSpPr>
          <p:nvPr/>
        </p:nvSpPr>
        <p:spPr bwMode="auto">
          <a:xfrm>
            <a:off x="4419600" y="21336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60" name="Rectangle 9"/>
          <p:cNvSpPr>
            <a:spLocks noChangeArrowheads="1"/>
          </p:cNvSpPr>
          <p:nvPr/>
        </p:nvSpPr>
        <p:spPr bwMode="auto">
          <a:xfrm>
            <a:off x="49530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49161" name="Rectangle 10"/>
          <p:cNvSpPr>
            <a:spLocks noChangeArrowheads="1"/>
          </p:cNvSpPr>
          <p:nvPr/>
        </p:nvSpPr>
        <p:spPr bwMode="auto">
          <a:xfrm>
            <a:off x="5486400" y="21336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62" name="Rectangle 11"/>
          <p:cNvSpPr>
            <a:spLocks noChangeArrowheads="1"/>
          </p:cNvSpPr>
          <p:nvPr/>
        </p:nvSpPr>
        <p:spPr bwMode="auto">
          <a:xfrm>
            <a:off x="60198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9163" name="Rectangle 12"/>
          <p:cNvSpPr>
            <a:spLocks noChangeArrowheads="1"/>
          </p:cNvSpPr>
          <p:nvPr/>
        </p:nvSpPr>
        <p:spPr bwMode="auto">
          <a:xfrm>
            <a:off x="2286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9164" name="Rectangle 13"/>
          <p:cNvSpPr>
            <a:spLocks noChangeArrowheads="1"/>
          </p:cNvSpPr>
          <p:nvPr/>
        </p:nvSpPr>
        <p:spPr bwMode="auto">
          <a:xfrm>
            <a:off x="4953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9165" name="Rectangle 14"/>
          <p:cNvSpPr>
            <a:spLocks noChangeArrowheads="1"/>
          </p:cNvSpPr>
          <p:nvPr/>
        </p:nvSpPr>
        <p:spPr bwMode="auto">
          <a:xfrm>
            <a:off x="60198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9166" name="Rectangle 15"/>
          <p:cNvSpPr>
            <a:spLocks noChangeArrowheads="1"/>
          </p:cNvSpPr>
          <p:nvPr/>
        </p:nvSpPr>
        <p:spPr bwMode="auto">
          <a:xfrm>
            <a:off x="2286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9167" name="Rectangle 16"/>
          <p:cNvSpPr>
            <a:spLocks noChangeArrowheads="1"/>
          </p:cNvSpPr>
          <p:nvPr/>
        </p:nvSpPr>
        <p:spPr bwMode="auto">
          <a:xfrm>
            <a:off x="4953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9168" name="Rectangle 17"/>
          <p:cNvSpPr>
            <a:spLocks noChangeArrowheads="1"/>
          </p:cNvSpPr>
          <p:nvPr/>
        </p:nvSpPr>
        <p:spPr bwMode="auto">
          <a:xfrm>
            <a:off x="60198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9169" name="Rectangle 18"/>
          <p:cNvSpPr>
            <a:spLocks noChangeArrowheads="1"/>
          </p:cNvSpPr>
          <p:nvPr/>
        </p:nvSpPr>
        <p:spPr bwMode="auto">
          <a:xfrm>
            <a:off x="2286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9170" name="Rectangle 19"/>
          <p:cNvSpPr>
            <a:spLocks noChangeArrowheads="1"/>
          </p:cNvSpPr>
          <p:nvPr/>
        </p:nvSpPr>
        <p:spPr bwMode="auto">
          <a:xfrm>
            <a:off x="2819400" y="37338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71" name="Rectangle 20"/>
          <p:cNvSpPr>
            <a:spLocks noChangeArrowheads="1"/>
          </p:cNvSpPr>
          <p:nvPr/>
        </p:nvSpPr>
        <p:spPr bwMode="auto">
          <a:xfrm>
            <a:off x="3352800" y="37338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72" name="Rectangle 21"/>
          <p:cNvSpPr>
            <a:spLocks noChangeArrowheads="1"/>
          </p:cNvSpPr>
          <p:nvPr/>
        </p:nvSpPr>
        <p:spPr bwMode="auto">
          <a:xfrm>
            <a:off x="3886200" y="37338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73" name="Rectangle 22"/>
          <p:cNvSpPr>
            <a:spLocks noChangeArrowheads="1"/>
          </p:cNvSpPr>
          <p:nvPr/>
        </p:nvSpPr>
        <p:spPr bwMode="auto">
          <a:xfrm>
            <a:off x="4419600" y="37338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74" name="Rectangle 23"/>
          <p:cNvSpPr>
            <a:spLocks noChangeArrowheads="1"/>
          </p:cNvSpPr>
          <p:nvPr/>
        </p:nvSpPr>
        <p:spPr bwMode="auto">
          <a:xfrm>
            <a:off x="49530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49175" name="Rectangle 24"/>
          <p:cNvSpPr>
            <a:spLocks noChangeArrowheads="1"/>
          </p:cNvSpPr>
          <p:nvPr/>
        </p:nvSpPr>
        <p:spPr bwMode="auto">
          <a:xfrm>
            <a:off x="5486400" y="37338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76" name="Rectangle 25"/>
          <p:cNvSpPr>
            <a:spLocks noChangeArrowheads="1"/>
          </p:cNvSpPr>
          <p:nvPr/>
        </p:nvSpPr>
        <p:spPr bwMode="auto">
          <a:xfrm>
            <a:off x="6019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9177" name="Rectangle 26"/>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49178" name="Rectangle 27"/>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9179" name="Rectangle 28"/>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49180" name="Line 29"/>
          <p:cNvSpPr>
            <a:spLocks noChangeShapeType="1"/>
          </p:cNvSpPr>
          <p:nvPr/>
        </p:nvSpPr>
        <p:spPr bwMode="auto">
          <a:xfrm>
            <a:off x="3300413" y="2400300"/>
            <a:ext cx="271462" cy="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9181" name="Oval 30"/>
          <p:cNvSpPr>
            <a:spLocks noChangeArrowheads="1"/>
          </p:cNvSpPr>
          <p:nvPr/>
        </p:nvSpPr>
        <p:spPr bwMode="auto">
          <a:xfrm>
            <a:off x="2895600" y="2209800"/>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49182" name="Line 31"/>
          <p:cNvSpPr>
            <a:spLocks noChangeShapeType="1"/>
          </p:cNvSpPr>
          <p:nvPr/>
        </p:nvSpPr>
        <p:spPr bwMode="auto">
          <a:xfrm flipV="1">
            <a:off x="3090863" y="1876425"/>
            <a:ext cx="0" cy="304800"/>
          </a:xfrm>
          <a:prstGeom prst="line">
            <a:avLst/>
          </a:prstGeom>
          <a:noFill/>
          <a:ln w="9525">
            <a:solidFill>
              <a:srgbClr val="0099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9183" name="Line 32"/>
          <p:cNvSpPr>
            <a:spLocks noChangeShapeType="1"/>
          </p:cNvSpPr>
          <p:nvPr/>
        </p:nvSpPr>
        <p:spPr bwMode="auto">
          <a:xfrm>
            <a:off x="3086100" y="2586038"/>
            <a:ext cx="0" cy="257175"/>
          </a:xfrm>
          <a:prstGeom prst="line">
            <a:avLst/>
          </a:prstGeom>
          <a:noFill/>
          <a:ln w="9525">
            <a:solidFill>
              <a:srgbClr val="0099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9184" name="Line 33"/>
          <p:cNvSpPr>
            <a:spLocks noChangeShapeType="1"/>
          </p:cNvSpPr>
          <p:nvPr/>
        </p:nvSpPr>
        <p:spPr bwMode="auto">
          <a:xfrm flipH="1">
            <a:off x="2643188" y="2400300"/>
            <a:ext cx="242887" cy="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49185" name="Rectangle 34"/>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49186" name="Rectangle 35"/>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49187" name="Rectangle 36"/>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49188" name="Rectangle 37"/>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1199142" name="AutoShape 38"/>
          <p:cNvSpPr>
            <a:spLocks noChangeArrowheads="1"/>
          </p:cNvSpPr>
          <p:nvPr/>
        </p:nvSpPr>
        <p:spPr bwMode="auto">
          <a:xfrm>
            <a:off x="3276600" y="2286000"/>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1339705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99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1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z="4000">
                <a:latin typeface="Calibri"/>
                <a:ea typeface="ＭＳ Ｐゴシック" pitchFamily="34" charset="-128"/>
                <a:cs typeface="Calibri"/>
              </a:rPr>
              <a:t>Example: Robot Localization</a:t>
            </a:r>
          </a:p>
        </p:txBody>
      </p:sp>
      <p:sp>
        <p:nvSpPr>
          <p:cNvPr id="51202" name="Rectangle 3"/>
          <p:cNvSpPr>
            <a:spLocks noGrp="1" noChangeArrowheads="1"/>
          </p:cNvSpPr>
          <p:nvPr>
            <p:ph idx="1"/>
          </p:nvPr>
        </p:nvSpPr>
        <p:spPr>
          <a:xfrm>
            <a:off x="628650" y="5767388"/>
            <a:ext cx="7772400" cy="914400"/>
          </a:xfrm>
        </p:spPr>
        <p:txBody>
          <a:bodyPr/>
          <a:lstStyle/>
          <a:p>
            <a:pPr algn="ctr">
              <a:buFont typeface="Wingdings" pitchFamily="2" charset="2"/>
              <a:buNone/>
            </a:pPr>
            <a:r>
              <a:rPr lang="en-US">
                <a:latin typeface="Calibri"/>
                <a:ea typeface="ＭＳ Ｐゴシック" pitchFamily="34" charset="-128"/>
                <a:cs typeface="Calibri"/>
              </a:rPr>
              <a:t>t=2</a:t>
            </a:r>
          </a:p>
        </p:txBody>
      </p:sp>
      <p:sp>
        <p:nvSpPr>
          <p:cNvPr id="51203" name="Rectangle 4"/>
          <p:cNvSpPr>
            <a:spLocks noChangeArrowheads="1"/>
          </p:cNvSpPr>
          <p:nvPr/>
        </p:nvSpPr>
        <p:spPr bwMode="auto">
          <a:xfrm>
            <a:off x="22860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1204" name="Rectangle 5"/>
          <p:cNvSpPr>
            <a:spLocks noChangeArrowheads="1"/>
          </p:cNvSpPr>
          <p:nvPr/>
        </p:nvSpPr>
        <p:spPr bwMode="auto">
          <a:xfrm>
            <a:off x="28194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05" name="Rectangle 6"/>
          <p:cNvSpPr>
            <a:spLocks noChangeArrowheads="1"/>
          </p:cNvSpPr>
          <p:nvPr/>
        </p:nvSpPr>
        <p:spPr bwMode="auto">
          <a:xfrm>
            <a:off x="3352800" y="21336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06" name="Rectangle 7"/>
          <p:cNvSpPr>
            <a:spLocks noChangeArrowheads="1"/>
          </p:cNvSpPr>
          <p:nvPr/>
        </p:nvSpPr>
        <p:spPr bwMode="auto">
          <a:xfrm>
            <a:off x="3886200" y="21336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07" name="Rectangle 8"/>
          <p:cNvSpPr>
            <a:spLocks noChangeArrowheads="1"/>
          </p:cNvSpPr>
          <p:nvPr/>
        </p:nvSpPr>
        <p:spPr bwMode="auto">
          <a:xfrm>
            <a:off x="4419600" y="21336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08" name="Rectangle 9"/>
          <p:cNvSpPr>
            <a:spLocks noChangeArrowheads="1"/>
          </p:cNvSpPr>
          <p:nvPr/>
        </p:nvSpPr>
        <p:spPr bwMode="auto">
          <a:xfrm>
            <a:off x="49530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09" name="Rectangle 10"/>
          <p:cNvSpPr>
            <a:spLocks noChangeArrowheads="1"/>
          </p:cNvSpPr>
          <p:nvPr/>
        </p:nvSpPr>
        <p:spPr bwMode="auto">
          <a:xfrm>
            <a:off x="54864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10" name="Rectangle 11"/>
          <p:cNvSpPr>
            <a:spLocks noChangeArrowheads="1"/>
          </p:cNvSpPr>
          <p:nvPr/>
        </p:nvSpPr>
        <p:spPr bwMode="auto">
          <a:xfrm>
            <a:off x="60198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1211" name="Rectangle 12"/>
          <p:cNvSpPr>
            <a:spLocks noChangeArrowheads="1"/>
          </p:cNvSpPr>
          <p:nvPr/>
        </p:nvSpPr>
        <p:spPr bwMode="auto">
          <a:xfrm>
            <a:off x="2286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1212" name="Rectangle 13"/>
          <p:cNvSpPr>
            <a:spLocks noChangeArrowheads="1"/>
          </p:cNvSpPr>
          <p:nvPr/>
        </p:nvSpPr>
        <p:spPr bwMode="auto">
          <a:xfrm>
            <a:off x="4953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1213" name="Rectangle 14"/>
          <p:cNvSpPr>
            <a:spLocks noChangeArrowheads="1"/>
          </p:cNvSpPr>
          <p:nvPr/>
        </p:nvSpPr>
        <p:spPr bwMode="auto">
          <a:xfrm>
            <a:off x="60198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1214" name="Rectangle 15"/>
          <p:cNvSpPr>
            <a:spLocks noChangeArrowheads="1"/>
          </p:cNvSpPr>
          <p:nvPr/>
        </p:nvSpPr>
        <p:spPr bwMode="auto">
          <a:xfrm>
            <a:off x="2286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1215" name="Rectangle 16"/>
          <p:cNvSpPr>
            <a:spLocks noChangeArrowheads="1"/>
          </p:cNvSpPr>
          <p:nvPr/>
        </p:nvSpPr>
        <p:spPr bwMode="auto">
          <a:xfrm>
            <a:off x="4953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1216" name="Rectangle 17"/>
          <p:cNvSpPr>
            <a:spLocks noChangeArrowheads="1"/>
          </p:cNvSpPr>
          <p:nvPr/>
        </p:nvSpPr>
        <p:spPr bwMode="auto">
          <a:xfrm>
            <a:off x="60198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1217" name="Rectangle 18"/>
          <p:cNvSpPr>
            <a:spLocks noChangeArrowheads="1"/>
          </p:cNvSpPr>
          <p:nvPr/>
        </p:nvSpPr>
        <p:spPr bwMode="auto">
          <a:xfrm>
            <a:off x="2286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1218" name="Rectangle 19"/>
          <p:cNvSpPr>
            <a:spLocks noChangeArrowheads="1"/>
          </p:cNvSpPr>
          <p:nvPr/>
        </p:nvSpPr>
        <p:spPr bwMode="auto">
          <a:xfrm>
            <a:off x="28194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19" name="Rectangle 20"/>
          <p:cNvSpPr>
            <a:spLocks noChangeArrowheads="1"/>
          </p:cNvSpPr>
          <p:nvPr/>
        </p:nvSpPr>
        <p:spPr bwMode="auto">
          <a:xfrm>
            <a:off x="3352800" y="37338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20" name="Rectangle 21"/>
          <p:cNvSpPr>
            <a:spLocks noChangeArrowheads="1"/>
          </p:cNvSpPr>
          <p:nvPr/>
        </p:nvSpPr>
        <p:spPr bwMode="auto">
          <a:xfrm>
            <a:off x="3886200" y="37338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21" name="Rectangle 22"/>
          <p:cNvSpPr>
            <a:spLocks noChangeArrowheads="1"/>
          </p:cNvSpPr>
          <p:nvPr/>
        </p:nvSpPr>
        <p:spPr bwMode="auto">
          <a:xfrm>
            <a:off x="4419600" y="37338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22" name="Rectangle 23"/>
          <p:cNvSpPr>
            <a:spLocks noChangeArrowheads="1"/>
          </p:cNvSpPr>
          <p:nvPr/>
        </p:nvSpPr>
        <p:spPr bwMode="auto">
          <a:xfrm>
            <a:off x="49530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23" name="Rectangle 24"/>
          <p:cNvSpPr>
            <a:spLocks noChangeArrowheads="1"/>
          </p:cNvSpPr>
          <p:nvPr/>
        </p:nvSpPr>
        <p:spPr bwMode="auto">
          <a:xfrm>
            <a:off x="54864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24" name="Rectangle 25"/>
          <p:cNvSpPr>
            <a:spLocks noChangeArrowheads="1"/>
          </p:cNvSpPr>
          <p:nvPr/>
        </p:nvSpPr>
        <p:spPr bwMode="auto">
          <a:xfrm>
            <a:off x="6019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1225" name="Rectangle 26"/>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51226" name="Rectangle 27"/>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1227" name="Rectangle 28"/>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1228" name="Line 29"/>
          <p:cNvSpPr>
            <a:spLocks noChangeShapeType="1"/>
          </p:cNvSpPr>
          <p:nvPr/>
        </p:nvSpPr>
        <p:spPr bwMode="auto">
          <a:xfrm>
            <a:off x="3829050" y="2424113"/>
            <a:ext cx="271463" cy="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51229" name="Rectangle 30"/>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51230" name="Rectangle 31"/>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51231" name="Rectangle 32"/>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51232" name="Rectangle 33"/>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51233" name="Oval 34"/>
          <p:cNvSpPr>
            <a:spLocks noChangeArrowheads="1"/>
          </p:cNvSpPr>
          <p:nvPr/>
        </p:nvSpPr>
        <p:spPr bwMode="auto">
          <a:xfrm>
            <a:off x="3452813" y="2238375"/>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51234" name="Line 35"/>
          <p:cNvSpPr>
            <a:spLocks noChangeShapeType="1"/>
          </p:cNvSpPr>
          <p:nvPr/>
        </p:nvSpPr>
        <p:spPr bwMode="auto">
          <a:xfrm flipV="1">
            <a:off x="3648075" y="1905000"/>
            <a:ext cx="0" cy="304800"/>
          </a:xfrm>
          <a:prstGeom prst="line">
            <a:avLst/>
          </a:prstGeom>
          <a:noFill/>
          <a:ln w="9525">
            <a:solidFill>
              <a:srgbClr val="0099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51235" name="Line 36"/>
          <p:cNvSpPr>
            <a:spLocks noChangeShapeType="1"/>
          </p:cNvSpPr>
          <p:nvPr/>
        </p:nvSpPr>
        <p:spPr bwMode="auto">
          <a:xfrm>
            <a:off x="3643313" y="2614613"/>
            <a:ext cx="0" cy="257175"/>
          </a:xfrm>
          <a:prstGeom prst="line">
            <a:avLst/>
          </a:prstGeom>
          <a:noFill/>
          <a:ln w="9525">
            <a:solidFill>
              <a:srgbClr val="0099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51236" name="Line 37"/>
          <p:cNvSpPr>
            <a:spLocks noChangeShapeType="1"/>
          </p:cNvSpPr>
          <p:nvPr/>
        </p:nvSpPr>
        <p:spPr bwMode="auto">
          <a:xfrm flipH="1">
            <a:off x="3200400" y="2428875"/>
            <a:ext cx="242888" cy="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1201190" name="AutoShape 38"/>
          <p:cNvSpPr>
            <a:spLocks noChangeArrowheads="1"/>
          </p:cNvSpPr>
          <p:nvPr/>
        </p:nvSpPr>
        <p:spPr bwMode="auto">
          <a:xfrm>
            <a:off x="3833813" y="2305050"/>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1510139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01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119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sz="4000" dirty="0">
                <a:latin typeface="Calibri"/>
                <a:ea typeface="ＭＳ Ｐゴシック" pitchFamily="34" charset="-128"/>
                <a:cs typeface="Calibri"/>
              </a:rPr>
              <a:t>Example: Robot Localization</a:t>
            </a:r>
          </a:p>
        </p:txBody>
      </p:sp>
      <p:sp>
        <p:nvSpPr>
          <p:cNvPr id="53250" name="Rectangle 3"/>
          <p:cNvSpPr>
            <a:spLocks noGrp="1" noChangeArrowheads="1"/>
          </p:cNvSpPr>
          <p:nvPr>
            <p:ph idx="1"/>
          </p:nvPr>
        </p:nvSpPr>
        <p:spPr>
          <a:xfrm>
            <a:off x="628650" y="5767388"/>
            <a:ext cx="7772400" cy="914400"/>
          </a:xfrm>
        </p:spPr>
        <p:txBody>
          <a:bodyPr/>
          <a:lstStyle/>
          <a:p>
            <a:pPr algn="ctr">
              <a:buFont typeface="Wingdings" pitchFamily="2" charset="2"/>
              <a:buNone/>
            </a:pPr>
            <a:r>
              <a:rPr lang="en-US">
                <a:latin typeface="Calibri"/>
                <a:ea typeface="ＭＳ Ｐゴシック" pitchFamily="34" charset="-128"/>
                <a:cs typeface="Calibri"/>
              </a:rPr>
              <a:t>t=3</a:t>
            </a:r>
          </a:p>
        </p:txBody>
      </p:sp>
      <p:sp>
        <p:nvSpPr>
          <p:cNvPr id="53251" name="Rectangle 4"/>
          <p:cNvSpPr>
            <a:spLocks noChangeArrowheads="1"/>
          </p:cNvSpPr>
          <p:nvPr/>
        </p:nvSpPr>
        <p:spPr bwMode="auto">
          <a:xfrm>
            <a:off x="22860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3252" name="Rectangle 5"/>
          <p:cNvSpPr>
            <a:spLocks noChangeArrowheads="1"/>
          </p:cNvSpPr>
          <p:nvPr/>
        </p:nvSpPr>
        <p:spPr bwMode="auto">
          <a:xfrm>
            <a:off x="28194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3253" name="Rectangle 6"/>
          <p:cNvSpPr>
            <a:spLocks noChangeArrowheads="1"/>
          </p:cNvSpPr>
          <p:nvPr/>
        </p:nvSpPr>
        <p:spPr bwMode="auto">
          <a:xfrm>
            <a:off x="33528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3254" name="Rectangle 7"/>
          <p:cNvSpPr>
            <a:spLocks noChangeArrowheads="1"/>
          </p:cNvSpPr>
          <p:nvPr/>
        </p:nvSpPr>
        <p:spPr bwMode="auto">
          <a:xfrm>
            <a:off x="3886200" y="2133600"/>
            <a:ext cx="533400" cy="533400"/>
          </a:xfrm>
          <a:prstGeom prst="rect">
            <a:avLst/>
          </a:prstGeom>
          <a:solidFill>
            <a:srgbClr val="4D4D4D"/>
          </a:solidFill>
          <a:ln w="9525">
            <a:solidFill>
              <a:schemeClr val="tx1"/>
            </a:solidFill>
            <a:miter lim="800000"/>
            <a:headEnd/>
            <a:tailEnd/>
          </a:ln>
        </p:spPr>
        <p:txBody>
          <a:bodyPr wrap="none" anchor="ctr"/>
          <a:lstStyle/>
          <a:p>
            <a:endParaRPr lang="en-US">
              <a:latin typeface="Calibri"/>
              <a:cs typeface="Calibri"/>
            </a:endParaRPr>
          </a:p>
        </p:txBody>
      </p:sp>
      <p:sp>
        <p:nvSpPr>
          <p:cNvPr id="53255" name="Rectangle 8"/>
          <p:cNvSpPr>
            <a:spLocks noChangeArrowheads="1"/>
          </p:cNvSpPr>
          <p:nvPr/>
        </p:nvSpPr>
        <p:spPr bwMode="auto">
          <a:xfrm>
            <a:off x="4419600" y="2133600"/>
            <a:ext cx="533400" cy="533400"/>
          </a:xfrm>
          <a:prstGeom prst="rect">
            <a:avLst/>
          </a:prstGeom>
          <a:solidFill>
            <a:srgbClr val="4D4D4D"/>
          </a:solidFill>
          <a:ln w="9525">
            <a:solidFill>
              <a:schemeClr val="tx1"/>
            </a:solidFill>
            <a:miter lim="800000"/>
            <a:headEnd/>
            <a:tailEnd/>
          </a:ln>
        </p:spPr>
        <p:txBody>
          <a:bodyPr wrap="none" anchor="ctr"/>
          <a:lstStyle/>
          <a:p>
            <a:endParaRPr lang="en-US">
              <a:latin typeface="Calibri"/>
              <a:cs typeface="Calibri"/>
            </a:endParaRPr>
          </a:p>
        </p:txBody>
      </p:sp>
      <p:sp>
        <p:nvSpPr>
          <p:cNvPr id="53256" name="Rectangle 9"/>
          <p:cNvSpPr>
            <a:spLocks noChangeArrowheads="1"/>
          </p:cNvSpPr>
          <p:nvPr/>
        </p:nvSpPr>
        <p:spPr bwMode="auto">
          <a:xfrm>
            <a:off x="49530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3257" name="Rectangle 10"/>
          <p:cNvSpPr>
            <a:spLocks noChangeArrowheads="1"/>
          </p:cNvSpPr>
          <p:nvPr/>
        </p:nvSpPr>
        <p:spPr bwMode="auto">
          <a:xfrm>
            <a:off x="54864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3258" name="Rectangle 11"/>
          <p:cNvSpPr>
            <a:spLocks noChangeArrowheads="1"/>
          </p:cNvSpPr>
          <p:nvPr/>
        </p:nvSpPr>
        <p:spPr bwMode="auto">
          <a:xfrm>
            <a:off x="60198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3259" name="Rectangle 12"/>
          <p:cNvSpPr>
            <a:spLocks noChangeArrowheads="1"/>
          </p:cNvSpPr>
          <p:nvPr/>
        </p:nvSpPr>
        <p:spPr bwMode="auto">
          <a:xfrm>
            <a:off x="2286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3260" name="Rectangle 13"/>
          <p:cNvSpPr>
            <a:spLocks noChangeArrowheads="1"/>
          </p:cNvSpPr>
          <p:nvPr/>
        </p:nvSpPr>
        <p:spPr bwMode="auto">
          <a:xfrm>
            <a:off x="4953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3261" name="Rectangle 14"/>
          <p:cNvSpPr>
            <a:spLocks noChangeArrowheads="1"/>
          </p:cNvSpPr>
          <p:nvPr/>
        </p:nvSpPr>
        <p:spPr bwMode="auto">
          <a:xfrm>
            <a:off x="60198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3262" name="Rectangle 15"/>
          <p:cNvSpPr>
            <a:spLocks noChangeArrowheads="1"/>
          </p:cNvSpPr>
          <p:nvPr/>
        </p:nvSpPr>
        <p:spPr bwMode="auto">
          <a:xfrm>
            <a:off x="2286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3263" name="Rectangle 16"/>
          <p:cNvSpPr>
            <a:spLocks noChangeArrowheads="1"/>
          </p:cNvSpPr>
          <p:nvPr/>
        </p:nvSpPr>
        <p:spPr bwMode="auto">
          <a:xfrm>
            <a:off x="4953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3264" name="Rectangle 17"/>
          <p:cNvSpPr>
            <a:spLocks noChangeArrowheads="1"/>
          </p:cNvSpPr>
          <p:nvPr/>
        </p:nvSpPr>
        <p:spPr bwMode="auto">
          <a:xfrm>
            <a:off x="60198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3265" name="Rectangle 18"/>
          <p:cNvSpPr>
            <a:spLocks noChangeArrowheads="1"/>
          </p:cNvSpPr>
          <p:nvPr/>
        </p:nvSpPr>
        <p:spPr bwMode="auto">
          <a:xfrm>
            <a:off x="2286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3266" name="Rectangle 19"/>
          <p:cNvSpPr>
            <a:spLocks noChangeArrowheads="1"/>
          </p:cNvSpPr>
          <p:nvPr/>
        </p:nvSpPr>
        <p:spPr bwMode="auto">
          <a:xfrm>
            <a:off x="2819400" y="37338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3267" name="Rectangle 20"/>
          <p:cNvSpPr>
            <a:spLocks noChangeArrowheads="1"/>
          </p:cNvSpPr>
          <p:nvPr/>
        </p:nvSpPr>
        <p:spPr bwMode="auto">
          <a:xfrm>
            <a:off x="33528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3268" name="Rectangle 21"/>
          <p:cNvSpPr>
            <a:spLocks noChangeArrowheads="1"/>
          </p:cNvSpPr>
          <p:nvPr/>
        </p:nvSpPr>
        <p:spPr bwMode="auto">
          <a:xfrm>
            <a:off x="3886200" y="3733800"/>
            <a:ext cx="533400" cy="533400"/>
          </a:xfrm>
          <a:prstGeom prst="rect">
            <a:avLst/>
          </a:prstGeom>
          <a:solidFill>
            <a:srgbClr val="4D4D4D"/>
          </a:solidFill>
          <a:ln w="9525">
            <a:solidFill>
              <a:schemeClr val="tx1"/>
            </a:solidFill>
            <a:miter lim="800000"/>
            <a:headEnd/>
            <a:tailEnd/>
          </a:ln>
        </p:spPr>
        <p:txBody>
          <a:bodyPr wrap="none" anchor="ctr"/>
          <a:lstStyle/>
          <a:p>
            <a:endParaRPr lang="en-US">
              <a:latin typeface="Calibri"/>
              <a:cs typeface="Calibri"/>
            </a:endParaRPr>
          </a:p>
        </p:txBody>
      </p:sp>
      <p:sp>
        <p:nvSpPr>
          <p:cNvPr id="53269" name="Rectangle 22"/>
          <p:cNvSpPr>
            <a:spLocks noChangeArrowheads="1"/>
          </p:cNvSpPr>
          <p:nvPr/>
        </p:nvSpPr>
        <p:spPr bwMode="auto">
          <a:xfrm>
            <a:off x="4419600" y="3733800"/>
            <a:ext cx="533400" cy="533400"/>
          </a:xfrm>
          <a:prstGeom prst="rect">
            <a:avLst/>
          </a:prstGeom>
          <a:solidFill>
            <a:srgbClr val="4D4D4D"/>
          </a:solidFill>
          <a:ln w="9525">
            <a:solidFill>
              <a:schemeClr val="tx1"/>
            </a:solidFill>
            <a:miter lim="800000"/>
            <a:headEnd/>
            <a:tailEnd/>
          </a:ln>
        </p:spPr>
        <p:txBody>
          <a:bodyPr wrap="none" anchor="ctr"/>
          <a:lstStyle/>
          <a:p>
            <a:endParaRPr lang="en-US">
              <a:latin typeface="Calibri"/>
              <a:cs typeface="Calibri"/>
            </a:endParaRPr>
          </a:p>
        </p:txBody>
      </p:sp>
      <p:sp>
        <p:nvSpPr>
          <p:cNvPr id="53270" name="Rectangle 23"/>
          <p:cNvSpPr>
            <a:spLocks noChangeArrowheads="1"/>
          </p:cNvSpPr>
          <p:nvPr/>
        </p:nvSpPr>
        <p:spPr bwMode="auto">
          <a:xfrm>
            <a:off x="49530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3271" name="Rectangle 24"/>
          <p:cNvSpPr>
            <a:spLocks noChangeArrowheads="1"/>
          </p:cNvSpPr>
          <p:nvPr/>
        </p:nvSpPr>
        <p:spPr bwMode="auto">
          <a:xfrm>
            <a:off x="5486400" y="37338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3272" name="Rectangle 25"/>
          <p:cNvSpPr>
            <a:spLocks noChangeArrowheads="1"/>
          </p:cNvSpPr>
          <p:nvPr/>
        </p:nvSpPr>
        <p:spPr bwMode="auto">
          <a:xfrm>
            <a:off x="6019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3273" name="Rectangle 26"/>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53274" name="Rectangle 27"/>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3275" name="Rectangle 28"/>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3276" name="Line 29"/>
          <p:cNvSpPr>
            <a:spLocks noChangeShapeType="1"/>
          </p:cNvSpPr>
          <p:nvPr/>
        </p:nvSpPr>
        <p:spPr bwMode="auto">
          <a:xfrm>
            <a:off x="4376738" y="2428875"/>
            <a:ext cx="271462" cy="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53277" name="Rectangle 30"/>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53278" name="Rectangle 31"/>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53279" name="Rectangle 32"/>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53280" name="Rectangle 33"/>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53281" name="Oval 34"/>
          <p:cNvSpPr>
            <a:spLocks noChangeArrowheads="1"/>
          </p:cNvSpPr>
          <p:nvPr/>
        </p:nvSpPr>
        <p:spPr bwMode="auto">
          <a:xfrm>
            <a:off x="3986213" y="2238375"/>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53282" name="Line 35"/>
          <p:cNvSpPr>
            <a:spLocks noChangeShapeType="1"/>
          </p:cNvSpPr>
          <p:nvPr/>
        </p:nvSpPr>
        <p:spPr bwMode="auto">
          <a:xfrm flipV="1">
            <a:off x="4181475" y="1905000"/>
            <a:ext cx="0" cy="304800"/>
          </a:xfrm>
          <a:prstGeom prst="line">
            <a:avLst/>
          </a:prstGeom>
          <a:noFill/>
          <a:ln w="9525">
            <a:solidFill>
              <a:srgbClr val="0099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53283" name="Line 36"/>
          <p:cNvSpPr>
            <a:spLocks noChangeShapeType="1"/>
          </p:cNvSpPr>
          <p:nvPr/>
        </p:nvSpPr>
        <p:spPr bwMode="auto">
          <a:xfrm>
            <a:off x="4176713" y="2614613"/>
            <a:ext cx="0" cy="257175"/>
          </a:xfrm>
          <a:prstGeom prst="line">
            <a:avLst/>
          </a:prstGeom>
          <a:noFill/>
          <a:ln w="9525">
            <a:solidFill>
              <a:srgbClr val="0099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53284" name="Line 37"/>
          <p:cNvSpPr>
            <a:spLocks noChangeShapeType="1"/>
          </p:cNvSpPr>
          <p:nvPr/>
        </p:nvSpPr>
        <p:spPr bwMode="auto">
          <a:xfrm flipH="1">
            <a:off x="3733800" y="2428875"/>
            <a:ext cx="242888" cy="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1203238" name="AutoShape 38"/>
          <p:cNvSpPr>
            <a:spLocks noChangeArrowheads="1"/>
          </p:cNvSpPr>
          <p:nvPr/>
        </p:nvSpPr>
        <p:spPr bwMode="auto">
          <a:xfrm>
            <a:off x="4362450" y="2309813"/>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3705451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03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z="4000">
                <a:latin typeface="Calibri"/>
                <a:ea typeface="ＭＳ Ｐゴシック" pitchFamily="34" charset="-128"/>
                <a:cs typeface="Calibri"/>
              </a:rPr>
              <a:t>Example: Robot Localization</a:t>
            </a:r>
          </a:p>
        </p:txBody>
      </p:sp>
      <p:sp>
        <p:nvSpPr>
          <p:cNvPr id="55298" name="Rectangle 3"/>
          <p:cNvSpPr>
            <a:spLocks noGrp="1" noChangeArrowheads="1"/>
          </p:cNvSpPr>
          <p:nvPr>
            <p:ph idx="1"/>
          </p:nvPr>
        </p:nvSpPr>
        <p:spPr>
          <a:xfrm>
            <a:off x="628650" y="5767388"/>
            <a:ext cx="7772400" cy="914400"/>
          </a:xfrm>
        </p:spPr>
        <p:txBody>
          <a:bodyPr/>
          <a:lstStyle/>
          <a:p>
            <a:pPr algn="ctr">
              <a:buFont typeface="Wingdings" pitchFamily="2" charset="2"/>
              <a:buNone/>
            </a:pPr>
            <a:r>
              <a:rPr lang="en-US">
                <a:latin typeface="Calibri"/>
                <a:ea typeface="ＭＳ Ｐゴシック" pitchFamily="34" charset="-128"/>
                <a:cs typeface="Calibri"/>
              </a:rPr>
              <a:t>t=4</a:t>
            </a:r>
          </a:p>
        </p:txBody>
      </p:sp>
      <p:sp>
        <p:nvSpPr>
          <p:cNvPr id="55299" name="Rectangle 4"/>
          <p:cNvSpPr>
            <a:spLocks noChangeArrowheads="1"/>
          </p:cNvSpPr>
          <p:nvPr/>
        </p:nvSpPr>
        <p:spPr bwMode="auto">
          <a:xfrm>
            <a:off x="22860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5300" name="Rectangle 5"/>
          <p:cNvSpPr>
            <a:spLocks noChangeArrowheads="1"/>
          </p:cNvSpPr>
          <p:nvPr/>
        </p:nvSpPr>
        <p:spPr bwMode="auto">
          <a:xfrm>
            <a:off x="2819400" y="2133600"/>
            <a:ext cx="533400" cy="533400"/>
          </a:xfrm>
          <a:prstGeom prst="rect">
            <a:avLst/>
          </a:prstGeom>
          <a:solidFill>
            <a:srgbClr val="EAEAEA"/>
          </a:solidFill>
          <a:ln w="9525">
            <a:solidFill>
              <a:schemeClr val="tx1"/>
            </a:solidFill>
            <a:miter lim="800000"/>
            <a:headEnd/>
            <a:tailEnd/>
          </a:ln>
        </p:spPr>
        <p:txBody>
          <a:bodyPr wrap="none" anchor="ctr"/>
          <a:lstStyle/>
          <a:p>
            <a:endParaRPr lang="en-US">
              <a:latin typeface="Calibri"/>
              <a:cs typeface="Calibri"/>
            </a:endParaRPr>
          </a:p>
        </p:txBody>
      </p:sp>
      <p:sp>
        <p:nvSpPr>
          <p:cNvPr id="55301" name="Rectangle 6"/>
          <p:cNvSpPr>
            <a:spLocks noChangeArrowheads="1"/>
          </p:cNvSpPr>
          <p:nvPr/>
        </p:nvSpPr>
        <p:spPr bwMode="auto">
          <a:xfrm>
            <a:off x="33528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5302" name="Rectangle 7"/>
          <p:cNvSpPr>
            <a:spLocks noChangeArrowheads="1"/>
          </p:cNvSpPr>
          <p:nvPr/>
        </p:nvSpPr>
        <p:spPr bwMode="auto">
          <a:xfrm>
            <a:off x="38862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5303" name="Rectangle 8"/>
          <p:cNvSpPr>
            <a:spLocks noChangeArrowheads="1"/>
          </p:cNvSpPr>
          <p:nvPr/>
        </p:nvSpPr>
        <p:spPr bwMode="auto">
          <a:xfrm>
            <a:off x="4419600" y="2133600"/>
            <a:ext cx="533400" cy="533400"/>
          </a:xfrm>
          <a:prstGeom prst="rect">
            <a:avLst/>
          </a:prstGeom>
          <a:solidFill>
            <a:srgbClr val="1C1C1C"/>
          </a:solidFill>
          <a:ln w="9525">
            <a:solidFill>
              <a:schemeClr val="tx1"/>
            </a:solidFill>
            <a:miter lim="800000"/>
            <a:headEnd/>
            <a:tailEnd/>
          </a:ln>
        </p:spPr>
        <p:txBody>
          <a:bodyPr wrap="none" anchor="ctr"/>
          <a:lstStyle/>
          <a:p>
            <a:endParaRPr lang="en-US">
              <a:latin typeface="Calibri"/>
              <a:cs typeface="Calibri"/>
            </a:endParaRPr>
          </a:p>
        </p:txBody>
      </p:sp>
      <p:sp>
        <p:nvSpPr>
          <p:cNvPr id="55304" name="Rectangle 9"/>
          <p:cNvSpPr>
            <a:spLocks noChangeArrowheads="1"/>
          </p:cNvSpPr>
          <p:nvPr/>
        </p:nvSpPr>
        <p:spPr bwMode="auto">
          <a:xfrm>
            <a:off x="49530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5305" name="Rectangle 10"/>
          <p:cNvSpPr>
            <a:spLocks noChangeArrowheads="1"/>
          </p:cNvSpPr>
          <p:nvPr/>
        </p:nvSpPr>
        <p:spPr bwMode="auto">
          <a:xfrm>
            <a:off x="54864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5306" name="Rectangle 11"/>
          <p:cNvSpPr>
            <a:spLocks noChangeArrowheads="1"/>
          </p:cNvSpPr>
          <p:nvPr/>
        </p:nvSpPr>
        <p:spPr bwMode="auto">
          <a:xfrm>
            <a:off x="60198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5307" name="Rectangle 12"/>
          <p:cNvSpPr>
            <a:spLocks noChangeArrowheads="1"/>
          </p:cNvSpPr>
          <p:nvPr/>
        </p:nvSpPr>
        <p:spPr bwMode="auto">
          <a:xfrm>
            <a:off x="2286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5308" name="Rectangle 13"/>
          <p:cNvSpPr>
            <a:spLocks noChangeArrowheads="1"/>
          </p:cNvSpPr>
          <p:nvPr/>
        </p:nvSpPr>
        <p:spPr bwMode="auto">
          <a:xfrm>
            <a:off x="4953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5309" name="Rectangle 14"/>
          <p:cNvSpPr>
            <a:spLocks noChangeArrowheads="1"/>
          </p:cNvSpPr>
          <p:nvPr/>
        </p:nvSpPr>
        <p:spPr bwMode="auto">
          <a:xfrm>
            <a:off x="60198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5310" name="Rectangle 15"/>
          <p:cNvSpPr>
            <a:spLocks noChangeArrowheads="1"/>
          </p:cNvSpPr>
          <p:nvPr/>
        </p:nvSpPr>
        <p:spPr bwMode="auto">
          <a:xfrm>
            <a:off x="2286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5311" name="Rectangle 16"/>
          <p:cNvSpPr>
            <a:spLocks noChangeArrowheads="1"/>
          </p:cNvSpPr>
          <p:nvPr/>
        </p:nvSpPr>
        <p:spPr bwMode="auto">
          <a:xfrm>
            <a:off x="4953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5312" name="Rectangle 17"/>
          <p:cNvSpPr>
            <a:spLocks noChangeArrowheads="1"/>
          </p:cNvSpPr>
          <p:nvPr/>
        </p:nvSpPr>
        <p:spPr bwMode="auto">
          <a:xfrm>
            <a:off x="60198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5313" name="Rectangle 18"/>
          <p:cNvSpPr>
            <a:spLocks noChangeArrowheads="1"/>
          </p:cNvSpPr>
          <p:nvPr/>
        </p:nvSpPr>
        <p:spPr bwMode="auto">
          <a:xfrm>
            <a:off x="2286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5314" name="Rectangle 19"/>
          <p:cNvSpPr>
            <a:spLocks noChangeArrowheads="1"/>
          </p:cNvSpPr>
          <p:nvPr/>
        </p:nvSpPr>
        <p:spPr bwMode="auto">
          <a:xfrm>
            <a:off x="2819400" y="3733800"/>
            <a:ext cx="533400" cy="533400"/>
          </a:xfrm>
          <a:prstGeom prst="rect">
            <a:avLst/>
          </a:prstGeom>
          <a:solidFill>
            <a:srgbClr val="EAEAEA"/>
          </a:solidFill>
          <a:ln w="9525">
            <a:solidFill>
              <a:schemeClr val="tx1"/>
            </a:solidFill>
            <a:miter lim="800000"/>
            <a:headEnd/>
            <a:tailEnd/>
          </a:ln>
        </p:spPr>
        <p:txBody>
          <a:bodyPr wrap="none" anchor="ctr"/>
          <a:lstStyle/>
          <a:p>
            <a:endParaRPr lang="en-US">
              <a:latin typeface="Calibri"/>
              <a:cs typeface="Calibri"/>
            </a:endParaRPr>
          </a:p>
        </p:txBody>
      </p:sp>
      <p:sp>
        <p:nvSpPr>
          <p:cNvPr id="55315" name="Rectangle 20"/>
          <p:cNvSpPr>
            <a:spLocks noChangeArrowheads="1"/>
          </p:cNvSpPr>
          <p:nvPr/>
        </p:nvSpPr>
        <p:spPr bwMode="auto">
          <a:xfrm>
            <a:off x="3352800" y="37338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5316" name="Rectangle 21"/>
          <p:cNvSpPr>
            <a:spLocks noChangeArrowheads="1"/>
          </p:cNvSpPr>
          <p:nvPr/>
        </p:nvSpPr>
        <p:spPr bwMode="auto">
          <a:xfrm>
            <a:off x="38862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5317" name="Rectangle 22"/>
          <p:cNvSpPr>
            <a:spLocks noChangeArrowheads="1"/>
          </p:cNvSpPr>
          <p:nvPr/>
        </p:nvSpPr>
        <p:spPr bwMode="auto">
          <a:xfrm>
            <a:off x="4419600" y="3733800"/>
            <a:ext cx="533400" cy="533400"/>
          </a:xfrm>
          <a:prstGeom prst="rect">
            <a:avLst/>
          </a:prstGeom>
          <a:solidFill>
            <a:srgbClr val="1C1C1C"/>
          </a:solidFill>
          <a:ln w="9525">
            <a:solidFill>
              <a:schemeClr val="tx1"/>
            </a:solidFill>
            <a:miter lim="800000"/>
            <a:headEnd/>
            <a:tailEnd/>
          </a:ln>
        </p:spPr>
        <p:txBody>
          <a:bodyPr wrap="none" anchor="ctr"/>
          <a:lstStyle/>
          <a:p>
            <a:endParaRPr lang="en-US">
              <a:latin typeface="Calibri"/>
              <a:cs typeface="Calibri"/>
            </a:endParaRPr>
          </a:p>
        </p:txBody>
      </p:sp>
      <p:sp>
        <p:nvSpPr>
          <p:cNvPr id="55318" name="Rectangle 23"/>
          <p:cNvSpPr>
            <a:spLocks noChangeArrowheads="1"/>
          </p:cNvSpPr>
          <p:nvPr/>
        </p:nvSpPr>
        <p:spPr bwMode="auto">
          <a:xfrm>
            <a:off x="49530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5319" name="Rectangle 24"/>
          <p:cNvSpPr>
            <a:spLocks noChangeArrowheads="1"/>
          </p:cNvSpPr>
          <p:nvPr/>
        </p:nvSpPr>
        <p:spPr bwMode="auto">
          <a:xfrm>
            <a:off x="5486400" y="37338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5320" name="Rectangle 25"/>
          <p:cNvSpPr>
            <a:spLocks noChangeArrowheads="1"/>
          </p:cNvSpPr>
          <p:nvPr/>
        </p:nvSpPr>
        <p:spPr bwMode="auto">
          <a:xfrm>
            <a:off x="6019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5321" name="Rectangle 26"/>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55322" name="Rectangle 27"/>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5323" name="Rectangle 28"/>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5324" name="Line 29"/>
          <p:cNvSpPr>
            <a:spLocks noChangeShapeType="1"/>
          </p:cNvSpPr>
          <p:nvPr/>
        </p:nvSpPr>
        <p:spPr bwMode="auto">
          <a:xfrm>
            <a:off x="4886325" y="2400300"/>
            <a:ext cx="271463" cy="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55325" name="Rectangle 30"/>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55326" name="Rectangle 31"/>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55327" name="Rectangle 32"/>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55328" name="Rectangle 33"/>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55329" name="Oval 34"/>
          <p:cNvSpPr>
            <a:spLocks noChangeArrowheads="1"/>
          </p:cNvSpPr>
          <p:nvPr/>
        </p:nvSpPr>
        <p:spPr bwMode="auto">
          <a:xfrm>
            <a:off x="4495800" y="2209800"/>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55330" name="Line 35"/>
          <p:cNvSpPr>
            <a:spLocks noChangeShapeType="1"/>
          </p:cNvSpPr>
          <p:nvPr/>
        </p:nvSpPr>
        <p:spPr bwMode="auto">
          <a:xfrm flipV="1">
            <a:off x="4691063" y="1876425"/>
            <a:ext cx="0" cy="304800"/>
          </a:xfrm>
          <a:prstGeom prst="line">
            <a:avLst/>
          </a:prstGeom>
          <a:noFill/>
          <a:ln w="9525">
            <a:solidFill>
              <a:srgbClr val="0099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55331" name="Line 36"/>
          <p:cNvSpPr>
            <a:spLocks noChangeShapeType="1"/>
          </p:cNvSpPr>
          <p:nvPr/>
        </p:nvSpPr>
        <p:spPr bwMode="auto">
          <a:xfrm>
            <a:off x="4686300" y="2586038"/>
            <a:ext cx="0" cy="257175"/>
          </a:xfrm>
          <a:prstGeom prst="line">
            <a:avLst/>
          </a:prstGeom>
          <a:noFill/>
          <a:ln w="9525">
            <a:solidFill>
              <a:srgbClr val="0099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55332" name="Line 37"/>
          <p:cNvSpPr>
            <a:spLocks noChangeShapeType="1"/>
          </p:cNvSpPr>
          <p:nvPr/>
        </p:nvSpPr>
        <p:spPr bwMode="auto">
          <a:xfrm flipH="1">
            <a:off x="4243388" y="2400300"/>
            <a:ext cx="242887" cy="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1205286" name="AutoShape 38"/>
          <p:cNvSpPr>
            <a:spLocks noChangeArrowheads="1"/>
          </p:cNvSpPr>
          <p:nvPr/>
        </p:nvSpPr>
        <p:spPr bwMode="auto">
          <a:xfrm>
            <a:off x="4872038" y="2281238"/>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2453910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05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8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4000" dirty="0">
                <a:latin typeface="Calibri"/>
                <a:ea typeface="ＭＳ Ｐゴシック" pitchFamily="34" charset="-128"/>
                <a:cs typeface="Calibri"/>
              </a:rPr>
              <a:t>Example: Robot Localization</a:t>
            </a:r>
          </a:p>
        </p:txBody>
      </p:sp>
      <p:sp>
        <p:nvSpPr>
          <p:cNvPr id="57346" name="Rectangle 3"/>
          <p:cNvSpPr>
            <a:spLocks noGrp="1" noChangeArrowheads="1"/>
          </p:cNvSpPr>
          <p:nvPr>
            <p:ph idx="1"/>
          </p:nvPr>
        </p:nvSpPr>
        <p:spPr>
          <a:xfrm>
            <a:off x="628650" y="5767388"/>
            <a:ext cx="7772400" cy="914400"/>
          </a:xfrm>
        </p:spPr>
        <p:txBody>
          <a:bodyPr/>
          <a:lstStyle/>
          <a:p>
            <a:pPr algn="ctr">
              <a:buFont typeface="Wingdings" pitchFamily="2" charset="2"/>
              <a:buNone/>
            </a:pPr>
            <a:r>
              <a:rPr lang="en-US">
                <a:latin typeface="Calibri"/>
                <a:ea typeface="ＭＳ Ｐゴシック" pitchFamily="34" charset="-128"/>
                <a:cs typeface="Calibri"/>
              </a:rPr>
              <a:t>t=5</a:t>
            </a:r>
          </a:p>
        </p:txBody>
      </p:sp>
      <p:sp>
        <p:nvSpPr>
          <p:cNvPr id="57347" name="Rectangle 4"/>
          <p:cNvSpPr>
            <a:spLocks noChangeArrowheads="1"/>
          </p:cNvSpPr>
          <p:nvPr/>
        </p:nvSpPr>
        <p:spPr bwMode="auto">
          <a:xfrm>
            <a:off x="22860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48" name="Rectangle 5"/>
          <p:cNvSpPr>
            <a:spLocks noChangeArrowheads="1"/>
          </p:cNvSpPr>
          <p:nvPr/>
        </p:nvSpPr>
        <p:spPr bwMode="auto">
          <a:xfrm>
            <a:off x="28194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49" name="Rectangle 6"/>
          <p:cNvSpPr>
            <a:spLocks noChangeArrowheads="1"/>
          </p:cNvSpPr>
          <p:nvPr/>
        </p:nvSpPr>
        <p:spPr bwMode="auto">
          <a:xfrm>
            <a:off x="33528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50" name="Rectangle 7"/>
          <p:cNvSpPr>
            <a:spLocks noChangeArrowheads="1"/>
          </p:cNvSpPr>
          <p:nvPr/>
        </p:nvSpPr>
        <p:spPr bwMode="auto">
          <a:xfrm>
            <a:off x="38862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51" name="Rectangle 8"/>
          <p:cNvSpPr>
            <a:spLocks noChangeArrowheads="1"/>
          </p:cNvSpPr>
          <p:nvPr/>
        </p:nvSpPr>
        <p:spPr bwMode="auto">
          <a:xfrm>
            <a:off x="44196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7352" name="Rectangle 9"/>
          <p:cNvSpPr>
            <a:spLocks noChangeArrowheads="1"/>
          </p:cNvSpPr>
          <p:nvPr/>
        </p:nvSpPr>
        <p:spPr bwMode="auto">
          <a:xfrm>
            <a:off x="4953000" y="2133600"/>
            <a:ext cx="533400" cy="533400"/>
          </a:xfrm>
          <a:prstGeom prst="rect">
            <a:avLst/>
          </a:prstGeom>
          <a:solidFill>
            <a:schemeClr val="tx1"/>
          </a:solidFill>
          <a:ln w="9525">
            <a:solidFill>
              <a:schemeClr val="tx1"/>
            </a:solidFill>
            <a:miter lim="800000"/>
            <a:headEnd/>
            <a:tailEnd/>
          </a:ln>
        </p:spPr>
        <p:txBody>
          <a:bodyPr wrap="none" anchor="ctr"/>
          <a:lstStyle/>
          <a:p>
            <a:endParaRPr lang="en-US">
              <a:latin typeface="Calibri"/>
              <a:cs typeface="Calibri"/>
            </a:endParaRPr>
          </a:p>
        </p:txBody>
      </p:sp>
      <p:sp>
        <p:nvSpPr>
          <p:cNvPr id="57353" name="Rectangle 10"/>
          <p:cNvSpPr>
            <a:spLocks noChangeArrowheads="1"/>
          </p:cNvSpPr>
          <p:nvPr/>
        </p:nvSpPr>
        <p:spPr bwMode="auto">
          <a:xfrm>
            <a:off x="54864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7354" name="Rectangle 11"/>
          <p:cNvSpPr>
            <a:spLocks noChangeArrowheads="1"/>
          </p:cNvSpPr>
          <p:nvPr/>
        </p:nvSpPr>
        <p:spPr bwMode="auto">
          <a:xfrm>
            <a:off x="6019800" y="2133600"/>
            <a:ext cx="533400" cy="533400"/>
          </a:xfrm>
          <a:prstGeom prst="rect">
            <a:avLst/>
          </a:prstGeom>
          <a:solidFill>
            <a:srgbClr val="EAEAEA"/>
          </a:solidFill>
          <a:ln w="9525">
            <a:solidFill>
              <a:schemeClr val="tx1"/>
            </a:solidFill>
            <a:miter lim="800000"/>
            <a:headEnd/>
            <a:tailEnd/>
          </a:ln>
        </p:spPr>
        <p:txBody>
          <a:bodyPr wrap="none" anchor="ctr"/>
          <a:lstStyle/>
          <a:p>
            <a:endParaRPr lang="en-US">
              <a:latin typeface="Calibri"/>
              <a:cs typeface="Calibri"/>
            </a:endParaRPr>
          </a:p>
        </p:txBody>
      </p:sp>
      <p:sp>
        <p:nvSpPr>
          <p:cNvPr id="57355" name="Rectangle 12"/>
          <p:cNvSpPr>
            <a:spLocks noChangeArrowheads="1"/>
          </p:cNvSpPr>
          <p:nvPr/>
        </p:nvSpPr>
        <p:spPr bwMode="auto">
          <a:xfrm>
            <a:off x="2286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56" name="Rectangle 13"/>
          <p:cNvSpPr>
            <a:spLocks noChangeArrowheads="1"/>
          </p:cNvSpPr>
          <p:nvPr/>
        </p:nvSpPr>
        <p:spPr bwMode="auto">
          <a:xfrm>
            <a:off x="4953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57" name="Rectangle 14"/>
          <p:cNvSpPr>
            <a:spLocks noChangeArrowheads="1"/>
          </p:cNvSpPr>
          <p:nvPr/>
        </p:nvSpPr>
        <p:spPr bwMode="auto">
          <a:xfrm>
            <a:off x="60198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58" name="Rectangle 15"/>
          <p:cNvSpPr>
            <a:spLocks noChangeArrowheads="1"/>
          </p:cNvSpPr>
          <p:nvPr/>
        </p:nvSpPr>
        <p:spPr bwMode="auto">
          <a:xfrm>
            <a:off x="2286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59" name="Rectangle 16"/>
          <p:cNvSpPr>
            <a:spLocks noChangeArrowheads="1"/>
          </p:cNvSpPr>
          <p:nvPr/>
        </p:nvSpPr>
        <p:spPr bwMode="auto">
          <a:xfrm>
            <a:off x="4953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60" name="Rectangle 17"/>
          <p:cNvSpPr>
            <a:spLocks noChangeArrowheads="1"/>
          </p:cNvSpPr>
          <p:nvPr/>
        </p:nvSpPr>
        <p:spPr bwMode="auto">
          <a:xfrm>
            <a:off x="60198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61" name="Rectangle 18"/>
          <p:cNvSpPr>
            <a:spLocks noChangeArrowheads="1"/>
          </p:cNvSpPr>
          <p:nvPr/>
        </p:nvSpPr>
        <p:spPr bwMode="auto">
          <a:xfrm>
            <a:off x="2286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62" name="Rectangle 19"/>
          <p:cNvSpPr>
            <a:spLocks noChangeArrowheads="1"/>
          </p:cNvSpPr>
          <p:nvPr/>
        </p:nvSpPr>
        <p:spPr bwMode="auto">
          <a:xfrm>
            <a:off x="28194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63" name="Rectangle 20"/>
          <p:cNvSpPr>
            <a:spLocks noChangeArrowheads="1"/>
          </p:cNvSpPr>
          <p:nvPr/>
        </p:nvSpPr>
        <p:spPr bwMode="auto">
          <a:xfrm>
            <a:off x="3352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64" name="Rectangle 21"/>
          <p:cNvSpPr>
            <a:spLocks noChangeArrowheads="1"/>
          </p:cNvSpPr>
          <p:nvPr/>
        </p:nvSpPr>
        <p:spPr bwMode="auto">
          <a:xfrm>
            <a:off x="38862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65" name="Rectangle 22"/>
          <p:cNvSpPr>
            <a:spLocks noChangeArrowheads="1"/>
          </p:cNvSpPr>
          <p:nvPr/>
        </p:nvSpPr>
        <p:spPr bwMode="auto">
          <a:xfrm>
            <a:off x="4419600" y="3733800"/>
            <a:ext cx="533400" cy="533400"/>
          </a:xfrm>
          <a:prstGeom prst="rect">
            <a:avLst/>
          </a:prstGeom>
          <a:solidFill>
            <a:srgbClr val="EAEAEA"/>
          </a:solidFill>
          <a:ln w="9525">
            <a:solidFill>
              <a:schemeClr val="tx1"/>
            </a:solidFill>
            <a:miter lim="800000"/>
            <a:headEnd/>
            <a:tailEnd/>
          </a:ln>
        </p:spPr>
        <p:txBody>
          <a:bodyPr wrap="none" anchor="ctr"/>
          <a:lstStyle/>
          <a:p>
            <a:endParaRPr lang="en-US">
              <a:latin typeface="Calibri"/>
              <a:cs typeface="Calibri"/>
            </a:endParaRPr>
          </a:p>
        </p:txBody>
      </p:sp>
      <p:sp>
        <p:nvSpPr>
          <p:cNvPr id="57366" name="Rectangle 23"/>
          <p:cNvSpPr>
            <a:spLocks noChangeArrowheads="1"/>
          </p:cNvSpPr>
          <p:nvPr/>
        </p:nvSpPr>
        <p:spPr bwMode="auto">
          <a:xfrm>
            <a:off x="5486400" y="3733800"/>
            <a:ext cx="533400" cy="533400"/>
          </a:xfrm>
          <a:prstGeom prst="rect">
            <a:avLst/>
          </a:prstGeom>
          <a:solidFill>
            <a:srgbClr val="EAEAEA"/>
          </a:solidFill>
          <a:ln w="9525">
            <a:solidFill>
              <a:schemeClr val="tx1"/>
            </a:solidFill>
            <a:miter lim="800000"/>
            <a:headEnd/>
            <a:tailEnd/>
          </a:ln>
        </p:spPr>
        <p:txBody>
          <a:bodyPr wrap="none" anchor="ctr"/>
          <a:lstStyle/>
          <a:p>
            <a:endParaRPr lang="en-US">
              <a:latin typeface="Calibri"/>
              <a:cs typeface="Calibri"/>
            </a:endParaRPr>
          </a:p>
        </p:txBody>
      </p:sp>
      <p:sp>
        <p:nvSpPr>
          <p:cNvPr id="57367" name="Rectangle 24"/>
          <p:cNvSpPr>
            <a:spLocks noChangeArrowheads="1"/>
          </p:cNvSpPr>
          <p:nvPr/>
        </p:nvSpPr>
        <p:spPr bwMode="auto">
          <a:xfrm>
            <a:off x="6019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68" name="Rectangle 25"/>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57369" name="Rectangle 26"/>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70" name="Rectangle 27"/>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57371" name="Line 28"/>
          <p:cNvSpPr>
            <a:spLocks noChangeShapeType="1"/>
          </p:cNvSpPr>
          <p:nvPr/>
        </p:nvSpPr>
        <p:spPr bwMode="auto">
          <a:xfrm>
            <a:off x="4886325" y="2400300"/>
            <a:ext cx="271463" cy="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57372" name="Rectangle 29"/>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57373" name="Rectangle 30"/>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57374" name="Rectangle 31"/>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57375" name="Rectangle 32"/>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57376" name="Oval 33"/>
          <p:cNvSpPr>
            <a:spLocks noChangeArrowheads="1"/>
          </p:cNvSpPr>
          <p:nvPr/>
        </p:nvSpPr>
        <p:spPr bwMode="auto">
          <a:xfrm>
            <a:off x="5029200" y="2209800"/>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57377" name="Line 34"/>
          <p:cNvSpPr>
            <a:spLocks noChangeShapeType="1"/>
          </p:cNvSpPr>
          <p:nvPr/>
        </p:nvSpPr>
        <p:spPr bwMode="auto">
          <a:xfrm flipV="1">
            <a:off x="5224463" y="1876425"/>
            <a:ext cx="0" cy="304800"/>
          </a:xfrm>
          <a:prstGeom prst="line">
            <a:avLst/>
          </a:prstGeom>
          <a:noFill/>
          <a:ln w="9525">
            <a:solidFill>
              <a:srgbClr val="0099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57378" name="Line 35"/>
          <p:cNvSpPr>
            <a:spLocks noChangeShapeType="1"/>
          </p:cNvSpPr>
          <p:nvPr/>
        </p:nvSpPr>
        <p:spPr bwMode="auto">
          <a:xfrm>
            <a:off x="5219700" y="2586038"/>
            <a:ext cx="0" cy="257175"/>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57379" name="Line 36"/>
          <p:cNvSpPr>
            <a:spLocks noChangeShapeType="1"/>
          </p:cNvSpPr>
          <p:nvPr/>
        </p:nvSpPr>
        <p:spPr bwMode="auto">
          <a:xfrm>
            <a:off x="5414963" y="2400300"/>
            <a:ext cx="242887" cy="1588"/>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57380" name="Line 37"/>
          <p:cNvSpPr>
            <a:spLocks noChangeShapeType="1"/>
          </p:cNvSpPr>
          <p:nvPr/>
        </p:nvSpPr>
        <p:spPr bwMode="auto">
          <a:xfrm flipH="1">
            <a:off x="4776788" y="2400300"/>
            <a:ext cx="242887" cy="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Calibri"/>
              <a:cs typeface="Calibri"/>
            </a:endParaRPr>
          </a:p>
        </p:txBody>
      </p:sp>
      <p:sp>
        <p:nvSpPr>
          <p:cNvPr id="57381" name="Rectangle 38"/>
          <p:cNvSpPr>
            <a:spLocks noChangeArrowheads="1"/>
          </p:cNvSpPr>
          <p:nvPr/>
        </p:nvSpPr>
        <p:spPr bwMode="auto">
          <a:xfrm>
            <a:off x="4953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220586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ea typeface="ＭＳ Ｐゴシック" pitchFamily="34" charset="-128"/>
              </a:rPr>
              <a:t>Markov Models (aka Markov chain/process)</a:t>
            </a:r>
          </a:p>
        </p:txBody>
      </p:sp>
      <p:sp>
        <p:nvSpPr>
          <p:cNvPr id="6147" name="Rectangle 3"/>
          <p:cNvSpPr>
            <a:spLocks noGrp="1" noChangeArrowheads="1"/>
          </p:cNvSpPr>
          <p:nvPr>
            <p:ph idx="1"/>
          </p:nvPr>
        </p:nvSpPr>
        <p:spPr>
          <a:xfrm>
            <a:off x="685800" y="1447800"/>
            <a:ext cx="11277600" cy="5410200"/>
          </a:xfrm>
        </p:spPr>
        <p:txBody>
          <a:bodyPr/>
          <a:lstStyle/>
          <a:p>
            <a:pPr lvl="1">
              <a:lnSpc>
                <a:spcPct val="90000"/>
              </a:lnSpc>
            </a:pPr>
            <a:r>
              <a:rPr lang="en-US" sz="2400" dirty="0">
                <a:latin typeface="Calibri"/>
                <a:ea typeface="ＭＳ Ｐゴシック" pitchFamily="34" charset="-128"/>
                <a:cs typeface="Calibri"/>
              </a:rPr>
              <a:t>Value of X at a given time is called the </a:t>
            </a:r>
            <a:r>
              <a:rPr lang="en-US" sz="2400" b="1" i="1" dirty="0">
                <a:solidFill>
                  <a:srgbClr val="FF0000"/>
                </a:solidFill>
                <a:latin typeface="Calibri"/>
                <a:ea typeface="ＭＳ Ｐゴシック" pitchFamily="34" charset="-128"/>
                <a:cs typeface="Calibri"/>
              </a:rPr>
              <a:t>state</a:t>
            </a:r>
            <a:r>
              <a:rPr lang="en-US" sz="2400" dirty="0">
                <a:solidFill>
                  <a:srgbClr val="000000"/>
                </a:solidFill>
                <a:latin typeface="Calibri"/>
                <a:ea typeface="ＭＳ Ｐゴシック" pitchFamily="34" charset="-128"/>
                <a:cs typeface="Calibri"/>
              </a:rPr>
              <a:t> (usually discrete, finite)</a:t>
            </a:r>
            <a:endParaRPr lang="en-US" sz="2400" b="1" i="1" dirty="0">
              <a:solidFill>
                <a:srgbClr val="FF0000"/>
              </a:solidFill>
              <a:latin typeface="Calibri"/>
              <a:ea typeface="ＭＳ Ｐゴシック" pitchFamily="34" charset="-128"/>
              <a:cs typeface="Calibri"/>
            </a:endParaRPr>
          </a:p>
          <a:p>
            <a:pPr lvl="1">
              <a:lnSpc>
                <a:spcPct val="90000"/>
              </a:lnSpc>
            </a:pPr>
            <a:endParaRPr lang="en-US" sz="2400" dirty="0">
              <a:latin typeface="Calibri"/>
              <a:ea typeface="ＭＳ Ｐゴシック" pitchFamily="34" charset="-128"/>
              <a:cs typeface="Calibri"/>
            </a:endParaRPr>
          </a:p>
          <a:p>
            <a:pPr lvl="1">
              <a:lnSpc>
                <a:spcPct val="90000"/>
              </a:lnSpc>
            </a:pPr>
            <a:endParaRPr lang="en-US" sz="2400" dirty="0">
              <a:latin typeface="Calibri"/>
              <a:ea typeface="ＭＳ Ｐゴシック" pitchFamily="34" charset="-128"/>
              <a:cs typeface="Calibri"/>
            </a:endParaRPr>
          </a:p>
          <a:p>
            <a:pPr lvl="1">
              <a:lnSpc>
                <a:spcPct val="90000"/>
              </a:lnSpc>
            </a:pPr>
            <a:endParaRPr lang="en-US" sz="2400" dirty="0">
              <a:latin typeface="Calibri"/>
              <a:ea typeface="ＭＳ Ｐゴシック" pitchFamily="34" charset="-128"/>
              <a:cs typeface="Calibri"/>
            </a:endParaRPr>
          </a:p>
          <a:p>
            <a:pPr marL="457176" lvl="1" indent="0">
              <a:lnSpc>
                <a:spcPct val="90000"/>
              </a:lnSpc>
              <a:buNone/>
            </a:pPr>
            <a:endParaRPr lang="en-US" sz="2400" dirty="0">
              <a:latin typeface="Calibri"/>
              <a:ea typeface="ＭＳ Ｐゴシック" pitchFamily="34" charset="-128"/>
              <a:cs typeface="Calibri"/>
            </a:endParaRPr>
          </a:p>
          <a:p>
            <a:pPr marL="457176" lvl="1" indent="0">
              <a:lnSpc>
                <a:spcPct val="90000"/>
              </a:lnSpc>
              <a:buNone/>
            </a:pPr>
            <a:endParaRPr lang="en-US" sz="1200" dirty="0">
              <a:latin typeface="Calibri"/>
              <a:ea typeface="ＭＳ Ｐゴシック" pitchFamily="34" charset="-128"/>
              <a:cs typeface="Calibri"/>
            </a:endParaRPr>
          </a:p>
          <a:p>
            <a:pPr lvl="1">
              <a:lnSpc>
                <a:spcPct val="90000"/>
              </a:lnSpc>
              <a:spcBef>
                <a:spcPts val="600"/>
              </a:spcBef>
            </a:pPr>
            <a:r>
              <a:rPr lang="en-US" sz="2400" dirty="0">
                <a:latin typeface="Calibri"/>
                <a:ea typeface="ＭＳ Ｐゴシック" pitchFamily="34" charset="-128"/>
                <a:cs typeface="Calibri"/>
              </a:rPr>
              <a:t>The </a:t>
            </a:r>
            <a:r>
              <a:rPr lang="en-US" sz="2400" b="1" i="1" dirty="0">
                <a:solidFill>
                  <a:srgbClr val="FF0000"/>
                </a:solidFill>
                <a:latin typeface="Calibri"/>
                <a:ea typeface="ＭＳ Ｐゴシック" pitchFamily="34" charset="-128"/>
                <a:cs typeface="Calibri"/>
              </a:rPr>
              <a:t>transition model </a:t>
            </a:r>
            <a:r>
              <a:rPr lang="en-US" sz="2400" i="1" dirty="0">
                <a:solidFill>
                  <a:srgbClr val="CC00CC"/>
                </a:solidFill>
                <a:latin typeface="Calibri"/>
                <a:cs typeface="Calibri"/>
              </a:rPr>
              <a:t>P</a:t>
            </a:r>
            <a:r>
              <a:rPr lang="en-US" sz="2400" dirty="0">
                <a:solidFill>
                  <a:srgbClr val="CC00CC"/>
                </a:solidFill>
                <a:latin typeface="Calibri"/>
                <a:cs typeface="Calibri"/>
              </a:rPr>
              <a:t>(</a:t>
            </a:r>
            <a:r>
              <a:rPr lang="en-US" sz="2400" i="1" dirty="0" err="1">
                <a:solidFill>
                  <a:srgbClr val="CC00CC"/>
                </a:solidFill>
                <a:latin typeface="Calibri"/>
                <a:cs typeface="Calibri"/>
              </a:rPr>
              <a:t>X</a:t>
            </a:r>
            <a:r>
              <a:rPr lang="en-US" sz="3200" i="1" baseline="-25000" dirty="0" err="1">
                <a:solidFill>
                  <a:srgbClr val="CC00CC"/>
                </a:solidFill>
                <a:latin typeface="Calibri"/>
                <a:cs typeface="Calibri"/>
              </a:rPr>
              <a:t>t</a:t>
            </a:r>
            <a:r>
              <a:rPr lang="en-US" sz="2400" dirty="0">
                <a:solidFill>
                  <a:srgbClr val="CC00CC"/>
                </a:solidFill>
                <a:latin typeface="Calibri"/>
                <a:cs typeface="Calibri"/>
              </a:rPr>
              <a:t> | </a:t>
            </a:r>
            <a:r>
              <a:rPr lang="en-US" sz="2400" i="1" dirty="0">
                <a:solidFill>
                  <a:srgbClr val="CC00CC"/>
                </a:solidFill>
                <a:latin typeface="Calibri"/>
                <a:cs typeface="Calibri"/>
              </a:rPr>
              <a:t>X</a:t>
            </a:r>
            <a:r>
              <a:rPr lang="en-US" sz="3200" i="1" baseline="-25000" dirty="0">
                <a:solidFill>
                  <a:srgbClr val="CC00CC"/>
                </a:solidFill>
                <a:latin typeface="Calibri"/>
                <a:cs typeface="Calibri"/>
              </a:rPr>
              <a:t>t</a:t>
            </a:r>
            <a:r>
              <a:rPr lang="en-US" sz="3200" baseline="-25000" dirty="0">
                <a:solidFill>
                  <a:srgbClr val="CC00CC"/>
                </a:solidFill>
                <a:latin typeface="Calibri"/>
                <a:cs typeface="Calibri"/>
              </a:rPr>
              <a:t>-1</a:t>
            </a:r>
            <a:r>
              <a:rPr lang="en-US" sz="2400" dirty="0">
                <a:solidFill>
                  <a:srgbClr val="CC00CC"/>
                </a:solidFill>
                <a:latin typeface="Calibri"/>
                <a:cs typeface="Calibri"/>
              </a:rPr>
              <a:t>) </a:t>
            </a:r>
            <a:r>
              <a:rPr lang="en-US" sz="2400" dirty="0">
                <a:latin typeface="Calibri"/>
                <a:ea typeface="ＭＳ Ｐゴシック" pitchFamily="34" charset="-128"/>
                <a:cs typeface="Calibri"/>
              </a:rPr>
              <a:t>specifies how the state evolves over time </a:t>
            </a:r>
          </a:p>
          <a:p>
            <a:pPr lvl="1">
              <a:lnSpc>
                <a:spcPct val="90000"/>
              </a:lnSpc>
              <a:spcBef>
                <a:spcPts val="600"/>
              </a:spcBef>
            </a:pPr>
            <a:r>
              <a:rPr lang="en-US" sz="2400" b="1" i="1" dirty="0">
                <a:solidFill>
                  <a:srgbClr val="FF0000"/>
                </a:solidFill>
                <a:latin typeface="Calibri"/>
                <a:ea typeface="ＭＳ Ｐゴシック" pitchFamily="34" charset="-128"/>
                <a:cs typeface="Calibri"/>
              </a:rPr>
              <a:t>Stationarity</a:t>
            </a:r>
            <a:r>
              <a:rPr lang="en-US" sz="2400" dirty="0">
                <a:latin typeface="Calibri"/>
                <a:ea typeface="ＭＳ Ｐゴシック" pitchFamily="34" charset="-128"/>
                <a:cs typeface="Calibri"/>
              </a:rPr>
              <a:t> assumption: transition probabilities are the same at all times</a:t>
            </a:r>
          </a:p>
          <a:p>
            <a:pPr lvl="1">
              <a:lnSpc>
                <a:spcPct val="90000"/>
              </a:lnSpc>
              <a:spcBef>
                <a:spcPts val="600"/>
              </a:spcBef>
            </a:pPr>
            <a:r>
              <a:rPr lang="en-US" sz="2400" b="1" i="1" dirty="0">
                <a:solidFill>
                  <a:srgbClr val="FF0000"/>
                </a:solidFill>
                <a:latin typeface="Calibri"/>
                <a:ea typeface="ＭＳ Ｐゴシック" pitchFamily="34" charset="-128"/>
                <a:cs typeface="Calibri"/>
              </a:rPr>
              <a:t>Markov</a:t>
            </a:r>
            <a:r>
              <a:rPr lang="en-US" sz="2400" dirty="0">
                <a:latin typeface="Calibri"/>
                <a:ea typeface="ＭＳ Ｐゴシック" pitchFamily="34" charset="-128"/>
                <a:cs typeface="Calibri"/>
              </a:rPr>
              <a:t> assumption: “future is independent of the past given the present”</a:t>
            </a:r>
          </a:p>
          <a:p>
            <a:pPr lvl="2">
              <a:lnSpc>
                <a:spcPct val="90000"/>
              </a:lnSpc>
              <a:spcBef>
                <a:spcPts val="600"/>
              </a:spcBef>
            </a:pPr>
            <a:r>
              <a:rPr lang="en-US" sz="2000" i="1" dirty="0">
                <a:solidFill>
                  <a:srgbClr val="CC00CC"/>
                </a:solidFill>
                <a:latin typeface="Calibri"/>
                <a:cs typeface="Calibri"/>
              </a:rPr>
              <a:t>X</a:t>
            </a:r>
            <a:r>
              <a:rPr lang="en-US" sz="2800" i="1" baseline="-25000" dirty="0">
                <a:solidFill>
                  <a:srgbClr val="CC00CC"/>
                </a:solidFill>
                <a:latin typeface="Calibri"/>
                <a:cs typeface="Calibri"/>
              </a:rPr>
              <a:t>t</a:t>
            </a:r>
            <a:r>
              <a:rPr lang="en-US" sz="2800" baseline="-25000" dirty="0">
                <a:solidFill>
                  <a:srgbClr val="CC00CC"/>
                </a:solidFill>
                <a:latin typeface="Calibri"/>
                <a:cs typeface="Calibri"/>
              </a:rPr>
              <a:t>+1</a:t>
            </a:r>
            <a:r>
              <a:rPr lang="en-US" sz="2000" dirty="0">
                <a:latin typeface="Calibri"/>
                <a:ea typeface="ＭＳ Ｐゴシック" pitchFamily="34" charset="-128"/>
                <a:cs typeface="Calibri"/>
              </a:rPr>
              <a:t> is independent of </a:t>
            </a:r>
            <a:r>
              <a:rPr lang="en-US" sz="2000" i="1" dirty="0">
                <a:solidFill>
                  <a:srgbClr val="CC00CC"/>
                </a:solidFill>
                <a:latin typeface="Calibri"/>
                <a:cs typeface="Calibri"/>
              </a:rPr>
              <a:t>X</a:t>
            </a:r>
            <a:r>
              <a:rPr lang="en-US" sz="2800" baseline="-25000" dirty="0">
                <a:solidFill>
                  <a:srgbClr val="CC00CC"/>
                </a:solidFill>
                <a:latin typeface="Calibri"/>
                <a:cs typeface="Calibri"/>
              </a:rPr>
              <a:t>0</a:t>
            </a:r>
            <a:r>
              <a:rPr lang="en-US" sz="2800" dirty="0">
                <a:solidFill>
                  <a:srgbClr val="CC00CC"/>
                </a:solidFill>
                <a:latin typeface="Calibri"/>
                <a:cs typeface="Calibri"/>
              </a:rPr>
              <a:t>,…,</a:t>
            </a:r>
            <a:r>
              <a:rPr lang="en-US" sz="2000" i="1" dirty="0">
                <a:solidFill>
                  <a:srgbClr val="CC00CC"/>
                </a:solidFill>
                <a:latin typeface="Calibri"/>
                <a:cs typeface="Calibri"/>
              </a:rPr>
              <a:t> X</a:t>
            </a:r>
            <a:r>
              <a:rPr lang="en-US" sz="2800" i="1" baseline="-25000" dirty="0">
                <a:solidFill>
                  <a:srgbClr val="CC00CC"/>
                </a:solidFill>
                <a:latin typeface="Calibri"/>
                <a:cs typeface="Calibri"/>
              </a:rPr>
              <a:t>t</a:t>
            </a:r>
            <a:r>
              <a:rPr lang="en-US" sz="2800" baseline="-25000" dirty="0">
                <a:solidFill>
                  <a:srgbClr val="CC00CC"/>
                </a:solidFill>
                <a:latin typeface="Calibri"/>
                <a:cs typeface="Calibri"/>
              </a:rPr>
              <a:t>-1</a:t>
            </a:r>
            <a:r>
              <a:rPr lang="en-US" sz="2000" i="1" kern="1200" dirty="0">
                <a:solidFill>
                  <a:srgbClr val="CC00CC"/>
                </a:solidFill>
                <a:latin typeface="Calibri"/>
                <a:ea typeface="ＭＳ Ｐゴシック" pitchFamily="34" charset="-128"/>
                <a:cs typeface="Calibri"/>
              </a:rPr>
              <a:t> </a:t>
            </a:r>
            <a:r>
              <a:rPr lang="en-US" sz="2000" dirty="0">
                <a:latin typeface="Calibri"/>
                <a:ea typeface="ＭＳ Ｐゴシック" pitchFamily="34" charset="-128"/>
                <a:cs typeface="Calibri"/>
              </a:rPr>
              <a:t>given </a:t>
            </a:r>
            <a:r>
              <a:rPr lang="en-US" sz="2000" i="1" dirty="0" err="1">
                <a:solidFill>
                  <a:srgbClr val="CC00CC"/>
                </a:solidFill>
                <a:latin typeface="Calibri"/>
                <a:cs typeface="Calibri"/>
              </a:rPr>
              <a:t>X</a:t>
            </a:r>
            <a:r>
              <a:rPr lang="en-US" sz="2800" i="1" baseline="-25000" dirty="0" err="1">
                <a:solidFill>
                  <a:srgbClr val="CC00CC"/>
                </a:solidFill>
                <a:latin typeface="Calibri"/>
                <a:cs typeface="Calibri"/>
              </a:rPr>
              <a:t>t</a:t>
            </a:r>
            <a:endParaRPr lang="en-US" sz="2800" dirty="0">
              <a:solidFill>
                <a:srgbClr val="CC00CC"/>
              </a:solidFill>
              <a:latin typeface="Calibri"/>
              <a:cs typeface="Calibri"/>
            </a:endParaRPr>
          </a:p>
          <a:p>
            <a:pPr lvl="2">
              <a:lnSpc>
                <a:spcPct val="90000"/>
              </a:lnSpc>
              <a:spcBef>
                <a:spcPts val="600"/>
              </a:spcBef>
            </a:pPr>
            <a:r>
              <a:rPr lang="en-US" sz="2000" kern="1200" dirty="0">
                <a:latin typeface="Calibri"/>
                <a:ea typeface="ＭＳ Ｐゴシック" pitchFamily="34" charset="-128"/>
                <a:cs typeface="Calibri"/>
              </a:rPr>
              <a:t>This is a</a:t>
            </a:r>
            <a:r>
              <a:rPr lang="en-US" sz="2000" b="1" i="1" kern="1200" dirty="0">
                <a:solidFill>
                  <a:srgbClr val="FF0000"/>
                </a:solidFill>
                <a:latin typeface="Calibri"/>
                <a:ea typeface="ＭＳ Ｐゴシック" pitchFamily="34" charset="-128"/>
                <a:cs typeface="Calibri"/>
              </a:rPr>
              <a:t> first-order </a:t>
            </a:r>
            <a:r>
              <a:rPr lang="en-US" sz="2000" kern="1200" dirty="0">
                <a:latin typeface="Calibri"/>
                <a:ea typeface="ＭＳ Ｐゴシック" pitchFamily="34" charset="-128"/>
                <a:cs typeface="Calibri"/>
              </a:rPr>
              <a:t>Markov model (a </a:t>
            </a:r>
            <a:r>
              <a:rPr lang="en-US" sz="2000" i="1" kern="1200" dirty="0">
                <a:solidFill>
                  <a:srgbClr val="CC00CC"/>
                </a:solidFill>
                <a:latin typeface="Calibri"/>
                <a:ea typeface="ＭＳ Ｐゴシック" pitchFamily="34" charset="-128"/>
                <a:cs typeface="Calibri"/>
              </a:rPr>
              <a:t>k</a:t>
            </a:r>
            <a:r>
              <a:rPr lang="en-US" sz="2000" kern="1200" dirty="0">
                <a:latin typeface="Calibri"/>
                <a:ea typeface="ＭＳ Ｐゴシック" pitchFamily="34" charset="-128"/>
                <a:cs typeface="Calibri"/>
              </a:rPr>
              <a:t>th-order model allows dependencies on</a:t>
            </a:r>
            <a:r>
              <a:rPr lang="en-US" sz="2000" i="1" kern="1200" dirty="0">
                <a:solidFill>
                  <a:srgbClr val="CC00CC"/>
                </a:solidFill>
                <a:latin typeface="Calibri"/>
                <a:ea typeface="ＭＳ Ｐゴシック" pitchFamily="34" charset="-128"/>
                <a:cs typeface="Calibri"/>
              </a:rPr>
              <a:t> k </a:t>
            </a:r>
            <a:r>
              <a:rPr lang="en-US" sz="2000" kern="1200" dirty="0">
                <a:latin typeface="Calibri"/>
                <a:ea typeface="ＭＳ Ｐゴシック" pitchFamily="34" charset="-128"/>
                <a:cs typeface="Calibri"/>
              </a:rPr>
              <a:t>earlier steps)</a:t>
            </a:r>
          </a:p>
          <a:p>
            <a:pPr lvl="1">
              <a:lnSpc>
                <a:spcPct val="90000"/>
              </a:lnSpc>
              <a:spcBef>
                <a:spcPts val="600"/>
              </a:spcBef>
            </a:pPr>
            <a:r>
              <a:rPr lang="en-US" sz="2400" kern="1200" dirty="0">
                <a:latin typeface="Calibri"/>
                <a:ea typeface="ＭＳ Ｐゴシック" pitchFamily="34" charset="-128"/>
                <a:cs typeface="Calibri"/>
              </a:rPr>
              <a:t>Current</a:t>
            </a:r>
            <a:r>
              <a:rPr lang="en-US" sz="2400" dirty="0">
                <a:latin typeface="Calibri"/>
                <a:ea typeface="ＭＳ Ｐゴシック" pitchFamily="34" charset="-128"/>
                <a:cs typeface="Calibri"/>
              </a:rPr>
              <a:t> observation independent of all else given current state</a:t>
            </a:r>
            <a:endParaRPr lang="en-US" sz="2400" kern="1200" dirty="0">
              <a:latin typeface="Calibri"/>
              <a:ea typeface="ＭＳ Ｐゴシック" pitchFamily="34" charset="-128"/>
              <a:cs typeface="Calibri"/>
            </a:endParaRPr>
          </a:p>
          <a:p>
            <a:pPr lvl="1">
              <a:lnSpc>
                <a:spcPct val="90000"/>
              </a:lnSpc>
              <a:spcBef>
                <a:spcPts val="600"/>
              </a:spcBef>
            </a:pPr>
            <a:r>
              <a:rPr lang="en-US" sz="2400" kern="1200" dirty="0">
                <a:latin typeface="Calibri"/>
                <a:ea typeface="ＭＳ Ｐゴシック" pitchFamily="34" charset="-128"/>
                <a:cs typeface="Calibri"/>
              </a:rPr>
              <a:t>Joint distribution </a:t>
            </a:r>
            <a:r>
              <a:rPr lang="en-US" sz="1800" dirty="0">
                <a:latin typeface="Calibri"/>
                <a:ea typeface="ＭＳ Ｐゴシック" pitchFamily="34" charset="-128"/>
                <a:cs typeface="Calibri"/>
              </a:rPr>
              <a:t> </a:t>
            </a:r>
            <a:r>
              <a:rPr lang="en-US" sz="2400" i="1" dirty="0">
                <a:solidFill>
                  <a:srgbClr val="CC00CC"/>
                </a:solidFill>
                <a:latin typeface="Calibri"/>
                <a:ea typeface="ＭＳ Ｐゴシック" pitchFamily="34" charset="-128"/>
                <a:cs typeface="Calibri"/>
              </a:rPr>
              <a:t>P</a:t>
            </a:r>
            <a:r>
              <a:rPr lang="en-US" sz="2400" dirty="0">
                <a:solidFill>
                  <a:srgbClr val="CC00CC"/>
                </a:solidFill>
                <a:latin typeface="Calibri"/>
                <a:ea typeface="ＭＳ Ｐゴシック" pitchFamily="34" charset="-128"/>
                <a:cs typeface="Calibri"/>
              </a:rPr>
              <a:t>(</a:t>
            </a:r>
            <a:r>
              <a:rPr lang="en-US" sz="2400" i="1" dirty="0">
                <a:solidFill>
                  <a:srgbClr val="CC00CC"/>
                </a:solidFill>
                <a:latin typeface="Calibri"/>
                <a:ea typeface="ＭＳ Ｐゴシック" pitchFamily="34" charset="-128"/>
                <a:cs typeface="Calibri"/>
              </a:rPr>
              <a:t>X</a:t>
            </a:r>
            <a:r>
              <a:rPr lang="en-US" sz="3200" baseline="-25000" dirty="0">
                <a:solidFill>
                  <a:srgbClr val="CC00CC"/>
                </a:solidFill>
                <a:latin typeface="Calibri"/>
                <a:cs typeface="Calibri"/>
              </a:rPr>
              <a:t>0</a:t>
            </a:r>
            <a:r>
              <a:rPr lang="en-US" sz="3200" dirty="0">
                <a:solidFill>
                  <a:srgbClr val="CC00CC"/>
                </a:solidFill>
                <a:latin typeface="Calibri"/>
                <a:cs typeface="Calibri"/>
              </a:rPr>
              <a:t>,…,</a:t>
            </a:r>
            <a:r>
              <a:rPr lang="en-US" sz="2400" i="1" dirty="0">
                <a:solidFill>
                  <a:srgbClr val="CC00CC"/>
                </a:solidFill>
                <a:latin typeface="Calibri"/>
                <a:cs typeface="Calibri"/>
              </a:rPr>
              <a:t> X</a:t>
            </a:r>
            <a:r>
              <a:rPr lang="en-US" sz="3200" i="1" baseline="-25000" dirty="0">
                <a:solidFill>
                  <a:srgbClr val="CC00CC"/>
                </a:solidFill>
                <a:latin typeface="Calibri"/>
                <a:cs typeface="Calibri"/>
              </a:rPr>
              <a:t>T</a:t>
            </a:r>
            <a:r>
              <a:rPr lang="en-US" sz="2400" dirty="0">
                <a:solidFill>
                  <a:srgbClr val="CC00CC"/>
                </a:solidFill>
                <a:latin typeface="Calibri"/>
                <a:cs typeface="Calibri"/>
              </a:rPr>
              <a:t>) = </a:t>
            </a:r>
            <a:r>
              <a:rPr lang="en-US" sz="2400" i="1" dirty="0">
                <a:solidFill>
                  <a:srgbClr val="CC00CC"/>
                </a:solidFill>
                <a:latin typeface="Calibri"/>
                <a:ea typeface="ＭＳ Ｐゴシック" pitchFamily="34" charset="-128"/>
                <a:cs typeface="Calibri"/>
              </a:rPr>
              <a:t>P</a:t>
            </a:r>
            <a:r>
              <a:rPr lang="en-US" sz="2400" dirty="0">
                <a:solidFill>
                  <a:srgbClr val="CC00CC"/>
                </a:solidFill>
                <a:latin typeface="Calibri"/>
                <a:ea typeface="ＭＳ Ｐゴシック" pitchFamily="34" charset="-128"/>
                <a:cs typeface="Calibri"/>
              </a:rPr>
              <a:t>(</a:t>
            </a:r>
            <a:r>
              <a:rPr lang="en-US" sz="2400" i="1" dirty="0">
                <a:solidFill>
                  <a:srgbClr val="CC00CC"/>
                </a:solidFill>
                <a:latin typeface="Calibri"/>
                <a:ea typeface="ＭＳ Ｐゴシック" pitchFamily="34" charset="-128"/>
                <a:cs typeface="Calibri"/>
              </a:rPr>
              <a:t>X</a:t>
            </a:r>
            <a:r>
              <a:rPr lang="en-US" sz="3200" baseline="-25000" dirty="0">
                <a:solidFill>
                  <a:srgbClr val="CC00CC"/>
                </a:solidFill>
                <a:latin typeface="Calibri"/>
                <a:cs typeface="Calibri"/>
              </a:rPr>
              <a:t>0</a:t>
            </a:r>
            <a:r>
              <a:rPr lang="en-US" sz="2400" dirty="0">
                <a:solidFill>
                  <a:srgbClr val="CC00CC"/>
                </a:solidFill>
                <a:latin typeface="Calibri"/>
                <a:cs typeface="Calibri"/>
              </a:rPr>
              <a:t>) </a:t>
            </a:r>
            <a:r>
              <a:rPr lang="en-US" sz="3200" dirty="0">
                <a:solidFill>
                  <a:srgbClr val="990099"/>
                </a:solidFill>
                <a:sym typeface="Symbol"/>
              </a:rPr>
              <a:t></a:t>
            </a:r>
            <a:r>
              <a:rPr lang="en-US" sz="3200" i="1" baseline="-25000" dirty="0">
                <a:solidFill>
                  <a:srgbClr val="CC00CC"/>
                </a:solidFill>
                <a:sym typeface="Symbol"/>
              </a:rPr>
              <a:t>t</a:t>
            </a:r>
            <a:r>
              <a:rPr lang="en-US" sz="3200" i="1" dirty="0">
                <a:solidFill>
                  <a:srgbClr val="CC00CC"/>
                </a:solidFill>
                <a:sym typeface="Symbol"/>
              </a:rPr>
              <a:t> </a:t>
            </a:r>
            <a:r>
              <a:rPr lang="en-US" sz="2400" i="1" dirty="0">
                <a:solidFill>
                  <a:srgbClr val="CC00CC"/>
                </a:solidFill>
                <a:latin typeface="Calibri"/>
                <a:cs typeface="Calibri"/>
              </a:rPr>
              <a:t>P</a:t>
            </a:r>
            <a:r>
              <a:rPr lang="en-US" sz="2400" dirty="0">
                <a:solidFill>
                  <a:srgbClr val="CC00CC"/>
                </a:solidFill>
                <a:latin typeface="Calibri"/>
                <a:cs typeface="Calibri"/>
              </a:rPr>
              <a:t>(</a:t>
            </a:r>
            <a:r>
              <a:rPr lang="en-US" sz="2400" i="1" dirty="0" err="1">
                <a:solidFill>
                  <a:srgbClr val="CC00CC"/>
                </a:solidFill>
                <a:latin typeface="Calibri"/>
                <a:cs typeface="Calibri"/>
              </a:rPr>
              <a:t>X</a:t>
            </a:r>
            <a:r>
              <a:rPr lang="en-US" sz="3200" i="1" baseline="-25000" dirty="0" err="1">
                <a:solidFill>
                  <a:srgbClr val="CC00CC"/>
                </a:solidFill>
                <a:latin typeface="Calibri"/>
                <a:cs typeface="Calibri"/>
              </a:rPr>
              <a:t>t</a:t>
            </a:r>
            <a:r>
              <a:rPr lang="en-US" sz="2400" dirty="0">
                <a:solidFill>
                  <a:srgbClr val="CC00CC"/>
                </a:solidFill>
                <a:latin typeface="Calibri"/>
                <a:cs typeface="Calibri"/>
              </a:rPr>
              <a:t> | </a:t>
            </a:r>
            <a:r>
              <a:rPr lang="en-US" sz="2400" i="1" dirty="0">
                <a:solidFill>
                  <a:srgbClr val="CC00CC"/>
                </a:solidFill>
                <a:latin typeface="Calibri"/>
                <a:cs typeface="Calibri"/>
              </a:rPr>
              <a:t>X</a:t>
            </a:r>
            <a:r>
              <a:rPr lang="en-US" sz="3200" i="1" baseline="-25000" dirty="0">
                <a:solidFill>
                  <a:srgbClr val="CC00CC"/>
                </a:solidFill>
                <a:latin typeface="Calibri"/>
                <a:cs typeface="Calibri"/>
              </a:rPr>
              <a:t>t</a:t>
            </a:r>
            <a:r>
              <a:rPr lang="en-US" sz="3200" baseline="-25000" dirty="0">
                <a:solidFill>
                  <a:srgbClr val="CC00CC"/>
                </a:solidFill>
                <a:latin typeface="Calibri"/>
                <a:cs typeface="Calibri"/>
              </a:rPr>
              <a:t>-1</a:t>
            </a:r>
            <a:r>
              <a:rPr lang="en-US" sz="2400" dirty="0">
                <a:solidFill>
                  <a:srgbClr val="CC00CC"/>
                </a:solidFill>
                <a:latin typeface="Calibri"/>
                <a:cs typeface="Calibri"/>
              </a:rPr>
              <a:t>)</a:t>
            </a:r>
          </a:p>
        </p:txBody>
      </p:sp>
      <p:grpSp>
        <p:nvGrpSpPr>
          <p:cNvPr id="4" name="Group 3"/>
          <p:cNvGrpSpPr/>
          <p:nvPr/>
        </p:nvGrpSpPr>
        <p:grpSpPr>
          <a:xfrm>
            <a:off x="3505200" y="2133600"/>
            <a:ext cx="4657642" cy="533400"/>
            <a:chOff x="3895276" y="2590800"/>
            <a:chExt cx="4657642" cy="533400"/>
          </a:xfrm>
        </p:grpSpPr>
        <p:sp>
          <p:nvSpPr>
            <p:cNvPr id="22531" name="Oval 4"/>
            <p:cNvSpPr>
              <a:spLocks noChangeArrowheads="1"/>
            </p:cNvSpPr>
            <p:nvPr/>
          </p:nvSpPr>
          <p:spPr bwMode="auto">
            <a:xfrm>
              <a:off x="8010076" y="2590800"/>
              <a:ext cx="542842" cy="533400"/>
            </a:xfrm>
            <a:prstGeom prst="ellipse">
              <a:avLst/>
            </a:prstGeom>
            <a:solidFill>
              <a:schemeClr val="bg1"/>
            </a:solidFill>
            <a:ln w="28575">
              <a:solidFill>
                <a:schemeClr val="bg1"/>
              </a:solidFill>
              <a:round/>
              <a:headEnd/>
              <a:tailEnd/>
            </a:ln>
          </p:spPr>
          <p:txBody>
            <a:bodyPr wrap="none" anchor="ctr"/>
            <a:lstStyle/>
            <a:p>
              <a:pPr algn="ctr"/>
              <a:endParaRPr lang="en-US" sz="2400" baseline="-25000">
                <a:latin typeface="Times New Roman" pitchFamily="18" charset="0"/>
                <a:cs typeface="Times New Roman" pitchFamily="18" charset="0"/>
              </a:endParaRPr>
            </a:p>
          </p:txBody>
        </p:sp>
        <p:sp>
          <p:nvSpPr>
            <p:cNvPr id="22532" name="Oval 5"/>
            <p:cNvSpPr>
              <a:spLocks noChangeArrowheads="1"/>
            </p:cNvSpPr>
            <p:nvPr/>
          </p:nvSpPr>
          <p:spPr bwMode="auto">
            <a:xfrm>
              <a:off x="4809676" y="2590800"/>
              <a:ext cx="542842"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X</a:t>
              </a:r>
              <a:r>
                <a:rPr lang="en-US" sz="2400" baseline="-25000" dirty="0">
                  <a:latin typeface="Times New Roman" pitchFamily="18" charset="0"/>
                  <a:cs typeface="Times New Roman" pitchFamily="18" charset="0"/>
                </a:rPr>
                <a:t>1</a:t>
              </a:r>
            </a:p>
          </p:txBody>
        </p:sp>
        <p:cxnSp>
          <p:nvCxnSpPr>
            <p:cNvPr id="22533" name="AutoShape 6"/>
            <p:cNvCxnSpPr>
              <a:cxnSpLocks noChangeShapeType="1"/>
              <a:stCxn id="22534" idx="6"/>
              <a:endCxn id="22532" idx="2"/>
            </p:cNvCxnSpPr>
            <p:nvPr/>
          </p:nvCxnSpPr>
          <p:spPr bwMode="auto">
            <a:xfrm>
              <a:off x="4438118" y="2857500"/>
              <a:ext cx="37155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2534" name="Oval 7"/>
            <p:cNvSpPr>
              <a:spLocks noChangeArrowheads="1"/>
            </p:cNvSpPr>
            <p:nvPr/>
          </p:nvSpPr>
          <p:spPr bwMode="auto">
            <a:xfrm>
              <a:off x="3895276" y="2590800"/>
              <a:ext cx="542842"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X</a:t>
              </a:r>
              <a:r>
                <a:rPr lang="en-US" sz="2400" baseline="-25000" dirty="0">
                  <a:latin typeface="Times New Roman" pitchFamily="18" charset="0"/>
                  <a:cs typeface="Times New Roman" pitchFamily="18" charset="0"/>
                </a:rPr>
                <a:t>0</a:t>
              </a:r>
            </a:p>
          </p:txBody>
        </p:sp>
        <p:sp>
          <p:nvSpPr>
            <p:cNvPr id="22535" name="Oval 8"/>
            <p:cNvSpPr>
              <a:spLocks noChangeArrowheads="1"/>
            </p:cNvSpPr>
            <p:nvPr/>
          </p:nvSpPr>
          <p:spPr bwMode="auto">
            <a:xfrm>
              <a:off x="5724076" y="2590800"/>
              <a:ext cx="542842"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X</a:t>
              </a:r>
              <a:r>
                <a:rPr lang="en-US" sz="2400" baseline="-25000" dirty="0">
                  <a:latin typeface="Times New Roman" pitchFamily="18" charset="0"/>
                  <a:cs typeface="Times New Roman" pitchFamily="18" charset="0"/>
                </a:rPr>
                <a:t>2</a:t>
              </a:r>
            </a:p>
          </p:txBody>
        </p:sp>
        <p:cxnSp>
          <p:nvCxnSpPr>
            <p:cNvPr id="22536" name="AutoShape 9"/>
            <p:cNvCxnSpPr>
              <a:cxnSpLocks noChangeShapeType="1"/>
              <a:stCxn id="22535" idx="6"/>
              <a:endCxn id="22538" idx="2"/>
            </p:cNvCxnSpPr>
            <p:nvPr/>
          </p:nvCxnSpPr>
          <p:spPr bwMode="auto">
            <a:xfrm>
              <a:off x="6266918" y="2857500"/>
              <a:ext cx="37155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22537" name="AutoShape 10"/>
            <p:cNvCxnSpPr>
              <a:cxnSpLocks noChangeShapeType="1"/>
              <a:stCxn id="22532" idx="6"/>
              <a:endCxn id="22535" idx="2"/>
            </p:cNvCxnSpPr>
            <p:nvPr/>
          </p:nvCxnSpPr>
          <p:spPr bwMode="auto">
            <a:xfrm>
              <a:off x="5352518" y="2857500"/>
              <a:ext cx="37155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2538" name="Oval 11"/>
            <p:cNvSpPr>
              <a:spLocks noChangeArrowheads="1"/>
            </p:cNvSpPr>
            <p:nvPr/>
          </p:nvSpPr>
          <p:spPr bwMode="auto">
            <a:xfrm>
              <a:off x="6638476" y="2590800"/>
              <a:ext cx="542842"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X</a:t>
              </a:r>
              <a:r>
                <a:rPr lang="en-US" sz="2400" baseline="-25000" dirty="0">
                  <a:latin typeface="Times New Roman" pitchFamily="18" charset="0"/>
                  <a:cs typeface="Times New Roman" pitchFamily="18" charset="0"/>
                </a:rPr>
                <a:t>3</a:t>
              </a:r>
            </a:p>
          </p:txBody>
        </p:sp>
        <p:cxnSp>
          <p:nvCxnSpPr>
            <p:cNvPr id="22539" name="AutoShape 12"/>
            <p:cNvCxnSpPr>
              <a:cxnSpLocks noChangeShapeType="1"/>
              <a:stCxn id="22538" idx="6"/>
              <a:endCxn id="22531" idx="2"/>
            </p:cNvCxnSpPr>
            <p:nvPr/>
          </p:nvCxnSpPr>
          <p:spPr bwMode="auto">
            <a:xfrm>
              <a:off x="7181318" y="2857500"/>
              <a:ext cx="828758" cy="0"/>
            </a:xfrm>
            <a:prstGeom prst="straightConnector1">
              <a:avLst/>
            </a:prstGeom>
            <a:noFill/>
            <a:ln w="28575">
              <a:solidFill>
                <a:schemeClr val="tx1"/>
              </a:solidFill>
              <a:prstDash val="dash"/>
              <a:round/>
              <a:headEnd/>
              <a:tailEnd type="triangle" w="lg" len="lg"/>
            </a:ln>
            <a:extLst>
              <a:ext uri="{909E8E84-426E-40dd-AFC4-6F175D3DCCD1}">
                <a14:hiddenFill xmlns:a14="http://schemas.microsoft.com/office/drawing/2010/main" xmlns="">
                  <a:noFill/>
                </a14:hiddenFill>
              </a:ext>
            </a:extLst>
          </p:spPr>
        </p:cxnSp>
      </p:grpSp>
      <p:sp>
        <p:nvSpPr>
          <p:cNvPr id="3" name="TextBox 2"/>
          <p:cNvSpPr txBox="1"/>
          <p:nvPr/>
        </p:nvSpPr>
        <p:spPr>
          <a:xfrm>
            <a:off x="3352800" y="2971800"/>
            <a:ext cx="864665" cy="461665"/>
          </a:xfrm>
          <a:prstGeom prst="rect">
            <a:avLst/>
          </a:prstGeom>
          <a:noFill/>
        </p:spPr>
        <p:txBody>
          <a:bodyPr wrap="none" rtlCol="0">
            <a:spAutoFit/>
          </a:bodyPr>
          <a:lstStyle/>
          <a:p>
            <a:r>
              <a:rPr lang="en-US" sz="2400" i="1" dirty="0">
                <a:solidFill>
                  <a:srgbClr val="CC00CC"/>
                </a:solidFill>
                <a:latin typeface="Calibri"/>
                <a:cs typeface="Calibri"/>
              </a:rPr>
              <a:t>P</a:t>
            </a:r>
            <a:r>
              <a:rPr lang="en-US" sz="2400" dirty="0">
                <a:solidFill>
                  <a:srgbClr val="CC00CC"/>
                </a:solidFill>
                <a:latin typeface="Calibri"/>
                <a:cs typeface="Calibri"/>
              </a:rPr>
              <a:t>(</a:t>
            </a:r>
            <a:r>
              <a:rPr lang="en-US" sz="2400" i="1" dirty="0">
                <a:solidFill>
                  <a:srgbClr val="CC00CC"/>
                </a:solidFill>
                <a:latin typeface="Calibri"/>
                <a:cs typeface="Calibri"/>
              </a:rPr>
              <a:t>X</a:t>
            </a:r>
            <a:r>
              <a:rPr lang="en-US" sz="3200" baseline="-25000" dirty="0">
                <a:solidFill>
                  <a:srgbClr val="CC00CC"/>
                </a:solidFill>
                <a:latin typeface="Calibri"/>
                <a:cs typeface="Calibri"/>
              </a:rPr>
              <a:t>0</a:t>
            </a:r>
            <a:r>
              <a:rPr lang="en-US" sz="2400" dirty="0">
                <a:solidFill>
                  <a:srgbClr val="CC00CC"/>
                </a:solidFill>
                <a:latin typeface="Calibri"/>
                <a:cs typeface="Calibri"/>
              </a:rPr>
              <a:t>)</a:t>
            </a:r>
          </a:p>
        </p:txBody>
      </p:sp>
      <p:sp>
        <p:nvSpPr>
          <p:cNvPr id="16" name="TextBox 15"/>
          <p:cNvSpPr txBox="1"/>
          <p:nvPr/>
        </p:nvSpPr>
        <p:spPr>
          <a:xfrm>
            <a:off x="5257800" y="2971800"/>
            <a:ext cx="1572323" cy="461665"/>
          </a:xfrm>
          <a:prstGeom prst="rect">
            <a:avLst/>
          </a:prstGeom>
          <a:noFill/>
        </p:spPr>
        <p:txBody>
          <a:bodyPr wrap="none" rtlCol="0">
            <a:spAutoFit/>
          </a:bodyPr>
          <a:lstStyle/>
          <a:p>
            <a:r>
              <a:rPr lang="en-US" sz="2400" i="1" dirty="0">
                <a:solidFill>
                  <a:srgbClr val="CC00CC"/>
                </a:solidFill>
                <a:latin typeface="Calibri"/>
                <a:cs typeface="Calibri"/>
              </a:rPr>
              <a:t>P</a:t>
            </a:r>
            <a:r>
              <a:rPr lang="en-US" sz="2400" dirty="0">
                <a:solidFill>
                  <a:srgbClr val="CC00CC"/>
                </a:solidFill>
                <a:latin typeface="Calibri"/>
                <a:cs typeface="Calibri"/>
              </a:rPr>
              <a:t>(</a:t>
            </a:r>
            <a:r>
              <a:rPr lang="en-US" sz="2400" i="1" dirty="0" err="1">
                <a:solidFill>
                  <a:srgbClr val="CC00CC"/>
                </a:solidFill>
                <a:latin typeface="Calibri"/>
                <a:cs typeface="Calibri"/>
              </a:rPr>
              <a:t>X</a:t>
            </a:r>
            <a:r>
              <a:rPr lang="en-US" sz="3200" i="1" baseline="-25000" dirty="0" err="1">
                <a:solidFill>
                  <a:srgbClr val="CC00CC"/>
                </a:solidFill>
                <a:latin typeface="Calibri"/>
                <a:cs typeface="Calibri"/>
              </a:rPr>
              <a:t>t</a:t>
            </a:r>
            <a:r>
              <a:rPr lang="en-US" sz="2400" dirty="0">
                <a:solidFill>
                  <a:srgbClr val="CC00CC"/>
                </a:solidFill>
                <a:latin typeface="Calibri"/>
                <a:cs typeface="Calibri"/>
              </a:rPr>
              <a:t> | </a:t>
            </a:r>
            <a:r>
              <a:rPr lang="en-US" sz="2400" i="1" dirty="0">
                <a:solidFill>
                  <a:srgbClr val="CC00CC"/>
                </a:solidFill>
                <a:latin typeface="Calibri"/>
                <a:cs typeface="Calibri"/>
              </a:rPr>
              <a:t>X</a:t>
            </a:r>
            <a:r>
              <a:rPr lang="en-US" sz="3200" i="1" baseline="-25000" dirty="0">
                <a:solidFill>
                  <a:srgbClr val="CC00CC"/>
                </a:solidFill>
                <a:latin typeface="Calibri"/>
                <a:cs typeface="Calibri"/>
              </a:rPr>
              <a:t>t</a:t>
            </a:r>
            <a:r>
              <a:rPr lang="en-US" sz="3200" baseline="-25000" dirty="0">
                <a:solidFill>
                  <a:srgbClr val="CC00CC"/>
                </a:solidFill>
                <a:latin typeface="Calibri"/>
                <a:cs typeface="Calibri"/>
              </a:rPr>
              <a:t>-1</a:t>
            </a:r>
            <a:r>
              <a:rPr lang="en-US" sz="2400" dirty="0">
                <a:solidFill>
                  <a:srgbClr val="CC00CC"/>
                </a:solidFill>
                <a:latin typeface="Calibri"/>
                <a:cs typeface="Calibri"/>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Rectangle 2"/>
          <p:cNvSpPr>
            <a:spLocks noGrp="1" noChangeArrowheads="1"/>
          </p:cNvSpPr>
          <p:nvPr>
            <p:ph type="title"/>
          </p:nvPr>
        </p:nvSpPr>
        <p:spPr>
          <a:xfrm>
            <a:off x="0" y="-38100"/>
            <a:ext cx="12192000" cy="1143000"/>
          </a:xfrm>
        </p:spPr>
        <p:txBody>
          <a:bodyPr/>
          <a:lstStyle/>
          <a:p>
            <a:r>
              <a:rPr lang="en-US" sz="4000" dirty="0">
                <a:latin typeface="Calibri"/>
                <a:ea typeface="ＭＳ Ｐゴシック" pitchFamily="34" charset="-128"/>
                <a:cs typeface="Calibri"/>
              </a:rPr>
              <a:t>Inference: Base Cases</a:t>
            </a:r>
          </a:p>
        </p:txBody>
      </p:sp>
      <p:sp>
        <p:nvSpPr>
          <p:cNvPr id="17" name="Oval 4"/>
          <p:cNvSpPr>
            <a:spLocks noChangeArrowheads="1"/>
          </p:cNvSpPr>
          <p:nvPr/>
        </p:nvSpPr>
        <p:spPr bwMode="auto">
          <a:xfrm>
            <a:off x="3733800" y="2895600"/>
            <a:ext cx="533400" cy="533400"/>
          </a:xfrm>
          <a:prstGeom prst="ellipse">
            <a:avLst/>
          </a:prstGeom>
          <a:solidFill>
            <a:schemeClr val="bg2"/>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1</a:t>
            </a:r>
          </a:p>
        </p:txBody>
      </p:sp>
      <p:sp>
        <p:nvSpPr>
          <p:cNvPr id="18" name="Oval 5"/>
          <p:cNvSpPr>
            <a:spLocks noChangeArrowheads="1"/>
          </p:cNvSpPr>
          <p:nvPr/>
        </p:nvSpPr>
        <p:spPr bwMode="auto">
          <a:xfrm>
            <a:off x="3733800" y="1828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1</a:t>
            </a:r>
          </a:p>
        </p:txBody>
      </p:sp>
      <p:cxnSp>
        <p:nvCxnSpPr>
          <p:cNvPr id="19" name="AutoShape 6"/>
          <p:cNvCxnSpPr>
            <a:cxnSpLocks noChangeShapeType="1"/>
            <a:stCxn id="18" idx="4"/>
            <a:endCxn id="17" idx="0"/>
          </p:cNvCxnSpPr>
          <p:nvPr/>
        </p:nvCxnSpPr>
        <p:spPr bwMode="auto">
          <a:xfrm>
            <a:off x="4000500" y="2376488"/>
            <a:ext cx="0" cy="5048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20" name="Picture 18"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4038600"/>
            <a:ext cx="1509712"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Oval 38"/>
          <p:cNvSpPr>
            <a:spLocks noChangeArrowheads="1"/>
          </p:cNvSpPr>
          <p:nvPr/>
        </p:nvSpPr>
        <p:spPr bwMode="auto">
          <a:xfrm>
            <a:off x="10668000"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2</a:t>
            </a:r>
          </a:p>
        </p:txBody>
      </p:sp>
      <p:cxnSp>
        <p:nvCxnSpPr>
          <p:cNvPr id="22" name="AutoShape 39"/>
          <p:cNvCxnSpPr>
            <a:cxnSpLocks noChangeShapeType="1"/>
            <a:stCxn id="23" idx="6"/>
            <a:endCxn id="21" idx="2"/>
          </p:cNvCxnSpPr>
          <p:nvPr/>
        </p:nvCxnSpPr>
        <p:spPr bwMode="auto">
          <a:xfrm>
            <a:off x="10301288" y="2781300"/>
            <a:ext cx="352425" cy="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3" name="Oval 40"/>
          <p:cNvSpPr>
            <a:spLocks noChangeArrowheads="1"/>
          </p:cNvSpPr>
          <p:nvPr/>
        </p:nvSpPr>
        <p:spPr bwMode="auto">
          <a:xfrm>
            <a:off x="9753600"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1</a:t>
            </a:r>
          </a:p>
        </p:txBody>
      </p:sp>
      <p:pic>
        <p:nvPicPr>
          <p:cNvPr id="24" name="Picture 41" descr="txp_fig"/>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8686800" y="4038600"/>
            <a:ext cx="1046162"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0400" y="1676400"/>
            <a:ext cx="2316609" cy="213360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1676400"/>
            <a:ext cx="2209799" cy="2020506"/>
          </a:xfrm>
          <a:prstGeom prst="rect">
            <a:avLst/>
          </a:prstGeom>
        </p:spPr>
      </p:pic>
      <p:pic>
        <p:nvPicPr>
          <p:cNvPr id="5" name="Picture 4"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8" y="4724400"/>
            <a:ext cx="3876256" cy="914400"/>
          </a:xfrm>
          <a:prstGeom prst="rect">
            <a:avLst/>
          </a:prstGeom>
        </p:spPr>
      </p:pic>
      <p:pic>
        <p:nvPicPr>
          <p:cNvPr id="7" name="Picture 6"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7600" y="4953000"/>
            <a:ext cx="3321381" cy="725931"/>
          </a:xfrm>
          <a:prstGeom prst="rect">
            <a:avLst/>
          </a:prstGeom>
        </p:spPr>
      </p:pic>
      <p:pic>
        <p:nvPicPr>
          <p:cNvPr id="8" name="Picture 7"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91400" y="6095974"/>
            <a:ext cx="4198724" cy="731520"/>
          </a:xfrm>
          <a:prstGeom prst="rect">
            <a:avLst/>
          </a:prstGeom>
        </p:spPr>
      </p:pic>
      <p:pic>
        <p:nvPicPr>
          <p:cNvPr id="2" name="Picture 1"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9600" y="5794147"/>
            <a:ext cx="4705870" cy="911453"/>
          </a:xfrm>
          <a:prstGeom prst="rect">
            <a:avLst/>
          </a:prstGeom>
        </p:spPr>
      </p:pic>
    </p:spTree>
    <p:extLst>
      <p:ext uri="{BB962C8B-B14F-4D97-AF65-F5344CB8AC3E}">
        <p14:creationId xmlns:p14="http://schemas.microsoft.com/office/powerpoint/2010/main" val="157781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Filtering algorithm</a:t>
            </a:r>
          </a:p>
        </p:txBody>
      </p:sp>
      <p:sp>
        <p:nvSpPr>
          <p:cNvPr id="3" name="Content Placeholder 2"/>
          <p:cNvSpPr>
            <a:spLocks noGrp="1"/>
          </p:cNvSpPr>
          <p:nvPr>
            <p:ph idx="1"/>
          </p:nvPr>
        </p:nvSpPr>
        <p:spPr/>
        <p:txBody>
          <a:bodyPr/>
          <a:lstStyle/>
          <a:p>
            <a:r>
              <a:rPr lang="en-US" dirty="0"/>
              <a:t>Aim: devise a </a:t>
            </a:r>
            <a:r>
              <a:rPr lang="en-US" b="1" i="1" dirty="0">
                <a:solidFill>
                  <a:srgbClr val="FF0000"/>
                </a:solidFill>
              </a:rPr>
              <a:t>recursive filtering </a:t>
            </a:r>
            <a:r>
              <a:rPr lang="en-US" dirty="0"/>
              <a:t>algorithm of the form</a:t>
            </a:r>
          </a:p>
          <a:p>
            <a:pPr lvl="1"/>
            <a:r>
              <a:rPr lang="en-US" i="1" dirty="0">
                <a:solidFill>
                  <a:srgbClr val="0000FF"/>
                </a:solidFill>
              </a:rPr>
              <a:t>P</a:t>
            </a:r>
            <a:r>
              <a:rPr lang="en-US" dirty="0">
                <a:solidFill>
                  <a:srgbClr val="0000FF"/>
                </a:solidFill>
              </a:rPr>
              <a:t>(</a:t>
            </a:r>
            <a:r>
              <a:rPr lang="en-US" i="1" dirty="0">
                <a:solidFill>
                  <a:srgbClr val="0000FF"/>
                </a:solidFill>
              </a:rPr>
              <a:t>X</a:t>
            </a:r>
            <a:r>
              <a:rPr lang="en-US" sz="3200" i="1" baseline="-25000" dirty="0">
                <a:solidFill>
                  <a:srgbClr val="0000FF"/>
                </a:solidFill>
              </a:rPr>
              <a:t>t</a:t>
            </a:r>
            <a:r>
              <a:rPr lang="en-US" sz="3200" baseline="-25000" dirty="0">
                <a:solidFill>
                  <a:srgbClr val="0000FF"/>
                </a:solidFill>
              </a:rPr>
              <a:t>+1</a:t>
            </a:r>
            <a:r>
              <a:rPr lang="en-US" dirty="0">
                <a:solidFill>
                  <a:srgbClr val="0000FF"/>
                </a:solidFill>
              </a:rPr>
              <a:t>|</a:t>
            </a:r>
            <a:r>
              <a:rPr lang="en-US" i="1" dirty="0">
                <a:solidFill>
                  <a:srgbClr val="0000FF"/>
                </a:solidFill>
              </a:rPr>
              <a:t>e</a:t>
            </a:r>
            <a:r>
              <a:rPr lang="en-US" sz="3200" baseline="-25000" dirty="0">
                <a:solidFill>
                  <a:srgbClr val="0000FF"/>
                </a:solidFill>
              </a:rPr>
              <a:t>1:</a:t>
            </a:r>
            <a:r>
              <a:rPr lang="en-US" sz="3200" i="1" baseline="-25000" dirty="0">
                <a:solidFill>
                  <a:srgbClr val="0000FF"/>
                </a:solidFill>
              </a:rPr>
              <a:t>t</a:t>
            </a:r>
            <a:r>
              <a:rPr lang="en-US" sz="3200" baseline="-25000" dirty="0">
                <a:solidFill>
                  <a:srgbClr val="0000FF"/>
                </a:solidFill>
              </a:rPr>
              <a:t>+1</a:t>
            </a:r>
            <a:r>
              <a:rPr lang="en-US" dirty="0">
                <a:solidFill>
                  <a:srgbClr val="0000FF"/>
                </a:solidFill>
              </a:rPr>
              <a:t>) </a:t>
            </a:r>
            <a:r>
              <a:rPr lang="en-US" dirty="0">
                <a:solidFill>
                  <a:srgbClr val="CC00CC"/>
                </a:solidFill>
              </a:rPr>
              <a:t>= </a:t>
            </a:r>
            <a:r>
              <a:rPr lang="en-US" i="1" dirty="0">
                <a:solidFill>
                  <a:srgbClr val="CC00CC"/>
                </a:solidFill>
              </a:rPr>
              <a:t>g</a:t>
            </a:r>
            <a:r>
              <a:rPr lang="en-US" dirty="0">
                <a:solidFill>
                  <a:srgbClr val="CC00CC"/>
                </a:solidFill>
              </a:rPr>
              <a:t>(</a:t>
            </a:r>
            <a:r>
              <a:rPr lang="en-US" i="1" dirty="0">
                <a:solidFill>
                  <a:srgbClr val="CC00CC"/>
                </a:solidFill>
              </a:rPr>
              <a:t>e</a:t>
            </a:r>
            <a:r>
              <a:rPr lang="en-US" i="1" baseline="-25000" dirty="0">
                <a:solidFill>
                  <a:srgbClr val="CC00CC"/>
                </a:solidFill>
              </a:rPr>
              <a:t>t</a:t>
            </a:r>
            <a:r>
              <a:rPr lang="en-US" baseline="-25000" dirty="0">
                <a:solidFill>
                  <a:srgbClr val="CC00CC"/>
                </a:solidFill>
              </a:rPr>
              <a:t>+1</a:t>
            </a:r>
            <a:r>
              <a:rPr lang="en-US" dirty="0">
                <a:solidFill>
                  <a:srgbClr val="CC00CC"/>
                </a:solidFill>
              </a:rPr>
              <a:t>, </a:t>
            </a:r>
            <a:r>
              <a:rPr lang="en-US" i="1" dirty="0">
                <a:solidFill>
                  <a:srgbClr val="0000FF"/>
                </a:solidFill>
              </a:rPr>
              <a:t>P</a:t>
            </a:r>
            <a:r>
              <a:rPr lang="en-US" dirty="0">
                <a:solidFill>
                  <a:srgbClr val="0000FF"/>
                </a:solidFill>
              </a:rPr>
              <a:t>(</a:t>
            </a:r>
            <a:r>
              <a:rPr lang="en-US" i="1" dirty="0">
                <a:solidFill>
                  <a:srgbClr val="0000FF"/>
                </a:solidFill>
              </a:rPr>
              <a:t>X</a:t>
            </a:r>
            <a:r>
              <a:rPr lang="en-US" i="1" baseline="-25000" dirty="0">
                <a:solidFill>
                  <a:srgbClr val="0000FF"/>
                </a:solidFill>
              </a:rPr>
              <a:t>t</a:t>
            </a:r>
            <a:r>
              <a:rPr lang="en-US" dirty="0">
                <a:solidFill>
                  <a:srgbClr val="0000FF"/>
                </a:solidFill>
              </a:rPr>
              <a:t>|</a:t>
            </a:r>
            <a:r>
              <a:rPr lang="en-US" i="1" dirty="0">
                <a:solidFill>
                  <a:srgbClr val="0000FF"/>
                </a:solidFill>
              </a:rPr>
              <a:t>e</a:t>
            </a:r>
            <a:r>
              <a:rPr lang="en-US" baseline="-25000" dirty="0">
                <a:solidFill>
                  <a:srgbClr val="0000FF"/>
                </a:solidFill>
              </a:rPr>
              <a:t>1:</a:t>
            </a:r>
            <a:r>
              <a:rPr lang="en-US" i="1" baseline="-25000" dirty="0">
                <a:solidFill>
                  <a:srgbClr val="0000FF"/>
                </a:solidFill>
              </a:rPr>
              <a:t>t</a:t>
            </a:r>
            <a:r>
              <a:rPr lang="en-US" dirty="0">
                <a:solidFill>
                  <a:srgbClr val="0000FF"/>
                </a:solidFill>
              </a:rPr>
              <a:t>) </a:t>
            </a:r>
            <a:r>
              <a:rPr lang="en-US" dirty="0">
                <a:solidFill>
                  <a:srgbClr val="CC00CC"/>
                </a:solidFill>
              </a:rPr>
              <a:t>)</a:t>
            </a:r>
          </a:p>
          <a:p>
            <a:endParaRPr lang="en-US" dirty="0">
              <a:solidFill>
                <a:srgbClr val="CC00CC"/>
              </a:solidFill>
            </a:endParaRPr>
          </a:p>
          <a:p>
            <a:r>
              <a:rPr lang="en-US" i="1" dirty="0">
                <a:solidFill>
                  <a:srgbClr val="CC00CC"/>
                </a:solidFill>
              </a:rPr>
              <a:t>P</a:t>
            </a:r>
            <a:r>
              <a:rPr lang="en-US" dirty="0">
                <a:solidFill>
                  <a:srgbClr val="CC00CC"/>
                </a:solidFill>
              </a:rPr>
              <a:t>(</a:t>
            </a:r>
            <a:r>
              <a:rPr lang="en-US" i="1" dirty="0">
                <a:solidFill>
                  <a:srgbClr val="CC00CC"/>
                </a:solidFill>
              </a:rPr>
              <a:t>X</a:t>
            </a:r>
            <a:r>
              <a:rPr lang="en-US" i="1" baseline="-25000" dirty="0">
                <a:solidFill>
                  <a:srgbClr val="CC00CC"/>
                </a:solidFill>
              </a:rPr>
              <a:t>t</a:t>
            </a:r>
            <a:r>
              <a:rPr lang="en-US" baseline="-25000" dirty="0">
                <a:solidFill>
                  <a:srgbClr val="CC00CC"/>
                </a:solidFill>
              </a:rPr>
              <a:t>+1</a:t>
            </a:r>
            <a:r>
              <a:rPr lang="en-US" dirty="0">
                <a:solidFill>
                  <a:srgbClr val="CC00CC"/>
                </a:solidFill>
              </a:rPr>
              <a:t>|</a:t>
            </a:r>
            <a:r>
              <a:rPr lang="en-US" i="1" dirty="0">
                <a:solidFill>
                  <a:srgbClr val="CC00CC"/>
                </a:solidFill>
              </a:rPr>
              <a:t>e</a:t>
            </a:r>
            <a:r>
              <a:rPr lang="en-US" baseline="-25000" dirty="0">
                <a:solidFill>
                  <a:srgbClr val="CC00CC"/>
                </a:solidFill>
              </a:rPr>
              <a:t>1:</a:t>
            </a:r>
            <a:r>
              <a:rPr lang="en-US" i="1" baseline="-25000" dirty="0">
                <a:solidFill>
                  <a:srgbClr val="CC00CC"/>
                </a:solidFill>
              </a:rPr>
              <a:t>t</a:t>
            </a:r>
            <a:r>
              <a:rPr lang="en-US" baseline="-25000" dirty="0">
                <a:solidFill>
                  <a:srgbClr val="CC00CC"/>
                </a:solidFill>
              </a:rPr>
              <a:t>+1</a:t>
            </a:r>
            <a:r>
              <a:rPr lang="en-US" dirty="0">
                <a:solidFill>
                  <a:srgbClr val="CC00CC"/>
                </a:solidFill>
              </a:rPr>
              <a:t>) =</a:t>
            </a:r>
          </a:p>
          <a:p>
            <a:endParaRPr lang="en-US" dirty="0"/>
          </a:p>
        </p:txBody>
      </p:sp>
    </p:spTree>
    <p:extLst>
      <p:ext uri="{BB962C8B-B14F-4D97-AF65-F5344CB8AC3E}">
        <p14:creationId xmlns:p14="http://schemas.microsoft.com/office/powerpoint/2010/main" val="211676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Filtering algorithm</a:t>
            </a:r>
          </a:p>
        </p:txBody>
      </p:sp>
      <p:sp>
        <p:nvSpPr>
          <p:cNvPr id="3" name="Content Placeholder 2"/>
          <p:cNvSpPr>
            <a:spLocks noGrp="1"/>
          </p:cNvSpPr>
          <p:nvPr>
            <p:ph idx="1"/>
          </p:nvPr>
        </p:nvSpPr>
        <p:spPr/>
        <p:txBody>
          <a:bodyPr/>
          <a:lstStyle/>
          <a:p>
            <a:r>
              <a:rPr lang="en-US" dirty="0"/>
              <a:t>Aim: devise a </a:t>
            </a:r>
            <a:r>
              <a:rPr lang="en-US" b="1" i="1" dirty="0">
                <a:solidFill>
                  <a:srgbClr val="FF0000"/>
                </a:solidFill>
              </a:rPr>
              <a:t>recursive filtering </a:t>
            </a:r>
            <a:r>
              <a:rPr lang="en-US" dirty="0"/>
              <a:t>algorithm of the form</a:t>
            </a:r>
          </a:p>
          <a:p>
            <a:pPr lvl="1"/>
            <a:r>
              <a:rPr lang="en-US" i="1" dirty="0">
                <a:solidFill>
                  <a:srgbClr val="0000FF"/>
                </a:solidFill>
              </a:rPr>
              <a:t>P</a:t>
            </a:r>
            <a:r>
              <a:rPr lang="en-US" dirty="0">
                <a:solidFill>
                  <a:srgbClr val="0000FF"/>
                </a:solidFill>
              </a:rPr>
              <a:t>(</a:t>
            </a:r>
            <a:r>
              <a:rPr lang="en-US" i="1" dirty="0">
                <a:solidFill>
                  <a:srgbClr val="0000FF"/>
                </a:solidFill>
              </a:rPr>
              <a:t>X</a:t>
            </a:r>
            <a:r>
              <a:rPr lang="en-US" sz="3200" i="1" baseline="-25000" dirty="0">
                <a:solidFill>
                  <a:srgbClr val="0000FF"/>
                </a:solidFill>
              </a:rPr>
              <a:t>t</a:t>
            </a:r>
            <a:r>
              <a:rPr lang="en-US" sz="3200" baseline="-25000" dirty="0">
                <a:solidFill>
                  <a:srgbClr val="0000FF"/>
                </a:solidFill>
              </a:rPr>
              <a:t>+1</a:t>
            </a:r>
            <a:r>
              <a:rPr lang="en-US" dirty="0">
                <a:solidFill>
                  <a:srgbClr val="0000FF"/>
                </a:solidFill>
              </a:rPr>
              <a:t>|</a:t>
            </a:r>
            <a:r>
              <a:rPr lang="en-US" i="1" dirty="0">
                <a:solidFill>
                  <a:srgbClr val="0000FF"/>
                </a:solidFill>
              </a:rPr>
              <a:t>e</a:t>
            </a:r>
            <a:r>
              <a:rPr lang="en-US" sz="3200" baseline="-25000" dirty="0">
                <a:solidFill>
                  <a:srgbClr val="0000FF"/>
                </a:solidFill>
              </a:rPr>
              <a:t>1:</a:t>
            </a:r>
            <a:r>
              <a:rPr lang="en-US" sz="3200" i="1" baseline="-25000" dirty="0">
                <a:solidFill>
                  <a:srgbClr val="0000FF"/>
                </a:solidFill>
              </a:rPr>
              <a:t>t</a:t>
            </a:r>
            <a:r>
              <a:rPr lang="en-US" sz="3200" baseline="-25000" dirty="0">
                <a:solidFill>
                  <a:srgbClr val="0000FF"/>
                </a:solidFill>
              </a:rPr>
              <a:t>+1</a:t>
            </a:r>
            <a:r>
              <a:rPr lang="en-US" dirty="0">
                <a:solidFill>
                  <a:srgbClr val="0000FF"/>
                </a:solidFill>
              </a:rPr>
              <a:t>) </a:t>
            </a:r>
            <a:r>
              <a:rPr lang="en-US" dirty="0">
                <a:solidFill>
                  <a:srgbClr val="CC00CC"/>
                </a:solidFill>
              </a:rPr>
              <a:t>= </a:t>
            </a:r>
            <a:r>
              <a:rPr lang="en-US" i="1" dirty="0">
                <a:solidFill>
                  <a:srgbClr val="CC00CC"/>
                </a:solidFill>
              </a:rPr>
              <a:t>g</a:t>
            </a:r>
            <a:r>
              <a:rPr lang="en-US" dirty="0">
                <a:solidFill>
                  <a:srgbClr val="CC00CC"/>
                </a:solidFill>
              </a:rPr>
              <a:t>(</a:t>
            </a:r>
            <a:r>
              <a:rPr lang="en-US" i="1" dirty="0">
                <a:solidFill>
                  <a:srgbClr val="CC00CC"/>
                </a:solidFill>
              </a:rPr>
              <a:t>e</a:t>
            </a:r>
            <a:r>
              <a:rPr lang="en-US" i="1" baseline="-25000" dirty="0">
                <a:solidFill>
                  <a:srgbClr val="CC00CC"/>
                </a:solidFill>
              </a:rPr>
              <a:t>t</a:t>
            </a:r>
            <a:r>
              <a:rPr lang="en-US" baseline="-25000" dirty="0">
                <a:solidFill>
                  <a:srgbClr val="CC00CC"/>
                </a:solidFill>
              </a:rPr>
              <a:t>+1</a:t>
            </a:r>
            <a:r>
              <a:rPr lang="en-US" dirty="0">
                <a:solidFill>
                  <a:srgbClr val="CC00CC"/>
                </a:solidFill>
              </a:rPr>
              <a:t>, </a:t>
            </a:r>
            <a:r>
              <a:rPr lang="en-US" i="1" dirty="0">
                <a:solidFill>
                  <a:srgbClr val="0000FF"/>
                </a:solidFill>
              </a:rPr>
              <a:t>P</a:t>
            </a:r>
            <a:r>
              <a:rPr lang="en-US" dirty="0">
                <a:solidFill>
                  <a:srgbClr val="0000FF"/>
                </a:solidFill>
              </a:rPr>
              <a:t>(</a:t>
            </a:r>
            <a:r>
              <a:rPr lang="en-US" i="1" dirty="0">
                <a:solidFill>
                  <a:srgbClr val="0000FF"/>
                </a:solidFill>
              </a:rPr>
              <a:t>X</a:t>
            </a:r>
            <a:r>
              <a:rPr lang="en-US" i="1" baseline="-25000" dirty="0">
                <a:solidFill>
                  <a:srgbClr val="0000FF"/>
                </a:solidFill>
              </a:rPr>
              <a:t>t</a:t>
            </a:r>
            <a:r>
              <a:rPr lang="en-US" dirty="0">
                <a:solidFill>
                  <a:srgbClr val="0000FF"/>
                </a:solidFill>
              </a:rPr>
              <a:t>|</a:t>
            </a:r>
            <a:r>
              <a:rPr lang="en-US" i="1" dirty="0">
                <a:solidFill>
                  <a:srgbClr val="0000FF"/>
                </a:solidFill>
              </a:rPr>
              <a:t>e</a:t>
            </a:r>
            <a:r>
              <a:rPr lang="en-US" baseline="-25000" dirty="0">
                <a:solidFill>
                  <a:srgbClr val="0000FF"/>
                </a:solidFill>
              </a:rPr>
              <a:t>1:</a:t>
            </a:r>
            <a:r>
              <a:rPr lang="en-US" i="1" baseline="-25000" dirty="0">
                <a:solidFill>
                  <a:srgbClr val="0000FF"/>
                </a:solidFill>
              </a:rPr>
              <a:t>t</a:t>
            </a:r>
            <a:r>
              <a:rPr lang="en-US" dirty="0">
                <a:solidFill>
                  <a:srgbClr val="0000FF"/>
                </a:solidFill>
              </a:rPr>
              <a:t>) </a:t>
            </a:r>
            <a:r>
              <a:rPr lang="en-US" dirty="0">
                <a:solidFill>
                  <a:srgbClr val="CC00CC"/>
                </a:solidFill>
              </a:rPr>
              <a:t>)</a:t>
            </a:r>
          </a:p>
          <a:p>
            <a:endParaRPr lang="en-US" dirty="0">
              <a:solidFill>
                <a:srgbClr val="CC00CC"/>
              </a:solidFill>
            </a:endParaRPr>
          </a:p>
          <a:p>
            <a:r>
              <a:rPr lang="en-US" i="1" dirty="0">
                <a:solidFill>
                  <a:srgbClr val="CC00CC"/>
                </a:solidFill>
              </a:rPr>
              <a:t>P</a:t>
            </a:r>
            <a:r>
              <a:rPr lang="en-US" dirty="0">
                <a:solidFill>
                  <a:srgbClr val="CC00CC"/>
                </a:solidFill>
              </a:rPr>
              <a:t>(</a:t>
            </a:r>
            <a:r>
              <a:rPr lang="en-US" i="1" dirty="0">
                <a:solidFill>
                  <a:srgbClr val="CC00CC"/>
                </a:solidFill>
              </a:rPr>
              <a:t>X</a:t>
            </a:r>
            <a:r>
              <a:rPr lang="en-US" i="1" baseline="-25000" dirty="0">
                <a:solidFill>
                  <a:srgbClr val="CC00CC"/>
                </a:solidFill>
              </a:rPr>
              <a:t>t</a:t>
            </a:r>
            <a:r>
              <a:rPr lang="en-US" baseline="-25000" dirty="0">
                <a:solidFill>
                  <a:srgbClr val="CC00CC"/>
                </a:solidFill>
              </a:rPr>
              <a:t>+1</a:t>
            </a:r>
            <a:r>
              <a:rPr lang="en-US" dirty="0">
                <a:solidFill>
                  <a:srgbClr val="CC00CC"/>
                </a:solidFill>
              </a:rPr>
              <a:t>|</a:t>
            </a:r>
            <a:r>
              <a:rPr lang="en-US" i="1" dirty="0">
                <a:solidFill>
                  <a:srgbClr val="CC00CC"/>
                </a:solidFill>
              </a:rPr>
              <a:t>e</a:t>
            </a:r>
            <a:r>
              <a:rPr lang="en-US" baseline="-25000" dirty="0">
                <a:solidFill>
                  <a:srgbClr val="CC00CC"/>
                </a:solidFill>
              </a:rPr>
              <a:t>1:</a:t>
            </a:r>
            <a:r>
              <a:rPr lang="en-US" i="1" baseline="-25000" dirty="0">
                <a:solidFill>
                  <a:srgbClr val="CC00CC"/>
                </a:solidFill>
              </a:rPr>
              <a:t>t</a:t>
            </a:r>
            <a:r>
              <a:rPr lang="en-US" baseline="-25000" dirty="0">
                <a:solidFill>
                  <a:srgbClr val="CC00CC"/>
                </a:solidFill>
              </a:rPr>
              <a:t>+1</a:t>
            </a:r>
            <a:r>
              <a:rPr lang="en-US" dirty="0">
                <a:solidFill>
                  <a:srgbClr val="CC00CC"/>
                </a:solidFill>
              </a:rPr>
              <a:t>) = </a:t>
            </a:r>
            <a:r>
              <a:rPr lang="en-US" i="1" dirty="0">
                <a:solidFill>
                  <a:srgbClr val="CC00CC"/>
                </a:solidFill>
              </a:rPr>
              <a:t>P</a:t>
            </a:r>
            <a:r>
              <a:rPr lang="en-US" dirty="0">
                <a:solidFill>
                  <a:srgbClr val="CC00CC"/>
                </a:solidFill>
              </a:rPr>
              <a:t>(</a:t>
            </a:r>
            <a:r>
              <a:rPr lang="en-US" i="1" dirty="0">
                <a:solidFill>
                  <a:srgbClr val="CC00CC"/>
                </a:solidFill>
              </a:rPr>
              <a:t>X</a:t>
            </a:r>
            <a:r>
              <a:rPr lang="en-US" i="1" baseline="-25000" dirty="0">
                <a:solidFill>
                  <a:srgbClr val="CC00CC"/>
                </a:solidFill>
              </a:rPr>
              <a:t>t</a:t>
            </a:r>
            <a:r>
              <a:rPr lang="en-US" baseline="-25000" dirty="0">
                <a:solidFill>
                  <a:srgbClr val="CC00CC"/>
                </a:solidFill>
              </a:rPr>
              <a:t>+1</a:t>
            </a:r>
            <a:r>
              <a:rPr lang="en-US" dirty="0">
                <a:solidFill>
                  <a:srgbClr val="CC00CC"/>
                </a:solidFill>
              </a:rPr>
              <a:t>|</a:t>
            </a:r>
            <a:r>
              <a:rPr lang="en-US" i="1" dirty="0">
                <a:solidFill>
                  <a:srgbClr val="CC00CC"/>
                </a:solidFill>
              </a:rPr>
              <a:t>e</a:t>
            </a:r>
            <a:r>
              <a:rPr lang="en-US" baseline="-25000" dirty="0">
                <a:solidFill>
                  <a:srgbClr val="CC00CC"/>
                </a:solidFill>
              </a:rPr>
              <a:t>1:</a:t>
            </a:r>
            <a:r>
              <a:rPr lang="en-US" i="1" baseline="-25000" dirty="0">
                <a:solidFill>
                  <a:srgbClr val="CC00CC"/>
                </a:solidFill>
              </a:rPr>
              <a:t>t</a:t>
            </a:r>
            <a:r>
              <a:rPr lang="en-US" dirty="0">
                <a:solidFill>
                  <a:srgbClr val="CC00CC"/>
                </a:solidFill>
              </a:rPr>
              <a:t>, </a:t>
            </a:r>
            <a:r>
              <a:rPr lang="en-US" i="1" dirty="0">
                <a:solidFill>
                  <a:srgbClr val="CC00CC"/>
                </a:solidFill>
              </a:rPr>
              <a:t>e</a:t>
            </a:r>
            <a:r>
              <a:rPr lang="en-US" i="1" baseline="-25000" dirty="0">
                <a:solidFill>
                  <a:srgbClr val="CC00CC"/>
                </a:solidFill>
              </a:rPr>
              <a:t>t</a:t>
            </a:r>
            <a:r>
              <a:rPr lang="en-US" baseline="-25000" dirty="0">
                <a:solidFill>
                  <a:srgbClr val="CC00CC"/>
                </a:solidFill>
              </a:rPr>
              <a:t>+1</a:t>
            </a:r>
            <a:r>
              <a:rPr lang="en-US" dirty="0">
                <a:solidFill>
                  <a:srgbClr val="CC00CC"/>
                </a:solidFill>
              </a:rPr>
              <a:t>)</a:t>
            </a:r>
          </a:p>
          <a:p>
            <a:r>
              <a:rPr lang="en-US" dirty="0">
                <a:solidFill>
                  <a:srgbClr val="CC00CC"/>
                </a:solidFill>
              </a:rPr>
              <a:t>                       = </a:t>
            </a:r>
            <a:r>
              <a:rPr lang="en-US" i="1" dirty="0">
                <a:solidFill>
                  <a:srgbClr val="CC00CC"/>
                </a:solidFill>
                <a:sym typeface="Symbol"/>
              </a:rPr>
              <a:t>α </a:t>
            </a:r>
            <a:r>
              <a:rPr lang="en-US" i="1" dirty="0">
                <a:solidFill>
                  <a:srgbClr val="CC00CC"/>
                </a:solidFill>
              </a:rPr>
              <a:t>P</a:t>
            </a:r>
            <a:r>
              <a:rPr lang="en-US" dirty="0">
                <a:solidFill>
                  <a:srgbClr val="CC00CC"/>
                </a:solidFill>
              </a:rPr>
              <a:t>(</a:t>
            </a:r>
            <a:r>
              <a:rPr lang="en-US" i="1" dirty="0">
                <a:solidFill>
                  <a:srgbClr val="CC00CC"/>
                </a:solidFill>
              </a:rPr>
              <a:t>e</a:t>
            </a:r>
            <a:r>
              <a:rPr lang="en-US" i="1" baseline="-25000" dirty="0">
                <a:solidFill>
                  <a:srgbClr val="CC00CC"/>
                </a:solidFill>
              </a:rPr>
              <a:t>t</a:t>
            </a:r>
            <a:r>
              <a:rPr lang="en-US" baseline="-25000" dirty="0">
                <a:solidFill>
                  <a:srgbClr val="CC00CC"/>
                </a:solidFill>
              </a:rPr>
              <a:t>+1</a:t>
            </a:r>
            <a:r>
              <a:rPr lang="en-US" dirty="0">
                <a:solidFill>
                  <a:srgbClr val="CC00CC"/>
                </a:solidFill>
              </a:rPr>
              <a:t>|</a:t>
            </a:r>
            <a:r>
              <a:rPr lang="en-US" i="1" dirty="0">
                <a:solidFill>
                  <a:srgbClr val="CC00CC"/>
                </a:solidFill>
              </a:rPr>
              <a:t>X</a:t>
            </a:r>
            <a:r>
              <a:rPr lang="en-US" i="1" baseline="-25000" dirty="0">
                <a:solidFill>
                  <a:srgbClr val="CC00CC"/>
                </a:solidFill>
              </a:rPr>
              <a:t>t</a:t>
            </a:r>
            <a:r>
              <a:rPr lang="en-US" baseline="-25000" dirty="0">
                <a:solidFill>
                  <a:srgbClr val="CC00CC"/>
                </a:solidFill>
              </a:rPr>
              <a:t>+1</a:t>
            </a:r>
            <a:r>
              <a:rPr lang="en-US" dirty="0">
                <a:solidFill>
                  <a:srgbClr val="CC00CC"/>
                </a:solidFill>
              </a:rPr>
              <a:t>, </a:t>
            </a:r>
            <a:r>
              <a:rPr lang="en-US" i="1" dirty="0">
                <a:solidFill>
                  <a:srgbClr val="CC00CC"/>
                </a:solidFill>
              </a:rPr>
              <a:t>e</a:t>
            </a:r>
            <a:r>
              <a:rPr lang="en-US" baseline="-25000" dirty="0">
                <a:solidFill>
                  <a:srgbClr val="CC00CC"/>
                </a:solidFill>
              </a:rPr>
              <a:t>1:</a:t>
            </a:r>
            <a:r>
              <a:rPr lang="en-US" i="1" baseline="-25000" dirty="0">
                <a:solidFill>
                  <a:srgbClr val="CC00CC"/>
                </a:solidFill>
              </a:rPr>
              <a:t>t</a:t>
            </a:r>
            <a:r>
              <a:rPr lang="en-US" dirty="0">
                <a:solidFill>
                  <a:srgbClr val="CC00CC"/>
                </a:solidFill>
              </a:rPr>
              <a:t>) </a:t>
            </a:r>
            <a:r>
              <a:rPr lang="en-US" i="1" dirty="0">
                <a:solidFill>
                  <a:srgbClr val="CC00CC"/>
                </a:solidFill>
              </a:rPr>
              <a:t>P</a:t>
            </a:r>
            <a:r>
              <a:rPr lang="en-US" dirty="0">
                <a:solidFill>
                  <a:srgbClr val="CC00CC"/>
                </a:solidFill>
              </a:rPr>
              <a:t>(</a:t>
            </a:r>
            <a:r>
              <a:rPr lang="en-US" i="1" dirty="0">
                <a:solidFill>
                  <a:srgbClr val="CC00CC"/>
                </a:solidFill>
              </a:rPr>
              <a:t>X</a:t>
            </a:r>
            <a:r>
              <a:rPr lang="en-US" i="1" baseline="-25000" dirty="0">
                <a:solidFill>
                  <a:srgbClr val="CC00CC"/>
                </a:solidFill>
              </a:rPr>
              <a:t>t</a:t>
            </a:r>
            <a:r>
              <a:rPr lang="en-US" baseline="-25000" dirty="0">
                <a:solidFill>
                  <a:srgbClr val="CC00CC"/>
                </a:solidFill>
              </a:rPr>
              <a:t>+1</a:t>
            </a:r>
            <a:r>
              <a:rPr lang="en-US" dirty="0">
                <a:solidFill>
                  <a:srgbClr val="CC00CC"/>
                </a:solidFill>
              </a:rPr>
              <a:t>| </a:t>
            </a:r>
            <a:r>
              <a:rPr lang="en-US" i="1" dirty="0">
                <a:solidFill>
                  <a:srgbClr val="CC00CC"/>
                </a:solidFill>
              </a:rPr>
              <a:t>e</a:t>
            </a:r>
            <a:r>
              <a:rPr lang="en-US" baseline="-25000" dirty="0">
                <a:solidFill>
                  <a:srgbClr val="CC00CC"/>
                </a:solidFill>
              </a:rPr>
              <a:t>1:</a:t>
            </a:r>
            <a:r>
              <a:rPr lang="en-US" i="1" baseline="-25000" dirty="0">
                <a:solidFill>
                  <a:srgbClr val="CC00CC"/>
                </a:solidFill>
              </a:rPr>
              <a:t>t</a:t>
            </a:r>
            <a:r>
              <a:rPr lang="en-US" dirty="0">
                <a:solidFill>
                  <a:srgbClr val="CC00CC"/>
                </a:solidFill>
              </a:rPr>
              <a:t>)</a:t>
            </a:r>
          </a:p>
          <a:p>
            <a:r>
              <a:rPr lang="en-US" dirty="0">
                <a:solidFill>
                  <a:srgbClr val="CC00CC"/>
                </a:solidFill>
              </a:rPr>
              <a:t>                       = </a:t>
            </a:r>
            <a:r>
              <a:rPr lang="en-US" i="1" dirty="0">
                <a:solidFill>
                  <a:srgbClr val="CC00CC"/>
                </a:solidFill>
                <a:sym typeface="Symbol"/>
              </a:rPr>
              <a:t>α </a:t>
            </a:r>
            <a:r>
              <a:rPr lang="en-US" i="1" dirty="0">
                <a:solidFill>
                  <a:srgbClr val="CC00CC"/>
                </a:solidFill>
              </a:rPr>
              <a:t>P</a:t>
            </a:r>
            <a:r>
              <a:rPr lang="en-US" dirty="0">
                <a:solidFill>
                  <a:srgbClr val="CC00CC"/>
                </a:solidFill>
              </a:rPr>
              <a:t>(</a:t>
            </a:r>
            <a:r>
              <a:rPr lang="en-US" i="1" dirty="0">
                <a:solidFill>
                  <a:srgbClr val="CC00CC"/>
                </a:solidFill>
              </a:rPr>
              <a:t>e</a:t>
            </a:r>
            <a:r>
              <a:rPr lang="en-US" i="1" baseline="-25000" dirty="0">
                <a:solidFill>
                  <a:srgbClr val="CC00CC"/>
                </a:solidFill>
              </a:rPr>
              <a:t>t</a:t>
            </a:r>
            <a:r>
              <a:rPr lang="en-US" baseline="-25000" dirty="0">
                <a:solidFill>
                  <a:srgbClr val="CC00CC"/>
                </a:solidFill>
              </a:rPr>
              <a:t>+1</a:t>
            </a:r>
            <a:r>
              <a:rPr lang="en-US" dirty="0">
                <a:solidFill>
                  <a:srgbClr val="CC00CC"/>
                </a:solidFill>
              </a:rPr>
              <a:t>|</a:t>
            </a:r>
            <a:r>
              <a:rPr lang="en-US" i="1" dirty="0">
                <a:solidFill>
                  <a:srgbClr val="CC00CC"/>
                </a:solidFill>
              </a:rPr>
              <a:t>X</a:t>
            </a:r>
            <a:r>
              <a:rPr lang="en-US" i="1" baseline="-25000" dirty="0">
                <a:solidFill>
                  <a:srgbClr val="CC00CC"/>
                </a:solidFill>
              </a:rPr>
              <a:t>t</a:t>
            </a:r>
            <a:r>
              <a:rPr lang="en-US" baseline="-25000" dirty="0">
                <a:solidFill>
                  <a:srgbClr val="CC00CC"/>
                </a:solidFill>
              </a:rPr>
              <a:t>+1</a:t>
            </a:r>
            <a:r>
              <a:rPr lang="en-US" dirty="0">
                <a:solidFill>
                  <a:srgbClr val="CC00CC"/>
                </a:solidFill>
              </a:rPr>
              <a:t>) </a:t>
            </a:r>
            <a:r>
              <a:rPr lang="en-US" i="1" dirty="0">
                <a:solidFill>
                  <a:srgbClr val="CC00CC"/>
                </a:solidFill>
              </a:rPr>
              <a:t>P</a:t>
            </a:r>
            <a:r>
              <a:rPr lang="en-US" dirty="0">
                <a:solidFill>
                  <a:srgbClr val="CC00CC"/>
                </a:solidFill>
              </a:rPr>
              <a:t>(</a:t>
            </a:r>
            <a:r>
              <a:rPr lang="en-US" i="1" dirty="0">
                <a:solidFill>
                  <a:srgbClr val="CC00CC"/>
                </a:solidFill>
              </a:rPr>
              <a:t>X</a:t>
            </a:r>
            <a:r>
              <a:rPr lang="en-US" i="1" baseline="-25000" dirty="0">
                <a:solidFill>
                  <a:srgbClr val="CC00CC"/>
                </a:solidFill>
              </a:rPr>
              <a:t>t</a:t>
            </a:r>
            <a:r>
              <a:rPr lang="en-US" baseline="-25000" dirty="0">
                <a:solidFill>
                  <a:srgbClr val="CC00CC"/>
                </a:solidFill>
              </a:rPr>
              <a:t>+1</a:t>
            </a:r>
            <a:r>
              <a:rPr lang="en-US" dirty="0">
                <a:solidFill>
                  <a:srgbClr val="CC00CC"/>
                </a:solidFill>
              </a:rPr>
              <a:t>| </a:t>
            </a:r>
            <a:r>
              <a:rPr lang="en-US" i="1" dirty="0">
                <a:solidFill>
                  <a:srgbClr val="CC00CC"/>
                </a:solidFill>
              </a:rPr>
              <a:t>e</a:t>
            </a:r>
            <a:r>
              <a:rPr lang="en-US" baseline="-25000" dirty="0">
                <a:solidFill>
                  <a:srgbClr val="CC00CC"/>
                </a:solidFill>
              </a:rPr>
              <a:t>1:</a:t>
            </a:r>
            <a:r>
              <a:rPr lang="en-US" i="1" baseline="-25000" dirty="0">
                <a:solidFill>
                  <a:srgbClr val="CC00CC"/>
                </a:solidFill>
              </a:rPr>
              <a:t>t</a:t>
            </a:r>
            <a:r>
              <a:rPr lang="en-US" dirty="0">
                <a:solidFill>
                  <a:srgbClr val="CC00CC"/>
                </a:solidFill>
              </a:rPr>
              <a:t>)</a:t>
            </a:r>
          </a:p>
          <a:p>
            <a:pPr marL="342882" lvl="1" indent="-342882">
              <a:buClr>
                <a:schemeClr val="accent2"/>
              </a:buClr>
            </a:pPr>
            <a:r>
              <a:rPr lang="en-US" sz="3200" dirty="0">
                <a:solidFill>
                  <a:srgbClr val="CC00CC"/>
                </a:solidFill>
              </a:rPr>
              <a:t>                       = </a:t>
            </a:r>
            <a:r>
              <a:rPr lang="en-US" sz="3200" i="1" dirty="0">
                <a:solidFill>
                  <a:srgbClr val="CC00CC"/>
                </a:solidFill>
                <a:sym typeface="Symbol"/>
              </a:rPr>
              <a:t>α </a:t>
            </a:r>
            <a:r>
              <a:rPr lang="en-US" sz="3200" i="1" dirty="0">
                <a:solidFill>
                  <a:srgbClr val="CC00CC"/>
                </a:solidFill>
              </a:rPr>
              <a:t>P</a:t>
            </a:r>
            <a:r>
              <a:rPr lang="en-US" sz="3200" dirty="0">
                <a:solidFill>
                  <a:srgbClr val="CC00CC"/>
                </a:solidFill>
              </a:rPr>
              <a:t>(</a:t>
            </a:r>
            <a:r>
              <a:rPr lang="en-US" sz="3200" i="1" dirty="0">
                <a:solidFill>
                  <a:srgbClr val="CC00CC"/>
                </a:solidFill>
              </a:rPr>
              <a:t>e</a:t>
            </a:r>
            <a:r>
              <a:rPr lang="en-US" sz="3200" i="1" baseline="-25000" dirty="0">
                <a:solidFill>
                  <a:srgbClr val="CC00CC"/>
                </a:solidFill>
              </a:rPr>
              <a:t>t</a:t>
            </a:r>
            <a:r>
              <a:rPr lang="en-US" sz="3200" baseline="-25000" dirty="0">
                <a:solidFill>
                  <a:srgbClr val="CC00CC"/>
                </a:solidFill>
              </a:rPr>
              <a:t>+1</a:t>
            </a:r>
            <a:r>
              <a:rPr lang="en-US" sz="3200" dirty="0">
                <a:solidFill>
                  <a:srgbClr val="CC00CC"/>
                </a:solidFill>
              </a:rPr>
              <a:t>|</a:t>
            </a:r>
            <a:r>
              <a:rPr lang="en-US" sz="3200" i="1" dirty="0">
                <a:solidFill>
                  <a:srgbClr val="CC00CC"/>
                </a:solidFill>
              </a:rPr>
              <a:t>X</a:t>
            </a:r>
            <a:r>
              <a:rPr lang="en-US" sz="3200" i="1" baseline="-25000" dirty="0">
                <a:solidFill>
                  <a:srgbClr val="CC00CC"/>
                </a:solidFill>
              </a:rPr>
              <a:t>t</a:t>
            </a:r>
            <a:r>
              <a:rPr lang="en-US" sz="3200" baseline="-25000" dirty="0">
                <a:solidFill>
                  <a:srgbClr val="CC00CC"/>
                </a:solidFill>
              </a:rPr>
              <a:t>+1</a:t>
            </a:r>
            <a:r>
              <a:rPr lang="en-US" sz="3200" dirty="0">
                <a:solidFill>
                  <a:srgbClr val="CC00CC"/>
                </a:solidFill>
              </a:rPr>
              <a:t>) </a:t>
            </a:r>
            <a:r>
              <a:rPr lang="en-US" sz="3200" dirty="0">
                <a:solidFill>
                  <a:srgbClr val="CC00CC"/>
                </a:solidFill>
                <a:sym typeface="Symbol"/>
              </a:rPr>
              <a:t></a:t>
            </a:r>
            <a:r>
              <a:rPr lang="en-US" sz="3600" i="1" baseline="-25000" dirty="0" err="1">
                <a:solidFill>
                  <a:srgbClr val="CC00CC"/>
                </a:solidFill>
                <a:sym typeface="Symbol"/>
              </a:rPr>
              <a:t>x</a:t>
            </a:r>
            <a:r>
              <a:rPr lang="en-US" i="1" baseline="-51000" dirty="0" err="1">
                <a:solidFill>
                  <a:srgbClr val="CC00CC"/>
                </a:solidFill>
                <a:sym typeface="Symbol"/>
              </a:rPr>
              <a:t>t</a:t>
            </a:r>
            <a:r>
              <a:rPr lang="en-US" i="1" dirty="0">
                <a:solidFill>
                  <a:srgbClr val="CC00CC"/>
                </a:solidFill>
                <a:sym typeface="Symbol"/>
              </a:rPr>
              <a:t> </a:t>
            </a:r>
            <a:r>
              <a:rPr lang="en-US" sz="3200" i="1" dirty="0">
                <a:solidFill>
                  <a:srgbClr val="CC00CC"/>
                </a:solidFill>
                <a:sym typeface="Symbol"/>
              </a:rPr>
              <a:t>P</a:t>
            </a:r>
            <a:r>
              <a:rPr lang="en-US" sz="3200" dirty="0">
                <a:solidFill>
                  <a:srgbClr val="CC00CC"/>
                </a:solidFill>
                <a:sym typeface="Symbol"/>
              </a:rPr>
              <a:t>(</a:t>
            </a:r>
            <a:r>
              <a:rPr lang="en-US" sz="3200" i="1" dirty="0" err="1">
                <a:solidFill>
                  <a:srgbClr val="CC00CC"/>
                </a:solidFill>
                <a:sym typeface="Symbol"/>
              </a:rPr>
              <a:t>x</a:t>
            </a:r>
            <a:r>
              <a:rPr lang="en-US" sz="3200" i="1" baseline="-25000" dirty="0" err="1">
                <a:solidFill>
                  <a:srgbClr val="CC00CC"/>
                </a:solidFill>
                <a:latin typeface="Calibri"/>
                <a:cs typeface="Calibri"/>
              </a:rPr>
              <a:t>t</a:t>
            </a:r>
            <a:r>
              <a:rPr lang="en-US" sz="3200" dirty="0">
                <a:solidFill>
                  <a:srgbClr val="CC00CC"/>
                </a:solidFill>
                <a:latin typeface="Calibri"/>
                <a:cs typeface="Calibri"/>
                <a:sym typeface="Symbol"/>
              </a:rPr>
              <a:t> </a:t>
            </a:r>
            <a:r>
              <a:rPr lang="en-US" sz="3200" dirty="0">
                <a:solidFill>
                  <a:srgbClr val="CC00CC"/>
                </a:solidFill>
              </a:rPr>
              <a:t>| </a:t>
            </a:r>
            <a:r>
              <a:rPr lang="en-US" sz="3200" i="1" dirty="0">
                <a:solidFill>
                  <a:srgbClr val="CC00CC"/>
                </a:solidFill>
              </a:rPr>
              <a:t>e</a:t>
            </a:r>
            <a:r>
              <a:rPr lang="en-US" sz="3200" baseline="-25000" dirty="0">
                <a:solidFill>
                  <a:srgbClr val="CC00CC"/>
                </a:solidFill>
              </a:rPr>
              <a:t>1:</a:t>
            </a:r>
            <a:r>
              <a:rPr lang="en-US" sz="3200" i="1" baseline="-25000" dirty="0">
                <a:solidFill>
                  <a:srgbClr val="CC00CC"/>
                </a:solidFill>
              </a:rPr>
              <a:t>t</a:t>
            </a:r>
            <a:r>
              <a:rPr lang="en-US" sz="3200" dirty="0">
                <a:solidFill>
                  <a:srgbClr val="CC00CC"/>
                </a:solidFill>
                <a:sym typeface="Symbol"/>
              </a:rPr>
              <a:t>)</a:t>
            </a:r>
            <a:r>
              <a:rPr lang="en-US" sz="3200" i="1" dirty="0">
                <a:solidFill>
                  <a:srgbClr val="CC00CC"/>
                </a:solidFill>
                <a:sym typeface="Symbol"/>
              </a:rPr>
              <a:t> P</a:t>
            </a:r>
            <a:r>
              <a:rPr lang="en-US" sz="3200" dirty="0">
                <a:solidFill>
                  <a:srgbClr val="CC00CC"/>
                </a:solidFill>
                <a:sym typeface="Symbol"/>
              </a:rPr>
              <a:t>(</a:t>
            </a:r>
            <a:r>
              <a:rPr lang="en-US" sz="3200" i="1" dirty="0">
                <a:solidFill>
                  <a:srgbClr val="CC00CC"/>
                </a:solidFill>
                <a:sym typeface="Symbol"/>
              </a:rPr>
              <a:t>X</a:t>
            </a:r>
            <a:r>
              <a:rPr lang="en-US" sz="3200" i="1" baseline="-25000" dirty="0">
                <a:solidFill>
                  <a:srgbClr val="CC00CC"/>
                </a:solidFill>
                <a:latin typeface="Calibri"/>
                <a:cs typeface="Calibri"/>
              </a:rPr>
              <a:t>t</a:t>
            </a:r>
            <a:r>
              <a:rPr lang="en-US" sz="3200" baseline="-25000" dirty="0">
                <a:solidFill>
                  <a:srgbClr val="CC00CC"/>
                </a:solidFill>
              </a:rPr>
              <a:t>+1</a:t>
            </a:r>
            <a:r>
              <a:rPr lang="en-US" sz="3200" dirty="0">
                <a:solidFill>
                  <a:srgbClr val="CC00CC"/>
                </a:solidFill>
                <a:latin typeface="Calibri"/>
                <a:cs typeface="Calibri"/>
              </a:rPr>
              <a:t>|</a:t>
            </a:r>
            <a:r>
              <a:rPr lang="en-US" sz="3200" baseline="-25000" dirty="0">
                <a:solidFill>
                  <a:srgbClr val="CC00CC"/>
                </a:solidFill>
                <a:latin typeface="Calibri"/>
                <a:cs typeface="Calibri"/>
              </a:rPr>
              <a:t> </a:t>
            </a:r>
            <a:r>
              <a:rPr lang="en-US" sz="3200" i="1" dirty="0" err="1">
                <a:solidFill>
                  <a:srgbClr val="CC00CC"/>
                </a:solidFill>
                <a:sym typeface="Symbol"/>
              </a:rPr>
              <a:t>x</a:t>
            </a:r>
            <a:r>
              <a:rPr lang="en-US" sz="3200" i="1" baseline="-25000" dirty="0" err="1">
                <a:solidFill>
                  <a:srgbClr val="CC00CC"/>
                </a:solidFill>
                <a:latin typeface="Calibri"/>
                <a:cs typeface="Calibri"/>
              </a:rPr>
              <a:t>t</a:t>
            </a:r>
            <a:r>
              <a:rPr lang="en-US" sz="3200" dirty="0">
                <a:solidFill>
                  <a:srgbClr val="CC00CC"/>
                </a:solidFill>
                <a:latin typeface="Calibri"/>
                <a:cs typeface="Calibri"/>
                <a:sym typeface="Symbol"/>
              </a:rPr>
              <a:t>, </a:t>
            </a:r>
            <a:r>
              <a:rPr lang="en-US" sz="3200" i="1" dirty="0">
                <a:solidFill>
                  <a:srgbClr val="CC00CC"/>
                </a:solidFill>
              </a:rPr>
              <a:t>e</a:t>
            </a:r>
            <a:r>
              <a:rPr lang="en-US" sz="3200" baseline="-25000" dirty="0">
                <a:solidFill>
                  <a:srgbClr val="CC00CC"/>
                </a:solidFill>
              </a:rPr>
              <a:t>1:</a:t>
            </a:r>
            <a:r>
              <a:rPr lang="en-US" sz="3200" i="1" baseline="-25000" dirty="0">
                <a:solidFill>
                  <a:srgbClr val="CC00CC"/>
                </a:solidFill>
              </a:rPr>
              <a:t>t</a:t>
            </a:r>
            <a:r>
              <a:rPr lang="en-US" sz="3200" dirty="0">
                <a:solidFill>
                  <a:srgbClr val="CC00CC"/>
                </a:solidFill>
                <a:sym typeface="Symbol"/>
              </a:rPr>
              <a:t>)</a:t>
            </a:r>
          </a:p>
          <a:p>
            <a:pPr marL="342882" lvl="1" indent="-342882">
              <a:buClr>
                <a:schemeClr val="accent2"/>
              </a:buClr>
            </a:pPr>
            <a:r>
              <a:rPr lang="en-US" sz="3200" dirty="0">
                <a:solidFill>
                  <a:srgbClr val="CC00CC"/>
                </a:solidFill>
              </a:rPr>
              <a:t>                       = </a:t>
            </a:r>
            <a:r>
              <a:rPr lang="en-US" sz="3200" i="1" dirty="0">
                <a:solidFill>
                  <a:srgbClr val="CC00CC"/>
                </a:solidFill>
                <a:sym typeface="Symbol"/>
              </a:rPr>
              <a:t>α </a:t>
            </a:r>
            <a:r>
              <a:rPr lang="en-US" sz="3200" i="1" dirty="0">
                <a:solidFill>
                  <a:srgbClr val="CC00CC"/>
                </a:solidFill>
              </a:rPr>
              <a:t>P</a:t>
            </a:r>
            <a:r>
              <a:rPr lang="en-US" sz="3200" dirty="0">
                <a:solidFill>
                  <a:srgbClr val="CC00CC"/>
                </a:solidFill>
              </a:rPr>
              <a:t>(</a:t>
            </a:r>
            <a:r>
              <a:rPr lang="en-US" sz="3200" i="1" dirty="0">
                <a:solidFill>
                  <a:srgbClr val="CC00CC"/>
                </a:solidFill>
              </a:rPr>
              <a:t>e</a:t>
            </a:r>
            <a:r>
              <a:rPr lang="en-US" sz="3200" i="1" baseline="-25000" dirty="0">
                <a:solidFill>
                  <a:srgbClr val="CC00CC"/>
                </a:solidFill>
              </a:rPr>
              <a:t>t</a:t>
            </a:r>
            <a:r>
              <a:rPr lang="en-US" sz="3200" baseline="-25000" dirty="0">
                <a:solidFill>
                  <a:srgbClr val="CC00CC"/>
                </a:solidFill>
              </a:rPr>
              <a:t>+1</a:t>
            </a:r>
            <a:r>
              <a:rPr lang="en-US" sz="3200" dirty="0">
                <a:solidFill>
                  <a:srgbClr val="CC00CC"/>
                </a:solidFill>
              </a:rPr>
              <a:t>|</a:t>
            </a:r>
            <a:r>
              <a:rPr lang="en-US" sz="3200" i="1" dirty="0">
                <a:solidFill>
                  <a:srgbClr val="CC00CC"/>
                </a:solidFill>
              </a:rPr>
              <a:t>X</a:t>
            </a:r>
            <a:r>
              <a:rPr lang="en-US" sz="3200" i="1" baseline="-25000" dirty="0">
                <a:solidFill>
                  <a:srgbClr val="CC00CC"/>
                </a:solidFill>
              </a:rPr>
              <a:t>t</a:t>
            </a:r>
            <a:r>
              <a:rPr lang="en-US" sz="3200" baseline="-25000" dirty="0">
                <a:solidFill>
                  <a:srgbClr val="CC00CC"/>
                </a:solidFill>
              </a:rPr>
              <a:t>+1</a:t>
            </a:r>
            <a:r>
              <a:rPr lang="en-US" sz="3200" dirty="0">
                <a:solidFill>
                  <a:srgbClr val="CC00CC"/>
                </a:solidFill>
              </a:rPr>
              <a:t>) </a:t>
            </a:r>
            <a:r>
              <a:rPr lang="en-US" sz="3200" dirty="0">
                <a:solidFill>
                  <a:srgbClr val="CC00CC"/>
                </a:solidFill>
                <a:sym typeface="Symbol"/>
              </a:rPr>
              <a:t></a:t>
            </a:r>
            <a:r>
              <a:rPr lang="en-US" sz="3600" i="1" baseline="-25000" dirty="0" err="1">
                <a:solidFill>
                  <a:srgbClr val="CC00CC"/>
                </a:solidFill>
                <a:sym typeface="Symbol"/>
              </a:rPr>
              <a:t>x</a:t>
            </a:r>
            <a:r>
              <a:rPr lang="en-US" sz="3200" i="1" baseline="-51000" dirty="0" err="1">
                <a:solidFill>
                  <a:srgbClr val="CC00CC"/>
                </a:solidFill>
                <a:sym typeface="Symbol"/>
              </a:rPr>
              <a:t>t</a:t>
            </a:r>
            <a:r>
              <a:rPr lang="en-US" sz="3200" i="1" dirty="0">
                <a:solidFill>
                  <a:srgbClr val="CC00CC"/>
                </a:solidFill>
                <a:sym typeface="Symbol"/>
              </a:rPr>
              <a:t> P</a:t>
            </a:r>
            <a:r>
              <a:rPr lang="en-US" sz="3200" dirty="0">
                <a:solidFill>
                  <a:srgbClr val="CC00CC"/>
                </a:solidFill>
                <a:sym typeface="Symbol"/>
              </a:rPr>
              <a:t>(</a:t>
            </a:r>
            <a:r>
              <a:rPr lang="en-US" sz="3200" i="1" dirty="0" err="1">
                <a:solidFill>
                  <a:srgbClr val="CC00CC"/>
                </a:solidFill>
                <a:sym typeface="Symbol"/>
              </a:rPr>
              <a:t>x</a:t>
            </a:r>
            <a:r>
              <a:rPr lang="en-US" sz="3200" i="1" baseline="-25000" dirty="0" err="1">
                <a:solidFill>
                  <a:srgbClr val="CC00CC"/>
                </a:solidFill>
                <a:latin typeface="Calibri"/>
                <a:cs typeface="Calibri"/>
              </a:rPr>
              <a:t>t</a:t>
            </a:r>
            <a:r>
              <a:rPr lang="en-US" sz="3200" dirty="0">
                <a:solidFill>
                  <a:srgbClr val="CC00CC"/>
                </a:solidFill>
                <a:latin typeface="Calibri"/>
                <a:cs typeface="Calibri"/>
                <a:sym typeface="Symbol"/>
              </a:rPr>
              <a:t> </a:t>
            </a:r>
            <a:r>
              <a:rPr lang="en-US" sz="3200" dirty="0">
                <a:solidFill>
                  <a:srgbClr val="CC00CC"/>
                </a:solidFill>
              </a:rPr>
              <a:t>| </a:t>
            </a:r>
            <a:r>
              <a:rPr lang="en-US" sz="3200" i="1" dirty="0">
                <a:solidFill>
                  <a:srgbClr val="CC00CC"/>
                </a:solidFill>
              </a:rPr>
              <a:t>e</a:t>
            </a:r>
            <a:r>
              <a:rPr lang="en-US" sz="3200" baseline="-25000" dirty="0">
                <a:solidFill>
                  <a:srgbClr val="CC00CC"/>
                </a:solidFill>
              </a:rPr>
              <a:t>1:</a:t>
            </a:r>
            <a:r>
              <a:rPr lang="en-US" sz="3200" i="1" baseline="-25000" dirty="0">
                <a:solidFill>
                  <a:srgbClr val="CC00CC"/>
                </a:solidFill>
              </a:rPr>
              <a:t>t</a:t>
            </a:r>
            <a:r>
              <a:rPr lang="en-US" sz="3200" dirty="0">
                <a:solidFill>
                  <a:srgbClr val="CC00CC"/>
                </a:solidFill>
                <a:sym typeface="Symbol"/>
              </a:rPr>
              <a:t>)</a:t>
            </a:r>
            <a:r>
              <a:rPr lang="en-US" sz="3200" i="1" dirty="0">
                <a:solidFill>
                  <a:srgbClr val="CC00CC"/>
                </a:solidFill>
                <a:sym typeface="Symbol"/>
              </a:rPr>
              <a:t> P</a:t>
            </a:r>
            <a:r>
              <a:rPr lang="en-US" sz="3200" dirty="0">
                <a:solidFill>
                  <a:srgbClr val="CC00CC"/>
                </a:solidFill>
                <a:sym typeface="Symbol"/>
              </a:rPr>
              <a:t>(</a:t>
            </a:r>
            <a:r>
              <a:rPr lang="en-US" sz="3200" i="1" dirty="0">
                <a:solidFill>
                  <a:srgbClr val="CC00CC"/>
                </a:solidFill>
                <a:sym typeface="Symbol"/>
              </a:rPr>
              <a:t>X</a:t>
            </a:r>
            <a:r>
              <a:rPr lang="en-US" sz="3200" i="1" baseline="-25000" dirty="0">
                <a:solidFill>
                  <a:srgbClr val="CC00CC"/>
                </a:solidFill>
                <a:latin typeface="Calibri"/>
                <a:cs typeface="Calibri"/>
              </a:rPr>
              <a:t>t</a:t>
            </a:r>
            <a:r>
              <a:rPr lang="en-US" sz="3200" baseline="-25000" dirty="0">
                <a:solidFill>
                  <a:srgbClr val="CC00CC"/>
                </a:solidFill>
              </a:rPr>
              <a:t>+1</a:t>
            </a:r>
            <a:r>
              <a:rPr lang="en-US" sz="3200" dirty="0">
                <a:solidFill>
                  <a:srgbClr val="CC00CC"/>
                </a:solidFill>
                <a:latin typeface="Calibri"/>
                <a:cs typeface="Calibri"/>
              </a:rPr>
              <a:t>|</a:t>
            </a:r>
            <a:r>
              <a:rPr lang="en-US" sz="3200" baseline="-25000" dirty="0">
                <a:solidFill>
                  <a:srgbClr val="CC00CC"/>
                </a:solidFill>
                <a:latin typeface="Calibri"/>
                <a:cs typeface="Calibri"/>
              </a:rPr>
              <a:t> </a:t>
            </a:r>
            <a:r>
              <a:rPr lang="en-US" sz="3200" i="1" dirty="0" err="1">
                <a:solidFill>
                  <a:srgbClr val="CC00CC"/>
                </a:solidFill>
                <a:sym typeface="Symbol"/>
              </a:rPr>
              <a:t>x</a:t>
            </a:r>
            <a:r>
              <a:rPr lang="en-US" sz="3200" i="1" baseline="-25000" dirty="0" err="1">
                <a:solidFill>
                  <a:srgbClr val="CC00CC"/>
                </a:solidFill>
                <a:latin typeface="Calibri"/>
                <a:cs typeface="Calibri"/>
              </a:rPr>
              <a:t>t</a:t>
            </a:r>
            <a:r>
              <a:rPr lang="en-US" sz="3200" dirty="0">
                <a:solidFill>
                  <a:srgbClr val="CC00CC"/>
                </a:solidFill>
                <a:sym typeface="Symbol"/>
              </a:rPr>
              <a:t>)</a:t>
            </a:r>
          </a:p>
          <a:p>
            <a:pPr marL="0" indent="0">
              <a:buNone/>
            </a:pPr>
            <a:endParaRPr lang="en-US" dirty="0">
              <a:solidFill>
                <a:srgbClr val="CC00CC"/>
              </a:solidFill>
            </a:endParaRPr>
          </a:p>
          <a:p>
            <a:endParaRPr lang="en-US" dirty="0"/>
          </a:p>
        </p:txBody>
      </p:sp>
      <p:sp>
        <p:nvSpPr>
          <p:cNvPr id="4" name="Slide Number Placeholder 3"/>
          <p:cNvSpPr>
            <a:spLocks noGrp="1"/>
          </p:cNvSpPr>
          <p:nvPr>
            <p:ph type="sldNum" sz="quarter" idx="12"/>
          </p:nvPr>
        </p:nvSpPr>
        <p:spPr/>
        <p:txBody>
          <a:bodyPr/>
          <a:lstStyle/>
          <a:p>
            <a:fld id="{E0A20002-19F1-4774-AF43-286B6C1B4006}" type="slidenum">
              <a:rPr lang="en-US" smtClean="0"/>
              <a:pPr/>
              <a:t>32</a:t>
            </a:fld>
            <a:endParaRPr lang="en-US"/>
          </a:p>
        </p:txBody>
      </p:sp>
      <p:cxnSp>
        <p:nvCxnSpPr>
          <p:cNvPr id="6" name="Straight Connector 5"/>
          <p:cNvCxnSpPr/>
          <p:nvPr/>
        </p:nvCxnSpPr>
        <p:spPr>
          <a:xfrm>
            <a:off x="3505200" y="3733800"/>
            <a:ext cx="6858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029200" y="3733800"/>
            <a:ext cx="6858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Rounded Rectangular Callout 7"/>
          <p:cNvSpPr/>
          <p:nvPr/>
        </p:nvSpPr>
        <p:spPr>
          <a:xfrm>
            <a:off x="6096000" y="2514600"/>
            <a:ext cx="3200400" cy="457200"/>
          </a:xfrm>
          <a:prstGeom prst="wedgeRoundRectCallout">
            <a:avLst>
              <a:gd name="adj1" fmla="val -62499"/>
              <a:gd name="adj2" fmla="val 198611"/>
              <a:gd name="adj3" fmla="val 16667"/>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Apply Bayes’ rule</a:t>
            </a:r>
          </a:p>
        </p:txBody>
      </p:sp>
      <p:cxnSp>
        <p:nvCxnSpPr>
          <p:cNvPr id="9" name="Straight Connector 8"/>
          <p:cNvCxnSpPr/>
          <p:nvPr/>
        </p:nvCxnSpPr>
        <p:spPr>
          <a:xfrm>
            <a:off x="4648200" y="4267200"/>
            <a:ext cx="13716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Rounded Rectangular Callout 10"/>
          <p:cNvSpPr/>
          <p:nvPr/>
        </p:nvSpPr>
        <p:spPr>
          <a:xfrm>
            <a:off x="6477000" y="3048000"/>
            <a:ext cx="3505200" cy="457200"/>
          </a:xfrm>
          <a:prstGeom prst="wedgeRoundRectCallout">
            <a:avLst>
              <a:gd name="adj1" fmla="val -62499"/>
              <a:gd name="adj2" fmla="val 198611"/>
              <a:gd name="adj3" fmla="val 16667"/>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Apply conditional independence</a:t>
            </a:r>
          </a:p>
        </p:txBody>
      </p:sp>
      <p:cxnSp>
        <p:nvCxnSpPr>
          <p:cNvPr id="12" name="Straight Connector 11"/>
          <p:cNvCxnSpPr/>
          <p:nvPr/>
        </p:nvCxnSpPr>
        <p:spPr>
          <a:xfrm>
            <a:off x="5410200" y="4876800"/>
            <a:ext cx="19050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657600" y="4876800"/>
            <a:ext cx="16764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200400" y="4876800"/>
            <a:ext cx="3048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Rounded Rectangular Callout 17"/>
          <p:cNvSpPr/>
          <p:nvPr/>
        </p:nvSpPr>
        <p:spPr>
          <a:xfrm>
            <a:off x="6400800" y="5486400"/>
            <a:ext cx="1524000" cy="457200"/>
          </a:xfrm>
          <a:prstGeom prst="wedgeRoundRectCallout">
            <a:avLst>
              <a:gd name="adj1" fmla="val -66593"/>
              <a:gd name="adj2" fmla="val -176389"/>
              <a:gd name="adj3" fmla="val 16667"/>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Predict</a:t>
            </a:r>
          </a:p>
        </p:txBody>
      </p:sp>
      <p:sp>
        <p:nvSpPr>
          <p:cNvPr id="19" name="Rounded Rectangular Callout 18"/>
          <p:cNvSpPr/>
          <p:nvPr/>
        </p:nvSpPr>
        <p:spPr>
          <a:xfrm>
            <a:off x="4648200" y="5486400"/>
            <a:ext cx="1524000" cy="457200"/>
          </a:xfrm>
          <a:prstGeom prst="wedgeRoundRectCallout">
            <a:avLst>
              <a:gd name="adj1" fmla="val -66593"/>
              <a:gd name="adj2" fmla="val -176389"/>
              <a:gd name="adj3" fmla="val 16667"/>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Update</a:t>
            </a:r>
          </a:p>
        </p:txBody>
      </p:sp>
      <p:sp>
        <p:nvSpPr>
          <p:cNvPr id="20" name="Rounded Rectangular Callout 19"/>
          <p:cNvSpPr/>
          <p:nvPr/>
        </p:nvSpPr>
        <p:spPr>
          <a:xfrm>
            <a:off x="2209800" y="5486400"/>
            <a:ext cx="1524000" cy="457200"/>
          </a:xfrm>
          <a:prstGeom prst="wedgeRoundRectCallout">
            <a:avLst>
              <a:gd name="adj1" fmla="val 25907"/>
              <a:gd name="adj2" fmla="val -168056"/>
              <a:gd name="adj3" fmla="val 16667"/>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Normalize</a:t>
            </a:r>
          </a:p>
        </p:txBody>
      </p:sp>
      <p:sp>
        <p:nvSpPr>
          <p:cNvPr id="21" name="Rounded Rectangular Callout 20"/>
          <p:cNvSpPr/>
          <p:nvPr/>
        </p:nvSpPr>
        <p:spPr>
          <a:xfrm>
            <a:off x="7772400" y="3733800"/>
            <a:ext cx="3505200" cy="457200"/>
          </a:xfrm>
          <a:prstGeom prst="wedgeRoundRectCallout">
            <a:avLst>
              <a:gd name="adj1" fmla="val -62499"/>
              <a:gd name="adj2" fmla="val 198611"/>
              <a:gd name="adj3" fmla="val 16667"/>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Condition on </a:t>
            </a:r>
            <a:r>
              <a:rPr lang="en-US" i="1" dirty="0" err="1">
                <a:solidFill>
                  <a:srgbClr val="CC00CC"/>
                </a:solidFill>
              </a:rPr>
              <a:t>X</a:t>
            </a:r>
            <a:r>
              <a:rPr lang="en-US" i="1" baseline="-25000" dirty="0" err="1">
                <a:solidFill>
                  <a:srgbClr val="CC00CC"/>
                </a:solidFill>
              </a:rPr>
              <a:t>t</a:t>
            </a:r>
            <a:endParaRPr lang="en-US" i="1" dirty="0">
              <a:solidFill>
                <a:schemeClr val="tx1"/>
              </a:solidFill>
            </a:endParaRPr>
          </a:p>
        </p:txBody>
      </p:sp>
      <p:cxnSp>
        <p:nvCxnSpPr>
          <p:cNvPr id="22" name="Straight Connector 21"/>
          <p:cNvCxnSpPr/>
          <p:nvPr/>
        </p:nvCxnSpPr>
        <p:spPr>
          <a:xfrm>
            <a:off x="8839200" y="5486400"/>
            <a:ext cx="10668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4" name="Rounded Rectangular Callout 23"/>
          <p:cNvSpPr/>
          <p:nvPr/>
        </p:nvSpPr>
        <p:spPr>
          <a:xfrm>
            <a:off x="10058400" y="4191000"/>
            <a:ext cx="2133600" cy="762000"/>
          </a:xfrm>
          <a:prstGeom prst="wedgeRoundRectCallout">
            <a:avLst>
              <a:gd name="adj1" fmla="val -55978"/>
              <a:gd name="adj2" fmla="val 119166"/>
              <a:gd name="adj3" fmla="val 16667"/>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Apply conditional </a:t>
            </a:r>
          </a:p>
          <a:p>
            <a:pPr algn="ctr"/>
            <a:r>
              <a:rPr lang="en-US" dirty="0">
                <a:solidFill>
                  <a:schemeClr val="tx1"/>
                </a:solidFill>
              </a:rPr>
              <a:t>independence</a:t>
            </a:r>
          </a:p>
        </p:txBody>
      </p:sp>
    </p:spTree>
    <p:extLst>
      <p:ext uri="{BB962C8B-B14F-4D97-AF65-F5344CB8AC3E}">
        <p14:creationId xmlns:p14="http://schemas.microsoft.com/office/powerpoint/2010/main" val="5369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8"/>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9"/>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8" grpId="0" animBg="1"/>
      <p:bldP spid="18" grpId="1" animBg="1"/>
      <p:bldP spid="19" grpId="0" animBg="1"/>
      <p:bldP spid="19" grpId="1" animBg="1"/>
      <p:bldP spid="20" grpId="0" animBg="1"/>
      <p:bldP spid="20" grpId="1" animBg="1"/>
      <p:bldP spid="21"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Filtering algorithm</a:t>
            </a:r>
          </a:p>
        </p:txBody>
      </p:sp>
      <p:sp>
        <p:nvSpPr>
          <p:cNvPr id="3" name="Content Placeholder 2"/>
          <p:cNvSpPr>
            <a:spLocks noGrp="1"/>
          </p:cNvSpPr>
          <p:nvPr>
            <p:ph idx="1"/>
          </p:nvPr>
        </p:nvSpPr>
        <p:spPr/>
        <p:txBody>
          <a:bodyPr/>
          <a:lstStyle/>
          <a:p>
            <a:r>
              <a:rPr lang="en-US" i="1" dirty="0">
                <a:solidFill>
                  <a:srgbClr val="0000FF"/>
                </a:solidFill>
              </a:rPr>
              <a:t>P</a:t>
            </a:r>
            <a:r>
              <a:rPr lang="en-US" dirty="0">
                <a:solidFill>
                  <a:srgbClr val="0000FF"/>
                </a:solidFill>
              </a:rPr>
              <a:t>(</a:t>
            </a:r>
            <a:r>
              <a:rPr lang="en-US" i="1" dirty="0">
                <a:solidFill>
                  <a:srgbClr val="0000FF"/>
                </a:solidFill>
              </a:rPr>
              <a:t>X</a:t>
            </a:r>
            <a:r>
              <a:rPr lang="en-US" i="1" baseline="-25000" dirty="0">
                <a:solidFill>
                  <a:srgbClr val="0000FF"/>
                </a:solidFill>
              </a:rPr>
              <a:t>t</a:t>
            </a:r>
            <a:r>
              <a:rPr lang="en-US" baseline="-25000" dirty="0">
                <a:solidFill>
                  <a:srgbClr val="0000FF"/>
                </a:solidFill>
              </a:rPr>
              <a:t>+1</a:t>
            </a:r>
            <a:r>
              <a:rPr lang="en-US" dirty="0">
                <a:solidFill>
                  <a:srgbClr val="0000FF"/>
                </a:solidFill>
              </a:rPr>
              <a:t>|</a:t>
            </a:r>
            <a:r>
              <a:rPr lang="en-US" i="1" dirty="0">
                <a:solidFill>
                  <a:srgbClr val="0000FF"/>
                </a:solidFill>
              </a:rPr>
              <a:t>e</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a:t>
            </a:r>
            <a:r>
              <a:rPr lang="en-US" dirty="0">
                <a:solidFill>
                  <a:srgbClr val="CC00CC"/>
                </a:solidFill>
              </a:rPr>
              <a:t>= </a:t>
            </a:r>
            <a:r>
              <a:rPr lang="en-US" sz="3200" i="1" dirty="0">
                <a:solidFill>
                  <a:srgbClr val="CC00CC"/>
                </a:solidFill>
                <a:sym typeface="Symbol"/>
              </a:rPr>
              <a:t>α </a:t>
            </a:r>
            <a:r>
              <a:rPr lang="en-US" sz="3200" i="1" dirty="0">
                <a:solidFill>
                  <a:srgbClr val="CC00CC"/>
                </a:solidFill>
              </a:rPr>
              <a:t>P</a:t>
            </a:r>
            <a:r>
              <a:rPr lang="en-US" sz="3200" dirty="0">
                <a:solidFill>
                  <a:srgbClr val="CC00CC"/>
                </a:solidFill>
              </a:rPr>
              <a:t>(</a:t>
            </a:r>
            <a:r>
              <a:rPr lang="en-US" sz="3200" i="1" dirty="0">
                <a:solidFill>
                  <a:srgbClr val="CC00CC"/>
                </a:solidFill>
              </a:rPr>
              <a:t>e</a:t>
            </a:r>
            <a:r>
              <a:rPr lang="en-US" sz="3200" i="1" baseline="-25000" dirty="0">
                <a:solidFill>
                  <a:srgbClr val="CC00CC"/>
                </a:solidFill>
              </a:rPr>
              <a:t>t</a:t>
            </a:r>
            <a:r>
              <a:rPr lang="en-US" sz="3200" baseline="-25000" dirty="0">
                <a:solidFill>
                  <a:srgbClr val="CC00CC"/>
                </a:solidFill>
              </a:rPr>
              <a:t>+1</a:t>
            </a:r>
            <a:r>
              <a:rPr lang="en-US" sz="3200" dirty="0">
                <a:solidFill>
                  <a:srgbClr val="CC00CC"/>
                </a:solidFill>
              </a:rPr>
              <a:t>|</a:t>
            </a:r>
            <a:r>
              <a:rPr lang="en-US" sz="3200" i="1" dirty="0">
                <a:solidFill>
                  <a:srgbClr val="CC00CC"/>
                </a:solidFill>
              </a:rPr>
              <a:t>X</a:t>
            </a:r>
            <a:r>
              <a:rPr lang="en-US" sz="3200" i="1" baseline="-25000" dirty="0">
                <a:solidFill>
                  <a:srgbClr val="CC00CC"/>
                </a:solidFill>
              </a:rPr>
              <a:t>t</a:t>
            </a:r>
            <a:r>
              <a:rPr lang="en-US" sz="3200" baseline="-25000" dirty="0">
                <a:solidFill>
                  <a:srgbClr val="CC00CC"/>
                </a:solidFill>
              </a:rPr>
              <a:t>+1</a:t>
            </a:r>
            <a:r>
              <a:rPr lang="en-US" sz="3200" dirty="0">
                <a:solidFill>
                  <a:srgbClr val="CC00CC"/>
                </a:solidFill>
              </a:rPr>
              <a:t>) </a:t>
            </a:r>
            <a:r>
              <a:rPr lang="en-US" sz="3200" dirty="0">
                <a:solidFill>
                  <a:srgbClr val="CC00CC"/>
                </a:solidFill>
                <a:sym typeface="Symbol"/>
              </a:rPr>
              <a:t></a:t>
            </a:r>
            <a:r>
              <a:rPr lang="en-US" sz="3600" i="1" baseline="-25000" dirty="0" err="1">
                <a:solidFill>
                  <a:srgbClr val="CC00CC"/>
                </a:solidFill>
                <a:sym typeface="Symbol"/>
              </a:rPr>
              <a:t>x</a:t>
            </a:r>
            <a:r>
              <a:rPr lang="en-US" sz="3200" i="1" baseline="-51000" dirty="0" err="1">
                <a:solidFill>
                  <a:srgbClr val="CC00CC"/>
                </a:solidFill>
                <a:sym typeface="Symbol"/>
              </a:rPr>
              <a:t>t</a:t>
            </a:r>
            <a:r>
              <a:rPr lang="en-US" sz="3200" i="1" dirty="0">
                <a:solidFill>
                  <a:srgbClr val="CC00CC"/>
                </a:solidFill>
                <a:sym typeface="Symbol"/>
              </a:rPr>
              <a:t> </a:t>
            </a:r>
            <a:r>
              <a:rPr lang="en-US" sz="3200" i="1" dirty="0">
                <a:solidFill>
                  <a:srgbClr val="0000FF"/>
                </a:solidFill>
                <a:sym typeface="Symbol"/>
              </a:rPr>
              <a:t>P</a:t>
            </a:r>
            <a:r>
              <a:rPr lang="en-US" sz="3200" dirty="0">
                <a:solidFill>
                  <a:srgbClr val="0000FF"/>
                </a:solidFill>
                <a:sym typeface="Symbol"/>
              </a:rPr>
              <a:t>(</a:t>
            </a:r>
            <a:r>
              <a:rPr lang="en-US" sz="3200" i="1" dirty="0" err="1">
                <a:solidFill>
                  <a:srgbClr val="0000FF"/>
                </a:solidFill>
                <a:sym typeface="Symbol"/>
              </a:rPr>
              <a:t>x</a:t>
            </a:r>
            <a:r>
              <a:rPr lang="en-US" sz="3200" i="1" baseline="-25000" dirty="0" err="1">
                <a:solidFill>
                  <a:srgbClr val="0000FF"/>
                </a:solidFill>
                <a:latin typeface="Calibri"/>
                <a:cs typeface="Calibri"/>
              </a:rPr>
              <a:t>t</a:t>
            </a:r>
            <a:r>
              <a:rPr lang="en-US" sz="3200" dirty="0">
                <a:solidFill>
                  <a:srgbClr val="0000FF"/>
                </a:solidFill>
                <a:latin typeface="Calibri"/>
                <a:cs typeface="Calibri"/>
                <a:sym typeface="Symbol"/>
              </a:rPr>
              <a:t> </a:t>
            </a:r>
            <a:r>
              <a:rPr lang="en-US" sz="3200" dirty="0">
                <a:solidFill>
                  <a:srgbClr val="0000FF"/>
                </a:solidFill>
              </a:rPr>
              <a:t>| </a:t>
            </a:r>
            <a:r>
              <a:rPr lang="en-US" sz="3200" i="1" dirty="0">
                <a:solidFill>
                  <a:srgbClr val="0000FF"/>
                </a:solidFill>
              </a:rPr>
              <a:t>e</a:t>
            </a:r>
            <a:r>
              <a:rPr lang="en-US" sz="3200" baseline="-25000" dirty="0">
                <a:solidFill>
                  <a:srgbClr val="0000FF"/>
                </a:solidFill>
              </a:rPr>
              <a:t>1:</a:t>
            </a:r>
            <a:r>
              <a:rPr lang="en-US" sz="3200" i="1" baseline="-25000" dirty="0">
                <a:solidFill>
                  <a:srgbClr val="0000FF"/>
                </a:solidFill>
              </a:rPr>
              <a:t>t</a:t>
            </a:r>
            <a:r>
              <a:rPr lang="en-US" sz="3200" dirty="0">
                <a:solidFill>
                  <a:srgbClr val="0000FF"/>
                </a:solidFill>
                <a:sym typeface="Symbol"/>
              </a:rPr>
              <a:t>)</a:t>
            </a:r>
            <a:r>
              <a:rPr lang="en-US" sz="3200" i="1" dirty="0">
                <a:solidFill>
                  <a:srgbClr val="0000FF"/>
                </a:solidFill>
                <a:sym typeface="Symbol"/>
              </a:rPr>
              <a:t> </a:t>
            </a:r>
            <a:r>
              <a:rPr lang="en-US" sz="3200" i="1" dirty="0">
                <a:solidFill>
                  <a:srgbClr val="CC00CC"/>
                </a:solidFill>
                <a:sym typeface="Symbol"/>
              </a:rPr>
              <a:t>P</a:t>
            </a:r>
            <a:r>
              <a:rPr lang="en-US" sz="3200" dirty="0">
                <a:solidFill>
                  <a:srgbClr val="CC00CC"/>
                </a:solidFill>
                <a:sym typeface="Symbol"/>
              </a:rPr>
              <a:t>(</a:t>
            </a:r>
            <a:r>
              <a:rPr lang="en-US" sz="3200" i="1" dirty="0">
                <a:solidFill>
                  <a:srgbClr val="CC00CC"/>
                </a:solidFill>
                <a:sym typeface="Symbol"/>
              </a:rPr>
              <a:t>X</a:t>
            </a:r>
            <a:r>
              <a:rPr lang="en-US" sz="3200" i="1" baseline="-25000" dirty="0">
                <a:solidFill>
                  <a:srgbClr val="CC00CC"/>
                </a:solidFill>
                <a:latin typeface="Calibri"/>
                <a:cs typeface="Calibri"/>
              </a:rPr>
              <a:t>t</a:t>
            </a:r>
            <a:r>
              <a:rPr lang="en-US" sz="3200" baseline="-25000" dirty="0">
                <a:solidFill>
                  <a:srgbClr val="CC00CC"/>
                </a:solidFill>
              </a:rPr>
              <a:t>+1</a:t>
            </a:r>
            <a:r>
              <a:rPr lang="en-US" sz="3200" dirty="0">
                <a:solidFill>
                  <a:srgbClr val="CC00CC"/>
                </a:solidFill>
                <a:latin typeface="Calibri"/>
                <a:cs typeface="Calibri"/>
              </a:rPr>
              <a:t>|</a:t>
            </a:r>
            <a:r>
              <a:rPr lang="en-US" sz="3200" baseline="-25000" dirty="0">
                <a:solidFill>
                  <a:srgbClr val="CC00CC"/>
                </a:solidFill>
                <a:latin typeface="Calibri"/>
                <a:cs typeface="Calibri"/>
              </a:rPr>
              <a:t> </a:t>
            </a:r>
            <a:r>
              <a:rPr lang="en-US" sz="3200" i="1" dirty="0" err="1">
                <a:solidFill>
                  <a:srgbClr val="CC00CC"/>
                </a:solidFill>
                <a:sym typeface="Symbol"/>
              </a:rPr>
              <a:t>x</a:t>
            </a:r>
            <a:r>
              <a:rPr lang="en-US" sz="3200" i="1" baseline="-25000" dirty="0" err="1">
                <a:solidFill>
                  <a:srgbClr val="CC00CC"/>
                </a:solidFill>
                <a:latin typeface="Calibri"/>
                <a:cs typeface="Calibri"/>
              </a:rPr>
              <a:t>t</a:t>
            </a:r>
            <a:r>
              <a:rPr lang="en-US" sz="3200" dirty="0">
                <a:solidFill>
                  <a:srgbClr val="CC00CC"/>
                </a:solidFill>
                <a:sym typeface="Symbol"/>
              </a:rPr>
              <a:t>)</a:t>
            </a:r>
          </a:p>
          <a:p>
            <a:endParaRPr lang="en-US" dirty="0">
              <a:solidFill>
                <a:srgbClr val="CC00CC"/>
              </a:solidFill>
              <a:sym typeface="Symbol"/>
            </a:endParaRPr>
          </a:p>
          <a:p>
            <a:endParaRPr lang="en-US" sz="3200" dirty="0">
              <a:solidFill>
                <a:srgbClr val="CC00CC"/>
              </a:solidFill>
              <a:sym typeface="Symbol"/>
            </a:endParaRPr>
          </a:p>
          <a:p>
            <a:endParaRPr lang="en-US" dirty="0">
              <a:solidFill>
                <a:srgbClr val="CC00CC"/>
              </a:solidFill>
              <a:sym typeface="Symbol"/>
            </a:endParaRPr>
          </a:p>
          <a:p>
            <a:r>
              <a:rPr lang="en-US" b="1" i="1" dirty="0">
                <a:solidFill>
                  <a:srgbClr val="CC00CC"/>
                </a:solidFill>
                <a:sym typeface="Symbol"/>
              </a:rPr>
              <a:t>f</a:t>
            </a:r>
            <a:r>
              <a:rPr lang="en-US" baseline="-25000" dirty="0">
                <a:solidFill>
                  <a:srgbClr val="CC00CC"/>
                </a:solidFill>
                <a:sym typeface="Symbol"/>
              </a:rPr>
              <a:t>1:</a:t>
            </a:r>
            <a:r>
              <a:rPr lang="en-US" i="1" baseline="-25000" dirty="0">
                <a:solidFill>
                  <a:srgbClr val="CC00CC"/>
                </a:solidFill>
                <a:sym typeface="Symbol"/>
              </a:rPr>
              <a:t>t</a:t>
            </a:r>
            <a:r>
              <a:rPr lang="en-US" baseline="-25000" dirty="0">
                <a:solidFill>
                  <a:srgbClr val="CC00CC"/>
                </a:solidFill>
                <a:sym typeface="Symbol"/>
              </a:rPr>
              <a:t>+1</a:t>
            </a:r>
            <a:r>
              <a:rPr lang="en-US" dirty="0">
                <a:solidFill>
                  <a:srgbClr val="CC00CC"/>
                </a:solidFill>
                <a:sym typeface="Symbol"/>
              </a:rPr>
              <a:t> = </a:t>
            </a:r>
            <a:r>
              <a:rPr lang="en-US" cap="small" dirty="0">
                <a:solidFill>
                  <a:srgbClr val="008000"/>
                </a:solidFill>
                <a:sym typeface="Symbol"/>
              </a:rPr>
              <a:t>Forward</a:t>
            </a:r>
            <a:r>
              <a:rPr lang="en-US" dirty="0">
                <a:solidFill>
                  <a:srgbClr val="CC00CC"/>
                </a:solidFill>
                <a:sym typeface="Symbol"/>
              </a:rPr>
              <a:t>(</a:t>
            </a:r>
            <a:r>
              <a:rPr lang="en-US" b="1" i="1" dirty="0">
                <a:solidFill>
                  <a:srgbClr val="CC00CC"/>
                </a:solidFill>
                <a:sym typeface="Symbol"/>
              </a:rPr>
              <a:t>f</a:t>
            </a:r>
            <a:r>
              <a:rPr lang="en-US" baseline="-25000" dirty="0">
                <a:solidFill>
                  <a:srgbClr val="CC00CC"/>
                </a:solidFill>
                <a:sym typeface="Symbol"/>
              </a:rPr>
              <a:t>1:</a:t>
            </a:r>
            <a:r>
              <a:rPr lang="en-US" i="1" baseline="-25000" dirty="0">
                <a:solidFill>
                  <a:srgbClr val="CC00CC"/>
                </a:solidFill>
                <a:sym typeface="Symbol"/>
              </a:rPr>
              <a:t>t</a:t>
            </a:r>
            <a:r>
              <a:rPr lang="en-US" dirty="0">
                <a:solidFill>
                  <a:srgbClr val="CC00CC"/>
                </a:solidFill>
                <a:sym typeface="Symbol"/>
              </a:rPr>
              <a:t> , </a:t>
            </a:r>
            <a:r>
              <a:rPr lang="en-US" i="1" dirty="0">
                <a:solidFill>
                  <a:srgbClr val="CC00CC"/>
                </a:solidFill>
              </a:rPr>
              <a:t>e</a:t>
            </a:r>
            <a:r>
              <a:rPr lang="en-US" i="1" baseline="-25000" dirty="0">
                <a:solidFill>
                  <a:srgbClr val="CC00CC"/>
                </a:solidFill>
              </a:rPr>
              <a:t>t</a:t>
            </a:r>
            <a:r>
              <a:rPr lang="en-US" baseline="-25000" dirty="0">
                <a:solidFill>
                  <a:srgbClr val="CC00CC"/>
                </a:solidFill>
              </a:rPr>
              <a:t>+1</a:t>
            </a:r>
            <a:r>
              <a:rPr lang="en-US" dirty="0">
                <a:solidFill>
                  <a:srgbClr val="CC00CC"/>
                </a:solidFill>
              </a:rPr>
              <a:t>)</a:t>
            </a:r>
            <a:endParaRPr lang="en-US" b="1" i="1" dirty="0">
              <a:solidFill>
                <a:srgbClr val="CC00CC"/>
              </a:solidFill>
              <a:sym typeface="Symbol"/>
            </a:endParaRPr>
          </a:p>
          <a:p>
            <a:r>
              <a:rPr lang="en-US" dirty="0">
                <a:solidFill>
                  <a:srgbClr val="000090"/>
                </a:solidFill>
                <a:sym typeface="Symbol"/>
              </a:rPr>
              <a:t>Cost per time step: </a:t>
            </a:r>
            <a:r>
              <a:rPr lang="en-US" i="1" dirty="0">
                <a:solidFill>
                  <a:srgbClr val="CC00CC"/>
                </a:solidFill>
                <a:sym typeface="Symbol"/>
              </a:rPr>
              <a:t>O</a:t>
            </a:r>
            <a:r>
              <a:rPr lang="en-US" dirty="0">
                <a:solidFill>
                  <a:srgbClr val="CC00CC"/>
                </a:solidFill>
                <a:sym typeface="Symbol"/>
              </a:rPr>
              <a:t>(|</a:t>
            </a:r>
            <a:r>
              <a:rPr lang="en-US" i="1" dirty="0">
                <a:solidFill>
                  <a:srgbClr val="CC00CC"/>
                </a:solidFill>
                <a:sym typeface="Symbol"/>
              </a:rPr>
              <a:t>X</a:t>
            </a:r>
            <a:r>
              <a:rPr lang="en-US" dirty="0">
                <a:solidFill>
                  <a:srgbClr val="CC00CC"/>
                </a:solidFill>
                <a:sym typeface="Symbol"/>
              </a:rPr>
              <a:t>|</a:t>
            </a:r>
            <a:r>
              <a:rPr lang="en-US" baseline="30000" dirty="0">
                <a:solidFill>
                  <a:srgbClr val="CC00CC"/>
                </a:solidFill>
                <a:sym typeface="Symbol"/>
              </a:rPr>
              <a:t>2</a:t>
            </a:r>
            <a:r>
              <a:rPr lang="en-US" dirty="0">
                <a:solidFill>
                  <a:srgbClr val="CC00CC"/>
                </a:solidFill>
                <a:sym typeface="Symbol"/>
              </a:rPr>
              <a:t>)</a:t>
            </a:r>
            <a:r>
              <a:rPr lang="en-US" dirty="0">
                <a:solidFill>
                  <a:srgbClr val="000090"/>
                </a:solidFill>
                <a:sym typeface="Symbol"/>
              </a:rPr>
              <a:t> where </a:t>
            </a:r>
            <a:r>
              <a:rPr lang="en-US" dirty="0">
                <a:solidFill>
                  <a:srgbClr val="CC00CC"/>
                </a:solidFill>
                <a:sym typeface="Symbol"/>
              </a:rPr>
              <a:t>|</a:t>
            </a:r>
            <a:r>
              <a:rPr lang="en-US" i="1" dirty="0">
                <a:solidFill>
                  <a:srgbClr val="CC00CC"/>
                </a:solidFill>
                <a:sym typeface="Symbol"/>
              </a:rPr>
              <a:t>X</a:t>
            </a:r>
            <a:r>
              <a:rPr lang="en-US" dirty="0">
                <a:solidFill>
                  <a:srgbClr val="CC00CC"/>
                </a:solidFill>
                <a:sym typeface="Symbol"/>
              </a:rPr>
              <a:t>| </a:t>
            </a:r>
            <a:r>
              <a:rPr lang="en-US" dirty="0">
                <a:solidFill>
                  <a:srgbClr val="000090"/>
                </a:solidFill>
                <a:sym typeface="Symbol"/>
              </a:rPr>
              <a:t>is the number of states</a:t>
            </a:r>
          </a:p>
          <a:p>
            <a:r>
              <a:rPr lang="en-US" dirty="0">
                <a:solidFill>
                  <a:srgbClr val="000090"/>
                </a:solidFill>
                <a:sym typeface="Symbol"/>
              </a:rPr>
              <a:t>Time and space costs are </a:t>
            </a:r>
            <a:r>
              <a:rPr lang="en-US" b="1" i="1" dirty="0">
                <a:solidFill>
                  <a:srgbClr val="0000FF"/>
                </a:solidFill>
                <a:sym typeface="Symbol"/>
              </a:rPr>
              <a:t>constant</a:t>
            </a:r>
            <a:r>
              <a:rPr lang="en-US" dirty="0">
                <a:solidFill>
                  <a:srgbClr val="000090"/>
                </a:solidFill>
                <a:sym typeface="Symbol"/>
              </a:rPr>
              <a:t>, independent of </a:t>
            </a:r>
            <a:r>
              <a:rPr lang="en-US" i="1" dirty="0">
                <a:solidFill>
                  <a:srgbClr val="CC00CD"/>
                </a:solidFill>
                <a:sym typeface="Symbol"/>
              </a:rPr>
              <a:t>t</a:t>
            </a:r>
          </a:p>
          <a:p>
            <a:r>
              <a:rPr lang="en-US" i="1" dirty="0">
                <a:solidFill>
                  <a:srgbClr val="CC00CC"/>
                </a:solidFill>
                <a:sym typeface="Symbol"/>
              </a:rPr>
              <a:t>O</a:t>
            </a:r>
            <a:r>
              <a:rPr lang="en-US" dirty="0">
                <a:solidFill>
                  <a:srgbClr val="CC00CC"/>
                </a:solidFill>
                <a:sym typeface="Symbol"/>
              </a:rPr>
              <a:t>(|</a:t>
            </a:r>
            <a:r>
              <a:rPr lang="en-US" i="1" dirty="0">
                <a:solidFill>
                  <a:srgbClr val="CC00CC"/>
                </a:solidFill>
                <a:sym typeface="Symbol"/>
              </a:rPr>
              <a:t>X</a:t>
            </a:r>
            <a:r>
              <a:rPr lang="en-US" dirty="0">
                <a:solidFill>
                  <a:srgbClr val="CC00CC"/>
                </a:solidFill>
                <a:sym typeface="Symbol"/>
              </a:rPr>
              <a:t>|</a:t>
            </a:r>
            <a:r>
              <a:rPr lang="en-US" baseline="30000" dirty="0">
                <a:solidFill>
                  <a:srgbClr val="CC00CC"/>
                </a:solidFill>
                <a:sym typeface="Symbol"/>
              </a:rPr>
              <a:t>2</a:t>
            </a:r>
            <a:r>
              <a:rPr lang="en-US" dirty="0">
                <a:solidFill>
                  <a:srgbClr val="CC00CC"/>
                </a:solidFill>
                <a:sym typeface="Symbol"/>
              </a:rPr>
              <a:t>)</a:t>
            </a:r>
            <a:r>
              <a:rPr lang="en-US" dirty="0">
                <a:solidFill>
                  <a:srgbClr val="000090"/>
                </a:solidFill>
                <a:sym typeface="Symbol"/>
              </a:rPr>
              <a:t> is infeasible for models with many state variables</a:t>
            </a:r>
          </a:p>
          <a:p>
            <a:r>
              <a:rPr lang="en-US" dirty="0">
                <a:solidFill>
                  <a:srgbClr val="000090"/>
                </a:solidFill>
                <a:sym typeface="Symbol"/>
              </a:rPr>
              <a:t>We get to invent really cool approximate filtering algorithms</a:t>
            </a:r>
          </a:p>
          <a:p>
            <a:pPr lvl="1"/>
            <a:endParaRPr lang="en-US" sz="2800" dirty="0">
              <a:solidFill>
                <a:srgbClr val="000090"/>
              </a:solidFill>
              <a:sym typeface="Symbol"/>
            </a:endParaRPr>
          </a:p>
          <a:p>
            <a:pPr marL="0" indent="0">
              <a:buNone/>
            </a:pPr>
            <a:endParaRPr lang="en-US" dirty="0">
              <a:solidFill>
                <a:srgbClr val="CC00CC"/>
              </a:solidFill>
            </a:endParaRPr>
          </a:p>
          <a:p>
            <a:endParaRPr lang="en-US" dirty="0"/>
          </a:p>
        </p:txBody>
      </p:sp>
      <p:sp>
        <p:nvSpPr>
          <p:cNvPr id="4" name="Slide Number Placeholder 3"/>
          <p:cNvSpPr>
            <a:spLocks noGrp="1"/>
          </p:cNvSpPr>
          <p:nvPr>
            <p:ph type="sldNum" sz="quarter" idx="12"/>
          </p:nvPr>
        </p:nvSpPr>
        <p:spPr/>
        <p:txBody>
          <a:bodyPr/>
          <a:lstStyle/>
          <a:p>
            <a:fld id="{E0A20002-19F1-4774-AF43-286B6C1B4006}" type="slidenum">
              <a:rPr lang="en-US" smtClean="0"/>
              <a:pPr/>
              <a:t>33</a:t>
            </a:fld>
            <a:endParaRPr lang="en-US"/>
          </a:p>
        </p:txBody>
      </p:sp>
      <p:cxnSp>
        <p:nvCxnSpPr>
          <p:cNvPr id="12" name="Straight Connector 11"/>
          <p:cNvCxnSpPr/>
          <p:nvPr/>
        </p:nvCxnSpPr>
        <p:spPr>
          <a:xfrm>
            <a:off x="5410200" y="2133600"/>
            <a:ext cx="38862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657600" y="2133600"/>
            <a:ext cx="16764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200400" y="2133600"/>
            <a:ext cx="3048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Rounded Rectangular Callout 17"/>
          <p:cNvSpPr/>
          <p:nvPr/>
        </p:nvSpPr>
        <p:spPr>
          <a:xfrm>
            <a:off x="7543800" y="2743200"/>
            <a:ext cx="1524000" cy="457200"/>
          </a:xfrm>
          <a:prstGeom prst="wedgeRoundRectCallout">
            <a:avLst>
              <a:gd name="adj1" fmla="val -66593"/>
              <a:gd name="adj2" fmla="val -176389"/>
              <a:gd name="adj3" fmla="val 16667"/>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Predict</a:t>
            </a:r>
          </a:p>
        </p:txBody>
      </p:sp>
      <p:sp>
        <p:nvSpPr>
          <p:cNvPr id="19" name="Rounded Rectangular Callout 18"/>
          <p:cNvSpPr/>
          <p:nvPr/>
        </p:nvSpPr>
        <p:spPr>
          <a:xfrm>
            <a:off x="4648200" y="2743200"/>
            <a:ext cx="1524000" cy="457200"/>
          </a:xfrm>
          <a:prstGeom prst="wedgeRoundRectCallout">
            <a:avLst>
              <a:gd name="adj1" fmla="val -66593"/>
              <a:gd name="adj2" fmla="val -176389"/>
              <a:gd name="adj3" fmla="val 16667"/>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Update</a:t>
            </a:r>
          </a:p>
        </p:txBody>
      </p:sp>
      <p:sp>
        <p:nvSpPr>
          <p:cNvPr id="20" name="Rounded Rectangular Callout 19"/>
          <p:cNvSpPr/>
          <p:nvPr/>
        </p:nvSpPr>
        <p:spPr>
          <a:xfrm>
            <a:off x="2209800" y="2743200"/>
            <a:ext cx="1524000" cy="457200"/>
          </a:xfrm>
          <a:prstGeom prst="wedgeRoundRectCallout">
            <a:avLst>
              <a:gd name="adj1" fmla="val 25907"/>
              <a:gd name="adj2" fmla="val -168056"/>
              <a:gd name="adj3" fmla="val 16667"/>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Normalize</a:t>
            </a:r>
          </a:p>
        </p:txBody>
      </p:sp>
    </p:spTree>
    <p:extLst>
      <p:ext uri="{BB962C8B-B14F-4D97-AF65-F5344CB8AC3E}">
        <p14:creationId xmlns:p14="http://schemas.microsoft.com/office/powerpoint/2010/main" val="394968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 same thing in linear algebra</a:t>
            </a:r>
          </a:p>
        </p:txBody>
      </p:sp>
      <p:sp>
        <p:nvSpPr>
          <p:cNvPr id="4" name="Slide Number Placeholder 3"/>
          <p:cNvSpPr>
            <a:spLocks noGrp="1"/>
          </p:cNvSpPr>
          <p:nvPr>
            <p:ph type="sldNum" sz="quarter" idx="12"/>
          </p:nvPr>
        </p:nvSpPr>
        <p:spPr/>
        <p:txBody>
          <a:bodyPr/>
          <a:lstStyle/>
          <a:p>
            <a:fld id="{E0A20002-19F1-4774-AF43-286B6C1B4006}" type="slidenum">
              <a:rPr lang="en-US" smtClean="0"/>
              <a:pPr/>
              <a:t>34</a:t>
            </a:fld>
            <a:endParaRPr lang="en-US"/>
          </a:p>
        </p:txBody>
      </p:sp>
      <p:sp>
        <p:nvSpPr>
          <p:cNvPr id="5" name="Content Placeholder 2"/>
          <p:cNvSpPr txBox="1">
            <a:spLocks/>
          </p:cNvSpPr>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dirty="0"/>
              <a:t>Transition matrix </a:t>
            </a:r>
            <a:r>
              <a:rPr lang="en-US" i="1" dirty="0">
                <a:solidFill>
                  <a:srgbClr val="CC00CC"/>
                </a:solidFill>
                <a:latin typeface="Calibri"/>
                <a:cs typeface="Calibri"/>
              </a:rPr>
              <a:t>T</a:t>
            </a:r>
            <a:r>
              <a:rPr lang="en-US" dirty="0"/>
              <a:t>, observation matrix </a:t>
            </a:r>
            <a:r>
              <a:rPr lang="en-US" i="1" dirty="0" err="1">
                <a:solidFill>
                  <a:srgbClr val="CC00CC"/>
                </a:solidFill>
                <a:latin typeface="Calibri"/>
                <a:cs typeface="Calibri"/>
              </a:rPr>
              <a:t>O</a:t>
            </a:r>
            <a:r>
              <a:rPr lang="en-US" i="1" baseline="-25000" dirty="0" err="1">
                <a:solidFill>
                  <a:srgbClr val="CC00CC"/>
                </a:solidFill>
                <a:latin typeface="Calibri"/>
                <a:cs typeface="Calibri"/>
              </a:rPr>
              <a:t>t</a:t>
            </a:r>
            <a:endParaRPr lang="en-US" dirty="0"/>
          </a:p>
          <a:p>
            <a:pPr lvl="1"/>
            <a:r>
              <a:rPr lang="en-US" dirty="0">
                <a:latin typeface="Calibri"/>
                <a:cs typeface="Calibri"/>
                <a:sym typeface="Symbol"/>
              </a:rPr>
              <a:t>Observation matrix has state likelihoods for </a:t>
            </a:r>
            <a:r>
              <a:rPr lang="en-US" i="1" dirty="0">
                <a:solidFill>
                  <a:srgbClr val="CC00CC"/>
                </a:solidFill>
                <a:latin typeface="Calibri"/>
                <a:cs typeface="Calibri"/>
                <a:sym typeface="Symbol"/>
              </a:rPr>
              <a:t>E</a:t>
            </a:r>
            <a:r>
              <a:rPr lang="en-US" i="1" baseline="-25000" dirty="0">
                <a:solidFill>
                  <a:srgbClr val="CC00CC"/>
                </a:solidFill>
                <a:latin typeface="Calibri"/>
                <a:cs typeface="Calibri"/>
              </a:rPr>
              <a:t>t</a:t>
            </a:r>
            <a:r>
              <a:rPr lang="en-US" dirty="0">
                <a:latin typeface="Calibri"/>
                <a:cs typeface="Calibri"/>
                <a:sym typeface="Symbol"/>
              </a:rPr>
              <a:t> along diagonal</a:t>
            </a:r>
          </a:p>
          <a:p>
            <a:pPr lvl="1"/>
            <a:r>
              <a:rPr lang="en-US" dirty="0">
                <a:latin typeface="Calibri"/>
                <a:cs typeface="Calibri"/>
                <a:sym typeface="Symbol"/>
              </a:rPr>
              <a:t>E.g., for </a:t>
            </a:r>
            <a:r>
              <a:rPr lang="en-US" i="1" dirty="0">
                <a:solidFill>
                  <a:srgbClr val="CC00CC"/>
                </a:solidFill>
                <a:latin typeface="Calibri"/>
                <a:cs typeface="Calibri"/>
                <a:sym typeface="Symbol"/>
              </a:rPr>
              <a:t>U</a:t>
            </a:r>
            <a:r>
              <a:rPr lang="en-US" baseline="-25000" dirty="0">
                <a:solidFill>
                  <a:srgbClr val="CC00CC"/>
                </a:solidFill>
                <a:latin typeface="Calibri"/>
                <a:cs typeface="Calibri"/>
                <a:sym typeface="Symbol"/>
              </a:rPr>
              <a:t>1</a:t>
            </a:r>
            <a:r>
              <a:rPr lang="en-US" dirty="0">
                <a:solidFill>
                  <a:srgbClr val="CC00CC"/>
                </a:solidFill>
                <a:latin typeface="Calibri"/>
                <a:cs typeface="Calibri"/>
                <a:sym typeface="Symbol"/>
              </a:rPr>
              <a:t> = true</a:t>
            </a:r>
            <a:r>
              <a:rPr lang="en-US" dirty="0">
                <a:solidFill>
                  <a:srgbClr val="000000"/>
                </a:solidFill>
                <a:latin typeface="Calibri"/>
                <a:cs typeface="Calibri"/>
                <a:sym typeface="Symbol"/>
              </a:rPr>
              <a:t>, </a:t>
            </a:r>
            <a:r>
              <a:rPr lang="en-US" i="1" dirty="0">
                <a:solidFill>
                  <a:srgbClr val="CC00CC"/>
                </a:solidFill>
                <a:latin typeface="Calibri"/>
                <a:cs typeface="Calibri"/>
                <a:sym typeface="Symbol"/>
              </a:rPr>
              <a:t>O</a:t>
            </a:r>
            <a:r>
              <a:rPr lang="en-US" baseline="-25000" dirty="0">
                <a:solidFill>
                  <a:srgbClr val="CC00CC"/>
                </a:solidFill>
                <a:latin typeface="Calibri"/>
                <a:cs typeface="Calibri"/>
                <a:sym typeface="Symbol"/>
              </a:rPr>
              <a:t>1</a:t>
            </a:r>
            <a:r>
              <a:rPr lang="en-US" dirty="0">
                <a:solidFill>
                  <a:srgbClr val="CC00CC"/>
                </a:solidFill>
                <a:latin typeface="Calibri"/>
                <a:cs typeface="Calibri"/>
                <a:sym typeface="Symbol"/>
              </a:rPr>
              <a:t> = </a:t>
            </a:r>
            <a:r>
              <a:rPr lang="en-US" sz="4800" dirty="0">
                <a:solidFill>
                  <a:srgbClr val="CC00CC"/>
                </a:solidFill>
                <a:latin typeface="Calibri"/>
                <a:cs typeface="Calibri"/>
              </a:rPr>
              <a:t>(</a:t>
            </a:r>
            <a:r>
              <a:rPr lang="en-US" dirty="0">
                <a:solidFill>
                  <a:srgbClr val="CC00CC"/>
                </a:solidFill>
                <a:latin typeface="Calibri"/>
                <a:cs typeface="Calibri"/>
              </a:rPr>
              <a:t>         </a:t>
            </a:r>
            <a:r>
              <a:rPr lang="en-US" sz="4800" dirty="0">
                <a:solidFill>
                  <a:srgbClr val="CC00CC"/>
                </a:solidFill>
                <a:latin typeface="Calibri"/>
                <a:cs typeface="Calibri"/>
              </a:rPr>
              <a:t>)</a:t>
            </a:r>
            <a:r>
              <a:rPr lang="en-US" dirty="0">
                <a:solidFill>
                  <a:srgbClr val="CC00CC"/>
                </a:solidFill>
                <a:latin typeface="Calibri"/>
                <a:cs typeface="Calibri"/>
              </a:rPr>
              <a:t> </a:t>
            </a:r>
            <a:endParaRPr lang="en-US" dirty="0">
              <a:sym typeface="Symbol"/>
            </a:endParaRPr>
          </a:p>
          <a:p>
            <a:r>
              <a:rPr lang="en-US" dirty="0"/>
              <a:t>Filtering algorithm becomes</a:t>
            </a:r>
          </a:p>
          <a:p>
            <a:pPr lvl="1"/>
            <a:r>
              <a:rPr lang="en-US" b="1" i="1" dirty="0">
                <a:solidFill>
                  <a:srgbClr val="CC00CC"/>
                </a:solidFill>
                <a:sym typeface="Symbol"/>
              </a:rPr>
              <a:t>f</a:t>
            </a:r>
            <a:r>
              <a:rPr lang="en-US" baseline="-25000" dirty="0">
                <a:solidFill>
                  <a:srgbClr val="CC00CC"/>
                </a:solidFill>
                <a:sym typeface="Symbol"/>
              </a:rPr>
              <a:t>1:</a:t>
            </a:r>
            <a:r>
              <a:rPr lang="en-US" i="1" baseline="-25000" dirty="0">
                <a:solidFill>
                  <a:srgbClr val="CC00CC"/>
                </a:solidFill>
                <a:sym typeface="Symbol"/>
              </a:rPr>
              <a:t>t</a:t>
            </a:r>
            <a:r>
              <a:rPr lang="en-US" baseline="-25000" dirty="0">
                <a:solidFill>
                  <a:srgbClr val="CC00CC"/>
                </a:solidFill>
                <a:sym typeface="Symbol"/>
              </a:rPr>
              <a:t>+1</a:t>
            </a:r>
            <a:r>
              <a:rPr lang="en-US" dirty="0">
                <a:solidFill>
                  <a:srgbClr val="CC00CC"/>
                </a:solidFill>
                <a:sym typeface="Symbol"/>
              </a:rPr>
              <a:t> = </a:t>
            </a:r>
            <a:r>
              <a:rPr lang="en-US" i="1" dirty="0">
                <a:solidFill>
                  <a:srgbClr val="CC00CC"/>
                </a:solidFill>
                <a:sym typeface="Symbol"/>
              </a:rPr>
              <a:t>α O</a:t>
            </a:r>
            <a:r>
              <a:rPr lang="en-US" i="1" baseline="-25000" dirty="0">
                <a:solidFill>
                  <a:srgbClr val="CC00CC"/>
                </a:solidFill>
              </a:rPr>
              <a:t>t</a:t>
            </a:r>
            <a:r>
              <a:rPr lang="en-US" baseline="-25000" dirty="0">
                <a:solidFill>
                  <a:srgbClr val="CC00CC"/>
                </a:solidFill>
              </a:rPr>
              <a:t>+1</a:t>
            </a:r>
            <a:r>
              <a:rPr lang="en-US" i="1" dirty="0">
                <a:solidFill>
                  <a:srgbClr val="CC00CC"/>
                </a:solidFill>
                <a:latin typeface="Calibri"/>
                <a:cs typeface="Calibri"/>
              </a:rPr>
              <a:t>T</a:t>
            </a:r>
            <a:r>
              <a:rPr lang="en-US" baseline="30000" dirty="0">
                <a:solidFill>
                  <a:srgbClr val="CC00CC"/>
                </a:solidFill>
                <a:latin typeface="Calibri"/>
                <a:cs typeface="Calibri"/>
              </a:rPr>
              <a:t>T</a:t>
            </a:r>
            <a:r>
              <a:rPr lang="en-US" dirty="0">
                <a:solidFill>
                  <a:srgbClr val="CC00CC"/>
                </a:solidFill>
                <a:sym typeface="Symbol"/>
              </a:rPr>
              <a:t> </a:t>
            </a:r>
            <a:r>
              <a:rPr lang="en-US" b="1" i="1" dirty="0">
                <a:solidFill>
                  <a:srgbClr val="CC00CC"/>
                </a:solidFill>
                <a:sym typeface="Symbol"/>
              </a:rPr>
              <a:t>f</a:t>
            </a:r>
            <a:r>
              <a:rPr lang="en-US" baseline="-25000" dirty="0">
                <a:solidFill>
                  <a:srgbClr val="CC00CC"/>
                </a:solidFill>
                <a:sym typeface="Symbol"/>
              </a:rPr>
              <a:t>1:</a:t>
            </a:r>
            <a:r>
              <a:rPr lang="en-US" i="1" baseline="-25000" dirty="0">
                <a:solidFill>
                  <a:srgbClr val="CC00CC"/>
                </a:solidFill>
                <a:sym typeface="Symbol"/>
              </a:rPr>
              <a:t>t</a:t>
            </a:r>
            <a:endParaRPr lang="en-US" dirty="0"/>
          </a:p>
          <a:p>
            <a:endParaRPr lang="en-US" dirty="0">
              <a:solidFill>
                <a:srgbClr val="CC00CC"/>
              </a:solidFill>
              <a:latin typeface="Calibri"/>
              <a:cs typeface="Calibri"/>
            </a:endParaRPr>
          </a:p>
          <a:p>
            <a:pPr marL="457176" lvl="1"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62468285"/>
              </p:ext>
            </p:extLst>
          </p:nvPr>
        </p:nvGraphicFramePr>
        <p:xfrm>
          <a:off x="8382000" y="2705100"/>
          <a:ext cx="2362199" cy="1478789"/>
        </p:xfrm>
        <a:graphic>
          <a:graphicData uri="http://schemas.openxmlformats.org/drawingml/2006/table">
            <a:tbl>
              <a:tblPr firstRow="1" bandRow="1">
                <a:tableStyleId>{10A1B5D5-9B99-4C35-A422-299274C87663}</a:tableStyleId>
              </a:tblPr>
              <a:tblGrid>
                <a:gridCol w="609600">
                  <a:extLst>
                    <a:ext uri="{9D8B030D-6E8A-4147-A177-3AD203B41FA5}">
                      <a16:colId xmlns:a16="http://schemas.microsoft.com/office/drawing/2014/main" val="20000"/>
                    </a:ext>
                  </a:extLst>
                </a:gridCol>
                <a:gridCol w="813663">
                  <a:extLst>
                    <a:ext uri="{9D8B030D-6E8A-4147-A177-3AD203B41FA5}">
                      <a16:colId xmlns:a16="http://schemas.microsoft.com/office/drawing/2014/main" val="20001"/>
                    </a:ext>
                  </a:extLst>
                </a:gridCol>
                <a:gridCol w="938936">
                  <a:extLst>
                    <a:ext uri="{9D8B030D-6E8A-4147-A177-3AD203B41FA5}">
                      <a16:colId xmlns:a16="http://schemas.microsoft.com/office/drawing/2014/main" val="20002"/>
                    </a:ext>
                  </a:extLst>
                </a:gridCol>
              </a:tblGrid>
              <a:tr h="381131">
                <a:tc>
                  <a:txBody>
                    <a:bodyPr/>
                    <a:lstStyle/>
                    <a:p>
                      <a:pPr algn="ct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gridSpan="2">
                  <a:txBody>
                    <a:bodyPr/>
                    <a:lstStyle/>
                    <a:p>
                      <a:pPr algn="ctr"/>
                      <a:r>
                        <a:rPr lang="en-US" sz="1800" b="1" dirty="0">
                          <a:solidFill>
                            <a:schemeClr val="tx1"/>
                          </a:solidFill>
                          <a:latin typeface="Calibri"/>
                          <a:cs typeface="Calibri"/>
                        </a:rPr>
                        <a:t>P(</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dirty="0">
                          <a:solidFill>
                            <a:schemeClr val="tx1"/>
                          </a:solidFill>
                          <a:latin typeface="Calibri"/>
                          <a:cs typeface="Calibri"/>
                        </a:rPr>
                        <a:t>|</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r>
                        <a:rPr lang="en-US" sz="18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rain</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algn="ctr"/>
                      <a:r>
                        <a:rPr lang="en-US" sz="18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0.3</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00571774"/>
              </p:ext>
            </p:extLst>
          </p:nvPr>
        </p:nvGraphicFramePr>
        <p:xfrm>
          <a:off x="8382000" y="4572000"/>
          <a:ext cx="1905000" cy="1219328"/>
        </p:xfrm>
        <a:graphic>
          <a:graphicData uri="http://schemas.openxmlformats.org/drawingml/2006/table">
            <a:tbl>
              <a:tblPr firstRow="1" bandRow="1">
                <a:tableStyleId>{10A1B5D5-9B99-4C35-A422-299274C87663}</a:tableStyleId>
              </a:tblPr>
              <a:tblGrid>
                <a:gridCol w="491613">
                  <a:extLst>
                    <a:ext uri="{9D8B030D-6E8A-4147-A177-3AD203B41FA5}">
                      <a16:colId xmlns:a16="http://schemas.microsoft.com/office/drawing/2014/main" val="20000"/>
                    </a:ext>
                  </a:extLst>
                </a:gridCol>
                <a:gridCol w="656180">
                  <a:extLst>
                    <a:ext uri="{9D8B030D-6E8A-4147-A177-3AD203B41FA5}">
                      <a16:colId xmlns:a16="http://schemas.microsoft.com/office/drawing/2014/main" val="20001"/>
                    </a:ext>
                  </a:extLst>
                </a:gridCol>
                <a:gridCol w="757207">
                  <a:extLst>
                    <a:ext uri="{9D8B030D-6E8A-4147-A177-3AD203B41FA5}">
                      <a16:colId xmlns:a16="http://schemas.microsoft.com/office/drawing/2014/main" val="20002"/>
                    </a:ext>
                  </a:extLst>
                </a:gridCol>
              </a:tblGrid>
              <a:tr h="252036">
                <a:tc>
                  <a:txBody>
                    <a:bodyPr/>
                    <a:lstStyle/>
                    <a:p>
                      <a:pPr algn="ctr"/>
                      <a:r>
                        <a:rPr lang="en-US" sz="1400" b="1" i="0" u="none" baseline="0" dirty="0" err="1">
                          <a:solidFill>
                            <a:schemeClr val="tx1"/>
                          </a:solidFill>
                          <a:latin typeface="Calibri"/>
                          <a:cs typeface="Calibri"/>
                        </a:rPr>
                        <a:t>W</a:t>
                      </a:r>
                      <a:r>
                        <a:rPr lang="en-US" sz="1400" b="1" i="0" u="none" baseline="-25000" dirty="0" err="1">
                          <a:solidFill>
                            <a:schemeClr val="tx1"/>
                          </a:solidFill>
                          <a:latin typeface="Calibri"/>
                          <a:cs typeface="Calibri"/>
                        </a:rPr>
                        <a:t>t</a:t>
                      </a:r>
                      <a:endParaRPr lang="en-US" sz="1400" b="1" baseline="-25000" dirty="0">
                        <a:solidFill>
                          <a:schemeClr val="tx1"/>
                        </a:solidFill>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gridSpan="2">
                  <a:txBody>
                    <a:bodyPr/>
                    <a:lstStyle/>
                    <a:p>
                      <a:pPr algn="ctr"/>
                      <a:r>
                        <a:rPr lang="en-US" sz="1400" b="1" dirty="0">
                          <a:solidFill>
                            <a:schemeClr val="tx1"/>
                          </a:solidFill>
                          <a:latin typeface="Calibri"/>
                          <a:cs typeface="Calibri"/>
                        </a:rPr>
                        <a:t>P(</a:t>
                      </a:r>
                      <a:r>
                        <a:rPr lang="en-US" sz="1400" b="1" i="0" u="none" baseline="0" dirty="0" err="1">
                          <a:solidFill>
                            <a:schemeClr val="tx1"/>
                          </a:solidFill>
                          <a:latin typeface="Calibri"/>
                          <a:cs typeface="Calibri"/>
                        </a:rPr>
                        <a:t>U</a:t>
                      </a:r>
                      <a:r>
                        <a:rPr lang="en-US" sz="1400" b="1" i="0" u="none" baseline="-25000" dirty="0" err="1">
                          <a:solidFill>
                            <a:schemeClr val="tx1"/>
                          </a:solidFill>
                          <a:latin typeface="Calibri"/>
                          <a:cs typeface="Calibri"/>
                        </a:rPr>
                        <a:t>t</a:t>
                      </a:r>
                      <a:r>
                        <a:rPr lang="en-US" sz="1400" b="1" dirty="0" err="1">
                          <a:solidFill>
                            <a:schemeClr val="tx1"/>
                          </a:solidFill>
                          <a:latin typeface="Calibri"/>
                          <a:cs typeface="Calibri"/>
                        </a:rPr>
                        <a:t>|</a:t>
                      </a:r>
                      <a:r>
                        <a:rPr lang="en-US" sz="1400" b="1" i="0" u="none" baseline="0" dirty="0" err="1">
                          <a:solidFill>
                            <a:schemeClr val="tx1"/>
                          </a:solidFill>
                          <a:latin typeface="Calibri"/>
                          <a:cs typeface="Calibri"/>
                        </a:rPr>
                        <a:t>W</a:t>
                      </a:r>
                      <a:r>
                        <a:rPr lang="en-US" sz="1400" b="1" i="0" u="none" baseline="-25000" dirty="0" err="1">
                          <a:solidFill>
                            <a:schemeClr val="tx1"/>
                          </a:solidFill>
                          <a:latin typeface="Calibri"/>
                          <a:cs typeface="Calibri"/>
                        </a:rPr>
                        <a:t>t</a:t>
                      </a:r>
                      <a:r>
                        <a:rPr lang="en-US" sz="14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41955">
                <a:tc>
                  <a:txBody>
                    <a:bodyPr/>
                    <a:lstStyle/>
                    <a:p>
                      <a:pPr algn="ct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true</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false</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41955">
                <a:tc>
                  <a:txBody>
                    <a:bodyPr/>
                    <a:lstStyle/>
                    <a:p>
                      <a:pPr algn="ctr"/>
                      <a:r>
                        <a:rPr lang="en-US" sz="14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0.2</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sz="1400" b="0" dirty="0">
                          <a:latin typeface="Calibri"/>
                          <a:cs typeface="Calibri"/>
                        </a:rPr>
                        <a:t>0.8</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1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rain</a:t>
                      </a: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algn="ctr"/>
                      <a:r>
                        <a:rPr lang="en-US" sz="14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 name="TextBox 10"/>
          <p:cNvSpPr txBox="1"/>
          <p:nvPr/>
        </p:nvSpPr>
        <p:spPr>
          <a:xfrm>
            <a:off x="4672024" y="2667000"/>
            <a:ext cx="890463" cy="646331"/>
          </a:xfrm>
          <a:prstGeom prst="rect">
            <a:avLst/>
          </a:prstGeom>
          <a:noFill/>
        </p:spPr>
        <p:txBody>
          <a:bodyPr wrap="none" rtlCol="0">
            <a:spAutoFit/>
          </a:bodyPr>
          <a:lstStyle/>
          <a:p>
            <a:r>
              <a:rPr lang="en-US" dirty="0">
                <a:solidFill>
                  <a:srgbClr val="CC00CC"/>
                </a:solidFill>
              </a:rPr>
              <a:t>0.2   0</a:t>
            </a:r>
          </a:p>
          <a:p>
            <a:r>
              <a:rPr lang="en-US" dirty="0">
                <a:solidFill>
                  <a:srgbClr val="CC00CC"/>
                </a:solidFill>
              </a:rPr>
              <a:t> 0   0.9</a:t>
            </a:r>
          </a:p>
        </p:txBody>
      </p:sp>
    </p:spTree>
    <p:extLst>
      <p:ext uri="{BB962C8B-B14F-4D97-AF65-F5344CB8AC3E}">
        <p14:creationId xmlns:p14="http://schemas.microsoft.com/office/powerpoint/2010/main" val="176936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5400"/>
            <a:ext cx="9982200" cy="1143000"/>
          </a:xfrm>
        </p:spPr>
        <p:txBody>
          <a:bodyPr/>
          <a:lstStyle/>
          <a:p>
            <a:r>
              <a:rPr lang="en-US" dirty="0">
                <a:latin typeface="Calibri"/>
                <a:cs typeface="Calibri"/>
              </a:rPr>
              <a:t>Example: Weather HMM</a:t>
            </a:r>
          </a:p>
        </p:txBody>
      </p:sp>
      <p:cxnSp>
        <p:nvCxnSpPr>
          <p:cNvPr id="11" name="Straight Arrow Connector 10"/>
          <p:cNvCxnSpPr>
            <a:endCxn id="52" idx="2"/>
          </p:cNvCxnSpPr>
          <p:nvPr/>
        </p:nvCxnSpPr>
        <p:spPr>
          <a:xfrm>
            <a:off x="2133600" y="4327525"/>
            <a:ext cx="5334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a:off x="3657600" y="4716463"/>
            <a:ext cx="0" cy="5032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a:endCxn id="53" idx="2"/>
          </p:cNvCxnSpPr>
          <p:nvPr/>
        </p:nvCxnSpPr>
        <p:spPr>
          <a:xfrm flipV="1">
            <a:off x="4419600" y="4327525"/>
            <a:ext cx="533400" cy="79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a:off x="5943600" y="4724401"/>
            <a:ext cx="0" cy="5032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9" name="Oval 48"/>
          <p:cNvSpPr/>
          <p:nvPr/>
        </p:nvSpPr>
        <p:spPr>
          <a:xfrm>
            <a:off x="2667000" y="5241925"/>
            <a:ext cx="1981200" cy="762000"/>
          </a:xfrm>
          <a:prstGeom prst="ellipse">
            <a:avLst/>
          </a:prstGeom>
          <a:solidFill>
            <a:srgbClr val="33CC33"/>
          </a:solidFill>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Umbrella</a:t>
            </a:r>
            <a:r>
              <a:rPr lang="en-US" baseline="-25000" dirty="0">
                <a:solidFill>
                  <a:srgbClr val="333399"/>
                </a:solidFill>
                <a:latin typeface="Calibri"/>
                <a:cs typeface="Calibri"/>
              </a:rPr>
              <a:t>1</a:t>
            </a:r>
          </a:p>
        </p:txBody>
      </p:sp>
      <p:sp>
        <p:nvSpPr>
          <p:cNvPr id="50" name="Oval 49"/>
          <p:cNvSpPr/>
          <p:nvPr/>
        </p:nvSpPr>
        <p:spPr>
          <a:xfrm>
            <a:off x="4953000" y="5241925"/>
            <a:ext cx="1981200" cy="762000"/>
          </a:xfrm>
          <a:prstGeom prst="ellipse">
            <a:avLst/>
          </a:prstGeom>
          <a:solidFill>
            <a:srgbClr val="33CC33"/>
          </a:solidFill>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Umbrella</a:t>
            </a:r>
            <a:r>
              <a:rPr lang="en-US" baseline="-25000" dirty="0">
                <a:solidFill>
                  <a:srgbClr val="333399"/>
                </a:solidFill>
                <a:latin typeface="Calibri"/>
                <a:cs typeface="Calibri"/>
              </a:rPr>
              <a:t>2</a:t>
            </a:r>
          </a:p>
        </p:txBody>
      </p:sp>
      <p:sp>
        <p:nvSpPr>
          <p:cNvPr id="51" name="Oval 50"/>
          <p:cNvSpPr/>
          <p:nvPr/>
        </p:nvSpPr>
        <p:spPr>
          <a:xfrm>
            <a:off x="381000" y="3946525"/>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Weather</a:t>
            </a:r>
            <a:r>
              <a:rPr lang="en-US" baseline="-25000" dirty="0">
                <a:solidFill>
                  <a:srgbClr val="333399"/>
                </a:solidFill>
                <a:latin typeface="Calibri"/>
                <a:cs typeface="Calibri"/>
              </a:rPr>
              <a:t>0</a:t>
            </a:r>
          </a:p>
        </p:txBody>
      </p:sp>
      <p:sp>
        <p:nvSpPr>
          <p:cNvPr id="52" name="Oval 51"/>
          <p:cNvSpPr/>
          <p:nvPr/>
        </p:nvSpPr>
        <p:spPr>
          <a:xfrm>
            <a:off x="2667000" y="3946525"/>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Weather</a:t>
            </a:r>
            <a:r>
              <a:rPr lang="en-US" baseline="-25000" dirty="0">
                <a:solidFill>
                  <a:srgbClr val="333399"/>
                </a:solidFill>
                <a:latin typeface="Calibri"/>
                <a:cs typeface="Calibri"/>
              </a:rPr>
              <a:t>1</a:t>
            </a:r>
          </a:p>
        </p:txBody>
      </p:sp>
      <p:sp>
        <p:nvSpPr>
          <p:cNvPr id="53" name="Oval 52"/>
          <p:cNvSpPr/>
          <p:nvPr/>
        </p:nvSpPr>
        <p:spPr>
          <a:xfrm>
            <a:off x="4953000" y="3946525"/>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Weather</a:t>
            </a:r>
            <a:r>
              <a:rPr lang="en-US" baseline="-25000" dirty="0">
                <a:solidFill>
                  <a:srgbClr val="333399"/>
                </a:solidFill>
                <a:latin typeface="Calibri"/>
                <a:cs typeface="Calibri"/>
              </a:rPr>
              <a:t>2</a:t>
            </a:r>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5378" y="63500"/>
            <a:ext cx="2621611" cy="890016"/>
          </a:xfrm>
          <a:prstGeom prst="rect">
            <a:avLst/>
          </a:prstGeom>
        </p:spPr>
      </p:pic>
      <p:cxnSp>
        <p:nvCxnSpPr>
          <p:cNvPr id="58" name="Straight Arrow Connector 57"/>
          <p:cNvCxnSpPr/>
          <p:nvPr/>
        </p:nvCxnSpPr>
        <p:spPr>
          <a:xfrm>
            <a:off x="6934200" y="4327525"/>
            <a:ext cx="3810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762000" y="2895600"/>
            <a:ext cx="1324176" cy="646331"/>
          </a:xfrm>
          <a:prstGeom prst="rect">
            <a:avLst/>
          </a:prstGeom>
          <a:noFill/>
        </p:spPr>
        <p:txBody>
          <a:bodyPr wrap="none" rtlCol="0">
            <a:spAutoFit/>
          </a:bodyPr>
          <a:lstStyle/>
          <a:p>
            <a:r>
              <a:rPr lang="en-US" dirty="0">
                <a:latin typeface="Calibri"/>
                <a:cs typeface="Calibri"/>
              </a:rPr>
              <a:t>f(sun) = 0.5</a:t>
            </a:r>
          </a:p>
          <a:p>
            <a:r>
              <a:rPr lang="en-US" dirty="0">
                <a:latin typeface="Calibri"/>
                <a:cs typeface="Calibri"/>
              </a:rPr>
              <a:t>f(rain)  = 0.5</a:t>
            </a:r>
          </a:p>
        </p:txBody>
      </p:sp>
      <p:sp>
        <p:nvSpPr>
          <p:cNvPr id="27" name="TextBox 26"/>
          <p:cNvSpPr txBox="1"/>
          <p:nvPr/>
        </p:nvSpPr>
        <p:spPr>
          <a:xfrm>
            <a:off x="3536434" y="1676400"/>
            <a:ext cx="529111" cy="646331"/>
          </a:xfrm>
          <a:prstGeom prst="rect">
            <a:avLst/>
          </a:prstGeom>
          <a:noFill/>
        </p:spPr>
        <p:txBody>
          <a:bodyPr wrap="none" rtlCol="0">
            <a:spAutoFit/>
          </a:bodyPr>
          <a:lstStyle/>
          <a:p>
            <a:r>
              <a:rPr lang="en-US" dirty="0">
                <a:latin typeface="Calibri"/>
                <a:cs typeface="Calibri"/>
              </a:rPr>
              <a:t> 0.6</a:t>
            </a:r>
          </a:p>
          <a:p>
            <a:r>
              <a:rPr lang="en-US" dirty="0">
                <a:latin typeface="Calibri"/>
                <a:cs typeface="Calibri"/>
              </a:rPr>
              <a:t> 0.4</a:t>
            </a:r>
          </a:p>
        </p:txBody>
      </p:sp>
      <p:sp>
        <p:nvSpPr>
          <p:cNvPr id="28" name="TextBox 27"/>
          <p:cNvSpPr txBox="1"/>
          <p:nvPr/>
        </p:nvSpPr>
        <p:spPr>
          <a:xfrm>
            <a:off x="3048000" y="2858869"/>
            <a:ext cx="1388984" cy="646331"/>
          </a:xfrm>
          <a:prstGeom prst="rect">
            <a:avLst/>
          </a:prstGeom>
          <a:noFill/>
        </p:spPr>
        <p:txBody>
          <a:bodyPr wrap="none" rtlCol="0">
            <a:spAutoFit/>
          </a:bodyPr>
          <a:lstStyle/>
          <a:p>
            <a:r>
              <a:rPr lang="en-US" dirty="0">
                <a:latin typeface="Calibri"/>
                <a:cs typeface="Calibri"/>
              </a:rPr>
              <a:t>f(sun) = 0.25</a:t>
            </a:r>
          </a:p>
          <a:p>
            <a:r>
              <a:rPr lang="en-US" dirty="0">
                <a:latin typeface="Calibri"/>
                <a:cs typeface="Calibri"/>
              </a:rPr>
              <a:t>f(rain) = 0.75</a:t>
            </a:r>
          </a:p>
        </p:txBody>
      </p:sp>
      <p:sp>
        <p:nvSpPr>
          <p:cNvPr id="29" name="TextBox 28"/>
          <p:cNvSpPr txBox="1"/>
          <p:nvPr/>
        </p:nvSpPr>
        <p:spPr>
          <a:xfrm>
            <a:off x="5791200" y="1676400"/>
            <a:ext cx="593920" cy="646331"/>
          </a:xfrm>
          <a:prstGeom prst="rect">
            <a:avLst/>
          </a:prstGeom>
          <a:noFill/>
        </p:spPr>
        <p:txBody>
          <a:bodyPr wrap="none" rtlCol="0">
            <a:spAutoFit/>
          </a:bodyPr>
          <a:lstStyle/>
          <a:p>
            <a:r>
              <a:rPr lang="en-US" dirty="0">
                <a:latin typeface="Calibri"/>
                <a:cs typeface="Calibri"/>
              </a:rPr>
              <a:t>0.45</a:t>
            </a:r>
          </a:p>
          <a:p>
            <a:r>
              <a:rPr lang="en-US" dirty="0">
                <a:latin typeface="Calibri"/>
                <a:cs typeface="Calibri"/>
              </a:rPr>
              <a:t>0.55</a:t>
            </a:r>
          </a:p>
        </p:txBody>
      </p:sp>
      <p:sp>
        <p:nvSpPr>
          <p:cNvPr id="30" name="TextBox 29"/>
          <p:cNvSpPr txBox="1"/>
          <p:nvPr/>
        </p:nvSpPr>
        <p:spPr>
          <a:xfrm>
            <a:off x="5257800" y="2895600"/>
            <a:ext cx="1505979" cy="646331"/>
          </a:xfrm>
          <a:prstGeom prst="rect">
            <a:avLst/>
          </a:prstGeom>
          <a:noFill/>
        </p:spPr>
        <p:txBody>
          <a:bodyPr wrap="none" rtlCol="0">
            <a:spAutoFit/>
          </a:bodyPr>
          <a:lstStyle/>
          <a:p>
            <a:r>
              <a:rPr lang="en-US" dirty="0">
                <a:latin typeface="Calibri"/>
                <a:cs typeface="Calibri"/>
              </a:rPr>
              <a:t>f(sun) = 0.154</a:t>
            </a:r>
          </a:p>
          <a:p>
            <a:r>
              <a:rPr lang="en-US" dirty="0">
                <a:latin typeface="Calibri"/>
                <a:cs typeface="Calibri"/>
              </a:rPr>
              <a:t>f(rain) = 0.846</a:t>
            </a:r>
          </a:p>
        </p:txBody>
      </p:sp>
      <p:cxnSp>
        <p:nvCxnSpPr>
          <p:cNvPr id="32" name="Straight Arrow Connector 31"/>
          <p:cNvCxnSpPr>
            <a:stCxn id="3" idx="3"/>
            <a:endCxn id="27" idx="1"/>
          </p:cNvCxnSpPr>
          <p:nvPr/>
        </p:nvCxnSpPr>
        <p:spPr>
          <a:xfrm flipV="1">
            <a:off x="2086176" y="1999566"/>
            <a:ext cx="1450258" cy="1219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a:off x="3800989" y="2322731"/>
            <a:ext cx="0" cy="5361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a:stCxn id="29" idx="2"/>
          </p:cNvCxnSpPr>
          <p:nvPr/>
        </p:nvCxnSpPr>
        <p:spPr>
          <a:xfrm flipH="1">
            <a:off x="6030176" y="2322731"/>
            <a:ext cx="57984" cy="5361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a:stCxn id="28" idx="3"/>
            <a:endCxn id="29" idx="1"/>
          </p:cNvCxnSpPr>
          <p:nvPr/>
        </p:nvCxnSpPr>
        <p:spPr>
          <a:xfrm flipV="1">
            <a:off x="4436984" y="1999566"/>
            <a:ext cx="1354216" cy="118246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aphicFrame>
        <p:nvGraphicFramePr>
          <p:cNvPr id="25" name="Table 24"/>
          <p:cNvGraphicFramePr>
            <a:graphicFrameLocks noGrp="1"/>
          </p:cNvGraphicFramePr>
          <p:nvPr>
            <p:extLst>
              <p:ext uri="{D42A27DB-BD31-4B8C-83A1-F6EECF244321}">
                <p14:modId xmlns:p14="http://schemas.microsoft.com/office/powerpoint/2010/main" val="2082453205"/>
              </p:ext>
            </p:extLst>
          </p:nvPr>
        </p:nvGraphicFramePr>
        <p:xfrm>
          <a:off x="7848600" y="2667000"/>
          <a:ext cx="1904999" cy="1219328"/>
        </p:xfrm>
        <a:graphic>
          <a:graphicData uri="http://schemas.openxmlformats.org/drawingml/2006/table">
            <a:tbl>
              <a:tblPr firstRow="1" bandRow="1">
                <a:tableStyleId>{10A1B5D5-9B99-4C35-A422-299274C87663}</a:tableStyleId>
              </a:tblPr>
              <a:tblGrid>
                <a:gridCol w="491613">
                  <a:extLst>
                    <a:ext uri="{9D8B030D-6E8A-4147-A177-3AD203B41FA5}">
                      <a16:colId xmlns:a16="http://schemas.microsoft.com/office/drawing/2014/main" val="20000"/>
                    </a:ext>
                  </a:extLst>
                </a:gridCol>
                <a:gridCol w="656180">
                  <a:extLst>
                    <a:ext uri="{9D8B030D-6E8A-4147-A177-3AD203B41FA5}">
                      <a16:colId xmlns:a16="http://schemas.microsoft.com/office/drawing/2014/main" val="20001"/>
                    </a:ext>
                  </a:extLst>
                </a:gridCol>
                <a:gridCol w="757206">
                  <a:extLst>
                    <a:ext uri="{9D8B030D-6E8A-4147-A177-3AD203B41FA5}">
                      <a16:colId xmlns:a16="http://schemas.microsoft.com/office/drawing/2014/main" val="20002"/>
                    </a:ext>
                  </a:extLst>
                </a:gridCol>
              </a:tblGrid>
              <a:tr h="294587">
                <a:tc>
                  <a:txBody>
                    <a:bodyPr/>
                    <a:lstStyle/>
                    <a:p>
                      <a:pPr algn="ctr"/>
                      <a:r>
                        <a:rPr lang="en-US" sz="1400" b="1" i="0" u="none" baseline="0" dirty="0">
                          <a:solidFill>
                            <a:schemeClr val="tx1"/>
                          </a:solidFill>
                          <a:latin typeface="Calibri"/>
                          <a:cs typeface="Calibri"/>
                        </a:rPr>
                        <a:t>W</a:t>
                      </a:r>
                      <a:r>
                        <a:rPr lang="en-US" sz="1400" b="1" i="0" u="none" baseline="-25000" dirty="0">
                          <a:solidFill>
                            <a:schemeClr val="tx1"/>
                          </a:solidFill>
                          <a:latin typeface="Calibri"/>
                          <a:cs typeface="Calibri"/>
                        </a:rPr>
                        <a:t>t</a:t>
                      </a:r>
                      <a:r>
                        <a:rPr lang="en-US" sz="1400" b="1" baseline="-25000" dirty="0">
                          <a:solidFill>
                            <a:schemeClr val="tx1"/>
                          </a:solidFill>
                          <a:latin typeface="Calibri"/>
                          <a:cs typeface="Calibri"/>
                        </a:rPr>
                        <a:t>-1</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gridSpan="2">
                  <a:txBody>
                    <a:bodyPr/>
                    <a:lstStyle/>
                    <a:p>
                      <a:pPr algn="ctr"/>
                      <a:r>
                        <a:rPr lang="en-US" sz="1400" b="1" dirty="0">
                          <a:solidFill>
                            <a:schemeClr val="tx1"/>
                          </a:solidFill>
                          <a:latin typeface="Calibri"/>
                          <a:cs typeface="Calibri"/>
                        </a:rPr>
                        <a:t>P(</a:t>
                      </a:r>
                      <a:r>
                        <a:rPr lang="en-US" sz="1400" b="1" i="0" u="none" baseline="0" dirty="0">
                          <a:solidFill>
                            <a:schemeClr val="tx1"/>
                          </a:solidFill>
                          <a:latin typeface="Calibri"/>
                          <a:cs typeface="Calibri"/>
                        </a:rPr>
                        <a:t>W</a:t>
                      </a:r>
                      <a:r>
                        <a:rPr lang="en-US" sz="1400" b="1" i="0" u="none" baseline="-25000" dirty="0">
                          <a:solidFill>
                            <a:schemeClr val="tx1"/>
                          </a:solidFill>
                          <a:latin typeface="Calibri"/>
                          <a:cs typeface="Calibri"/>
                        </a:rPr>
                        <a:t>t</a:t>
                      </a:r>
                      <a:r>
                        <a:rPr lang="en-US" sz="1400" b="1" dirty="0">
                          <a:solidFill>
                            <a:schemeClr val="tx1"/>
                          </a:solidFill>
                          <a:latin typeface="Calibri"/>
                          <a:cs typeface="Calibri"/>
                        </a:rPr>
                        <a:t>|</a:t>
                      </a:r>
                      <a:r>
                        <a:rPr lang="en-US" sz="1400" b="1" i="0" u="none" baseline="0" dirty="0">
                          <a:solidFill>
                            <a:schemeClr val="tx1"/>
                          </a:solidFill>
                          <a:latin typeface="Calibri"/>
                          <a:cs typeface="Calibri"/>
                        </a:rPr>
                        <a:t>W</a:t>
                      </a:r>
                      <a:r>
                        <a:rPr lang="en-US" sz="1400" b="1" i="0" u="none" baseline="-25000" dirty="0">
                          <a:solidFill>
                            <a:schemeClr val="tx1"/>
                          </a:solidFill>
                          <a:latin typeface="Calibri"/>
                          <a:cs typeface="Calibri"/>
                        </a:rPr>
                        <a:t>t</a:t>
                      </a:r>
                      <a:r>
                        <a:rPr lang="en-US" sz="1400" b="1" baseline="-25000" dirty="0">
                          <a:solidFill>
                            <a:schemeClr val="tx1"/>
                          </a:solidFill>
                          <a:latin typeface="Calibri"/>
                          <a:cs typeface="Calibri"/>
                        </a:rPr>
                        <a:t>-1</a:t>
                      </a:r>
                      <a:r>
                        <a:rPr lang="en-US" sz="14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82804">
                <a:tc>
                  <a:txBody>
                    <a:bodyPr/>
                    <a:lstStyle/>
                    <a:p>
                      <a:pPr algn="ct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rain</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82804">
                <a:tc>
                  <a:txBody>
                    <a:bodyPr/>
                    <a:lstStyle/>
                    <a:p>
                      <a:pPr algn="ctr"/>
                      <a:r>
                        <a:rPr lang="en-US" sz="14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2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rain</a:t>
                      </a: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0.3</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0.7</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888205627"/>
              </p:ext>
            </p:extLst>
          </p:nvPr>
        </p:nvGraphicFramePr>
        <p:xfrm>
          <a:off x="7848600" y="4495800"/>
          <a:ext cx="1905000" cy="1219328"/>
        </p:xfrm>
        <a:graphic>
          <a:graphicData uri="http://schemas.openxmlformats.org/drawingml/2006/table">
            <a:tbl>
              <a:tblPr firstRow="1" bandRow="1">
                <a:tableStyleId>{10A1B5D5-9B99-4C35-A422-299274C87663}</a:tableStyleId>
              </a:tblPr>
              <a:tblGrid>
                <a:gridCol w="491613">
                  <a:extLst>
                    <a:ext uri="{9D8B030D-6E8A-4147-A177-3AD203B41FA5}">
                      <a16:colId xmlns:a16="http://schemas.microsoft.com/office/drawing/2014/main" val="20000"/>
                    </a:ext>
                  </a:extLst>
                </a:gridCol>
                <a:gridCol w="656180">
                  <a:extLst>
                    <a:ext uri="{9D8B030D-6E8A-4147-A177-3AD203B41FA5}">
                      <a16:colId xmlns:a16="http://schemas.microsoft.com/office/drawing/2014/main" val="20001"/>
                    </a:ext>
                  </a:extLst>
                </a:gridCol>
                <a:gridCol w="757207">
                  <a:extLst>
                    <a:ext uri="{9D8B030D-6E8A-4147-A177-3AD203B41FA5}">
                      <a16:colId xmlns:a16="http://schemas.microsoft.com/office/drawing/2014/main" val="20002"/>
                    </a:ext>
                  </a:extLst>
                </a:gridCol>
              </a:tblGrid>
              <a:tr h="252036">
                <a:tc>
                  <a:txBody>
                    <a:bodyPr/>
                    <a:lstStyle/>
                    <a:p>
                      <a:pPr algn="ctr"/>
                      <a:r>
                        <a:rPr lang="en-US" sz="1400" b="1" i="0" u="none" baseline="0" dirty="0" err="1">
                          <a:solidFill>
                            <a:schemeClr val="tx1"/>
                          </a:solidFill>
                          <a:latin typeface="Calibri"/>
                          <a:cs typeface="Calibri"/>
                        </a:rPr>
                        <a:t>W</a:t>
                      </a:r>
                      <a:r>
                        <a:rPr lang="en-US" sz="1400" b="1" i="0" u="none" baseline="-25000" dirty="0" err="1">
                          <a:solidFill>
                            <a:schemeClr val="tx1"/>
                          </a:solidFill>
                          <a:latin typeface="Calibri"/>
                          <a:cs typeface="Calibri"/>
                        </a:rPr>
                        <a:t>t</a:t>
                      </a:r>
                      <a:endParaRPr lang="en-US" sz="1400" b="1" baseline="-25000" dirty="0">
                        <a:solidFill>
                          <a:schemeClr val="tx1"/>
                        </a:solidFill>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gridSpan="2">
                  <a:txBody>
                    <a:bodyPr/>
                    <a:lstStyle/>
                    <a:p>
                      <a:pPr algn="ctr"/>
                      <a:r>
                        <a:rPr lang="en-US" sz="1400" b="1" dirty="0">
                          <a:solidFill>
                            <a:schemeClr val="tx1"/>
                          </a:solidFill>
                          <a:latin typeface="Calibri"/>
                          <a:cs typeface="Calibri"/>
                        </a:rPr>
                        <a:t>P(</a:t>
                      </a:r>
                      <a:r>
                        <a:rPr lang="en-US" sz="1400" b="1" i="0" u="none" baseline="0" dirty="0" err="1">
                          <a:solidFill>
                            <a:schemeClr val="tx1"/>
                          </a:solidFill>
                          <a:latin typeface="Calibri"/>
                          <a:cs typeface="Calibri"/>
                        </a:rPr>
                        <a:t>U</a:t>
                      </a:r>
                      <a:r>
                        <a:rPr lang="en-US" sz="1400" b="1" i="0" u="none" baseline="-25000" dirty="0" err="1">
                          <a:solidFill>
                            <a:schemeClr val="tx1"/>
                          </a:solidFill>
                          <a:latin typeface="Calibri"/>
                          <a:cs typeface="Calibri"/>
                        </a:rPr>
                        <a:t>t</a:t>
                      </a:r>
                      <a:r>
                        <a:rPr lang="en-US" sz="1400" b="1" dirty="0" err="1">
                          <a:solidFill>
                            <a:schemeClr val="tx1"/>
                          </a:solidFill>
                          <a:latin typeface="Calibri"/>
                          <a:cs typeface="Calibri"/>
                        </a:rPr>
                        <a:t>|</a:t>
                      </a:r>
                      <a:r>
                        <a:rPr lang="en-US" sz="1400" b="1" i="0" u="none" baseline="0" dirty="0" err="1">
                          <a:solidFill>
                            <a:schemeClr val="tx1"/>
                          </a:solidFill>
                          <a:latin typeface="Calibri"/>
                          <a:cs typeface="Calibri"/>
                        </a:rPr>
                        <a:t>W</a:t>
                      </a:r>
                      <a:r>
                        <a:rPr lang="en-US" sz="1400" b="1" i="0" u="none" baseline="-25000" dirty="0" err="1">
                          <a:solidFill>
                            <a:schemeClr val="tx1"/>
                          </a:solidFill>
                          <a:latin typeface="Calibri"/>
                          <a:cs typeface="Calibri"/>
                        </a:rPr>
                        <a:t>t</a:t>
                      </a:r>
                      <a:r>
                        <a:rPr lang="en-US" sz="14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41955">
                <a:tc>
                  <a:txBody>
                    <a:bodyPr/>
                    <a:lstStyle/>
                    <a:p>
                      <a:pPr algn="ct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true</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false</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41955">
                <a:tc>
                  <a:txBody>
                    <a:bodyPr/>
                    <a:lstStyle/>
                    <a:p>
                      <a:pPr algn="ctr"/>
                      <a:r>
                        <a:rPr lang="en-US" sz="14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0.2</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0.8</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1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rain</a:t>
                      </a: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643549176"/>
              </p:ext>
            </p:extLst>
          </p:nvPr>
        </p:nvGraphicFramePr>
        <p:xfrm>
          <a:off x="381000" y="4952873"/>
          <a:ext cx="1413387" cy="914496"/>
        </p:xfrm>
        <a:graphic>
          <a:graphicData uri="http://schemas.openxmlformats.org/drawingml/2006/table">
            <a:tbl>
              <a:tblPr firstRow="1" bandRow="1">
                <a:tableStyleId>{10A1B5D5-9B99-4C35-A422-299274C87663}</a:tableStyleId>
              </a:tblPr>
              <a:tblGrid>
                <a:gridCol w="656180">
                  <a:extLst>
                    <a:ext uri="{9D8B030D-6E8A-4147-A177-3AD203B41FA5}">
                      <a16:colId xmlns:a16="http://schemas.microsoft.com/office/drawing/2014/main" val="20000"/>
                    </a:ext>
                  </a:extLst>
                </a:gridCol>
                <a:gridCol w="757207">
                  <a:extLst>
                    <a:ext uri="{9D8B030D-6E8A-4147-A177-3AD203B41FA5}">
                      <a16:colId xmlns:a16="http://schemas.microsoft.com/office/drawing/2014/main" val="20001"/>
                    </a:ext>
                  </a:extLst>
                </a:gridCol>
              </a:tblGrid>
              <a:tr h="252036">
                <a:tc gridSpan="2">
                  <a:txBody>
                    <a:bodyPr/>
                    <a:lstStyle/>
                    <a:p>
                      <a:pPr algn="ctr"/>
                      <a:r>
                        <a:rPr lang="en-US" sz="1400" b="1" dirty="0">
                          <a:solidFill>
                            <a:schemeClr val="tx1"/>
                          </a:solidFill>
                          <a:latin typeface="Calibri"/>
                          <a:cs typeface="Calibri"/>
                        </a:rPr>
                        <a:t>P(</a:t>
                      </a:r>
                      <a:r>
                        <a:rPr lang="en-US" sz="1400" b="1" i="0" u="none" baseline="0" dirty="0">
                          <a:solidFill>
                            <a:schemeClr val="tx1"/>
                          </a:solidFill>
                          <a:latin typeface="Calibri"/>
                          <a:cs typeface="Calibri"/>
                        </a:rPr>
                        <a:t>W</a:t>
                      </a:r>
                      <a:r>
                        <a:rPr lang="en-US" sz="1400" b="1" i="0" u="none" baseline="-25000" dirty="0">
                          <a:solidFill>
                            <a:schemeClr val="tx1"/>
                          </a:solidFill>
                          <a:latin typeface="Calibri"/>
                          <a:cs typeface="Calibri"/>
                        </a:rPr>
                        <a:t>0</a:t>
                      </a:r>
                      <a:r>
                        <a:rPr lang="en-US" sz="14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41955">
                <a:tc>
                  <a:txBody>
                    <a:bodyPr/>
                    <a:lstStyle/>
                    <a:p>
                      <a:pPr algn="ctr"/>
                      <a:r>
                        <a:rPr lang="en-US" sz="14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rain</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41955">
                <a:tc>
                  <a:txBody>
                    <a:bodyPr/>
                    <a:lstStyle/>
                    <a:p>
                      <a:pPr algn="ctr"/>
                      <a:r>
                        <a:rPr lang="en-US" sz="1400" b="0" dirty="0">
                          <a:latin typeface="Calibri"/>
                          <a:cs typeface="Calibri"/>
                        </a:rPr>
                        <a:t>0.5</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0.5</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4" name="TextBox 13"/>
          <p:cNvSpPr txBox="1"/>
          <p:nvPr/>
        </p:nvSpPr>
        <p:spPr>
          <a:xfrm>
            <a:off x="2322899" y="1981200"/>
            <a:ext cx="877501" cy="369332"/>
          </a:xfrm>
          <a:prstGeom prst="rect">
            <a:avLst/>
          </a:prstGeom>
          <a:noFill/>
        </p:spPr>
        <p:txBody>
          <a:bodyPr wrap="none" rtlCol="0">
            <a:spAutoFit/>
          </a:bodyPr>
          <a:lstStyle/>
          <a:p>
            <a:r>
              <a:rPr lang="en-US" dirty="0">
                <a:solidFill>
                  <a:srgbClr val="FF0000"/>
                </a:solidFill>
              </a:rPr>
              <a:t>predict</a:t>
            </a:r>
          </a:p>
        </p:txBody>
      </p:sp>
      <p:sp>
        <p:nvSpPr>
          <p:cNvPr id="39" name="TextBox 38"/>
          <p:cNvSpPr txBox="1"/>
          <p:nvPr/>
        </p:nvSpPr>
        <p:spPr>
          <a:xfrm>
            <a:off x="4648200" y="1981200"/>
            <a:ext cx="877501" cy="369332"/>
          </a:xfrm>
          <a:prstGeom prst="rect">
            <a:avLst/>
          </a:prstGeom>
          <a:noFill/>
        </p:spPr>
        <p:txBody>
          <a:bodyPr wrap="none" rtlCol="0">
            <a:spAutoFit/>
          </a:bodyPr>
          <a:lstStyle/>
          <a:p>
            <a:r>
              <a:rPr lang="en-US" dirty="0">
                <a:solidFill>
                  <a:srgbClr val="FF0000"/>
                </a:solidFill>
              </a:rPr>
              <a:t>predict</a:t>
            </a:r>
          </a:p>
        </p:txBody>
      </p:sp>
      <p:sp>
        <p:nvSpPr>
          <p:cNvPr id="40" name="TextBox 39"/>
          <p:cNvSpPr txBox="1"/>
          <p:nvPr/>
        </p:nvSpPr>
        <p:spPr>
          <a:xfrm>
            <a:off x="3810000" y="2362200"/>
            <a:ext cx="890689" cy="369332"/>
          </a:xfrm>
          <a:prstGeom prst="rect">
            <a:avLst/>
          </a:prstGeom>
          <a:noFill/>
        </p:spPr>
        <p:txBody>
          <a:bodyPr wrap="none" rtlCol="0">
            <a:spAutoFit/>
          </a:bodyPr>
          <a:lstStyle/>
          <a:p>
            <a:r>
              <a:rPr lang="en-US" dirty="0">
                <a:solidFill>
                  <a:srgbClr val="FF0000"/>
                </a:solidFill>
              </a:rPr>
              <a:t>update</a:t>
            </a:r>
          </a:p>
        </p:txBody>
      </p:sp>
      <p:sp>
        <p:nvSpPr>
          <p:cNvPr id="41" name="TextBox 40"/>
          <p:cNvSpPr txBox="1"/>
          <p:nvPr/>
        </p:nvSpPr>
        <p:spPr>
          <a:xfrm>
            <a:off x="6172200" y="2362200"/>
            <a:ext cx="890689" cy="369332"/>
          </a:xfrm>
          <a:prstGeom prst="rect">
            <a:avLst/>
          </a:prstGeom>
          <a:noFill/>
        </p:spPr>
        <p:txBody>
          <a:bodyPr wrap="none" rtlCol="0">
            <a:spAutoFit/>
          </a:bodyPr>
          <a:lstStyle/>
          <a:p>
            <a:r>
              <a:rPr lang="en-US" dirty="0">
                <a:solidFill>
                  <a:srgbClr val="FF0000"/>
                </a:solidFill>
              </a:rPr>
              <a:t>update</a:t>
            </a:r>
          </a:p>
        </p:txBody>
      </p:sp>
    </p:spTree>
    <p:extLst>
      <p:ext uri="{BB962C8B-B14F-4D97-AF65-F5344CB8AC3E}">
        <p14:creationId xmlns:p14="http://schemas.microsoft.com/office/powerpoint/2010/main" val="361713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3" grpId="0"/>
      <p:bldP spid="27" grpId="0"/>
      <p:bldP spid="28" grpId="0"/>
      <p:bldP spid="29" grpId="0"/>
      <p:bldP spid="30" grpId="0"/>
      <p:bldP spid="14" grpId="0"/>
      <p:bldP spid="39" grpId="0"/>
      <p:bldP spid="40" grpId="0"/>
      <p:bldP spid="4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Pacman</a:t>
            </a:r>
            <a:r>
              <a:rPr lang="en-US" dirty="0"/>
              <a:t> – Hunting Invisible Ghosts with Sonar</a:t>
            </a:r>
          </a:p>
        </p:txBody>
      </p:sp>
      <p:pic>
        <p:nvPicPr>
          <p:cNvPr id="5" name="Picture 4" descr="Screen Shot 2014-08-21 at 7.49.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058" y="1219200"/>
            <a:ext cx="6297884" cy="5277193"/>
          </a:xfrm>
          <a:prstGeom prst="rect">
            <a:avLst/>
          </a:prstGeom>
        </p:spPr>
      </p:pic>
      <p:sp>
        <p:nvSpPr>
          <p:cNvPr id="6" name="TextBox 5"/>
          <p:cNvSpPr txBox="1"/>
          <p:nvPr/>
        </p:nvSpPr>
        <p:spPr>
          <a:xfrm>
            <a:off x="7785911" y="6507901"/>
            <a:ext cx="4400514" cy="369332"/>
          </a:xfrm>
          <a:prstGeom prst="rect">
            <a:avLst/>
          </a:prstGeom>
          <a:noFill/>
        </p:spPr>
        <p:txBody>
          <a:bodyPr wrap="none" rtlCol="0">
            <a:spAutoFit/>
          </a:bodyPr>
          <a:lstStyle/>
          <a:p>
            <a:r>
              <a:rPr lang="en-US" dirty="0">
                <a:solidFill>
                  <a:srgbClr val="FF0000"/>
                </a:solidFill>
                <a:latin typeface="Calibri"/>
                <a:cs typeface="Calibri"/>
              </a:rPr>
              <a:t>[Demo: </a:t>
            </a:r>
            <a:r>
              <a:rPr lang="en-US" dirty="0" err="1">
                <a:solidFill>
                  <a:srgbClr val="FF0000"/>
                </a:solidFill>
                <a:latin typeface="Calibri"/>
                <a:cs typeface="Calibri"/>
              </a:rPr>
              <a:t>Pacman</a:t>
            </a:r>
            <a:r>
              <a:rPr lang="en-US" dirty="0">
                <a:solidFill>
                  <a:srgbClr val="FF0000"/>
                </a:solidFill>
                <a:latin typeface="Calibri"/>
                <a:cs typeface="Calibri"/>
              </a:rPr>
              <a:t> – Sonar – No Beliefs(L14D1)]</a:t>
            </a:r>
          </a:p>
        </p:txBody>
      </p:sp>
    </p:spTree>
    <p:extLst>
      <p:ext uri="{BB962C8B-B14F-4D97-AF65-F5344CB8AC3E}">
        <p14:creationId xmlns:p14="http://schemas.microsoft.com/office/powerpoint/2010/main" val="3699334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Likely Explanation</a:t>
            </a:r>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8387" y="1442418"/>
            <a:ext cx="7797750" cy="4729782"/>
          </a:xfrm>
          <a:prstGeom prst="rect">
            <a:avLst/>
          </a:prstGeom>
          <a:noFill/>
        </p:spPr>
      </p:pic>
    </p:spTree>
    <p:extLst>
      <p:ext uri="{BB962C8B-B14F-4D97-AF65-F5344CB8AC3E}">
        <p14:creationId xmlns:p14="http://schemas.microsoft.com/office/powerpoint/2010/main" val="2602196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 tasks</a:t>
            </a:r>
          </a:p>
        </p:txBody>
      </p:sp>
      <p:sp>
        <p:nvSpPr>
          <p:cNvPr id="3" name="Content Placeholder 2"/>
          <p:cNvSpPr>
            <a:spLocks noGrp="1"/>
          </p:cNvSpPr>
          <p:nvPr>
            <p:ph idx="1"/>
          </p:nvPr>
        </p:nvSpPr>
        <p:spPr>
          <a:xfrm>
            <a:off x="406400" y="1397001"/>
            <a:ext cx="11785600" cy="4729164"/>
          </a:xfrm>
        </p:spPr>
        <p:txBody>
          <a:bodyPr/>
          <a:lstStyle/>
          <a:p>
            <a:r>
              <a:rPr lang="en-US" b="1" i="1" dirty="0">
                <a:solidFill>
                  <a:srgbClr val="FF0000"/>
                </a:solidFill>
              </a:rPr>
              <a:t>Filtering</a:t>
            </a:r>
            <a:r>
              <a:rPr lang="en-US" dirty="0"/>
              <a:t>: </a:t>
            </a:r>
            <a:r>
              <a:rPr lang="en-US" i="1" dirty="0">
                <a:solidFill>
                  <a:srgbClr val="CC00CC"/>
                </a:solidFill>
              </a:rPr>
              <a:t>P</a:t>
            </a:r>
            <a:r>
              <a:rPr lang="en-US" dirty="0">
                <a:solidFill>
                  <a:srgbClr val="CC00CC"/>
                </a:solidFill>
              </a:rPr>
              <a:t>(</a:t>
            </a:r>
            <a:r>
              <a:rPr lang="en-US" i="1" dirty="0">
                <a:solidFill>
                  <a:srgbClr val="CC00CC"/>
                </a:solidFill>
              </a:rPr>
              <a:t>X</a:t>
            </a:r>
            <a:r>
              <a:rPr lang="en-US" sz="3600" i="1" baseline="-25000" dirty="0">
                <a:solidFill>
                  <a:srgbClr val="CC00CC"/>
                </a:solidFill>
              </a:rPr>
              <a:t>t</a:t>
            </a:r>
            <a:r>
              <a:rPr lang="en-US" dirty="0">
                <a:solidFill>
                  <a:srgbClr val="CC00CC"/>
                </a:solidFill>
              </a:rPr>
              <a:t>|</a:t>
            </a:r>
            <a:r>
              <a:rPr lang="en-US" i="1" dirty="0">
                <a:solidFill>
                  <a:srgbClr val="CC00CC"/>
                </a:solidFill>
              </a:rPr>
              <a:t>e</a:t>
            </a:r>
            <a:r>
              <a:rPr lang="en-US" sz="3600" baseline="-25000" dirty="0">
                <a:solidFill>
                  <a:srgbClr val="CC00CC"/>
                </a:solidFill>
              </a:rPr>
              <a:t>1:</a:t>
            </a:r>
            <a:r>
              <a:rPr lang="en-US" sz="3600" i="1" baseline="-25000" dirty="0">
                <a:solidFill>
                  <a:srgbClr val="CC00CC"/>
                </a:solidFill>
              </a:rPr>
              <a:t>t</a:t>
            </a:r>
            <a:r>
              <a:rPr lang="en-US" dirty="0">
                <a:solidFill>
                  <a:srgbClr val="CC00CC"/>
                </a:solidFill>
              </a:rPr>
              <a:t>)</a:t>
            </a:r>
          </a:p>
          <a:p>
            <a:pPr lvl="1"/>
            <a:r>
              <a:rPr lang="en-US" b="1" i="1" dirty="0">
                <a:solidFill>
                  <a:srgbClr val="FF0000"/>
                </a:solidFill>
              </a:rPr>
              <a:t>belief state</a:t>
            </a:r>
            <a:r>
              <a:rPr lang="en-US" dirty="0"/>
              <a:t>—input to the decision process of a rational agent </a:t>
            </a:r>
          </a:p>
          <a:p>
            <a:r>
              <a:rPr lang="en-US" b="1" i="1" dirty="0">
                <a:solidFill>
                  <a:srgbClr val="FF0000"/>
                </a:solidFill>
              </a:rPr>
              <a:t>Prediction</a:t>
            </a:r>
            <a:r>
              <a:rPr lang="en-US" dirty="0"/>
              <a:t>: </a:t>
            </a:r>
            <a:r>
              <a:rPr lang="en-US" i="1" dirty="0">
                <a:solidFill>
                  <a:srgbClr val="CC00CC"/>
                </a:solidFill>
              </a:rPr>
              <a:t>P</a:t>
            </a:r>
            <a:r>
              <a:rPr lang="en-US" dirty="0">
                <a:solidFill>
                  <a:srgbClr val="CC00CC"/>
                </a:solidFill>
              </a:rPr>
              <a:t>(</a:t>
            </a:r>
            <a:r>
              <a:rPr lang="en-US" i="1" dirty="0">
                <a:solidFill>
                  <a:srgbClr val="CC00CC"/>
                </a:solidFill>
              </a:rPr>
              <a:t>X</a:t>
            </a:r>
            <a:r>
              <a:rPr lang="en-US" sz="3600" i="1" baseline="-25000" dirty="0">
                <a:solidFill>
                  <a:srgbClr val="CC00CC"/>
                </a:solidFill>
              </a:rPr>
              <a:t>t</a:t>
            </a:r>
            <a:r>
              <a:rPr lang="en-US" sz="3600" baseline="-25000" dirty="0">
                <a:solidFill>
                  <a:srgbClr val="CC00CC"/>
                </a:solidFill>
              </a:rPr>
              <a:t>+</a:t>
            </a:r>
            <a:r>
              <a:rPr lang="en-US" sz="3600" i="1" baseline="-25000" dirty="0">
                <a:solidFill>
                  <a:srgbClr val="CC00CC"/>
                </a:solidFill>
              </a:rPr>
              <a:t>k</a:t>
            </a:r>
            <a:r>
              <a:rPr lang="en-US" dirty="0">
                <a:solidFill>
                  <a:srgbClr val="CC00CC"/>
                </a:solidFill>
              </a:rPr>
              <a:t>|</a:t>
            </a:r>
            <a:r>
              <a:rPr lang="en-US" i="1" dirty="0">
                <a:solidFill>
                  <a:srgbClr val="CC00CC"/>
                </a:solidFill>
              </a:rPr>
              <a:t>e</a:t>
            </a:r>
            <a:r>
              <a:rPr lang="en-US" sz="3600" baseline="-25000" dirty="0">
                <a:solidFill>
                  <a:srgbClr val="CC00CC"/>
                </a:solidFill>
              </a:rPr>
              <a:t>1:</a:t>
            </a:r>
            <a:r>
              <a:rPr lang="en-US" sz="3600" i="1" baseline="-25000" dirty="0">
                <a:solidFill>
                  <a:srgbClr val="CC00CC"/>
                </a:solidFill>
              </a:rPr>
              <a:t>t</a:t>
            </a:r>
            <a:r>
              <a:rPr lang="en-US" dirty="0">
                <a:solidFill>
                  <a:srgbClr val="CC00CC"/>
                </a:solidFill>
              </a:rPr>
              <a:t>)</a:t>
            </a:r>
            <a:r>
              <a:rPr lang="en-US" dirty="0"/>
              <a:t> for </a:t>
            </a:r>
            <a:r>
              <a:rPr lang="en-US" i="1" dirty="0">
                <a:solidFill>
                  <a:srgbClr val="CC00CC"/>
                </a:solidFill>
              </a:rPr>
              <a:t>k</a:t>
            </a:r>
            <a:r>
              <a:rPr lang="en-US" dirty="0">
                <a:solidFill>
                  <a:srgbClr val="CC00CC"/>
                </a:solidFill>
              </a:rPr>
              <a:t> &gt; 0 </a:t>
            </a:r>
          </a:p>
          <a:p>
            <a:pPr lvl="1"/>
            <a:r>
              <a:rPr lang="en-US" dirty="0"/>
              <a:t>evaluation of possible action sequences; like filtering without the evidence </a:t>
            </a:r>
          </a:p>
          <a:p>
            <a:r>
              <a:rPr lang="en-US" b="1" i="1" dirty="0">
                <a:solidFill>
                  <a:srgbClr val="FF0000"/>
                </a:solidFill>
              </a:rPr>
              <a:t>Smoothing</a:t>
            </a:r>
            <a:r>
              <a:rPr lang="en-US" dirty="0"/>
              <a:t>: </a:t>
            </a:r>
            <a:r>
              <a:rPr lang="en-US" i="1" dirty="0">
                <a:solidFill>
                  <a:srgbClr val="CC00CC"/>
                </a:solidFill>
              </a:rPr>
              <a:t>P</a:t>
            </a:r>
            <a:r>
              <a:rPr lang="en-US" dirty="0">
                <a:solidFill>
                  <a:srgbClr val="CC00CC"/>
                </a:solidFill>
              </a:rPr>
              <a:t>(</a:t>
            </a:r>
            <a:r>
              <a:rPr lang="en-US" i="1" dirty="0">
                <a:solidFill>
                  <a:srgbClr val="CC00CC"/>
                </a:solidFill>
              </a:rPr>
              <a:t>X</a:t>
            </a:r>
            <a:r>
              <a:rPr lang="en-US" sz="3600" i="1" baseline="-25000" dirty="0">
                <a:solidFill>
                  <a:srgbClr val="CC00CC"/>
                </a:solidFill>
              </a:rPr>
              <a:t>k</a:t>
            </a:r>
            <a:r>
              <a:rPr lang="en-US" dirty="0">
                <a:solidFill>
                  <a:srgbClr val="CC00CC"/>
                </a:solidFill>
              </a:rPr>
              <a:t>|</a:t>
            </a:r>
            <a:r>
              <a:rPr lang="en-US" i="1" dirty="0">
                <a:solidFill>
                  <a:srgbClr val="CC00CC"/>
                </a:solidFill>
              </a:rPr>
              <a:t>e</a:t>
            </a:r>
            <a:r>
              <a:rPr lang="en-US" sz="3600" baseline="-25000" dirty="0">
                <a:solidFill>
                  <a:srgbClr val="CC00CC"/>
                </a:solidFill>
              </a:rPr>
              <a:t>1:</a:t>
            </a:r>
            <a:r>
              <a:rPr lang="en-US" sz="3600" i="1" baseline="-25000" dirty="0">
                <a:solidFill>
                  <a:srgbClr val="CC00CC"/>
                </a:solidFill>
              </a:rPr>
              <a:t>t</a:t>
            </a:r>
            <a:r>
              <a:rPr lang="en-US" dirty="0">
                <a:solidFill>
                  <a:srgbClr val="CC00CC"/>
                </a:solidFill>
              </a:rPr>
              <a:t>) </a:t>
            </a:r>
            <a:r>
              <a:rPr lang="en-US" dirty="0"/>
              <a:t>for </a:t>
            </a:r>
            <a:r>
              <a:rPr lang="en-US" dirty="0">
                <a:solidFill>
                  <a:srgbClr val="CC00CC"/>
                </a:solidFill>
              </a:rPr>
              <a:t>0 ≤ </a:t>
            </a:r>
            <a:r>
              <a:rPr lang="en-US" i="1" dirty="0">
                <a:solidFill>
                  <a:srgbClr val="CC00CC"/>
                </a:solidFill>
              </a:rPr>
              <a:t>k</a:t>
            </a:r>
            <a:r>
              <a:rPr lang="en-US" dirty="0">
                <a:solidFill>
                  <a:srgbClr val="CC00CC"/>
                </a:solidFill>
              </a:rPr>
              <a:t> &lt; </a:t>
            </a:r>
            <a:r>
              <a:rPr lang="en-US" i="1" dirty="0">
                <a:solidFill>
                  <a:srgbClr val="CC00CC"/>
                </a:solidFill>
              </a:rPr>
              <a:t>t</a:t>
            </a:r>
          </a:p>
          <a:p>
            <a:pPr lvl="1"/>
            <a:r>
              <a:rPr lang="en-US" dirty="0"/>
              <a:t>better estimate of past states, essential for learning </a:t>
            </a:r>
          </a:p>
          <a:p>
            <a:r>
              <a:rPr lang="en-US" b="1" i="1" dirty="0">
                <a:solidFill>
                  <a:srgbClr val="FF0000"/>
                </a:solidFill>
              </a:rPr>
              <a:t>Most likely explanation</a:t>
            </a:r>
            <a:r>
              <a:rPr lang="en-US" dirty="0"/>
              <a:t>: </a:t>
            </a:r>
            <a:r>
              <a:rPr lang="en-US" dirty="0" err="1">
                <a:solidFill>
                  <a:srgbClr val="CC00CC"/>
                </a:solidFill>
              </a:rPr>
              <a:t>arg</a:t>
            </a:r>
            <a:r>
              <a:rPr lang="en-US" dirty="0">
                <a:solidFill>
                  <a:srgbClr val="CC00CC"/>
                </a:solidFill>
              </a:rPr>
              <a:t> max</a:t>
            </a:r>
            <a:r>
              <a:rPr lang="en-US" sz="3600" i="1" baseline="-25000" dirty="0">
                <a:solidFill>
                  <a:srgbClr val="CC00CC"/>
                </a:solidFill>
              </a:rPr>
              <a:t>x</a:t>
            </a:r>
            <a:r>
              <a:rPr lang="en-US" sz="2800" baseline="-50000" dirty="0">
                <a:solidFill>
                  <a:srgbClr val="CC00CC"/>
                </a:solidFill>
              </a:rPr>
              <a:t>1:</a:t>
            </a:r>
            <a:r>
              <a:rPr lang="en-US" sz="2800" i="1" baseline="-50000" dirty="0">
                <a:solidFill>
                  <a:srgbClr val="CC00CC"/>
                </a:solidFill>
              </a:rPr>
              <a:t>t</a:t>
            </a:r>
            <a:r>
              <a:rPr lang="en-US" sz="2400" baseline="-50000" dirty="0">
                <a:solidFill>
                  <a:srgbClr val="CC00CC"/>
                </a:solidFill>
              </a:rPr>
              <a:t> </a:t>
            </a:r>
            <a:r>
              <a:rPr lang="en-US" i="1" dirty="0">
                <a:solidFill>
                  <a:srgbClr val="CC00CC"/>
                </a:solidFill>
              </a:rPr>
              <a:t>P</a:t>
            </a:r>
            <a:r>
              <a:rPr lang="en-US" dirty="0">
                <a:solidFill>
                  <a:srgbClr val="CC00CC"/>
                </a:solidFill>
              </a:rPr>
              <a:t>(</a:t>
            </a:r>
            <a:r>
              <a:rPr lang="en-US" i="1" dirty="0">
                <a:solidFill>
                  <a:srgbClr val="CC00CC"/>
                </a:solidFill>
              </a:rPr>
              <a:t>x</a:t>
            </a:r>
            <a:r>
              <a:rPr lang="en-US" sz="3600" baseline="-25000" dirty="0">
                <a:solidFill>
                  <a:srgbClr val="CC00CC"/>
                </a:solidFill>
              </a:rPr>
              <a:t>1:</a:t>
            </a:r>
            <a:r>
              <a:rPr lang="en-US" sz="3600" i="1" baseline="-25000" dirty="0">
                <a:solidFill>
                  <a:srgbClr val="CC00CC"/>
                </a:solidFill>
              </a:rPr>
              <a:t>t </a:t>
            </a:r>
            <a:r>
              <a:rPr lang="en-US" dirty="0">
                <a:solidFill>
                  <a:srgbClr val="CC00CC"/>
                </a:solidFill>
              </a:rPr>
              <a:t>| </a:t>
            </a:r>
            <a:r>
              <a:rPr lang="en-US" i="1" dirty="0">
                <a:solidFill>
                  <a:srgbClr val="CC00CC"/>
                </a:solidFill>
              </a:rPr>
              <a:t>e</a:t>
            </a:r>
            <a:r>
              <a:rPr lang="en-US" sz="3600" baseline="-25000" dirty="0">
                <a:solidFill>
                  <a:srgbClr val="CC00CC"/>
                </a:solidFill>
              </a:rPr>
              <a:t>1:</a:t>
            </a:r>
            <a:r>
              <a:rPr lang="en-US" sz="3600" i="1" baseline="-25000" dirty="0">
                <a:solidFill>
                  <a:srgbClr val="CC00CC"/>
                </a:solidFill>
              </a:rPr>
              <a:t>t</a:t>
            </a:r>
            <a:r>
              <a:rPr lang="en-US" dirty="0">
                <a:solidFill>
                  <a:srgbClr val="CC00CC"/>
                </a:solidFill>
              </a:rPr>
              <a:t>) </a:t>
            </a:r>
          </a:p>
          <a:p>
            <a:pPr lvl="1"/>
            <a:r>
              <a:rPr lang="en-US" dirty="0"/>
              <a:t>speech recognition, decoding with a noisy channel </a:t>
            </a:r>
          </a:p>
          <a:p>
            <a:endParaRPr lang="en-US" dirty="0"/>
          </a:p>
        </p:txBody>
      </p:sp>
      <p:sp>
        <p:nvSpPr>
          <p:cNvPr id="4" name="Slide Number Placeholder 3"/>
          <p:cNvSpPr>
            <a:spLocks noGrp="1"/>
          </p:cNvSpPr>
          <p:nvPr>
            <p:ph type="sldNum" sz="quarter" idx="12"/>
          </p:nvPr>
        </p:nvSpPr>
        <p:spPr/>
        <p:txBody>
          <a:bodyPr/>
          <a:lstStyle/>
          <a:p>
            <a:fld id="{E0A20002-19F1-4774-AF43-286B6C1B4006}" type="slidenum">
              <a:rPr lang="en-US" smtClean="0"/>
              <a:pPr/>
              <a:t>38</a:t>
            </a:fld>
            <a:endParaRPr lang="en-US"/>
          </a:p>
        </p:txBody>
      </p:sp>
      <p:sp>
        <p:nvSpPr>
          <p:cNvPr id="5" name="Rectangle 4"/>
          <p:cNvSpPr/>
          <p:nvPr/>
        </p:nvSpPr>
        <p:spPr>
          <a:xfrm>
            <a:off x="304800" y="4648200"/>
            <a:ext cx="8915400" cy="1371600"/>
          </a:xfrm>
          <a:prstGeom prst="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191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latin typeface="Calibri"/>
                <a:cs typeface="Calibri"/>
              </a:rPr>
              <a:t>Most likely explanation = most probable path</a:t>
            </a:r>
          </a:p>
        </p:txBody>
      </p:sp>
      <p:sp>
        <p:nvSpPr>
          <p:cNvPr id="10243" name="Rectangle 3"/>
          <p:cNvSpPr>
            <a:spLocks noGrp="1" noChangeArrowheads="1"/>
          </p:cNvSpPr>
          <p:nvPr>
            <p:ph idx="1"/>
          </p:nvPr>
        </p:nvSpPr>
        <p:spPr>
          <a:xfrm>
            <a:off x="457200" y="1295400"/>
            <a:ext cx="11582400" cy="4953000"/>
          </a:xfrm>
        </p:spPr>
        <p:txBody>
          <a:bodyPr/>
          <a:lstStyle/>
          <a:p>
            <a:r>
              <a:rPr lang="en-US" sz="2400" b="1" i="1" dirty="0">
                <a:solidFill>
                  <a:srgbClr val="FF0000"/>
                </a:solidFill>
                <a:latin typeface="Calibri"/>
                <a:cs typeface="Calibri"/>
              </a:rPr>
              <a:t>State trellis</a:t>
            </a:r>
            <a:r>
              <a:rPr lang="en-US" sz="2400" dirty="0">
                <a:latin typeface="Calibri"/>
                <a:cs typeface="Calibri"/>
              </a:rPr>
              <a:t>: graph of states and transitions over time</a:t>
            </a: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r>
              <a:rPr lang="en-US" sz="2400" dirty="0">
                <a:latin typeface="Calibri"/>
                <a:cs typeface="Calibri"/>
              </a:rPr>
              <a:t>Each arc represents some transition </a:t>
            </a:r>
            <a:r>
              <a:rPr lang="en-US" sz="2400" i="1" dirty="0">
                <a:solidFill>
                  <a:srgbClr val="CC00CC"/>
                </a:solidFill>
                <a:latin typeface="Calibri"/>
                <a:cs typeface="Calibri"/>
              </a:rPr>
              <a:t>x</a:t>
            </a:r>
            <a:r>
              <a:rPr lang="en-US" i="1" baseline="-25000" dirty="0">
                <a:solidFill>
                  <a:srgbClr val="CC00CC"/>
                </a:solidFill>
                <a:latin typeface="Calibri"/>
                <a:cs typeface="Calibri"/>
              </a:rPr>
              <a:t>t</a:t>
            </a:r>
            <a:r>
              <a:rPr lang="en-US" baseline="-25000" dirty="0">
                <a:solidFill>
                  <a:srgbClr val="CC00CC"/>
                </a:solidFill>
                <a:latin typeface="Calibri"/>
                <a:cs typeface="Calibri"/>
              </a:rPr>
              <a:t>-1 </a:t>
            </a:r>
            <a:r>
              <a:rPr lang="en-US" sz="2400" dirty="0">
                <a:solidFill>
                  <a:srgbClr val="CC00CC"/>
                </a:solidFill>
                <a:sym typeface="Symbol"/>
              </a:rPr>
              <a:t></a:t>
            </a:r>
            <a:r>
              <a:rPr lang="en-US" baseline="-25000" dirty="0">
                <a:solidFill>
                  <a:srgbClr val="CC00CC"/>
                </a:solidFill>
                <a:latin typeface="Calibri"/>
                <a:cs typeface="Calibri"/>
              </a:rPr>
              <a:t> </a:t>
            </a:r>
            <a:r>
              <a:rPr lang="en-US" sz="2400" i="1" dirty="0" err="1">
                <a:solidFill>
                  <a:srgbClr val="CC00CC"/>
                </a:solidFill>
                <a:latin typeface="Calibri"/>
                <a:cs typeface="Calibri"/>
              </a:rPr>
              <a:t>x</a:t>
            </a:r>
            <a:r>
              <a:rPr lang="en-US" i="1" baseline="-25000" dirty="0" err="1">
                <a:solidFill>
                  <a:srgbClr val="CC00CC"/>
                </a:solidFill>
                <a:latin typeface="Calibri"/>
                <a:cs typeface="Calibri"/>
              </a:rPr>
              <a:t>t</a:t>
            </a:r>
            <a:endParaRPr lang="en-US" dirty="0">
              <a:latin typeface="Calibri"/>
              <a:cs typeface="Calibri"/>
            </a:endParaRPr>
          </a:p>
          <a:p>
            <a:r>
              <a:rPr lang="en-US" sz="2400" dirty="0">
                <a:latin typeface="Calibri"/>
                <a:cs typeface="Calibri"/>
              </a:rPr>
              <a:t>Each arc has weight </a:t>
            </a:r>
            <a:r>
              <a:rPr lang="en-US" sz="2400" i="1" dirty="0">
                <a:solidFill>
                  <a:srgbClr val="CC00CC"/>
                </a:solidFill>
                <a:latin typeface="Calibri"/>
                <a:cs typeface="Calibri"/>
              </a:rPr>
              <a:t>P</a:t>
            </a:r>
            <a:r>
              <a:rPr lang="en-US" sz="2400" dirty="0">
                <a:solidFill>
                  <a:srgbClr val="CC00CC"/>
                </a:solidFill>
                <a:latin typeface="Calibri"/>
                <a:cs typeface="Calibri"/>
              </a:rPr>
              <a:t>(</a:t>
            </a:r>
            <a:r>
              <a:rPr lang="en-US" sz="2400" i="1" dirty="0" err="1">
                <a:solidFill>
                  <a:srgbClr val="CC00CC"/>
                </a:solidFill>
                <a:latin typeface="Calibri"/>
                <a:cs typeface="Calibri"/>
              </a:rPr>
              <a:t>x</a:t>
            </a:r>
            <a:r>
              <a:rPr lang="en-US" i="1" baseline="-25000" dirty="0" err="1">
                <a:solidFill>
                  <a:srgbClr val="CC00CC"/>
                </a:solidFill>
                <a:latin typeface="Calibri"/>
                <a:cs typeface="Calibri"/>
              </a:rPr>
              <a:t>t</a:t>
            </a:r>
            <a:r>
              <a:rPr lang="en-US" sz="2400" dirty="0">
                <a:solidFill>
                  <a:srgbClr val="CC00CC"/>
                </a:solidFill>
                <a:latin typeface="Calibri"/>
                <a:cs typeface="Calibri"/>
              </a:rPr>
              <a:t> | </a:t>
            </a:r>
            <a:r>
              <a:rPr lang="en-US" sz="2400" i="1" dirty="0">
                <a:solidFill>
                  <a:srgbClr val="CC00CC"/>
                </a:solidFill>
                <a:latin typeface="Calibri"/>
                <a:cs typeface="Calibri"/>
              </a:rPr>
              <a:t>x</a:t>
            </a:r>
            <a:r>
              <a:rPr lang="en-US" i="1" baseline="-25000" dirty="0">
                <a:solidFill>
                  <a:srgbClr val="CC00CC"/>
                </a:solidFill>
                <a:latin typeface="Calibri"/>
                <a:cs typeface="Calibri"/>
              </a:rPr>
              <a:t>t</a:t>
            </a:r>
            <a:r>
              <a:rPr lang="en-US" baseline="-25000" dirty="0">
                <a:solidFill>
                  <a:srgbClr val="CC00CC"/>
                </a:solidFill>
                <a:latin typeface="Calibri"/>
                <a:cs typeface="Calibri"/>
              </a:rPr>
              <a:t>-1</a:t>
            </a:r>
            <a:r>
              <a:rPr lang="en-US" sz="2400" dirty="0">
                <a:solidFill>
                  <a:srgbClr val="CC00CC"/>
                </a:solidFill>
                <a:latin typeface="Calibri"/>
                <a:cs typeface="Calibri"/>
              </a:rPr>
              <a:t>) </a:t>
            </a:r>
            <a:r>
              <a:rPr lang="en-US" sz="2400" i="1" dirty="0">
                <a:solidFill>
                  <a:srgbClr val="CC00CC"/>
                </a:solidFill>
                <a:latin typeface="Calibri"/>
                <a:ea typeface="ＭＳ Ｐゴシック" pitchFamily="34" charset="-128"/>
                <a:cs typeface="Calibri"/>
              </a:rPr>
              <a:t>P</a:t>
            </a:r>
            <a:r>
              <a:rPr lang="en-US" sz="2400" dirty="0">
                <a:solidFill>
                  <a:srgbClr val="CC00CC"/>
                </a:solidFill>
                <a:latin typeface="Calibri"/>
                <a:ea typeface="ＭＳ Ｐゴシック" pitchFamily="34" charset="-128"/>
                <a:cs typeface="Calibri"/>
              </a:rPr>
              <a:t>(</a:t>
            </a:r>
            <a:r>
              <a:rPr lang="en-US" sz="2400" i="1" dirty="0">
                <a:solidFill>
                  <a:srgbClr val="CC00CC"/>
                </a:solidFill>
                <a:latin typeface="Calibri"/>
                <a:ea typeface="ＭＳ Ｐゴシック" pitchFamily="34" charset="-128"/>
                <a:cs typeface="Calibri"/>
              </a:rPr>
              <a:t>e</a:t>
            </a:r>
            <a:r>
              <a:rPr lang="en-US" i="1" baseline="-25000" dirty="0">
                <a:solidFill>
                  <a:srgbClr val="CC00CC"/>
                </a:solidFill>
                <a:latin typeface="Calibri"/>
                <a:ea typeface="ＭＳ Ｐゴシック" pitchFamily="34" charset="-128"/>
                <a:cs typeface="Calibri"/>
              </a:rPr>
              <a:t>t</a:t>
            </a:r>
            <a:r>
              <a:rPr lang="en-US" baseline="-25000" dirty="0">
                <a:solidFill>
                  <a:srgbClr val="CC00CC"/>
                </a:solidFill>
                <a:latin typeface="Calibri"/>
                <a:cs typeface="Calibri"/>
              </a:rPr>
              <a:t> </a:t>
            </a:r>
            <a:r>
              <a:rPr lang="en-US" sz="2400" dirty="0">
                <a:solidFill>
                  <a:srgbClr val="CC00CC"/>
                </a:solidFill>
                <a:latin typeface="Calibri"/>
                <a:cs typeface="Calibri"/>
              </a:rPr>
              <a:t>| </a:t>
            </a:r>
            <a:r>
              <a:rPr lang="en-US" sz="2400" i="1" dirty="0" err="1">
                <a:solidFill>
                  <a:srgbClr val="CC00CC"/>
                </a:solidFill>
                <a:latin typeface="Calibri"/>
                <a:ea typeface="ＭＳ Ｐゴシック" pitchFamily="34" charset="-128"/>
                <a:cs typeface="Calibri"/>
              </a:rPr>
              <a:t>x</a:t>
            </a:r>
            <a:r>
              <a:rPr lang="en-US" i="1" baseline="-25000" dirty="0" err="1">
                <a:solidFill>
                  <a:srgbClr val="CC00CC"/>
                </a:solidFill>
                <a:latin typeface="Calibri"/>
                <a:ea typeface="ＭＳ Ｐゴシック" pitchFamily="34" charset="-128"/>
                <a:cs typeface="Calibri"/>
              </a:rPr>
              <a:t>t</a:t>
            </a:r>
            <a:r>
              <a:rPr lang="en-US" sz="2400" dirty="0">
                <a:solidFill>
                  <a:srgbClr val="CC00CC"/>
                </a:solidFill>
                <a:latin typeface="Calibri"/>
                <a:cs typeface="Calibri"/>
              </a:rPr>
              <a:t>) </a:t>
            </a:r>
            <a:r>
              <a:rPr lang="en-US" sz="2400" dirty="0">
                <a:latin typeface="Calibri"/>
                <a:cs typeface="Calibri"/>
              </a:rPr>
              <a:t>(arcs to initial states have weight </a:t>
            </a:r>
            <a:r>
              <a:rPr lang="en-US" sz="2400" i="1" dirty="0">
                <a:solidFill>
                  <a:srgbClr val="CC00CC"/>
                </a:solidFill>
                <a:latin typeface="Calibri"/>
                <a:cs typeface="Calibri"/>
              </a:rPr>
              <a:t>P</a:t>
            </a:r>
            <a:r>
              <a:rPr lang="en-US" sz="2400" dirty="0">
                <a:solidFill>
                  <a:srgbClr val="CC00CC"/>
                </a:solidFill>
                <a:latin typeface="Calibri"/>
                <a:cs typeface="Calibri"/>
              </a:rPr>
              <a:t>(</a:t>
            </a:r>
            <a:r>
              <a:rPr lang="en-US" sz="2400" i="1" dirty="0">
                <a:solidFill>
                  <a:srgbClr val="CC00CC"/>
                </a:solidFill>
                <a:latin typeface="Calibri"/>
                <a:cs typeface="Calibri"/>
              </a:rPr>
              <a:t>x</a:t>
            </a:r>
            <a:r>
              <a:rPr lang="en-US" sz="2400" baseline="-25000" dirty="0">
                <a:solidFill>
                  <a:srgbClr val="CC00CC"/>
                </a:solidFill>
                <a:latin typeface="Calibri"/>
                <a:cs typeface="Calibri"/>
              </a:rPr>
              <a:t>0</a:t>
            </a:r>
            <a:r>
              <a:rPr lang="en-US" sz="2400" dirty="0">
                <a:solidFill>
                  <a:srgbClr val="CC00CC"/>
                </a:solidFill>
                <a:latin typeface="Calibri"/>
                <a:cs typeface="Calibri"/>
              </a:rPr>
              <a:t>) </a:t>
            </a:r>
            <a:r>
              <a:rPr lang="en-US" sz="2400" dirty="0">
                <a:latin typeface="Calibri"/>
                <a:cs typeface="Calibri"/>
              </a:rPr>
              <a:t>)</a:t>
            </a:r>
          </a:p>
          <a:p>
            <a:r>
              <a:rPr lang="en-US" sz="2400" dirty="0">
                <a:latin typeface="Calibri"/>
                <a:cs typeface="Calibri"/>
              </a:rPr>
              <a:t>The </a:t>
            </a:r>
            <a:r>
              <a:rPr lang="en-US" sz="2400" b="1" i="1" dirty="0">
                <a:solidFill>
                  <a:srgbClr val="0000FF"/>
                </a:solidFill>
                <a:latin typeface="Calibri"/>
                <a:cs typeface="Calibri"/>
              </a:rPr>
              <a:t>product</a:t>
            </a:r>
            <a:r>
              <a:rPr lang="en-US" sz="2400" dirty="0">
                <a:latin typeface="Calibri"/>
                <a:cs typeface="Calibri"/>
              </a:rPr>
              <a:t> of weights on a path is proportional to that state sequence’s probability </a:t>
            </a:r>
          </a:p>
          <a:p>
            <a:r>
              <a:rPr lang="en-US" sz="2400" dirty="0">
                <a:latin typeface="Calibri"/>
                <a:cs typeface="Calibri"/>
              </a:rPr>
              <a:t>Forward algorithm computes sums of paths, </a:t>
            </a:r>
            <a:r>
              <a:rPr lang="en-US" sz="2400" b="1" i="1" dirty="0">
                <a:solidFill>
                  <a:srgbClr val="FF0000"/>
                </a:solidFill>
                <a:latin typeface="Calibri"/>
                <a:cs typeface="Calibri"/>
              </a:rPr>
              <a:t>Viterbi algorithm </a:t>
            </a:r>
            <a:r>
              <a:rPr lang="en-US" sz="2400" dirty="0">
                <a:latin typeface="Calibri"/>
                <a:cs typeface="Calibri"/>
              </a:rPr>
              <a:t>computes best paths</a:t>
            </a:r>
          </a:p>
          <a:p>
            <a:endParaRPr lang="en-US" sz="2400" dirty="0">
              <a:latin typeface="Calibri"/>
              <a:cs typeface="Calibri"/>
            </a:endParaRPr>
          </a:p>
          <a:p>
            <a:endParaRPr lang="en-US" sz="2400" dirty="0">
              <a:latin typeface="Calibri"/>
              <a:cs typeface="Calibri"/>
            </a:endParaRPr>
          </a:p>
        </p:txBody>
      </p:sp>
      <p:sp>
        <p:nvSpPr>
          <p:cNvPr id="3" name="TextBox 2"/>
          <p:cNvSpPr txBox="1"/>
          <p:nvPr/>
        </p:nvSpPr>
        <p:spPr>
          <a:xfrm>
            <a:off x="7620000" y="1219200"/>
            <a:ext cx="4572001" cy="1846659"/>
          </a:xfrm>
          <a:prstGeom prst="rect">
            <a:avLst/>
          </a:prstGeom>
          <a:noFill/>
        </p:spPr>
        <p:txBody>
          <a:bodyPr wrap="square" rtlCol="0">
            <a:spAutoFit/>
          </a:bodyPr>
          <a:lstStyle/>
          <a:p>
            <a:pPr marL="285750" indent="-285750">
              <a:buFont typeface="Arial"/>
              <a:buChar char="•"/>
            </a:pPr>
            <a:r>
              <a:rPr lang="en-US" dirty="0" err="1">
                <a:solidFill>
                  <a:srgbClr val="CC00CC"/>
                </a:solidFill>
              </a:rPr>
              <a:t>arg</a:t>
            </a:r>
            <a:r>
              <a:rPr lang="en-US" dirty="0">
                <a:solidFill>
                  <a:srgbClr val="CC00CC"/>
                </a:solidFill>
              </a:rPr>
              <a:t> max</a:t>
            </a:r>
            <a:r>
              <a:rPr lang="en-US" sz="2000" i="1" baseline="-25000" dirty="0">
                <a:solidFill>
                  <a:srgbClr val="CC00CC"/>
                </a:solidFill>
              </a:rPr>
              <a:t>x</a:t>
            </a:r>
            <a:r>
              <a:rPr lang="en-US" sz="1600" baseline="-50000" dirty="0">
                <a:solidFill>
                  <a:srgbClr val="CC00CC"/>
                </a:solidFill>
              </a:rPr>
              <a:t>1:</a:t>
            </a:r>
            <a:r>
              <a:rPr lang="en-US" sz="1600" i="1" baseline="-50000" dirty="0">
                <a:solidFill>
                  <a:srgbClr val="CC00CC"/>
                </a:solidFill>
              </a:rPr>
              <a:t>t</a:t>
            </a:r>
            <a:r>
              <a:rPr lang="en-US" sz="1400" baseline="-50000" dirty="0">
                <a:solidFill>
                  <a:srgbClr val="CC00CC"/>
                </a:solidFill>
              </a:rPr>
              <a:t> </a:t>
            </a:r>
            <a:r>
              <a:rPr lang="en-US" i="1" dirty="0">
                <a:solidFill>
                  <a:srgbClr val="CC00CC"/>
                </a:solidFill>
              </a:rPr>
              <a:t>P</a:t>
            </a:r>
            <a:r>
              <a:rPr lang="en-US" dirty="0">
                <a:solidFill>
                  <a:srgbClr val="CC00CC"/>
                </a:solidFill>
              </a:rPr>
              <a:t>(</a:t>
            </a:r>
            <a:r>
              <a:rPr lang="en-US" i="1" dirty="0">
                <a:solidFill>
                  <a:srgbClr val="CC00CC"/>
                </a:solidFill>
              </a:rPr>
              <a:t>x</a:t>
            </a:r>
            <a:r>
              <a:rPr lang="en-US" sz="2000" baseline="-25000" dirty="0">
                <a:solidFill>
                  <a:srgbClr val="CC00CC"/>
                </a:solidFill>
              </a:rPr>
              <a:t>1:</a:t>
            </a:r>
            <a:r>
              <a:rPr lang="en-US" sz="2000" i="1" baseline="-25000" dirty="0">
                <a:solidFill>
                  <a:srgbClr val="CC00CC"/>
                </a:solidFill>
              </a:rPr>
              <a:t>t </a:t>
            </a:r>
            <a:r>
              <a:rPr lang="en-US" dirty="0">
                <a:solidFill>
                  <a:srgbClr val="CC00CC"/>
                </a:solidFill>
              </a:rPr>
              <a:t>| </a:t>
            </a:r>
            <a:r>
              <a:rPr lang="en-US" i="1" dirty="0">
                <a:solidFill>
                  <a:srgbClr val="CC00CC"/>
                </a:solidFill>
              </a:rPr>
              <a:t>e</a:t>
            </a:r>
            <a:r>
              <a:rPr lang="en-US" sz="2000" baseline="-25000" dirty="0">
                <a:solidFill>
                  <a:srgbClr val="CC00CC"/>
                </a:solidFill>
              </a:rPr>
              <a:t>1:</a:t>
            </a:r>
            <a:r>
              <a:rPr lang="en-US" sz="2000" i="1" baseline="-25000" dirty="0">
                <a:solidFill>
                  <a:srgbClr val="CC00CC"/>
                </a:solidFill>
              </a:rPr>
              <a:t>t</a:t>
            </a:r>
            <a:r>
              <a:rPr lang="en-US" dirty="0">
                <a:solidFill>
                  <a:srgbClr val="CC00CC"/>
                </a:solidFill>
              </a:rPr>
              <a:t>)</a:t>
            </a:r>
          </a:p>
          <a:p>
            <a:r>
              <a:rPr lang="en-US" dirty="0">
                <a:solidFill>
                  <a:srgbClr val="CC00CC"/>
                </a:solidFill>
              </a:rPr>
              <a:t>     = </a:t>
            </a:r>
            <a:r>
              <a:rPr lang="en-US" dirty="0" err="1">
                <a:solidFill>
                  <a:srgbClr val="CC00CC"/>
                </a:solidFill>
              </a:rPr>
              <a:t>arg</a:t>
            </a:r>
            <a:r>
              <a:rPr lang="en-US" dirty="0">
                <a:solidFill>
                  <a:srgbClr val="CC00CC"/>
                </a:solidFill>
              </a:rPr>
              <a:t> max</a:t>
            </a:r>
            <a:r>
              <a:rPr lang="en-US" sz="2000" i="1" baseline="-25000" dirty="0">
                <a:solidFill>
                  <a:srgbClr val="CC00CC"/>
                </a:solidFill>
              </a:rPr>
              <a:t>x</a:t>
            </a:r>
            <a:r>
              <a:rPr lang="en-US" sz="1600" baseline="-50000" dirty="0">
                <a:solidFill>
                  <a:srgbClr val="CC00CC"/>
                </a:solidFill>
              </a:rPr>
              <a:t>1:</a:t>
            </a:r>
            <a:r>
              <a:rPr lang="en-US" sz="1600" i="1" baseline="-50000" dirty="0">
                <a:solidFill>
                  <a:srgbClr val="CC00CC"/>
                </a:solidFill>
              </a:rPr>
              <a:t>t</a:t>
            </a:r>
            <a:r>
              <a:rPr lang="en-US" sz="1400" baseline="-50000" dirty="0">
                <a:solidFill>
                  <a:srgbClr val="CC00CC"/>
                </a:solidFill>
              </a:rPr>
              <a:t> </a:t>
            </a:r>
            <a:r>
              <a:rPr lang="en-US" i="1" dirty="0">
                <a:solidFill>
                  <a:srgbClr val="CC00CC"/>
                </a:solidFill>
                <a:sym typeface="Symbol"/>
              </a:rPr>
              <a:t>α </a:t>
            </a:r>
            <a:r>
              <a:rPr lang="en-US" i="1" dirty="0">
                <a:solidFill>
                  <a:srgbClr val="CC00CC"/>
                </a:solidFill>
              </a:rPr>
              <a:t>P</a:t>
            </a:r>
            <a:r>
              <a:rPr lang="en-US" dirty="0">
                <a:solidFill>
                  <a:srgbClr val="CC00CC"/>
                </a:solidFill>
              </a:rPr>
              <a:t>(</a:t>
            </a:r>
            <a:r>
              <a:rPr lang="en-US" i="1" dirty="0">
                <a:solidFill>
                  <a:srgbClr val="CC00CC"/>
                </a:solidFill>
              </a:rPr>
              <a:t>x</a:t>
            </a:r>
            <a:r>
              <a:rPr lang="en-US" sz="2000" baseline="-25000" dirty="0">
                <a:solidFill>
                  <a:srgbClr val="CC00CC"/>
                </a:solidFill>
              </a:rPr>
              <a:t>1:</a:t>
            </a:r>
            <a:r>
              <a:rPr lang="en-US" sz="2000" i="1" baseline="-25000" dirty="0">
                <a:solidFill>
                  <a:srgbClr val="CC00CC"/>
                </a:solidFill>
              </a:rPr>
              <a:t>t </a:t>
            </a:r>
            <a:r>
              <a:rPr lang="en-US" dirty="0">
                <a:solidFill>
                  <a:srgbClr val="CC00CC"/>
                </a:solidFill>
              </a:rPr>
              <a:t>, </a:t>
            </a:r>
            <a:r>
              <a:rPr lang="en-US" i="1" dirty="0">
                <a:solidFill>
                  <a:srgbClr val="CC00CC"/>
                </a:solidFill>
              </a:rPr>
              <a:t>e</a:t>
            </a:r>
            <a:r>
              <a:rPr lang="en-US" sz="2000" baseline="-25000" dirty="0">
                <a:solidFill>
                  <a:srgbClr val="CC00CC"/>
                </a:solidFill>
              </a:rPr>
              <a:t>1:</a:t>
            </a:r>
            <a:r>
              <a:rPr lang="en-US" sz="2000" i="1" baseline="-25000" dirty="0">
                <a:solidFill>
                  <a:srgbClr val="CC00CC"/>
                </a:solidFill>
              </a:rPr>
              <a:t>t</a:t>
            </a:r>
            <a:r>
              <a:rPr lang="en-US" dirty="0">
                <a:solidFill>
                  <a:srgbClr val="CC00CC"/>
                </a:solidFill>
              </a:rPr>
              <a:t>)</a:t>
            </a:r>
          </a:p>
          <a:p>
            <a:r>
              <a:rPr lang="en-US" dirty="0">
                <a:solidFill>
                  <a:srgbClr val="CC00CC"/>
                </a:solidFill>
              </a:rPr>
              <a:t>     = </a:t>
            </a:r>
            <a:r>
              <a:rPr lang="en-US" dirty="0" err="1">
                <a:solidFill>
                  <a:srgbClr val="CC00CC"/>
                </a:solidFill>
              </a:rPr>
              <a:t>arg</a:t>
            </a:r>
            <a:r>
              <a:rPr lang="en-US" dirty="0">
                <a:solidFill>
                  <a:srgbClr val="CC00CC"/>
                </a:solidFill>
              </a:rPr>
              <a:t> max</a:t>
            </a:r>
            <a:r>
              <a:rPr lang="en-US" sz="2000" i="1" baseline="-25000" dirty="0">
                <a:solidFill>
                  <a:srgbClr val="CC00CC"/>
                </a:solidFill>
              </a:rPr>
              <a:t>x</a:t>
            </a:r>
            <a:r>
              <a:rPr lang="en-US" sz="1600" baseline="-50000" dirty="0">
                <a:solidFill>
                  <a:srgbClr val="CC00CC"/>
                </a:solidFill>
              </a:rPr>
              <a:t>1:</a:t>
            </a:r>
            <a:r>
              <a:rPr lang="en-US" sz="1600" i="1" baseline="-50000" dirty="0">
                <a:solidFill>
                  <a:srgbClr val="CC00CC"/>
                </a:solidFill>
              </a:rPr>
              <a:t>t</a:t>
            </a:r>
            <a:r>
              <a:rPr lang="en-US" sz="1400" baseline="-50000" dirty="0">
                <a:solidFill>
                  <a:srgbClr val="CC00CC"/>
                </a:solidFill>
              </a:rPr>
              <a:t> </a:t>
            </a:r>
            <a:r>
              <a:rPr lang="en-US" i="1" dirty="0">
                <a:solidFill>
                  <a:srgbClr val="CC00CC"/>
                </a:solidFill>
                <a:sym typeface="Symbol"/>
              </a:rPr>
              <a:t> </a:t>
            </a:r>
            <a:r>
              <a:rPr lang="en-US" i="1" dirty="0">
                <a:solidFill>
                  <a:srgbClr val="CC00CC"/>
                </a:solidFill>
              </a:rPr>
              <a:t>P</a:t>
            </a:r>
            <a:r>
              <a:rPr lang="en-US" dirty="0">
                <a:solidFill>
                  <a:srgbClr val="CC00CC"/>
                </a:solidFill>
              </a:rPr>
              <a:t>(</a:t>
            </a:r>
            <a:r>
              <a:rPr lang="en-US" i="1" dirty="0">
                <a:solidFill>
                  <a:srgbClr val="CC00CC"/>
                </a:solidFill>
              </a:rPr>
              <a:t>x</a:t>
            </a:r>
            <a:r>
              <a:rPr lang="en-US" sz="2000" baseline="-25000" dirty="0">
                <a:solidFill>
                  <a:srgbClr val="CC00CC"/>
                </a:solidFill>
              </a:rPr>
              <a:t>1:</a:t>
            </a:r>
            <a:r>
              <a:rPr lang="en-US" sz="2000" i="1" baseline="-25000" dirty="0">
                <a:solidFill>
                  <a:srgbClr val="CC00CC"/>
                </a:solidFill>
              </a:rPr>
              <a:t>t </a:t>
            </a:r>
            <a:r>
              <a:rPr lang="en-US" dirty="0">
                <a:solidFill>
                  <a:srgbClr val="CC00CC"/>
                </a:solidFill>
              </a:rPr>
              <a:t>, </a:t>
            </a:r>
            <a:r>
              <a:rPr lang="en-US" i="1" dirty="0">
                <a:solidFill>
                  <a:srgbClr val="CC00CC"/>
                </a:solidFill>
              </a:rPr>
              <a:t>e</a:t>
            </a:r>
            <a:r>
              <a:rPr lang="en-US" sz="2000" baseline="-25000" dirty="0">
                <a:solidFill>
                  <a:srgbClr val="CC00CC"/>
                </a:solidFill>
              </a:rPr>
              <a:t>1:</a:t>
            </a:r>
            <a:r>
              <a:rPr lang="en-US" sz="2000" i="1" baseline="-25000" dirty="0">
                <a:solidFill>
                  <a:srgbClr val="CC00CC"/>
                </a:solidFill>
              </a:rPr>
              <a:t>t</a:t>
            </a:r>
            <a:r>
              <a:rPr lang="en-US" dirty="0">
                <a:solidFill>
                  <a:srgbClr val="CC00CC"/>
                </a:solidFill>
              </a:rPr>
              <a:t>) </a:t>
            </a:r>
          </a:p>
          <a:p>
            <a:r>
              <a:rPr lang="en-US" dirty="0">
                <a:solidFill>
                  <a:srgbClr val="CC00CC"/>
                </a:solidFill>
              </a:rPr>
              <a:t>     = </a:t>
            </a:r>
            <a:r>
              <a:rPr lang="en-US" dirty="0" err="1">
                <a:solidFill>
                  <a:srgbClr val="CC00CC"/>
                </a:solidFill>
              </a:rPr>
              <a:t>arg</a:t>
            </a:r>
            <a:r>
              <a:rPr lang="en-US" dirty="0">
                <a:solidFill>
                  <a:srgbClr val="CC00CC"/>
                </a:solidFill>
              </a:rPr>
              <a:t> max</a:t>
            </a:r>
            <a:r>
              <a:rPr lang="en-US" sz="2000" i="1" baseline="-25000" dirty="0">
                <a:solidFill>
                  <a:srgbClr val="CC00CC"/>
                </a:solidFill>
              </a:rPr>
              <a:t>x</a:t>
            </a:r>
            <a:r>
              <a:rPr lang="en-US" sz="1600" baseline="-50000" dirty="0">
                <a:solidFill>
                  <a:srgbClr val="CC00CC"/>
                </a:solidFill>
              </a:rPr>
              <a:t>1:</a:t>
            </a:r>
            <a:r>
              <a:rPr lang="en-US" sz="1600" i="1" baseline="-50000" dirty="0">
                <a:solidFill>
                  <a:srgbClr val="CC00CC"/>
                </a:solidFill>
              </a:rPr>
              <a:t>t</a:t>
            </a:r>
            <a:r>
              <a:rPr lang="en-US" sz="1600" i="1" dirty="0">
                <a:solidFill>
                  <a:srgbClr val="CC00CC"/>
                </a:solidFill>
              </a:rPr>
              <a:t> </a:t>
            </a:r>
            <a:r>
              <a:rPr lang="en-US" i="1" dirty="0">
                <a:solidFill>
                  <a:srgbClr val="CC00CC"/>
                </a:solidFill>
                <a:latin typeface="Calibri"/>
                <a:cs typeface="Calibri"/>
              </a:rPr>
              <a:t>P</a:t>
            </a:r>
            <a:r>
              <a:rPr lang="en-US" dirty="0">
                <a:solidFill>
                  <a:srgbClr val="CC00CC"/>
                </a:solidFill>
                <a:latin typeface="Calibri"/>
                <a:cs typeface="Calibri"/>
              </a:rPr>
              <a:t>(</a:t>
            </a:r>
            <a:r>
              <a:rPr lang="en-US" i="1" dirty="0">
                <a:solidFill>
                  <a:srgbClr val="CC00CC"/>
                </a:solidFill>
                <a:latin typeface="Calibri"/>
                <a:cs typeface="Calibri"/>
              </a:rPr>
              <a:t>x</a:t>
            </a:r>
            <a:r>
              <a:rPr lang="en-US" sz="2400" baseline="-25000" dirty="0">
                <a:solidFill>
                  <a:srgbClr val="CC00CC"/>
                </a:solidFill>
                <a:latin typeface="Calibri"/>
                <a:cs typeface="Calibri"/>
              </a:rPr>
              <a:t>0</a:t>
            </a:r>
            <a:r>
              <a:rPr lang="en-US" dirty="0">
                <a:solidFill>
                  <a:srgbClr val="CC00CC"/>
                </a:solidFill>
                <a:latin typeface="Calibri"/>
                <a:cs typeface="Calibri"/>
              </a:rPr>
              <a:t>) </a:t>
            </a:r>
            <a:r>
              <a:rPr lang="en-US" sz="2400" dirty="0">
                <a:solidFill>
                  <a:srgbClr val="990099"/>
                </a:solidFill>
                <a:sym typeface="Symbol"/>
              </a:rPr>
              <a:t></a:t>
            </a:r>
            <a:r>
              <a:rPr lang="en-US" sz="2400" i="1" baseline="-25000" dirty="0">
                <a:solidFill>
                  <a:srgbClr val="CC00CC"/>
                </a:solidFill>
                <a:sym typeface="Symbol"/>
              </a:rPr>
              <a:t>t</a:t>
            </a:r>
            <a:r>
              <a:rPr lang="en-US" sz="2400" i="1" dirty="0">
                <a:solidFill>
                  <a:srgbClr val="CC00CC"/>
                </a:solidFill>
                <a:sym typeface="Symbol"/>
              </a:rPr>
              <a:t> </a:t>
            </a:r>
            <a:r>
              <a:rPr lang="en-US" i="1" dirty="0">
                <a:solidFill>
                  <a:srgbClr val="CC00CC"/>
                </a:solidFill>
                <a:latin typeface="Calibri"/>
                <a:cs typeface="Calibri"/>
              </a:rPr>
              <a:t>P</a:t>
            </a:r>
            <a:r>
              <a:rPr lang="en-US" dirty="0">
                <a:solidFill>
                  <a:srgbClr val="CC00CC"/>
                </a:solidFill>
                <a:latin typeface="Calibri"/>
                <a:cs typeface="Calibri"/>
              </a:rPr>
              <a:t>(</a:t>
            </a:r>
            <a:r>
              <a:rPr lang="en-US" i="1" dirty="0" err="1">
                <a:solidFill>
                  <a:srgbClr val="CC00CC"/>
                </a:solidFill>
                <a:latin typeface="Calibri"/>
                <a:cs typeface="Calibri"/>
              </a:rPr>
              <a:t>x</a:t>
            </a:r>
            <a:r>
              <a:rPr lang="en-US" sz="2400" i="1" baseline="-25000" dirty="0" err="1">
                <a:solidFill>
                  <a:srgbClr val="CC00CC"/>
                </a:solidFill>
                <a:latin typeface="Calibri"/>
                <a:cs typeface="Calibri"/>
              </a:rPr>
              <a:t>t</a:t>
            </a:r>
            <a:r>
              <a:rPr lang="en-US" dirty="0">
                <a:solidFill>
                  <a:srgbClr val="CC00CC"/>
                </a:solidFill>
                <a:latin typeface="Calibri"/>
                <a:cs typeface="Calibri"/>
              </a:rPr>
              <a:t> | </a:t>
            </a:r>
            <a:r>
              <a:rPr lang="en-US" i="1" dirty="0">
                <a:solidFill>
                  <a:srgbClr val="CC00CC"/>
                </a:solidFill>
                <a:latin typeface="Calibri"/>
                <a:cs typeface="Calibri"/>
              </a:rPr>
              <a:t>x</a:t>
            </a:r>
            <a:r>
              <a:rPr lang="en-US" sz="2400" i="1" baseline="-25000" dirty="0">
                <a:solidFill>
                  <a:srgbClr val="CC00CC"/>
                </a:solidFill>
                <a:latin typeface="Calibri"/>
                <a:cs typeface="Calibri"/>
              </a:rPr>
              <a:t>t</a:t>
            </a:r>
            <a:r>
              <a:rPr lang="en-US" sz="2400" baseline="-25000" dirty="0">
                <a:solidFill>
                  <a:srgbClr val="CC00CC"/>
                </a:solidFill>
                <a:latin typeface="Calibri"/>
                <a:cs typeface="Calibri"/>
              </a:rPr>
              <a:t>-1</a:t>
            </a:r>
            <a:r>
              <a:rPr lang="en-US" dirty="0">
                <a:solidFill>
                  <a:srgbClr val="CC00CC"/>
                </a:solidFill>
                <a:latin typeface="Calibri"/>
                <a:cs typeface="Calibri"/>
              </a:rPr>
              <a:t>) </a:t>
            </a:r>
            <a:r>
              <a:rPr lang="en-US" i="1" dirty="0">
                <a:solidFill>
                  <a:srgbClr val="CC00CC"/>
                </a:solidFill>
                <a:latin typeface="Calibri"/>
                <a:cs typeface="Calibri"/>
              </a:rPr>
              <a:t>P</a:t>
            </a:r>
            <a:r>
              <a:rPr lang="en-US" dirty="0">
                <a:solidFill>
                  <a:srgbClr val="CC00CC"/>
                </a:solidFill>
                <a:latin typeface="Calibri"/>
                <a:cs typeface="Calibri"/>
              </a:rPr>
              <a:t>(</a:t>
            </a:r>
            <a:r>
              <a:rPr lang="en-US" i="1" dirty="0">
                <a:solidFill>
                  <a:srgbClr val="CC00CC"/>
                </a:solidFill>
                <a:latin typeface="Calibri"/>
                <a:cs typeface="Calibri"/>
              </a:rPr>
              <a:t>e</a:t>
            </a:r>
            <a:r>
              <a:rPr lang="en-US" sz="2400" i="1" baseline="-25000" dirty="0">
                <a:solidFill>
                  <a:srgbClr val="CC00CC"/>
                </a:solidFill>
                <a:latin typeface="Calibri"/>
                <a:cs typeface="Calibri"/>
              </a:rPr>
              <a:t>t</a:t>
            </a:r>
            <a:r>
              <a:rPr lang="en-US" sz="2400" baseline="-25000" dirty="0">
                <a:solidFill>
                  <a:srgbClr val="CC00CC"/>
                </a:solidFill>
                <a:latin typeface="Calibri"/>
                <a:cs typeface="Calibri"/>
              </a:rPr>
              <a:t> </a:t>
            </a:r>
            <a:r>
              <a:rPr lang="en-US" dirty="0">
                <a:solidFill>
                  <a:srgbClr val="CC00CC"/>
                </a:solidFill>
                <a:latin typeface="Calibri"/>
                <a:cs typeface="Calibri"/>
              </a:rPr>
              <a:t>| </a:t>
            </a:r>
            <a:r>
              <a:rPr lang="en-US" i="1" dirty="0" err="1">
                <a:solidFill>
                  <a:srgbClr val="CC00CC"/>
                </a:solidFill>
                <a:latin typeface="Calibri"/>
                <a:cs typeface="Calibri"/>
              </a:rPr>
              <a:t>x</a:t>
            </a:r>
            <a:r>
              <a:rPr lang="en-US" sz="2400" i="1" baseline="-25000" dirty="0" err="1">
                <a:solidFill>
                  <a:srgbClr val="CC00CC"/>
                </a:solidFill>
                <a:latin typeface="Calibri"/>
                <a:cs typeface="Calibri"/>
              </a:rPr>
              <a:t>t</a:t>
            </a:r>
            <a:r>
              <a:rPr lang="en-US" dirty="0">
                <a:solidFill>
                  <a:srgbClr val="CC00CC"/>
                </a:solidFill>
                <a:latin typeface="Calibri"/>
                <a:cs typeface="Calibri"/>
              </a:rPr>
              <a:t>) </a:t>
            </a:r>
            <a:endParaRPr lang="en-US" dirty="0">
              <a:solidFill>
                <a:srgbClr val="CC00CC"/>
              </a:solidFill>
            </a:endParaRPr>
          </a:p>
          <a:p>
            <a:pPr marL="285750" indent="-285750">
              <a:buFont typeface="Arial"/>
              <a:buChar char="•"/>
            </a:pPr>
            <a:endParaRPr lang="en-US" dirty="0">
              <a:solidFill>
                <a:srgbClr val="CC00CC"/>
              </a:solidFill>
            </a:endParaRPr>
          </a:p>
          <a:p>
            <a:pPr marL="285750" indent="-285750">
              <a:buFont typeface="Arial"/>
              <a:buChar char="•"/>
            </a:pPr>
            <a:endParaRPr lang="en-US" dirty="0">
              <a:solidFill>
                <a:srgbClr val="CC00CC"/>
              </a:solidFill>
            </a:endParaRPr>
          </a:p>
        </p:txBody>
      </p:sp>
      <p:grpSp>
        <p:nvGrpSpPr>
          <p:cNvPr id="11" name="Group 10"/>
          <p:cNvGrpSpPr/>
          <p:nvPr/>
        </p:nvGrpSpPr>
        <p:grpSpPr>
          <a:xfrm>
            <a:off x="914400" y="1905000"/>
            <a:ext cx="6076313" cy="1666220"/>
            <a:chOff x="914400" y="1905000"/>
            <a:chExt cx="6076313" cy="1666220"/>
          </a:xfrm>
        </p:grpSpPr>
        <p:sp>
          <p:nvSpPr>
            <p:cNvPr id="10244" name="Rectangle 6"/>
            <p:cNvSpPr>
              <a:spLocks noChangeArrowheads="1"/>
            </p:cNvSpPr>
            <p:nvPr/>
          </p:nvSpPr>
          <p:spPr bwMode="auto">
            <a:xfrm>
              <a:off x="1676400" y="1905000"/>
              <a:ext cx="685800" cy="381000"/>
            </a:xfrm>
            <a:prstGeom prst="rect">
              <a:avLst/>
            </a:prstGeom>
            <a:solidFill>
              <a:srgbClr val="FFCC00"/>
            </a:solidFill>
            <a:ln w="9525">
              <a:solidFill>
                <a:schemeClr val="tx1"/>
              </a:solidFill>
              <a:miter lim="800000"/>
              <a:headEnd/>
              <a:tailEnd/>
            </a:ln>
          </p:spPr>
          <p:txBody>
            <a:bodyPr wrap="none" lIns="91438" tIns="45719" rIns="91438" bIns="45719" anchor="ctr"/>
            <a:lstStyle/>
            <a:p>
              <a:pPr algn="ctr"/>
              <a:r>
                <a:rPr lang="en-US">
                  <a:latin typeface="Calibri"/>
                  <a:cs typeface="Calibri"/>
                </a:rPr>
                <a:t>sun</a:t>
              </a:r>
            </a:p>
          </p:txBody>
        </p:sp>
        <p:sp>
          <p:nvSpPr>
            <p:cNvPr id="10245" name="Rectangle 7"/>
            <p:cNvSpPr>
              <a:spLocks noChangeArrowheads="1"/>
            </p:cNvSpPr>
            <p:nvPr/>
          </p:nvSpPr>
          <p:spPr bwMode="auto">
            <a:xfrm>
              <a:off x="1676400" y="2590800"/>
              <a:ext cx="685800" cy="381000"/>
            </a:xfrm>
            <a:prstGeom prst="rect">
              <a:avLst/>
            </a:prstGeom>
            <a:solidFill>
              <a:schemeClr val="accent1"/>
            </a:solidFill>
            <a:ln w="9525">
              <a:solidFill>
                <a:schemeClr val="tx1"/>
              </a:solidFill>
              <a:miter lim="800000"/>
              <a:headEnd/>
              <a:tailEnd/>
            </a:ln>
          </p:spPr>
          <p:txBody>
            <a:bodyPr wrap="none" lIns="91438" tIns="45719" rIns="91438" bIns="45719" anchor="ctr"/>
            <a:lstStyle/>
            <a:p>
              <a:pPr algn="ctr"/>
              <a:r>
                <a:rPr lang="en-US">
                  <a:latin typeface="Calibri"/>
                  <a:cs typeface="Calibri"/>
                </a:rPr>
                <a:t>rain</a:t>
              </a:r>
            </a:p>
          </p:txBody>
        </p:sp>
        <p:sp>
          <p:nvSpPr>
            <p:cNvPr id="10246" name="Rectangle 8"/>
            <p:cNvSpPr>
              <a:spLocks noChangeArrowheads="1"/>
            </p:cNvSpPr>
            <p:nvPr/>
          </p:nvSpPr>
          <p:spPr bwMode="auto">
            <a:xfrm>
              <a:off x="3124200" y="1905000"/>
              <a:ext cx="685800" cy="381000"/>
            </a:xfrm>
            <a:prstGeom prst="rect">
              <a:avLst/>
            </a:prstGeom>
            <a:solidFill>
              <a:srgbClr val="FFCC00"/>
            </a:solidFill>
            <a:ln w="9525">
              <a:solidFill>
                <a:schemeClr val="tx1"/>
              </a:solidFill>
              <a:miter lim="800000"/>
              <a:headEnd/>
              <a:tailEnd/>
            </a:ln>
          </p:spPr>
          <p:txBody>
            <a:bodyPr wrap="none" lIns="91438" tIns="45719" rIns="91438" bIns="45719" anchor="ctr"/>
            <a:lstStyle/>
            <a:p>
              <a:pPr algn="ctr"/>
              <a:r>
                <a:rPr lang="en-US">
                  <a:latin typeface="Calibri"/>
                  <a:cs typeface="Calibri"/>
                </a:rPr>
                <a:t>sun</a:t>
              </a:r>
            </a:p>
          </p:txBody>
        </p:sp>
        <p:sp>
          <p:nvSpPr>
            <p:cNvPr id="10247" name="Rectangle 9"/>
            <p:cNvSpPr>
              <a:spLocks noChangeArrowheads="1"/>
            </p:cNvSpPr>
            <p:nvPr/>
          </p:nvSpPr>
          <p:spPr bwMode="auto">
            <a:xfrm>
              <a:off x="3124200" y="2590800"/>
              <a:ext cx="685800" cy="381000"/>
            </a:xfrm>
            <a:prstGeom prst="rect">
              <a:avLst/>
            </a:prstGeom>
            <a:solidFill>
              <a:schemeClr val="accent1"/>
            </a:solidFill>
            <a:ln w="9525">
              <a:solidFill>
                <a:schemeClr val="tx1"/>
              </a:solidFill>
              <a:miter lim="800000"/>
              <a:headEnd/>
              <a:tailEnd/>
            </a:ln>
          </p:spPr>
          <p:txBody>
            <a:bodyPr wrap="none" lIns="91438" tIns="45719" rIns="91438" bIns="45719" anchor="ctr"/>
            <a:lstStyle/>
            <a:p>
              <a:pPr algn="ctr"/>
              <a:r>
                <a:rPr lang="en-US">
                  <a:latin typeface="Calibri"/>
                  <a:cs typeface="Calibri"/>
                </a:rPr>
                <a:t>rain</a:t>
              </a:r>
            </a:p>
          </p:txBody>
        </p:sp>
        <p:sp>
          <p:nvSpPr>
            <p:cNvPr id="10248" name="Rectangle 10"/>
            <p:cNvSpPr>
              <a:spLocks noChangeArrowheads="1"/>
            </p:cNvSpPr>
            <p:nvPr/>
          </p:nvSpPr>
          <p:spPr bwMode="auto">
            <a:xfrm>
              <a:off x="4648200" y="1905000"/>
              <a:ext cx="685800" cy="381000"/>
            </a:xfrm>
            <a:prstGeom prst="rect">
              <a:avLst/>
            </a:prstGeom>
            <a:solidFill>
              <a:srgbClr val="FFCC00"/>
            </a:solidFill>
            <a:ln w="9525">
              <a:solidFill>
                <a:schemeClr val="tx1"/>
              </a:solidFill>
              <a:miter lim="800000"/>
              <a:headEnd/>
              <a:tailEnd/>
            </a:ln>
          </p:spPr>
          <p:txBody>
            <a:bodyPr wrap="none" lIns="91438" tIns="45719" rIns="91438" bIns="45719" anchor="ctr"/>
            <a:lstStyle/>
            <a:p>
              <a:pPr algn="ctr"/>
              <a:r>
                <a:rPr lang="en-US">
                  <a:latin typeface="Calibri"/>
                  <a:cs typeface="Calibri"/>
                </a:rPr>
                <a:t>sun</a:t>
              </a:r>
            </a:p>
          </p:txBody>
        </p:sp>
        <p:sp>
          <p:nvSpPr>
            <p:cNvPr id="10249" name="Rectangle 11"/>
            <p:cNvSpPr>
              <a:spLocks noChangeArrowheads="1"/>
            </p:cNvSpPr>
            <p:nvPr/>
          </p:nvSpPr>
          <p:spPr bwMode="auto">
            <a:xfrm>
              <a:off x="4648200" y="2590800"/>
              <a:ext cx="685800" cy="381000"/>
            </a:xfrm>
            <a:prstGeom prst="rect">
              <a:avLst/>
            </a:prstGeom>
            <a:solidFill>
              <a:schemeClr val="accent1"/>
            </a:solidFill>
            <a:ln w="9525">
              <a:solidFill>
                <a:schemeClr val="tx1"/>
              </a:solidFill>
              <a:miter lim="800000"/>
              <a:headEnd/>
              <a:tailEnd/>
            </a:ln>
          </p:spPr>
          <p:txBody>
            <a:bodyPr wrap="none" lIns="91438" tIns="45719" rIns="91438" bIns="45719" anchor="ctr"/>
            <a:lstStyle/>
            <a:p>
              <a:pPr algn="ctr"/>
              <a:r>
                <a:rPr lang="en-US">
                  <a:latin typeface="Calibri"/>
                  <a:cs typeface="Calibri"/>
                </a:rPr>
                <a:t>rain</a:t>
              </a:r>
            </a:p>
          </p:txBody>
        </p:sp>
        <p:sp>
          <p:nvSpPr>
            <p:cNvPr id="10250" name="Rectangle 12"/>
            <p:cNvSpPr>
              <a:spLocks noChangeArrowheads="1"/>
            </p:cNvSpPr>
            <p:nvPr/>
          </p:nvSpPr>
          <p:spPr bwMode="auto">
            <a:xfrm>
              <a:off x="6172200" y="1905000"/>
              <a:ext cx="685800" cy="381000"/>
            </a:xfrm>
            <a:prstGeom prst="rect">
              <a:avLst/>
            </a:prstGeom>
            <a:solidFill>
              <a:srgbClr val="FFCC00"/>
            </a:solidFill>
            <a:ln w="9525">
              <a:solidFill>
                <a:schemeClr val="tx1"/>
              </a:solidFill>
              <a:miter lim="800000"/>
              <a:headEnd/>
              <a:tailEnd/>
            </a:ln>
          </p:spPr>
          <p:txBody>
            <a:bodyPr wrap="none" lIns="91438" tIns="45719" rIns="91438" bIns="45719" anchor="ctr"/>
            <a:lstStyle/>
            <a:p>
              <a:pPr algn="ctr"/>
              <a:r>
                <a:rPr lang="en-US">
                  <a:latin typeface="Calibri"/>
                  <a:cs typeface="Calibri"/>
                </a:rPr>
                <a:t>sun</a:t>
              </a:r>
            </a:p>
          </p:txBody>
        </p:sp>
        <p:sp>
          <p:nvSpPr>
            <p:cNvPr id="10251" name="Rectangle 13"/>
            <p:cNvSpPr>
              <a:spLocks noChangeArrowheads="1"/>
            </p:cNvSpPr>
            <p:nvPr/>
          </p:nvSpPr>
          <p:spPr bwMode="auto">
            <a:xfrm>
              <a:off x="6172200" y="2590800"/>
              <a:ext cx="685800" cy="381000"/>
            </a:xfrm>
            <a:prstGeom prst="rect">
              <a:avLst/>
            </a:prstGeom>
            <a:solidFill>
              <a:schemeClr val="accent1"/>
            </a:solidFill>
            <a:ln w="9525">
              <a:solidFill>
                <a:schemeClr val="tx1"/>
              </a:solidFill>
              <a:miter lim="800000"/>
              <a:headEnd/>
              <a:tailEnd/>
            </a:ln>
          </p:spPr>
          <p:txBody>
            <a:bodyPr wrap="none" lIns="91438" tIns="45719" rIns="91438" bIns="45719" anchor="ctr"/>
            <a:lstStyle/>
            <a:p>
              <a:pPr algn="ctr"/>
              <a:r>
                <a:rPr lang="en-US">
                  <a:latin typeface="Calibri"/>
                  <a:cs typeface="Calibri"/>
                </a:rPr>
                <a:t>rain</a:t>
              </a:r>
            </a:p>
          </p:txBody>
        </p:sp>
        <p:cxnSp>
          <p:nvCxnSpPr>
            <p:cNvPr id="10252" name="AutoShape 14"/>
            <p:cNvCxnSpPr>
              <a:cxnSpLocks noChangeShapeType="1"/>
              <a:stCxn id="10244" idx="3"/>
              <a:endCxn id="10246" idx="1"/>
            </p:cNvCxnSpPr>
            <p:nvPr/>
          </p:nvCxnSpPr>
          <p:spPr bwMode="auto">
            <a:xfrm>
              <a:off x="2362200" y="2095500"/>
              <a:ext cx="762000" cy="0"/>
            </a:xfrm>
            <a:prstGeom prst="straightConnector1">
              <a:avLst/>
            </a:prstGeom>
            <a:noFill/>
            <a:ln w="28575">
              <a:solidFill>
                <a:schemeClr val="tx1"/>
              </a:solidFill>
              <a:round/>
              <a:headEnd/>
              <a:tailEnd type="triangle" w="med" len="med"/>
            </a:ln>
          </p:spPr>
        </p:cxnSp>
        <p:cxnSp>
          <p:nvCxnSpPr>
            <p:cNvPr id="10253" name="AutoShape 15"/>
            <p:cNvCxnSpPr>
              <a:cxnSpLocks noChangeShapeType="1"/>
              <a:stCxn id="10244" idx="3"/>
              <a:endCxn id="10247" idx="1"/>
            </p:cNvCxnSpPr>
            <p:nvPr/>
          </p:nvCxnSpPr>
          <p:spPr bwMode="auto">
            <a:xfrm>
              <a:off x="2362200" y="2095500"/>
              <a:ext cx="762000" cy="685800"/>
            </a:xfrm>
            <a:prstGeom prst="straightConnector1">
              <a:avLst/>
            </a:prstGeom>
            <a:noFill/>
            <a:ln w="9525">
              <a:solidFill>
                <a:schemeClr val="tx1"/>
              </a:solidFill>
              <a:round/>
              <a:headEnd/>
              <a:tailEnd type="triangle" w="med" len="med"/>
            </a:ln>
          </p:spPr>
        </p:cxnSp>
        <p:cxnSp>
          <p:nvCxnSpPr>
            <p:cNvPr id="10254" name="AutoShape 16"/>
            <p:cNvCxnSpPr>
              <a:cxnSpLocks noChangeShapeType="1"/>
              <a:stCxn id="10245" idx="3"/>
              <a:endCxn id="10246" idx="1"/>
            </p:cNvCxnSpPr>
            <p:nvPr/>
          </p:nvCxnSpPr>
          <p:spPr bwMode="auto">
            <a:xfrm flipV="1">
              <a:off x="2362200" y="2095500"/>
              <a:ext cx="762000" cy="685800"/>
            </a:xfrm>
            <a:prstGeom prst="straightConnector1">
              <a:avLst/>
            </a:prstGeom>
            <a:noFill/>
            <a:ln w="9525">
              <a:solidFill>
                <a:schemeClr val="tx1"/>
              </a:solidFill>
              <a:round/>
              <a:headEnd/>
              <a:tailEnd type="triangle" w="med" len="med"/>
            </a:ln>
          </p:spPr>
        </p:cxnSp>
        <p:cxnSp>
          <p:nvCxnSpPr>
            <p:cNvPr id="10255" name="AutoShape 17"/>
            <p:cNvCxnSpPr>
              <a:cxnSpLocks noChangeShapeType="1"/>
              <a:stCxn id="10245" idx="3"/>
              <a:endCxn id="10247" idx="1"/>
            </p:cNvCxnSpPr>
            <p:nvPr/>
          </p:nvCxnSpPr>
          <p:spPr bwMode="auto">
            <a:xfrm>
              <a:off x="2362200" y="2781300"/>
              <a:ext cx="762000" cy="0"/>
            </a:xfrm>
            <a:prstGeom prst="straightConnector1">
              <a:avLst/>
            </a:prstGeom>
            <a:noFill/>
            <a:ln w="28575">
              <a:solidFill>
                <a:schemeClr val="tx1"/>
              </a:solidFill>
              <a:round/>
              <a:headEnd/>
              <a:tailEnd type="triangle" w="med" len="med"/>
            </a:ln>
          </p:spPr>
        </p:cxnSp>
        <p:cxnSp>
          <p:nvCxnSpPr>
            <p:cNvPr id="10256" name="AutoShape 18"/>
            <p:cNvCxnSpPr>
              <a:cxnSpLocks noChangeShapeType="1"/>
              <a:stCxn id="10246" idx="3"/>
              <a:endCxn id="10248" idx="1"/>
            </p:cNvCxnSpPr>
            <p:nvPr/>
          </p:nvCxnSpPr>
          <p:spPr bwMode="auto">
            <a:xfrm>
              <a:off x="3810000" y="2095500"/>
              <a:ext cx="838200" cy="0"/>
            </a:xfrm>
            <a:prstGeom prst="straightConnector1">
              <a:avLst/>
            </a:prstGeom>
            <a:noFill/>
            <a:ln w="28575">
              <a:solidFill>
                <a:schemeClr val="tx1"/>
              </a:solidFill>
              <a:round/>
              <a:headEnd/>
              <a:tailEnd type="triangle" w="med" len="med"/>
            </a:ln>
          </p:spPr>
        </p:cxnSp>
        <p:cxnSp>
          <p:nvCxnSpPr>
            <p:cNvPr id="10257" name="AutoShape 19"/>
            <p:cNvCxnSpPr>
              <a:cxnSpLocks noChangeShapeType="1"/>
              <a:stCxn id="10246" idx="3"/>
              <a:endCxn id="10249" idx="1"/>
            </p:cNvCxnSpPr>
            <p:nvPr/>
          </p:nvCxnSpPr>
          <p:spPr bwMode="auto">
            <a:xfrm>
              <a:off x="3810000" y="2095500"/>
              <a:ext cx="838200" cy="685800"/>
            </a:xfrm>
            <a:prstGeom prst="straightConnector1">
              <a:avLst/>
            </a:prstGeom>
            <a:noFill/>
            <a:ln w="9525">
              <a:solidFill>
                <a:schemeClr val="tx1"/>
              </a:solidFill>
              <a:round/>
              <a:headEnd/>
              <a:tailEnd type="triangle" w="med" len="med"/>
            </a:ln>
          </p:spPr>
        </p:cxnSp>
        <p:cxnSp>
          <p:nvCxnSpPr>
            <p:cNvPr id="10258" name="AutoShape 20"/>
            <p:cNvCxnSpPr>
              <a:cxnSpLocks noChangeShapeType="1"/>
              <a:stCxn id="10247" idx="3"/>
              <a:endCxn id="10248" idx="1"/>
            </p:cNvCxnSpPr>
            <p:nvPr/>
          </p:nvCxnSpPr>
          <p:spPr bwMode="auto">
            <a:xfrm flipV="1">
              <a:off x="3810000" y="2095500"/>
              <a:ext cx="838200" cy="685800"/>
            </a:xfrm>
            <a:prstGeom prst="straightConnector1">
              <a:avLst/>
            </a:prstGeom>
            <a:noFill/>
            <a:ln w="9525">
              <a:solidFill>
                <a:schemeClr val="tx1"/>
              </a:solidFill>
              <a:round/>
              <a:headEnd/>
              <a:tailEnd type="triangle" w="med" len="med"/>
            </a:ln>
          </p:spPr>
        </p:cxnSp>
        <p:cxnSp>
          <p:nvCxnSpPr>
            <p:cNvPr id="10259" name="AutoShape 21"/>
            <p:cNvCxnSpPr>
              <a:cxnSpLocks noChangeShapeType="1"/>
              <a:stCxn id="10247" idx="3"/>
              <a:endCxn id="10249" idx="1"/>
            </p:cNvCxnSpPr>
            <p:nvPr/>
          </p:nvCxnSpPr>
          <p:spPr bwMode="auto">
            <a:xfrm>
              <a:off x="3810000" y="2781300"/>
              <a:ext cx="838200" cy="0"/>
            </a:xfrm>
            <a:prstGeom prst="straightConnector1">
              <a:avLst/>
            </a:prstGeom>
            <a:noFill/>
            <a:ln w="28575">
              <a:solidFill>
                <a:schemeClr val="tx1"/>
              </a:solidFill>
              <a:round/>
              <a:headEnd/>
              <a:tailEnd type="triangle" w="med" len="med"/>
            </a:ln>
          </p:spPr>
        </p:cxnSp>
        <p:cxnSp>
          <p:nvCxnSpPr>
            <p:cNvPr id="10260" name="AutoShape 22"/>
            <p:cNvCxnSpPr>
              <a:cxnSpLocks noChangeShapeType="1"/>
              <a:stCxn id="10248" idx="3"/>
              <a:endCxn id="10250" idx="1"/>
            </p:cNvCxnSpPr>
            <p:nvPr/>
          </p:nvCxnSpPr>
          <p:spPr bwMode="auto">
            <a:xfrm>
              <a:off x="5334000" y="2095500"/>
              <a:ext cx="838200" cy="0"/>
            </a:xfrm>
            <a:prstGeom prst="straightConnector1">
              <a:avLst/>
            </a:prstGeom>
            <a:noFill/>
            <a:ln w="28575">
              <a:solidFill>
                <a:schemeClr val="tx1"/>
              </a:solidFill>
              <a:round/>
              <a:headEnd/>
              <a:tailEnd type="triangle" w="med" len="med"/>
            </a:ln>
          </p:spPr>
        </p:cxnSp>
        <p:cxnSp>
          <p:nvCxnSpPr>
            <p:cNvPr id="10261" name="AutoShape 23"/>
            <p:cNvCxnSpPr>
              <a:cxnSpLocks noChangeShapeType="1"/>
              <a:stCxn id="10248" idx="3"/>
              <a:endCxn id="10251" idx="1"/>
            </p:cNvCxnSpPr>
            <p:nvPr/>
          </p:nvCxnSpPr>
          <p:spPr bwMode="auto">
            <a:xfrm>
              <a:off x="5334000" y="2095500"/>
              <a:ext cx="838200" cy="685800"/>
            </a:xfrm>
            <a:prstGeom prst="straightConnector1">
              <a:avLst/>
            </a:prstGeom>
            <a:noFill/>
            <a:ln w="9525">
              <a:solidFill>
                <a:schemeClr val="tx1"/>
              </a:solidFill>
              <a:round/>
              <a:headEnd/>
              <a:tailEnd type="triangle" w="med" len="med"/>
            </a:ln>
          </p:spPr>
        </p:cxnSp>
        <p:cxnSp>
          <p:nvCxnSpPr>
            <p:cNvPr id="10262" name="AutoShape 24"/>
            <p:cNvCxnSpPr>
              <a:cxnSpLocks noChangeShapeType="1"/>
              <a:stCxn id="10249" idx="3"/>
              <a:endCxn id="10250" idx="1"/>
            </p:cNvCxnSpPr>
            <p:nvPr/>
          </p:nvCxnSpPr>
          <p:spPr bwMode="auto">
            <a:xfrm flipV="1">
              <a:off x="5334000" y="2095500"/>
              <a:ext cx="838200" cy="685800"/>
            </a:xfrm>
            <a:prstGeom prst="straightConnector1">
              <a:avLst/>
            </a:prstGeom>
            <a:noFill/>
            <a:ln w="9525">
              <a:solidFill>
                <a:schemeClr val="tx1"/>
              </a:solidFill>
              <a:round/>
              <a:headEnd/>
              <a:tailEnd type="triangle" w="med" len="med"/>
            </a:ln>
          </p:spPr>
        </p:cxnSp>
        <p:cxnSp>
          <p:nvCxnSpPr>
            <p:cNvPr id="10263" name="AutoShape 25"/>
            <p:cNvCxnSpPr>
              <a:cxnSpLocks noChangeShapeType="1"/>
              <a:stCxn id="10249" idx="3"/>
              <a:endCxn id="10251" idx="1"/>
            </p:cNvCxnSpPr>
            <p:nvPr/>
          </p:nvCxnSpPr>
          <p:spPr bwMode="auto">
            <a:xfrm>
              <a:off x="5334000" y="2781300"/>
              <a:ext cx="838200" cy="0"/>
            </a:xfrm>
            <a:prstGeom prst="straightConnector1">
              <a:avLst/>
            </a:prstGeom>
            <a:noFill/>
            <a:ln w="28575">
              <a:solidFill>
                <a:schemeClr val="tx1"/>
              </a:solidFill>
              <a:round/>
              <a:headEnd/>
              <a:tailEnd type="triangle" w="med" len="med"/>
            </a:ln>
          </p:spPr>
        </p:cxnSp>
        <p:sp>
          <p:nvSpPr>
            <p:cNvPr id="2" name="TextBox 1"/>
            <p:cNvSpPr txBox="1"/>
            <p:nvPr/>
          </p:nvSpPr>
          <p:spPr>
            <a:xfrm>
              <a:off x="1676400" y="3048000"/>
              <a:ext cx="5314313" cy="523220"/>
            </a:xfrm>
            <a:prstGeom prst="rect">
              <a:avLst/>
            </a:prstGeom>
            <a:noFill/>
          </p:spPr>
          <p:txBody>
            <a:bodyPr wrap="none" rtlCol="0">
              <a:spAutoFit/>
            </a:bodyPr>
            <a:lstStyle/>
            <a:p>
              <a:r>
                <a:rPr lang="en-US" sz="2800" i="1" dirty="0">
                  <a:solidFill>
                    <a:srgbClr val="CC00CC"/>
                  </a:solidFill>
                  <a:latin typeface="Calibri"/>
                  <a:cs typeface="Calibri"/>
                </a:rPr>
                <a:t>  X</a:t>
              </a:r>
              <a:r>
                <a:rPr lang="en-US" sz="3600" baseline="-25000" dirty="0">
                  <a:solidFill>
                    <a:srgbClr val="CC00CC"/>
                  </a:solidFill>
                  <a:latin typeface="Calibri"/>
                  <a:cs typeface="Calibri"/>
                </a:rPr>
                <a:t>0</a:t>
              </a:r>
              <a:r>
                <a:rPr lang="en-US" sz="2000" dirty="0">
                  <a:solidFill>
                    <a:srgbClr val="CC00CC"/>
                  </a:solidFill>
                  <a:latin typeface="Calibri"/>
                  <a:cs typeface="Calibri"/>
                </a:rPr>
                <a:t>                   </a:t>
              </a:r>
              <a:r>
                <a:rPr lang="en-US" sz="2800" i="1" dirty="0">
                  <a:solidFill>
                    <a:srgbClr val="CC00CC"/>
                  </a:solidFill>
                  <a:latin typeface="Calibri"/>
                  <a:cs typeface="Calibri"/>
                </a:rPr>
                <a:t>X</a:t>
              </a:r>
              <a:r>
                <a:rPr lang="en-US" sz="3600" baseline="-25000" dirty="0">
                  <a:solidFill>
                    <a:srgbClr val="CC00CC"/>
                  </a:solidFill>
                  <a:latin typeface="Calibri"/>
                  <a:cs typeface="Calibri"/>
                </a:rPr>
                <a:t>1                 </a:t>
              </a:r>
              <a:r>
                <a:rPr lang="en-US" sz="2800" dirty="0">
                  <a:solidFill>
                    <a:srgbClr val="CC00CC"/>
                  </a:solidFill>
                  <a:latin typeface="Calibri"/>
                  <a:cs typeface="Calibri"/>
                </a:rPr>
                <a:t>…</a:t>
              </a:r>
              <a:r>
                <a:rPr lang="en-US" sz="2000" i="1" dirty="0">
                  <a:solidFill>
                    <a:srgbClr val="CC00CC"/>
                  </a:solidFill>
                  <a:latin typeface="Calibri"/>
                  <a:cs typeface="Calibri"/>
                </a:rPr>
                <a:t>                      </a:t>
              </a:r>
              <a:r>
                <a:rPr lang="en-US" sz="2800" i="1" dirty="0">
                  <a:solidFill>
                    <a:srgbClr val="CC00CC"/>
                  </a:solidFill>
                  <a:latin typeface="Calibri"/>
                  <a:cs typeface="Calibri"/>
                </a:rPr>
                <a:t>X</a:t>
              </a:r>
              <a:r>
                <a:rPr lang="en-US" sz="3600" i="1" baseline="-25000" dirty="0">
                  <a:solidFill>
                    <a:srgbClr val="CC00CC"/>
                  </a:solidFill>
                  <a:latin typeface="Calibri"/>
                  <a:cs typeface="Calibri"/>
                </a:rPr>
                <a:t>T</a:t>
              </a:r>
              <a:endParaRPr lang="en-US" sz="3600" dirty="0"/>
            </a:p>
          </p:txBody>
        </p:sp>
        <p:cxnSp>
          <p:nvCxnSpPr>
            <p:cNvPr id="32" name="AutoShape 15"/>
            <p:cNvCxnSpPr>
              <a:cxnSpLocks noChangeShapeType="1"/>
              <a:endCxn id="10244" idx="1"/>
            </p:cNvCxnSpPr>
            <p:nvPr/>
          </p:nvCxnSpPr>
          <p:spPr bwMode="auto">
            <a:xfrm flipV="1">
              <a:off x="914400" y="2095500"/>
              <a:ext cx="762000" cy="342900"/>
            </a:xfrm>
            <a:prstGeom prst="straightConnector1">
              <a:avLst/>
            </a:prstGeom>
            <a:noFill/>
            <a:ln w="9525">
              <a:solidFill>
                <a:schemeClr val="tx1"/>
              </a:solidFill>
              <a:round/>
              <a:headEnd/>
              <a:tailEnd type="triangle" w="med" len="med"/>
            </a:ln>
          </p:spPr>
        </p:cxnSp>
        <p:cxnSp>
          <p:nvCxnSpPr>
            <p:cNvPr id="33" name="AutoShape 16"/>
            <p:cNvCxnSpPr>
              <a:cxnSpLocks noChangeShapeType="1"/>
              <a:endCxn id="10245" idx="1"/>
            </p:cNvCxnSpPr>
            <p:nvPr/>
          </p:nvCxnSpPr>
          <p:spPr bwMode="auto">
            <a:xfrm>
              <a:off x="914400" y="2438400"/>
              <a:ext cx="762000" cy="342900"/>
            </a:xfrm>
            <a:prstGeom prst="straightConnector1">
              <a:avLst/>
            </a:prstGeom>
            <a:noFill/>
            <a:ln w="9525">
              <a:solidFill>
                <a:schemeClr val="tx1"/>
              </a:solidFill>
              <a:round/>
              <a:headEnd/>
              <a:tailEnd type="triangle" w="med" len="med"/>
            </a:ln>
          </p:spPr>
        </p:cxnSp>
      </p:grpSp>
    </p:spTree>
    <p:extLst>
      <p:ext uri="{BB962C8B-B14F-4D97-AF65-F5344CB8AC3E}">
        <p14:creationId xmlns:p14="http://schemas.microsoft.com/office/powerpoint/2010/main" val="2217585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Quiz: are Markov models a special case of Bayes nets?</a:t>
            </a:r>
          </a:p>
        </p:txBody>
      </p:sp>
      <p:sp>
        <p:nvSpPr>
          <p:cNvPr id="3" name="Content Placeholder 2"/>
          <p:cNvSpPr>
            <a:spLocks noGrp="1"/>
          </p:cNvSpPr>
          <p:nvPr>
            <p:ph idx="1"/>
          </p:nvPr>
        </p:nvSpPr>
        <p:spPr/>
        <p:txBody>
          <a:bodyPr/>
          <a:lstStyle/>
          <a:p>
            <a:r>
              <a:rPr lang="en-US" dirty="0"/>
              <a:t>Yes and no!</a:t>
            </a:r>
          </a:p>
          <a:p>
            <a:r>
              <a:rPr lang="en-US" dirty="0"/>
              <a:t>Yes:</a:t>
            </a:r>
          </a:p>
          <a:p>
            <a:pPr lvl="1"/>
            <a:r>
              <a:rPr lang="en-US" dirty="0"/>
              <a:t>Directed acyclic graph, joint = product of conditionals</a:t>
            </a:r>
          </a:p>
          <a:p>
            <a:r>
              <a:rPr lang="en-US" dirty="0"/>
              <a:t>No:</a:t>
            </a:r>
          </a:p>
          <a:p>
            <a:pPr lvl="1"/>
            <a:r>
              <a:rPr lang="en-US" dirty="0"/>
              <a:t>Infinitely many variables (unless we truncate)</a:t>
            </a:r>
          </a:p>
          <a:p>
            <a:pPr lvl="1"/>
            <a:r>
              <a:rPr lang="en-US" dirty="0"/>
              <a:t>Repetition of transition model not part of standard Bayes net syntax</a:t>
            </a:r>
          </a:p>
        </p:txBody>
      </p:sp>
      <p:sp>
        <p:nvSpPr>
          <p:cNvPr id="4" name="Slide Number Placeholder 3"/>
          <p:cNvSpPr>
            <a:spLocks noGrp="1"/>
          </p:cNvSpPr>
          <p:nvPr>
            <p:ph type="sldNum" sz="quarter" idx="12"/>
          </p:nvPr>
        </p:nvSpPr>
        <p:spPr/>
        <p:txBody>
          <a:bodyPr/>
          <a:lstStyle/>
          <a:p>
            <a:fld id="{E0A20002-19F1-4774-AF43-286B6C1B4006}" type="slidenum">
              <a:rPr lang="en-US" smtClean="0"/>
              <a:pPr/>
              <a:t>4</a:t>
            </a:fld>
            <a:endParaRPr lang="en-US"/>
          </a:p>
        </p:txBody>
      </p:sp>
    </p:spTree>
    <p:extLst>
      <p:ext uri="{BB962C8B-B14F-4D97-AF65-F5344CB8AC3E}">
        <p14:creationId xmlns:p14="http://schemas.microsoft.com/office/powerpoint/2010/main" val="312496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latin typeface="Calibri"/>
                <a:cs typeface="Calibri"/>
              </a:rPr>
              <a:t>Forward / Viterbi algorithms</a:t>
            </a:r>
          </a:p>
        </p:txBody>
      </p:sp>
      <p:sp>
        <p:nvSpPr>
          <p:cNvPr id="32" name="TextBox 31"/>
          <p:cNvSpPr txBox="1"/>
          <p:nvPr/>
        </p:nvSpPr>
        <p:spPr>
          <a:xfrm>
            <a:off x="1295400" y="3810001"/>
            <a:ext cx="4191000" cy="1138771"/>
          </a:xfrm>
          <a:prstGeom prst="rect">
            <a:avLst/>
          </a:prstGeom>
          <a:noFill/>
        </p:spPr>
        <p:txBody>
          <a:bodyPr wrap="square" lIns="91438" tIns="45719" rIns="91438" bIns="45719" rtlCol="0">
            <a:spAutoFit/>
          </a:bodyPr>
          <a:lstStyle/>
          <a:p>
            <a:r>
              <a:rPr lang="en-US" sz="2800" dirty="0">
                <a:latin typeface="Calibri"/>
                <a:cs typeface="Calibri"/>
              </a:rPr>
              <a:t>Forward Algorithm (sum)</a:t>
            </a:r>
          </a:p>
          <a:p>
            <a:r>
              <a:rPr lang="en-US" sz="2000" dirty="0">
                <a:solidFill>
                  <a:srgbClr val="0000FF"/>
                </a:solidFill>
                <a:latin typeface="Calibri"/>
                <a:cs typeface="Calibri"/>
              </a:rPr>
              <a:t>For each state at time </a:t>
            </a:r>
            <a:r>
              <a:rPr lang="en-US" sz="2000" i="1" dirty="0">
                <a:solidFill>
                  <a:srgbClr val="CC00CC"/>
                </a:solidFill>
                <a:latin typeface="Calibri"/>
                <a:cs typeface="Calibri"/>
              </a:rPr>
              <a:t>t</a:t>
            </a:r>
            <a:r>
              <a:rPr lang="en-US" sz="2000" dirty="0">
                <a:solidFill>
                  <a:srgbClr val="0000FF"/>
                </a:solidFill>
                <a:latin typeface="Calibri"/>
                <a:cs typeface="Calibri"/>
              </a:rPr>
              <a:t>, keep track of the </a:t>
            </a:r>
            <a:r>
              <a:rPr lang="en-US" sz="2000" b="1" i="1" dirty="0">
                <a:solidFill>
                  <a:srgbClr val="0000FF"/>
                </a:solidFill>
                <a:latin typeface="Calibri"/>
                <a:cs typeface="Calibri"/>
              </a:rPr>
              <a:t>total probability of all paths </a:t>
            </a:r>
            <a:r>
              <a:rPr lang="en-US" sz="2000" dirty="0">
                <a:solidFill>
                  <a:srgbClr val="0000FF"/>
                </a:solidFill>
                <a:latin typeface="Calibri"/>
                <a:cs typeface="Calibri"/>
              </a:rPr>
              <a:t>to it</a:t>
            </a:r>
          </a:p>
        </p:txBody>
      </p:sp>
      <p:sp>
        <p:nvSpPr>
          <p:cNvPr id="35" name="Rectangle 6"/>
          <p:cNvSpPr>
            <a:spLocks noChangeArrowheads="1"/>
          </p:cNvSpPr>
          <p:nvPr/>
        </p:nvSpPr>
        <p:spPr bwMode="auto">
          <a:xfrm>
            <a:off x="3143887" y="1600200"/>
            <a:ext cx="685800" cy="381000"/>
          </a:xfrm>
          <a:prstGeom prst="rect">
            <a:avLst/>
          </a:prstGeom>
          <a:solidFill>
            <a:srgbClr val="FFCC00"/>
          </a:solidFill>
          <a:ln w="9525">
            <a:solidFill>
              <a:schemeClr val="tx1"/>
            </a:solidFill>
            <a:miter lim="800000"/>
            <a:headEnd/>
            <a:tailEnd/>
          </a:ln>
        </p:spPr>
        <p:txBody>
          <a:bodyPr wrap="none" lIns="91438" tIns="45719" rIns="91438" bIns="45719" anchor="ctr"/>
          <a:lstStyle/>
          <a:p>
            <a:pPr algn="ctr"/>
            <a:r>
              <a:rPr lang="en-US">
                <a:latin typeface="Calibri"/>
                <a:cs typeface="Calibri"/>
              </a:rPr>
              <a:t>sun</a:t>
            </a:r>
          </a:p>
        </p:txBody>
      </p:sp>
      <p:sp>
        <p:nvSpPr>
          <p:cNvPr id="36" name="Rectangle 7"/>
          <p:cNvSpPr>
            <a:spLocks noChangeArrowheads="1"/>
          </p:cNvSpPr>
          <p:nvPr/>
        </p:nvSpPr>
        <p:spPr bwMode="auto">
          <a:xfrm>
            <a:off x="3143887" y="2286000"/>
            <a:ext cx="685800" cy="381000"/>
          </a:xfrm>
          <a:prstGeom prst="rect">
            <a:avLst/>
          </a:prstGeom>
          <a:solidFill>
            <a:schemeClr val="accent1"/>
          </a:solidFill>
          <a:ln w="9525">
            <a:solidFill>
              <a:schemeClr val="tx1"/>
            </a:solidFill>
            <a:miter lim="800000"/>
            <a:headEnd/>
            <a:tailEnd/>
          </a:ln>
        </p:spPr>
        <p:txBody>
          <a:bodyPr wrap="none" lIns="91438" tIns="45719" rIns="91438" bIns="45719" anchor="ctr"/>
          <a:lstStyle/>
          <a:p>
            <a:pPr algn="ctr"/>
            <a:r>
              <a:rPr lang="en-US">
                <a:latin typeface="Calibri"/>
                <a:cs typeface="Calibri"/>
              </a:rPr>
              <a:t>rain</a:t>
            </a:r>
          </a:p>
        </p:txBody>
      </p:sp>
      <p:sp>
        <p:nvSpPr>
          <p:cNvPr id="37" name="Rectangle 8"/>
          <p:cNvSpPr>
            <a:spLocks noChangeArrowheads="1"/>
          </p:cNvSpPr>
          <p:nvPr/>
        </p:nvSpPr>
        <p:spPr bwMode="auto">
          <a:xfrm>
            <a:off x="4591687" y="1600200"/>
            <a:ext cx="685800" cy="381000"/>
          </a:xfrm>
          <a:prstGeom prst="rect">
            <a:avLst/>
          </a:prstGeom>
          <a:solidFill>
            <a:srgbClr val="FFCC00"/>
          </a:solidFill>
          <a:ln w="9525">
            <a:solidFill>
              <a:schemeClr val="tx1"/>
            </a:solidFill>
            <a:miter lim="800000"/>
            <a:headEnd/>
            <a:tailEnd/>
          </a:ln>
        </p:spPr>
        <p:txBody>
          <a:bodyPr wrap="none" lIns="91438" tIns="45719" rIns="91438" bIns="45719" anchor="ctr"/>
          <a:lstStyle/>
          <a:p>
            <a:pPr algn="ctr"/>
            <a:r>
              <a:rPr lang="en-US">
                <a:latin typeface="Calibri"/>
                <a:cs typeface="Calibri"/>
              </a:rPr>
              <a:t>sun</a:t>
            </a:r>
          </a:p>
        </p:txBody>
      </p:sp>
      <p:sp>
        <p:nvSpPr>
          <p:cNvPr id="38" name="Rectangle 9"/>
          <p:cNvSpPr>
            <a:spLocks noChangeArrowheads="1"/>
          </p:cNvSpPr>
          <p:nvPr/>
        </p:nvSpPr>
        <p:spPr bwMode="auto">
          <a:xfrm>
            <a:off x="4591687" y="2286000"/>
            <a:ext cx="685800" cy="381000"/>
          </a:xfrm>
          <a:prstGeom prst="rect">
            <a:avLst/>
          </a:prstGeom>
          <a:solidFill>
            <a:schemeClr val="accent1"/>
          </a:solidFill>
          <a:ln w="9525">
            <a:solidFill>
              <a:schemeClr val="tx1"/>
            </a:solidFill>
            <a:miter lim="800000"/>
            <a:headEnd/>
            <a:tailEnd/>
          </a:ln>
        </p:spPr>
        <p:txBody>
          <a:bodyPr wrap="none" lIns="91438" tIns="45719" rIns="91438" bIns="45719" anchor="ctr"/>
          <a:lstStyle/>
          <a:p>
            <a:pPr algn="ctr"/>
            <a:r>
              <a:rPr lang="en-US">
                <a:latin typeface="Calibri"/>
                <a:cs typeface="Calibri"/>
              </a:rPr>
              <a:t>rain</a:t>
            </a:r>
          </a:p>
        </p:txBody>
      </p:sp>
      <p:sp>
        <p:nvSpPr>
          <p:cNvPr id="39" name="Rectangle 10"/>
          <p:cNvSpPr>
            <a:spLocks noChangeArrowheads="1"/>
          </p:cNvSpPr>
          <p:nvPr/>
        </p:nvSpPr>
        <p:spPr bwMode="auto">
          <a:xfrm>
            <a:off x="6115687" y="1600200"/>
            <a:ext cx="685800" cy="381000"/>
          </a:xfrm>
          <a:prstGeom prst="rect">
            <a:avLst/>
          </a:prstGeom>
          <a:solidFill>
            <a:srgbClr val="FFCC00"/>
          </a:solidFill>
          <a:ln w="9525">
            <a:solidFill>
              <a:schemeClr val="tx1"/>
            </a:solidFill>
            <a:miter lim="800000"/>
            <a:headEnd/>
            <a:tailEnd/>
          </a:ln>
        </p:spPr>
        <p:txBody>
          <a:bodyPr wrap="none" lIns="91438" tIns="45719" rIns="91438" bIns="45719" anchor="ctr"/>
          <a:lstStyle/>
          <a:p>
            <a:pPr algn="ctr"/>
            <a:r>
              <a:rPr lang="en-US">
                <a:latin typeface="Calibri"/>
                <a:cs typeface="Calibri"/>
              </a:rPr>
              <a:t>sun</a:t>
            </a:r>
          </a:p>
        </p:txBody>
      </p:sp>
      <p:sp>
        <p:nvSpPr>
          <p:cNvPr id="40" name="Rectangle 11"/>
          <p:cNvSpPr>
            <a:spLocks noChangeArrowheads="1"/>
          </p:cNvSpPr>
          <p:nvPr/>
        </p:nvSpPr>
        <p:spPr bwMode="auto">
          <a:xfrm>
            <a:off x="6115687" y="2286000"/>
            <a:ext cx="685800" cy="381000"/>
          </a:xfrm>
          <a:prstGeom prst="rect">
            <a:avLst/>
          </a:prstGeom>
          <a:solidFill>
            <a:schemeClr val="accent1"/>
          </a:solidFill>
          <a:ln w="9525">
            <a:solidFill>
              <a:schemeClr val="tx1"/>
            </a:solidFill>
            <a:miter lim="800000"/>
            <a:headEnd/>
            <a:tailEnd/>
          </a:ln>
        </p:spPr>
        <p:txBody>
          <a:bodyPr wrap="none" lIns="91438" tIns="45719" rIns="91438" bIns="45719" anchor="ctr"/>
          <a:lstStyle/>
          <a:p>
            <a:pPr algn="ctr"/>
            <a:r>
              <a:rPr lang="en-US">
                <a:latin typeface="Calibri"/>
                <a:cs typeface="Calibri"/>
              </a:rPr>
              <a:t>rain</a:t>
            </a:r>
          </a:p>
        </p:txBody>
      </p:sp>
      <p:sp>
        <p:nvSpPr>
          <p:cNvPr id="41" name="Rectangle 12"/>
          <p:cNvSpPr>
            <a:spLocks noChangeArrowheads="1"/>
          </p:cNvSpPr>
          <p:nvPr/>
        </p:nvSpPr>
        <p:spPr bwMode="auto">
          <a:xfrm>
            <a:off x="7639687" y="1600200"/>
            <a:ext cx="685800" cy="381000"/>
          </a:xfrm>
          <a:prstGeom prst="rect">
            <a:avLst/>
          </a:prstGeom>
          <a:solidFill>
            <a:srgbClr val="FFCC00"/>
          </a:solidFill>
          <a:ln w="9525">
            <a:solidFill>
              <a:schemeClr val="tx1"/>
            </a:solidFill>
            <a:miter lim="800000"/>
            <a:headEnd/>
            <a:tailEnd/>
          </a:ln>
        </p:spPr>
        <p:txBody>
          <a:bodyPr wrap="none" lIns="91438" tIns="45719" rIns="91438" bIns="45719" anchor="ctr"/>
          <a:lstStyle/>
          <a:p>
            <a:pPr algn="ctr"/>
            <a:r>
              <a:rPr lang="en-US">
                <a:latin typeface="Calibri"/>
                <a:cs typeface="Calibri"/>
              </a:rPr>
              <a:t>sun</a:t>
            </a:r>
          </a:p>
        </p:txBody>
      </p:sp>
      <p:sp>
        <p:nvSpPr>
          <p:cNvPr id="42" name="Rectangle 13"/>
          <p:cNvSpPr>
            <a:spLocks noChangeArrowheads="1"/>
          </p:cNvSpPr>
          <p:nvPr/>
        </p:nvSpPr>
        <p:spPr bwMode="auto">
          <a:xfrm>
            <a:off x="7639687" y="2286000"/>
            <a:ext cx="685800" cy="381000"/>
          </a:xfrm>
          <a:prstGeom prst="rect">
            <a:avLst/>
          </a:prstGeom>
          <a:solidFill>
            <a:schemeClr val="accent1"/>
          </a:solidFill>
          <a:ln w="9525">
            <a:solidFill>
              <a:schemeClr val="tx1"/>
            </a:solidFill>
            <a:miter lim="800000"/>
            <a:headEnd/>
            <a:tailEnd/>
          </a:ln>
        </p:spPr>
        <p:txBody>
          <a:bodyPr wrap="none" lIns="91438" tIns="45719" rIns="91438" bIns="45719" anchor="ctr"/>
          <a:lstStyle/>
          <a:p>
            <a:pPr algn="ctr"/>
            <a:r>
              <a:rPr lang="en-US">
                <a:latin typeface="Calibri"/>
                <a:cs typeface="Calibri"/>
              </a:rPr>
              <a:t>rain</a:t>
            </a:r>
          </a:p>
        </p:txBody>
      </p:sp>
      <p:cxnSp>
        <p:nvCxnSpPr>
          <p:cNvPr id="43" name="AutoShape 14"/>
          <p:cNvCxnSpPr>
            <a:cxnSpLocks noChangeShapeType="1"/>
            <a:stCxn id="35" idx="3"/>
            <a:endCxn id="37" idx="1"/>
          </p:cNvCxnSpPr>
          <p:nvPr/>
        </p:nvCxnSpPr>
        <p:spPr bwMode="auto">
          <a:xfrm>
            <a:off x="3829687" y="1790700"/>
            <a:ext cx="762000" cy="0"/>
          </a:xfrm>
          <a:prstGeom prst="straightConnector1">
            <a:avLst/>
          </a:prstGeom>
          <a:noFill/>
          <a:ln w="28575">
            <a:solidFill>
              <a:schemeClr val="tx1"/>
            </a:solidFill>
            <a:round/>
            <a:headEnd/>
            <a:tailEnd type="triangle" w="med" len="med"/>
          </a:ln>
        </p:spPr>
      </p:cxnSp>
      <p:cxnSp>
        <p:nvCxnSpPr>
          <p:cNvPr id="44" name="AutoShape 15"/>
          <p:cNvCxnSpPr>
            <a:cxnSpLocks noChangeShapeType="1"/>
            <a:stCxn id="35" idx="3"/>
            <a:endCxn id="38" idx="1"/>
          </p:cNvCxnSpPr>
          <p:nvPr/>
        </p:nvCxnSpPr>
        <p:spPr bwMode="auto">
          <a:xfrm>
            <a:off x="3829687" y="1790700"/>
            <a:ext cx="762000" cy="685800"/>
          </a:xfrm>
          <a:prstGeom prst="straightConnector1">
            <a:avLst/>
          </a:prstGeom>
          <a:noFill/>
          <a:ln w="9525">
            <a:solidFill>
              <a:schemeClr val="tx1"/>
            </a:solidFill>
            <a:round/>
            <a:headEnd/>
            <a:tailEnd type="triangle" w="med" len="med"/>
          </a:ln>
        </p:spPr>
      </p:cxnSp>
      <p:cxnSp>
        <p:nvCxnSpPr>
          <p:cNvPr id="45" name="AutoShape 16"/>
          <p:cNvCxnSpPr>
            <a:cxnSpLocks noChangeShapeType="1"/>
            <a:stCxn id="36" idx="3"/>
            <a:endCxn id="37" idx="1"/>
          </p:cNvCxnSpPr>
          <p:nvPr/>
        </p:nvCxnSpPr>
        <p:spPr bwMode="auto">
          <a:xfrm flipV="1">
            <a:off x="3829687" y="1790700"/>
            <a:ext cx="762000" cy="685800"/>
          </a:xfrm>
          <a:prstGeom prst="straightConnector1">
            <a:avLst/>
          </a:prstGeom>
          <a:noFill/>
          <a:ln w="9525">
            <a:solidFill>
              <a:schemeClr val="tx1"/>
            </a:solidFill>
            <a:round/>
            <a:headEnd/>
            <a:tailEnd type="triangle" w="med" len="med"/>
          </a:ln>
        </p:spPr>
      </p:cxnSp>
      <p:cxnSp>
        <p:nvCxnSpPr>
          <p:cNvPr id="46" name="AutoShape 17"/>
          <p:cNvCxnSpPr>
            <a:cxnSpLocks noChangeShapeType="1"/>
            <a:stCxn id="36" idx="3"/>
            <a:endCxn id="38" idx="1"/>
          </p:cNvCxnSpPr>
          <p:nvPr/>
        </p:nvCxnSpPr>
        <p:spPr bwMode="auto">
          <a:xfrm>
            <a:off x="3829687" y="2476500"/>
            <a:ext cx="762000" cy="0"/>
          </a:xfrm>
          <a:prstGeom prst="straightConnector1">
            <a:avLst/>
          </a:prstGeom>
          <a:noFill/>
          <a:ln w="28575">
            <a:solidFill>
              <a:schemeClr val="tx1"/>
            </a:solidFill>
            <a:round/>
            <a:headEnd/>
            <a:tailEnd type="triangle" w="med" len="med"/>
          </a:ln>
        </p:spPr>
      </p:cxnSp>
      <p:cxnSp>
        <p:nvCxnSpPr>
          <p:cNvPr id="47" name="AutoShape 18"/>
          <p:cNvCxnSpPr>
            <a:cxnSpLocks noChangeShapeType="1"/>
            <a:stCxn id="37" idx="3"/>
            <a:endCxn id="39" idx="1"/>
          </p:cNvCxnSpPr>
          <p:nvPr/>
        </p:nvCxnSpPr>
        <p:spPr bwMode="auto">
          <a:xfrm>
            <a:off x="5277487" y="1790700"/>
            <a:ext cx="838200" cy="0"/>
          </a:xfrm>
          <a:prstGeom prst="straightConnector1">
            <a:avLst/>
          </a:prstGeom>
          <a:noFill/>
          <a:ln w="28575">
            <a:solidFill>
              <a:schemeClr val="tx1"/>
            </a:solidFill>
            <a:round/>
            <a:headEnd/>
            <a:tailEnd type="triangle" w="med" len="med"/>
          </a:ln>
        </p:spPr>
      </p:cxnSp>
      <p:cxnSp>
        <p:nvCxnSpPr>
          <p:cNvPr id="48" name="AutoShape 19"/>
          <p:cNvCxnSpPr>
            <a:cxnSpLocks noChangeShapeType="1"/>
            <a:stCxn id="37" idx="3"/>
            <a:endCxn id="40" idx="1"/>
          </p:cNvCxnSpPr>
          <p:nvPr/>
        </p:nvCxnSpPr>
        <p:spPr bwMode="auto">
          <a:xfrm>
            <a:off x="5277487" y="1790700"/>
            <a:ext cx="838200" cy="685800"/>
          </a:xfrm>
          <a:prstGeom prst="straightConnector1">
            <a:avLst/>
          </a:prstGeom>
          <a:noFill/>
          <a:ln w="9525">
            <a:solidFill>
              <a:schemeClr val="tx1"/>
            </a:solidFill>
            <a:round/>
            <a:headEnd/>
            <a:tailEnd type="triangle" w="med" len="med"/>
          </a:ln>
        </p:spPr>
      </p:cxnSp>
      <p:cxnSp>
        <p:nvCxnSpPr>
          <p:cNvPr id="49" name="AutoShape 20"/>
          <p:cNvCxnSpPr>
            <a:cxnSpLocks noChangeShapeType="1"/>
            <a:stCxn id="38" idx="3"/>
            <a:endCxn id="39" idx="1"/>
          </p:cNvCxnSpPr>
          <p:nvPr/>
        </p:nvCxnSpPr>
        <p:spPr bwMode="auto">
          <a:xfrm flipV="1">
            <a:off x="5277487" y="1790700"/>
            <a:ext cx="838200" cy="685800"/>
          </a:xfrm>
          <a:prstGeom prst="straightConnector1">
            <a:avLst/>
          </a:prstGeom>
          <a:noFill/>
          <a:ln w="9525">
            <a:solidFill>
              <a:schemeClr val="tx1"/>
            </a:solidFill>
            <a:round/>
            <a:headEnd/>
            <a:tailEnd type="triangle" w="med" len="med"/>
          </a:ln>
        </p:spPr>
      </p:cxnSp>
      <p:cxnSp>
        <p:nvCxnSpPr>
          <p:cNvPr id="50" name="AutoShape 21"/>
          <p:cNvCxnSpPr>
            <a:cxnSpLocks noChangeShapeType="1"/>
            <a:stCxn id="38" idx="3"/>
            <a:endCxn id="40" idx="1"/>
          </p:cNvCxnSpPr>
          <p:nvPr/>
        </p:nvCxnSpPr>
        <p:spPr bwMode="auto">
          <a:xfrm>
            <a:off x="5277487" y="2476500"/>
            <a:ext cx="838200" cy="0"/>
          </a:xfrm>
          <a:prstGeom prst="straightConnector1">
            <a:avLst/>
          </a:prstGeom>
          <a:noFill/>
          <a:ln w="28575">
            <a:solidFill>
              <a:schemeClr val="tx1"/>
            </a:solidFill>
            <a:round/>
            <a:headEnd/>
            <a:tailEnd type="triangle" w="med" len="med"/>
          </a:ln>
        </p:spPr>
      </p:cxnSp>
      <p:cxnSp>
        <p:nvCxnSpPr>
          <p:cNvPr id="51" name="AutoShape 22"/>
          <p:cNvCxnSpPr>
            <a:cxnSpLocks noChangeShapeType="1"/>
            <a:stCxn id="39" idx="3"/>
            <a:endCxn id="41" idx="1"/>
          </p:cNvCxnSpPr>
          <p:nvPr/>
        </p:nvCxnSpPr>
        <p:spPr bwMode="auto">
          <a:xfrm>
            <a:off x="6801487" y="1790700"/>
            <a:ext cx="838200" cy="0"/>
          </a:xfrm>
          <a:prstGeom prst="straightConnector1">
            <a:avLst/>
          </a:prstGeom>
          <a:noFill/>
          <a:ln w="28575">
            <a:solidFill>
              <a:schemeClr val="tx1"/>
            </a:solidFill>
            <a:round/>
            <a:headEnd/>
            <a:tailEnd type="triangle" w="med" len="med"/>
          </a:ln>
        </p:spPr>
      </p:cxnSp>
      <p:cxnSp>
        <p:nvCxnSpPr>
          <p:cNvPr id="52" name="AutoShape 23"/>
          <p:cNvCxnSpPr>
            <a:cxnSpLocks noChangeShapeType="1"/>
            <a:stCxn id="39" idx="3"/>
            <a:endCxn id="42" idx="1"/>
          </p:cNvCxnSpPr>
          <p:nvPr/>
        </p:nvCxnSpPr>
        <p:spPr bwMode="auto">
          <a:xfrm>
            <a:off x="6801487" y="1790700"/>
            <a:ext cx="838200" cy="685800"/>
          </a:xfrm>
          <a:prstGeom prst="straightConnector1">
            <a:avLst/>
          </a:prstGeom>
          <a:noFill/>
          <a:ln w="9525">
            <a:solidFill>
              <a:schemeClr val="tx1"/>
            </a:solidFill>
            <a:round/>
            <a:headEnd/>
            <a:tailEnd type="triangle" w="med" len="med"/>
          </a:ln>
        </p:spPr>
      </p:cxnSp>
      <p:cxnSp>
        <p:nvCxnSpPr>
          <p:cNvPr id="53" name="AutoShape 24"/>
          <p:cNvCxnSpPr>
            <a:cxnSpLocks noChangeShapeType="1"/>
            <a:stCxn id="40" idx="3"/>
            <a:endCxn id="41" idx="1"/>
          </p:cNvCxnSpPr>
          <p:nvPr/>
        </p:nvCxnSpPr>
        <p:spPr bwMode="auto">
          <a:xfrm flipV="1">
            <a:off x="6801487" y="1790700"/>
            <a:ext cx="838200" cy="685800"/>
          </a:xfrm>
          <a:prstGeom prst="straightConnector1">
            <a:avLst/>
          </a:prstGeom>
          <a:noFill/>
          <a:ln w="9525">
            <a:solidFill>
              <a:schemeClr val="tx1"/>
            </a:solidFill>
            <a:round/>
            <a:headEnd/>
            <a:tailEnd type="triangle" w="med" len="med"/>
          </a:ln>
        </p:spPr>
      </p:cxnSp>
      <p:cxnSp>
        <p:nvCxnSpPr>
          <p:cNvPr id="54" name="AutoShape 25"/>
          <p:cNvCxnSpPr>
            <a:cxnSpLocks noChangeShapeType="1"/>
            <a:stCxn id="40" idx="3"/>
            <a:endCxn id="42" idx="1"/>
          </p:cNvCxnSpPr>
          <p:nvPr/>
        </p:nvCxnSpPr>
        <p:spPr bwMode="auto">
          <a:xfrm>
            <a:off x="6801487" y="2476500"/>
            <a:ext cx="838200" cy="0"/>
          </a:xfrm>
          <a:prstGeom prst="straightConnector1">
            <a:avLst/>
          </a:prstGeom>
          <a:noFill/>
          <a:ln w="28575">
            <a:solidFill>
              <a:schemeClr val="tx1"/>
            </a:solidFill>
            <a:round/>
            <a:headEnd/>
            <a:tailEnd type="triangle" w="med" len="med"/>
          </a:ln>
        </p:spPr>
      </p:cxnSp>
      <p:sp>
        <p:nvSpPr>
          <p:cNvPr id="55" name="TextBox 54"/>
          <p:cNvSpPr txBox="1"/>
          <p:nvPr/>
        </p:nvSpPr>
        <p:spPr>
          <a:xfrm>
            <a:off x="3143887" y="2743200"/>
            <a:ext cx="5314313" cy="523220"/>
          </a:xfrm>
          <a:prstGeom prst="rect">
            <a:avLst/>
          </a:prstGeom>
          <a:noFill/>
        </p:spPr>
        <p:txBody>
          <a:bodyPr wrap="none" rtlCol="0">
            <a:spAutoFit/>
          </a:bodyPr>
          <a:lstStyle/>
          <a:p>
            <a:r>
              <a:rPr lang="en-US" sz="2800" i="1" dirty="0">
                <a:solidFill>
                  <a:srgbClr val="CC00CC"/>
                </a:solidFill>
                <a:latin typeface="Calibri"/>
                <a:cs typeface="Calibri"/>
              </a:rPr>
              <a:t>  X</a:t>
            </a:r>
            <a:r>
              <a:rPr lang="en-US" sz="3600" baseline="-25000" dirty="0">
                <a:solidFill>
                  <a:srgbClr val="CC00CC"/>
                </a:solidFill>
                <a:latin typeface="Calibri"/>
                <a:cs typeface="Calibri"/>
              </a:rPr>
              <a:t>0</a:t>
            </a:r>
            <a:r>
              <a:rPr lang="en-US" sz="2000" dirty="0">
                <a:solidFill>
                  <a:srgbClr val="CC00CC"/>
                </a:solidFill>
                <a:latin typeface="Calibri"/>
                <a:cs typeface="Calibri"/>
              </a:rPr>
              <a:t>                   </a:t>
            </a:r>
            <a:r>
              <a:rPr lang="en-US" sz="2800" i="1" dirty="0">
                <a:solidFill>
                  <a:srgbClr val="CC00CC"/>
                </a:solidFill>
                <a:latin typeface="Calibri"/>
                <a:cs typeface="Calibri"/>
              </a:rPr>
              <a:t>X</a:t>
            </a:r>
            <a:r>
              <a:rPr lang="en-US" sz="3600" baseline="-25000" dirty="0">
                <a:solidFill>
                  <a:srgbClr val="CC00CC"/>
                </a:solidFill>
                <a:latin typeface="Calibri"/>
                <a:cs typeface="Calibri"/>
              </a:rPr>
              <a:t>1                 </a:t>
            </a:r>
            <a:r>
              <a:rPr lang="en-US" sz="2800" dirty="0">
                <a:solidFill>
                  <a:srgbClr val="CC00CC"/>
                </a:solidFill>
                <a:latin typeface="Calibri"/>
                <a:cs typeface="Calibri"/>
              </a:rPr>
              <a:t>…</a:t>
            </a:r>
            <a:r>
              <a:rPr lang="en-US" sz="2000" i="1" dirty="0">
                <a:solidFill>
                  <a:srgbClr val="CC00CC"/>
                </a:solidFill>
                <a:latin typeface="Calibri"/>
                <a:cs typeface="Calibri"/>
              </a:rPr>
              <a:t>                      </a:t>
            </a:r>
            <a:r>
              <a:rPr lang="en-US" sz="2800" i="1" dirty="0">
                <a:solidFill>
                  <a:srgbClr val="CC00CC"/>
                </a:solidFill>
                <a:latin typeface="Calibri"/>
                <a:cs typeface="Calibri"/>
              </a:rPr>
              <a:t>X</a:t>
            </a:r>
            <a:r>
              <a:rPr lang="en-US" sz="3600" i="1" baseline="-25000" dirty="0">
                <a:solidFill>
                  <a:srgbClr val="CC00CC"/>
                </a:solidFill>
                <a:latin typeface="Calibri"/>
                <a:cs typeface="Calibri"/>
              </a:rPr>
              <a:t>T</a:t>
            </a:r>
            <a:endParaRPr lang="en-US" sz="3600" dirty="0"/>
          </a:p>
        </p:txBody>
      </p:sp>
      <p:cxnSp>
        <p:nvCxnSpPr>
          <p:cNvPr id="56" name="AutoShape 15"/>
          <p:cNvCxnSpPr>
            <a:cxnSpLocks noChangeShapeType="1"/>
            <a:endCxn id="35" idx="1"/>
          </p:cNvCxnSpPr>
          <p:nvPr/>
        </p:nvCxnSpPr>
        <p:spPr bwMode="auto">
          <a:xfrm flipV="1">
            <a:off x="2381887" y="1790700"/>
            <a:ext cx="762000" cy="342900"/>
          </a:xfrm>
          <a:prstGeom prst="straightConnector1">
            <a:avLst/>
          </a:prstGeom>
          <a:noFill/>
          <a:ln w="9525">
            <a:solidFill>
              <a:schemeClr val="tx1"/>
            </a:solidFill>
            <a:round/>
            <a:headEnd/>
            <a:tailEnd type="triangle" w="med" len="med"/>
          </a:ln>
        </p:spPr>
      </p:cxnSp>
      <p:cxnSp>
        <p:nvCxnSpPr>
          <p:cNvPr id="57" name="AutoShape 16"/>
          <p:cNvCxnSpPr>
            <a:cxnSpLocks noChangeShapeType="1"/>
            <a:endCxn id="36" idx="1"/>
          </p:cNvCxnSpPr>
          <p:nvPr/>
        </p:nvCxnSpPr>
        <p:spPr bwMode="auto">
          <a:xfrm>
            <a:off x="2381887" y="2133600"/>
            <a:ext cx="762000" cy="342900"/>
          </a:xfrm>
          <a:prstGeom prst="straightConnector1">
            <a:avLst/>
          </a:prstGeom>
          <a:noFill/>
          <a:ln w="9525">
            <a:solidFill>
              <a:schemeClr val="tx1"/>
            </a:solidFill>
            <a:round/>
            <a:headEnd/>
            <a:tailEnd type="triangle" w="med" len="med"/>
          </a:ln>
        </p:spPr>
      </p:cxnSp>
      <p:sp>
        <p:nvSpPr>
          <p:cNvPr id="58" name="TextBox 57"/>
          <p:cNvSpPr txBox="1"/>
          <p:nvPr/>
        </p:nvSpPr>
        <p:spPr>
          <a:xfrm>
            <a:off x="6858000" y="3810000"/>
            <a:ext cx="4637084" cy="1138771"/>
          </a:xfrm>
          <a:prstGeom prst="rect">
            <a:avLst/>
          </a:prstGeom>
          <a:noFill/>
        </p:spPr>
        <p:txBody>
          <a:bodyPr wrap="square" lIns="91438" tIns="45719" rIns="91438" bIns="45719" rtlCol="0">
            <a:spAutoFit/>
          </a:bodyPr>
          <a:lstStyle/>
          <a:p>
            <a:r>
              <a:rPr lang="en-US" sz="2800" dirty="0">
                <a:latin typeface="Calibri"/>
                <a:cs typeface="Calibri"/>
              </a:rPr>
              <a:t>Viterbi Algorithm (max)</a:t>
            </a:r>
          </a:p>
          <a:p>
            <a:r>
              <a:rPr lang="en-US" sz="2000" dirty="0">
                <a:solidFill>
                  <a:srgbClr val="0000FF"/>
                </a:solidFill>
                <a:latin typeface="Calibri"/>
                <a:cs typeface="Calibri"/>
              </a:rPr>
              <a:t>For each state at time </a:t>
            </a:r>
            <a:r>
              <a:rPr lang="en-US" sz="2000" i="1" dirty="0">
                <a:solidFill>
                  <a:srgbClr val="CC00CC"/>
                </a:solidFill>
                <a:latin typeface="Calibri"/>
                <a:cs typeface="Calibri"/>
              </a:rPr>
              <a:t>t</a:t>
            </a:r>
            <a:r>
              <a:rPr lang="en-US" sz="2000" dirty="0">
                <a:solidFill>
                  <a:srgbClr val="0000FF"/>
                </a:solidFill>
                <a:latin typeface="Calibri"/>
                <a:cs typeface="Calibri"/>
              </a:rPr>
              <a:t>, keep track of     the </a:t>
            </a:r>
            <a:r>
              <a:rPr lang="en-US" sz="2000" b="1" i="1" dirty="0">
                <a:solidFill>
                  <a:srgbClr val="0000FF"/>
                </a:solidFill>
                <a:latin typeface="Calibri"/>
                <a:cs typeface="Calibri"/>
              </a:rPr>
              <a:t>maximum probability of any path </a:t>
            </a:r>
            <a:r>
              <a:rPr lang="en-US" sz="2000" dirty="0">
                <a:solidFill>
                  <a:srgbClr val="0000FF"/>
                </a:solidFill>
                <a:latin typeface="Calibri"/>
                <a:cs typeface="Calibri"/>
              </a:rPr>
              <a:t>to it</a:t>
            </a:r>
          </a:p>
        </p:txBody>
      </p:sp>
      <p:sp>
        <p:nvSpPr>
          <p:cNvPr id="2" name="TextBox 1"/>
          <p:cNvSpPr txBox="1"/>
          <p:nvPr/>
        </p:nvSpPr>
        <p:spPr>
          <a:xfrm>
            <a:off x="1295400" y="5257800"/>
            <a:ext cx="4858315" cy="1200328"/>
          </a:xfrm>
          <a:prstGeom prst="rect">
            <a:avLst/>
          </a:prstGeom>
          <a:noFill/>
        </p:spPr>
        <p:txBody>
          <a:bodyPr wrap="none" rtlCol="0">
            <a:spAutoFit/>
          </a:bodyPr>
          <a:lstStyle/>
          <a:p>
            <a:r>
              <a:rPr lang="en-US" sz="2400" b="1" i="1" dirty="0">
                <a:solidFill>
                  <a:srgbClr val="CC00CC"/>
                </a:solidFill>
                <a:sym typeface="Symbol"/>
              </a:rPr>
              <a:t>f</a:t>
            </a:r>
            <a:r>
              <a:rPr lang="en-US" sz="2400" baseline="-25000" dirty="0">
                <a:solidFill>
                  <a:srgbClr val="CC00CC"/>
                </a:solidFill>
                <a:sym typeface="Symbol"/>
              </a:rPr>
              <a:t>1:</a:t>
            </a:r>
            <a:r>
              <a:rPr lang="en-US" sz="2400" i="1" baseline="-25000" dirty="0">
                <a:solidFill>
                  <a:srgbClr val="CC00CC"/>
                </a:solidFill>
                <a:sym typeface="Symbol"/>
              </a:rPr>
              <a:t>t</a:t>
            </a:r>
            <a:r>
              <a:rPr lang="en-US" sz="2400" baseline="-25000" dirty="0">
                <a:solidFill>
                  <a:srgbClr val="CC00CC"/>
                </a:solidFill>
                <a:sym typeface="Symbol"/>
              </a:rPr>
              <a:t>+1</a:t>
            </a:r>
            <a:r>
              <a:rPr lang="en-US" sz="2400" dirty="0">
                <a:solidFill>
                  <a:srgbClr val="CC00CC"/>
                </a:solidFill>
                <a:sym typeface="Symbol"/>
              </a:rPr>
              <a:t> = </a:t>
            </a:r>
            <a:r>
              <a:rPr lang="en-US" sz="2400" cap="small" dirty="0">
                <a:solidFill>
                  <a:srgbClr val="008000"/>
                </a:solidFill>
                <a:sym typeface="Symbol"/>
              </a:rPr>
              <a:t>Forward</a:t>
            </a:r>
            <a:r>
              <a:rPr lang="en-US" sz="2400" dirty="0">
                <a:solidFill>
                  <a:srgbClr val="CC00CC"/>
                </a:solidFill>
                <a:sym typeface="Symbol"/>
              </a:rPr>
              <a:t>(</a:t>
            </a:r>
            <a:r>
              <a:rPr lang="en-US" sz="2400" b="1" i="1" dirty="0">
                <a:solidFill>
                  <a:srgbClr val="CC00CC"/>
                </a:solidFill>
                <a:sym typeface="Symbol"/>
              </a:rPr>
              <a:t>f</a:t>
            </a:r>
            <a:r>
              <a:rPr lang="en-US" sz="2400" baseline="-25000" dirty="0">
                <a:solidFill>
                  <a:srgbClr val="CC00CC"/>
                </a:solidFill>
                <a:sym typeface="Symbol"/>
              </a:rPr>
              <a:t>1:</a:t>
            </a:r>
            <a:r>
              <a:rPr lang="en-US" sz="2400" i="1" baseline="-25000" dirty="0">
                <a:solidFill>
                  <a:srgbClr val="CC00CC"/>
                </a:solidFill>
                <a:sym typeface="Symbol"/>
              </a:rPr>
              <a:t>t</a:t>
            </a:r>
            <a:r>
              <a:rPr lang="en-US" sz="2400" dirty="0">
                <a:solidFill>
                  <a:srgbClr val="CC00CC"/>
                </a:solidFill>
                <a:sym typeface="Symbol"/>
              </a:rPr>
              <a:t> , </a:t>
            </a:r>
            <a:r>
              <a:rPr lang="en-US" sz="2400" i="1" dirty="0">
                <a:solidFill>
                  <a:srgbClr val="CC00CC"/>
                </a:solidFill>
              </a:rPr>
              <a:t>e</a:t>
            </a:r>
            <a:r>
              <a:rPr lang="en-US" sz="2400" i="1" baseline="-25000" dirty="0">
                <a:solidFill>
                  <a:srgbClr val="CC00CC"/>
                </a:solidFill>
              </a:rPr>
              <a:t>t</a:t>
            </a:r>
            <a:r>
              <a:rPr lang="en-US" sz="2400" baseline="-25000" dirty="0">
                <a:solidFill>
                  <a:srgbClr val="CC00CC"/>
                </a:solidFill>
              </a:rPr>
              <a:t>+1</a:t>
            </a:r>
            <a:r>
              <a:rPr lang="en-US" sz="2400" dirty="0">
                <a:solidFill>
                  <a:srgbClr val="CC00CC"/>
                </a:solidFill>
              </a:rPr>
              <a:t>)</a:t>
            </a:r>
          </a:p>
          <a:p>
            <a:r>
              <a:rPr lang="en-US" sz="2400" b="1" i="1" dirty="0">
                <a:solidFill>
                  <a:srgbClr val="CC00CC"/>
                </a:solidFill>
                <a:sym typeface="Symbol"/>
              </a:rPr>
              <a:t>    = </a:t>
            </a:r>
            <a:r>
              <a:rPr lang="en-US" sz="2400" i="1" dirty="0">
                <a:solidFill>
                  <a:srgbClr val="CC00CC"/>
                </a:solidFill>
                <a:sym typeface="Symbol"/>
              </a:rPr>
              <a:t>α </a:t>
            </a:r>
            <a:r>
              <a:rPr lang="en-US" sz="2400" i="1" dirty="0">
                <a:solidFill>
                  <a:srgbClr val="CC00CC"/>
                </a:solidFill>
              </a:rPr>
              <a:t>P</a:t>
            </a:r>
            <a:r>
              <a:rPr lang="en-US" sz="2400" dirty="0">
                <a:solidFill>
                  <a:srgbClr val="CC00CC"/>
                </a:solidFill>
              </a:rPr>
              <a:t>(</a:t>
            </a:r>
            <a:r>
              <a:rPr lang="en-US" sz="2400" i="1" dirty="0">
                <a:solidFill>
                  <a:srgbClr val="CC00CC"/>
                </a:solidFill>
              </a:rPr>
              <a:t>e</a:t>
            </a:r>
            <a:r>
              <a:rPr lang="en-US" sz="2400" i="1" baseline="-25000" dirty="0">
                <a:solidFill>
                  <a:srgbClr val="CC00CC"/>
                </a:solidFill>
              </a:rPr>
              <a:t>t</a:t>
            </a:r>
            <a:r>
              <a:rPr lang="en-US" sz="2400" baseline="-25000" dirty="0">
                <a:solidFill>
                  <a:srgbClr val="CC00CC"/>
                </a:solidFill>
              </a:rPr>
              <a:t>+1</a:t>
            </a:r>
            <a:r>
              <a:rPr lang="en-US" sz="2400" dirty="0">
                <a:solidFill>
                  <a:srgbClr val="CC00CC"/>
                </a:solidFill>
              </a:rPr>
              <a:t>|</a:t>
            </a:r>
            <a:r>
              <a:rPr lang="en-US" sz="2400" i="1" dirty="0">
                <a:solidFill>
                  <a:srgbClr val="CC00CC"/>
                </a:solidFill>
              </a:rPr>
              <a:t>X</a:t>
            </a:r>
            <a:r>
              <a:rPr lang="en-US" sz="2400" i="1" baseline="-25000" dirty="0">
                <a:solidFill>
                  <a:srgbClr val="CC00CC"/>
                </a:solidFill>
              </a:rPr>
              <a:t>t</a:t>
            </a:r>
            <a:r>
              <a:rPr lang="en-US" sz="2400" baseline="-25000" dirty="0">
                <a:solidFill>
                  <a:srgbClr val="CC00CC"/>
                </a:solidFill>
              </a:rPr>
              <a:t>+1</a:t>
            </a:r>
            <a:r>
              <a:rPr lang="en-US" sz="2400" dirty="0">
                <a:solidFill>
                  <a:srgbClr val="CC00CC"/>
                </a:solidFill>
              </a:rPr>
              <a:t>) </a:t>
            </a:r>
            <a:r>
              <a:rPr lang="en-US" sz="2400" dirty="0">
                <a:solidFill>
                  <a:srgbClr val="CC00CC"/>
                </a:solidFill>
                <a:sym typeface="Symbol"/>
              </a:rPr>
              <a:t></a:t>
            </a:r>
            <a:r>
              <a:rPr lang="en-US" sz="2800" i="1" baseline="-25000" dirty="0" err="1">
                <a:solidFill>
                  <a:srgbClr val="CC00CC"/>
                </a:solidFill>
                <a:sym typeface="Symbol"/>
              </a:rPr>
              <a:t>x</a:t>
            </a:r>
            <a:r>
              <a:rPr lang="en-US" sz="2400" i="1" baseline="-51000" dirty="0" err="1">
                <a:solidFill>
                  <a:srgbClr val="CC00CC"/>
                </a:solidFill>
                <a:sym typeface="Symbol"/>
              </a:rPr>
              <a:t>t</a:t>
            </a:r>
            <a:r>
              <a:rPr lang="en-US" sz="2400" i="1" dirty="0">
                <a:solidFill>
                  <a:srgbClr val="CC00CC"/>
                </a:solidFill>
                <a:sym typeface="Symbol"/>
              </a:rPr>
              <a:t> P</a:t>
            </a:r>
            <a:r>
              <a:rPr lang="en-US" sz="2400" dirty="0">
                <a:solidFill>
                  <a:srgbClr val="CC00CC"/>
                </a:solidFill>
                <a:sym typeface="Symbol"/>
              </a:rPr>
              <a:t>(</a:t>
            </a:r>
            <a:r>
              <a:rPr lang="en-US" sz="2400" i="1" dirty="0">
                <a:solidFill>
                  <a:srgbClr val="CC00CC"/>
                </a:solidFill>
                <a:sym typeface="Symbol"/>
              </a:rPr>
              <a:t>X</a:t>
            </a:r>
            <a:r>
              <a:rPr lang="en-US" sz="2400" i="1" baseline="-25000" dirty="0">
                <a:solidFill>
                  <a:srgbClr val="CC00CC"/>
                </a:solidFill>
                <a:latin typeface="Calibri"/>
                <a:cs typeface="Calibri"/>
              </a:rPr>
              <a:t>t</a:t>
            </a:r>
            <a:r>
              <a:rPr lang="en-US" sz="2400" baseline="-25000" dirty="0">
                <a:solidFill>
                  <a:srgbClr val="CC00CC"/>
                </a:solidFill>
              </a:rPr>
              <a:t>+1</a:t>
            </a:r>
            <a:r>
              <a:rPr lang="en-US" sz="2400" dirty="0">
                <a:solidFill>
                  <a:srgbClr val="CC00CC"/>
                </a:solidFill>
                <a:latin typeface="Calibri"/>
                <a:cs typeface="Calibri"/>
              </a:rPr>
              <a:t>|</a:t>
            </a:r>
            <a:r>
              <a:rPr lang="en-US" sz="2400" baseline="-25000" dirty="0">
                <a:solidFill>
                  <a:srgbClr val="CC00CC"/>
                </a:solidFill>
                <a:latin typeface="Calibri"/>
                <a:cs typeface="Calibri"/>
              </a:rPr>
              <a:t> </a:t>
            </a:r>
            <a:r>
              <a:rPr lang="en-US" sz="2400" i="1" dirty="0" err="1">
                <a:solidFill>
                  <a:srgbClr val="CC00CC"/>
                </a:solidFill>
                <a:sym typeface="Symbol"/>
              </a:rPr>
              <a:t>x</a:t>
            </a:r>
            <a:r>
              <a:rPr lang="en-US" sz="2400" i="1" baseline="-25000" dirty="0" err="1">
                <a:solidFill>
                  <a:srgbClr val="CC00CC"/>
                </a:solidFill>
                <a:latin typeface="Calibri"/>
                <a:cs typeface="Calibri"/>
              </a:rPr>
              <a:t>t</a:t>
            </a:r>
            <a:r>
              <a:rPr lang="en-US" sz="2400" dirty="0">
                <a:solidFill>
                  <a:srgbClr val="CC00CC"/>
                </a:solidFill>
                <a:sym typeface="Symbol"/>
              </a:rPr>
              <a:t>) </a:t>
            </a:r>
            <a:r>
              <a:rPr lang="en-US" sz="2400" b="1" i="1" dirty="0">
                <a:solidFill>
                  <a:srgbClr val="CC00CC"/>
                </a:solidFill>
                <a:sym typeface="Symbol"/>
              </a:rPr>
              <a:t>f</a:t>
            </a:r>
            <a:r>
              <a:rPr lang="en-US" sz="2400" baseline="-25000" dirty="0">
                <a:solidFill>
                  <a:srgbClr val="CC00CC"/>
                </a:solidFill>
                <a:sym typeface="Symbol"/>
              </a:rPr>
              <a:t>1:</a:t>
            </a:r>
            <a:r>
              <a:rPr lang="en-US" sz="2400" i="1" baseline="-25000" dirty="0">
                <a:solidFill>
                  <a:srgbClr val="CC00CC"/>
                </a:solidFill>
                <a:sym typeface="Symbol"/>
              </a:rPr>
              <a:t>t</a:t>
            </a:r>
            <a:r>
              <a:rPr lang="en-US" sz="2400" dirty="0">
                <a:solidFill>
                  <a:srgbClr val="CC00CC"/>
                </a:solidFill>
                <a:sym typeface="Symbol"/>
              </a:rPr>
              <a:t> </a:t>
            </a:r>
          </a:p>
          <a:p>
            <a:endParaRPr lang="en-US" sz="2400" b="1" i="1" dirty="0">
              <a:solidFill>
                <a:srgbClr val="CC00CC"/>
              </a:solidFill>
              <a:sym typeface="Symbol"/>
            </a:endParaRPr>
          </a:p>
        </p:txBody>
      </p:sp>
      <p:sp>
        <p:nvSpPr>
          <p:cNvPr id="59" name="TextBox 58"/>
          <p:cNvSpPr txBox="1"/>
          <p:nvPr/>
        </p:nvSpPr>
        <p:spPr>
          <a:xfrm>
            <a:off x="6876870" y="5257800"/>
            <a:ext cx="5130090" cy="1200328"/>
          </a:xfrm>
          <a:prstGeom prst="rect">
            <a:avLst/>
          </a:prstGeom>
          <a:noFill/>
        </p:spPr>
        <p:txBody>
          <a:bodyPr wrap="none" rtlCol="0">
            <a:spAutoFit/>
          </a:bodyPr>
          <a:lstStyle/>
          <a:p>
            <a:r>
              <a:rPr lang="en-US" sz="2400" b="1" i="1" dirty="0">
                <a:solidFill>
                  <a:srgbClr val="CC00CC"/>
                </a:solidFill>
                <a:sym typeface="Symbol"/>
              </a:rPr>
              <a:t>m</a:t>
            </a:r>
            <a:r>
              <a:rPr lang="en-US" sz="2400" baseline="-25000" dirty="0">
                <a:solidFill>
                  <a:srgbClr val="CC00CC"/>
                </a:solidFill>
                <a:sym typeface="Symbol"/>
              </a:rPr>
              <a:t>1:</a:t>
            </a:r>
            <a:r>
              <a:rPr lang="en-US" sz="2400" i="1" baseline="-25000" dirty="0">
                <a:solidFill>
                  <a:srgbClr val="CC00CC"/>
                </a:solidFill>
                <a:sym typeface="Symbol"/>
              </a:rPr>
              <a:t>t</a:t>
            </a:r>
            <a:r>
              <a:rPr lang="en-US" sz="2400" baseline="-25000" dirty="0">
                <a:solidFill>
                  <a:srgbClr val="CC00CC"/>
                </a:solidFill>
                <a:sym typeface="Symbol"/>
              </a:rPr>
              <a:t>+1</a:t>
            </a:r>
            <a:r>
              <a:rPr lang="en-US" sz="2400" dirty="0">
                <a:solidFill>
                  <a:srgbClr val="CC00CC"/>
                </a:solidFill>
                <a:sym typeface="Symbol"/>
              </a:rPr>
              <a:t> = </a:t>
            </a:r>
            <a:r>
              <a:rPr lang="en-US" sz="2400" cap="small" dirty="0">
                <a:solidFill>
                  <a:srgbClr val="008000"/>
                </a:solidFill>
                <a:sym typeface="Symbol"/>
              </a:rPr>
              <a:t>Viterbi</a:t>
            </a:r>
            <a:r>
              <a:rPr lang="en-US" sz="2400" dirty="0">
                <a:solidFill>
                  <a:srgbClr val="CC00CC"/>
                </a:solidFill>
                <a:sym typeface="Symbol"/>
              </a:rPr>
              <a:t>(</a:t>
            </a:r>
            <a:r>
              <a:rPr lang="en-US" sz="2400" b="1" i="1" dirty="0">
                <a:solidFill>
                  <a:srgbClr val="CC00CC"/>
                </a:solidFill>
                <a:sym typeface="Symbol"/>
              </a:rPr>
              <a:t>m</a:t>
            </a:r>
            <a:r>
              <a:rPr lang="en-US" sz="2400" baseline="-25000" dirty="0">
                <a:solidFill>
                  <a:srgbClr val="CC00CC"/>
                </a:solidFill>
                <a:sym typeface="Symbol"/>
              </a:rPr>
              <a:t>1:</a:t>
            </a:r>
            <a:r>
              <a:rPr lang="en-US" sz="2400" i="1" baseline="-25000" dirty="0">
                <a:solidFill>
                  <a:srgbClr val="CC00CC"/>
                </a:solidFill>
                <a:sym typeface="Symbol"/>
              </a:rPr>
              <a:t>t</a:t>
            </a:r>
            <a:r>
              <a:rPr lang="en-US" sz="2400" dirty="0">
                <a:solidFill>
                  <a:srgbClr val="CC00CC"/>
                </a:solidFill>
                <a:sym typeface="Symbol"/>
              </a:rPr>
              <a:t> , </a:t>
            </a:r>
            <a:r>
              <a:rPr lang="en-US" sz="2400" i="1" dirty="0">
                <a:solidFill>
                  <a:srgbClr val="CC00CC"/>
                </a:solidFill>
              </a:rPr>
              <a:t>e</a:t>
            </a:r>
            <a:r>
              <a:rPr lang="en-US" sz="2400" i="1" baseline="-25000" dirty="0">
                <a:solidFill>
                  <a:srgbClr val="CC00CC"/>
                </a:solidFill>
              </a:rPr>
              <a:t>t</a:t>
            </a:r>
            <a:r>
              <a:rPr lang="en-US" sz="2400" baseline="-25000" dirty="0">
                <a:solidFill>
                  <a:srgbClr val="CC00CC"/>
                </a:solidFill>
              </a:rPr>
              <a:t>+1</a:t>
            </a:r>
            <a:r>
              <a:rPr lang="en-US" sz="2400" dirty="0">
                <a:solidFill>
                  <a:srgbClr val="CC00CC"/>
                </a:solidFill>
              </a:rPr>
              <a:t>)</a:t>
            </a:r>
          </a:p>
          <a:p>
            <a:r>
              <a:rPr lang="en-US" sz="2400" b="1" i="1" dirty="0">
                <a:solidFill>
                  <a:srgbClr val="CC00CC"/>
                </a:solidFill>
                <a:sym typeface="Symbol"/>
              </a:rPr>
              <a:t>    = </a:t>
            </a:r>
            <a:r>
              <a:rPr lang="en-US" sz="2400" i="1" dirty="0">
                <a:solidFill>
                  <a:srgbClr val="CC00CC"/>
                </a:solidFill>
              </a:rPr>
              <a:t>P</a:t>
            </a:r>
            <a:r>
              <a:rPr lang="en-US" sz="2400" dirty="0">
                <a:solidFill>
                  <a:srgbClr val="CC00CC"/>
                </a:solidFill>
              </a:rPr>
              <a:t>(</a:t>
            </a:r>
            <a:r>
              <a:rPr lang="en-US" sz="2400" i="1" dirty="0">
                <a:solidFill>
                  <a:srgbClr val="CC00CC"/>
                </a:solidFill>
              </a:rPr>
              <a:t>e</a:t>
            </a:r>
            <a:r>
              <a:rPr lang="en-US" sz="2400" i="1" baseline="-25000" dirty="0">
                <a:solidFill>
                  <a:srgbClr val="CC00CC"/>
                </a:solidFill>
              </a:rPr>
              <a:t>t</a:t>
            </a:r>
            <a:r>
              <a:rPr lang="en-US" sz="2400" baseline="-25000" dirty="0">
                <a:solidFill>
                  <a:srgbClr val="CC00CC"/>
                </a:solidFill>
              </a:rPr>
              <a:t>+1</a:t>
            </a:r>
            <a:r>
              <a:rPr lang="en-US" sz="2400" dirty="0">
                <a:solidFill>
                  <a:srgbClr val="CC00CC"/>
                </a:solidFill>
              </a:rPr>
              <a:t>|</a:t>
            </a:r>
            <a:r>
              <a:rPr lang="en-US" sz="2400" i="1" dirty="0">
                <a:solidFill>
                  <a:srgbClr val="CC00CC"/>
                </a:solidFill>
              </a:rPr>
              <a:t>X</a:t>
            </a:r>
            <a:r>
              <a:rPr lang="en-US" sz="2400" i="1" baseline="-25000" dirty="0">
                <a:solidFill>
                  <a:srgbClr val="CC00CC"/>
                </a:solidFill>
              </a:rPr>
              <a:t>t</a:t>
            </a:r>
            <a:r>
              <a:rPr lang="en-US" sz="2400" baseline="-25000" dirty="0">
                <a:solidFill>
                  <a:srgbClr val="CC00CC"/>
                </a:solidFill>
              </a:rPr>
              <a:t>+1</a:t>
            </a:r>
            <a:r>
              <a:rPr lang="en-US" sz="2400" dirty="0">
                <a:solidFill>
                  <a:srgbClr val="CC00CC"/>
                </a:solidFill>
              </a:rPr>
              <a:t>) </a:t>
            </a:r>
            <a:r>
              <a:rPr lang="en-US" sz="2400" dirty="0" err="1">
                <a:solidFill>
                  <a:srgbClr val="CC00CC"/>
                </a:solidFill>
                <a:sym typeface="Symbol"/>
              </a:rPr>
              <a:t>max</a:t>
            </a:r>
            <a:r>
              <a:rPr lang="en-US" sz="2800" i="1" baseline="-25000" dirty="0" err="1">
                <a:solidFill>
                  <a:srgbClr val="CC00CC"/>
                </a:solidFill>
                <a:sym typeface="Symbol"/>
              </a:rPr>
              <a:t>x</a:t>
            </a:r>
            <a:r>
              <a:rPr lang="en-US" sz="2400" i="1" baseline="-51000" dirty="0" err="1">
                <a:solidFill>
                  <a:srgbClr val="CC00CC"/>
                </a:solidFill>
                <a:sym typeface="Symbol"/>
              </a:rPr>
              <a:t>t</a:t>
            </a:r>
            <a:r>
              <a:rPr lang="en-US" sz="2400" i="1" dirty="0">
                <a:solidFill>
                  <a:srgbClr val="CC00CC"/>
                </a:solidFill>
                <a:sym typeface="Symbol"/>
              </a:rPr>
              <a:t> P</a:t>
            </a:r>
            <a:r>
              <a:rPr lang="en-US" sz="2400" dirty="0">
                <a:solidFill>
                  <a:srgbClr val="CC00CC"/>
                </a:solidFill>
                <a:sym typeface="Symbol"/>
              </a:rPr>
              <a:t>(</a:t>
            </a:r>
            <a:r>
              <a:rPr lang="en-US" sz="2400" i="1" dirty="0">
                <a:solidFill>
                  <a:srgbClr val="CC00CC"/>
                </a:solidFill>
                <a:sym typeface="Symbol"/>
              </a:rPr>
              <a:t>X</a:t>
            </a:r>
            <a:r>
              <a:rPr lang="en-US" sz="2400" i="1" baseline="-25000" dirty="0">
                <a:solidFill>
                  <a:srgbClr val="CC00CC"/>
                </a:solidFill>
                <a:latin typeface="Calibri"/>
                <a:cs typeface="Calibri"/>
              </a:rPr>
              <a:t>t</a:t>
            </a:r>
            <a:r>
              <a:rPr lang="en-US" sz="2400" baseline="-25000" dirty="0">
                <a:solidFill>
                  <a:srgbClr val="CC00CC"/>
                </a:solidFill>
              </a:rPr>
              <a:t>+1</a:t>
            </a:r>
            <a:r>
              <a:rPr lang="en-US" sz="2400" dirty="0">
                <a:solidFill>
                  <a:srgbClr val="CC00CC"/>
                </a:solidFill>
                <a:latin typeface="Calibri"/>
                <a:cs typeface="Calibri"/>
              </a:rPr>
              <a:t>|</a:t>
            </a:r>
            <a:r>
              <a:rPr lang="en-US" sz="2400" baseline="-25000" dirty="0">
                <a:solidFill>
                  <a:srgbClr val="CC00CC"/>
                </a:solidFill>
                <a:latin typeface="Calibri"/>
                <a:cs typeface="Calibri"/>
              </a:rPr>
              <a:t> </a:t>
            </a:r>
            <a:r>
              <a:rPr lang="en-US" sz="2400" i="1" dirty="0" err="1">
                <a:solidFill>
                  <a:srgbClr val="CC00CC"/>
                </a:solidFill>
                <a:sym typeface="Symbol"/>
              </a:rPr>
              <a:t>x</a:t>
            </a:r>
            <a:r>
              <a:rPr lang="en-US" sz="2400" i="1" baseline="-25000" dirty="0" err="1">
                <a:solidFill>
                  <a:srgbClr val="CC00CC"/>
                </a:solidFill>
                <a:latin typeface="Calibri"/>
                <a:cs typeface="Calibri"/>
              </a:rPr>
              <a:t>t</a:t>
            </a:r>
            <a:r>
              <a:rPr lang="en-US" sz="2400" dirty="0">
                <a:solidFill>
                  <a:srgbClr val="CC00CC"/>
                </a:solidFill>
                <a:sym typeface="Symbol"/>
              </a:rPr>
              <a:t>) </a:t>
            </a:r>
            <a:r>
              <a:rPr lang="en-US" sz="2400" b="1" i="1" dirty="0">
                <a:solidFill>
                  <a:srgbClr val="CC00CC"/>
                </a:solidFill>
                <a:sym typeface="Symbol"/>
              </a:rPr>
              <a:t>m</a:t>
            </a:r>
            <a:r>
              <a:rPr lang="en-US" sz="2400" baseline="-25000" dirty="0">
                <a:solidFill>
                  <a:srgbClr val="CC00CC"/>
                </a:solidFill>
                <a:sym typeface="Symbol"/>
              </a:rPr>
              <a:t>1:</a:t>
            </a:r>
            <a:r>
              <a:rPr lang="en-US" sz="2400" i="1" baseline="-25000" dirty="0">
                <a:solidFill>
                  <a:srgbClr val="CC00CC"/>
                </a:solidFill>
                <a:sym typeface="Symbol"/>
              </a:rPr>
              <a:t>t</a:t>
            </a:r>
            <a:r>
              <a:rPr lang="en-US" sz="2400" dirty="0">
                <a:solidFill>
                  <a:srgbClr val="CC00CC"/>
                </a:solidFill>
                <a:sym typeface="Symbol"/>
              </a:rPr>
              <a:t> </a:t>
            </a:r>
          </a:p>
          <a:p>
            <a:endParaRPr lang="en-US" sz="2400" b="1" i="1" dirty="0">
              <a:solidFill>
                <a:srgbClr val="CC00CC"/>
              </a:solidFill>
              <a:sym typeface="Symbol"/>
            </a:endParaRPr>
          </a:p>
        </p:txBody>
      </p:sp>
    </p:spTree>
    <p:extLst>
      <p:ext uri="{BB962C8B-B14F-4D97-AF65-F5344CB8AC3E}">
        <p14:creationId xmlns:p14="http://schemas.microsoft.com/office/powerpoint/2010/main" val="13259313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latin typeface="Calibri"/>
                <a:cs typeface="Calibri"/>
              </a:rPr>
              <a:t>Viterbi algorithm contd.</a:t>
            </a:r>
          </a:p>
        </p:txBody>
      </p:sp>
      <p:sp>
        <p:nvSpPr>
          <p:cNvPr id="32" name="TextBox 31"/>
          <p:cNvSpPr txBox="1"/>
          <p:nvPr/>
        </p:nvSpPr>
        <p:spPr>
          <a:xfrm>
            <a:off x="1219200" y="5410200"/>
            <a:ext cx="2908300" cy="892550"/>
          </a:xfrm>
          <a:prstGeom prst="rect">
            <a:avLst/>
          </a:prstGeom>
          <a:noFill/>
        </p:spPr>
        <p:txBody>
          <a:bodyPr wrap="square" lIns="91438" tIns="45719" rIns="91438" bIns="45719" rtlCol="0">
            <a:spAutoFit/>
          </a:bodyPr>
          <a:lstStyle/>
          <a:p>
            <a:r>
              <a:rPr lang="en-US" sz="2800" dirty="0">
                <a:latin typeface="Calibri"/>
                <a:cs typeface="Calibri"/>
              </a:rPr>
              <a:t>Time complexity?</a:t>
            </a:r>
          </a:p>
          <a:p>
            <a:r>
              <a:rPr lang="en-US" sz="2400" b="1" dirty="0">
                <a:solidFill>
                  <a:srgbClr val="FF0000"/>
                </a:solidFill>
                <a:latin typeface="Calibri"/>
                <a:cs typeface="Calibri"/>
              </a:rPr>
              <a:t>O(|X|</a:t>
            </a:r>
            <a:r>
              <a:rPr lang="en-US" sz="2400" b="1" baseline="30000" dirty="0">
                <a:solidFill>
                  <a:srgbClr val="FF0000"/>
                </a:solidFill>
                <a:latin typeface="Calibri"/>
                <a:cs typeface="Calibri"/>
              </a:rPr>
              <a:t>2</a:t>
            </a:r>
            <a:r>
              <a:rPr lang="en-US" sz="2400" b="1" dirty="0">
                <a:solidFill>
                  <a:srgbClr val="FF0000"/>
                </a:solidFill>
                <a:latin typeface="Calibri"/>
                <a:cs typeface="Calibri"/>
              </a:rPr>
              <a:t> T)</a:t>
            </a:r>
          </a:p>
        </p:txBody>
      </p:sp>
      <p:sp>
        <p:nvSpPr>
          <p:cNvPr id="55" name="TextBox 54"/>
          <p:cNvSpPr txBox="1"/>
          <p:nvPr/>
        </p:nvSpPr>
        <p:spPr>
          <a:xfrm>
            <a:off x="3143887" y="2743200"/>
            <a:ext cx="5327137" cy="523220"/>
          </a:xfrm>
          <a:prstGeom prst="rect">
            <a:avLst/>
          </a:prstGeom>
          <a:noFill/>
        </p:spPr>
        <p:txBody>
          <a:bodyPr wrap="none" rtlCol="0">
            <a:spAutoFit/>
          </a:bodyPr>
          <a:lstStyle/>
          <a:p>
            <a:r>
              <a:rPr lang="en-US" sz="2800" i="1" dirty="0">
                <a:solidFill>
                  <a:srgbClr val="CC00CC"/>
                </a:solidFill>
                <a:latin typeface="Calibri"/>
                <a:cs typeface="Calibri"/>
              </a:rPr>
              <a:t>  X</a:t>
            </a:r>
            <a:r>
              <a:rPr lang="en-US" sz="3600" baseline="-25000" dirty="0">
                <a:solidFill>
                  <a:srgbClr val="CC00CC"/>
                </a:solidFill>
                <a:latin typeface="Calibri"/>
                <a:cs typeface="Calibri"/>
              </a:rPr>
              <a:t>0</a:t>
            </a:r>
            <a:r>
              <a:rPr lang="en-US" sz="2000" dirty="0">
                <a:solidFill>
                  <a:srgbClr val="CC00CC"/>
                </a:solidFill>
                <a:latin typeface="Calibri"/>
                <a:cs typeface="Calibri"/>
              </a:rPr>
              <a:t>                   </a:t>
            </a:r>
            <a:r>
              <a:rPr lang="en-US" sz="2800" i="1" dirty="0">
                <a:solidFill>
                  <a:srgbClr val="CC00CC"/>
                </a:solidFill>
                <a:latin typeface="Calibri"/>
                <a:cs typeface="Calibri"/>
              </a:rPr>
              <a:t>X</a:t>
            </a:r>
            <a:r>
              <a:rPr lang="en-US" sz="3600" baseline="-25000" dirty="0">
                <a:solidFill>
                  <a:srgbClr val="CC00CC"/>
                </a:solidFill>
                <a:latin typeface="Calibri"/>
                <a:cs typeface="Calibri"/>
              </a:rPr>
              <a:t>1                 </a:t>
            </a:r>
            <a:r>
              <a:rPr lang="en-US" sz="2800" i="1" dirty="0">
                <a:solidFill>
                  <a:srgbClr val="CC00CC"/>
                </a:solidFill>
                <a:latin typeface="Calibri"/>
                <a:cs typeface="Calibri"/>
              </a:rPr>
              <a:t>X</a:t>
            </a:r>
            <a:r>
              <a:rPr lang="en-US" sz="3600" baseline="-25000" dirty="0">
                <a:solidFill>
                  <a:srgbClr val="CC00CC"/>
                </a:solidFill>
                <a:latin typeface="Calibri"/>
                <a:cs typeface="Calibri"/>
              </a:rPr>
              <a:t>2</a:t>
            </a:r>
            <a:r>
              <a:rPr lang="en-US" sz="2000" i="1" dirty="0">
                <a:solidFill>
                  <a:srgbClr val="CC00CC"/>
                </a:solidFill>
                <a:latin typeface="Calibri"/>
                <a:cs typeface="Calibri"/>
              </a:rPr>
              <a:t>                      </a:t>
            </a:r>
            <a:r>
              <a:rPr lang="en-US" sz="2800" i="1" dirty="0">
                <a:solidFill>
                  <a:srgbClr val="CC00CC"/>
                </a:solidFill>
                <a:latin typeface="Calibri"/>
                <a:cs typeface="Calibri"/>
              </a:rPr>
              <a:t>X</a:t>
            </a:r>
            <a:r>
              <a:rPr lang="en-US" sz="3600" i="1" baseline="-25000" dirty="0">
                <a:solidFill>
                  <a:srgbClr val="CC00CC"/>
                </a:solidFill>
                <a:latin typeface="Calibri"/>
                <a:cs typeface="Calibri"/>
              </a:rPr>
              <a:t>T</a:t>
            </a:r>
            <a:endParaRPr lang="en-US" sz="3600" dirty="0"/>
          </a:p>
        </p:txBody>
      </p:sp>
      <p:grpSp>
        <p:nvGrpSpPr>
          <p:cNvPr id="4" name="Group 3"/>
          <p:cNvGrpSpPr/>
          <p:nvPr/>
        </p:nvGrpSpPr>
        <p:grpSpPr>
          <a:xfrm>
            <a:off x="2362200" y="1600200"/>
            <a:ext cx="5943600" cy="1066800"/>
            <a:chOff x="2381887" y="1600200"/>
            <a:chExt cx="5943600" cy="1066800"/>
          </a:xfrm>
        </p:grpSpPr>
        <p:sp>
          <p:nvSpPr>
            <p:cNvPr id="35" name="Rectangle 6"/>
            <p:cNvSpPr>
              <a:spLocks noChangeArrowheads="1"/>
            </p:cNvSpPr>
            <p:nvPr/>
          </p:nvSpPr>
          <p:spPr bwMode="auto">
            <a:xfrm>
              <a:off x="3143887" y="1600200"/>
              <a:ext cx="685800" cy="381000"/>
            </a:xfrm>
            <a:prstGeom prst="rect">
              <a:avLst/>
            </a:prstGeom>
            <a:solidFill>
              <a:srgbClr val="FFCC00"/>
            </a:solidFill>
            <a:ln w="9525">
              <a:solidFill>
                <a:schemeClr val="tx1"/>
              </a:solidFill>
              <a:miter lim="800000"/>
              <a:headEnd/>
              <a:tailEnd/>
            </a:ln>
          </p:spPr>
          <p:txBody>
            <a:bodyPr wrap="none" lIns="91438" tIns="45719" rIns="91438" bIns="45719" anchor="ctr"/>
            <a:lstStyle/>
            <a:p>
              <a:pPr algn="ctr"/>
              <a:r>
                <a:rPr lang="en-US">
                  <a:latin typeface="Calibri"/>
                  <a:cs typeface="Calibri"/>
                </a:rPr>
                <a:t>sun</a:t>
              </a:r>
            </a:p>
          </p:txBody>
        </p:sp>
        <p:sp>
          <p:nvSpPr>
            <p:cNvPr id="36" name="Rectangle 7"/>
            <p:cNvSpPr>
              <a:spLocks noChangeArrowheads="1"/>
            </p:cNvSpPr>
            <p:nvPr/>
          </p:nvSpPr>
          <p:spPr bwMode="auto">
            <a:xfrm>
              <a:off x="3143887" y="2286000"/>
              <a:ext cx="685800" cy="381000"/>
            </a:xfrm>
            <a:prstGeom prst="rect">
              <a:avLst/>
            </a:prstGeom>
            <a:solidFill>
              <a:schemeClr val="accent1"/>
            </a:solidFill>
            <a:ln w="9525">
              <a:solidFill>
                <a:schemeClr val="tx1"/>
              </a:solidFill>
              <a:miter lim="800000"/>
              <a:headEnd/>
              <a:tailEnd/>
            </a:ln>
          </p:spPr>
          <p:txBody>
            <a:bodyPr wrap="none" lIns="91438" tIns="45719" rIns="91438" bIns="45719" anchor="ctr"/>
            <a:lstStyle/>
            <a:p>
              <a:pPr algn="ctr"/>
              <a:r>
                <a:rPr lang="en-US">
                  <a:latin typeface="Calibri"/>
                  <a:cs typeface="Calibri"/>
                </a:rPr>
                <a:t>rain</a:t>
              </a:r>
            </a:p>
          </p:txBody>
        </p:sp>
        <p:sp>
          <p:nvSpPr>
            <p:cNvPr id="37" name="Rectangle 8"/>
            <p:cNvSpPr>
              <a:spLocks noChangeArrowheads="1"/>
            </p:cNvSpPr>
            <p:nvPr/>
          </p:nvSpPr>
          <p:spPr bwMode="auto">
            <a:xfrm>
              <a:off x="4591687" y="1600200"/>
              <a:ext cx="685800" cy="381000"/>
            </a:xfrm>
            <a:prstGeom prst="rect">
              <a:avLst/>
            </a:prstGeom>
            <a:solidFill>
              <a:srgbClr val="FFCC00"/>
            </a:solidFill>
            <a:ln w="9525">
              <a:solidFill>
                <a:schemeClr val="tx1"/>
              </a:solidFill>
              <a:miter lim="800000"/>
              <a:headEnd/>
              <a:tailEnd/>
            </a:ln>
          </p:spPr>
          <p:txBody>
            <a:bodyPr wrap="none" lIns="91438" tIns="45719" rIns="91438" bIns="45719" anchor="ctr"/>
            <a:lstStyle/>
            <a:p>
              <a:pPr algn="ctr"/>
              <a:r>
                <a:rPr lang="en-US">
                  <a:latin typeface="Calibri"/>
                  <a:cs typeface="Calibri"/>
                </a:rPr>
                <a:t>sun</a:t>
              </a:r>
            </a:p>
          </p:txBody>
        </p:sp>
        <p:sp>
          <p:nvSpPr>
            <p:cNvPr id="38" name="Rectangle 9"/>
            <p:cNvSpPr>
              <a:spLocks noChangeArrowheads="1"/>
            </p:cNvSpPr>
            <p:nvPr/>
          </p:nvSpPr>
          <p:spPr bwMode="auto">
            <a:xfrm>
              <a:off x="4591687" y="2286000"/>
              <a:ext cx="685800" cy="381000"/>
            </a:xfrm>
            <a:prstGeom prst="rect">
              <a:avLst/>
            </a:prstGeom>
            <a:solidFill>
              <a:schemeClr val="accent1"/>
            </a:solidFill>
            <a:ln w="9525">
              <a:solidFill>
                <a:schemeClr val="tx1"/>
              </a:solidFill>
              <a:miter lim="800000"/>
              <a:headEnd/>
              <a:tailEnd/>
            </a:ln>
          </p:spPr>
          <p:txBody>
            <a:bodyPr wrap="none" lIns="91438" tIns="45719" rIns="91438" bIns="45719" anchor="ctr"/>
            <a:lstStyle/>
            <a:p>
              <a:pPr algn="ctr"/>
              <a:r>
                <a:rPr lang="en-US">
                  <a:latin typeface="Calibri"/>
                  <a:cs typeface="Calibri"/>
                </a:rPr>
                <a:t>rain</a:t>
              </a:r>
            </a:p>
          </p:txBody>
        </p:sp>
        <p:sp>
          <p:nvSpPr>
            <p:cNvPr id="39" name="Rectangle 10"/>
            <p:cNvSpPr>
              <a:spLocks noChangeArrowheads="1"/>
            </p:cNvSpPr>
            <p:nvPr/>
          </p:nvSpPr>
          <p:spPr bwMode="auto">
            <a:xfrm>
              <a:off x="6115687" y="1600200"/>
              <a:ext cx="685800" cy="381000"/>
            </a:xfrm>
            <a:prstGeom prst="rect">
              <a:avLst/>
            </a:prstGeom>
            <a:solidFill>
              <a:srgbClr val="FFCC00"/>
            </a:solidFill>
            <a:ln w="9525">
              <a:solidFill>
                <a:schemeClr val="tx1"/>
              </a:solidFill>
              <a:miter lim="800000"/>
              <a:headEnd/>
              <a:tailEnd/>
            </a:ln>
          </p:spPr>
          <p:txBody>
            <a:bodyPr wrap="none" lIns="91438" tIns="45719" rIns="91438" bIns="45719" anchor="ctr"/>
            <a:lstStyle/>
            <a:p>
              <a:pPr algn="ctr"/>
              <a:r>
                <a:rPr lang="en-US">
                  <a:latin typeface="Calibri"/>
                  <a:cs typeface="Calibri"/>
                </a:rPr>
                <a:t>sun</a:t>
              </a:r>
            </a:p>
          </p:txBody>
        </p:sp>
        <p:sp>
          <p:nvSpPr>
            <p:cNvPr id="40" name="Rectangle 11"/>
            <p:cNvSpPr>
              <a:spLocks noChangeArrowheads="1"/>
            </p:cNvSpPr>
            <p:nvPr/>
          </p:nvSpPr>
          <p:spPr bwMode="auto">
            <a:xfrm>
              <a:off x="6115687" y="2286000"/>
              <a:ext cx="685800" cy="381000"/>
            </a:xfrm>
            <a:prstGeom prst="rect">
              <a:avLst/>
            </a:prstGeom>
            <a:solidFill>
              <a:schemeClr val="accent1"/>
            </a:solidFill>
            <a:ln w="9525">
              <a:solidFill>
                <a:schemeClr val="tx1"/>
              </a:solidFill>
              <a:miter lim="800000"/>
              <a:headEnd/>
              <a:tailEnd/>
            </a:ln>
          </p:spPr>
          <p:txBody>
            <a:bodyPr wrap="none" lIns="91438" tIns="45719" rIns="91438" bIns="45719" anchor="ctr"/>
            <a:lstStyle/>
            <a:p>
              <a:pPr algn="ctr"/>
              <a:r>
                <a:rPr lang="en-US">
                  <a:latin typeface="Calibri"/>
                  <a:cs typeface="Calibri"/>
                </a:rPr>
                <a:t>rain</a:t>
              </a:r>
            </a:p>
          </p:txBody>
        </p:sp>
        <p:sp>
          <p:nvSpPr>
            <p:cNvPr id="41" name="Rectangle 12"/>
            <p:cNvSpPr>
              <a:spLocks noChangeArrowheads="1"/>
            </p:cNvSpPr>
            <p:nvPr/>
          </p:nvSpPr>
          <p:spPr bwMode="auto">
            <a:xfrm>
              <a:off x="7639687" y="1600200"/>
              <a:ext cx="685800" cy="381000"/>
            </a:xfrm>
            <a:prstGeom prst="rect">
              <a:avLst/>
            </a:prstGeom>
            <a:solidFill>
              <a:srgbClr val="FFCC00"/>
            </a:solidFill>
            <a:ln w="9525">
              <a:solidFill>
                <a:schemeClr val="tx1"/>
              </a:solidFill>
              <a:miter lim="800000"/>
              <a:headEnd/>
              <a:tailEnd/>
            </a:ln>
          </p:spPr>
          <p:txBody>
            <a:bodyPr wrap="none" lIns="91438" tIns="45719" rIns="91438" bIns="45719" anchor="ctr"/>
            <a:lstStyle/>
            <a:p>
              <a:pPr algn="ctr"/>
              <a:r>
                <a:rPr lang="en-US">
                  <a:latin typeface="Calibri"/>
                  <a:cs typeface="Calibri"/>
                </a:rPr>
                <a:t>sun</a:t>
              </a:r>
            </a:p>
          </p:txBody>
        </p:sp>
        <p:sp>
          <p:nvSpPr>
            <p:cNvPr id="42" name="Rectangle 13"/>
            <p:cNvSpPr>
              <a:spLocks noChangeArrowheads="1"/>
            </p:cNvSpPr>
            <p:nvPr/>
          </p:nvSpPr>
          <p:spPr bwMode="auto">
            <a:xfrm>
              <a:off x="7639687" y="2286000"/>
              <a:ext cx="685800" cy="381000"/>
            </a:xfrm>
            <a:prstGeom prst="rect">
              <a:avLst/>
            </a:prstGeom>
            <a:solidFill>
              <a:schemeClr val="accent1"/>
            </a:solidFill>
            <a:ln w="9525">
              <a:solidFill>
                <a:schemeClr val="tx1"/>
              </a:solidFill>
              <a:miter lim="800000"/>
              <a:headEnd/>
              <a:tailEnd/>
            </a:ln>
          </p:spPr>
          <p:txBody>
            <a:bodyPr wrap="none" lIns="91438" tIns="45719" rIns="91438" bIns="45719" anchor="ctr"/>
            <a:lstStyle/>
            <a:p>
              <a:pPr algn="ctr"/>
              <a:r>
                <a:rPr lang="en-US">
                  <a:latin typeface="Calibri"/>
                  <a:cs typeface="Calibri"/>
                </a:rPr>
                <a:t>rain</a:t>
              </a:r>
            </a:p>
          </p:txBody>
        </p:sp>
        <p:cxnSp>
          <p:nvCxnSpPr>
            <p:cNvPr id="43" name="AutoShape 14"/>
            <p:cNvCxnSpPr>
              <a:cxnSpLocks noChangeShapeType="1"/>
              <a:stCxn id="35" idx="3"/>
              <a:endCxn id="37" idx="1"/>
            </p:cNvCxnSpPr>
            <p:nvPr/>
          </p:nvCxnSpPr>
          <p:spPr bwMode="auto">
            <a:xfrm>
              <a:off x="3829687" y="1790700"/>
              <a:ext cx="762000" cy="0"/>
            </a:xfrm>
            <a:prstGeom prst="straightConnector1">
              <a:avLst/>
            </a:prstGeom>
            <a:noFill/>
            <a:ln w="12700" cmpd="sng">
              <a:solidFill>
                <a:schemeClr val="tx1"/>
              </a:solidFill>
              <a:round/>
              <a:headEnd/>
              <a:tailEnd type="triangle" w="med" len="med"/>
            </a:ln>
          </p:spPr>
        </p:cxnSp>
        <p:cxnSp>
          <p:nvCxnSpPr>
            <p:cNvPr id="44" name="AutoShape 15"/>
            <p:cNvCxnSpPr>
              <a:cxnSpLocks noChangeShapeType="1"/>
              <a:stCxn id="35" idx="3"/>
              <a:endCxn id="38" idx="1"/>
            </p:cNvCxnSpPr>
            <p:nvPr/>
          </p:nvCxnSpPr>
          <p:spPr bwMode="auto">
            <a:xfrm>
              <a:off x="3829687" y="1790700"/>
              <a:ext cx="762000" cy="685800"/>
            </a:xfrm>
            <a:prstGeom prst="straightConnector1">
              <a:avLst/>
            </a:prstGeom>
            <a:noFill/>
            <a:ln w="12700" cmpd="sng">
              <a:solidFill>
                <a:schemeClr val="tx1"/>
              </a:solidFill>
              <a:round/>
              <a:headEnd/>
              <a:tailEnd type="triangle" w="med" len="med"/>
            </a:ln>
          </p:spPr>
        </p:cxnSp>
        <p:cxnSp>
          <p:nvCxnSpPr>
            <p:cNvPr id="45" name="AutoShape 16"/>
            <p:cNvCxnSpPr>
              <a:cxnSpLocks noChangeShapeType="1"/>
              <a:stCxn id="36" idx="3"/>
              <a:endCxn id="37" idx="1"/>
            </p:cNvCxnSpPr>
            <p:nvPr/>
          </p:nvCxnSpPr>
          <p:spPr bwMode="auto">
            <a:xfrm flipV="1">
              <a:off x="3829687" y="1790700"/>
              <a:ext cx="762000" cy="685800"/>
            </a:xfrm>
            <a:prstGeom prst="straightConnector1">
              <a:avLst/>
            </a:prstGeom>
            <a:noFill/>
            <a:ln w="12700" cmpd="sng">
              <a:solidFill>
                <a:schemeClr val="tx1"/>
              </a:solidFill>
              <a:round/>
              <a:headEnd/>
              <a:tailEnd type="triangle" w="med" len="med"/>
            </a:ln>
          </p:spPr>
        </p:cxnSp>
        <p:cxnSp>
          <p:nvCxnSpPr>
            <p:cNvPr id="46" name="AutoShape 17"/>
            <p:cNvCxnSpPr>
              <a:cxnSpLocks noChangeShapeType="1"/>
              <a:stCxn id="36" idx="3"/>
              <a:endCxn id="38" idx="1"/>
            </p:cNvCxnSpPr>
            <p:nvPr/>
          </p:nvCxnSpPr>
          <p:spPr bwMode="auto">
            <a:xfrm>
              <a:off x="3829687" y="2476500"/>
              <a:ext cx="762000" cy="0"/>
            </a:xfrm>
            <a:prstGeom prst="straightConnector1">
              <a:avLst/>
            </a:prstGeom>
            <a:noFill/>
            <a:ln w="12700" cmpd="sng">
              <a:solidFill>
                <a:schemeClr val="tx1"/>
              </a:solidFill>
              <a:round/>
              <a:headEnd/>
              <a:tailEnd type="triangle" w="med" len="med"/>
            </a:ln>
          </p:spPr>
        </p:cxnSp>
        <p:cxnSp>
          <p:nvCxnSpPr>
            <p:cNvPr id="47" name="AutoShape 18"/>
            <p:cNvCxnSpPr>
              <a:cxnSpLocks noChangeShapeType="1"/>
              <a:stCxn id="37" idx="3"/>
              <a:endCxn id="39" idx="1"/>
            </p:cNvCxnSpPr>
            <p:nvPr/>
          </p:nvCxnSpPr>
          <p:spPr bwMode="auto">
            <a:xfrm>
              <a:off x="5277487" y="1790700"/>
              <a:ext cx="838200" cy="0"/>
            </a:xfrm>
            <a:prstGeom prst="straightConnector1">
              <a:avLst/>
            </a:prstGeom>
            <a:noFill/>
            <a:ln w="12700" cmpd="sng">
              <a:solidFill>
                <a:schemeClr val="tx1"/>
              </a:solidFill>
              <a:round/>
              <a:headEnd/>
              <a:tailEnd type="triangle" w="med" len="med"/>
            </a:ln>
          </p:spPr>
        </p:cxnSp>
        <p:cxnSp>
          <p:nvCxnSpPr>
            <p:cNvPr id="48" name="AutoShape 19"/>
            <p:cNvCxnSpPr>
              <a:cxnSpLocks noChangeShapeType="1"/>
              <a:stCxn id="37" idx="3"/>
              <a:endCxn id="40" idx="1"/>
            </p:cNvCxnSpPr>
            <p:nvPr/>
          </p:nvCxnSpPr>
          <p:spPr bwMode="auto">
            <a:xfrm>
              <a:off x="5277487" y="1790700"/>
              <a:ext cx="838200" cy="685800"/>
            </a:xfrm>
            <a:prstGeom prst="straightConnector1">
              <a:avLst/>
            </a:prstGeom>
            <a:noFill/>
            <a:ln w="12700" cmpd="sng">
              <a:solidFill>
                <a:schemeClr val="tx1"/>
              </a:solidFill>
              <a:round/>
              <a:headEnd/>
              <a:tailEnd type="triangle" w="med" len="med"/>
            </a:ln>
          </p:spPr>
        </p:cxnSp>
        <p:cxnSp>
          <p:nvCxnSpPr>
            <p:cNvPr id="49" name="AutoShape 20"/>
            <p:cNvCxnSpPr>
              <a:cxnSpLocks noChangeShapeType="1"/>
              <a:stCxn id="38" idx="3"/>
              <a:endCxn id="39" idx="1"/>
            </p:cNvCxnSpPr>
            <p:nvPr/>
          </p:nvCxnSpPr>
          <p:spPr bwMode="auto">
            <a:xfrm flipV="1">
              <a:off x="5277487" y="1790700"/>
              <a:ext cx="838200" cy="685800"/>
            </a:xfrm>
            <a:prstGeom prst="straightConnector1">
              <a:avLst/>
            </a:prstGeom>
            <a:noFill/>
            <a:ln w="12700" cmpd="sng">
              <a:solidFill>
                <a:schemeClr val="tx1"/>
              </a:solidFill>
              <a:round/>
              <a:headEnd/>
              <a:tailEnd type="triangle" w="med" len="med"/>
            </a:ln>
          </p:spPr>
        </p:cxnSp>
        <p:cxnSp>
          <p:nvCxnSpPr>
            <p:cNvPr id="50" name="AutoShape 21"/>
            <p:cNvCxnSpPr>
              <a:cxnSpLocks noChangeShapeType="1"/>
              <a:stCxn id="38" idx="3"/>
              <a:endCxn id="40" idx="1"/>
            </p:cNvCxnSpPr>
            <p:nvPr/>
          </p:nvCxnSpPr>
          <p:spPr bwMode="auto">
            <a:xfrm>
              <a:off x="5277487" y="2476500"/>
              <a:ext cx="838200" cy="0"/>
            </a:xfrm>
            <a:prstGeom prst="straightConnector1">
              <a:avLst/>
            </a:prstGeom>
            <a:noFill/>
            <a:ln w="12700" cmpd="sng">
              <a:solidFill>
                <a:schemeClr val="tx1"/>
              </a:solidFill>
              <a:round/>
              <a:headEnd/>
              <a:tailEnd type="triangle" w="med" len="med"/>
            </a:ln>
          </p:spPr>
        </p:cxnSp>
        <p:cxnSp>
          <p:nvCxnSpPr>
            <p:cNvPr id="51" name="AutoShape 22"/>
            <p:cNvCxnSpPr>
              <a:cxnSpLocks noChangeShapeType="1"/>
              <a:stCxn id="39" idx="3"/>
              <a:endCxn id="41" idx="1"/>
            </p:cNvCxnSpPr>
            <p:nvPr/>
          </p:nvCxnSpPr>
          <p:spPr bwMode="auto">
            <a:xfrm>
              <a:off x="6801487" y="1790700"/>
              <a:ext cx="838200" cy="0"/>
            </a:xfrm>
            <a:prstGeom prst="straightConnector1">
              <a:avLst/>
            </a:prstGeom>
            <a:noFill/>
            <a:ln w="12700" cmpd="sng">
              <a:solidFill>
                <a:schemeClr val="tx1"/>
              </a:solidFill>
              <a:round/>
              <a:headEnd/>
              <a:tailEnd type="triangle" w="med" len="med"/>
            </a:ln>
          </p:spPr>
        </p:cxnSp>
        <p:cxnSp>
          <p:nvCxnSpPr>
            <p:cNvPr id="52" name="AutoShape 23"/>
            <p:cNvCxnSpPr>
              <a:cxnSpLocks noChangeShapeType="1"/>
              <a:stCxn id="39" idx="3"/>
              <a:endCxn id="42" idx="1"/>
            </p:cNvCxnSpPr>
            <p:nvPr/>
          </p:nvCxnSpPr>
          <p:spPr bwMode="auto">
            <a:xfrm>
              <a:off x="6801487" y="1790700"/>
              <a:ext cx="838200" cy="685800"/>
            </a:xfrm>
            <a:prstGeom prst="straightConnector1">
              <a:avLst/>
            </a:prstGeom>
            <a:noFill/>
            <a:ln w="12700" cmpd="sng">
              <a:solidFill>
                <a:schemeClr val="tx1"/>
              </a:solidFill>
              <a:round/>
              <a:headEnd/>
              <a:tailEnd type="triangle" w="med" len="med"/>
            </a:ln>
          </p:spPr>
        </p:cxnSp>
        <p:cxnSp>
          <p:nvCxnSpPr>
            <p:cNvPr id="53" name="AutoShape 24"/>
            <p:cNvCxnSpPr>
              <a:cxnSpLocks noChangeShapeType="1"/>
              <a:stCxn id="40" idx="3"/>
              <a:endCxn id="41" idx="1"/>
            </p:cNvCxnSpPr>
            <p:nvPr/>
          </p:nvCxnSpPr>
          <p:spPr bwMode="auto">
            <a:xfrm flipV="1">
              <a:off x="6801487" y="1790700"/>
              <a:ext cx="838200" cy="685800"/>
            </a:xfrm>
            <a:prstGeom prst="straightConnector1">
              <a:avLst/>
            </a:prstGeom>
            <a:noFill/>
            <a:ln w="12700" cmpd="sng">
              <a:solidFill>
                <a:schemeClr val="tx1"/>
              </a:solidFill>
              <a:round/>
              <a:headEnd/>
              <a:tailEnd type="triangle" w="med" len="med"/>
            </a:ln>
          </p:spPr>
        </p:cxnSp>
        <p:cxnSp>
          <p:nvCxnSpPr>
            <p:cNvPr id="54" name="AutoShape 25"/>
            <p:cNvCxnSpPr>
              <a:cxnSpLocks noChangeShapeType="1"/>
              <a:stCxn id="40" idx="3"/>
              <a:endCxn id="42" idx="1"/>
            </p:cNvCxnSpPr>
            <p:nvPr/>
          </p:nvCxnSpPr>
          <p:spPr bwMode="auto">
            <a:xfrm>
              <a:off x="6801487" y="2476500"/>
              <a:ext cx="838200" cy="0"/>
            </a:xfrm>
            <a:prstGeom prst="straightConnector1">
              <a:avLst/>
            </a:prstGeom>
            <a:noFill/>
            <a:ln w="12700" cmpd="sng">
              <a:solidFill>
                <a:schemeClr val="tx1"/>
              </a:solidFill>
              <a:round/>
              <a:headEnd/>
              <a:tailEnd type="triangle" w="med" len="med"/>
            </a:ln>
          </p:spPr>
        </p:cxnSp>
        <p:cxnSp>
          <p:nvCxnSpPr>
            <p:cNvPr id="56" name="AutoShape 15"/>
            <p:cNvCxnSpPr>
              <a:cxnSpLocks noChangeShapeType="1"/>
              <a:endCxn id="35" idx="1"/>
            </p:cNvCxnSpPr>
            <p:nvPr/>
          </p:nvCxnSpPr>
          <p:spPr bwMode="auto">
            <a:xfrm flipV="1">
              <a:off x="2381887" y="1790700"/>
              <a:ext cx="762000" cy="342900"/>
            </a:xfrm>
            <a:prstGeom prst="straightConnector1">
              <a:avLst/>
            </a:prstGeom>
            <a:noFill/>
            <a:ln w="9525">
              <a:solidFill>
                <a:schemeClr val="tx1"/>
              </a:solidFill>
              <a:round/>
              <a:headEnd/>
              <a:tailEnd type="triangle" w="med" len="med"/>
            </a:ln>
          </p:spPr>
        </p:cxnSp>
        <p:cxnSp>
          <p:nvCxnSpPr>
            <p:cNvPr id="57" name="AutoShape 16"/>
            <p:cNvCxnSpPr>
              <a:cxnSpLocks noChangeShapeType="1"/>
              <a:endCxn id="36" idx="1"/>
            </p:cNvCxnSpPr>
            <p:nvPr/>
          </p:nvCxnSpPr>
          <p:spPr bwMode="auto">
            <a:xfrm>
              <a:off x="2381887" y="2133600"/>
              <a:ext cx="762000" cy="342900"/>
            </a:xfrm>
            <a:prstGeom prst="straightConnector1">
              <a:avLst/>
            </a:prstGeom>
            <a:noFill/>
            <a:ln w="9525">
              <a:solidFill>
                <a:schemeClr val="tx1"/>
              </a:solidFill>
              <a:round/>
              <a:headEnd/>
              <a:tailEnd type="triangle" w="med" len="med"/>
            </a:ln>
          </p:spPr>
        </p:cxnSp>
      </p:grpSp>
      <p:graphicFrame>
        <p:nvGraphicFramePr>
          <p:cNvPr id="30" name="Table 29"/>
          <p:cNvGraphicFramePr>
            <a:graphicFrameLocks noGrp="1"/>
          </p:cNvGraphicFramePr>
          <p:nvPr/>
        </p:nvGraphicFramePr>
        <p:xfrm>
          <a:off x="10134600" y="1219200"/>
          <a:ext cx="1904999" cy="1219328"/>
        </p:xfrm>
        <a:graphic>
          <a:graphicData uri="http://schemas.openxmlformats.org/drawingml/2006/table">
            <a:tbl>
              <a:tblPr firstRow="1" bandRow="1">
                <a:tableStyleId>{10A1B5D5-9B99-4C35-A422-299274C87663}</a:tableStyleId>
              </a:tblPr>
              <a:tblGrid>
                <a:gridCol w="491613">
                  <a:extLst>
                    <a:ext uri="{9D8B030D-6E8A-4147-A177-3AD203B41FA5}">
                      <a16:colId xmlns:a16="http://schemas.microsoft.com/office/drawing/2014/main" val="20000"/>
                    </a:ext>
                  </a:extLst>
                </a:gridCol>
                <a:gridCol w="656180">
                  <a:extLst>
                    <a:ext uri="{9D8B030D-6E8A-4147-A177-3AD203B41FA5}">
                      <a16:colId xmlns:a16="http://schemas.microsoft.com/office/drawing/2014/main" val="20001"/>
                    </a:ext>
                  </a:extLst>
                </a:gridCol>
                <a:gridCol w="757206">
                  <a:extLst>
                    <a:ext uri="{9D8B030D-6E8A-4147-A177-3AD203B41FA5}">
                      <a16:colId xmlns:a16="http://schemas.microsoft.com/office/drawing/2014/main" val="20002"/>
                    </a:ext>
                  </a:extLst>
                </a:gridCol>
              </a:tblGrid>
              <a:tr h="294587">
                <a:tc>
                  <a:txBody>
                    <a:bodyPr/>
                    <a:lstStyle/>
                    <a:p>
                      <a:pPr algn="ctr"/>
                      <a:r>
                        <a:rPr lang="en-US" sz="1400" b="1" i="0" u="none" baseline="0" dirty="0">
                          <a:solidFill>
                            <a:schemeClr val="tx1"/>
                          </a:solidFill>
                          <a:latin typeface="Calibri"/>
                          <a:cs typeface="Calibri"/>
                        </a:rPr>
                        <a:t>W</a:t>
                      </a:r>
                      <a:r>
                        <a:rPr lang="en-US" sz="1400" b="1" i="0" u="none" baseline="-25000" dirty="0">
                          <a:solidFill>
                            <a:schemeClr val="tx1"/>
                          </a:solidFill>
                          <a:latin typeface="Calibri"/>
                          <a:cs typeface="Calibri"/>
                        </a:rPr>
                        <a:t>t</a:t>
                      </a:r>
                      <a:r>
                        <a:rPr lang="en-US" sz="1400" b="1" baseline="-25000" dirty="0">
                          <a:solidFill>
                            <a:schemeClr val="tx1"/>
                          </a:solidFill>
                          <a:latin typeface="Calibri"/>
                          <a:cs typeface="Calibri"/>
                        </a:rPr>
                        <a:t>-1</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gridSpan="2">
                  <a:txBody>
                    <a:bodyPr/>
                    <a:lstStyle/>
                    <a:p>
                      <a:pPr algn="ctr"/>
                      <a:r>
                        <a:rPr lang="en-US" sz="1400" b="1" dirty="0">
                          <a:solidFill>
                            <a:schemeClr val="tx1"/>
                          </a:solidFill>
                          <a:latin typeface="Calibri"/>
                          <a:cs typeface="Calibri"/>
                        </a:rPr>
                        <a:t>P(</a:t>
                      </a:r>
                      <a:r>
                        <a:rPr lang="en-US" sz="1400" b="1" i="0" u="none" baseline="0" dirty="0">
                          <a:solidFill>
                            <a:schemeClr val="tx1"/>
                          </a:solidFill>
                          <a:latin typeface="Calibri"/>
                          <a:cs typeface="Calibri"/>
                        </a:rPr>
                        <a:t>W</a:t>
                      </a:r>
                      <a:r>
                        <a:rPr lang="en-US" sz="1400" b="1" i="0" u="none" baseline="-25000" dirty="0">
                          <a:solidFill>
                            <a:schemeClr val="tx1"/>
                          </a:solidFill>
                          <a:latin typeface="Calibri"/>
                          <a:cs typeface="Calibri"/>
                        </a:rPr>
                        <a:t>t</a:t>
                      </a:r>
                      <a:r>
                        <a:rPr lang="en-US" sz="1400" b="1" dirty="0">
                          <a:solidFill>
                            <a:schemeClr val="tx1"/>
                          </a:solidFill>
                          <a:latin typeface="Calibri"/>
                          <a:cs typeface="Calibri"/>
                        </a:rPr>
                        <a:t>|</a:t>
                      </a:r>
                      <a:r>
                        <a:rPr lang="en-US" sz="1400" b="1" i="0" u="none" baseline="0" dirty="0">
                          <a:solidFill>
                            <a:schemeClr val="tx1"/>
                          </a:solidFill>
                          <a:latin typeface="Calibri"/>
                          <a:cs typeface="Calibri"/>
                        </a:rPr>
                        <a:t>W</a:t>
                      </a:r>
                      <a:r>
                        <a:rPr lang="en-US" sz="1400" b="1" i="0" u="none" baseline="-25000" dirty="0">
                          <a:solidFill>
                            <a:schemeClr val="tx1"/>
                          </a:solidFill>
                          <a:latin typeface="Calibri"/>
                          <a:cs typeface="Calibri"/>
                        </a:rPr>
                        <a:t>t</a:t>
                      </a:r>
                      <a:r>
                        <a:rPr lang="en-US" sz="1400" b="1" baseline="-25000" dirty="0">
                          <a:solidFill>
                            <a:schemeClr val="tx1"/>
                          </a:solidFill>
                          <a:latin typeface="Calibri"/>
                          <a:cs typeface="Calibri"/>
                        </a:rPr>
                        <a:t>-1</a:t>
                      </a:r>
                      <a:r>
                        <a:rPr lang="en-US" sz="14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82804">
                <a:tc>
                  <a:txBody>
                    <a:bodyPr/>
                    <a:lstStyle/>
                    <a:p>
                      <a:pPr algn="ct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rain</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82804">
                <a:tc>
                  <a:txBody>
                    <a:bodyPr/>
                    <a:lstStyle/>
                    <a:p>
                      <a:pPr algn="ctr"/>
                      <a:r>
                        <a:rPr lang="en-US" sz="14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2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rain</a:t>
                      </a: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0.3</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0.7</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31" name="Table 30"/>
          <p:cNvGraphicFramePr>
            <a:graphicFrameLocks noGrp="1"/>
          </p:cNvGraphicFramePr>
          <p:nvPr/>
        </p:nvGraphicFramePr>
        <p:xfrm>
          <a:off x="10134600" y="2590800"/>
          <a:ext cx="1905000" cy="1219328"/>
        </p:xfrm>
        <a:graphic>
          <a:graphicData uri="http://schemas.openxmlformats.org/drawingml/2006/table">
            <a:tbl>
              <a:tblPr firstRow="1" bandRow="1">
                <a:tableStyleId>{10A1B5D5-9B99-4C35-A422-299274C87663}</a:tableStyleId>
              </a:tblPr>
              <a:tblGrid>
                <a:gridCol w="491613">
                  <a:extLst>
                    <a:ext uri="{9D8B030D-6E8A-4147-A177-3AD203B41FA5}">
                      <a16:colId xmlns:a16="http://schemas.microsoft.com/office/drawing/2014/main" val="20000"/>
                    </a:ext>
                  </a:extLst>
                </a:gridCol>
                <a:gridCol w="656180">
                  <a:extLst>
                    <a:ext uri="{9D8B030D-6E8A-4147-A177-3AD203B41FA5}">
                      <a16:colId xmlns:a16="http://schemas.microsoft.com/office/drawing/2014/main" val="20001"/>
                    </a:ext>
                  </a:extLst>
                </a:gridCol>
                <a:gridCol w="757207">
                  <a:extLst>
                    <a:ext uri="{9D8B030D-6E8A-4147-A177-3AD203B41FA5}">
                      <a16:colId xmlns:a16="http://schemas.microsoft.com/office/drawing/2014/main" val="20002"/>
                    </a:ext>
                  </a:extLst>
                </a:gridCol>
              </a:tblGrid>
              <a:tr h="252036">
                <a:tc>
                  <a:txBody>
                    <a:bodyPr/>
                    <a:lstStyle/>
                    <a:p>
                      <a:pPr algn="ctr"/>
                      <a:r>
                        <a:rPr lang="en-US" sz="1400" b="1" i="0" u="none" baseline="0" dirty="0" err="1">
                          <a:solidFill>
                            <a:schemeClr val="tx1"/>
                          </a:solidFill>
                          <a:latin typeface="Calibri"/>
                          <a:cs typeface="Calibri"/>
                        </a:rPr>
                        <a:t>W</a:t>
                      </a:r>
                      <a:r>
                        <a:rPr lang="en-US" sz="1400" b="1" i="0" u="none" baseline="-25000" dirty="0" err="1">
                          <a:solidFill>
                            <a:schemeClr val="tx1"/>
                          </a:solidFill>
                          <a:latin typeface="Calibri"/>
                          <a:cs typeface="Calibri"/>
                        </a:rPr>
                        <a:t>t</a:t>
                      </a:r>
                      <a:endParaRPr lang="en-US" sz="1400" b="1" baseline="-25000" dirty="0">
                        <a:solidFill>
                          <a:schemeClr val="tx1"/>
                        </a:solidFill>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gridSpan="2">
                  <a:txBody>
                    <a:bodyPr/>
                    <a:lstStyle/>
                    <a:p>
                      <a:pPr algn="ctr"/>
                      <a:r>
                        <a:rPr lang="en-US" sz="1400" b="1" dirty="0">
                          <a:solidFill>
                            <a:schemeClr val="tx1"/>
                          </a:solidFill>
                          <a:latin typeface="Calibri"/>
                          <a:cs typeface="Calibri"/>
                        </a:rPr>
                        <a:t>P(</a:t>
                      </a:r>
                      <a:r>
                        <a:rPr lang="en-US" sz="1400" b="1" i="0" u="none" baseline="0" dirty="0" err="1">
                          <a:solidFill>
                            <a:schemeClr val="tx1"/>
                          </a:solidFill>
                          <a:latin typeface="Calibri"/>
                          <a:cs typeface="Calibri"/>
                        </a:rPr>
                        <a:t>U</a:t>
                      </a:r>
                      <a:r>
                        <a:rPr lang="en-US" sz="1400" b="1" i="0" u="none" baseline="-25000" dirty="0" err="1">
                          <a:solidFill>
                            <a:schemeClr val="tx1"/>
                          </a:solidFill>
                          <a:latin typeface="Calibri"/>
                          <a:cs typeface="Calibri"/>
                        </a:rPr>
                        <a:t>t</a:t>
                      </a:r>
                      <a:r>
                        <a:rPr lang="en-US" sz="1400" b="1" dirty="0" err="1">
                          <a:solidFill>
                            <a:schemeClr val="tx1"/>
                          </a:solidFill>
                          <a:latin typeface="Calibri"/>
                          <a:cs typeface="Calibri"/>
                        </a:rPr>
                        <a:t>|</a:t>
                      </a:r>
                      <a:r>
                        <a:rPr lang="en-US" sz="1400" b="1" i="0" u="none" baseline="0" dirty="0" err="1">
                          <a:solidFill>
                            <a:schemeClr val="tx1"/>
                          </a:solidFill>
                          <a:latin typeface="Calibri"/>
                          <a:cs typeface="Calibri"/>
                        </a:rPr>
                        <a:t>W</a:t>
                      </a:r>
                      <a:r>
                        <a:rPr lang="en-US" sz="1400" b="1" i="0" u="none" baseline="-25000" dirty="0" err="1">
                          <a:solidFill>
                            <a:schemeClr val="tx1"/>
                          </a:solidFill>
                          <a:latin typeface="Calibri"/>
                          <a:cs typeface="Calibri"/>
                        </a:rPr>
                        <a:t>t</a:t>
                      </a:r>
                      <a:r>
                        <a:rPr lang="en-US" sz="14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41955">
                <a:tc>
                  <a:txBody>
                    <a:bodyPr/>
                    <a:lstStyle/>
                    <a:p>
                      <a:pPr algn="ct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true</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false</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41955">
                <a:tc>
                  <a:txBody>
                    <a:bodyPr/>
                    <a:lstStyle/>
                    <a:p>
                      <a:pPr algn="ctr"/>
                      <a:r>
                        <a:rPr lang="en-US" sz="14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0.2</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0.8</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1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rain</a:t>
                      </a: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3" name="TextBox 32"/>
          <p:cNvSpPr txBox="1"/>
          <p:nvPr/>
        </p:nvSpPr>
        <p:spPr>
          <a:xfrm>
            <a:off x="3143887" y="3210580"/>
            <a:ext cx="5700217" cy="461665"/>
          </a:xfrm>
          <a:prstGeom prst="rect">
            <a:avLst/>
          </a:prstGeom>
          <a:noFill/>
        </p:spPr>
        <p:txBody>
          <a:bodyPr wrap="none" rtlCol="0">
            <a:spAutoFit/>
          </a:bodyPr>
          <a:lstStyle/>
          <a:p>
            <a:r>
              <a:rPr lang="en-US" sz="2400" i="1" dirty="0">
                <a:solidFill>
                  <a:srgbClr val="CC00CC"/>
                </a:solidFill>
                <a:latin typeface="Calibri"/>
                <a:cs typeface="Calibri"/>
              </a:rPr>
              <a:t>  </a:t>
            </a:r>
            <a:r>
              <a:rPr lang="en-US" dirty="0">
                <a:solidFill>
                  <a:srgbClr val="CC00CC"/>
                </a:solidFill>
                <a:latin typeface="Calibri"/>
                <a:cs typeface="Calibri"/>
              </a:rPr>
              <a:t>                   </a:t>
            </a:r>
            <a:r>
              <a:rPr lang="en-US" sz="2400" i="1" dirty="0">
                <a:solidFill>
                  <a:srgbClr val="CC00CC"/>
                </a:solidFill>
                <a:latin typeface="Calibri"/>
                <a:cs typeface="Calibri"/>
              </a:rPr>
              <a:t>U</a:t>
            </a:r>
            <a:r>
              <a:rPr lang="en-US" sz="3200" baseline="-25000" dirty="0">
                <a:solidFill>
                  <a:srgbClr val="CC00CC"/>
                </a:solidFill>
                <a:latin typeface="Calibri"/>
                <a:cs typeface="Calibri"/>
              </a:rPr>
              <a:t>1</a:t>
            </a:r>
            <a:r>
              <a:rPr lang="en-US" sz="2400" dirty="0">
                <a:solidFill>
                  <a:srgbClr val="CC00CC"/>
                </a:solidFill>
                <a:latin typeface="Calibri"/>
                <a:cs typeface="Calibri"/>
              </a:rPr>
              <a:t>=true</a:t>
            </a:r>
            <a:r>
              <a:rPr lang="en-US" sz="3200" baseline="-25000" dirty="0">
                <a:solidFill>
                  <a:srgbClr val="CC00CC"/>
                </a:solidFill>
                <a:latin typeface="Calibri"/>
                <a:cs typeface="Calibri"/>
              </a:rPr>
              <a:t>          </a:t>
            </a:r>
            <a:r>
              <a:rPr lang="en-US" sz="2400" i="1" dirty="0">
                <a:solidFill>
                  <a:srgbClr val="CC00CC"/>
                </a:solidFill>
                <a:latin typeface="Calibri"/>
                <a:cs typeface="Calibri"/>
              </a:rPr>
              <a:t>U</a:t>
            </a:r>
            <a:r>
              <a:rPr lang="en-US" sz="3200" baseline="-25000" dirty="0">
                <a:solidFill>
                  <a:srgbClr val="CC00CC"/>
                </a:solidFill>
                <a:latin typeface="Calibri"/>
                <a:cs typeface="Calibri"/>
              </a:rPr>
              <a:t>2</a:t>
            </a:r>
            <a:r>
              <a:rPr lang="en-US" sz="2400" dirty="0">
                <a:solidFill>
                  <a:srgbClr val="CC00CC"/>
                </a:solidFill>
                <a:latin typeface="Calibri"/>
                <a:cs typeface="Calibri"/>
              </a:rPr>
              <a:t>=false</a:t>
            </a:r>
            <a:r>
              <a:rPr lang="en-US" i="1" dirty="0">
                <a:solidFill>
                  <a:srgbClr val="CC00CC"/>
                </a:solidFill>
                <a:latin typeface="Calibri"/>
                <a:cs typeface="Calibri"/>
              </a:rPr>
              <a:t>            </a:t>
            </a:r>
            <a:r>
              <a:rPr lang="en-US" sz="2400" i="1" dirty="0">
                <a:solidFill>
                  <a:srgbClr val="CC00CC"/>
                </a:solidFill>
                <a:latin typeface="Calibri"/>
                <a:cs typeface="Calibri"/>
              </a:rPr>
              <a:t>U</a:t>
            </a:r>
            <a:r>
              <a:rPr lang="en-US" sz="3200" baseline="-25000" dirty="0">
                <a:solidFill>
                  <a:srgbClr val="CC00CC"/>
                </a:solidFill>
                <a:latin typeface="Calibri"/>
                <a:cs typeface="Calibri"/>
              </a:rPr>
              <a:t>3</a:t>
            </a:r>
            <a:r>
              <a:rPr lang="en-US" sz="2400" dirty="0">
                <a:solidFill>
                  <a:srgbClr val="CC00CC"/>
                </a:solidFill>
                <a:latin typeface="Calibri"/>
                <a:cs typeface="Calibri"/>
              </a:rPr>
              <a:t>=true</a:t>
            </a:r>
            <a:endParaRPr lang="en-US" sz="3200" dirty="0"/>
          </a:p>
        </p:txBody>
      </p:sp>
      <p:grpSp>
        <p:nvGrpSpPr>
          <p:cNvPr id="7" name="Group 6"/>
          <p:cNvGrpSpPr/>
          <p:nvPr/>
        </p:nvGrpSpPr>
        <p:grpSpPr>
          <a:xfrm>
            <a:off x="2514600" y="1524000"/>
            <a:ext cx="4953000" cy="1219200"/>
            <a:chOff x="2514600" y="1524000"/>
            <a:chExt cx="4953000" cy="1219200"/>
          </a:xfrm>
        </p:grpSpPr>
        <p:sp>
          <p:nvSpPr>
            <p:cNvPr id="3" name="TextBox 2"/>
            <p:cNvSpPr txBox="1"/>
            <p:nvPr/>
          </p:nvSpPr>
          <p:spPr>
            <a:xfrm>
              <a:off x="2514600" y="1600200"/>
              <a:ext cx="434246" cy="307777"/>
            </a:xfrm>
            <a:prstGeom prst="rect">
              <a:avLst/>
            </a:prstGeom>
            <a:noFill/>
          </p:spPr>
          <p:txBody>
            <a:bodyPr wrap="none" rtlCol="0">
              <a:spAutoFit/>
            </a:bodyPr>
            <a:lstStyle/>
            <a:p>
              <a:r>
                <a:rPr lang="en-US" sz="1400" dirty="0"/>
                <a:t>0.5</a:t>
              </a:r>
            </a:p>
          </p:txBody>
        </p:sp>
        <p:sp>
          <p:nvSpPr>
            <p:cNvPr id="34" name="TextBox 33"/>
            <p:cNvSpPr txBox="1"/>
            <p:nvPr/>
          </p:nvSpPr>
          <p:spPr>
            <a:xfrm>
              <a:off x="2514600" y="2297668"/>
              <a:ext cx="434246" cy="307777"/>
            </a:xfrm>
            <a:prstGeom prst="rect">
              <a:avLst/>
            </a:prstGeom>
            <a:noFill/>
          </p:spPr>
          <p:txBody>
            <a:bodyPr wrap="none" rtlCol="0">
              <a:spAutoFit/>
            </a:bodyPr>
            <a:lstStyle/>
            <a:p>
              <a:r>
                <a:rPr lang="en-US" sz="1400" dirty="0"/>
                <a:t>0.5</a:t>
              </a:r>
            </a:p>
          </p:txBody>
        </p:sp>
        <p:sp>
          <p:nvSpPr>
            <p:cNvPr id="60" name="TextBox 59"/>
            <p:cNvSpPr txBox="1"/>
            <p:nvPr/>
          </p:nvSpPr>
          <p:spPr>
            <a:xfrm>
              <a:off x="3985354" y="1524000"/>
              <a:ext cx="534096" cy="307777"/>
            </a:xfrm>
            <a:prstGeom prst="rect">
              <a:avLst/>
            </a:prstGeom>
            <a:noFill/>
          </p:spPr>
          <p:txBody>
            <a:bodyPr wrap="none" rtlCol="0">
              <a:spAutoFit/>
            </a:bodyPr>
            <a:lstStyle/>
            <a:p>
              <a:r>
                <a:rPr lang="en-US" sz="1400" dirty="0"/>
                <a:t>0.18</a:t>
              </a:r>
            </a:p>
          </p:txBody>
        </p:sp>
        <p:sp>
          <p:nvSpPr>
            <p:cNvPr id="61" name="TextBox 60"/>
            <p:cNvSpPr txBox="1"/>
            <p:nvPr/>
          </p:nvSpPr>
          <p:spPr>
            <a:xfrm>
              <a:off x="3985354" y="2435423"/>
              <a:ext cx="534096" cy="307777"/>
            </a:xfrm>
            <a:prstGeom prst="rect">
              <a:avLst/>
            </a:prstGeom>
            <a:noFill/>
          </p:spPr>
          <p:txBody>
            <a:bodyPr wrap="none" rtlCol="0">
              <a:spAutoFit/>
            </a:bodyPr>
            <a:lstStyle/>
            <a:p>
              <a:r>
                <a:rPr lang="en-US" sz="1400" dirty="0"/>
                <a:t>0.63</a:t>
              </a:r>
            </a:p>
          </p:txBody>
        </p:sp>
        <p:sp>
          <p:nvSpPr>
            <p:cNvPr id="62" name="TextBox 61"/>
            <p:cNvSpPr txBox="1"/>
            <p:nvPr/>
          </p:nvSpPr>
          <p:spPr>
            <a:xfrm>
              <a:off x="3809304" y="1825823"/>
              <a:ext cx="534096" cy="307777"/>
            </a:xfrm>
            <a:prstGeom prst="rect">
              <a:avLst/>
            </a:prstGeom>
            <a:noFill/>
          </p:spPr>
          <p:txBody>
            <a:bodyPr wrap="none" rtlCol="0">
              <a:spAutoFit/>
            </a:bodyPr>
            <a:lstStyle/>
            <a:p>
              <a:r>
                <a:rPr lang="en-US" sz="1400" dirty="0"/>
                <a:t>0.09</a:t>
              </a:r>
            </a:p>
          </p:txBody>
        </p:sp>
        <p:sp>
          <p:nvSpPr>
            <p:cNvPr id="63" name="TextBox 62"/>
            <p:cNvSpPr txBox="1"/>
            <p:nvPr/>
          </p:nvSpPr>
          <p:spPr>
            <a:xfrm>
              <a:off x="3810000" y="2130623"/>
              <a:ext cx="534096" cy="307777"/>
            </a:xfrm>
            <a:prstGeom prst="rect">
              <a:avLst/>
            </a:prstGeom>
            <a:noFill/>
          </p:spPr>
          <p:txBody>
            <a:bodyPr wrap="none" rtlCol="0">
              <a:spAutoFit/>
            </a:bodyPr>
            <a:lstStyle/>
            <a:p>
              <a:r>
                <a:rPr lang="en-US" sz="1400" dirty="0"/>
                <a:t>0.06</a:t>
              </a:r>
            </a:p>
          </p:txBody>
        </p:sp>
        <p:sp>
          <p:nvSpPr>
            <p:cNvPr id="64" name="TextBox 63"/>
            <p:cNvSpPr txBox="1"/>
            <p:nvPr/>
          </p:nvSpPr>
          <p:spPr>
            <a:xfrm>
              <a:off x="5409504" y="1524000"/>
              <a:ext cx="534096" cy="307777"/>
            </a:xfrm>
            <a:prstGeom prst="rect">
              <a:avLst/>
            </a:prstGeom>
            <a:noFill/>
          </p:spPr>
          <p:txBody>
            <a:bodyPr wrap="none" rtlCol="0">
              <a:spAutoFit/>
            </a:bodyPr>
            <a:lstStyle/>
            <a:p>
              <a:r>
                <a:rPr lang="en-US" sz="1400" dirty="0"/>
                <a:t>0.72</a:t>
              </a:r>
            </a:p>
          </p:txBody>
        </p:sp>
        <p:sp>
          <p:nvSpPr>
            <p:cNvPr id="65" name="TextBox 64"/>
            <p:cNvSpPr txBox="1"/>
            <p:nvPr/>
          </p:nvSpPr>
          <p:spPr>
            <a:xfrm>
              <a:off x="5409504" y="2435423"/>
              <a:ext cx="534096" cy="307777"/>
            </a:xfrm>
            <a:prstGeom prst="rect">
              <a:avLst/>
            </a:prstGeom>
            <a:noFill/>
          </p:spPr>
          <p:txBody>
            <a:bodyPr wrap="none" rtlCol="0">
              <a:spAutoFit/>
            </a:bodyPr>
            <a:lstStyle/>
            <a:p>
              <a:r>
                <a:rPr lang="en-US" sz="1400" dirty="0"/>
                <a:t>0.07</a:t>
              </a:r>
            </a:p>
          </p:txBody>
        </p:sp>
        <p:sp>
          <p:nvSpPr>
            <p:cNvPr id="66" name="TextBox 65"/>
            <p:cNvSpPr txBox="1"/>
            <p:nvPr/>
          </p:nvSpPr>
          <p:spPr>
            <a:xfrm>
              <a:off x="5233454" y="1825823"/>
              <a:ext cx="534096" cy="307777"/>
            </a:xfrm>
            <a:prstGeom prst="rect">
              <a:avLst/>
            </a:prstGeom>
            <a:noFill/>
          </p:spPr>
          <p:txBody>
            <a:bodyPr wrap="none" rtlCol="0">
              <a:spAutoFit/>
            </a:bodyPr>
            <a:lstStyle/>
            <a:p>
              <a:r>
                <a:rPr lang="en-US" sz="1400" dirty="0"/>
                <a:t>0.01</a:t>
              </a:r>
            </a:p>
          </p:txBody>
        </p:sp>
        <p:sp>
          <p:nvSpPr>
            <p:cNvPr id="67" name="TextBox 66"/>
            <p:cNvSpPr txBox="1"/>
            <p:nvPr/>
          </p:nvSpPr>
          <p:spPr>
            <a:xfrm>
              <a:off x="5234150" y="2130623"/>
              <a:ext cx="534096" cy="307777"/>
            </a:xfrm>
            <a:prstGeom prst="rect">
              <a:avLst/>
            </a:prstGeom>
            <a:noFill/>
          </p:spPr>
          <p:txBody>
            <a:bodyPr wrap="none" rtlCol="0">
              <a:spAutoFit/>
            </a:bodyPr>
            <a:lstStyle/>
            <a:p>
              <a:r>
                <a:rPr lang="en-US" sz="1400" dirty="0"/>
                <a:t>0.24</a:t>
              </a:r>
            </a:p>
          </p:txBody>
        </p:sp>
        <p:sp>
          <p:nvSpPr>
            <p:cNvPr id="68" name="TextBox 67"/>
            <p:cNvSpPr txBox="1"/>
            <p:nvPr/>
          </p:nvSpPr>
          <p:spPr>
            <a:xfrm>
              <a:off x="6933504" y="1524000"/>
              <a:ext cx="534096" cy="307777"/>
            </a:xfrm>
            <a:prstGeom prst="rect">
              <a:avLst/>
            </a:prstGeom>
            <a:noFill/>
          </p:spPr>
          <p:txBody>
            <a:bodyPr wrap="none" rtlCol="0">
              <a:spAutoFit/>
            </a:bodyPr>
            <a:lstStyle/>
            <a:p>
              <a:r>
                <a:rPr lang="en-US" sz="1400" dirty="0"/>
                <a:t>0.18</a:t>
              </a:r>
            </a:p>
          </p:txBody>
        </p:sp>
        <p:sp>
          <p:nvSpPr>
            <p:cNvPr id="69" name="TextBox 68"/>
            <p:cNvSpPr txBox="1"/>
            <p:nvPr/>
          </p:nvSpPr>
          <p:spPr>
            <a:xfrm>
              <a:off x="6933504" y="2435423"/>
              <a:ext cx="534096" cy="307777"/>
            </a:xfrm>
            <a:prstGeom prst="rect">
              <a:avLst/>
            </a:prstGeom>
            <a:noFill/>
          </p:spPr>
          <p:txBody>
            <a:bodyPr wrap="none" rtlCol="0">
              <a:spAutoFit/>
            </a:bodyPr>
            <a:lstStyle/>
            <a:p>
              <a:r>
                <a:rPr lang="en-US" sz="1400" dirty="0"/>
                <a:t>0.63</a:t>
              </a:r>
            </a:p>
          </p:txBody>
        </p:sp>
        <p:sp>
          <p:nvSpPr>
            <p:cNvPr id="70" name="TextBox 69"/>
            <p:cNvSpPr txBox="1"/>
            <p:nvPr/>
          </p:nvSpPr>
          <p:spPr>
            <a:xfrm>
              <a:off x="6757454" y="1825823"/>
              <a:ext cx="534096" cy="307777"/>
            </a:xfrm>
            <a:prstGeom prst="rect">
              <a:avLst/>
            </a:prstGeom>
            <a:noFill/>
          </p:spPr>
          <p:txBody>
            <a:bodyPr wrap="none" rtlCol="0">
              <a:spAutoFit/>
            </a:bodyPr>
            <a:lstStyle/>
            <a:p>
              <a:r>
                <a:rPr lang="en-US" sz="1400" dirty="0"/>
                <a:t>0.09</a:t>
              </a:r>
            </a:p>
          </p:txBody>
        </p:sp>
        <p:sp>
          <p:nvSpPr>
            <p:cNvPr id="71" name="TextBox 70"/>
            <p:cNvSpPr txBox="1"/>
            <p:nvPr/>
          </p:nvSpPr>
          <p:spPr>
            <a:xfrm>
              <a:off x="6758150" y="2130623"/>
              <a:ext cx="534096" cy="307777"/>
            </a:xfrm>
            <a:prstGeom prst="rect">
              <a:avLst/>
            </a:prstGeom>
            <a:noFill/>
          </p:spPr>
          <p:txBody>
            <a:bodyPr wrap="none" rtlCol="0">
              <a:spAutoFit/>
            </a:bodyPr>
            <a:lstStyle/>
            <a:p>
              <a:r>
                <a:rPr lang="en-US" sz="1400" dirty="0"/>
                <a:t>0.06</a:t>
              </a:r>
            </a:p>
          </p:txBody>
        </p:sp>
      </p:grpSp>
      <p:sp>
        <p:nvSpPr>
          <p:cNvPr id="72" name="TextBox 71"/>
          <p:cNvSpPr txBox="1"/>
          <p:nvPr/>
        </p:nvSpPr>
        <p:spPr>
          <a:xfrm>
            <a:off x="4876800" y="5410200"/>
            <a:ext cx="2959100" cy="892550"/>
          </a:xfrm>
          <a:prstGeom prst="rect">
            <a:avLst/>
          </a:prstGeom>
          <a:noFill/>
        </p:spPr>
        <p:txBody>
          <a:bodyPr wrap="square" lIns="91438" tIns="45719" rIns="91438" bIns="45719" rtlCol="0">
            <a:spAutoFit/>
          </a:bodyPr>
          <a:lstStyle/>
          <a:p>
            <a:r>
              <a:rPr lang="en-US" sz="2800" dirty="0">
                <a:latin typeface="Calibri"/>
                <a:cs typeface="Calibri"/>
              </a:rPr>
              <a:t>Space complexity?</a:t>
            </a:r>
          </a:p>
          <a:p>
            <a:r>
              <a:rPr lang="en-US" sz="2400" b="1" dirty="0">
                <a:solidFill>
                  <a:srgbClr val="FF0000"/>
                </a:solidFill>
                <a:latin typeface="Calibri"/>
                <a:cs typeface="Calibri"/>
              </a:rPr>
              <a:t>O(|X| T)</a:t>
            </a:r>
          </a:p>
        </p:txBody>
      </p:sp>
      <p:grpSp>
        <p:nvGrpSpPr>
          <p:cNvPr id="6" name="Group 5"/>
          <p:cNvGrpSpPr/>
          <p:nvPr/>
        </p:nvGrpSpPr>
        <p:grpSpPr>
          <a:xfrm>
            <a:off x="3228245" y="1600200"/>
            <a:ext cx="505555" cy="1066800"/>
            <a:chOff x="3228245" y="1600200"/>
            <a:chExt cx="505555" cy="1066800"/>
          </a:xfrm>
        </p:grpSpPr>
        <p:sp>
          <p:nvSpPr>
            <p:cNvPr id="5" name="TextBox 4"/>
            <p:cNvSpPr txBox="1"/>
            <p:nvPr/>
          </p:nvSpPr>
          <p:spPr>
            <a:xfrm>
              <a:off x="3228245" y="1600200"/>
              <a:ext cx="505555" cy="369332"/>
            </a:xfrm>
            <a:prstGeom prst="rect">
              <a:avLst/>
            </a:prstGeom>
            <a:solidFill>
              <a:schemeClr val="bg1"/>
            </a:solidFill>
          </p:spPr>
          <p:txBody>
            <a:bodyPr wrap="none" rtlCol="0">
              <a:spAutoFit/>
            </a:bodyPr>
            <a:lstStyle/>
            <a:p>
              <a:r>
                <a:rPr lang="en-US" dirty="0">
                  <a:solidFill>
                    <a:srgbClr val="FF0000"/>
                  </a:solidFill>
                </a:rPr>
                <a:t>0.5</a:t>
              </a:r>
            </a:p>
          </p:txBody>
        </p:sp>
        <p:sp>
          <p:nvSpPr>
            <p:cNvPr id="74" name="TextBox 73"/>
            <p:cNvSpPr txBox="1"/>
            <p:nvPr/>
          </p:nvSpPr>
          <p:spPr>
            <a:xfrm>
              <a:off x="3228245" y="2297668"/>
              <a:ext cx="505555" cy="369332"/>
            </a:xfrm>
            <a:prstGeom prst="rect">
              <a:avLst/>
            </a:prstGeom>
            <a:solidFill>
              <a:schemeClr val="bg1"/>
            </a:solidFill>
          </p:spPr>
          <p:txBody>
            <a:bodyPr wrap="none" rtlCol="0">
              <a:spAutoFit/>
            </a:bodyPr>
            <a:lstStyle/>
            <a:p>
              <a:r>
                <a:rPr lang="en-US" dirty="0">
                  <a:solidFill>
                    <a:srgbClr val="FF0000"/>
                  </a:solidFill>
                </a:rPr>
                <a:t>0.5</a:t>
              </a:r>
            </a:p>
          </p:txBody>
        </p:sp>
      </p:grpSp>
      <p:grpSp>
        <p:nvGrpSpPr>
          <p:cNvPr id="75" name="Group 74"/>
          <p:cNvGrpSpPr/>
          <p:nvPr/>
        </p:nvGrpSpPr>
        <p:grpSpPr>
          <a:xfrm>
            <a:off x="4612545" y="1625600"/>
            <a:ext cx="633945" cy="1005245"/>
            <a:chOff x="3190145" y="1600200"/>
            <a:chExt cx="633945" cy="1005245"/>
          </a:xfrm>
        </p:grpSpPr>
        <p:sp>
          <p:nvSpPr>
            <p:cNvPr id="76" name="TextBox 75"/>
            <p:cNvSpPr txBox="1"/>
            <p:nvPr/>
          </p:nvSpPr>
          <p:spPr>
            <a:xfrm>
              <a:off x="3228245" y="1600200"/>
              <a:ext cx="534096" cy="307777"/>
            </a:xfrm>
            <a:prstGeom prst="rect">
              <a:avLst/>
            </a:prstGeom>
            <a:solidFill>
              <a:schemeClr val="bg1"/>
            </a:solidFill>
          </p:spPr>
          <p:txBody>
            <a:bodyPr wrap="none" rtlCol="0">
              <a:spAutoFit/>
            </a:bodyPr>
            <a:lstStyle/>
            <a:p>
              <a:r>
                <a:rPr lang="en-US" sz="1400" dirty="0">
                  <a:solidFill>
                    <a:srgbClr val="FF0000"/>
                  </a:solidFill>
                </a:rPr>
                <a:t>0.09</a:t>
              </a:r>
            </a:p>
          </p:txBody>
        </p:sp>
        <p:sp>
          <p:nvSpPr>
            <p:cNvPr id="77" name="TextBox 76"/>
            <p:cNvSpPr txBox="1"/>
            <p:nvPr/>
          </p:nvSpPr>
          <p:spPr>
            <a:xfrm>
              <a:off x="3190145" y="2297668"/>
              <a:ext cx="633945" cy="307777"/>
            </a:xfrm>
            <a:prstGeom prst="rect">
              <a:avLst/>
            </a:prstGeom>
            <a:solidFill>
              <a:schemeClr val="bg1"/>
            </a:solidFill>
          </p:spPr>
          <p:txBody>
            <a:bodyPr wrap="none" rtlCol="0">
              <a:spAutoFit/>
            </a:bodyPr>
            <a:lstStyle/>
            <a:p>
              <a:r>
                <a:rPr lang="en-US" sz="1400" dirty="0">
                  <a:solidFill>
                    <a:srgbClr val="FF0000"/>
                  </a:solidFill>
                </a:rPr>
                <a:t>0.315</a:t>
              </a:r>
            </a:p>
          </p:txBody>
        </p:sp>
      </p:grpSp>
      <p:grpSp>
        <p:nvGrpSpPr>
          <p:cNvPr id="78" name="Group 77"/>
          <p:cNvGrpSpPr/>
          <p:nvPr/>
        </p:nvGrpSpPr>
        <p:grpSpPr>
          <a:xfrm>
            <a:off x="6123845" y="1625600"/>
            <a:ext cx="646645" cy="1005245"/>
            <a:chOff x="3177445" y="1600200"/>
            <a:chExt cx="646645" cy="1005245"/>
          </a:xfrm>
        </p:grpSpPr>
        <p:sp>
          <p:nvSpPr>
            <p:cNvPr id="79" name="TextBox 78"/>
            <p:cNvSpPr txBox="1"/>
            <p:nvPr/>
          </p:nvSpPr>
          <p:spPr>
            <a:xfrm>
              <a:off x="3177445" y="1600200"/>
              <a:ext cx="633945" cy="307777"/>
            </a:xfrm>
            <a:prstGeom prst="rect">
              <a:avLst/>
            </a:prstGeom>
            <a:solidFill>
              <a:schemeClr val="bg1"/>
            </a:solidFill>
          </p:spPr>
          <p:txBody>
            <a:bodyPr wrap="none" rtlCol="0">
              <a:spAutoFit/>
            </a:bodyPr>
            <a:lstStyle/>
            <a:p>
              <a:r>
                <a:rPr lang="en-US" sz="1400" dirty="0">
                  <a:solidFill>
                    <a:srgbClr val="FF0000"/>
                  </a:solidFill>
                </a:rPr>
                <a:t>0.076</a:t>
              </a:r>
            </a:p>
          </p:txBody>
        </p:sp>
        <p:sp>
          <p:nvSpPr>
            <p:cNvPr id="80" name="TextBox 79"/>
            <p:cNvSpPr txBox="1"/>
            <p:nvPr/>
          </p:nvSpPr>
          <p:spPr>
            <a:xfrm>
              <a:off x="3190145" y="2297668"/>
              <a:ext cx="633945" cy="307777"/>
            </a:xfrm>
            <a:prstGeom prst="rect">
              <a:avLst/>
            </a:prstGeom>
            <a:solidFill>
              <a:schemeClr val="bg1"/>
            </a:solidFill>
          </p:spPr>
          <p:txBody>
            <a:bodyPr wrap="none" rtlCol="0">
              <a:spAutoFit/>
            </a:bodyPr>
            <a:lstStyle/>
            <a:p>
              <a:r>
                <a:rPr lang="en-US" sz="1400" dirty="0">
                  <a:solidFill>
                    <a:srgbClr val="FF0000"/>
                  </a:solidFill>
                </a:rPr>
                <a:t>0.022</a:t>
              </a:r>
            </a:p>
          </p:txBody>
        </p:sp>
      </p:grpSp>
      <p:grpSp>
        <p:nvGrpSpPr>
          <p:cNvPr id="81" name="Group 80"/>
          <p:cNvGrpSpPr/>
          <p:nvPr/>
        </p:nvGrpSpPr>
        <p:grpSpPr>
          <a:xfrm>
            <a:off x="7647845" y="1625600"/>
            <a:ext cx="1046043" cy="1005245"/>
            <a:chOff x="3177445" y="1600200"/>
            <a:chExt cx="1046043" cy="1005245"/>
          </a:xfrm>
        </p:grpSpPr>
        <p:sp>
          <p:nvSpPr>
            <p:cNvPr id="82" name="TextBox 81"/>
            <p:cNvSpPr txBox="1"/>
            <p:nvPr/>
          </p:nvSpPr>
          <p:spPr>
            <a:xfrm>
              <a:off x="3177445" y="1600200"/>
              <a:ext cx="1033343" cy="307777"/>
            </a:xfrm>
            <a:prstGeom prst="rect">
              <a:avLst/>
            </a:prstGeom>
            <a:solidFill>
              <a:schemeClr val="bg1"/>
            </a:solidFill>
          </p:spPr>
          <p:txBody>
            <a:bodyPr wrap="none" rtlCol="0">
              <a:spAutoFit/>
            </a:bodyPr>
            <a:lstStyle/>
            <a:p>
              <a:r>
                <a:rPr lang="en-US" sz="1400" dirty="0">
                  <a:solidFill>
                    <a:srgbClr val="FF0000"/>
                  </a:solidFill>
                </a:rPr>
                <a:t>0.0136080</a:t>
              </a:r>
            </a:p>
          </p:txBody>
        </p:sp>
        <p:sp>
          <p:nvSpPr>
            <p:cNvPr id="83" name="TextBox 82"/>
            <p:cNvSpPr txBox="1"/>
            <p:nvPr/>
          </p:nvSpPr>
          <p:spPr>
            <a:xfrm>
              <a:off x="3190145" y="2297668"/>
              <a:ext cx="1033343" cy="307777"/>
            </a:xfrm>
            <a:prstGeom prst="rect">
              <a:avLst/>
            </a:prstGeom>
            <a:solidFill>
              <a:schemeClr val="bg1"/>
            </a:solidFill>
          </p:spPr>
          <p:txBody>
            <a:bodyPr wrap="none" rtlCol="0">
              <a:spAutoFit/>
            </a:bodyPr>
            <a:lstStyle/>
            <a:p>
              <a:r>
                <a:rPr lang="en-US" sz="1400" dirty="0">
                  <a:solidFill>
                    <a:srgbClr val="FF0000"/>
                  </a:solidFill>
                </a:rPr>
                <a:t>0.0138495</a:t>
              </a:r>
            </a:p>
          </p:txBody>
        </p:sp>
      </p:grpSp>
      <p:sp>
        <p:nvSpPr>
          <p:cNvPr id="84" name="TextBox 83"/>
          <p:cNvSpPr txBox="1"/>
          <p:nvPr/>
        </p:nvSpPr>
        <p:spPr>
          <a:xfrm>
            <a:off x="8547100" y="5410200"/>
            <a:ext cx="2959100" cy="892550"/>
          </a:xfrm>
          <a:prstGeom prst="rect">
            <a:avLst/>
          </a:prstGeom>
          <a:noFill/>
        </p:spPr>
        <p:txBody>
          <a:bodyPr wrap="square" lIns="91438" tIns="45719" rIns="91438" bIns="45719" rtlCol="0">
            <a:spAutoFit/>
          </a:bodyPr>
          <a:lstStyle/>
          <a:p>
            <a:r>
              <a:rPr lang="en-US" sz="2800" dirty="0">
                <a:latin typeface="Calibri"/>
                <a:cs typeface="Calibri"/>
              </a:rPr>
              <a:t>Number of paths?</a:t>
            </a:r>
          </a:p>
          <a:p>
            <a:r>
              <a:rPr lang="en-US" sz="2400" b="1" dirty="0">
                <a:solidFill>
                  <a:srgbClr val="FF0000"/>
                </a:solidFill>
                <a:latin typeface="Calibri"/>
                <a:cs typeface="Calibri"/>
              </a:rPr>
              <a:t>O(|X|</a:t>
            </a:r>
            <a:r>
              <a:rPr lang="en-US" sz="3200" b="1" baseline="30000" dirty="0">
                <a:solidFill>
                  <a:srgbClr val="FF0000"/>
                </a:solidFill>
                <a:latin typeface="Calibri"/>
                <a:cs typeface="Calibri"/>
              </a:rPr>
              <a:t>T</a:t>
            </a:r>
            <a:r>
              <a:rPr lang="en-US" sz="2400" b="1" dirty="0">
                <a:solidFill>
                  <a:srgbClr val="FF0000"/>
                </a:solidFill>
                <a:latin typeface="Calibri"/>
                <a:cs typeface="Calibri"/>
              </a:rPr>
              <a:t>)</a:t>
            </a:r>
          </a:p>
        </p:txBody>
      </p:sp>
      <p:cxnSp>
        <p:nvCxnSpPr>
          <p:cNvPr id="85" name="AutoShape 22"/>
          <p:cNvCxnSpPr>
            <a:cxnSpLocks noChangeShapeType="1"/>
          </p:cNvCxnSpPr>
          <p:nvPr/>
        </p:nvCxnSpPr>
        <p:spPr bwMode="auto">
          <a:xfrm>
            <a:off x="6781800" y="1803400"/>
            <a:ext cx="838200" cy="0"/>
          </a:xfrm>
          <a:prstGeom prst="straightConnector1">
            <a:avLst/>
          </a:prstGeom>
          <a:noFill/>
          <a:ln w="57150" cmpd="sng">
            <a:solidFill>
              <a:srgbClr val="008000"/>
            </a:solidFill>
            <a:round/>
            <a:headEnd/>
            <a:tailEnd type="triangle" w="med" len="med"/>
          </a:ln>
        </p:spPr>
      </p:cxnSp>
      <p:cxnSp>
        <p:nvCxnSpPr>
          <p:cNvPr id="86" name="AutoShape 25"/>
          <p:cNvCxnSpPr>
            <a:cxnSpLocks noChangeShapeType="1"/>
          </p:cNvCxnSpPr>
          <p:nvPr/>
        </p:nvCxnSpPr>
        <p:spPr bwMode="auto">
          <a:xfrm>
            <a:off x="6794500" y="2489200"/>
            <a:ext cx="838200" cy="0"/>
          </a:xfrm>
          <a:prstGeom prst="straightConnector1">
            <a:avLst/>
          </a:prstGeom>
          <a:noFill/>
          <a:ln w="57150" cmpd="sng">
            <a:solidFill>
              <a:srgbClr val="008000"/>
            </a:solidFill>
            <a:round/>
            <a:headEnd/>
            <a:tailEnd type="triangle" w="med" len="med"/>
          </a:ln>
        </p:spPr>
      </p:cxnSp>
      <p:cxnSp>
        <p:nvCxnSpPr>
          <p:cNvPr id="87" name="AutoShape 14"/>
          <p:cNvCxnSpPr>
            <a:cxnSpLocks noChangeShapeType="1"/>
          </p:cNvCxnSpPr>
          <p:nvPr/>
        </p:nvCxnSpPr>
        <p:spPr bwMode="auto">
          <a:xfrm>
            <a:off x="3810000" y="1803400"/>
            <a:ext cx="762000" cy="0"/>
          </a:xfrm>
          <a:prstGeom prst="straightConnector1">
            <a:avLst/>
          </a:prstGeom>
          <a:noFill/>
          <a:ln w="57150" cmpd="sng">
            <a:solidFill>
              <a:srgbClr val="008000"/>
            </a:solidFill>
            <a:round/>
            <a:headEnd/>
            <a:tailEnd type="triangle" w="med" len="med"/>
          </a:ln>
        </p:spPr>
      </p:cxnSp>
      <p:cxnSp>
        <p:nvCxnSpPr>
          <p:cNvPr id="88" name="AutoShape 17"/>
          <p:cNvCxnSpPr>
            <a:cxnSpLocks noChangeShapeType="1"/>
          </p:cNvCxnSpPr>
          <p:nvPr/>
        </p:nvCxnSpPr>
        <p:spPr bwMode="auto">
          <a:xfrm>
            <a:off x="3810000" y="2489200"/>
            <a:ext cx="762000" cy="0"/>
          </a:xfrm>
          <a:prstGeom prst="straightConnector1">
            <a:avLst/>
          </a:prstGeom>
          <a:noFill/>
          <a:ln w="57150" cmpd="sng">
            <a:solidFill>
              <a:srgbClr val="008000"/>
            </a:solidFill>
            <a:round/>
            <a:headEnd/>
            <a:tailEnd type="triangle" w="med" len="med"/>
          </a:ln>
        </p:spPr>
      </p:cxnSp>
      <p:cxnSp>
        <p:nvCxnSpPr>
          <p:cNvPr id="89" name="AutoShape 20"/>
          <p:cNvCxnSpPr>
            <a:cxnSpLocks noChangeShapeType="1"/>
          </p:cNvCxnSpPr>
          <p:nvPr/>
        </p:nvCxnSpPr>
        <p:spPr bwMode="auto">
          <a:xfrm flipV="1">
            <a:off x="5257800" y="1803400"/>
            <a:ext cx="838200" cy="685800"/>
          </a:xfrm>
          <a:prstGeom prst="straightConnector1">
            <a:avLst/>
          </a:prstGeom>
          <a:noFill/>
          <a:ln w="57150" cmpd="sng">
            <a:solidFill>
              <a:srgbClr val="008000"/>
            </a:solidFill>
            <a:round/>
            <a:headEnd/>
            <a:tailEnd type="triangle" w="med" len="med"/>
          </a:ln>
        </p:spPr>
      </p:cxnSp>
      <p:cxnSp>
        <p:nvCxnSpPr>
          <p:cNvPr id="90" name="AutoShape 21"/>
          <p:cNvCxnSpPr>
            <a:cxnSpLocks noChangeShapeType="1"/>
          </p:cNvCxnSpPr>
          <p:nvPr/>
        </p:nvCxnSpPr>
        <p:spPr bwMode="auto">
          <a:xfrm>
            <a:off x="5257800" y="2489200"/>
            <a:ext cx="838200" cy="0"/>
          </a:xfrm>
          <a:prstGeom prst="straightConnector1">
            <a:avLst/>
          </a:prstGeom>
          <a:noFill/>
          <a:ln w="57150" cmpd="sng">
            <a:solidFill>
              <a:srgbClr val="008000"/>
            </a:solidFill>
            <a:round/>
            <a:headEnd/>
            <a:tailEnd type="triangle" w="med" len="med"/>
          </a:ln>
        </p:spPr>
      </p:cxnSp>
      <p:cxnSp>
        <p:nvCxnSpPr>
          <p:cNvPr id="91" name="AutoShape 25"/>
          <p:cNvCxnSpPr>
            <a:cxnSpLocks noChangeShapeType="1"/>
          </p:cNvCxnSpPr>
          <p:nvPr/>
        </p:nvCxnSpPr>
        <p:spPr bwMode="auto">
          <a:xfrm>
            <a:off x="6807200" y="2489200"/>
            <a:ext cx="838200" cy="0"/>
          </a:xfrm>
          <a:prstGeom prst="straightConnector1">
            <a:avLst/>
          </a:prstGeom>
          <a:noFill/>
          <a:ln w="76200" cmpd="sng">
            <a:solidFill>
              <a:srgbClr val="FF0000"/>
            </a:solidFill>
            <a:round/>
            <a:headEnd/>
            <a:tailEnd type="triangle" w="med" len="med"/>
          </a:ln>
        </p:spPr>
      </p:cxnSp>
      <p:cxnSp>
        <p:nvCxnSpPr>
          <p:cNvPr id="92" name="AutoShape 17"/>
          <p:cNvCxnSpPr>
            <a:cxnSpLocks noChangeShapeType="1"/>
          </p:cNvCxnSpPr>
          <p:nvPr/>
        </p:nvCxnSpPr>
        <p:spPr bwMode="auto">
          <a:xfrm>
            <a:off x="3822700" y="2489200"/>
            <a:ext cx="762000" cy="0"/>
          </a:xfrm>
          <a:prstGeom prst="straightConnector1">
            <a:avLst/>
          </a:prstGeom>
          <a:noFill/>
          <a:ln w="76200" cmpd="sng">
            <a:solidFill>
              <a:srgbClr val="FF0000"/>
            </a:solidFill>
            <a:round/>
            <a:headEnd/>
            <a:tailEnd type="triangle" w="med" len="med"/>
          </a:ln>
        </p:spPr>
      </p:cxnSp>
      <p:cxnSp>
        <p:nvCxnSpPr>
          <p:cNvPr id="93" name="AutoShape 21"/>
          <p:cNvCxnSpPr>
            <a:cxnSpLocks noChangeShapeType="1"/>
          </p:cNvCxnSpPr>
          <p:nvPr/>
        </p:nvCxnSpPr>
        <p:spPr bwMode="auto">
          <a:xfrm>
            <a:off x="5270500" y="2489200"/>
            <a:ext cx="838200" cy="0"/>
          </a:xfrm>
          <a:prstGeom prst="straightConnector1">
            <a:avLst/>
          </a:prstGeom>
          <a:noFill/>
          <a:ln w="76200" cmpd="sng">
            <a:solidFill>
              <a:srgbClr val="FF0000"/>
            </a:solidFill>
            <a:round/>
            <a:headEnd/>
            <a:tailEnd type="triangle" w="med" len="med"/>
          </a:ln>
        </p:spPr>
      </p:cxnSp>
    </p:spTree>
    <p:extLst>
      <p:ext uri="{BB962C8B-B14F-4D97-AF65-F5344CB8AC3E}">
        <p14:creationId xmlns:p14="http://schemas.microsoft.com/office/powerpoint/2010/main" val="3065891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72" grpId="0"/>
      <p:bldP spid="8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latin typeface="Calibri"/>
                <a:cs typeface="Calibri"/>
              </a:rPr>
              <a:t>Viterbi in negative log space</a:t>
            </a:r>
          </a:p>
        </p:txBody>
      </p:sp>
      <p:sp>
        <p:nvSpPr>
          <p:cNvPr id="32" name="TextBox 31"/>
          <p:cNvSpPr txBox="1"/>
          <p:nvPr/>
        </p:nvSpPr>
        <p:spPr>
          <a:xfrm>
            <a:off x="660400" y="3517900"/>
            <a:ext cx="7670800" cy="1384993"/>
          </a:xfrm>
          <a:prstGeom prst="rect">
            <a:avLst/>
          </a:prstGeom>
          <a:noFill/>
        </p:spPr>
        <p:txBody>
          <a:bodyPr wrap="square" lIns="91438" tIns="45719" rIns="91438" bIns="45719" rtlCol="0">
            <a:spAutoFit/>
          </a:bodyPr>
          <a:lstStyle/>
          <a:p>
            <a:r>
              <a:rPr lang="en-US" sz="2800" dirty="0" err="1">
                <a:latin typeface="Calibri"/>
                <a:cs typeface="Calibri"/>
              </a:rPr>
              <a:t>argmax</a:t>
            </a:r>
            <a:r>
              <a:rPr lang="en-US" sz="2800" dirty="0">
                <a:latin typeface="Calibri"/>
                <a:cs typeface="Calibri"/>
              </a:rPr>
              <a:t> of product of probabilities </a:t>
            </a:r>
          </a:p>
          <a:p>
            <a:r>
              <a:rPr lang="en-US" sz="2800" dirty="0">
                <a:latin typeface="Calibri"/>
                <a:cs typeface="Calibri"/>
              </a:rPr>
              <a:t>= </a:t>
            </a:r>
            <a:r>
              <a:rPr lang="en-US" sz="2800" dirty="0" err="1">
                <a:latin typeface="Calibri"/>
                <a:cs typeface="Calibri"/>
              </a:rPr>
              <a:t>argmin</a:t>
            </a:r>
            <a:r>
              <a:rPr lang="en-US" sz="2800" dirty="0">
                <a:latin typeface="Calibri"/>
                <a:cs typeface="Calibri"/>
              </a:rPr>
              <a:t> of sum of negative log probabilities </a:t>
            </a:r>
          </a:p>
          <a:p>
            <a:r>
              <a:rPr lang="en-US" sz="2800" dirty="0">
                <a:latin typeface="Calibri"/>
                <a:cs typeface="Calibri"/>
              </a:rPr>
              <a:t>= minimum-cost path</a:t>
            </a:r>
          </a:p>
        </p:txBody>
      </p:sp>
      <p:grpSp>
        <p:nvGrpSpPr>
          <p:cNvPr id="4" name="Group 3"/>
          <p:cNvGrpSpPr/>
          <p:nvPr/>
        </p:nvGrpSpPr>
        <p:grpSpPr>
          <a:xfrm>
            <a:off x="2362200" y="1600200"/>
            <a:ext cx="5943600" cy="1066800"/>
            <a:chOff x="2381887" y="1600200"/>
            <a:chExt cx="5943600" cy="1066800"/>
          </a:xfrm>
        </p:grpSpPr>
        <p:sp>
          <p:nvSpPr>
            <p:cNvPr id="35" name="Rectangle 6"/>
            <p:cNvSpPr>
              <a:spLocks noChangeArrowheads="1"/>
            </p:cNvSpPr>
            <p:nvPr/>
          </p:nvSpPr>
          <p:spPr bwMode="auto">
            <a:xfrm>
              <a:off x="3143887" y="1600200"/>
              <a:ext cx="685800" cy="381000"/>
            </a:xfrm>
            <a:prstGeom prst="rect">
              <a:avLst/>
            </a:prstGeom>
            <a:solidFill>
              <a:srgbClr val="FFCC00"/>
            </a:solidFill>
            <a:ln w="9525">
              <a:solidFill>
                <a:schemeClr val="tx1"/>
              </a:solidFill>
              <a:miter lim="800000"/>
              <a:headEnd/>
              <a:tailEnd/>
            </a:ln>
          </p:spPr>
          <p:txBody>
            <a:bodyPr wrap="none" lIns="91438" tIns="45719" rIns="91438" bIns="45719" anchor="ctr"/>
            <a:lstStyle/>
            <a:p>
              <a:pPr algn="ctr"/>
              <a:r>
                <a:rPr lang="en-US">
                  <a:latin typeface="Calibri"/>
                  <a:cs typeface="Calibri"/>
                </a:rPr>
                <a:t>sun</a:t>
              </a:r>
            </a:p>
          </p:txBody>
        </p:sp>
        <p:sp>
          <p:nvSpPr>
            <p:cNvPr id="36" name="Rectangle 7"/>
            <p:cNvSpPr>
              <a:spLocks noChangeArrowheads="1"/>
            </p:cNvSpPr>
            <p:nvPr/>
          </p:nvSpPr>
          <p:spPr bwMode="auto">
            <a:xfrm>
              <a:off x="3143887" y="2286000"/>
              <a:ext cx="685800" cy="381000"/>
            </a:xfrm>
            <a:prstGeom prst="rect">
              <a:avLst/>
            </a:prstGeom>
            <a:solidFill>
              <a:schemeClr val="accent1"/>
            </a:solidFill>
            <a:ln w="9525">
              <a:solidFill>
                <a:schemeClr val="tx1"/>
              </a:solidFill>
              <a:miter lim="800000"/>
              <a:headEnd/>
              <a:tailEnd/>
            </a:ln>
          </p:spPr>
          <p:txBody>
            <a:bodyPr wrap="none" lIns="91438" tIns="45719" rIns="91438" bIns="45719" anchor="ctr"/>
            <a:lstStyle/>
            <a:p>
              <a:pPr algn="ctr"/>
              <a:r>
                <a:rPr lang="en-US">
                  <a:latin typeface="Calibri"/>
                  <a:cs typeface="Calibri"/>
                </a:rPr>
                <a:t>rain</a:t>
              </a:r>
            </a:p>
          </p:txBody>
        </p:sp>
        <p:sp>
          <p:nvSpPr>
            <p:cNvPr id="37" name="Rectangle 8"/>
            <p:cNvSpPr>
              <a:spLocks noChangeArrowheads="1"/>
            </p:cNvSpPr>
            <p:nvPr/>
          </p:nvSpPr>
          <p:spPr bwMode="auto">
            <a:xfrm>
              <a:off x="4591687" y="1600200"/>
              <a:ext cx="685800" cy="381000"/>
            </a:xfrm>
            <a:prstGeom prst="rect">
              <a:avLst/>
            </a:prstGeom>
            <a:solidFill>
              <a:srgbClr val="FFCC00"/>
            </a:solidFill>
            <a:ln w="9525">
              <a:solidFill>
                <a:schemeClr val="tx1"/>
              </a:solidFill>
              <a:miter lim="800000"/>
              <a:headEnd/>
              <a:tailEnd/>
            </a:ln>
          </p:spPr>
          <p:txBody>
            <a:bodyPr wrap="none" lIns="91438" tIns="45719" rIns="91438" bIns="45719" anchor="ctr"/>
            <a:lstStyle/>
            <a:p>
              <a:pPr algn="ctr"/>
              <a:r>
                <a:rPr lang="en-US">
                  <a:latin typeface="Calibri"/>
                  <a:cs typeface="Calibri"/>
                </a:rPr>
                <a:t>sun</a:t>
              </a:r>
            </a:p>
          </p:txBody>
        </p:sp>
        <p:sp>
          <p:nvSpPr>
            <p:cNvPr id="38" name="Rectangle 9"/>
            <p:cNvSpPr>
              <a:spLocks noChangeArrowheads="1"/>
            </p:cNvSpPr>
            <p:nvPr/>
          </p:nvSpPr>
          <p:spPr bwMode="auto">
            <a:xfrm>
              <a:off x="4591687" y="2286000"/>
              <a:ext cx="685800" cy="381000"/>
            </a:xfrm>
            <a:prstGeom prst="rect">
              <a:avLst/>
            </a:prstGeom>
            <a:solidFill>
              <a:schemeClr val="accent1"/>
            </a:solidFill>
            <a:ln w="9525">
              <a:solidFill>
                <a:schemeClr val="tx1"/>
              </a:solidFill>
              <a:miter lim="800000"/>
              <a:headEnd/>
              <a:tailEnd/>
            </a:ln>
          </p:spPr>
          <p:txBody>
            <a:bodyPr wrap="none" lIns="91438" tIns="45719" rIns="91438" bIns="45719" anchor="ctr"/>
            <a:lstStyle/>
            <a:p>
              <a:pPr algn="ctr"/>
              <a:r>
                <a:rPr lang="en-US">
                  <a:latin typeface="Calibri"/>
                  <a:cs typeface="Calibri"/>
                </a:rPr>
                <a:t>rain</a:t>
              </a:r>
            </a:p>
          </p:txBody>
        </p:sp>
        <p:sp>
          <p:nvSpPr>
            <p:cNvPr id="39" name="Rectangle 10"/>
            <p:cNvSpPr>
              <a:spLocks noChangeArrowheads="1"/>
            </p:cNvSpPr>
            <p:nvPr/>
          </p:nvSpPr>
          <p:spPr bwMode="auto">
            <a:xfrm>
              <a:off x="6115687" y="1600200"/>
              <a:ext cx="685800" cy="381000"/>
            </a:xfrm>
            <a:prstGeom prst="rect">
              <a:avLst/>
            </a:prstGeom>
            <a:solidFill>
              <a:srgbClr val="FFCC00"/>
            </a:solidFill>
            <a:ln w="9525">
              <a:solidFill>
                <a:schemeClr val="tx1"/>
              </a:solidFill>
              <a:miter lim="800000"/>
              <a:headEnd/>
              <a:tailEnd/>
            </a:ln>
          </p:spPr>
          <p:txBody>
            <a:bodyPr wrap="none" lIns="91438" tIns="45719" rIns="91438" bIns="45719" anchor="ctr"/>
            <a:lstStyle/>
            <a:p>
              <a:pPr algn="ctr"/>
              <a:r>
                <a:rPr lang="en-US">
                  <a:latin typeface="Calibri"/>
                  <a:cs typeface="Calibri"/>
                </a:rPr>
                <a:t>sun</a:t>
              </a:r>
            </a:p>
          </p:txBody>
        </p:sp>
        <p:sp>
          <p:nvSpPr>
            <p:cNvPr id="40" name="Rectangle 11"/>
            <p:cNvSpPr>
              <a:spLocks noChangeArrowheads="1"/>
            </p:cNvSpPr>
            <p:nvPr/>
          </p:nvSpPr>
          <p:spPr bwMode="auto">
            <a:xfrm>
              <a:off x="6115687" y="2286000"/>
              <a:ext cx="685800" cy="381000"/>
            </a:xfrm>
            <a:prstGeom prst="rect">
              <a:avLst/>
            </a:prstGeom>
            <a:solidFill>
              <a:schemeClr val="accent1"/>
            </a:solidFill>
            <a:ln w="9525">
              <a:solidFill>
                <a:schemeClr val="tx1"/>
              </a:solidFill>
              <a:miter lim="800000"/>
              <a:headEnd/>
              <a:tailEnd/>
            </a:ln>
          </p:spPr>
          <p:txBody>
            <a:bodyPr wrap="none" lIns="91438" tIns="45719" rIns="91438" bIns="45719" anchor="ctr"/>
            <a:lstStyle/>
            <a:p>
              <a:pPr algn="ctr"/>
              <a:r>
                <a:rPr lang="en-US">
                  <a:latin typeface="Calibri"/>
                  <a:cs typeface="Calibri"/>
                </a:rPr>
                <a:t>rain</a:t>
              </a:r>
            </a:p>
          </p:txBody>
        </p:sp>
        <p:sp>
          <p:nvSpPr>
            <p:cNvPr id="41" name="Rectangle 12"/>
            <p:cNvSpPr>
              <a:spLocks noChangeArrowheads="1"/>
            </p:cNvSpPr>
            <p:nvPr/>
          </p:nvSpPr>
          <p:spPr bwMode="auto">
            <a:xfrm>
              <a:off x="7639687" y="1600200"/>
              <a:ext cx="685800" cy="381000"/>
            </a:xfrm>
            <a:prstGeom prst="rect">
              <a:avLst/>
            </a:prstGeom>
            <a:solidFill>
              <a:srgbClr val="FFCC00"/>
            </a:solidFill>
            <a:ln w="9525">
              <a:solidFill>
                <a:schemeClr val="tx1"/>
              </a:solidFill>
              <a:miter lim="800000"/>
              <a:headEnd/>
              <a:tailEnd/>
            </a:ln>
          </p:spPr>
          <p:txBody>
            <a:bodyPr wrap="none" lIns="91438" tIns="45719" rIns="91438" bIns="45719" anchor="ctr"/>
            <a:lstStyle/>
            <a:p>
              <a:pPr algn="ctr"/>
              <a:r>
                <a:rPr lang="en-US">
                  <a:latin typeface="Calibri"/>
                  <a:cs typeface="Calibri"/>
                </a:rPr>
                <a:t>sun</a:t>
              </a:r>
            </a:p>
          </p:txBody>
        </p:sp>
        <p:sp>
          <p:nvSpPr>
            <p:cNvPr id="42" name="Rectangle 13"/>
            <p:cNvSpPr>
              <a:spLocks noChangeArrowheads="1"/>
            </p:cNvSpPr>
            <p:nvPr/>
          </p:nvSpPr>
          <p:spPr bwMode="auto">
            <a:xfrm>
              <a:off x="7639687" y="2286000"/>
              <a:ext cx="685800" cy="381000"/>
            </a:xfrm>
            <a:prstGeom prst="rect">
              <a:avLst/>
            </a:prstGeom>
            <a:solidFill>
              <a:schemeClr val="accent1"/>
            </a:solidFill>
            <a:ln w="9525">
              <a:solidFill>
                <a:schemeClr val="tx1"/>
              </a:solidFill>
              <a:miter lim="800000"/>
              <a:headEnd/>
              <a:tailEnd/>
            </a:ln>
          </p:spPr>
          <p:txBody>
            <a:bodyPr wrap="none" lIns="91438" tIns="45719" rIns="91438" bIns="45719" anchor="ctr"/>
            <a:lstStyle/>
            <a:p>
              <a:pPr algn="ctr"/>
              <a:r>
                <a:rPr lang="en-US">
                  <a:latin typeface="Calibri"/>
                  <a:cs typeface="Calibri"/>
                </a:rPr>
                <a:t>rain</a:t>
              </a:r>
            </a:p>
          </p:txBody>
        </p:sp>
        <p:cxnSp>
          <p:nvCxnSpPr>
            <p:cNvPr id="43" name="AutoShape 14"/>
            <p:cNvCxnSpPr>
              <a:cxnSpLocks noChangeShapeType="1"/>
              <a:stCxn id="35" idx="3"/>
              <a:endCxn id="37" idx="1"/>
            </p:cNvCxnSpPr>
            <p:nvPr/>
          </p:nvCxnSpPr>
          <p:spPr bwMode="auto">
            <a:xfrm>
              <a:off x="3829687" y="1790700"/>
              <a:ext cx="762000" cy="0"/>
            </a:xfrm>
            <a:prstGeom prst="straightConnector1">
              <a:avLst/>
            </a:prstGeom>
            <a:noFill/>
            <a:ln w="12700" cmpd="sng">
              <a:solidFill>
                <a:schemeClr val="tx1"/>
              </a:solidFill>
              <a:round/>
              <a:headEnd/>
              <a:tailEnd type="triangle" w="med" len="med"/>
            </a:ln>
          </p:spPr>
        </p:cxnSp>
        <p:cxnSp>
          <p:nvCxnSpPr>
            <p:cNvPr id="44" name="AutoShape 15"/>
            <p:cNvCxnSpPr>
              <a:cxnSpLocks noChangeShapeType="1"/>
              <a:stCxn id="35" idx="3"/>
              <a:endCxn id="38" idx="1"/>
            </p:cNvCxnSpPr>
            <p:nvPr/>
          </p:nvCxnSpPr>
          <p:spPr bwMode="auto">
            <a:xfrm>
              <a:off x="3829687" y="1790700"/>
              <a:ext cx="762000" cy="685800"/>
            </a:xfrm>
            <a:prstGeom prst="straightConnector1">
              <a:avLst/>
            </a:prstGeom>
            <a:noFill/>
            <a:ln w="12700" cmpd="sng">
              <a:solidFill>
                <a:schemeClr val="tx1"/>
              </a:solidFill>
              <a:round/>
              <a:headEnd/>
              <a:tailEnd type="triangle" w="med" len="med"/>
            </a:ln>
          </p:spPr>
        </p:cxnSp>
        <p:cxnSp>
          <p:nvCxnSpPr>
            <p:cNvPr id="45" name="AutoShape 16"/>
            <p:cNvCxnSpPr>
              <a:cxnSpLocks noChangeShapeType="1"/>
              <a:stCxn id="36" idx="3"/>
              <a:endCxn id="37" idx="1"/>
            </p:cNvCxnSpPr>
            <p:nvPr/>
          </p:nvCxnSpPr>
          <p:spPr bwMode="auto">
            <a:xfrm flipV="1">
              <a:off x="3829687" y="1790700"/>
              <a:ext cx="762000" cy="685800"/>
            </a:xfrm>
            <a:prstGeom prst="straightConnector1">
              <a:avLst/>
            </a:prstGeom>
            <a:noFill/>
            <a:ln w="12700" cmpd="sng">
              <a:solidFill>
                <a:schemeClr val="tx1"/>
              </a:solidFill>
              <a:round/>
              <a:headEnd/>
              <a:tailEnd type="triangle" w="med" len="med"/>
            </a:ln>
          </p:spPr>
        </p:cxnSp>
        <p:cxnSp>
          <p:nvCxnSpPr>
            <p:cNvPr id="46" name="AutoShape 17"/>
            <p:cNvCxnSpPr>
              <a:cxnSpLocks noChangeShapeType="1"/>
              <a:stCxn id="36" idx="3"/>
              <a:endCxn id="38" idx="1"/>
            </p:cNvCxnSpPr>
            <p:nvPr/>
          </p:nvCxnSpPr>
          <p:spPr bwMode="auto">
            <a:xfrm>
              <a:off x="3829687" y="2476500"/>
              <a:ext cx="762000" cy="0"/>
            </a:xfrm>
            <a:prstGeom prst="straightConnector1">
              <a:avLst/>
            </a:prstGeom>
            <a:noFill/>
            <a:ln w="12700" cmpd="sng">
              <a:solidFill>
                <a:schemeClr val="tx1"/>
              </a:solidFill>
              <a:round/>
              <a:headEnd/>
              <a:tailEnd type="triangle" w="med" len="med"/>
            </a:ln>
          </p:spPr>
        </p:cxnSp>
        <p:cxnSp>
          <p:nvCxnSpPr>
            <p:cNvPr id="47" name="AutoShape 18"/>
            <p:cNvCxnSpPr>
              <a:cxnSpLocks noChangeShapeType="1"/>
              <a:stCxn id="37" idx="3"/>
              <a:endCxn id="39" idx="1"/>
            </p:cNvCxnSpPr>
            <p:nvPr/>
          </p:nvCxnSpPr>
          <p:spPr bwMode="auto">
            <a:xfrm>
              <a:off x="5277487" y="1790700"/>
              <a:ext cx="838200" cy="0"/>
            </a:xfrm>
            <a:prstGeom prst="straightConnector1">
              <a:avLst/>
            </a:prstGeom>
            <a:noFill/>
            <a:ln w="12700" cmpd="sng">
              <a:solidFill>
                <a:schemeClr val="tx1"/>
              </a:solidFill>
              <a:round/>
              <a:headEnd/>
              <a:tailEnd type="triangle" w="med" len="med"/>
            </a:ln>
          </p:spPr>
        </p:cxnSp>
        <p:cxnSp>
          <p:nvCxnSpPr>
            <p:cNvPr id="48" name="AutoShape 19"/>
            <p:cNvCxnSpPr>
              <a:cxnSpLocks noChangeShapeType="1"/>
              <a:stCxn id="37" idx="3"/>
              <a:endCxn id="40" idx="1"/>
            </p:cNvCxnSpPr>
            <p:nvPr/>
          </p:nvCxnSpPr>
          <p:spPr bwMode="auto">
            <a:xfrm>
              <a:off x="5277487" y="1790700"/>
              <a:ext cx="838200" cy="685800"/>
            </a:xfrm>
            <a:prstGeom prst="straightConnector1">
              <a:avLst/>
            </a:prstGeom>
            <a:noFill/>
            <a:ln w="12700" cmpd="sng">
              <a:solidFill>
                <a:schemeClr val="tx1"/>
              </a:solidFill>
              <a:round/>
              <a:headEnd/>
              <a:tailEnd type="triangle" w="med" len="med"/>
            </a:ln>
          </p:spPr>
        </p:cxnSp>
        <p:cxnSp>
          <p:nvCxnSpPr>
            <p:cNvPr id="49" name="AutoShape 20"/>
            <p:cNvCxnSpPr>
              <a:cxnSpLocks noChangeShapeType="1"/>
              <a:stCxn id="38" idx="3"/>
              <a:endCxn id="39" idx="1"/>
            </p:cNvCxnSpPr>
            <p:nvPr/>
          </p:nvCxnSpPr>
          <p:spPr bwMode="auto">
            <a:xfrm flipV="1">
              <a:off x="5277487" y="1790700"/>
              <a:ext cx="838200" cy="685800"/>
            </a:xfrm>
            <a:prstGeom prst="straightConnector1">
              <a:avLst/>
            </a:prstGeom>
            <a:noFill/>
            <a:ln w="12700" cmpd="sng">
              <a:solidFill>
                <a:schemeClr val="tx1"/>
              </a:solidFill>
              <a:round/>
              <a:headEnd/>
              <a:tailEnd type="triangle" w="med" len="med"/>
            </a:ln>
          </p:spPr>
        </p:cxnSp>
        <p:cxnSp>
          <p:nvCxnSpPr>
            <p:cNvPr id="50" name="AutoShape 21"/>
            <p:cNvCxnSpPr>
              <a:cxnSpLocks noChangeShapeType="1"/>
              <a:stCxn id="38" idx="3"/>
              <a:endCxn id="40" idx="1"/>
            </p:cNvCxnSpPr>
            <p:nvPr/>
          </p:nvCxnSpPr>
          <p:spPr bwMode="auto">
            <a:xfrm>
              <a:off x="5277487" y="2476500"/>
              <a:ext cx="838200" cy="0"/>
            </a:xfrm>
            <a:prstGeom prst="straightConnector1">
              <a:avLst/>
            </a:prstGeom>
            <a:noFill/>
            <a:ln w="12700" cmpd="sng">
              <a:solidFill>
                <a:schemeClr val="tx1"/>
              </a:solidFill>
              <a:round/>
              <a:headEnd/>
              <a:tailEnd type="triangle" w="med" len="med"/>
            </a:ln>
          </p:spPr>
        </p:cxnSp>
        <p:cxnSp>
          <p:nvCxnSpPr>
            <p:cNvPr id="51" name="AutoShape 22"/>
            <p:cNvCxnSpPr>
              <a:cxnSpLocks noChangeShapeType="1"/>
              <a:stCxn id="39" idx="3"/>
              <a:endCxn id="41" idx="1"/>
            </p:cNvCxnSpPr>
            <p:nvPr/>
          </p:nvCxnSpPr>
          <p:spPr bwMode="auto">
            <a:xfrm>
              <a:off x="6801487" y="1790700"/>
              <a:ext cx="838200" cy="0"/>
            </a:xfrm>
            <a:prstGeom prst="straightConnector1">
              <a:avLst/>
            </a:prstGeom>
            <a:noFill/>
            <a:ln w="12700" cmpd="sng">
              <a:solidFill>
                <a:schemeClr val="tx1"/>
              </a:solidFill>
              <a:round/>
              <a:headEnd/>
              <a:tailEnd type="triangle" w="med" len="med"/>
            </a:ln>
          </p:spPr>
        </p:cxnSp>
        <p:cxnSp>
          <p:nvCxnSpPr>
            <p:cNvPr id="52" name="AutoShape 23"/>
            <p:cNvCxnSpPr>
              <a:cxnSpLocks noChangeShapeType="1"/>
              <a:stCxn id="39" idx="3"/>
              <a:endCxn id="42" idx="1"/>
            </p:cNvCxnSpPr>
            <p:nvPr/>
          </p:nvCxnSpPr>
          <p:spPr bwMode="auto">
            <a:xfrm>
              <a:off x="6801487" y="1790700"/>
              <a:ext cx="838200" cy="685800"/>
            </a:xfrm>
            <a:prstGeom prst="straightConnector1">
              <a:avLst/>
            </a:prstGeom>
            <a:noFill/>
            <a:ln w="12700" cmpd="sng">
              <a:solidFill>
                <a:schemeClr val="tx1"/>
              </a:solidFill>
              <a:round/>
              <a:headEnd/>
              <a:tailEnd type="triangle" w="med" len="med"/>
            </a:ln>
          </p:spPr>
        </p:cxnSp>
        <p:cxnSp>
          <p:nvCxnSpPr>
            <p:cNvPr id="53" name="AutoShape 24"/>
            <p:cNvCxnSpPr>
              <a:cxnSpLocks noChangeShapeType="1"/>
              <a:stCxn id="40" idx="3"/>
              <a:endCxn id="41" idx="1"/>
            </p:cNvCxnSpPr>
            <p:nvPr/>
          </p:nvCxnSpPr>
          <p:spPr bwMode="auto">
            <a:xfrm flipV="1">
              <a:off x="6801487" y="1790700"/>
              <a:ext cx="838200" cy="685800"/>
            </a:xfrm>
            <a:prstGeom prst="straightConnector1">
              <a:avLst/>
            </a:prstGeom>
            <a:noFill/>
            <a:ln w="12700" cmpd="sng">
              <a:solidFill>
                <a:schemeClr val="tx1"/>
              </a:solidFill>
              <a:round/>
              <a:headEnd/>
              <a:tailEnd type="triangle" w="med" len="med"/>
            </a:ln>
          </p:spPr>
        </p:cxnSp>
        <p:cxnSp>
          <p:nvCxnSpPr>
            <p:cNvPr id="54" name="AutoShape 25"/>
            <p:cNvCxnSpPr>
              <a:cxnSpLocks noChangeShapeType="1"/>
              <a:stCxn id="40" idx="3"/>
              <a:endCxn id="42" idx="1"/>
            </p:cNvCxnSpPr>
            <p:nvPr/>
          </p:nvCxnSpPr>
          <p:spPr bwMode="auto">
            <a:xfrm>
              <a:off x="6801487" y="2476500"/>
              <a:ext cx="838200" cy="0"/>
            </a:xfrm>
            <a:prstGeom prst="straightConnector1">
              <a:avLst/>
            </a:prstGeom>
            <a:noFill/>
            <a:ln w="12700" cmpd="sng">
              <a:solidFill>
                <a:schemeClr val="tx1"/>
              </a:solidFill>
              <a:round/>
              <a:headEnd/>
              <a:tailEnd type="triangle" w="med" len="med"/>
            </a:ln>
          </p:spPr>
        </p:cxnSp>
        <p:cxnSp>
          <p:nvCxnSpPr>
            <p:cNvPr id="56" name="AutoShape 15"/>
            <p:cNvCxnSpPr>
              <a:cxnSpLocks noChangeShapeType="1"/>
              <a:endCxn id="35" idx="1"/>
            </p:cNvCxnSpPr>
            <p:nvPr/>
          </p:nvCxnSpPr>
          <p:spPr bwMode="auto">
            <a:xfrm flipV="1">
              <a:off x="2381887" y="1790700"/>
              <a:ext cx="762000" cy="342900"/>
            </a:xfrm>
            <a:prstGeom prst="straightConnector1">
              <a:avLst/>
            </a:prstGeom>
            <a:noFill/>
            <a:ln w="9525">
              <a:solidFill>
                <a:schemeClr val="tx1"/>
              </a:solidFill>
              <a:round/>
              <a:headEnd/>
              <a:tailEnd type="triangle" w="med" len="med"/>
            </a:ln>
          </p:spPr>
        </p:cxnSp>
        <p:cxnSp>
          <p:nvCxnSpPr>
            <p:cNvPr id="57" name="AutoShape 16"/>
            <p:cNvCxnSpPr>
              <a:cxnSpLocks noChangeShapeType="1"/>
              <a:endCxn id="36" idx="1"/>
            </p:cNvCxnSpPr>
            <p:nvPr/>
          </p:nvCxnSpPr>
          <p:spPr bwMode="auto">
            <a:xfrm>
              <a:off x="2381887" y="2133600"/>
              <a:ext cx="762000" cy="342900"/>
            </a:xfrm>
            <a:prstGeom prst="straightConnector1">
              <a:avLst/>
            </a:prstGeom>
            <a:noFill/>
            <a:ln w="9525">
              <a:solidFill>
                <a:schemeClr val="tx1"/>
              </a:solidFill>
              <a:round/>
              <a:headEnd/>
              <a:tailEnd type="triangle" w="med" len="med"/>
            </a:ln>
          </p:spPr>
        </p:cxnSp>
      </p:grpSp>
      <p:graphicFrame>
        <p:nvGraphicFramePr>
          <p:cNvPr id="30" name="Table 29"/>
          <p:cNvGraphicFramePr>
            <a:graphicFrameLocks noGrp="1"/>
          </p:cNvGraphicFramePr>
          <p:nvPr/>
        </p:nvGraphicFramePr>
        <p:xfrm>
          <a:off x="10134600" y="1219200"/>
          <a:ext cx="1904999" cy="1219328"/>
        </p:xfrm>
        <a:graphic>
          <a:graphicData uri="http://schemas.openxmlformats.org/drawingml/2006/table">
            <a:tbl>
              <a:tblPr firstRow="1" bandRow="1">
                <a:tableStyleId>{10A1B5D5-9B99-4C35-A422-299274C87663}</a:tableStyleId>
              </a:tblPr>
              <a:tblGrid>
                <a:gridCol w="491613">
                  <a:extLst>
                    <a:ext uri="{9D8B030D-6E8A-4147-A177-3AD203B41FA5}">
                      <a16:colId xmlns:a16="http://schemas.microsoft.com/office/drawing/2014/main" val="20000"/>
                    </a:ext>
                  </a:extLst>
                </a:gridCol>
                <a:gridCol w="656180">
                  <a:extLst>
                    <a:ext uri="{9D8B030D-6E8A-4147-A177-3AD203B41FA5}">
                      <a16:colId xmlns:a16="http://schemas.microsoft.com/office/drawing/2014/main" val="20001"/>
                    </a:ext>
                  </a:extLst>
                </a:gridCol>
                <a:gridCol w="757206">
                  <a:extLst>
                    <a:ext uri="{9D8B030D-6E8A-4147-A177-3AD203B41FA5}">
                      <a16:colId xmlns:a16="http://schemas.microsoft.com/office/drawing/2014/main" val="20002"/>
                    </a:ext>
                  </a:extLst>
                </a:gridCol>
              </a:tblGrid>
              <a:tr h="294587">
                <a:tc>
                  <a:txBody>
                    <a:bodyPr/>
                    <a:lstStyle/>
                    <a:p>
                      <a:pPr algn="ctr"/>
                      <a:r>
                        <a:rPr lang="en-US" sz="1400" b="1" i="0" u="none" baseline="0" dirty="0">
                          <a:solidFill>
                            <a:schemeClr val="tx1"/>
                          </a:solidFill>
                          <a:latin typeface="Calibri"/>
                          <a:cs typeface="Calibri"/>
                        </a:rPr>
                        <a:t>W</a:t>
                      </a:r>
                      <a:r>
                        <a:rPr lang="en-US" sz="1400" b="1" i="0" u="none" baseline="-25000" dirty="0">
                          <a:solidFill>
                            <a:schemeClr val="tx1"/>
                          </a:solidFill>
                          <a:latin typeface="Calibri"/>
                          <a:cs typeface="Calibri"/>
                        </a:rPr>
                        <a:t>t</a:t>
                      </a:r>
                      <a:r>
                        <a:rPr lang="en-US" sz="1400" b="1" baseline="-25000" dirty="0">
                          <a:solidFill>
                            <a:schemeClr val="tx1"/>
                          </a:solidFill>
                          <a:latin typeface="Calibri"/>
                          <a:cs typeface="Calibri"/>
                        </a:rPr>
                        <a:t>-1</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gridSpan="2">
                  <a:txBody>
                    <a:bodyPr/>
                    <a:lstStyle/>
                    <a:p>
                      <a:pPr algn="ctr"/>
                      <a:r>
                        <a:rPr lang="en-US" sz="1400" b="1" dirty="0">
                          <a:solidFill>
                            <a:schemeClr val="tx1"/>
                          </a:solidFill>
                          <a:latin typeface="Calibri"/>
                          <a:cs typeface="Calibri"/>
                        </a:rPr>
                        <a:t>P(</a:t>
                      </a:r>
                      <a:r>
                        <a:rPr lang="en-US" sz="1400" b="1" i="0" u="none" baseline="0" dirty="0">
                          <a:solidFill>
                            <a:schemeClr val="tx1"/>
                          </a:solidFill>
                          <a:latin typeface="Calibri"/>
                          <a:cs typeface="Calibri"/>
                        </a:rPr>
                        <a:t>W</a:t>
                      </a:r>
                      <a:r>
                        <a:rPr lang="en-US" sz="1400" b="1" i="0" u="none" baseline="-25000" dirty="0">
                          <a:solidFill>
                            <a:schemeClr val="tx1"/>
                          </a:solidFill>
                          <a:latin typeface="Calibri"/>
                          <a:cs typeface="Calibri"/>
                        </a:rPr>
                        <a:t>t</a:t>
                      </a:r>
                      <a:r>
                        <a:rPr lang="en-US" sz="1400" b="1" dirty="0">
                          <a:solidFill>
                            <a:schemeClr val="tx1"/>
                          </a:solidFill>
                          <a:latin typeface="Calibri"/>
                          <a:cs typeface="Calibri"/>
                        </a:rPr>
                        <a:t>|</a:t>
                      </a:r>
                      <a:r>
                        <a:rPr lang="en-US" sz="1400" b="1" i="0" u="none" baseline="0" dirty="0">
                          <a:solidFill>
                            <a:schemeClr val="tx1"/>
                          </a:solidFill>
                          <a:latin typeface="Calibri"/>
                          <a:cs typeface="Calibri"/>
                        </a:rPr>
                        <a:t>W</a:t>
                      </a:r>
                      <a:r>
                        <a:rPr lang="en-US" sz="1400" b="1" i="0" u="none" baseline="-25000" dirty="0">
                          <a:solidFill>
                            <a:schemeClr val="tx1"/>
                          </a:solidFill>
                          <a:latin typeface="Calibri"/>
                          <a:cs typeface="Calibri"/>
                        </a:rPr>
                        <a:t>t</a:t>
                      </a:r>
                      <a:r>
                        <a:rPr lang="en-US" sz="1400" b="1" baseline="-25000" dirty="0">
                          <a:solidFill>
                            <a:schemeClr val="tx1"/>
                          </a:solidFill>
                          <a:latin typeface="Calibri"/>
                          <a:cs typeface="Calibri"/>
                        </a:rPr>
                        <a:t>-1</a:t>
                      </a:r>
                      <a:r>
                        <a:rPr lang="en-US" sz="14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82804">
                <a:tc>
                  <a:txBody>
                    <a:bodyPr/>
                    <a:lstStyle/>
                    <a:p>
                      <a:pPr algn="ct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rain</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82804">
                <a:tc>
                  <a:txBody>
                    <a:bodyPr/>
                    <a:lstStyle/>
                    <a:p>
                      <a:pPr algn="ctr"/>
                      <a:r>
                        <a:rPr lang="en-US" sz="14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2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rain</a:t>
                      </a: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0.3</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0.7</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31" name="Table 30"/>
          <p:cNvGraphicFramePr>
            <a:graphicFrameLocks noGrp="1"/>
          </p:cNvGraphicFramePr>
          <p:nvPr/>
        </p:nvGraphicFramePr>
        <p:xfrm>
          <a:off x="10134600" y="2590800"/>
          <a:ext cx="1905000" cy="1219328"/>
        </p:xfrm>
        <a:graphic>
          <a:graphicData uri="http://schemas.openxmlformats.org/drawingml/2006/table">
            <a:tbl>
              <a:tblPr firstRow="1" bandRow="1">
                <a:tableStyleId>{10A1B5D5-9B99-4C35-A422-299274C87663}</a:tableStyleId>
              </a:tblPr>
              <a:tblGrid>
                <a:gridCol w="491613">
                  <a:extLst>
                    <a:ext uri="{9D8B030D-6E8A-4147-A177-3AD203B41FA5}">
                      <a16:colId xmlns:a16="http://schemas.microsoft.com/office/drawing/2014/main" val="20000"/>
                    </a:ext>
                  </a:extLst>
                </a:gridCol>
                <a:gridCol w="656180">
                  <a:extLst>
                    <a:ext uri="{9D8B030D-6E8A-4147-A177-3AD203B41FA5}">
                      <a16:colId xmlns:a16="http://schemas.microsoft.com/office/drawing/2014/main" val="20001"/>
                    </a:ext>
                  </a:extLst>
                </a:gridCol>
                <a:gridCol w="757207">
                  <a:extLst>
                    <a:ext uri="{9D8B030D-6E8A-4147-A177-3AD203B41FA5}">
                      <a16:colId xmlns:a16="http://schemas.microsoft.com/office/drawing/2014/main" val="20002"/>
                    </a:ext>
                  </a:extLst>
                </a:gridCol>
              </a:tblGrid>
              <a:tr h="252036">
                <a:tc>
                  <a:txBody>
                    <a:bodyPr/>
                    <a:lstStyle/>
                    <a:p>
                      <a:pPr algn="ctr"/>
                      <a:r>
                        <a:rPr lang="en-US" sz="1400" b="1" i="0" u="none" baseline="0" dirty="0" err="1">
                          <a:solidFill>
                            <a:schemeClr val="tx1"/>
                          </a:solidFill>
                          <a:latin typeface="Calibri"/>
                          <a:cs typeface="Calibri"/>
                        </a:rPr>
                        <a:t>W</a:t>
                      </a:r>
                      <a:r>
                        <a:rPr lang="en-US" sz="1400" b="1" i="0" u="none" baseline="-25000" dirty="0" err="1">
                          <a:solidFill>
                            <a:schemeClr val="tx1"/>
                          </a:solidFill>
                          <a:latin typeface="Calibri"/>
                          <a:cs typeface="Calibri"/>
                        </a:rPr>
                        <a:t>t</a:t>
                      </a:r>
                      <a:endParaRPr lang="en-US" sz="1400" b="1" baseline="-25000" dirty="0">
                        <a:solidFill>
                          <a:schemeClr val="tx1"/>
                        </a:solidFill>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gridSpan="2">
                  <a:txBody>
                    <a:bodyPr/>
                    <a:lstStyle/>
                    <a:p>
                      <a:pPr algn="ctr"/>
                      <a:r>
                        <a:rPr lang="en-US" sz="1400" b="1" dirty="0">
                          <a:solidFill>
                            <a:schemeClr val="tx1"/>
                          </a:solidFill>
                          <a:latin typeface="Calibri"/>
                          <a:cs typeface="Calibri"/>
                        </a:rPr>
                        <a:t>P(</a:t>
                      </a:r>
                      <a:r>
                        <a:rPr lang="en-US" sz="1400" b="1" i="0" u="none" baseline="0" dirty="0" err="1">
                          <a:solidFill>
                            <a:schemeClr val="tx1"/>
                          </a:solidFill>
                          <a:latin typeface="Calibri"/>
                          <a:cs typeface="Calibri"/>
                        </a:rPr>
                        <a:t>U</a:t>
                      </a:r>
                      <a:r>
                        <a:rPr lang="en-US" sz="1400" b="1" i="0" u="none" baseline="-25000" dirty="0" err="1">
                          <a:solidFill>
                            <a:schemeClr val="tx1"/>
                          </a:solidFill>
                          <a:latin typeface="Calibri"/>
                          <a:cs typeface="Calibri"/>
                        </a:rPr>
                        <a:t>t</a:t>
                      </a:r>
                      <a:r>
                        <a:rPr lang="en-US" sz="1400" b="1" dirty="0" err="1">
                          <a:solidFill>
                            <a:schemeClr val="tx1"/>
                          </a:solidFill>
                          <a:latin typeface="Calibri"/>
                          <a:cs typeface="Calibri"/>
                        </a:rPr>
                        <a:t>|</a:t>
                      </a:r>
                      <a:r>
                        <a:rPr lang="en-US" sz="1400" b="1" i="0" u="none" baseline="0" dirty="0" err="1">
                          <a:solidFill>
                            <a:schemeClr val="tx1"/>
                          </a:solidFill>
                          <a:latin typeface="Calibri"/>
                          <a:cs typeface="Calibri"/>
                        </a:rPr>
                        <a:t>W</a:t>
                      </a:r>
                      <a:r>
                        <a:rPr lang="en-US" sz="1400" b="1" i="0" u="none" baseline="-25000" dirty="0" err="1">
                          <a:solidFill>
                            <a:schemeClr val="tx1"/>
                          </a:solidFill>
                          <a:latin typeface="Calibri"/>
                          <a:cs typeface="Calibri"/>
                        </a:rPr>
                        <a:t>t</a:t>
                      </a:r>
                      <a:r>
                        <a:rPr lang="en-US" sz="14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41955">
                <a:tc>
                  <a:txBody>
                    <a:bodyPr/>
                    <a:lstStyle/>
                    <a:p>
                      <a:pPr algn="ct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true</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400" b="0" dirty="0">
                          <a:latin typeface="Calibri"/>
                          <a:cs typeface="Calibri"/>
                        </a:rPr>
                        <a:t>false</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41955">
                <a:tc>
                  <a:txBody>
                    <a:bodyPr/>
                    <a:lstStyle/>
                    <a:p>
                      <a:pPr algn="ctr"/>
                      <a:r>
                        <a:rPr lang="en-US" sz="14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0.2</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0.8</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1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a:cs typeface="Calibri"/>
                          <a:sym typeface="Symbol"/>
                        </a:rPr>
                        <a:t>rain</a:t>
                      </a:r>
                      <a:endParaRPr lang="en-US" sz="14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pSp>
        <p:nvGrpSpPr>
          <p:cNvPr id="7" name="Group 6"/>
          <p:cNvGrpSpPr/>
          <p:nvPr/>
        </p:nvGrpSpPr>
        <p:grpSpPr>
          <a:xfrm>
            <a:off x="2514600" y="1524000"/>
            <a:ext cx="4953000" cy="1219200"/>
            <a:chOff x="2514600" y="1524000"/>
            <a:chExt cx="4953000" cy="1219200"/>
          </a:xfrm>
        </p:grpSpPr>
        <p:sp>
          <p:nvSpPr>
            <p:cNvPr id="3" name="TextBox 2"/>
            <p:cNvSpPr txBox="1"/>
            <p:nvPr/>
          </p:nvSpPr>
          <p:spPr>
            <a:xfrm>
              <a:off x="2514600" y="1600200"/>
              <a:ext cx="434246" cy="307777"/>
            </a:xfrm>
            <a:prstGeom prst="rect">
              <a:avLst/>
            </a:prstGeom>
            <a:noFill/>
          </p:spPr>
          <p:txBody>
            <a:bodyPr wrap="none" rtlCol="0">
              <a:spAutoFit/>
            </a:bodyPr>
            <a:lstStyle/>
            <a:p>
              <a:r>
                <a:rPr lang="en-US" sz="1400" dirty="0"/>
                <a:t>1.0</a:t>
              </a:r>
            </a:p>
          </p:txBody>
        </p:sp>
        <p:sp>
          <p:nvSpPr>
            <p:cNvPr id="34" name="TextBox 33"/>
            <p:cNvSpPr txBox="1"/>
            <p:nvPr/>
          </p:nvSpPr>
          <p:spPr>
            <a:xfrm>
              <a:off x="2514600" y="2297668"/>
              <a:ext cx="434246" cy="307777"/>
            </a:xfrm>
            <a:prstGeom prst="rect">
              <a:avLst/>
            </a:prstGeom>
            <a:noFill/>
          </p:spPr>
          <p:txBody>
            <a:bodyPr wrap="none" rtlCol="0">
              <a:spAutoFit/>
            </a:bodyPr>
            <a:lstStyle/>
            <a:p>
              <a:r>
                <a:rPr lang="en-US" sz="1400" dirty="0"/>
                <a:t>1.0</a:t>
              </a:r>
            </a:p>
          </p:txBody>
        </p:sp>
        <p:sp>
          <p:nvSpPr>
            <p:cNvPr id="60" name="TextBox 59"/>
            <p:cNvSpPr txBox="1"/>
            <p:nvPr/>
          </p:nvSpPr>
          <p:spPr>
            <a:xfrm>
              <a:off x="3985354" y="1524000"/>
              <a:ext cx="534096" cy="307777"/>
            </a:xfrm>
            <a:prstGeom prst="rect">
              <a:avLst/>
            </a:prstGeom>
            <a:noFill/>
          </p:spPr>
          <p:txBody>
            <a:bodyPr wrap="none" rtlCol="0">
              <a:spAutoFit/>
            </a:bodyPr>
            <a:lstStyle/>
            <a:p>
              <a:r>
                <a:rPr lang="en-US" sz="1400" dirty="0"/>
                <a:t>2.47</a:t>
              </a:r>
            </a:p>
          </p:txBody>
        </p:sp>
        <p:sp>
          <p:nvSpPr>
            <p:cNvPr id="61" name="TextBox 60"/>
            <p:cNvSpPr txBox="1"/>
            <p:nvPr/>
          </p:nvSpPr>
          <p:spPr>
            <a:xfrm>
              <a:off x="3985354" y="2435423"/>
              <a:ext cx="534096" cy="307777"/>
            </a:xfrm>
            <a:prstGeom prst="rect">
              <a:avLst/>
            </a:prstGeom>
            <a:noFill/>
          </p:spPr>
          <p:txBody>
            <a:bodyPr wrap="none" rtlCol="0">
              <a:spAutoFit/>
            </a:bodyPr>
            <a:lstStyle/>
            <a:p>
              <a:r>
                <a:rPr lang="en-US" sz="1400" dirty="0"/>
                <a:t>0.67</a:t>
              </a:r>
            </a:p>
          </p:txBody>
        </p:sp>
        <p:sp>
          <p:nvSpPr>
            <p:cNvPr id="62" name="TextBox 61"/>
            <p:cNvSpPr txBox="1"/>
            <p:nvPr/>
          </p:nvSpPr>
          <p:spPr>
            <a:xfrm>
              <a:off x="3809304" y="1825823"/>
              <a:ext cx="534096" cy="307777"/>
            </a:xfrm>
            <a:prstGeom prst="rect">
              <a:avLst/>
            </a:prstGeom>
            <a:noFill/>
          </p:spPr>
          <p:txBody>
            <a:bodyPr wrap="none" rtlCol="0">
              <a:spAutoFit/>
            </a:bodyPr>
            <a:lstStyle/>
            <a:p>
              <a:r>
                <a:rPr lang="en-US" sz="1400" dirty="0"/>
                <a:t>3.47</a:t>
              </a:r>
            </a:p>
          </p:txBody>
        </p:sp>
        <p:sp>
          <p:nvSpPr>
            <p:cNvPr id="63" name="TextBox 62"/>
            <p:cNvSpPr txBox="1"/>
            <p:nvPr/>
          </p:nvSpPr>
          <p:spPr>
            <a:xfrm>
              <a:off x="3810000" y="2130623"/>
              <a:ext cx="534096" cy="307777"/>
            </a:xfrm>
            <a:prstGeom prst="rect">
              <a:avLst/>
            </a:prstGeom>
            <a:noFill/>
          </p:spPr>
          <p:txBody>
            <a:bodyPr wrap="none" rtlCol="0">
              <a:spAutoFit/>
            </a:bodyPr>
            <a:lstStyle/>
            <a:p>
              <a:r>
                <a:rPr lang="en-US" sz="1400" dirty="0"/>
                <a:t>4.06</a:t>
              </a:r>
            </a:p>
          </p:txBody>
        </p:sp>
        <p:sp>
          <p:nvSpPr>
            <p:cNvPr id="64" name="TextBox 63"/>
            <p:cNvSpPr txBox="1"/>
            <p:nvPr/>
          </p:nvSpPr>
          <p:spPr>
            <a:xfrm>
              <a:off x="5409504" y="1524000"/>
              <a:ext cx="534096" cy="307777"/>
            </a:xfrm>
            <a:prstGeom prst="rect">
              <a:avLst/>
            </a:prstGeom>
            <a:noFill/>
          </p:spPr>
          <p:txBody>
            <a:bodyPr wrap="none" rtlCol="0">
              <a:spAutoFit/>
            </a:bodyPr>
            <a:lstStyle/>
            <a:p>
              <a:r>
                <a:rPr lang="en-US" sz="1400" dirty="0"/>
                <a:t>0.72</a:t>
              </a:r>
            </a:p>
          </p:txBody>
        </p:sp>
        <p:sp>
          <p:nvSpPr>
            <p:cNvPr id="65" name="TextBox 64"/>
            <p:cNvSpPr txBox="1"/>
            <p:nvPr/>
          </p:nvSpPr>
          <p:spPr>
            <a:xfrm>
              <a:off x="5409504" y="2435423"/>
              <a:ext cx="534096" cy="307777"/>
            </a:xfrm>
            <a:prstGeom prst="rect">
              <a:avLst/>
            </a:prstGeom>
            <a:noFill/>
          </p:spPr>
          <p:txBody>
            <a:bodyPr wrap="none" rtlCol="0">
              <a:spAutoFit/>
            </a:bodyPr>
            <a:lstStyle/>
            <a:p>
              <a:r>
                <a:rPr lang="en-US" sz="1400" dirty="0"/>
                <a:t>3.84</a:t>
              </a:r>
            </a:p>
          </p:txBody>
        </p:sp>
        <p:sp>
          <p:nvSpPr>
            <p:cNvPr id="66" name="TextBox 65"/>
            <p:cNvSpPr txBox="1"/>
            <p:nvPr/>
          </p:nvSpPr>
          <p:spPr>
            <a:xfrm>
              <a:off x="5233454" y="1825823"/>
              <a:ext cx="534096" cy="307777"/>
            </a:xfrm>
            <a:prstGeom prst="rect">
              <a:avLst/>
            </a:prstGeom>
            <a:noFill/>
          </p:spPr>
          <p:txBody>
            <a:bodyPr wrap="none" rtlCol="0">
              <a:spAutoFit/>
            </a:bodyPr>
            <a:lstStyle/>
            <a:p>
              <a:r>
                <a:rPr lang="en-US" sz="1400" dirty="0"/>
                <a:t>6.64</a:t>
              </a:r>
            </a:p>
          </p:txBody>
        </p:sp>
        <p:sp>
          <p:nvSpPr>
            <p:cNvPr id="67" name="TextBox 66"/>
            <p:cNvSpPr txBox="1"/>
            <p:nvPr/>
          </p:nvSpPr>
          <p:spPr>
            <a:xfrm>
              <a:off x="5234150" y="2130623"/>
              <a:ext cx="534096" cy="307777"/>
            </a:xfrm>
            <a:prstGeom prst="rect">
              <a:avLst/>
            </a:prstGeom>
            <a:noFill/>
          </p:spPr>
          <p:txBody>
            <a:bodyPr wrap="none" rtlCol="0">
              <a:spAutoFit/>
            </a:bodyPr>
            <a:lstStyle/>
            <a:p>
              <a:r>
                <a:rPr lang="en-US" sz="1400" dirty="0"/>
                <a:t>2.06</a:t>
              </a:r>
            </a:p>
          </p:txBody>
        </p:sp>
        <p:sp>
          <p:nvSpPr>
            <p:cNvPr id="68" name="TextBox 67"/>
            <p:cNvSpPr txBox="1"/>
            <p:nvPr/>
          </p:nvSpPr>
          <p:spPr>
            <a:xfrm>
              <a:off x="6933504" y="1524000"/>
              <a:ext cx="534096" cy="307777"/>
            </a:xfrm>
            <a:prstGeom prst="rect">
              <a:avLst/>
            </a:prstGeom>
            <a:noFill/>
          </p:spPr>
          <p:txBody>
            <a:bodyPr wrap="none" rtlCol="0">
              <a:spAutoFit/>
            </a:bodyPr>
            <a:lstStyle/>
            <a:p>
              <a:r>
                <a:rPr lang="en-US" sz="1400" dirty="0"/>
                <a:t>2.47</a:t>
              </a:r>
            </a:p>
          </p:txBody>
        </p:sp>
        <p:sp>
          <p:nvSpPr>
            <p:cNvPr id="69" name="TextBox 68"/>
            <p:cNvSpPr txBox="1"/>
            <p:nvPr/>
          </p:nvSpPr>
          <p:spPr>
            <a:xfrm>
              <a:off x="6933504" y="2435423"/>
              <a:ext cx="534096" cy="307777"/>
            </a:xfrm>
            <a:prstGeom prst="rect">
              <a:avLst/>
            </a:prstGeom>
            <a:noFill/>
          </p:spPr>
          <p:txBody>
            <a:bodyPr wrap="none" rtlCol="0">
              <a:spAutoFit/>
            </a:bodyPr>
            <a:lstStyle/>
            <a:p>
              <a:r>
                <a:rPr lang="en-US" sz="1400" dirty="0"/>
                <a:t>0.67</a:t>
              </a:r>
            </a:p>
          </p:txBody>
        </p:sp>
        <p:sp>
          <p:nvSpPr>
            <p:cNvPr id="70" name="TextBox 69"/>
            <p:cNvSpPr txBox="1"/>
            <p:nvPr/>
          </p:nvSpPr>
          <p:spPr>
            <a:xfrm>
              <a:off x="6757454" y="1825823"/>
              <a:ext cx="534096" cy="307777"/>
            </a:xfrm>
            <a:prstGeom prst="rect">
              <a:avLst/>
            </a:prstGeom>
            <a:noFill/>
          </p:spPr>
          <p:txBody>
            <a:bodyPr wrap="none" rtlCol="0">
              <a:spAutoFit/>
            </a:bodyPr>
            <a:lstStyle/>
            <a:p>
              <a:r>
                <a:rPr lang="en-US" sz="1400" dirty="0"/>
                <a:t>3.47</a:t>
              </a:r>
            </a:p>
          </p:txBody>
        </p:sp>
        <p:sp>
          <p:nvSpPr>
            <p:cNvPr id="71" name="TextBox 70"/>
            <p:cNvSpPr txBox="1"/>
            <p:nvPr/>
          </p:nvSpPr>
          <p:spPr>
            <a:xfrm>
              <a:off x="6758150" y="2130623"/>
              <a:ext cx="534096" cy="307777"/>
            </a:xfrm>
            <a:prstGeom prst="rect">
              <a:avLst/>
            </a:prstGeom>
            <a:noFill/>
          </p:spPr>
          <p:txBody>
            <a:bodyPr wrap="none" rtlCol="0">
              <a:spAutoFit/>
            </a:bodyPr>
            <a:lstStyle/>
            <a:p>
              <a:r>
                <a:rPr lang="en-US" sz="1400" dirty="0"/>
                <a:t>4.06</a:t>
              </a:r>
            </a:p>
          </p:txBody>
        </p:sp>
      </p:grpSp>
      <p:sp>
        <p:nvSpPr>
          <p:cNvPr id="2" name="TextBox 1"/>
          <p:cNvSpPr txBox="1"/>
          <p:nvPr/>
        </p:nvSpPr>
        <p:spPr>
          <a:xfrm>
            <a:off x="1968500" y="1930400"/>
            <a:ext cx="338629" cy="369332"/>
          </a:xfrm>
          <a:prstGeom prst="rect">
            <a:avLst/>
          </a:prstGeom>
          <a:noFill/>
        </p:spPr>
        <p:txBody>
          <a:bodyPr wrap="none" rtlCol="0">
            <a:spAutoFit/>
          </a:bodyPr>
          <a:lstStyle/>
          <a:p>
            <a:r>
              <a:rPr lang="en-US" dirty="0"/>
              <a:t>S</a:t>
            </a:r>
          </a:p>
        </p:txBody>
      </p:sp>
      <p:sp>
        <p:nvSpPr>
          <p:cNvPr id="8" name="Rectangle 7"/>
          <p:cNvSpPr/>
          <p:nvPr/>
        </p:nvSpPr>
        <p:spPr>
          <a:xfrm>
            <a:off x="7467600" y="1409700"/>
            <a:ext cx="1066800" cy="14859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Box 72"/>
          <p:cNvSpPr txBox="1"/>
          <p:nvPr/>
        </p:nvSpPr>
        <p:spPr>
          <a:xfrm>
            <a:off x="8001000" y="3035300"/>
            <a:ext cx="364215" cy="369332"/>
          </a:xfrm>
          <a:prstGeom prst="rect">
            <a:avLst/>
          </a:prstGeom>
          <a:noFill/>
        </p:spPr>
        <p:txBody>
          <a:bodyPr wrap="none" rtlCol="0">
            <a:spAutoFit/>
          </a:bodyPr>
          <a:lstStyle/>
          <a:p>
            <a:r>
              <a:rPr lang="en-US" dirty="0"/>
              <a:t>G</a:t>
            </a:r>
          </a:p>
        </p:txBody>
      </p:sp>
      <p:sp>
        <p:nvSpPr>
          <p:cNvPr id="94" name="TextBox 93"/>
          <p:cNvSpPr txBox="1"/>
          <p:nvPr/>
        </p:nvSpPr>
        <p:spPr>
          <a:xfrm>
            <a:off x="635000" y="5054600"/>
            <a:ext cx="7670800" cy="954105"/>
          </a:xfrm>
          <a:prstGeom prst="rect">
            <a:avLst/>
          </a:prstGeom>
          <a:noFill/>
        </p:spPr>
        <p:txBody>
          <a:bodyPr wrap="square" lIns="91438" tIns="45719" rIns="91438" bIns="45719" rtlCol="0">
            <a:spAutoFit/>
          </a:bodyPr>
          <a:lstStyle/>
          <a:p>
            <a:r>
              <a:rPr lang="en-US" sz="2800" dirty="0">
                <a:solidFill>
                  <a:srgbClr val="0000FF"/>
                </a:solidFill>
                <a:latin typeface="Calibri"/>
                <a:cs typeface="Calibri"/>
              </a:rPr>
              <a:t>Viterbi is essentially breadth-first graph search</a:t>
            </a:r>
          </a:p>
          <a:p>
            <a:r>
              <a:rPr lang="en-US" sz="2800" dirty="0">
                <a:solidFill>
                  <a:srgbClr val="0000FF"/>
                </a:solidFill>
                <a:latin typeface="Calibri"/>
                <a:cs typeface="Calibri"/>
              </a:rPr>
              <a:t>What about A*?</a:t>
            </a:r>
          </a:p>
        </p:txBody>
      </p:sp>
    </p:spTree>
    <p:extLst>
      <p:ext uri="{BB962C8B-B14F-4D97-AF65-F5344CB8AC3E}">
        <p14:creationId xmlns:p14="http://schemas.microsoft.com/office/powerpoint/2010/main" val="2933789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8" grpId="0" animBg="1"/>
      <p:bldP spid="73" grpId="0"/>
      <p:bldP spid="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Random walk in one dimension</a:t>
            </a:r>
          </a:p>
        </p:txBody>
      </p:sp>
      <p:sp>
        <p:nvSpPr>
          <p:cNvPr id="3" name="Content Placeholder 2"/>
          <p:cNvSpPr>
            <a:spLocks noGrp="1"/>
          </p:cNvSpPr>
          <p:nvPr>
            <p:ph idx="1"/>
          </p:nvPr>
        </p:nvSpPr>
        <p:spPr>
          <a:xfrm>
            <a:off x="0" y="2082801"/>
            <a:ext cx="12192000" cy="3814764"/>
          </a:xfrm>
        </p:spPr>
        <p:txBody>
          <a:bodyPr/>
          <a:lstStyle/>
          <a:p>
            <a:r>
              <a:rPr lang="en-US" sz="2800" dirty="0"/>
              <a:t>State: location on the unbounded integer line</a:t>
            </a:r>
          </a:p>
          <a:p>
            <a:r>
              <a:rPr lang="en-US" sz="2800" dirty="0"/>
              <a:t>Initial probability: starts at 0</a:t>
            </a:r>
          </a:p>
          <a:p>
            <a:r>
              <a:rPr lang="en-US" sz="2800" dirty="0"/>
              <a:t>Transition model: </a:t>
            </a:r>
            <a:r>
              <a:rPr lang="en-US" sz="2800" i="1" dirty="0">
                <a:solidFill>
                  <a:srgbClr val="CC00CC"/>
                </a:solidFill>
                <a:latin typeface="Calibri"/>
                <a:cs typeface="Calibri"/>
              </a:rPr>
              <a:t>P</a:t>
            </a:r>
            <a:r>
              <a:rPr lang="en-US" sz="2800" dirty="0">
                <a:solidFill>
                  <a:srgbClr val="CC00CC"/>
                </a:solidFill>
                <a:latin typeface="Calibri"/>
                <a:cs typeface="Calibri"/>
              </a:rPr>
              <a:t>(</a:t>
            </a:r>
            <a:r>
              <a:rPr lang="en-US" sz="2800" i="1" dirty="0" err="1">
                <a:solidFill>
                  <a:srgbClr val="CC00CC"/>
                </a:solidFill>
                <a:latin typeface="Calibri"/>
                <a:cs typeface="Calibri"/>
              </a:rPr>
              <a:t>X</a:t>
            </a:r>
            <a:r>
              <a:rPr lang="en-US" sz="3600" i="1" baseline="-25000" dirty="0" err="1">
                <a:solidFill>
                  <a:srgbClr val="CC00CC"/>
                </a:solidFill>
                <a:latin typeface="Calibri"/>
                <a:cs typeface="Calibri"/>
              </a:rPr>
              <a:t>t</a:t>
            </a:r>
            <a:r>
              <a:rPr lang="en-US" sz="2800" dirty="0">
                <a:solidFill>
                  <a:srgbClr val="CC00CC"/>
                </a:solidFill>
                <a:latin typeface="Calibri"/>
                <a:cs typeface="Calibri"/>
              </a:rPr>
              <a:t> = </a:t>
            </a:r>
            <a:r>
              <a:rPr lang="en-US" sz="2800" i="1" dirty="0">
                <a:solidFill>
                  <a:srgbClr val="CC00CC"/>
                </a:solidFill>
                <a:latin typeface="Calibri"/>
                <a:cs typeface="Calibri"/>
              </a:rPr>
              <a:t>k</a:t>
            </a:r>
            <a:r>
              <a:rPr lang="en-US" sz="2800" dirty="0">
                <a:solidFill>
                  <a:srgbClr val="CC00CC"/>
                </a:solidFill>
                <a:latin typeface="Calibri"/>
                <a:cs typeface="Calibri"/>
              </a:rPr>
              <a:t>| </a:t>
            </a:r>
            <a:r>
              <a:rPr lang="en-US" sz="2800" i="1" dirty="0">
                <a:solidFill>
                  <a:srgbClr val="CC00CC"/>
                </a:solidFill>
                <a:latin typeface="Calibri"/>
                <a:cs typeface="Calibri"/>
              </a:rPr>
              <a:t>X</a:t>
            </a:r>
            <a:r>
              <a:rPr lang="en-US" sz="3600" i="1" baseline="-25000" dirty="0">
                <a:solidFill>
                  <a:srgbClr val="CC00CC"/>
                </a:solidFill>
                <a:latin typeface="Calibri"/>
                <a:cs typeface="Calibri"/>
              </a:rPr>
              <a:t>t</a:t>
            </a:r>
            <a:r>
              <a:rPr lang="en-US" sz="3600" baseline="-25000" dirty="0">
                <a:solidFill>
                  <a:srgbClr val="CC00CC"/>
                </a:solidFill>
                <a:latin typeface="Calibri"/>
                <a:cs typeface="Calibri"/>
              </a:rPr>
              <a:t>-1</a:t>
            </a:r>
            <a:r>
              <a:rPr lang="en-US" sz="2800" dirty="0">
                <a:solidFill>
                  <a:srgbClr val="CC00CC"/>
                </a:solidFill>
                <a:latin typeface="Calibri"/>
                <a:cs typeface="Calibri"/>
              </a:rPr>
              <a:t>= </a:t>
            </a:r>
            <a:r>
              <a:rPr lang="en-US" sz="2800" i="1" dirty="0">
                <a:solidFill>
                  <a:srgbClr val="CC00CC"/>
                </a:solidFill>
                <a:latin typeface="Calibri"/>
                <a:cs typeface="Calibri"/>
              </a:rPr>
              <a:t>k</a:t>
            </a:r>
            <a:r>
              <a:rPr lang="en-US" sz="2800" dirty="0">
                <a:solidFill>
                  <a:srgbClr val="CC00CC"/>
                </a:solidFill>
                <a:latin typeface="Calibri"/>
                <a:cs typeface="Calibri"/>
              </a:rPr>
              <a:t>±1) = 0.5 </a:t>
            </a:r>
          </a:p>
          <a:p>
            <a:r>
              <a:rPr lang="en-US" sz="2800" dirty="0"/>
              <a:t>Applications: particle motion in crystals, stock prices, gambling, genetics, etc.</a:t>
            </a:r>
          </a:p>
          <a:p>
            <a:r>
              <a:rPr lang="en-US" sz="2800" dirty="0"/>
              <a:t>Questions: </a:t>
            </a:r>
          </a:p>
          <a:p>
            <a:pPr lvl="1"/>
            <a:r>
              <a:rPr lang="en-US" sz="2400" dirty="0"/>
              <a:t>How far does it get as a function of </a:t>
            </a:r>
            <a:r>
              <a:rPr lang="en-US" sz="2400" i="1" dirty="0">
                <a:solidFill>
                  <a:srgbClr val="CC00CC"/>
                </a:solidFill>
                <a:latin typeface="Calibri"/>
                <a:cs typeface="Calibri"/>
              </a:rPr>
              <a:t>t</a:t>
            </a:r>
            <a:r>
              <a:rPr lang="en-US" sz="2400" dirty="0"/>
              <a:t>?</a:t>
            </a:r>
          </a:p>
          <a:p>
            <a:pPr lvl="2"/>
            <a:r>
              <a:rPr lang="en-US" sz="2000" dirty="0"/>
              <a:t>Expected distance is </a:t>
            </a:r>
            <a:r>
              <a:rPr lang="en-US" sz="2000" i="1" dirty="0">
                <a:solidFill>
                  <a:srgbClr val="CC00CC"/>
                </a:solidFill>
              </a:rPr>
              <a:t>O</a:t>
            </a:r>
            <a:r>
              <a:rPr lang="en-US" sz="2000" dirty="0">
                <a:solidFill>
                  <a:srgbClr val="CC00CC"/>
                </a:solidFill>
              </a:rPr>
              <a:t>(√</a:t>
            </a:r>
            <a:r>
              <a:rPr lang="en-US" sz="2000" i="1" dirty="0">
                <a:solidFill>
                  <a:srgbClr val="CC00CC"/>
                </a:solidFill>
              </a:rPr>
              <a:t>t</a:t>
            </a:r>
            <a:r>
              <a:rPr lang="en-US" sz="2000" dirty="0">
                <a:solidFill>
                  <a:srgbClr val="CC00CC"/>
                </a:solidFill>
              </a:rPr>
              <a:t>)</a:t>
            </a:r>
          </a:p>
          <a:p>
            <a:pPr lvl="1"/>
            <a:r>
              <a:rPr lang="en-US" sz="2400" dirty="0"/>
              <a:t>Does it get back to 0 or can it go off for ever and not come back?</a:t>
            </a:r>
          </a:p>
          <a:p>
            <a:pPr lvl="2"/>
            <a:r>
              <a:rPr lang="en-US" sz="2000" dirty="0"/>
              <a:t>In 1D and 2D, returns </a:t>
            </a:r>
            <a:r>
              <a:rPr lang="en-US" sz="2000" dirty="0" err="1">
                <a:solidFill>
                  <a:srgbClr val="CC00CD"/>
                </a:solidFill>
              </a:rPr>
              <a:t>w.p</a:t>
            </a:r>
            <a:r>
              <a:rPr lang="en-US" sz="2000" dirty="0">
                <a:solidFill>
                  <a:srgbClr val="CC00CD"/>
                </a:solidFill>
              </a:rPr>
              <a:t>. 1</a:t>
            </a:r>
            <a:r>
              <a:rPr lang="en-US" sz="2000" dirty="0"/>
              <a:t>; in 3D, returns </a:t>
            </a:r>
            <a:r>
              <a:rPr lang="en-US" sz="2000" dirty="0" err="1">
                <a:solidFill>
                  <a:srgbClr val="CC00CD"/>
                </a:solidFill>
              </a:rPr>
              <a:t>w.p</a:t>
            </a:r>
            <a:r>
              <a:rPr lang="en-US" sz="2000" dirty="0">
                <a:solidFill>
                  <a:srgbClr val="CC00CD"/>
                </a:solidFill>
              </a:rPr>
              <a:t>. 0.34053733</a:t>
            </a:r>
          </a:p>
          <a:p>
            <a:pPr lvl="1"/>
            <a:endParaRPr lang="en-US" sz="2400" dirty="0"/>
          </a:p>
        </p:txBody>
      </p:sp>
      <p:sp>
        <p:nvSpPr>
          <p:cNvPr id="4" name="Slide Number Placeholder 3"/>
          <p:cNvSpPr>
            <a:spLocks noGrp="1"/>
          </p:cNvSpPr>
          <p:nvPr>
            <p:ph type="sldNum" sz="quarter" idx="12"/>
          </p:nvPr>
        </p:nvSpPr>
        <p:spPr/>
        <p:txBody>
          <a:bodyPr/>
          <a:lstStyle/>
          <a:p>
            <a:fld id="{E0A20002-19F1-4774-AF43-286B6C1B4006}" type="slidenum">
              <a:rPr lang="en-US" smtClean="0"/>
              <a:pPr/>
              <a:t>5</a:t>
            </a:fld>
            <a:endParaRPr lang="en-US"/>
          </a:p>
        </p:txBody>
      </p:sp>
      <p:grpSp>
        <p:nvGrpSpPr>
          <p:cNvPr id="46" name="Group 45"/>
          <p:cNvGrpSpPr/>
          <p:nvPr/>
        </p:nvGrpSpPr>
        <p:grpSpPr>
          <a:xfrm>
            <a:off x="1828800" y="1308100"/>
            <a:ext cx="9448800" cy="636032"/>
            <a:chOff x="1828800" y="1409700"/>
            <a:chExt cx="9448800" cy="636032"/>
          </a:xfrm>
        </p:grpSpPr>
        <p:cxnSp>
          <p:nvCxnSpPr>
            <p:cNvPr id="6" name="Straight Arrow Connector 5"/>
            <p:cNvCxnSpPr/>
            <p:nvPr/>
          </p:nvCxnSpPr>
          <p:spPr>
            <a:xfrm>
              <a:off x="1828800" y="1524000"/>
              <a:ext cx="9448800"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324600" y="1524000"/>
              <a:ext cx="0" cy="228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495800" y="1524000"/>
              <a:ext cx="0" cy="228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781800" y="1524000"/>
              <a:ext cx="0" cy="228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239000" y="1524000"/>
              <a:ext cx="0" cy="228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867400" y="1524000"/>
              <a:ext cx="0" cy="228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410200" y="1524000"/>
              <a:ext cx="0" cy="228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696200" y="1524000"/>
              <a:ext cx="0" cy="228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153400" y="1524000"/>
              <a:ext cx="0" cy="228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953000" y="1524000"/>
              <a:ext cx="0" cy="228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267200" y="1676400"/>
              <a:ext cx="389913" cy="369332"/>
            </a:xfrm>
            <a:prstGeom prst="rect">
              <a:avLst/>
            </a:prstGeom>
            <a:noFill/>
          </p:spPr>
          <p:txBody>
            <a:bodyPr wrap="none" rtlCol="0">
              <a:spAutoFit/>
            </a:bodyPr>
            <a:lstStyle/>
            <a:p>
              <a:r>
                <a:rPr lang="en-US" dirty="0"/>
                <a:t>-4</a:t>
              </a:r>
            </a:p>
          </p:txBody>
        </p:sp>
        <p:sp>
          <p:nvSpPr>
            <p:cNvPr id="20" name="TextBox 19"/>
            <p:cNvSpPr txBox="1"/>
            <p:nvPr/>
          </p:nvSpPr>
          <p:spPr>
            <a:xfrm>
              <a:off x="4715487" y="1676400"/>
              <a:ext cx="389913" cy="369332"/>
            </a:xfrm>
            <a:prstGeom prst="rect">
              <a:avLst/>
            </a:prstGeom>
            <a:noFill/>
          </p:spPr>
          <p:txBody>
            <a:bodyPr wrap="none" rtlCol="0">
              <a:spAutoFit/>
            </a:bodyPr>
            <a:lstStyle/>
            <a:p>
              <a:r>
                <a:rPr lang="en-US" dirty="0"/>
                <a:t>-3</a:t>
              </a:r>
            </a:p>
          </p:txBody>
        </p:sp>
        <p:sp>
          <p:nvSpPr>
            <p:cNvPr id="21" name="TextBox 20"/>
            <p:cNvSpPr txBox="1"/>
            <p:nvPr/>
          </p:nvSpPr>
          <p:spPr>
            <a:xfrm>
              <a:off x="5172687" y="1676400"/>
              <a:ext cx="389913" cy="369332"/>
            </a:xfrm>
            <a:prstGeom prst="rect">
              <a:avLst/>
            </a:prstGeom>
            <a:noFill/>
          </p:spPr>
          <p:txBody>
            <a:bodyPr wrap="none" rtlCol="0">
              <a:spAutoFit/>
            </a:bodyPr>
            <a:lstStyle/>
            <a:p>
              <a:r>
                <a:rPr lang="en-US" dirty="0"/>
                <a:t>-2</a:t>
              </a:r>
            </a:p>
          </p:txBody>
        </p:sp>
        <p:sp>
          <p:nvSpPr>
            <p:cNvPr id="22" name="TextBox 21"/>
            <p:cNvSpPr txBox="1"/>
            <p:nvPr/>
          </p:nvSpPr>
          <p:spPr>
            <a:xfrm>
              <a:off x="5629887" y="1676400"/>
              <a:ext cx="389913" cy="369332"/>
            </a:xfrm>
            <a:prstGeom prst="rect">
              <a:avLst/>
            </a:prstGeom>
            <a:noFill/>
          </p:spPr>
          <p:txBody>
            <a:bodyPr wrap="none" rtlCol="0">
              <a:spAutoFit/>
            </a:bodyPr>
            <a:lstStyle/>
            <a:p>
              <a:r>
                <a:rPr lang="en-US" dirty="0"/>
                <a:t>-1</a:t>
              </a:r>
            </a:p>
          </p:txBody>
        </p:sp>
        <p:sp>
          <p:nvSpPr>
            <p:cNvPr id="23" name="TextBox 22"/>
            <p:cNvSpPr txBox="1"/>
            <p:nvPr/>
          </p:nvSpPr>
          <p:spPr>
            <a:xfrm>
              <a:off x="6163287" y="1676400"/>
              <a:ext cx="313044" cy="369332"/>
            </a:xfrm>
            <a:prstGeom prst="rect">
              <a:avLst/>
            </a:prstGeom>
            <a:noFill/>
          </p:spPr>
          <p:txBody>
            <a:bodyPr wrap="none" rtlCol="0">
              <a:spAutoFit/>
            </a:bodyPr>
            <a:lstStyle/>
            <a:p>
              <a:r>
                <a:rPr lang="en-US" dirty="0"/>
                <a:t>0</a:t>
              </a:r>
            </a:p>
          </p:txBody>
        </p:sp>
        <p:sp>
          <p:nvSpPr>
            <p:cNvPr id="24" name="TextBox 23"/>
            <p:cNvSpPr txBox="1"/>
            <p:nvPr/>
          </p:nvSpPr>
          <p:spPr>
            <a:xfrm>
              <a:off x="6621156" y="1676400"/>
              <a:ext cx="313044" cy="369332"/>
            </a:xfrm>
            <a:prstGeom prst="rect">
              <a:avLst/>
            </a:prstGeom>
            <a:noFill/>
          </p:spPr>
          <p:txBody>
            <a:bodyPr wrap="none" rtlCol="0">
              <a:spAutoFit/>
            </a:bodyPr>
            <a:lstStyle/>
            <a:p>
              <a:r>
                <a:rPr lang="en-US" dirty="0"/>
                <a:t>1</a:t>
              </a:r>
            </a:p>
          </p:txBody>
        </p:sp>
        <p:sp>
          <p:nvSpPr>
            <p:cNvPr id="25" name="TextBox 24"/>
            <p:cNvSpPr txBox="1"/>
            <p:nvPr/>
          </p:nvSpPr>
          <p:spPr>
            <a:xfrm>
              <a:off x="7078356" y="1676400"/>
              <a:ext cx="313044" cy="369332"/>
            </a:xfrm>
            <a:prstGeom prst="rect">
              <a:avLst/>
            </a:prstGeom>
            <a:noFill/>
          </p:spPr>
          <p:txBody>
            <a:bodyPr wrap="none" rtlCol="0">
              <a:spAutoFit/>
            </a:bodyPr>
            <a:lstStyle/>
            <a:p>
              <a:r>
                <a:rPr lang="en-US" dirty="0"/>
                <a:t>2</a:t>
              </a:r>
            </a:p>
          </p:txBody>
        </p:sp>
        <p:sp>
          <p:nvSpPr>
            <p:cNvPr id="28" name="TextBox 27"/>
            <p:cNvSpPr txBox="1"/>
            <p:nvPr/>
          </p:nvSpPr>
          <p:spPr>
            <a:xfrm>
              <a:off x="7535556" y="1676400"/>
              <a:ext cx="313044" cy="369332"/>
            </a:xfrm>
            <a:prstGeom prst="rect">
              <a:avLst/>
            </a:prstGeom>
            <a:noFill/>
          </p:spPr>
          <p:txBody>
            <a:bodyPr wrap="none" rtlCol="0">
              <a:spAutoFit/>
            </a:bodyPr>
            <a:lstStyle/>
            <a:p>
              <a:r>
                <a:rPr lang="en-US" dirty="0"/>
                <a:t>3</a:t>
              </a:r>
            </a:p>
          </p:txBody>
        </p:sp>
        <p:sp>
          <p:nvSpPr>
            <p:cNvPr id="29" name="TextBox 28"/>
            <p:cNvSpPr txBox="1"/>
            <p:nvPr/>
          </p:nvSpPr>
          <p:spPr>
            <a:xfrm>
              <a:off x="7992756" y="1676400"/>
              <a:ext cx="313044" cy="369332"/>
            </a:xfrm>
            <a:prstGeom prst="rect">
              <a:avLst/>
            </a:prstGeom>
            <a:noFill/>
          </p:spPr>
          <p:txBody>
            <a:bodyPr wrap="none" rtlCol="0">
              <a:spAutoFit/>
            </a:bodyPr>
            <a:lstStyle/>
            <a:p>
              <a:r>
                <a:rPr lang="en-US" dirty="0"/>
                <a:t>4</a:t>
              </a:r>
            </a:p>
          </p:txBody>
        </p:sp>
        <p:sp>
          <p:nvSpPr>
            <p:cNvPr id="30" name="Oval 29"/>
            <p:cNvSpPr/>
            <p:nvPr/>
          </p:nvSpPr>
          <p:spPr>
            <a:xfrm>
              <a:off x="6210300" y="1409700"/>
              <a:ext cx="228600" cy="228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Arrow Connector 38"/>
            <p:cNvCxnSpPr>
              <a:stCxn id="30" idx="6"/>
            </p:cNvCxnSpPr>
            <p:nvPr/>
          </p:nvCxnSpPr>
          <p:spPr>
            <a:xfrm flipV="1">
              <a:off x="6438900" y="1511300"/>
              <a:ext cx="406400" cy="127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0" idx="2"/>
            </p:cNvCxnSpPr>
            <p:nvPr/>
          </p:nvCxnSpPr>
          <p:spPr>
            <a:xfrm flipH="1">
              <a:off x="5778500" y="1524000"/>
              <a:ext cx="431800" cy="127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8948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n-gram models</a:t>
            </a:r>
          </a:p>
        </p:txBody>
      </p:sp>
      <p:sp>
        <p:nvSpPr>
          <p:cNvPr id="3" name="Content Placeholder 2"/>
          <p:cNvSpPr>
            <a:spLocks noGrp="1"/>
          </p:cNvSpPr>
          <p:nvPr>
            <p:ph idx="1"/>
          </p:nvPr>
        </p:nvSpPr>
        <p:spPr>
          <a:xfrm>
            <a:off x="406400" y="1308099"/>
            <a:ext cx="11379200" cy="4937126"/>
          </a:xfrm>
        </p:spPr>
        <p:txBody>
          <a:bodyPr/>
          <a:lstStyle/>
          <a:p>
            <a:r>
              <a:rPr lang="en-US" sz="2800" dirty="0"/>
              <a:t>State: word at position </a:t>
            </a:r>
            <a:r>
              <a:rPr lang="en-US" sz="2800" i="1" dirty="0">
                <a:solidFill>
                  <a:srgbClr val="CC00CC"/>
                </a:solidFill>
              </a:rPr>
              <a:t>t</a:t>
            </a:r>
            <a:r>
              <a:rPr lang="en-US" sz="2800" dirty="0"/>
              <a:t> in text (can also build letter n-grams)</a:t>
            </a:r>
          </a:p>
          <a:p>
            <a:r>
              <a:rPr lang="en-US" sz="2800" dirty="0"/>
              <a:t>Transition model (probabilities come from empirical frequencies):</a:t>
            </a:r>
          </a:p>
          <a:p>
            <a:pPr lvl="1"/>
            <a:r>
              <a:rPr lang="en-US" sz="2400" dirty="0"/>
              <a:t>Unigram (zero-order): </a:t>
            </a:r>
            <a:r>
              <a:rPr lang="en-US" sz="2400" i="1" dirty="0">
                <a:solidFill>
                  <a:srgbClr val="CC00CC"/>
                </a:solidFill>
                <a:latin typeface="Calibri"/>
                <a:cs typeface="Calibri"/>
              </a:rPr>
              <a:t>P</a:t>
            </a:r>
            <a:r>
              <a:rPr lang="en-US" sz="2400" dirty="0">
                <a:solidFill>
                  <a:srgbClr val="CC00CC"/>
                </a:solidFill>
                <a:latin typeface="Calibri"/>
                <a:cs typeface="Calibri"/>
              </a:rPr>
              <a:t>(</a:t>
            </a:r>
            <a:r>
              <a:rPr lang="en-US" sz="2400" i="1" dirty="0" err="1">
                <a:solidFill>
                  <a:srgbClr val="CC00CC"/>
                </a:solidFill>
                <a:latin typeface="Calibri"/>
                <a:cs typeface="Calibri"/>
              </a:rPr>
              <a:t>Word</a:t>
            </a:r>
            <a:r>
              <a:rPr lang="en-US" sz="3200" i="1" baseline="-25000" dirty="0" err="1">
                <a:solidFill>
                  <a:srgbClr val="CC00CC"/>
                </a:solidFill>
                <a:latin typeface="Calibri"/>
                <a:cs typeface="Calibri"/>
              </a:rPr>
              <a:t>t</a:t>
            </a:r>
            <a:r>
              <a:rPr lang="en-US" sz="2400" dirty="0">
                <a:solidFill>
                  <a:srgbClr val="CC00CC"/>
                </a:solidFill>
                <a:latin typeface="Calibri"/>
                <a:cs typeface="Calibri"/>
              </a:rPr>
              <a:t> = </a:t>
            </a:r>
            <a:r>
              <a:rPr lang="en-US" sz="2400" i="1" dirty="0" err="1">
                <a:solidFill>
                  <a:srgbClr val="CC00CC"/>
                </a:solidFill>
                <a:latin typeface="Calibri"/>
                <a:cs typeface="Calibri"/>
              </a:rPr>
              <a:t>i</a:t>
            </a:r>
            <a:r>
              <a:rPr lang="en-US" sz="2400" dirty="0">
                <a:solidFill>
                  <a:srgbClr val="CC00CC"/>
                </a:solidFill>
                <a:latin typeface="Calibri"/>
                <a:cs typeface="Calibri"/>
              </a:rPr>
              <a:t>) </a:t>
            </a:r>
          </a:p>
          <a:p>
            <a:pPr lvl="2"/>
            <a:r>
              <a:rPr lang="en-US" sz="2000" dirty="0"/>
              <a:t>“logical are as are confusion a may right tries agent goal the was . . .”</a:t>
            </a:r>
            <a:endParaRPr lang="en-US" sz="2000" dirty="0">
              <a:solidFill>
                <a:srgbClr val="CC00CC"/>
              </a:solidFill>
              <a:latin typeface="Calibri"/>
              <a:cs typeface="Calibri"/>
            </a:endParaRPr>
          </a:p>
          <a:p>
            <a:pPr lvl="1"/>
            <a:r>
              <a:rPr lang="en-US" sz="2400" dirty="0"/>
              <a:t>Bigram (first-order): </a:t>
            </a:r>
            <a:r>
              <a:rPr lang="en-US" sz="2400" i="1" dirty="0">
                <a:solidFill>
                  <a:srgbClr val="CC00CC"/>
                </a:solidFill>
                <a:latin typeface="Calibri"/>
                <a:cs typeface="Calibri"/>
              </a:rPr>
              <a:t>P</a:t>
            </a:r>
            <a:r>
              <a:rPr lang="en-US" sz="2400" dirty="0">
                <a:solidFill>
                  <a:srgbClr val="CC00CC"/>
                </a:solidFill>
                <a:latin typeface="Calibri"/>
                <a:cs typeface="Calibri"/>
              </a:rPr>
              <a:t>(</a:t>
            </a:r>
            <a:r>
              <a:rPr lang="en-US" sz="2400" i="1" dirty="0" err="1">
                <a:solidFill>
                  <a:srgbClr val="CC00CC"/>
                </a:solidFill>
                <a:latin typeface="Calibri"/>
                <a:cs typeface="Calibri"/>
              </a:rPr>
              <a:t>Word</a:t>
            </a:r>
            <a:r>
              <a:rPr lang="en-US" sz="3200" i="1" baseline="-25000" dirty="0" err="1">
                <a:solidFill>
                  <a:srgbClr val="CC00CC"/>
                </a:solidFill>
                <a:latin typeface="Calibri"/>
                <a:cs typeface="Calibri"/>
              </a:rPr>
              <a:t>t</a:t>
            </a:r>
            <a:r>
              <a:rPr lang="en-US" sz="2400" dirty="0">
                <a:solidFill>
                  <a:srgbClr val="CC00CC"/>
                </a:solidFill>
                <a:latin typeface="Calibri"/>
                <a:cs typeface="Calibri"/>
              </a:rPr>
              <a:t> = </a:t>
            </a:r>
            <a:r>
              <a:rPr lang="en-US" sz="2400" i="1" dirty="0" err="1">
                <a:solidFill>
                  <a:srgbClr val="CC00CC"/>
                </a:solidFill>
                <a:latin typeface="Calibri"/>
                <a:cs typeface="Calibri"/>
              </a:rPr>
              <a:t>i</a:t>
            </a:r>
            <a:r>
              <a:rPr lang="en-US" sz="2400" i="1" dirty="0">
                <a:solidFill>
                  <a:srgbClr val="CC00CC"/>
                </a:solidFill>
                <a:latin typeface="Calibri"/>
                <a:cs typeface="Calibri"/>
              </a:rPr>
              <a:t> </a:t>
            </a:r>
            <a:r>
              <a:rPr lang="en-US" sz="2400" dirty="0">
                <a:solidFill>
                  <a:srgbClr val="CC00CC"/>
                </a:solidFill>
                <a:latin typeface="Calibri"/>
                <a:cs typeface="Calibri"/>
              </a:rPr>
              <a:t>| </a:t>
            </a:r>
            <a:r>
              <a:rPr lang="en-US" sz="2400" i="1" dirty="0">
                <a:solidFill>
                  <a:srgbClr val="CC00CC"/>
                </a:solidFill>
                <a:latin typeface="Calibri"/>
                <a:cs typeface="Calibri"/>
              </a:rPr>
              <a:t>Word</a:t>
            </a:r>
            <a:r>
              <a:rPr lang="en-US" sz="3200" i="1" baseline="-25000" dirty="0">
                <a:solidFill>
                  <a:srgbClr val="CC00CC"/>
                </a:solidFill>
                <a:latin typeface="Calibri"/>
                <a:cs typeface="Calibri"/>
              </a:rPr>
              <a:t>t</a:t>
            </a:r>
            <a:r>
              <a:rPr lang="en-US" sz="3200" baseline="-25000" dirty="0">
                <a:solidFill>
                  <a:srgbClr val="CC00CC"/>
                </a:solidFill>
                <a:latin typeface="Calibri"/>
                <a:cs typeface="Calibri"/>
              </a:rPr>
              <a:t>-1</a:t>
            </a:r>
            <a:r>
              <a:rPr lang="en-US" sz="2400" dirty="0">
                <a:solidFill>
                  <a:srgbClr val="CC00CC"/>
                </a:solidFill>
                <a:latin typeface="Calibri"/>
                <a:cs typeface="Calibri"/>
              </a:rPr>
              <a:t>= </a:t>
            </a:r>
            <a:r>
              <a:rPr lang="en-US" sz="2400" i="1" dirty="0">
                <a:solidFill>
                  <a:srgbClr val="CC00CC"/>
                </a:solidFill>
                <a:latin typeface="Calibri"/>
                <a:cs typeface="Calibri"/>
              </a:rPr>
              <a:t>j</a:t>
            </a:r>
            <a:r>
              <a:rPr lang="en-US" sz="2400" dirty="0">
                <a:solidFill>
                  <a:srgbClr val="CC00CC"/>
                </a:solidFill>
                <a:latin typeface="Calibri"/>
                <a:cs typeface="Calibri"/>
              </a:rPr>
              <a:t>)</a:t>
            </a:r>
          </a:p>
          <a:p>
            <a:pPr lvl="2"/>
            <a:r>
              <a:rPr lang="en-US" sz="2000" dirty="0">
                <a:latin typeface="Calibri"/>
                <a:cs typeface="Calibri"/>
              </a:rPr>
              <a:t> “</a:t>
            </a:r>
            <a:r>
              <a:rPr lang="en-US" sz="2000" dirty="0"/>
              <a:t>systems are very similar computational approach would be represented . . .”</a:t>
            </a:r>
            <a:endParaRPr lang="en-US" sz="2000" dirty="0">
              <a:solidFill>
                <a:srgbClr val="CC00CC"/>
              </a:solidFill>
              <a:latin typeface="Calibri"/>
              <a:cs typeface="Calibri"/>
            </a:endParaRPr>
          </a:p>
          <a:p>
            <a:pPr lvl="1"/>
            <a:r>
              <a:rPr lang="en-US" sz="2400" dirty="0"/>
              <a:t>Trigram (second-order): </a:t>
            </a:r>
            <a:r>
              <a:rPr lang="en-US" sz="2400" i="1" dirty="0">
                <a:solidFill>
                  <a:srgbClr val="CC00CC"/>
                </a:solidFill>
                <a:latin typeface="Calibri"/>
                <a:cs typeface="Calibri"/>
              </a:rPr>
              <a:t>P</a:t>
            </a:r>
            <a:r>
              <a:rPr lang="en-US" sz="2400" dirty="0">
                <a:solidFill>
                  <a:srgbClr val="CC00CC"/>
                </a:solidFill>
                <a:latin typeface="Calibri"/>
                <a:cs typeface="Calibri"/>
              </a:rPr>
              <a:t>(</a:t>
            </a:r>
            <a:r>
              <a:rPr lang="en-US" sz="2400" i="1" dirty="0" err="1">
                <a:solidFill>
                  <a:srgbClr val="CC00CC"/>
                </a:solidFill>
                <a:latin typeface="Calibri"/>
                <a:cs typeface="Calibri"/>
              </a:rPr>
              <a:t>Word</a:t>
            </a:r>
            <a:r>
              <a:rPr lang="en-US" sz="3200" i="1" baseline="-25000" dirty="0" err="1">
                <a:solidFill>
                  <a:srgbClr val="CC00CC"/>
                </a:solidFill>
                <a:latin typeface="Calibri"/>
                <a:cs typeface="Calibri"/>
              </a:rPr>
              <a:t>t</a:t>
            </a:r>
            <a:r>
              <a:rPr lang="en-US" sz="2400" dirty="0">
                <a:solidFill>
                  <a:srgbClr val="CC00CC"/>
                </a:solidFill>
                <a:latin typeface="Calibri"/>
                <a:cs typeface="Calibri"/>
              </a:rPr>
              <a:t> = </a:t>
            </a:r>
            <a:r>
              <a:rPr lang="en-US" sz="2400" i="1" dirty="0" err="1">
                <a:solidFill>
                  <a:srgbClr val="CC00CC"/>
                </a:solidFill>
                <a:latin typeface="Calibri"/>
                <a:cs typeface="Calibri"/>
              </a:rPr>
              <a:t>i</a:t>
            </a:r>
            <a:r>
              <a:rPr lang="en-US" sz="2400" i="1" dirty="0">
                <a:solidFill>
                  <a:srgbClr val="CC00CC"/>
                </a:solidFill>
                <a:latin typeface="Calibri"/>
                <a:cs typeface="Calibri"/>
              </a:rPr>
              <a:t> </a:t>
            </a:r>
            <a:r>
              <a:rPr lang="en-US" sz="2400" dirty="0">
                <a:solidFill>
                  <a:srgbClr val="CC00CC"/>
                </a:solidFill>
                <a:latin typeface="Calibri"/>
                <a:cs typeface="Calibri"/>
              </a:rPr>
              <a:t>| </a:t>
            </a:r>
            <a:r>
              <a:rPr lang="en-US" sz="2400" i="1" dirty="0">
                <a:solidFill>
                  <a:srgbClr val="CC00CC"/>
                </a:solidFill>
                <a:latin typeface="Calibri"/>
                <a:cs typeface="Calibri"/>
              </a:rPr>
              <a:t>Word</a:t>
            </a:r>
            <a:r>
              <a:rPr lang="en-US" sz="3200" i="1" baseline="-25000" dirty="0">
                <a:solidFill>
                  <a:srgbClr val="CC00CC"/>
                </a:solidFill>
                <a:latin typeface="Calibri"/>
                <a:cs typeface="Calibri"/>
              </a:rPr>
              <a:t>t</a:t>
            </a:r>
            <a:r>
              <a:rPr lang="en-US" sz="3200" baseline="-25000" dirty="0">
                <a:solidFill>
                  <a:srgbClr val="CC00CC"/>
                </a:solidFill>
                <a:latin typeface="Calibri"/>
                <a:cs typeface="Calibri"/>
              </a:rPr>
              <a:t>-1</a:t>
            </a:r>
            <a:r>
              <a:rPr lang="en-US" sz="2400" dirty="0">
                <a:solidFill>
                  <a:srgbClr val="CC00CC"/>
                </a:solidFill>
                <a:latin typeface="Calibri"/>
                <a:cs typeface="Calibri"/>
              </a:rPr>
              <a:t>= </a:t>
            </a:r>
            <a:r>
              <a:rPr lang="en-US" sz="2400" i="1" dirty="0">
                <a:solidFill>
                  <a:srgbClr val="CC00CC"/>
                </a:solidFill>
                <a:latin typeface="Calibri"/>
                <a:cs typeface="Calibri"/>
              </a:rPr>
              <a:t>j</a:t>
            </a:r>
            <a:r>
              <a:rPr lang="en-US" sz="2400" dirty="0">
                <a:solidFill>
                  <a:srgbClr val="CC00CC"/>
                </a:solidFill>
                <a:latin typeface="Calibri"/>
                <a:cs typeface="Calibri"/>
              </a:rPr>
              <a:t>, </a:t>
            </a:r>
            <a:r>
              <a:rPr lang="en-US" sz="2400" i="1" dirty="0">
                <a:solidFill>
                  <a:srgbClr val="CC00CC"/>
                </a:solidFill>
                <a:latin typeface="Calibri"/>
                <a:cs typeface="Calibri"/>
              </a:rPr>
              <a:t>Word</a:t>
            </a:r>
            <a:r>
              <a:rPr lang="en-US" i="1" baseline="-25000" dirty="0">
                <a:solidFill>
                  <a:srgbClr val="CC00CC"/>
                </a:solidFill>
                <a:latin typeface="Calibri"/>
                <a:cs typeface="Calibri"/>
              </a:rPr>
              <a:t>t</a:t>
            </a:r>
            <a:r>
              <a:rPr lang="en-US" baseline="-25000" dirty="0">
                <a:solidFill>
                  <a:srgbClr val="CC00CC"/>
                </a:solidFill>
                <a:latin typeface="Calibri"/>
                <a:cs typeface="Calibri"/>
              </a:rPr>
              <a:t>-2</a:t>
            </a:r>
            <a:r>
              <a:rPr lang="en-US" sz="2400" dirty="0">
                <a:solidFill>
                  <a:srgbClr val="CC00CC"/>
                </a:solidFill>
                <a:latin typeface="Calibri"/>
                <a:cs typeface="Calibri"/>
              </a:rPr>
              <a:t>= </a:t>
            </a:r>
            <a:r>
              <a:rPr lang="en-US" sz="2400" i="1" dirty="0">
                <a:solidFill>
                  <a:srgbClr val="CC00CC"/>
                </a:solidFill>
                <a:latin typeface="Calibri"/>
                <a:cs typeface="Calibri"/>
              </a:rPr>
              <a:t>k</a:t>
            </a:r>
            <a:r>
              <a:rPr lang="en-US" sz="2400" dirty="0">
                <a:solidFill>
                  <a:srgbClr val="CC00CC"/>
                </a:solidFill>
                <a:latin typeface="Calibri"/>
                <a:cs typeface="Calibri"/>
              </a:rPr>
              <a:t>) </a:t>
            </a:r>
          </a:p>
          <a:p>
            <a:pPr lvl="2"/>
            <a:r>
              <a:rPr lang="en-US" sz="2000" dirty="0"/>
              <a:t>“planning and scheduling are integrated the success of naive </a:t>
            </a:r>
            <a:r>
              <a:rPr lang="en-US" sz="2000" dirty="0" err="1"/>
              <a:t>bayes</a:t>
            </a:r>
            <a:r>
              <a:rPr lang="en-US" sz="2000" dirty="0"/>
              <a:t> model is . . .”</a:t>
            </a:r>
          </a:p>
          <a:p>
            <a:r>
              <a:rPr lang="en-US" sz="2800" dirty="0">
                <a:solidFill>
                  <a:srgbClr val="000090"/>
                </a:solidFill>
                <a:latin typeface="Calibri"/>
                <a:cs typeface="Calibri"/>
              </a:rPr>
              <a:t>Applications: text classification, language classification, speech recognition</a:t>
            </a:r>
          </a:p>
        </p:txBody>
      </p:sp>
      <p:sp>
        <p:nvSpPr>
          <p:cNvPr id="4" name="Slide Number Placeholder 3"/>
          <p:cNvSpPr>
            <a:spLocks noGrp="1"/>
          </p:cNvSpPr>
          <p:nvPr>
            <p:ph type="sldNum" sz="quarter" idx="12"/>
          </p:nvPr>
        </p:nvSpPr>
        <p:spPr/>
        <p:txBody>
          <a:bodyPr/>
          <a:lstStyle/>
          <a:p>
            <a:fld id="{E0A20002-19F1-4774-AF43-286B6C1B4006}" type="slidenum">
              <a:rPr lang="en-US" smtClean="0"/>
              <a:pPr/>
              <a:t>6</a:t>
            </a:fld>
            <a:endParaRPr lang="en-US"/>
          </a:p>
        </p:txBody>
      </p:sp>
    </p:spTree>
    <p:extLst>
      <p:ext uri="{BB962C8B-B14F-4D97-AF65-F5344CB8AC3E}">
        <p14:creationId xmlns:p14="http://schemas.microsoft.com/office/powerpoint/2010/main" val="84363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38100"/>
            <a:ext cx="12192000" cy="1143000"/>
          </a:xfrm>
        </p:spPr>
        <p:txBody>
          <a:bodyPr/>
          <a:lstStyle/>
          <a:p>
            <a:r>
              <a:rPr lang="en-US" dirty="0">
                <a:ea typeface="ＭＳ Ｐゴシック" pitchFamily="34" charset="-128"/>
              </a:rPr>
              <a:t>Example: Weather</a:t>
            </a:r>
          </a:p>
        </p:txBody>
      </p:sp>
      <p:sp>
        <p:nvSpPr>
          <p:cNvPr id="28674" name="Rectangle 3"/>
          <p:cNvSpPr>
            <a:spLocks noGrp="1" noChangeArrowheads="1"/>
          </p:cNvSpPr>
          <p:nvPr>
            <p:ph idx="1"/>
          </p:nvPr>
        </p:nvSpPr>
        <p:spPr>
          <a:xfrm>
            <a:off x="0" y="1447800"/>
            <a:ext cx="4267200" cy="838200"/>
          </a:xfrm>
        </p:spPr>
        <p:txBody>
          <a:bodyPr/>
          <a:lstStyle/>
          <a:p>
            <a:r>
              <a:rPr lang="en-US" sz="2800" dirty="0">
                <a:ea typeface="ＭＳ Ｐゴシック" pitchFamily="34" charset="-128"/>
              </a:rPr>
              <a:t>States {</a:t>
            </a:r>
            <a:r>
              <a:rPr lang="en-US" sz="2800" dirty="0">
                <a:solidFill>
                  <a:srgbClr val="CC00CC"/>
                </a:solidFill>
                <a:ea typeface="ＭＳ Ｐゴシック" pitchFamily="34" charset="-128"/>
              </a:rPr>
              <a:t>rain, sun</a:t>
            </a:r>
            <a:r>
              <a:rPr lang="en-US" sz="2800" dirty="0">
                <a:ea typeface="ＭＳ Ｐゴシック" pitchFamily="34" charset="-128"/>
              </a:rPr>
              <a:t>}</a:t>
            </a:r>
          </a:p>
          <a:p>
            <a:pPr marL="457176" lvl="1" indent="0">
              <a:buNone/>
            </a:pPr>
            <a:endParaRPr lang="en-US" sz="2400" dirty="0">
              <a:ea typeface="ＭＳ Ｐゴシック" pitchFamily="34" charset="-128"/>
            </a:endParaRPr>
          </a:p>
          <a:p>
            <a:pPr lvl="1"/>
            <a:endParaRPr lang="en-US" sz="2400" dirty="0">
              <a:ea typeface="ＭＳ Ｐゴシック" pitchFamily="34" charset="-128"/>
            </a:endParaRPr>
          </a:p>
          <a:p>
            <a:pPr lvl="1"/>
            <a:endParaRPr lang="en-US" sz="2400" dirty="0">
              <a:ea typeface="ＭＳ Ｐゴシック" pitchFamily="34" charset="-128"/>
            </a:endParaRPr>
          </a:p>
        </p:txBody>
      </p:sp>
      <p:sp>
        <p:nvSpPr>
          <p:cNvPr id="28675" name="Oval 4"/>
          <p:cNvSpPr>
            <a:spLocks noChangeArrowheads="1"/>
          </p:cNvSpPr>
          <p:nvPr/>
        </p:nvSpPr>
        <p:spPr bwMode="auto">
          <a:xfrm>
            <a:off x="5853113" y="5057775"/>
            <a:ext cx="609600" cy="609600"/>
          </a:xfrm>
          <a:prstGeom prst="ellipse">
            <a:avLst/>
          </a:prstGeom>
          <a:solidFill>
            <a:schemeClr val="accent1"/>
          </a:solidFill>
          <a:ln w="28575">
            <a:solidFill>
              <a:schemeClr val="tx1"/>
            </a:solidFill>
            <a:round/>
            <a:headEnd/>
            <a:tailEnd/>
          </a:ln>
        </p:spPr>
        <p:txBody>
          <a:bodyPr wrap="none" anchor="ctr"/>
          <a:lstStyle/>
          <a:p>
            <a:pPr algn="ctr"/>
            <a:r>
              <a:rPr lang="en-US" dirty="0">
                <a:latin typeface="Calibri"/>
                <a:cs typeface="Calibri"/>
              </a:rPr>
              <a:t>rain</a:t>
            </a:r>
          </a:p>
        </p:txBody>
      </p:sp>
      <p:sp>
        <p:nvSpPr>
          <p:cNvPr id="28676" name="Oval 5"/>
          <p:cNvSpPr>
            <a:spLocks noChangeArrowheads="1"/>
          </p:cNvSpPr>
          <p:nvPr/>
        </p:nvSpPr>
        <p:spPr bwMode="auto">
          <a:xfrm>
            <a:off x="7300913" y="5057775"/>
            <a:ext cx="609600" cy="609600"/>
          </a:xfrm>
          <a:prstGeom prst="ellipse">
            <a:avLst/>
          </a:prstGeom>
          <a:solidFill>
            <a:srgbClr val="FFCC00"/>
          </a:solidFill>
          <a:ln w="28575">
            <a:solidFill>
              <a:schemeClr val="tx1"/>
            </a:solidFill>
            <a:round/>
            <a:headEnd/>
            <a:tailEnd/>
          </a:ln>
        </p:spPr>
        <p:txBody>
          <a:bodyPr wrap="none" anchor="ctr"/>
          <a:lstStyle/>
          <a:p>
            <a:pPr algn="ctr"/>
            <a:r>
              <a:rPr lang="en-US">
                <a:latin typeface="Calibri"/>
                <a:cs typeface="Calibri"/>
              </a:rPr>
              <a:t>sun</a:t>
            </a:r>
          </a:p>
        </p:txBody>
      </p:sp>
      <p:cxnSp>
        <p:nvCxnSpPr>
          <p:cNvPr id="28677" name="AutoShape 6"/>
          <p:cNvCxnSpPr>
            <a:cxnSpLocks noChangeShapeType="1"/>
            <a:stCxn id="28675" idx="0"/>
            <a:endCxn id="28676" idx="0"/>
          </p:cNvCxnSpPr>
          <p:nvPr/>
        </p:nvCxnSpPr>
        <p:spPr bwMode="auto">
          <a:xfrm rot="5400000" flipV="1">
            <a:off x="6881019" y="4320381"/>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8678" name="AutoShape 7"/>
          <p:cNvCxnSpPr>
            <a:cxnSpLocks noChangeShapeType="1"/>
            <a:stCxn id="28676" idx="4"/>
            <a:endCxn id="28675" idx="4"/>
          </p:cNvCxnSpPr>
          <p:nvPr/>
        </p:nvCxnSpPr>
        <p:spPr bwMode="auto">
          <a:xfrm rot="5400000">
            <a:off x="6881019" y="4958556"/>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8679" name="AutoShape 8"/>
          <p:cNvCxnSpPr>
            <a:cxnSpLocks noChangeShapeType="1"/>
            <a:stCxn id="28676" idx="7"/>
            <a:endCxn id="28676" idx="6"/>
          </p:cNvCxnSpPr>
          <p:nvPr/>
        </p:nvCxnSpPr>
        <p:spPr bwMode="auto">
          <a:xfrm rot="5400000" flipV="1">
            <a:off x="7758113" y="5195887"/>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8680" name="AutoShape 9"/>
          <p:cNvCxnSpPr>
            <a:cxnSpLocks noChangeShapeType="1"/>
            <a:stCxn id="28675" idx="3"/>
            <a:endCxn id="28675" idx="2"/>
          </p:cNvCxnSpPr>
          <p:nvPr/>
        </p:nvCxnSpPr>
        <p:spPr bwMode="auto">
          <a:xfrm rot="16200000" flipV="1">
            <a:off x="5775325" y="5426075"/>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8681" name="Text Box 10"/>
          <p:cNvSpPr txBox="1">
            <a:spLocks noChangeArrowheads="1"/>
          </p:cNvSpPr>
          <p:nvPr/>
        </p:nvSpPr>
        <p:spPr bwMode="auto">
          <a:xfrm>
            <a:off x="8153400" y="4510087"/>
            <a:ext cx="533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0.9</a:t>
            </a:r>
          </a:p>
        </p:txBody>
      </p:sp>
      <p:sp>
        <p:nvSpPr>
          <p:cNvPr id="28682" name="Text Box 11"/>
          <p:cNvSpPr txBox="1">
            <a:spLocks noChangeArrowheads="1"/>
          </p:cNvSpPr>
          <p:nvPr/>
        </p:nvSpPr>
        <p:spPr bwMode="auto">
          <a:xfrm>
            <a:off x="5638800" y="6048375"/>
            <a:ext cx="533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0.7</a:t>
            </a:r>
          </a:p>
        </p:txBody>
      </p:sp>
      <p:sp>
        <p:nvSpPr>
          <p:cNvPr id="28683" name="Text Box 12"/>
          <p:cNvSpPr txBox="1">
            <a:spLocks noChangeArrowheads="1"/>
          </p:cNvSpPr>
          <p:nvPr/>
        </p:nvSpPr>
        <p:spPr bwMode="auto">
          <a:xfrm>
            <a:off x="6629400" y="4676775"/>
            <a:ext cx="533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0.3</a:t>
            </a:r>
          </a:p>
        </p:txBody>
      </p:sp>
      <p:sp>
        <p:nvSpPr>
          <p:cNvPr id="28684" name="Text Box 13"/>
          <p:cNvSpPr txBox="1">
            <a:spLocks noChangeArrowheads="1"/>
          </p:cNvSpPr>
          <p:nvPr/>
        </p:nvSpPr>
        <p:spPr bwMode="auto">
          <a:xfrm>
            <a:off x="6629400" y="6200775"/>
            <a:ext cx="533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0.1</a:t>
            </a:r>
          </a:p>
        </p:txBody>
      </p:sp>
      <p:sp>
        <p:nvSpPr>
          <p:cNvPr id="28685" name="AutoShape 14"/>
          <p:cNvSpPr>
            <a:spLocks noChangeArrowheads="1"/>
          </p:cNvSpPr>
          <p:nvPr/>
        </p:nvSpPr>
        <p:spPr bwMode="auto">
          <a:xfrm>
            <a:off x="5562600" y="3810000"/>
            <a:ext cx="6019800" cy="457200"/>
          </a:xfrm>
          <a:prstGeom prst="wedgeRectCallout">
            <a:avLst>
              <a:gd name="adj1" fmla="val -49866"/>
              <a:gd name="adj2" fmla="val -26079"/>
            </a:avLst>
          </a:prstGeom>
          <a:solidFill>
            <a:schemeClr val="bg1"/>
          </a:solidFill>
          <a:ln w="9525">
            <a:solidFill>
              <a:schemeClr val="tx1"/>
            </a:solidFill>
            <a:miter lim="800000"/>
            <a:headEnd/>
            <a:tailEnd/>
          </a:ln>
        </p:spPr>
        <p:txBody>
          <a:bodyPr/>
          <a:lstStyle/>
          <a:p>
            <a:pPr algn="ctr"/>
            <a:r>
              <a:rPr lang="en-US" sz="2400" dirty="0">
                <a:solidFill>
                  <a:srgbClr val="CC0000"/>
                </a:solidFill>
                <a:latin typeface="Calibri"/>
                <a:cs typeface="Calibri"/>
              </a:rPr>
              <a:t>Two new ways of representing the same CPT</a:t>
            </a:r>
          </a:p>
        </p:txBody>
      </p:sp>
      <p:grpSp>
        <p:nvGrpSpPr>
          <p:cNvPr id="28687" name="Group 1"/>
          <p:cNvGrpSpPr>
            <a:grpSpLocks/>
          </p:cNvGrpSpPr>
          <p:nvPr/>
        </p:nvGrpSpPr>
        <p:grpSpPr bwMode="auto">
          <a:xfrm>
            <a:off x="8839200" y="5029200"/>
            <a:ext cx="2133600" cy="1066800"/>
            <a:chOff x="2057400" y="3260725"/>
            <a:chExt cx="2133600" cy="1066800"/>
          </a:xfrm>
        </p:grpSpPr>
        <p:sp>
          <p:nvSpPr>
            <p:cNvPr id="28718" name="Rectangle 7"/>
            <p:cNvSpPr>
              <a:spLocks noChangeArrowheads="1"/>
            </p:cNvSpPr>
            <p:nvPr/>
          </p:nvSpPr>
          <p:spPr bwMode="auto">
            <a:xfrm>
              <a:off x="2057400" y="3260725"/>
              <a:ext cx="685800" cy="381000"/>
            </a:xfrm>
            <a:prstGeom prst="rect">
              <a:avLst/>
            </a:prstGeom>
            <a:solidFill>
              <a:srgbClr val="FFCC00"/>
            </a:solidFill>
            <a:ln w="9525">
              <a:solidFill>
                <a:schemeClr val="tx1"/>
              </a:solidFill>
              <a:miter lim="800000"/>
              <a:headEnd/>
              <a:tailEnd/>
            </a:ln>
          </p:spPr>
          <p:txBody>
            <a:bodyPr wrap="none" anchor="ctr"/>
            <a:lstStyle/>
            <a:p>
              <a:pPr algn="ctr"/>
              <a:r>
                <a:rPr lang="en-US">
                  <a:latin typeface="Calibri"/>
                  <a:cs typeface="Calibri"/>
                </a:rPr>
                <a:t>sun</a:t>
              </a:r>
            </a:p>
          </p:txBody>
        </p:sp>
        <p:sp>
          <p:nvSpPr>
            <p:cNvPr id="28719" name="Rectangle 8"/>
            <p:cNvSpPr>
              <a:spLocks noChangeArrowheads="1"/>
            </p:cNvSpPr>
            <p:nvPr/>
          </p:nvSpPr>
          <p:spPr bwMode="auto">
            <a:xfrm>
              <a:off x="2057400" y="3946525"/>
              <a:ext cx="685800" cy="3810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rain</a:t>
              </a:r>
            </a:p>
          </p:txBody>
        </p:sp>
        <p:sp>
          <p:nvSpPr>
            <p:cNvPr id="28720" name="Rectangle 9"/>
            <p:cNvSpPr>
              <a:spLocks noChangeArrowheads="1"/>
            </p:cNvSpPr>
            <p:nvPr/>
          </p:nvSpPr>
          <p:spPr bwMode="auto">
            <a:xfrm>
              <a:off x="3505200" y="3260725"/>
              <a:ext cx="685800" cy="381000"/>
            </a:xfrm>
            <a:prstGeom prst="rect">
              <a:avLst/>
            </a:prstGeom>
            <a:solidFill>
              <a:srgbClr val="FFCC00"/>
            </a:solidFill>
            <a:ln w="9525">
              <a:solidFill>
                <a:schemeClr val="tx1"/>
              </a:solidFill>
              <a:miter lim="800000"/>
              <a:headEnd/>
              <a:tailEnd/>
            </a:ln>
          </p:spPr>
          <p:txBody>
            <a:bodyPr wrap="none" anchor="ctr"/>
            <a:lstStyle/>
            <a:p>
              <a:pPr algn="ctr"/>
              <a:r>
                <a:rPr lang="en-US">
                  <a:latin typeface="Calibri"/>
                  <a:cs typeface="Calibri"/>
                </a:rPr>
                <a:t>sun</a:t>
              </a:r>
            </a:p>
          </p:txBody>
        </p:sp>
        <p:sp>
          <p:nvSpPr>
            <p:cNvPr id="28721" name="Rectangle 10"/>
            <p:cNvSpPr>
              <a:spLocks noChangeArrowheads="1"/>
            </p:cNvSpPr>
            <p:nvPr/>
          </p:nvSpPr>
          <p:spPr bwMode="auto">
            <a:xfrm>
              <a:off x="3505200" y="3946525"/>
              <a:ext cx="685800" cy="3810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rain</a:t>
              </a:r>
            </a:p>
          </p:txBody>
        </p:sp>
        <p:cxnSp>
          <p:nvCxnSpPr>
            <p:cNvPr id="28722" name="AutoShape 15"/>
            <p:cNvCxnSpPr>
              <a:cxnSpLocks noChangeShapeType="1"/>
              <a:stCxn id="28718" idx="3"/>
              <a:endCxn id="28720" idx="1"/>
            </p:cNvCxnSpPr>
            <p:nvPr/>
          </p:nvCxnSpPr>
          <p:spPr bwMode="auto">
            <a:xfrm>
              <a:off x="2743200" y="3451225"/>
              <a:ext cx="76200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8723" name="AutoShape 16"/>
            <p:cNvCxnSpPr>
              <a:cxnSpLocks noChangeShapeType="1"/>
              <a:stCxn id="28718" idx="3"/>
              <a:endCxn id="28721" idx="1"/>
            </p:cNvCxnSpPr>
            <p:nvPr/>
          </p:nvCxnSpPr>
          <p:spPr bwMode="auto">
            <a:xfrm>
              <a:off x="2743200" y="3451225"/>
              <a:ext cx="762000" cy="685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8724" name="AutoShape 17"/>
            <p:cNvCxnSpPr>
              <a:cxnSpLocks noChangeShapeType="1"/>
              <a:stCxn id="28719" idx="3"/>
              <a:endCxn id="28720" idx="1"/>
            </p:cNvCxnSpPr>
            <p:nvPr/>
          </p:nvCxnSpPr>
          <p:spPr bwMode="auto">
            <a:xfrm flipV="1">
              <a:off x="2743200" y="3451225"/>
              <a:ext cx="762000" cy="685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8725" name="AutoShape 18"/>
            <p:cNvCxnSpPr>
              <a:cxnSpLocks noChangeShapeType="1"/>
              <a:stCxn id="28719" idx="3"/>
              <a:endCxn id="28721" idx="1"/>
            </p:cNvCxnSpPr>
            <p:nvPr/>
          </p:nvCxnSpPr>
          <p:spPr bwMode="auto">
            <a:xfrm>
              <a:off x="2743200" y="4137025"/>
              <a:ext cx="76200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grpSp>
      <p:sp>
        <p:nvSpPr>
          <p:cNvPr id="28688" name="Text Box 12"/>
          <p:cNvSpPr txBox="1">
            <a:spLocks noChangeArrowheads="1"/>
          </p:cNvSpPr>
          <p:nvPr/>
        </p:nvSpPr>
        <p:spPr bwMode="auto">
          <a:xfrm>
            <a:off x="9829800" y="5181600"/>
            <a:ext cx="533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0.1</a:t>
            </a:r>
          </a:p>
        </p:txBody>
      </p:sp>
      <p:sp>
        <p:nvSpPr>
          <p:cNvPr id="28689" name="Text Box 10"/>
          <p:cNvSpPr txBox="1">
            <a:spLocks noChangeArrowheads="1"/>
          </p:cNvSpPr>
          <p:nvPr/>
        </p:nvSpPr>
        <p:spPr bwMode="auto">
          <a:xfrm>
            <a:off x="9829800" y="4814887"/>
            <a:ext cx="533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0.9</a:t>
            </a:r>
          </a:p>
        </p:txBody>
      </p:sp>
      <p:sp>
        <p:nvSpPr>
          <p:cNvPr id="28690" name="Text Box 10"/>
          <p:cNvSpPr txBox="1">
            <a:spLocks noChangeArrowheads="1"/>
          </p:cNvSpPr>
          <p:nvPr/>
        </p:nvSpPr>
        <p:spPr bwMode="auto">
          <a:xfrm>
            <a:off x="9829800" y="5943600"/>
            <a:ext cx="533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0.7</a:t>
            </a:r>
          </a:p>
        </p:txBody>
      </p:sp>
      <p:sp>
        <p:nvSpPr>
          <p:cNvPr id="28691" name="Text Box 10"/>
          <p:cNvSpPr txBox="1">
            <a:spLocks noChangeArrowheads="1"/>
          </p:cNvSpPr>
          <p:nvPr/>
        </p:nvSpPr>
        <p:spPr bwMode="auto">
          <a:xfrm>
            <a:off x="9829800" y="5500687"/>
            <a:ext cx="533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0.3</a:t>
            </a:r>
          </a:p>
        </p:txBody>
      </p:sp>
      <p:graphicFrame>
        <p:nvGraphicFramePr>
          <p:cNvPr id="29" name="Table 28"/>
          <p:cNvGraphicFramePr>
            <a:graphicFrameLocks noGrp="1"/>
          </p:cNvGraphicFramePr>
          <p:nvPr>
            <p:extLst>
              <p:ext uri="{D42A27DB-BD31-4B8C-83A1-F6EECF244321}">
                <p14:modId xmlns:p14="http://schemas.microsoft.com/office/powerpoint/2010/main" val="802308578"/>
              </p:ext>
            </p:extLst>
          </p:nvPr>
        </p:nvGraphicFramePr>
        <p:xfrm>
          <a:off x="1143001" y="5105400"/>
          <a:ext cx="2362199" cy="1478789"/>
        </p:xfrm>
        <a:graphic>
          <a:graphicData uri="http://schemas.openxmlformats.org/drawingml/2006/table">
            <a:tbl>
              <a:tblPr firstRow="1" bandRow="1">
                <a:tableStyleId>{10A1B5D5-9B99-4C35-A422-299274C87663}</a:tableStyleId>
              </a:tblPr>
              <a:tblGrid>
                <a:gridCol w="609600">
                  <a:extLst>
                    <a:ext uri="{9D8B030D-6E8A-4147-A177-3AD203B41FA5}">
                      <a16:colId xmlns:a16="http://schemas.microsoft.com/office/drawing/2014/main" val="20000"/>
                    </a:ext>
                  </a:extLst>
                </a:gridCol>
                <a:gridCol w="813663">
                  <a:extLst>
                    <a:ext uri="{9D8B030D-6E8A-4147-A177-3AD203B41FA5}">
                      <a16:colId xmlns:a16="http://schemas.microsoft.com/office/drawing/2014/main" val="20001"/>
                    </a:ext>
                  </a:extLst>
                </a:gridCol>
                <a:gridCol w="938936">
                  <a:extLst>
                    <a:ext uri="{9D8B030D-6E8A-4147-A177-3AD203B41FA5}">
                      <a16:colId xmlns:a16="http://schemas.microsoft.com/office/drawing/2014/main" val="20002"/>
                    </a:ext>
                  </a:extLst>
                </a:gridCol>
              </a:tblGrid>
              <a:tr h="381131">
                <a:tc>
                  <a:txBody>
                    <a:bodyPr/>
                    <a:lstStyle/>
                    <a:p>
                      <a:pPr algn="ct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gridSpan="2">
                  <a:txBody>
                    <a:bodyPr/>
                    <a:lstStyle/>
                    <a:p>
                      <a:pPr algn="ctr"/>
                      <a:r>
                        <a:rPr lang="en-US" sz="1800" b="1" dirty="0">
                          <a:solidFill>
                            <a:schemeClr val="tx1"/>
                          </a:solidFill>
                          <a:latin typeface="Calibri"/>
                          <a:cs typeface="Calibri"/>
                        </a:rPr>
                        <a:t>P(</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dirty="0">
                          <a:solidFill>
                            <a:schemeClr val="tx1"/>
                          </a:solidFill>
                          <a:latin typeface="Calibri"/>
                          <a:cs typeface="Calibri"/>
                        </a:rPr>
                        <a:t>|</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r>
                        <a:rPr lang="en-US" sz="18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rain</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algn="ctr"/>
                      <a:r>
                        <a:rPr lang="en-US" sz="18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0.3</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9" name="Rectangle 3"/>
          <p:cNvSpPr txBox="1">
            <a:spLocks noChangeArrowheads="1"/>
          </p:cNvSpPr>
          <p:nvPr/>
        </p:nvSpPr>
        <p:spPr bwMode="auto">
          <a:xfrm>
            <a:off x="0" y="2286000"/>
            <a:ext cx="4724400" cy="16002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sz="2800" dirty="0">
                <a:ea typeface="ＭＳ Ｐゴシック" pitchFamily="34" charset="-128"/>
              </a:rPr>
              <a:t>Initial distribution </a:t>
            </a:r>
            <a:r>
              <a:rPr lang="en-US" sz="2800" i="1" dirty="0">
                <a:solidFill>
                  <a:srgbClr val="CC00CC"/>
                </a:solidFill>
                <a:latin typeface="Calibri"/>
                <a:ea typeface="ＭＳ Ｐゴシック" pitchFamily="34" charset="-128"/>
                <a:cs typeface="Calibri"/>
              </a:rPr>
              <a:t>P</a:t>
            </a:r>
            <a:r>
              <a:rPr lang="en-US" sz="2800" dirty="0">
                <a:solidFill>
                  <a:srgbClr val="CC00CC"/>
                </a:solidFill>
                <a:latin typeface="Calibri"/>
                <a:ea typeface="ＭＳ Ｐゴシック" pitchFamily="34" charset="-128"/>
                <a:cs typeface="Calibri"/>
              </a:rPr>
              <a:t>(</a:t>
            </a:r>
            <a:r>
              <a:rPr lang="en-US" sz="2800" i="1" dirty="0">
                <a:solidFill>
                  <a:srgbClr val="CC00CC"/>
                </a:solidFill>
                <a:latin typeface="Calibri"/>
                <a:ea typeface="ＭＳ Ｐゴシック" pitchFamily="34" charset="-128"/>
                <a:cs typeface="Calibri"/>
              </a:rPr>
              <a:t>X</a:t>
            </a:r>
            <a:r>
              <a:rPr lang="en-US" sz="3600" baseline="-25000" dirty="0">
                <a:solidFill>
                  <a:srgbClr val="CC00CC"/>
                </a:solidFill>
                <a:latin typeface="Calibri"/>
                <a:cs typeface="Calibri"/>
              </a:rPr>
              <a:t>0</a:t>
            </a:r>
            <a:r>
              <a:rPr lang="en-US" sz="2800" dirty="0">
                <a:solidFill>
                  <a:srgbClr val="CC00CC"/>
                </a:solidFill>
                <a:latin typeface="Calibri"/>
                <a:cs typeface="Calibri"/>
              </a:rPr>
              <a:t>) </a:t>
            </a:r>
            <a:endParaRPr lang="en-US" sz="2800" dirty="0">
              <a:ea typeface="ＭＳ Ｐゴシック" pitchFamily="34" charset="-128"/>
            </a:endParaRPr>
          </a:p>
          <a:p>
            <a:pPr lvl="2"/>
            <a:endParaRPr lang="en-US" dirty="0">
              <a:ea typeface="ＭＳ Ｐゴシック" pitchFamily="34" charset="-128"/>
            </a:endParaRPr>
          </a:p>
          <a:p>
            <a:pPr marL="342882" lvl="1" indent="-342882">
              <a:buClr>
                <a:schemeClr val="accent2"/>
              </a:buClr>
            </a:pPr>
            <a:endParaRPr lang="en-US" sz="2800" dirty="0">
              <a:ea typeface="ＭＳ Ｐゴシック" pitchFamily="34" charset="-128"/>
            </a:endParaRPr>
          </a:p>
          <a:p>
            <a:pPr marL="342882" lvl="1" indent="-342882">
              <a:buClr>
                <a:schemeClr val="accent2"/>
              </a:buClr>
            </a:pPr>
            <a:endParaRPr lang="en-US" dirty="0"/>
          </a:p>
          <a:p>
            <a:pPr marL="342882" lvl="1" indent="-342882">
              <a:buClr>
                <a:schemeClr val="accent2"/>
              </a:buClr>
            </a:pPr>
            <a:r>
              <a:rPr lang="en-US" sz="2800" dirty="0">
                <a:solidFill>
                  <a:srgbClr val="000090"/>
                </a:solidFill>
                <a:ea typeface="ＭＳ Ｐゴシック" pitchFamily="34" charset="-128"/>
              </a:rPr>
              <a:t>Transition model </a:t>
            </a:r>
            <a:r>
              <a:rPr lang="en-US" i="1" dirty="0">
                <a:solidFill>
                  <a:srgbClr val="CC00CC"/>
                </a:solidFill>
                <a:latin typeface="Calibri"/>
                <a:cs typeface="Calibri"/>
              </a:rPr>
              <a:t>P</a:t>
            </a:r>
            <a:r>
              <a:rPr lang="en-US" dirty="0">
                <a:solidFill>
                  <a:srgbClr val="CC00CC"/>
                </a:solidFill>
                <a:latin typeface="Calibri"/>
                <a:cs typeface="Calibri"/>
              </a:rPr>
              <a:t>(</a:t>
            </a:r>
            <a:r>
              <a:rPr lang="en-US" i="1" dirty="0" err="1">
                <a:solidFill>
                  <a:srgbClr val="CC00CC"/>
                </a:solidFill>
                <a:latin typeface="Calibri"/>
                <a:cs typeface="Calibri"/>
              </a:rPr>
              <a:t>X</a:t>
            </a:r>
            <a:r>
              <a:rPr lang="en-US" sz="3600" i="1" baseline="-25000" dirty="0" err="1">
                <a:solidFill>
                  <a:srgbClr val="CC00CC"/>
                </a:solidFill>
                <a:latin typeface="Calibri"/>
                <a:cs typeface="Calibri"/>
              </a:rPr>
              <a:t>t</a:t>
            </a:r>
            <a:r>
              <a:rPr lang="en-US" dirty="0">
                <a:solidFill>
                  <a:srgbClr val="CC00CC"/>
                </a:solidFill>
                <a:latin typeface="Calibri"/>
                <a:cs typeface="Calibri"/>
              </a:rPr>
              <a:t> | </a:t>
            </a:r>
            <a:r>
              <a:rPr lang="en-US" i="1" dirty="0">
                <a:solidFill>
                  <a:srgbClr val="CC00CC"/>
                </a:solidFill>
                <a:latin typeface="Calibri"/>
                <a:cs typeface="Calibri"/>
              </a:rPr>
              <a:t>X</a:t>
            </a:r>
            <a:r>
              <a:rPr lang="en-US" sz="3600" i="1" baseline="-25000" dirty="0">
                <a:solidFill>
                  <a:srgbClr val="CC00CC"/>
                </a:solidFill>
                <a:latin typeface="Calibri"/>
                <a:cs typeface="Calibri"/>
              </a:rPr>
              <a:t>t</a:t>
            </a:r>
            <a:r>
              <a:rPr lang="en-US" sz="3600" baseline="-25000" dirty="0">
                <a:solidFill>
                  <a:srgbClr val="CC00CC"/>
                </a:solidFill>
                <a:latin typeface="Calibri"/>
                <a:cs typeface="Calibri"/>
              </a:rPr>
              <a:t>-1</a:t>
            </a:r>
            <a:r>
              <a:rPr lang="en-US" dirty="0">
                <a:solidFill>
                  <a:srgbClr val="CC00CC"/>
                </a:solidFill>
                <a:latin typeface="Calibri"/>
                <a:cs typeface="Calibri"/>
              </a:rPr>
              <a:t>)</a:t>
            </a:r>
            <a:endParaRPr lang="en-US" dirty="0"/>
          </a:p>
          <a:p>
            <a:pPr lvl="1"/>
            <a:endParaRPr lang="en-US" sz="2400" dirty="0">
              <a:ea typeface="ＭＳ Ｐゴシック"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143000"/>
            <a:ext cx="5298851" cy="2266947"/>
          </a:xfrm>
          <a:prstGeom prst="rect">
            <a:avLst/>
          </a:prstGeom>
        </p:spPr>
      </p:pic>
      <p:graphicFrame>
        <p:nvGraphicFramePr>
          <p:cNvPr id="31" name="Table 30"/>
          <p:cNvGraphicFramePr>
            <a:graphicFrameLocks noGrp="1"/>
          </p:cNvGraphicFramePr>
          <p:nvPr>
            <p:extLst>
              <p:ext uri="{D42A27DB-BD31-4B8C-83A1-F6EECF244321}">
                <p14:modId xmlns:p14="http://schemas.microsoft.com/office/powerpoint/2010/main" val="2411655971"/>
              </p:ext>
            </p:extLst>
          </p:nvPr>
        </p:nvGraphicFramePr>
        <p:xfrm>
          <a:off x="1295400" y="2971800"/>
          <a:ext cx="1752599" cy="1112903"/>
        </p:xfrm>
        <a:graphic>
          <a:graphicData uri="http://schemas.openxmlformats.org/drawingml/2006/table">
            <a:tbl>
              <a:tblPr firstRow="1" bandRow="1">
                <a:tableStyleId>{10A1B5D5-9B99-4C35-A422-299274C87663}</a:tableStyleId>
              </a:tblPr>
              <a:tblGrid>
                <a:gridCol w="813663">
                  <a:extLst>
                    <a:ext uri="{9D8B030D-6E8A-4147-A177-3AD203B41FA5}">
                      <a16:colId xmlns:a16="http://schemas.microsoft.com/office/drawing/2014/main" val="20000"/>
                    </a:ext>
                  </a:extLst>
                </a:gridCol>
                <a:gridCol w="938936">
                  <a:extLst>
                    <a:ext uri="{9D8B030D-6E8A-4147-A177-3AD203B41FA5}">
                      <a16:colId xmlns:a16="http://schemas.microsoft.com/office/drawing/2014/main" val="20001"/>
                    </a:ext>
                  </a:extLst>
                </a:gridCol>
              </a:tblGrid>
              <a:tr h="381131">
                <a:tc gridSpan="2">
                  <a:txBody>
                    <a:bodyPr/>
                    <a:lstStyle/>
                    <a:p>
                      <a:pPr algn="ctr"/>
                      <a:r>
                        <a:rPr lang="en-US" sz="1800" b="1" dirty="0">
                          <a:solidFill>
                            <a:schemeClr val="tx1"/>
                          </a:solidFill>
                          <a:latin typeface="Calibri"/>
                          <a:cs typeface="Calibri"/>
                        </a:rPr>
                        <a:t>P(</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0</a:t>
                      </a:r>
                      <a:r>
                        <a:rPr lang="en-US" sz="18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rain</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algn="ctr"/>
                      <a:r>
                        <a:rPr lang="en-US" sz="1800" b="0" dirty="0">
                          <a:latin typeface="Calibri"/>
                          <a:cs typeface="Calibri"/>
                        </a:rPr>
                        <a:t>0.5</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0.5</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8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6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6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6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6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animBg="1"/>
      <p:bldP spid="28681" grpId="0"/>
      <p:bldP spid="28682" grpId="0"/>
      <p:bldP spid="28683" grpId="0"/>
      <p:bldP spid="28684" grpId="0"/>
      <p:bldP spid="28685" grpId="0" animBg="1"/>
      <p:bldP spid="28688" grpId="0"/>
      <p:bldP spid="28689" grpId="0"/>
      <p:bldP spid="28690" grpId="0"/>
      <p:bldP spid="286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prediction</a:t>
            </a:r>
          </a:p>
        </p:txBody>
      </p:sp>
      <p:sp>
        <p:nvSpPr>
          <p:cNvPr id="3" name="Content Placeholder 2"/>
          <p:cNvSpPr>
            <a:spLocks noGrp="1"/>
          </p:cNvSpPr>
          <p:nvPr>
            <p:ph idx="1"/>
          </p:nvPr>
        </p:nvSpPr>
        <p:spPr/>
        <p:txBody>
          <a:bodyPr/>
          <a:lstStyle/>
          <a:p>
            <a:r>
              <a:rPr lang="en-US" dirty="0"/>
              <a:t>Time 0: &lt;0.5,0.5&gt;</a:t>
            </a:r>
          </a:p>
          <a:p>
            <a:endParaRPr lang="en-US" dirty="0"/>
          </a:p>
          <a:p>
            <a:pPr marL="0" indent="0">
              <a:buNone/>
            </a:pPr>
            <a:endParaRPr lang="en-US" dirty="0"/>
          </a:p>
          <a:p>
            <a:r>
              <a:rPr lang="en-US" dirty="0"/>
              <a:t>What is the weather like at time 1?</a:t>
            </a:r>
          </a:p>
          <a:p>
            <a:pPr lvl="1"/>
            <a:r>
              <a:rPr lang="en-US" i="1" dirty="0">
                <a:solidFill>
                  <a:srgbClr val="CC00CC"/>
                </a:solidFill>
                <a:latin typeface="Calibri"/>
                <a:cs typeface="Calibri"/>
              </a:rPr>
              <a:t>P</a:t>
            </a:r>
            <a:r>
              <a:rPr lang="en-US" dirty="0">
                <a:solidFill>
                  <a:srgbClr val="CC00CC"/>
                </a:solidFill>
                <a:latin typeface="Calibri"/>
                <a:cs typeface="Calibri"/>
              </a:rPr>
              <a:t>(</a:t>
            </a:r>
            <a:r>
              <a:rPr lang="en-US" i="1" dirty="0">
                <a:solidFill>
                  <a:srgbClr val="CC00CC"/>
                </a:solidFill>
                <a:latin typeface="Calibri"/>
                <a:cs typeface="Calibri"/>
              </a:rPr>
              <a:t>X</a:t>
            </a:r>
            <a:r>
              <a:rPr lang="en-US" sz="3200" baseline="-25000" dirty="0">
                <a:solidFill>
                  <a:srgbClr val="CC00CC"/>
                </a:solidFill>
                <a:latin typeface="Calibri"/>
                <a:cs typeface="Calibri"/>
              </a:rPr>
              <a:t>1</a:t>
            </a:r>
            <a:r>
              <a:rPr lang="en-US" dirty="0">
                <a:solidFill>
                  <a:srgbClr val="CC00CC"/>
                </a:solidFill>
                <a:latin typeface="Calibri"/>
                <a:cs typeface="Calibri"/>
              </a:rPr>
              <a:t>) = </a:t>
            </a:r>
            <a:r>
              <a:rPr lang="en-US" dirty="0">
                <a:solidFill>
                  <a:srgbClr val="CC00CC"/>
                </a:solidFill>
                <a:sym typeface="Symbol"/>
              </a:rPr>
              <a:t></a:t>
            </a:r>
            <a:r>
              <a:rPr lang="en-US" sz="3200" i="1" baseline="-25000" dirty="0">
                <a:solidFill>
                  <a:srgbClr val="CC00CC"/>
                </a:solidFill>
                <a:sym typeface="Symbol"/>
              </a:rPr>
              <a:t>x</a:t>
            </a:r>
            <a:r>
              <a:rPr lang="en-US" sz="2400" i="1" baseline="-51000" dirty="0">
                <a:solidFill>
                  <a:srgbClr val="CC00CC"/>
                </a:solidFill>
                <a:sym typeface="Symbol"/>
              </a:rPr>
              <a:t>0</a:t>
            </a:r>
            <a:r>
              <a:rPr lang="en-US" i="1" dirty="0">
                <a:solidFill>
                  <a:srgbClr val="CC00CC"/>
                </a:solidFill>
                <a:sym typeface="Symbol"/>
              </a:rPr>
              <a:t> P</a:t>
            </a:r>
            <a:r>
              <a:rPr lang="en-US" dirty="0">
                <a:solidFill>
                  <a:srgbClr val="CC00CC"/>
                </a:solidFill>
                <a:sym typeface="Symbol"/>
              </a:rPr>
              <a:t>(</a:t>
            </a:r>
            <a:r>
              <a:rPr lang="en-US" i="1" dirty="0">
                <a:solidFill>
                  <a:srgbClr val="CC00CC"/>
                </a:solidFill>
                <a:sym typeface="Symbol"/>
              </a:rPr>
              <a:t>X</a:t>
            </a:r>
            <a:r>
              <a:rPr lang="en-US" baseline="-25000" dirty="0">
                <a:solidFill>
                  <a:srgbClr val="CC00CC"/>
                </a:solidFill>
                <a:latin typeface="Calibri"/>
                <a:cs typeface="Calibri"/>
              </a:rPr>
              <a:t>1</a:t>
            </a:r>
            <a:r>
              <a:rPr lang="en-US" i="1" dirty="0">
                <a:solidFill>
                  <a:srgbClr val="CC00CC"/>
                </a:solidFill>
                <a:sym typeface="Symbol"/>
              </a:rPr>
              <a:t>,X</a:t>
            </a:r>
            <a:r>
              <a:rPr lang="en-US" baseline="-25000" dirty="0">
                <a:solidFill>
                  <a:srgbClr val="CC00CC"/>
                </a:solidFill>
                <a:latin typeface="Calibri"/>
                <a:cs typeface="Calibri"/>
                <a:sym typeface="Symbol"/>
              </a:rPr>
              <a:t>0</a:t>
            </a:r>
            <a:r>
              <a:rPr lang="en-US" i="1" dirty="0">
                <a:solidFill>
                  <a:srgbClr val="CC00CC"/>
                </a:solidFill>
                <a:sym typeface="Symbol"/>
              </a:rPr>
              <a:t>=x</a:t>
            </a:r>
            <a:r>
              <a:rPr lang="en-US" baseline="-25000" dirty="0">
                <a:solidFill>
                  <a:srgbClr val="CC00CC"/>
                </a:solidFill>
                <a:latin typeface="Calibri"/>
                <a:cs typeface="Calibri"/>
                <a:sym typeface="Symbol"/>
              </a:rPr>
              <a:t>0</a:t>
            </a:r>
            <a:r>
              <a:rPr lang="en-US" dirty="0">
                <a:solidFill>
                  <a:srgbClr val="CC00CC"/>
                </a:solidFill>
                <a:sym typeface="Symbol"/>
              </a:rPr>
              <a:t>)</a:t>
            </a:r>
          </a:p>
          <a:p>
            <a:pPr lvl="1"/>
            <a:r>
              <a:rPr lang="en-US" dirty="0">
                <a:solidFill>
                  <a:srgbClr val="CC00CC"/>
                </a:solidFill>
                <a:sym typeface="Symbol"/>
              </a:rPr>
              <a:t>          = </a:t>
            </a:r>
            <a:r>
              <a:rPr lang="en-US" sz="3200" i="1" baseline="-25000" dirty="0">
                <a:solidFill>
                  <a:srgbClr val="CC00CC"/>
                </a:solidFill>
                <a:sym typeface="Symbol"/>
              </a:rPr>
              <a:t>x</a:t>
            </a:r>
            <a:r>
              <a:rPr lang="en-US" sz="2400" i="1" baseline="-51000" dirty="0">
                <a:solidFill>
                  <a:srgbClr val="CC00CC"/>
                </a:solidFill>
                <a:sym typeface="Symbol"/>
              </a:rPr>
              <a:t>0</a:t>
            </a:r>
            <a:r>
              <a:rPr lang="en-US" i="1" dirty="0">
                <a:solidFill>
                  <a:srgbClr val="CC00CC"/>
                </a:solidFill>
                <a:sym typeface="Symbol"/>
              </a:rPr>
              <a:t> P</a:t>
            </a:r>
            <a:r>
              <a:rPr lang="en-US" dirty="0">
                <a:solidFill>
                  <a:srgbClr val="CC00CC"/>
                </a:solidFill>
                <a:sym typeface="Symbol"/>
              </a:rPr>
              <a:t>(</a:t>
            </a:r>
            <a:r>
              <a:rPr lang="en-US" i="1" dirty="0">
                <a:solidFill>
                  <a:srgbClr val="CC00CC"/>
                </a:solidFill>
                <a:sym typeface="Symbol"/>
              </a:rPr>
              <a:t>X</a:t>
            </a:r>
            <a:r>
              <a:rPr lang="en-US" baseline="-25000" dirty="0">
                <a:solidFill>
                  <a:srgbClr val="CC00CC"/>
                </a:solidFill>
                <a:latin typeface="Calibri"/>
                <a:cs typeface="Calibri"/>
                <a:sym typeface="Symbol"/>
              </a:rPr>
              <a:t>0</a:t>
            </a:r>
            <a:r>
              <a:rPr lang="en-US" i="1" dirty="0">
                <a:solidFill>
                  <a:srgbClr val="CC00CC"/>
                </a:solidFill>
                <a:sym typeface="Symbol"/>
              </a:rPr>
              <a:t>=x</a:t>
            </a:r>
            <a:r>
              <a:rPr lang="en-US" baseline="-25000" dirty="0">
                <a:solidFill>
                  <a:srgbClr val="CC00CC"/>
                </a:solidFill>
                <a:latin typeface="Calibri"/>
                <a:cs typeface="Calibri"/>
                <a:sym typeface="Symbol"/>
              </a:rPr>
              <a:t>0</a:t>
            </a:r>
            <a:r>
              <a:rPr lang="en-US" dirty="0">
                <a:solidFill>
                  <a:srgbClr val="CC00CC"/>
                </a:solidFill>
                <a:sym typeface="Symbol"/>
              </a:rPr>
              <a:t>)</a:t>
            </a:r>
            <a:r>
              <a:rPr lang="en-US" i="1" dirty="0">
                <a:solidFill>
                  <a:srgbClr val="CC00CC"/>
                </a:solidFill>
                <a:sym typeface="Symbol"/>
              </a:rPr>
              <a:t> P</a:t>
            </a:r>
            <a:r>
              <a:rPr lang="en-US" dirty="0">
                <a:solidFill>
                  <a:srgbClr val="CC00CC"/>
                </a:solidFill>
                <a:sym typeface="Symbol"/>
              </a:rPr>
              <a:t>(</a:t>
            </a:r>
            <a:r>
              <a:rPr lang="en-US" i="1" dirty="0">
                <a:solidFill>
                  <a:srgbClr val="CC00CC"/>
                </a:solidFill>
                <a:sym typeface="Symbol"/>
              </a:rPr>
              <a:t>X</a:t>
            </a:r>
            <a:r>
              <a:rPr lang="en-US" baseline="-25000" dirty="0">
                <a:solidFill>
                  <a:srgbClr val="CC00CC"/>
                </a:solidFill>
                <a:latin typeface="Calibri"/>
                <a:cs typeface="Calibri"/>
              </a:rPr>
              <a:t>1</a:t>
            </a:r>
            <a:r>
              <a:rPr lang="en-US" dirty="0">
                <a:solidFill>
                  <a:srgbClr val="CC00CC"/>
                </a:solidFill>
                <a:latin typeface="Calibri"/>
                <a:cs typeface="Calibri"/>
              </a:rPr>
              <a:t>|</a:t>
            </a:r>
            <a:r>
              <a:rPr lang="en-US" baseline="-25000" dirty="0">
                <a:solidFill>
                  <a:srgbClr val="CC00CC"/>
                </a:solidFill>
                <a:latin typeface="Calibri"/>
                <a:cs typeface="Calibri"/>
              </a:rPr>
              <a:t> </a:t>
            </a:r>
            <a:r>
              <a:rPr lang="en-US" i="1" dirty="0">
                <a:solidFill>
                  <a:srgbClr val="CC00CC"/>
                </a:solidFill>
                <a:sym typeface="Symbol"/>
              </a:rPr>
              <a:t>X</a:t>
            </a:r>
            <a:r>
              <a:rPr lang="en-US" baseline="-25000" dirty="0">
                <a:solidFill>
                  <a:srgbClr val="CC00CC"/>
                </a:solidFill>
                <a:latin typeface="Calibri"/>
                <a:cs typeface="Calibri"/>
                <a:sym typeface="Symbol"/>
              </a:rPr>
              <a:t>0</a:t>
            </a:r>
            <a:r>
              <a:rPr lang="en-US" i="1" dirty="0">
                <a:solidFill>
                  <a:srgbClr val="CC00CC"/>
                </a:solidFill>
                <a:sym typeface="Symbol"/>
              </a:rPr>
              <a:t>=x</a:t>
            </a:r>
            <a:r>
              <a:rPr lang="en-US" baseline="-25000" dirty="0">
                <a:solidFill>
                  <a:srgbClr val="CC00CC"/>
                </a:solidFill>
                <a:latin typeface="Calibri"/>
                <a:cs typeface="Calibri"/>
                <a:sym typeface="Symbol"/>
              </a:rPr>
              <a:t>0</a:t>
            </a:r>
            <a:r>
              <a:rPr lang="en-US" dirty="0">
                <a:solidFill>
                  <a:srgbClr val="CC00CC"/>
                </a:solidFill>
                <a:sym typeface="Symbol"/>
              </a:rPr>
              <a:t>)</a:t>
            </a:r>
          </a:p>
          <a:p>
            <a:pPr lvl="1"/>
            <a:r>
              <a:rPr lang="en-US" dirty="0">
                <a:solidFill>
                  <a:srgbClr val="CC00CC"/>
                </a:solidFill>
                <a:sym typeface="Symbol"/>
              </a:rPr>
              <a:t>          = 0.5&lt;0.9,0.1&gt; + 0.5&lt;0.3,0.7&gt; = &lt;0.6,0.4&gt;</a:t>
            </a:r>
          </a:p>
          <a:p>
            <a:pPr lvl="1"/>
            <a:endParaRPr lang="en-US" dirty="0"/>
          </a:p>
          <a:p>
            <a:pPr lvl="1"/>
            <a:endParaRPr lang="en-US" dirty="0"/>
          </a:p>
          <a:p>
            <a:pPr lvl="1"/>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2575613982"/>
              </p:ext>
            </p:extLst>
          </p:nvPr>
        </p:nvGraphicFramePr>
        <p:xfrm>
          <a:off x="4762500" y="1371600"/>
          <a:ext cx="2362199" cy="1478789"/>
        </p:xfrm>
        <a:graphic>
          <a:graphicData uri="http://schemas.openxmlformats.org/drawingml/2006/table">
            <a:tbl>
              <a:tblPr firstRow="1" bandRow="1">
                <a:tableStyleId>{10A1B5D5-9B99-4C35-A422-299274C87663}</a:tableStyleId>
              </a:tblPr>
              <a:tblGrid>
                <a:gridCol w="609600">
                  <a:extLst>
                    <a:ext uri="{9D8B030D-6E8A-4147-A177-3AD203B41FA5}">
                      <a16:colId xmlns:a16="http://schemas.microsoft.com/office/drawing/2014/main" val="20000"/>
                    </a:ext>
                  </a:extLst>
                </a:gridCol>
                <a:gridCol w="813663">
                  <a:extLst>
                    <a:ext uri="{9D8B030D-6E8A-4147-A177-3AD203B41FA5}">
                      <a16:colId xmlns:a16="http://schemas.microsoft.com/office/drawing/2014/main" val="20001"/>
                    </a:ext>
                  </a:extLst>
                </a:gridCol>
                <a:gridCol w="938936">
                  <a:extLst>
                    <a:ext uri="{9D8B030D-6E8A-4147-A177-3AD203B41FA5}">
                      <a16:colId xmlns:a16="http://schemas.microsoft.com/office/drawing/2014/main" val="20002"/>
                    </a:ext>
                  </a:extLst>
                </a:gridCol>
              </a:tblGrid>
              <a:tr h="381131">
                <a:tc>
                  <a:txBody>
                    <a:bodyPr/>
                    <a:lstStyle/>
                    <a:p>
                      <a:pPr algn="ct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gridSpan="2">
                  <a:txBody>
                    <a:bodyPr/>
                    <a:lstStyle/>
                    <a:p>
                      <a:pPr algn="ctr"/>
                      <a:r>
                        <a:rPr lang="en-US" sz="1800" b="1" dirty="0">
                          <a:solidFill>
                            <a:schemeClr val="tx1"/>
                          </a:solidFill>
                          <a:latin typeface="Calibri"/>
                          <a:cs typeface="Calibri"/>
                        </a:rPr>
                        <a:t>P(</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dirty="0">
                          <a:solidFill>
                            <a:schemeClr val="tx1"/>
                          </a:solidFill>
                          <a:latin typeface="Calibri"/>
                          <a:cs typeface="Calibri"/>
                        </a:rPr>
                        <a:t>|</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r>
                        <a:rPr lang="en-US" sz="18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rain</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algn="ctr"/>
                      <a:r>
                        <a:rPr lang="en-US" sz="18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0.3</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1" y="1181100"/>
            <a:ext cx="4480838" cy="2743199"/>
          </a:xfrm>
          <a:prstGeom prst="rect">
            <a:avLst/>
          </a:prstGeom>
        </p:spPr>
      </p:pic>
    </p:spTree>
    <p:extLst>
      <p:ext uri="{BB962C8B-B14F-4D97-AF65-F5344CB8AC3E}">
        <p14:creationId xmlns:p14="http://schemas.microsoft.com/office/powerpoint/2010/main" val="383770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prediction, contd.</a:t>
            </a:r>
          </a:p>
        </p:txBody>
      </p:sp>
      <p:sp>
        <p:nvSpPr>
          <p:cNvPr id="3" name="Content Placeholder 2"/>
          <p:cNvSpPr>
            <a:spLocks noGrp="1"/>
          </p:cNvSpPr>
          <p:nvPr>
            <p:ph idx="1"/>
          </p:nvPr>
        </p:nvSpPr>
        <p:spPr/>
        <p:txBody>
          <a:bodyPr/>
          <a:lstStyle/>
          <a:p>
            <a:r>
              <a:rPr lang="en-US" dirty="0"/>
              <a:t>Time 1: &lt;0.6,0.4&gt;</a:t>
            </a:r>
          </a:p>
          <a:p>
            <a:endParaRPr lang="en-US" dirty="0"/>
          </a:p>
          <a:p>
            <a:pPr marL="0" indent="0">
              <a:buNone/>
            </a:pPr>
            <a:endParaRPr lang="en-US" dirty="0"/>
          </a:p>
          <a:p>
            <a:r>
              <a:rPr lang="en-US" dirty="0"/>
              <a:t>What is the weather like at time 2?</a:t>
            </a:r>
          </a:p>
          <a:p>
            <a:pPr lvl="1"/>
            <a:r>
              <a:rPr lang="en-US" i="1" dirty="0">
                <a:solidFill>
                  <a:srgbClr val="CC00CC"/>
                </a:solidFill>
                <a:latin typeface="Calibri"/>
                <a:cs typeface="Calibri"/>
              </a:rPr>
              <a:t>P</a:t>
            </a:r>
            <a:r>
              <a:rPr lang="en-US" dirty="0">
                <a:solidFill>
                  <a:srgbClr val="CC00CC"/>
                </a:solidFill>
                <a:latin typeface="Calibri"/>
                <a:cs typeface="Calibri"/>
              </a:rPr>
              <a:t>(</a:t>
            </a:r>
            <a:r>
              <a:rPr lang="en-US" i="1" dirty="0">
                <a:solidFill>
                  <a:srgbClr val="CC00CC"/>
                </a:solidFill>
                <a:latin typeface="Calibri"/>
                <a:cs typeface="Calibri"/>
              </a:rPr>
              <a:t>X</a:t>
            </a:r>
            <a:r>
              <a:rPr lang="en-US" sz="3200" baseline="-25000" dirty="0">
                <a:solidFill>
                  <a:srgbClr val="CC00CC"/>
                </a:solidFill>
                <a:latin typeface="Calibri"/>
                <a:cs typeface="Calibri"/>
              </a:rPr>
              <a:t>2</a:t>
            </a:r>
            <a:r>
              <a:rPr lang="en-US" dirty="0">
                <a:solidFill>
                  <a:srgbClr val="CC00CC"/>
                </a:solidFill>
                <a:latin typeface="Calibri"/>
                <a:cs typeface="Calibri"/>
              </a:rPr>
              <a:t>) = </a:t>
            </a:r>
            <a:r>
              <a:rPr lang="en-US" dirty="0">
                <a:solidFill>
                  <a:srgbClr val="CC00CC"/>
                </a:solidFill>
                <a:sym typeface="Symbol"/>
              </a:rPr>
              <a:t></a:t>
            </a:r>
            <a:r>
              <a:rPr lang="en-US" sz="3200" i="1" baseline="-25000" dirty="0">
                <a:solidFill>
                  <a:srgbClr val="CC00CC"/>
                </a:solidFill>
                <a:sym typeface="Symbol"/>
              </a:rPr>
              <a:t>x</a:t>
            </a:r>
            <a:r>
              <a:rPr lang="en-US" sz="2400" i="1" baseline="-51000" dirty="0">
                <a:solidFill>
                  <a:srgbClr val="CC00CC"/>
                </a:solidFill>
                <a:sym typeface="Symbol"/>
              </a:rPr>
              <a:t>1</a:t>
            </a:r>
            <a:r>
              <a:rPr lang="en-US" i="1" dirty="0">
                <a:solidFill>
                  <a:srgbClr val="CC00CC"/>
                </a:solidFill>
                <a:sym typeface="Symbol"/>
              </a:rPr>
              <a:t> P</a:t>
            </a:r>
            <a:r>
              <a:rPr lang="en-US" dirty="0">
                <a:solidFill>
                  <a:srgbClr val="CC00CC"/>
                </a:solidFill>
                <a:sym typeface="Symbol"/>
              </a:rPr>
              <a:t>(</a:t>
            </a:r>
            <a:r>
              <a:rPr lang="en-US" i="1" dirty="0">
                <a:solidFill>
                  <a:srgbClr val="CC00CC"/>
                </a:solidFill>
                <a:sym typeface="Symbol"/>
              </a:rPr>
              <a:t>X</a:t>
            </a:r>
            <a:r>
              <a:rPr lang="en-US" baseline="-25000" dirty="0">
                <a:solidFill>
                  <a:srgbClr val="CC00CC"/>
                </a:solidFill>
                <a:latin typeface="Calibri"/>
                <a:cs typeface="Calibri"/>
                <a:sym typeface="Symbol"/>
              </a:rPr>
              <a:t>2</a:t>
            </a:r>
            <a:r>
              <a:rPr lang="en-US" i="1" dirty="0">
                <a:solidFill>
                  <a:srgbClr val="CC00CC"/>
                </a:solidFill>
                <a:sym typeface="Symbol"/>
              </a:rPr>
              <a:t>,X</a:t>
            </a:r>
            <a:r>
              <a:rPr lang="en-US" baseline="-25000" dirty="0">
                <a:solidFill>
                  <a:srgbClr val="CC00CC"/>
                </a:solidFill>
                <a:latin typeface="Calibri"/>
                <a:cs typeface="Calibri"/>
                <a:sym typeface="Symbol"/>
              </a:rPr>
              <a:t>1</a:t>
            </a:r>
            <a:r>
              <a:rPr lang="en-US" i="1" dirty="0">
                <a:solidFill>
                  <a:srgbClr val="CC00CC"/>
                </a:solidFill>
                <a:sym typeface="Symbol"/>
              </a:rPr>
              <a:t>=x</a:t>
            </a:r>
            <a:r>
              <a:rPr lang="en-US" baseline="-25000" dirty="0">
                <a:solidFill>
                  <a:srgbClr val="CC00CC"/>
                </a:solidFill>
                <a:latin typeface="Calibri"/>
                <a:cs typeface="Calibri"/>
                <a:sym typeface="Symbol"/>
              </a:rPr>
              <a:t>1</a:t>
            </a:r>
            <a:r>
              <a:rPr lang="en-US" dirty="0">
                <a:solidFill>
                  <a:srgbClr val="CC00CC"/>
                </a:solidFill>
                <a:sym typeface="Symbol"/>
              </a:rPr>
              <a:t>)</a:t>
            </a:r>
          </a:p>
          <a:p>
            <a:pPr lvl="1"/>
            <a:r>
              <a:rPr lang="en-US" dirty="0">
                <a:solidFill>
                  <a:srgbClr val="CC00CC"/>
                </a:solidFill>
                <a:sym typeface="Symbol"/>
              </a:rPr>
              <a:t>          = </a:t>
            </a:r>
            <a:r>
              <a:rPr lang="en-US" sz="3200" i="1" baseline="-25000" dirty="0">
                <a:solidFill>
                  <a:srgbClr val="CC00CC"/>
                </a:solidFill>
                <a:sym typeface="Symbol"/>
              </a:rPr>
              <a:t>x</a:t>
            </a:r>
            <a:r>
              <a:rPr lang="en-US" sz="2400" i="1" baseline="-51000" dirty="0">
                <a:solidFill>
                  <a:srgbClr val="CC00CC"/>
                </a:solidFill>
                <a:sym typeface="Symbol"/>
              </a:rPr>
              <a:t>1</a:t>
            </a:r>
            <a:r>
              <a:rPr lang="en-US" i="1" dirty="0">
                <a:solidFill>
                  <a:srgbClr val="CC00CC"/>
                </a:solidFill>
                <a:sym typeface="Symbol"/>
              </a:rPr>
              <a:t> P</a:t>
            </a:r>
            <a:r>
              <a:rPr lang="en-US" dirty="0">
                <a:solidFill>
                  <a:srgbClr val="CC00CC"/>
                </a:solidFill>
                <a:sym typeface="Symbol"/>
              </a:rPr>
              <a:t>(</a:t>
            </a:r>
            <a:r>
              <a:rPr lang="en-US" i="1" dirty="0">
                <a:solidFill>
                  <a:srgbClr val="CC00CC"/>
                </a:solidFill>
                <a:sym typeface="Symbol"/>
              </a:rPr>
              <a:t>X</a:t>
            </a:r>
            <a:r>
              <a:rPr lang="en-US" baseline="-25000" dirty="0">
                <a:solidFill>
                  <a:srgbClr val="CC00CC"/>
                </a:solidFill>
                <a:latin typeface="Calibri"/>
                <a:cs typeface="Calibri"/>
                <a:sym typeface="Symbol"/>
              </a:rPr>
              <a:t>1</a:t>
            </a:r>
            <a:r>
              <a:rPr lang="en-US" i="1" dirty="0">
                <a:solidFill>
                  <a:srgbClr val="CC00CC"/>
                </a:solidFill>
                <a:sym typeface="Symbol"/>
              </a:rPr>
              <a:t>=x</a:t>
            </a:r>
            <a:r>
              <a:rPr lang="en-US" baseline="-25000" dirty="0">
                <a:solidFill>
                  <a:srgbClr val="CC00CC"/>
                </a:solidFill>
                <a:latin typeface="Calibri"/>
                <a:cs typeface="Calibri"/>
                <a:sym typeface="Symbol"/>
              </a:rPr>
              <a:t>1</a:t>
            </a:r>
            <a:r>
              <a:rPr lang="en-US" dirty="0">
                <a:solidFill>
                  <a:srgbClr val="CC00CC"/>
                </a:solidFill>
                <a:sym typeface="Symbol"/>
              </a:rPr>
              <a:t>)</a:t>
            </a:r>
            <a:r>
              <a:rPr lang="en-US" i="1" dirty="0">
                <a:solidFill>
                  <a:srgbClr val="CC00CC"/>
                </a:solidFill>
                <a:sym typeface="Symbol"/>
              </a:rPr>
              <a:t> P</a:t>
            </a:r>
            <a:r>
              <a:rPr lang="en-US" dirty="0">
                <a:solidFill>
                  <a:srgbClr val="CC00CC"/>
                </a:solidFill>
                <a:sym typeface="Symbol"/>
              </a:rPr>
              <a:t>(</a:t>
            </a:r>
            <a:r>
              <a:rPr lang="en-US" i="1" dirty="0">
                <a:solidFill>
                  <a:srgbClr val="CC00CC"/>
                </a:solidFill>
                <a:sym typeface="Symbol"/>
              </a:rPr>
              <a:t>X</a:t>
            </a:r>
            <a:r>
              <a:rPr lang="en-US" baseline="-25000" dirty="0">
                <a:solidFill>
                  <a:srgbClr val="CC00CC"/>
                </a:solidFill>
                <a:latin typeface="Calibri"/>
                <a:cs typeface="Calibri"/>
                <a:sym typeface="Symbol"/>
              </a:rPr>
              <a:t>2</a:t>
            </a:r>
            <a:r>
              <a:rPr lang="en-US" dirty="0">
                <a:solidFill>
                  <a:srgbClr val="CC00CC"/>
                </a:solidFill>
                <a:latin typeface="Calibri"/>
                <a:cs typeface="Calibri"/>
              </a:rPr>
              <a:t>|</a:t>
            </a:r>
            <a:r>
              <a:rPr lang="en-US" baseline="-25000" dirty="0">
                <a:solidFill>
                  <a:srgbClr val="CC00CC"/>
                </a:solidFill>
                <a:latin typeface="Calibri"/>
                <a:cs typeface="Calibri"/>
              </a:rPr>
              <a:t> </a:t>
            </a:r>
            <a:r>
              <a:rPr lang="en-US" i="1" dirty="0">
                <a:solidFill>
                  <a:srgbClr val="CC00CC"/>
                </a:solidFill>
                <a:sym typeface="Symbol"/>
              </a:rPr>
              <a:t>X</a:t>
            </a:r>
            <a:r>
              <a:rPr lang="en-US" baseline="-25000" dirty="0">
                <a:solidFill>
                  <a:srgbClr val="CC00CC"/>
                </a:solidFill>
                <a:latin typeface="Calibri"/>
                <a:cs typeface="Calibri"/>
                <a:sym typeface="Symbol"/>
              </a:rPr>
              <a:t>1</a:t>
            </a:r>
            <a:r>
              <a:rPr lang="en-US" i="1" dirty="0">
                <a:solidFill>
                  <a:srgbClr val="CC00CC"/>
                </a:solidFill>
                <a:sym typeface="Symbol"/>
              </a:rPr>
              <a:t>=x</a:t>
            </a:r>
            <a:r>
              <a:rPr lang="en-US" baseline="-25000" dirty="0">
                <a:solidFill>
                  <a:srgbClr val="CC00CC"/>
                </a:solidFill>
                <a:latin typeface="Calibri"/>
                <a:cs typeface="Calibri"/>
                <a:sym typeface="Symbol"/>
              </a:rPr>
              <a:t>1</a:t>
            </a:r>
            <a:r>
              <a:rPr lang="en-US" dirty="0">
                <a:solidFill>
                  <a:srgbClr val="CC00CC"/>
                </a:solidFill>
                <a:sym typeface="Symbol"/>
              </a:rPr>
              <a:t>)</a:t>
            </a:r>
          </a:p>
          <a:p>
            <a:pPr lvl="1"/>
            <a:r>
              <a:rPr lang="en-US" dirty="0">
                <a:solidFill>
                  <a:srgbClr val="CC00CC"/>
                </a:solidFill>
                <a:sym typeface="Symbol"/>
              </a:rPr>
              <a:t>          = 0.6&lt;0.9,0.1&gt; + 0.4&lt;0.3,0.7&gt; = &lt;0.66,0.34&gt;</a:t>
            </a:r>
          </a:p>
          <a:p>
            <a:pPr lvl="1"/>
            <a:endParaRPr lang="en-US" dirty="0"/>
          </a:p>
          <a:p>
            <a:pPr lvl="1"/>
            <a:endParaRPr lang="en-US" dirty="0"/>
          </a:p>
          <a:p>
            <a:pPr lvl="1"/>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3763303362"/>
              </p:ext>
            </p:extLst>
          </p:nvPr>
        </p:nvGraphicFramePr>
        <p:xfrm>
          <a:off x="4762500" y="1371600"/>
          <a:ext cx="2362199" cy="1478789"/>
        </p:xfrm>
        <a:graphic>
          <a:graphicData uri="http://schemas.openxmlformats.org/drawingml/2006/table">
            <a:tbl>
              <a:tblPr firstRow="1" bandRow="1">
                <a:tableStyleId>{10A1B5D5-9B99-4C35-A422-299274C87663}</a:tableStyleId>
              </a:tblPr>
              <a:tblGrid>
                <a:gridCol w="609600">
                  <a:extLst>
                    <a:ext uri="{9D8B030D-6E8A-4147-A177-3AD203B41FA5}">
                      <a16:colId xmlns:a16="http://schemas.microsoft.com/office/drawing/2014/main" val="20000"/>
                    </a:ext>
                  </a:extLst>
                </a:gridCol>
                <a:gridCol w="813663">
                  <a:extLst>
                    <a:ext uri="{9D8B030D-6E8A-4147-A177-3AD203B41FA5}">
                      <a16:colId xmlns:a16="http://schemas.microsoft.com/office/drawing/2014/main" val="20001"/>
                    </a:ext>
                  </a:extLst>
                </a:gridCol>
                <a:gridCol w="938936">
                  <a:extLst>
                    <a:ext uri="{9D8B030D-6E8A-4147-A177-3AD203B41FA5}">
                      <a16:colId xmlns:a16="http://schemas.microsoft.com/office/drawing/2014/main" val="20002"/>
                    </a:ext>
                  </a:extLst>
                </a:gridCol>
              </a:tblGrid>
              <a:tr h="381131">
                <a:tc>
                  <a:txBody>
                    <a:bodyPr/>
                    <a:lstStyle/>
                    <a:p>
                      <a:pPr algn="ct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gridSpan="2">
                  <a:txBody>
                    <a:bodyPr/>
                    <a:lstStyle/>
                    <a:p>
                      <a:pPr algn="ctr"/>
                      <a:r>
                        <a:rPr lang="en-US" sz="1800" b="1" dirty="0">
                          <a:solidFill>
                            <a:schemeClr val="tx1"/>
                          </a:solidFill>
                          <a:latin typeface="Calibri"/>
                          <a:cs typeface="Calibri"/>
                        </a:rPr>
                        <a:t>P(</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dirty="0">
                          <a:solidFill>
                            <a:schemeClr val="tx1"/>
                          </a:solidFill>
                          <a:latin typeface="Calibri"/>
                          <a:cs typeface="Calibri"/>
                        </a:rPr>
                        <a:t>|</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r>
                        <a:rPr lang="en-US" sz="18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hMerge="1">
                  <a:txBody>
                    <a:bodyPr/>
                    <a:lstStyle/>
                    <a:p>
                      <a:pPr algn="ctr"/>
                      <a:endParaRPr lang="en-US" sz="1800" b="1"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rain</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algn="ctr"/>
                      <a:r>
                        <a:rPr lang="en-US" sz="18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0.3</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1" y="1181100"/>
            <a:ext cx="4480838" cy="2743199"/>
          </a:xfrm>
          <a:prstGeom prst="rect">
            <a:avLst/>
          </a:prstGeom>
        </p:spPr>
      </p:pic>
    </p:spTree>
    <p:extLst>
      <p:ext uri="{BB962C8B-B14F-4D97-AF65-F5344CB8AC3E}">
        <p14:creationId xmlns:p14="http://schemas.microsoft.com/office/powerpoint/2010/main" val="79787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85"/>
  <p:tag name="DEFAULTHEIGHT" val="283"/>
  <p:tag name="FIRSTPABBEEL@W80480ZJATPT3PP7" val="4106"/>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75}\\&#10;\textcolor{RoyalBlue}{0.25}&#10;\end{array}&#10;\right&gt;&#10;\]&#10;\end{document}&#10;"/>
  <p:tag name="FILENAME" val="txp_fig"/>
  <p:tag name="FORMAT" val="png16m"/>
  <p:tag name="RES" val="1200"/>
  <p:tag name="BLEND" val="0"/>
  <p:tag name="TRANSPARENT" val="0"/>
  <p:tag name="TBUG" val="0"/>
  <p:tag name="ALLOWFS" val="0"/>
  <p:tag name="ORIGWIDTH" val="82"/>
  <p:tag name="PICTUREFILESIZE" val="15321"/>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588}\\&#10;\textcolor{RoyalBlue}{0.412}&#10;\end{array}&#10;\right&gt;&#10;\]&#10;\end{document}&#10;"/>
  <p:tag name="FILENAME" val="txp_fig"/>
  <p:tag name="FORMAT" val="png16m"/>
  <p:tag name="RES" val="1200"/>
  <p:tag name="BLEND" val="0"/>
  <p:tag name="TRANSPARENT" val="0"/>
  <p:tag name="TBUG" val="0"/>
  <p:tag name="ALLOWFS" val="0"/>
  <p:tag name="ORIGWIDTH" val="96"/>
  <p:tag name="PICTUREFILESIZE" val="17488"/>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p}\\&#10;\textcolor{RoyalBlue}{1-p}&#10;\end{array}&#10;\right&gt;&#10;\]&#10;\end{document}&#10;"/>
  <p:tag name="FILENAME" val="txp_fig"/>
  <p:tag name="FORMAT" val="png16m"/>
  <p:tag name="RES" val="1200"/>
  <p:tag name="BLEND" val="0"/>
  <p:tag name="TRANSPARENT" val="0"/>
  <p:tag name="TBUG" val="0"/>
  <p:tag name="ALLOWFS" val="0"/>
  <p:tag name="ORIGWIDTH" val="88"/>
  <p:tag name="PICTUREFILESIZE" val="12639"/>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75}\\&#10;\textcolor{RoyalBlue}{0.25}&#10;\end{array}&#10;\right&gt;&#10;\]&#10;\end{document}&#10;"/>
  <p:tag name="FILENAME" val="txp_fig"/>
  <p:tag name="FORMAT" val="png16m"/>
  <p:tag name="RES" val="1200"/>
  <p:tag name="BLEND" val="0"/>
  <p:tag name="TRANSPARENT" val="0"/>
  <p:tag name="TBUG" val="0"/>
  <p:tag name="ALLOWFS" val="0"/>
  <p:tag name="ORIGWIDTH" val="82"/>
  <p:tag name="PICTUREFILESIZE" val="15321"/>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X_1 | e_1)&#10;\]&#10;\end{document}&#10;"/>
  <p:tag name="FILENAME" val="txp_fig"/>
  <p:tag name="FORMAT" val="pngmono"/>
  <p:tag name="RES" val="1200"/>
  <p:tag name="BLEND" val="0"/>
  <p:tag name="TRANSPARENT" val="0"/>
  <p:tag name="TBUG" val="0"/>
  <p:tag name="ALLOWFS" val="0"/>
  <p:tag name="MAGNIFICATION" val="1350"/>
  <p:tag name="ORIGWIDTH" val="88"/>
  <p:tag name="PICTUREFILESIZE" val="4833"/>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X_2)&#10;\]&#10;\end{document}&#10;"/>
  <p:tag name="FILENAME" val="txp_fig"/>
  <p:tag name="FORMAT" val="pngmono"/>
  <p:tag name="RES" val="1200"/>
  <p:tag name="BLEND" val="0"/>
  <p:tag name="TRANSPARENT" val="0"/>
  <p:tag name="TBUG" val="0"/>
  <p:tag name="ALLOWFS" val="0"/>
  <p:tag name="MAGNIFICATION" val="1351"/>
  <p:tag name="ORIGWIDTH" val="61"/>
  <p:tag name="PICTUREFILESIZE" val="4054"/>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def\argmax{\mathop{\rm arg\,max}}&#10;\begin{document}&#10;\[&#10;\left&lt;&#10;\begin{array}{c}&#10;\textcolor{YellowOrange}{1.0}\\&#10;\textcolor{RoyalBlue}{0.0}&#10;\end{array}&#10;\right&gt;&#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70"/>
  <p:tag name="PICTUREFILESIZE" val="12190"/>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75}\\&#10;\textcolor{RoyalBlue}{0.25}&#10;\end{array}&#10;\right&gt;&#10;\]&#10;\end{document}&#10;"/>
  <p:tag name="FILENAME" val="txp_fig"/>
  <p:tag name="FORMAT" val="png16m"/>
  <p:tag name="RES" val="1200"/>
  <p:tag name="BLEND" val="0"/>
  <p:tag name="TRANSPARENT" val="0"/>
  <p:tag name="TBUG" val="0"/>
  <p:tag name="ALLOWFS" val="0"/>
  <p:tag name="ORIGWIDTH" val="82"/>
  <p:tag name="PICTUREFILESIZE" val="15321"/>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9}\\&#10;\textcolor{RoyalBlue}{0.1}&#10;\end{array}&#10;\right&gt;&#10;\]&#10;\end{document}&#10;"/>
  <p:tag name="FILENAME" val="txp_fig"/>
  <p:tag name="FORMAT" val="png16m"/>
  <p:tag name="RES" val="1200"/>
  <p:tag name="BLEND" val="0"/>
  <p:tag name="TRANSPARENT" val="0"/>
  <p:tag name="TBUG" val="0"/>
  <p:tag name="ALLOWFS" val="0"/>
  <p:tag name="ORIGWIDTH" val="70"/>
  <p:tag name="PICTUREFILESIZE" val="12740"/>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84}\\&#10;\textcolor{RoyalBlue}{0.16}&#10;\end{array}&#10;\right&gt;&#10;\]&#10;\end{document}&#10;"/>
  <p:tag name="FILENAME" val="txp_fig"/>
  <p:tag name="FORMAT" val="png16m"/>
  <p:tag name="RES" val="1200"/>
  <p:tag name="BLEND" val="0"/>
  <p:tag name="TRANSPARENT" val="0"/>
  <p:tag name="TBUG" val="0"/>
  <p:tag name="ALLOWFS" val="0"/>
  <p:tag name="ORIGWIDTH" val="82"/>
  <p:tag name="PICTUREFILESIZE" val="15467"/>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804}\\&#10;\textcolor{RoyalBlue}{0.196}&#10;\end{array}&#10;\right&gt;&#10;\]&#10;\end{document}&#10;"/>
  <p:tag name="FILENAME" val="txp_fig"/>
  <p:tag name="FORMAT" val="png16m"/>
  <p:tag name="RES" val="1200"/>
  <p:tag name="BLEND" val="0"/>
  <p:tag name="TRANSPARENT" val="0"/>
  <p:tag name="TBUG" val="0"/>
  <p:tag name="ALLOWFS" val="0"/>
  <p:tag name="ORIGWIDTH" val="96"/>
  <p:tag name="PICTUREFILESIZE" val="17872"/>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0}\\&#10;\textcolor{RoyalBlue}{1.0}&#10;\end{array}&#10;\right&gt;&#10;\]&#10;\end{document}&#10;"/>
  <p:tag name="FILENAME" val="txp_fig"/>
  <p:tag name="FORMAT" val="png16m"/>
  <p:tag name="RES" val="1200"/>
  <p:tag name="BLEND" val="0"/>
  <p:tag name="TRANSPARENT" val="0"/>
  <p:tag name="TBUG" val="0"/>
  <p:tag name="ALLOWFS" val="0"/>
  <p:tag name="ORIGWIDTH" val="70"/>
  <p:tag name="PICTUREFILESIZE" val="12256"/>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3}\\&#10;\textcolor{RoyalBlue}{0.7}&#10;\end{array}&#10;\right&gt;&#10;\]&#10;\end{document}&#10;"/>
  <p:tag name="FILENAME" val="txp_fig"/>
  <p:tag name="FORMAT" val="png16m"/>
  <p:tag name="RES" val="1200"/>
  <p:tag name="BLEND" val="0"/>
  <p:tag name="TRANSPARENT" val="0"/>
  <p:tag name="TBUG" val="0"/>
  <p:tag name="ALLOWFS" val="0"/>
  <p:tag name="ORIGWIDTH" val="70"/>
  <p:tag name="PICTUREFILESIZE" val="12915"/>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48}\\&#10;\textcolor{RoyalBlue}{0.52}&#10;\end{array}&#10;\right&gt;&#10;\]&#10;\end{document}&#10;"/>
  <p:tag name="FILENAME" val="txp_fig"/>
  <p:tag name="FORMAT" val="png16m"/>
  <p:tag name="RES" val="1200"/>
  <p:tag name="BLEND" val="0"/>
  <p:tag name="TRANSPARENT" val="0"/>
  <p:tag name="TBUG" val="0"/>
  <p:tag name="ALLOWFS" val="0"/>
  <p:tag name="ORIGWIDTH" val="82"/>
  <p:tag name="PICTUREFILESIZE" val="15845"/>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3 -- a-star search</Template>
  <TotalTime>91870</TotalTime>
  <Words>3240</Words>
  <Application>Microsoft Macintosh PowerPoint</Application>
  <PresentationFormat>Widescreen</PresentationFormat>
  <Paragraphs>748</Paragraphs>
  <Slides>42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cmsy10</vt:lpstr>
      <vt:lpstr>Arial</vt:lpstr>
      <vt:lpstr>Calibri</vt:lpstr>
      <vt:lpstr>Times New Roman</vt:lpstr>
      <vt:lpstr>Wingdings</vt:lpstr>
      <vt:lpstr>dan-berkeley-nlp-v1</vt:lpstr>
      <vt:lpstr>CS 188: Artificial Intelligence </vt:lpstr>
      <vt:lpstr>Uncertainty and Time</vt:lpstr>
      <vt:lpstr>Markov Models (aka Markov chain/process)</vt:lpstr>
      <vt:lpstr>Quiz: are Markov models a special case of Bayes nets?</vt:lpstr>
      <vt:lpstr>Example: Random walk in one dimension</vt:lpstr>
      <vt:lpstr>Example: n-gram models</vt:lpstr>
      <vt:lpstr>Example: Weather</vt:lpstr>
      <vt:lpstr>Weather prediction</vt:lpstr>
      <vt:lpstr>Weather prediction, contd.</vt:lpstr>
      <vt:lpstr>Weather prediction, contd.</vt:lpstr>
      <vt:lpstr>Mini-Forward algorithm</vt:lpstr>
      <vt:lpstr>And the same thing in linear algebra</vt:lpstr>
      <vt:lpstr>Stationary Distributions</vt:lpstr>
      <vt:lpstr>Example Run of Mini-Forward Algorithm</vt:lpstr>
      <vt:lpstr>Application of Stationary Distribution: Web Link Analysis</vt:lpstr>
      <vt:lpstr>Hidden Markov Models</vt:lpstr>
      <vt:lpstr>Hidden Markov Models</vt:lpstr>
      <vt:lpstr>Example: Weather HMM</vt:lpstr>
      <vt:lpstr>HMM as probability model</vt:lpstr>
      <vt:lpstr>Real HMM Examples</vt:lpstr>
      <vt:lpstr>Inference tasks</vt:lpstr>
      <vt:lpstr>Inference tasks</vt:lpstr>
      <vt:lpstr>Filtering / Monitoring</vt:lpstr>
      <vt:lpstr>Example: Robot Localization</vt:lpstr>
      <vt:lpstr>Example: Robot Localization</vt:lpstr>
      <vt:lpstr>Example: Robot Localization</vt:lpstr>
      <vt:lpstr>Example: Robot Localization</vt:lpstr>
      <vt:lpstr>Example: Robot Localization</vt:lpstr>
      <vt:lpstr>Example: Robot Localization</vt:lpstr>
      <vt:lpstr>Inference: Base Cases</vt:lpstr>
      <vt:lpstr>Filtering algorithm</vt:lpstr>
      <vt:lpstr>Filtering algorithm</vt:lpstr>
      <vt:lpstr>Filtering algorithm</vt:lpstr>
      <vt:lpstr>And the same thing in linear algebra</vt:lpstr>
      <vt:lpstr>Example: Weather HMM</vt:lpstr>
      <vt:lpstr>Pacman – Hunting Invisible Ghosts with Sonar</vt:lpstr>
      <vt:lpstr>Most Likely Explanation</vt:lpstr>
      <vt:lpstr>Inference tasks</vt:lpstr>
      <vt:lpstr>Most likely explanation = most probable path</vt:lpstr>
      <vt:lpstr>Forward / Viterbi algorithms</vt:lpstr>
      <vt:lpstr>Viterbi algorithm contd.</vt:lpstr>
      <vt:lpstr>Viterbi in negative log space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Yanlai Yang</cp:lastModifiedBy>
  <cp:revision>4224</cp:revision>
  <cp:lastPrinted>2014-03-04T18:42:06Z</cp:lastPrinted>
  <dcterms:created xsi:type="dcterms:W3CDTF">2004-08-27T04:16:05Z</dcterms:created>
  <dcterms:modified xsi:type="dcterms:W3CDTF">2022-07-09T21:58:33Z</dcterms:modified>
</cp:coreProperties>
</file>