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4v" ContentType="vide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1" r:id="rId1"/>
  </p:sldMasterIdLst>
  <p:notesMasterIdLst>
    <p:notesMasterId r:id="rId31"/>
  </p:notesMasterIdLst>
  <p:handoutMasterIdLst>
    <p:handoutMasterId r:id="rId32"/>
  </p:handoutMasterIdLst>
  <p:sldIdLst>
    <p:sldId id="383" r:id="rId2"/>
    <p:sldId id="377" r:id="rId3"/>
    <p:sldId id="539" r:id="rId4"/>
    <p:sldId id="510" r:id="rId5"/>
    <p:sldId id="502" r:id="rId6"/>
    <p:sldId id="504" r:id="rId7"/>
    <p:sldId id="486" r:id="rId8"/>
    <p:sldId id="487" r:id="rId9"/>
    <p:sldId id="518" r:id="rId10"/>
    <p:sldId id="490" r:id="rId11"/>
    <p:sldId id="520" r:id="rId12"/>
    <p:sldId id="492" r:id="rId13"/>
    <p:sldId id="493" r:id="rId14"/>
    <p:sldId id="488" r:id="rId15"/>
    <p:sldId id="494" r:id="rId16"/>
    <p:sldId id="497" r:id="rId17"/>
    <p:sldId id="500" r:id="rId18"/>
    <p:sldId id="522" r:id="rId19"/>
    <p:sldId id="526" r:id="rId20"/>
    <p:sldId id="524" r:id="rId21"/>
    <p:sldId id="527" r:id="rId22"/>
    <p:sldId id="541" r:id="rId23"/>
    <p:sldId id="540" r:id="rId24"/>
    <p:sldId id="528" r:id="rId25"/>
    <p:sldId id="422" r:id="rId26"/>
    <p:sldId id="423" r:id="rId27"/>
    <p:sldId id="478" r:id="rId28"/>
    <p:sldId id="477" r:id="rId29"/>
    <p:sldId id="538" r:id="rId30"/>
  </p:sldIdLst>
  <p:sldSz cx="12192000" cy="6858000"/>
  <p:notesSz cx="7315200" cy="96012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37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5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7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943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131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320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509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CC00CD"/>
    <a:srgbClr val="3333FF"/>
    <a:srgbClr val="007F3F"/>
    <a:srgbClr val="F36B11"/>
    <a:srgbClr val="FF9999"/>
    <a:srgbClr val="99CCFF"/>
    <a:srgbClr val="FF3300"/>
    <a:srgbClr val="33CC33"/>
    <a:srgbClr val="FFFF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907" autoAdjust="0"/>
    <p:restoredTop sz="87959" autoAdjust="0"/>
  </p:normalViewPr>
  <p:slideViewPr>
    <p:cSldViewPr>
      <p:cViewPr>
        <p:scale>
          <a:sx n="87" d="100"/>
          <a:sy n="87" d="100"/>
        </p:scale>
        <p:origin x="144" y="7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1774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4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4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172"/>
            <a:ext cx="3171774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4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41">
              <a:defRPr sz="1300"/>
            </a:lvl1pPr>
          </a:lstStyle>
          <a:p>
            <a:pPr>
              <a:defRPr/>
            </a:pPr>
            <a:fld id="{89F97694-6472-446A-BE5B-F133C71BC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64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1774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4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4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8788" y="720725"/>
            <a:ext cx="63976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94" y="4560086"/>
            <a:ext cx="5852814" cy="432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172"/>
            <a:ext cx="3171774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4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41">
              <a:defRPr sz="1300"/>
            </a:lvl1pPr>
          </a:lstStyle>
          <a:p>
            <a:pPr>
              <a:defRPr/>
            </a:pPr>
            <a:fld id="{59C69F30-6CED-4CAB-8FA0-AD51C6EBD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849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8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3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56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7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65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667B323-39B3-46A3-8C57-54962289A667}" type="slidenum">
              <a:rPr lang="en-US" sz="1300"/>
              <a:pPr eaLnBrk="1" hangingPunct="1"/>
              <a:t>29</a:t>
            </a:fld>
            <a:endParaRPr lang="en-US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D4DC253-A9A5-4D90-B624-D5BA5845A987}" type="slidenum">
              <a:rPr lang="en-US" sz="1300"/>
              <a:pPr eaLnBrk="1" hangingPunct="1"/>
              <a:t>2</a:t>
            </a:fld>
            <a:endParaRPr lang="en-US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41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</a:t>
            </a:r>
            <a:r>
              <a:rPr lang="en-US" baseline="0" dirty="0"/>
              <a:t> numbers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15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59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Around 55s</a:t>
            </a:r>
            <a:r>
              <a:rPr lang="en-US" baseline="0" dirty="0"/>
              <a:t> switches to another mode of </a:t>
            </a:r>
            <a:r>
              <a:rPr lang="en-US" baseline="0"/>
              <a:t>the multimodal </a:t>
            </a:r>
            <a:r>
              <a:rPr lang="en-US" baseline="0" dirty="0"/>
              <a:t>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02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05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48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80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53BDD-7DB4-4FE6-B7BE-096ACE1CEC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E36BC-58BB-4D53-BE3D-CAFE603330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A6983-D404-4630-AE92-91158E4DE9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CA83B-42AC-4C02-ADA8-40CD500B8D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7" indent="0">
              <a:buNone/>
              <a:defRPr sz="1900"/>
            </a:lvl2pPr>
            <a:lvl3pPr marL="914332" indent="0">
              <a:buNone/>
              <a:defRPr sz="1600"/>
            </a:lvl3pPr>
            <a:lvl4pPr marL="1371498" indent="0">
              <a:buNone/>
              <a:defRPr sz="1500"/>
            </a:lvl4pPr>
            <a:lvl5pPr marL="1828664" indent="0">
              <a:buNone/>
              <a:defRPr sz="1500"/>
            </a:lvl5pPr>
            <a:lvl6pPr marL="2285830" indent="0">
              <a:buNone/>
              <a:defRPr sz="1500"/>
            </a:lvl6pPr>
            <a:lvl7pPr marL="2742994" indent="0">
              <a:buNone/>
              <a:defRPr sz="1500"/>
            </a:lvl7pPr>
            <a:lvl8pPr marL="3200160" indent="0">
              <a:buNone/>
              <a:defRPr sz="1500"/>
            </a:lvl8pPr>
            <a:lvl9pPr marL="3657327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09949-8294-417B-8CEF-7919E25A3D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4F473-2930-4E27-9DE6-3CB8EA8A50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77489-1089-46B0-876A-68AC4A6FB9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FAD75-B3B8-4438-B724-A09412E2CD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F60E9-D2FB-40BD-8DAB-9C48525AFD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67" indent="0">
              <a:buNone/>
              <a:defRPr sz="1200"/>
            </a:lvl2pPr>
            <a:lvl3pPr marL="914332" indent="0">
              <a:buNone/>
              <a:defRPr sz="11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F07BF-9D23-46CE-9C7F-03972BEB57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67" indent="0">
              <a:buNone/>
              <a:defRPr sz="1200"/>
            </a:lvl2pPr>
            <a:lvl3pPr marL="914332" indent="0">
              <a:buNone/>
              <a:defRPr sz="11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B5E4D-0FE7-45EE-A80D-369438F132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2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0BC86645-1A16-44AB-A4F2-3CFE29DE47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3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4" tIns="45718" rIns="91434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6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9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6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74" indent="-34287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895" indent="-28573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14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080" indent="-228584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47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12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578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744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5910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0" y="1683589"/>
            <a:ext cx="6172200" cy="3995713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28601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CS 188: Artificial Intelligence</a:t>
            </a:r>
            <a:br>
              <a:rPr lang="en-US" dirty="0">
                <a:latin typeface="Calibri"/>
                <a:cs typeface="Calibri"/>
              </a:rPr>
            </a:b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015997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>
                <a:latin typeface="Calibri"/>
                <a:cs typeface="Calibri"/>
              </a:rPr>
              <a:t>Viterbi Algorithm and Particle Filters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8" rIns="91430" bIns="45718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79EA5408-362E-0FB8-0256-A7733E441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19201"/>
            <a:ext cx="12192000" cy="12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dirty="0">
                <a:latin typeface="Calibri"/>
                <a:cs typeface="Calibri"/>
              </a:rPr>
              <a:t>Instructors: Angela Liu and </a:t>
            </a:r>
            <a:r>
              <a:rPr lang="en-US" sz="2400" dirty="0" err="1">
                <a:latin typeface="Calibri"/>
                <a:cs typeface="Calibri"/>
              </a:rPr>
              <a:t>Yanlai</a:t>
            </a:r>
            <a:r>
              <a:rPr lang="en-US" sz="2400" dirty="0">
                <a:latin typeface="Calibri"/>
                <a:cs typeface="Calibri"/>
              </a:rPr>
              <a:t> Yang</a:t>
            </a:r>
          </a:p>
          <a:p>
            <a:pPr algn="ctr">
              <a:spcBef>
                <a:spcPts val="600"/>
              </a:spcBef>
            </a:pPr>
            <a:r>
              <a:rPr lang="en-US" sz="2400" dirty="0">
                <a:latin typeface="Calibri"/>
                <a:cs typeface="Calibri"/>
              </a:rPr>
              <a:t>University of California, Berkeley</a:t>
            </a:r>
          </a:p>
          <a:p>
            <a:pPr algn="ctr">
              <a:spcBef>
                <a:spcPts val="600"/>
              </a:spcBef>
            </a:pPr>
            <a:r>
              <a:rPr lang="en-US" dirty="0">
                <a:latin typeface="Calibri"/>
                <a:cs typeface="Calibri"/>
              </a:rPr>
              <a:t>(Slides adapted from Pieter </a:t>
            </a:r>
            <a:r>
              <a:rPr lang="en-US" dirty="0" err="1">
                <a:latin typeface="Calibri"/>
                <a:cs typeface="Calibri"/>
              </a:rPr>
              <a:t>Abbeel</a:t>
            </a:r>
            <a:r>
              <a:rPr lang="en-US" dirty="0">
                <a:latin typeface="Calibri"/>
                <a:cs typeface="Calibri"/>
              </a:rPr>
              <a:t>, Dan Klein, Anca Dragan, Stuart Russell and Dawn Song) </a:t>
            </a:r>
          </a:p>
        </p:txBody>
      </p:sp>
    </p:spTree>
    <p:extLst>
      <p:ext uri="{BB962C8B-B14F-4D97-AF65-F5344CB8AC3E}">
        <p14:creationId xmlns:p14="http://schemas.microsoft.com/office/powerpoint/2010/main" val="2235260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Representation: Particles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135289" y="1371600"/>
            <a:ext cx="9248951" cy="495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>
                <a:ea typeface="ＭＳ Ｐゴシック" pitchFamily="34" charset="-128"/>
              </a:rPr>
              <a:t>Our representation of </a:t>
            </a:r>
            <a:r>
              <a:rPr lang="en-US" sz="2800" i="1" dirty="0">
                <a:solidFill>
                  <a:srgbClr val="CC00CC"/>
                </a:solidFill>
                <a:ea typeface="ＭＳ Ｐゴシック" pitchFamily="34" charset="-128"/>
              </a:rPr>
              <a:t>P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28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) </a:t>
            </a:r>
            <a:r>
              <a:rPr lang="en-US" sz="2800" dirty="0">
                <a:ea typeface="ＭＳ Ｐゴシック" pitchFamily="34" charset="-128"/>
              </a:rPr>
              <a:t>is now a list of </a:t>
            </a:r>
            <a:r>
              <a:rPr lang="en-US" sz="2800" i="1" dirty="0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 &lt;&lt; |</a:t>
            </a:r>
            <a:r>
              <a:rPr lang="en-US" sz="28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|</a:t>
            </a:r>
            <a:r>
              <a:rPr lang="en-US" sz="2800" dirty="0">
                <a:ea typeface="ＭＳ Ｐゴシック" pitchFamily="34" charset="-128"/>
              </a:rPr>
              <a:t> particles</a:t>
            </a:r>
            <a:endParaRPr lang="en-US" sz="1800" dirty="0">
              <a:ea typeface="ＭＳ Ｐゴシック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CC00CC"/>
                </a:solidFill>
                <a:ea typeface="ＭＳ Ｐゴシック" pitchFamily="34" charset="-128"/>
              </a:rPr>
              <a:t>P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28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) </a:t>
            </a:r>
            <a:r>
              <a:rPr lang="en-US" sz="2800" dirty="0">
                <a:ea typeface="ＭＳ Ｐゴシック" pitchFamily="34" charset="-128"/>
              </a:rPr>
              <a:t>approximated by number of particles with value </a:t>
            </a:r>
            <a:r>
              <a:rPr lang="en-US" sz="28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ea typeface="ＭＳ Ｐゴシック" pitchFamily="34" charset="-128"/>
              </a:rPr>
              <a:t>So, many </a:t>
            </a:r>
            <a:r>
              <a:rPr lang="en-US" sz="2400" i="1" dirty="0">
                <a:solidFill>
                  <a:srgbClr val="CC00CD"/>
                </a:solidFill>
                <a:ea typeface="ＭＳ Ｐゴシック" pitchFamily="34" charset="-128"/>
              </a:rPr>
              <a:t>x</a:t>
            </a:r>
            <a:r>
              <a:rPr lang="en-US" sz="2400" dirty="0">
                <a:ea typeface="ＭＳ Ｐゴシック" pitchFamily="34" charset="-128"/>
              </a:rPr>
              <a:t> may have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P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) = 0</a:t>
            </a:r>
            <a:r>
              <a:rPr lang="en-US" sz="2400" dirty="0">
                <a:ea typeface="ＭＳ Ｐゴシック" pitchFamily="34" charset="-128"/>
              </a:rPr>
              <a:t> ! 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ea typeface="ＭＳ Ｐゴシック" pitchFamily="34" charset="-128"/>
              </a:rPr>
              <a:t>More particles =&gt; more accuracy</a:t>
            </a:r>
            <a:endParaRPr lang="en-US" sz="1800" dirty="0">
              <a:ea typeface="ＭＳ Ｐゴシック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ea typeface="ＭＳ Ｐゴシック" pitchFamily="34" charset="-128"/>
              </a:rPr>
              <a:t>For now, all particles have a weight of 1</a:t>
            </a:r>
          </a:p>
          <a:p>
            <a:pPr marL="0" indent="0">
              <a:buNone/>
            </a:pPr>
            <a:endParaRPr lang="en-US" sz="2800" dirty="0">
              <a:ea typeface="ＭＳ Ｐゴシック" pitchFamily="34" charset="-128"/>
            </a:endParaRPr>
          </a:p>
        </p:txBody>
      </p:sp>
      <p:grpSp>
        <p:nvGrpSpPr>
          <p:cNvPr id="73732" name="Group 26"/>
          <p:cNvGrpSpPr>
            <a:grpSpLocks/>
          </p:cNvGrpSpPr>
          <p:nvPr/>
        </p:nvGrpSpPr>
        <p:grpSpPr bwMode="auto">
          <a:xfrm rot="-5400000">
            <a:off x="9558337" y="1752600"/>
            <a:ext cx="1566863" cy="1566863"/>
            <a:chOff x="6324600" y="4419600"/>
            <a:chExt cx="2057400" cy="2057400"/>
          </a:xfrm>
        </p:grpSpPr>
        <p:grpSp>
          <p:nvGrpSpPr>
            <p:cNvPr id="73734" name="Group 49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73745" name="Rectangle 60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6" name="Rectangle 61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7" name="Rectangle 62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8" name="Rectangle 63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9" name="Rectangle 64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0" name="Rectangle 65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1" name="Rectangle 66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2" name="Rectangle 67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3" name="Rectangle 68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735" name="Oval 50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6" name="Oval 51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7" name="Oval 52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8" name="Oval 53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9" name="Oval 54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0" name="Oval 55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1" name="Oval 56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2" name="Oval 57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3" name="Oval 58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4" name="Oval 59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33" name="TextBox 69"/>
          <p:cNvSpPr txBox="1">
            <a:spLocks noChangeArrowheads="1"/>
          </p:cNvSpPr>
          <p:nvPr/>
        </p:nvSpPr>
        <p:spPr bwMode="auto">
          <a:xfrm>
            <a:off x="9939336" y="3581400"/>
            <a:ext cx="1185864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800" dirty="0">
                <a:solidFill>
                  <a:srgbClr val="00B050"/>
                </a:solidFill>
                <a:latin typeface="Calibri"/>
                <a:cs typeface="Calibri"/>
              </a:rPr>
              <a:t>    (3,3)   </a:t>
            </a:r>
          </a:p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    (1,2)</a:t>
            </a:r>
          </a:p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    </a:t>
            </a:r>
            <a:r>
              <a:rPr lang="en-US" sz="1800" dirty="0">
                <a:solidFill>
                  <a:srgbClr val="3333FF"/>
                </a:solidFill>
                <a:latin typeface="Calibri"/>
                <a:cs typeface="Calibri"/>
              </a:rPr>
              <a:t>(3,3)</a:t>
            </a:r>
          </a:p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</p:txBody>
      </p:sp>
    </p:spTree>
    <p:extLst>
      <p:ext uri="{BB962C8B-B14F-4D97-AF65-F5344CB8AC3E}">
        <p14:creationId xmlns:p14="http://schemas.microsoft.com/office/powerpoint/2010/main" val="952330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Particle Filtering: Prediction Step</a:t>
            </a:r>
          </a:p>
        </p:txBody>
      </p:sp>
      <p:sp>
        <p:nvSpPr>
          <p:cNvPr id="73734" name="Rectangle 3"/>
          <p:cNvSpPr txBox="1">
            <a:spLocks noChangeArrowheads="1"/>
          </p:cNvSpPr>
          <p:nvPr/>
        </p:nvSpPr>
        <p:spPr bwMode="auto">
          <a:xfrm>
            <a:off x="304800" y="1524000"/>
            <a:ext cx="6629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  <a:defRPr/>
            </a:pPr>
            <a:r>
              <a:rPr lang="en-US" dirty="0">
                <a:solidFill>
                  <a:schemeClr val="accent2"/>
                </a:solidFill>
                <a:latin typeface="Calibri"/>
                <a:cs typeface="Calibri"/>
              </a:rPr>
              <a:t>Each particle is moved by sampling its next position from the transition model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Char char="§"/>
              <a:defRPr/>
            </a:pPr>
            <a:endParaRPr lang="en-US" sz="2000" dirty="0">
              <a:latin typeface="Calibri"/>
              <a:cs typeface="Calibri"/>
            </a:endParaRPr>
          </a:p>
          <a:p>
            <a:pPr lvl="5" defTabSz="4572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Char char="§"/>
              <a:defRPr/>
            </a:pPr>
            <a:endParaRPr lang="en-US" sz="2000" dirty="0">
              <a:latin typeface="Calibri"/>
              <a:cs typeface="Calibri"/>
            </a:endParaRPr>
          </a:p>
          <a:p>
            <a:pPr lvl="5" defTabSz="4572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Char char="§"/>
              <a:defRPr/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sz="2000" dirty="0">
                <a:latin typeface="Calibri"/>
                <a:cs typeface="Calibri"/>
              </a:rPr>
              <a:t>This is like prior sampling – samples’</a:t>
            </a:r>
            <a:r>
              <a:rPr lang="en-US" altLang="ja-JP" sz="2000" dirty="0">
                <a:latin typeface="Calibri"/>
                <a:cs typeface="Calibri"/>
              </a:rPr>
              <a:t> frequencies reflect the transition probabilities</a:t>
            </a:r>
          </a:p>
          <a:p>
            <a:pPr lvl="6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Char char="§"/>
              <a:defRPr/>
            </a:pPr>
            <a:endParaRPr lang="en-US" altLang="ja-JP" sz="6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sz="2000" dirty="0">
                <a:latin typeface="Calibri"/>
                <a:cs typeface="Calibri"/>
              </a:rPr>
              <a:t>Here, most samples move clockwise, but some move in another direction or stay in place</a:t>
            </a:r>
          </a:p>
          <a:p>
            <a:pPr lvl="5" defTabSz="4572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Char char="§"/>
              <a:defRPr/>
            </a:pPr>
            <a:endParaRPr lang="en-US" sz="1400" dirty="0">
              <a:latin typeface="Calibri"/>
              <a:cs typeface="Calibri"/>
            </a:endParaRPr>
          </a:p>
          <a:p>
            <a:pPr lvl="5" defTabSz="4572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Char char="§"/>
              <a:defRPr/>
            </a:pPr>
            <a:endParaRPr lang="en-US" sz="1400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  <a:defRPr/>
            </a:pPr>
            <a:r>
              <a:rPr lang="en-US" dirty="0">
                <a:solidFill>
                  <a:schemeClr val="accent2"/>
                </a:solidFill>
                <a:latin typeface="Calibri"/>
                <a:cs typeface="Calibri"/>
              </a:rPr>
              <a:t>This captures the passage of time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sz="2000" dirty="0">
                <a:latin typeface="Calibri"/>
                <a:cs typeface="Calibri"/>
              </a:rPr>
              <a:t>If enough samples, close to exact values before and after (consistent)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  <a:defRPr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pic>
        <p:nvPicPr>
          <p:cNvPr id="74755" name="Picture 6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8" y="2586038"/>
            <a:ext cx="27781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756" name="Group 49"/>
          <p:cNvGrpSpPr>
            <a:grpSpLocks/>
          </p:cNvGrpSpPr>
          <p:nvPr/>
        </p:nvGrpSpPr>
        <p:grpSpPr bwMode="auto">
          <a:xfrm rot="-5400000">
            <a:off x="9101137" y="1828800"/>
            <a:ext cx="1566863" cy="1566863"/>
            <a:chOff x="6324600" y="4419600"/>
            <a:chExt cx="2057400" cy="2057400"/>
          </a:xfrm>
        </p:grpSpPr>
        <p:grpSp>
          <p:nvGrpSpPr>
            <p:cNvPr id="74782" name="Group 72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74793" name="Rectangle 84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4" name="Rectangle 85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5" name="Rectangle 86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6" name="Rectangle 87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7" name="Rectangle 88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8" name="Rectangle 89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9" name="Rectangle 90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00" name="Rectangle 91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01" name="Rectangle 92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783" name="Oval 73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4" name="Oval 74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5" name="Oval 75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6" name="Oval 76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7" name="Oval 77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8" name="Oval 78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9" name="Oval 79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0" name="Oval 80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1" name="Oval 81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2" name="Oval 8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Isosceles Triangle 50"/>
          <p:cNvSpPr/>
          <p:nvPr/>
        </p:nvSpPr>
        <p:spPr bwMode="auto">
          <a:xfrm flipV="1">
            <a:off x="9558337" y="3962400"/>
            <a:ext cx="639763" cy="2889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grpSp>
        <p:nvGrpSpPr>
          <p:cNvPr id="74758" name="Group 2"/>
          <p:cNvGrpSpPr>
            <a:grpSpLocks/>
          </p:cNvGrpSpPr>
          <p:nvPr/>
        </p:nvGrpSpPr>
        <p:grpSpPr bwMode="auto">
          <a:xfrm>
            <a:off x="9101137" y="4648200"/>
            <a:ext cx="1566863" cy="1566863"/>
            <a:chOff x="6700158" y="2188371"/>
            <a:chExt cx="1567543" cy="1566862"/>
          </a:xfrm>
        </p:grpSpPr>
        <p:grpSp>
          <p:nvGrpSpPr>
            <p:cNvPr id="74762" name="Group 51"/>
            <p:cNvGrpSpPr>
              <a:grpSpLocks/>
            </p:cNvGrpSpPr>
            <p:nvPr/>
          </p:nvGrpSpPr>
          <p:grpSpPr bwMode="auto">
            <a:xfrm rot="-5400000">
              <a:off x="6700499" y="2188030"/>
              <a:ext cx="1566862" cy="1567543"/>
              <a:chOff x="3984" y="1056"/>
              <a:chExt cx="1296" cy="1296"/>
            </a:xfrm>
          </p:grpSpPr>
          <p:sp>
            <p:nvSpPr>
              <p:cNvPr id="74773" name="Rectangle 6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4" name="Rectangle 6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5" name="Rectangle 6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6" name="Rectangle 6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7" name="Rectangle 6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8" name="Rectangle 6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9" name="Rectangle 6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0" name="Rectangle 7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1" name="Rectangle 7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763" name="Oval 52"/>
            <p:cNvSpPr>
              <a:spLocks noChangeArrowheads="1"/>
            </p:cNvSpPr>
            <p:nvPr/>
          </p:nvSpPr>
          <p:spPr bwMode="auto">
            <a:xfrm rot="-5400000">
              <a:off x="7861326" y="2942760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4" name="Oval 53"/>
            <p:cNvSpPr>
              <a:spLocks noChangeArrowheads="1"/>
            </p:cNvSpPr>
            <p:nvPr/>
          </p:nvSpPr>
          <p:spPr bwMode="auto">
            <a:xfrm rot="-5400000">
              <a:off x="8035498" y="2826696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5" name="Oval 54"/>
            <p:cNvSpPr>
              <a:spLocks noChangeArrowheads="1"/>
            </p:cNvSpPr>
            <p:nvPr/>
          </p:nvSpPr>
          <p:spPr bwMode="auto">
            <a:xfrm rot="-5400000">
              <a:off x="8035498" y="305882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6" name="Oval 55"/>
            <p:cNvSpPr>
              <a:spLocks noChangeArrowheads="1"/>
            </p:cNvSpPr>
            <p:nvPr/>
          </p:nvSpPr>
          <p:spPr bwMode="auto">
            <a:xfrm rot="-5400000">
              <a:off x="7977441" y="2304409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7" name="Oval 56"/>
            <p:cNvSpPr>
              <a:spLocks noChangeArrowheads="1"/>
            </p:cNvSpPr>
            <p:nvPr/>
          </p:nvSpPr>
          <p:spPr bwMode="auto">
            <a:xfrm rot="-5400000">
              <a:off x="7454926" y="294276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8" name="Oval 57"/>
            <p:cNvSpPr>
              <a:spLocks noChangeArrowheads="1"/>
            </p:cNvSpPr>
            <p:nvPr/>
          </p:nvSpPr>
          <p:spPr bwMode="auto">
            <a:xfrm rot="-5400000">
              <a:off x="7977441" y="346504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9" name="Oval 58"/>
            <p:cNvSpPr>
              <a:spLocks noChangeArrowheads="1"/>
            </p:cNvSpPr>
            <p:nvPr/>
          </p:nvSpPr>
          <p:spPr bwMode="auto">
            <a:xfrm rot="-5400000">
              <a:off x="6932412" y="24204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0" name="Oval 59"/>
            <p:cNvSpPr>
              <a:spLocks noChangeArrowheads="1"/>
            </p:cNvSpPr>
            <p:nvPr/>
          </p:nvSpPr>
          <p:spPr bwMode="auto">
            <a:xfrm rot="-5400000">
              <a:off x="7977441" y="247850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1" name="Oval 60"/>
            <p:cNvSpPr>
              <a:spLocks noChangeArrowheads="1"/>
            </p:cNvSpPr>
            <p:nvPr/>
          </p:nvSpPr>
          <p:spPr bwMode="auto">
            <a:xfrm rot="-5400000">
              <a:off x="7454926" y="247850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2" name="Oval 61"/>
            <p:cNvSpPr>
              <a:spLocks noChangeArrowheads="1"/>
            </p:cNvSpPr>
            <p:nvPr/>
          </p:nvSpPr>
          <p:spPr bwMode="auto">
            <a:xfrm rot="-5400000">
              <a:off x="7454926" y="2304409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63" name="Shape 67"/>
          <p:cNvCxnSpPr>
            <a:stCxn id="74787" idx="3"/>
          </p:cNvCxnSpPr>
          <p:nvPr/>
        </p:nvCxnSpPr>
        <p:spPr bwMode="auto">
          <a:xfrm flipH="1">
            <a:off x="10320337" y="1985963"/>
            <a:ext cx="215900" cy="3424237"/>
          </a:xfrm>
          <a:prstGeom prst="curvedConnector4">
            <a:avLst>
              <a:gd name="adj1" fmla="val -106216"/>
              <a:gd name="adj2" fmla="val 62118"/>
            </a:avLst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760" name="TextBox 96"/>
          <p:cNvSpPr txBox="1">
            <a:spLocks noChangeArrowheads="1"/>
          </p:cNvSpPr>
          <p:nvPr/>
        </p:nvSpPr>
        <p:spPr bwMode="auto">
          <a:xfrm>
            <a:off x="7653337" y="1676400"/>
            <a:ext cx="9017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200">
                <a:solidFill>
                  <a:srgbClr val="00B050"/>
                </a:solidFill>
                <a:latin typeface="Calibri"/>
                <a:cs typeface="Calibri"/>
              </a:rPr>
              <a:t>    (3,3)   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(1,2)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</p:txBody>
      </p:sp>
      <p:sp>
        <p:nvSpPr>
          <p:cNvPr id="74761" name="TextBox 100"/>
          <p:cNvSpPr txBox="1">
            <a:spLocks noChangeArrowheads="1"/>
          </p:cNvSpPr>
          <p:nvPr/>
        </p:nvSpPr>
        <p:spPr bwMode="auto">
          <a:xfrm>
            <a:off x="7653337" y="4267200"/>
            <a:ext cx="9779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20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(3,1)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</p:txBody>
      </p:sp>
    </p:spTree>
    <p:extLst>
      <p:ext uri="{BB962C8B-B14F-4D97-AF65-F5344CB8AC3E}">
        <p14:creationId xmlns:p14="http://schemas.microsoft.com/office/powerpoint/2010/main" val="3568155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86" name="Group 98"/>
          <p:cNvGrpSpPr>
            <a:grpSpLocks/>
          </p:cNvGrpSpPr>
          <p:nvPr/>
        </p:nvGrpSpPr>
        <p:grpSpPr bwMode="auto">
          <a:xfrm rot="16200000">
            <a:off x="9144739" y="4691809"/>
            <a:ext cx="1567008" cy="1568450"/>
            <a:chOff x="3984" y="1056"/>
            <a:chExt cx="1296" cy="1296"/>
          </a:xfrm>
        </p:grpSpPr>
        <p:sp>
          <p:nvSpPr>
            <p:cNvPr id="75805" name="Rectangle 117"/>
            <p:cNvSpPr>
              <a:spLocks noChangeArrowheads="1"/>
            </p:cNvSpPr>
            <p:nvPr/>
          </p:nvSpPr>
          <p:spPr bwMode="auto">
            <a:xfrm>
              <a:off x="4848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1" name="Rectangle 113"/>
            <p:cNvSpPr>
              <a:spLocks noChangeArrowheads="1"/>
            </p:cNvSpPr>
            <p:nvPr/>
          </p:nvSpPr>
          <p:spPr bwMode="auto">
            <a:xfrm>
              <a:off x="3984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2" name="Rectangle 114"/>
            <p:cNvSpPr>
              <a:spLocks noChangeArrowheads="1"/>
            </p:cNvSpPr>
            <p:nvPr/>
          </p:nvSpPr>
          <p:spPr bwMode="auto">
            <a:xfrm>
              <a:off x="4416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3" name="Rectangle 115"/>
            <p:cNvSpPr>
              <a:spLocks noChangeArrowheads="1"/>
            </p:cNvSpPr>
            <p:nvPr/>
          </p:nvSpPr>
          <p:spPr bwMode="auto">
            <a:xfrm>
              <a:off x="3984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4" name="Rectangle 116"/>
            <p:cNvSpPr>
              <a:spLocks noChangeArrowheads="1"/>
            </p:cNvSpPr>
            <p:nvPr/>
          </p:nvSpPr>
          <p:spPr bwMode="auto">
            <a:xfrm>
              <a:off x="4416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6" name="Rectangle 118"/>
            <p:cNvSpPr>
              <a:spLocks noChangeArrowheads="1"/>
            </p:cNvSpPr>
            <p:nvPr/>
          </p:nvSpPr>
          <p:spPr bwMode="auto">
            <a:xfrm>
              <a:off x="4848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7" name="Rectangle 119"/>
            <p:cNvSpPr>
              <a:spLocks noChangeArrowheads="1"/>
            </p:cNvSpPr>
            <p:nvPr/>
          </p:nvSpPr>
          <p:spPr bwMode="auto">
            <a:xfrm>
              <a:off x="3984" y="192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8" name="Rectangle 120"/>
            <p:cNvSpPr>
              <a:spLocks noChangeArrowheads="1"/>
            </p:cNvSpPr>
            <p:nvPr/>
          </p:nvSpPr>
          <p:spPr bwMode="auto">
            <a:xfrm>
              <a:off x="4416" y="192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9" name="Rectangle 121"/>
            <p:cNvSpPr>
              <a:spLocks noChangeArrowheads="1"/>
            </p:cNvSpPr>
            <p:nvPr/>
          </p:nvSpPr>
          <p:spPr bwMode="auto">
            <a:xfrm>
              <a:off x="4848" y="192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9340851" y="4800294"/>
            <a:ext cx="1254392" cy="1295706"/>
            <a:chOff x="9067358" y="1868661"/>
            <a:chExt cx="1254392" cy="1295706"/>
          </a:xfrm>
        </p:grpSpPr>
        <p:sp>
          <p:nvSpPr>
            <p:cNvPr id="67" name="Oval 54"/>
            <p:cNvSpPr>
              <a:spLocks noChangeArrowheads="1"/>
            </p:cNvSpPr>
            <p:nvPr/>
          </p:nvSpPr>
          <p:spPr bwMode="auto">
            <a:xfrm rot="16200000">
              <a:off x="10031589" y="2507015"/>
              <a:ext cx="116064" cy="11606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55"/>
            <p:cNvSpPr>
              <a:spLocks noChangeArrowheads="1"/>
            </p:cNvSpPr>
            <p:nvPr/>
          </p:nvSpPr>
          <p:spPr bwMode="auto">
            <a:xfrm rot="16200000">
              <a:off x="10205686" y="2390951"/>
              <a:ext cx="116064" cy="1160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56"/>
            <p:cNvSpPr>
              <a:spLocks noChangeArrowheads="1"/>
            </p:cNvSpPr>
            <p:nvPr/>
          </p:nvSpPr>
          <p:spPr bwMode="auto">
            <a:xfrm rot="16200000">
              <a:off x="10205686" y="2623079"/>
              <a:ext cx="116064" cy="1160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57"/>
            <p:cNvSpPr>
              <a:spLocks noChangeArrowheads="1"/>
            </p:cNvSpPr>
            <p:nvPr/>
          </p:nvSpPr>
          <p:spPr bwMode="auto">
            <a:xfrm rot="16200000">
              <a:off x="10147654" y="1868663"/>
              <a:ext cx="116064" cy="1160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58"/>
            <p:cNvSpPr>
              <a:spLocks noChangeArrowheads="1"/>
            </p:cNvSpPr>
            <p:nvPr/>
          </p:nvSpPr>
          <p:spPr bwMode="auto">
            <a:xfrm rot="16200000">
              <a:off x="9625365" y="2507015"/>
              <a:ext cx="116064" cy="1160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59"/>
            <p:cNvSpPr>
              <a:spLocks noChangeArrowheads="1"/>
            </p:cNvSpPr>
            <p:nvPr/>
          </p:nvSpPr>
          <p:spPr bwMode="auto">
            <a:xfrm rot="16200000">
              <a:off x="10134158" y="3048303"/>
              <a:ext cx="116064" cy="1160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60"/>
            <p:cNvSpPr>
              <a:spLocks noChangeArrowheads="1"/>
            </p:cNvSpPr>
            <p:nvPr/>
          </p:nvSpPr>
          <p:spPr bwMode="auto">
            <a:xfrm rot="16200000">
              <a:off x="9067358" y="1981503"/>
              <a:ext cx="116064" cy="1160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61"/>
            <p:cNvSpPr>
              <a:spLocks noChangeArrowheads="1"/>
            </p:cNvSpPr>
            <p:nvPr/>
          </p:nvSpPr>
          <p:spPr bwMode="auto">
            <a:xfrm rot="16200000">
              <a:off x="10147653" y="2042758"/>
              <a:ext cx="116064" cy="1160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62"/>
            <p:cNvSpPr>
              <a:spLocks noChangeArrowheads="1"/>
            </p:cNvSpPr>
            <p:nvPr/>
          </p:nvSpPr>
          <p:spPr bwMode="auto">
            <a:xfrm rot="16200000">
              <a:off x="9448358" y="2042758"/>
              <a:ext cx="116064" cy="116064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63"/>
            <p:cNvSpPr>
              <a:spLocks noChangeArrowheads="1"/>
            </p:cNvSpPr>
            <p:nvPr/>
          </p:nvSpPr>
          <p:spPr bwMode="auto">
            <a:xfrm rot="16200000">
              <a:off x="9625393" y="1868661"/>
              <a:ext cx="116064" cy="1160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777" name="Rectangle 3"/>
          <p:cNvSpPr txBox="1">
            <a:spLocks noChangeArrowheads="1"/>
          </p:cNvSpPr>
          <p:nvPr/>
        </p:nvSpPr>
        <p:spPr bwMode="auto">
          <a:xfrm>
            <a:off x="304800" y="1600200"/>
            <a:ext cx="6096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2"/>
                </a:solidFill>
                <a:latin typeface="Calibri"/>
                <a:cs typeface="Calibri"/>
              </a:rPr>
              <a:t>After observing </a:t>
            </a:r>
            <a:r>
              <a:rPr lang="en-US" sz="2800" i="1" dirty="0">
                <a:solidFill>
                  <a:srgbClr val="CC00CD"/>
                </a:solidFill>
                <a:sym typeface="Symbol"/>
              </a:rPr>
              <a:t>e</a:t>
            </a:r>
            <a:r>
              <a:rPr lang="en-US" sz="2800" i="1" baseline="-25000" dirty="0">
                <a:solidFill>
                  <a:srgbClr val="CC00CD"/>
                </a:solidFill>
                <a:latin typeface="Calibri"/>
                <a:cs typeface="Calibri"/>
              </a:rPr>
              <a:t>t</a:t>
            </a:r>
            <a:r>
              <a:rPr lang="en-US" sz="2800" baseline="-25000" dirty="0">
                <a:solidFill>
                  <a:srgbClr val="CC00CD"/>
                </a:solidFill>
                <a:latin typeface="Calibri"/>
                <a:cs typeface="Calibri"/>
              </a:rPr>
              <a:t>+1</a:t>
            </a:r>
            <a:r>
              <a:rPr lang="en-US" sz="2800" i="1" baseline="-25000" dirty="0">
                <a:solidFill>
                  <a:srgbClr val="F36B11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Calibri"/>
                <a:cs typeface="Calibri"/>
              </a:rPr>
              <a:t>:</a:t>
            </a:r>
          </a:p>
          <a:p>
            <a:pPr lvl="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900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lvl="3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altLang="ja-JP" sz="7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latin typeface="Calibri"/>
                <a:cs typeface="Calibri"/>
              </a:rPr>
              <a:t>As in likelihood weighting, weight each sample based on the evidence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i="1" dirty="0">
                <a:solidFill>
                  <a:srgbClr val="CC00CD"/>
                </a:solidFill>
                <a:latin typeface="Calibri"/>
                <a:cs typeface="Calibri"/>
              </a:rPr>
              <a:t>w</a:t>
            </a:r>
            <a:r>
              <a:rPr lang="en-US" i="1" baseline="30000" dirty="0">
                <a:solidFill>
                  <a:srgbClr val="CC00CC"/>
                </a:solidFill>
                <a:latin typeface="Calibri"/>
                <a:cs typeface="Calibri"/>
              </a:rPr>
              <a:t>(j)</a:t>
            </a:r>
            <a:r>
              <a:rPr lang="en-US" i="1" dirty="0">
                <a:solidFill>
                  <a:srgbClr val="CC00CD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CC00CD"/>
                </a:solidFill>
                <a:latin typeface="Calibri"/>
                <a:cs typeface="Calibri"/>
              </a:rPr>
              <a:t>= </a:t>
            </a:r>
            <a:r>
              <a:rPr lang="en-US" i="1" dirty="0">
                <a:solidFill>
                  <a:srgbClr val="CC00CD"/>
                </a:solidFill>
                <a:sym typeface="Symbol"/>
              </a:rPr>
              <a:t>P</a:t>
            </a:r>
            <a:r>
              <a:rPr lang="en-US" dirty="0">
                <a:solidFill>
                  <a:srgbClr val="CC00CD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D"/>
                </a:solidFill>
                <a:sym typeface="Symbol"/>
              </a:rPr>
              <a:t>e</a:t>
            </a:r>
            <a:r>
              <a:rPr lang="en-US" i="1" baseline="-25000" dirty="0">
                <a:solidFill>
                  <a:srgbClr val="CC00CD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CC00CD"/>
                </a:solidFill>
                <a:latin typeface="Calibri"/>
                <a:cs typeface="Calibri"/>
              </a:rPr>
              <a:t>+1</a:t>
            </a:r>
            <a:r>
              <a:rPr lang="en-US" dirty="0">
                <a:solidFill>
                  <a:srgbClr val="CC00CD"/>
                </a:solidFill>
                <a:latin typeface="Calibri"/>
                <a:cs typeface="Calibri"/>
              </a:rPr>
              <a:t>|</a:t>
            </a:r>
            <a:r>
              <a:rPr lang="en-US" baseline="-25000" dirty="0">
                <a:solidFill>
                  <a:srgbClr val="CC00CD"/>
                </a:solidFill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CC00CD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CC00CD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CC00CD"/>
                </a:solidFill>
                <a:latin typeface="Calibri"/>
                <a:cs typeface="Calibri"/>
              </a:rPr>
              <a:t>+1</a:t>
            </a:r>
            <a:r>
              <a:rPr lang="en-US" i="1" baseline="30000" dirty="0">
                <a:solidFill>
                  <a:srgbClr val="CC00CC"/>
                </a:solidFill>
                <a:latin typeface="Calibri"/>
                <a:cs typeface="Calibri"/>
              </a:rPr>
              <a:t>(j)</a:t>
            </a:r>
            <a:r>
              <a:rPr lang="en-US" dirty="0">
                <a:solidFill>
                  <a:srgbClr val="CC00CD"/>
                </a:solidFill>
                <a:sym typeface="Symbol"/>
              </a:rPr>
              <a:t>)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i="1" dirty="0">
              <a:solidFill>
                <a:srgbClr val="CC00CC"/>
              </a:solidFill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latin typeface="Calibri"/>
                <a:cs typeface="Calibri"/>
              </a:rPr>
              <a:t>Normalize the weights: particles that fit the data better get higher weights, others get lower weights</a:t>
            </a:r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Particle Filtering: Update step</a:t>
            </a:r>
          </a:p>
        </p:txBody>
      </p:sp>
      <p:grpSp>
        <p:nvGrpSpPr>
          <p:cNvPr id="75810" name="Group 53"/>
          <p:cNvGrpSpPr>
            <a:grpSpLocks/>
          </p:cNvGrpSpPr>
          <p:nvPr/>
        </p:nvGrpSpPr>
        <p:grpSpPr bwMode="auto">
          <a:xfrm rot="16200000">
            <a:off x="9144001" y="1752600"/>
            <a:ext cx="1566863" cy="1566863"/>
            <a:chOff x="3984" y="1056"/>
            <a:chExt cx="1296" cy="1296"/>
          </a:xfrm>
        </p:grpSpPr>
        <p:sp>
          <p:nvSpPr>
            <p:cNvPr id="75821" name="Rectangle 65"/>
            <p:cNvSpPr>
              <a:spLocks noChangeArrowheads="1"/>
            </p:cNvSpPr>
            <p:nvPr/>
          </p:nvSpPr>
          <p:spPr bwMode="auto">
            <a:xfrm>
              <a:off x="3984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2" name="Rectangle 66"/>
            <p:cNvSpPr>
              <a:spLocks noChangeArrowheads="1"/>
            </p:cNvSpPr>
            <p:nvPr/>
          </p:nvSpPr>
          <p:spPr bwMode="auto">
            <a:xfrm>
              <a:off x="4416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3" name="Rectangle 67"/>
            <p:cNvSpPr>
              <a:spLocks noChangeArrowheads="1"/>
            </p:cNvSpPr>
            <p:nvPr/>
          </p:nvSpPr>
          <p:spPr bwMode="auto">
            <a:xfrm>
              <a:off x="3984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4" name="Rectangle 68"/>
            <p:cNvSpPr>
              <a:spLocks noChangeArrowheads="1"/>
            </p:cNvSpPr>
            <p:nvPr/>
          </p:nvSpPr>
          <p:spPr bwMode="auto">
            <a:xfrm>
              <a:off x="4416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5" name="Rectangle 69"/>
            <p:cNvSpPr>
              <a:spLocks noChangeArrowheads="1"/>
            </p:cNvSpPr>
            <p:nvPr/>
          </p:nvSpPr>
          <p:spPr bwMode="auto">
            <a:xfrm>
              <a:off x="4848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6" name="Rectangle 70"/>
            <p:cNvSpPr>
              <a:spLocks noChangeArrowheads="1"/>
            </p:cNvSpPr>
            <p:nvPr/>
          </p:nvSpPr>
          <p:spPr bwMode="auto">
            <a:xfrm>
              <a:off x="4848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7" name="Rectangle 71"/>
            <p:cNvSpPr>
              <a:spLocks noChangeArrowheads="1"/>
            </p:cNvSpPr>
            <p:nvPr/>
          </p:nvSpPr>
          <p:spPr bwMode="auto">
            <a:xfrm>
              <a:off x="3984" y="192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8" name="Rectangle 72"/>
            <p:cNvSpPr>
              <a:spLocks noChangeArrowheads="1"/>
            </p:cNvSpPr>
            <p:nvPr/>
          </p:nvSpPr>
          <p:spPr bwMode="auto">
            <a:xfrm>
              <a:off x="4416" y="192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9" name="Rectangle 73"/>
            <p:cNvSpPr>
              <a:spLocks noChangeArrowheads="1"/>
            </p:cNvSpPr>
            <p:nvPr/>
          </p:nvSpPr>
          <p:spPr bwMode="auto">
            <a:xfrm>
              <a:off x="4848" y="192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376129" y="1868661"/>
            <a:ext cx="1218672" cy="1276705"/>
            <a:chOff x="9103078" y="1868661"/>
            <a:chExt cx="1218672" cy="1276705"/>
          </a:xfrm>
        </p:grpSpPr>
        <p:sp>
          <p:nvSpPr>
            <p:cNvPr id="75811" name="Oval 54"/>
            <p:cNvSpPr>
              <a:spLocks noChangeArrowheads="1"/>
            </p:cNvSpPr>
            <p:nvPr/>
          </p:nvSpPr>
          <p:spPr bwMode="auto">
            <a:xfrm rot="16200000">
              <a:off x="10031589" y="2507015"/>
              <a:ext cx="116064" cy="11606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2" name="Oval 55"/>
            <p:cNvSpPr>
              <a:spLocks noChangeArrowheads="1"/>
            </p:cNvSpPr>
            <p:nvPr/>
          </p:nvSpPr>
          <p:spPr bwMode="auto">
            <a:xfrm rot="16200000">
              <a:off x="10205686" y="2390951"/>
              <a:ext cx="116064" cy="1160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3" name="Oval 56"/>
            <p:cNvSpPr>
              <a:spLocks noChangeArrowheads="1"/>
            </p:cNvSpPr>
            <p:nvPr/>
          </p:nvSpPr>
          <p:spPr bwMode="auto">
            <a:xfrm rot="16200000">
              <a:off x="10205686" y="2623079"/>
              <a:ext cx="116064" cy="1160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4" name="Oval 57"/>
            <p:cNvSpPr>
              <a:spLocks noChangeArrowheads="1"/>
            </p:cNvSpPr>
            <p:nvPr/>
          </p:nvSpPr>
          <p:spPr bwMode="auto">
            <a:xfrm rot="16200000">
              <a:off x="10147654" y="1868663"/>
              <a:ext cx="116064" cy="1160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5" name="Oval 58"/>
            <p:cNvSpPr>
              <a:spLocks noChangeArrowheads="1"/>
            </p:cNvSpPr>
            <p:nvPr/>
          </p:nvSpPr>
          <p:spPr bwMode="auto">
            <a:xfrm rot="16200000">
              <a:off x="9625365" y="2507015"/>
              <a:ext cx="116064" cy="1160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6" name="Oval 59"/>
            <p:cNvSpPr>
              <a:spLocks noChangeArrowheads="1"/>
            </p:cNvSpPr>
            <p:nvPr/>
          </p:nvSpPr>
          <p:spPr bwMode="auto">
            <a:xfrm rot="16200000">
              <a:off x="10147654" y="3029302"/>
              <a:ext cx="116064" cy="1160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7" name="Oval 60"/>
            <p:cNvSpPr>
              <a:spLocks noChangeArrowheads="1"/>
            </p:cNvSpPr>
            <p:nvPr/>
          </p:nvSpPr>
          <p:spPr bwMode="auto">
            <a:xfrm rot="16200000">
              <a:off x="9103078" y="1984726"/>
              <a:ext cx="116064" cy="1160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8" name="Oval 61"/>
            <p:cNvSpPr>
              <a:spLocks noChangeArrowheads="1"/>
            </p:cNvSpPr>
            <p:nvPr/>
          </p:nvSpPr>
          <p:spPr bwMode="auto">
            <a:xfrm rot="16200000">
              <a:off x="10147653" y="2042758"/>
              <a:ext cx="116064" cy="1160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9" name="Oval 62"/>
            <p:cNvSpPr>
              <a:spLocks noChangeArrowheads="1"/>
            </p:cNvSpPr>
            <p:nvPr/>
          </p:nvSpPr>
          <p:spPr bwMode="auto">
            <a:xfrm rot="16200000">
              <a:off x="9485136" y="2042758"/>
              <a:ext cx="116064" cy="116064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0" name="Oval 63"/>
            <p:cNvSpPr>
              <a:spLocks noChangeArrowheads="1"/>
            </p:cNvSpPr>
            <p:nvPr/>
          </p:nvSpPr>
          <p:spPr bwMode="auto">
            <a:xfrm rot="16200000">
              <a:off x="9625393" y="1868661"/>
              <a:ext cx="116064" cy="1160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" name="Isosceles Triangle 97"/>
          <p:cNvSpPr/>
          <p:nvPr/>
        </p:nvSpPr>
        <p:spPr bwMode="auto">
          <a:xfrm flipV="1">
            <a:off x="9601218" y="3959257"/>
            <a:ext cx="639763" cy="2905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75788" name="Rectangle 100"/>
          <p:cNvSpPr>
            <a:spLocks noChangeArrowheads="1"/>
          </p:cNvSpPr>
          <p:nvPr/>
        </p:nvSpPr>
        <p:spPr bwMode="auto">
          <a:xfrm rot="16200000">
            <a:off x="10189891" y="5214625"/>
            <a:ext cx="522336" cy="522817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401869" y="4811803"/>
            <a:ext cx="1188707" cy="1269941"/>
            <a:chOff x="9128818" y="4811803"/>
            <a:chExt cx="1188707" cy="1269941"/>
          </a:xfrm>
        </p:grpSpPr>
        <p:sp>
          <p:nvSpPr>
            <p:cNvPr id="75793" name="Oval 105"/>
            <p:cNvSpPr>
              <a:spLocks noChangeAspect="1" noChangeArrowheads="1"/>
            </p:cNvSpPr>
            <p:nvPr/>
          </p:nvSpPr>
          <p:spPr bwMode="auto">
            <a:xfrm rot="16200000">
              <a:off x="10026877" y="5455308"/>
              <a:ext cx="107673" cy="107773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4" name="Oval 106"/>
            <p:cNvSpPr>
              <a:spLocks noChangeAspect="1" noChangeArrowheads="1"/>
            </p:cNvSpPr>
            <p:nvPr/>
          </p:nvSpPr>
          <p:spPr bwMode="auto">
            <a:xfrm rot="16200000">
              <a:off x="10207213" y="5571384"/>
              <a:ext cx="107673" cy="10777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5" name="Oval 107"/>
            <p:cNvSpPr>
              <a:spLocks noChangeAspect="1" noChangeArrowheads="1"/>
            </p:cNvSpPr>
            <p:nvPr/>
          </p:nvSpPr>
          <p:spPr bwMode="auto">
            <a:xfrm rot="16200000">
              <a:off x="10181785" y="4811765"/>
              <a:ext cx="80165" cy="8024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endParaRPr lang="en-US"/>
            </a:p>
          </p:txBody>
        </p:sp>
        <p:sp>
          <p:nvSpPr>
            <p:cNvPr id="75796" name="Oval 108"/>
            <p:cNvSpPr>
              <a:spLocks noChangeAspect="1" noChangeArrowheads="1"/>
            </p:cNvSpPr>
            <p:nvPr/>
          </p:nvSpPr>
          <p:spPr bwMode="auto">
            <a:xfrm rot="16200000">
              <a:off x="9658957" y="5450182"/>
              <a:ext cx="80165" cy="8024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7" name="Oval 109"/>
            <p:cNvSpPr>
              <a:spLocks noChangeAspect="1" noChangeArrowheads="1"/>
            </p:cNvSpPr>
            <p:nvPr/>
          </p:nvSpPr>
          <p:spPr bwMode="auto">
            <a:xfrm rot="16200000" flipH="1" flipV="1">
              <a:off x="10152739" y="6001541"/>
              <a:ext cx="80165" cy="8024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8" name="Oval 110"/>
            <p:cNvSpPr>
              <a:spLocks noChangeAspect="1" noChangeArrowheads="1"/>
            </p:cNvSpPr>
            <p:nvPr/>
          </p:nvSpPr>
          <p:spPr bwMode="auto">
            <a:xfrm rot="16200000">
              <a:off x="10181785" y="4985879"/>
              <a:ext cx="80165" cy="8024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9" name="Oval 111"/>
            <p:cNvSpPr>
              <a:spLocks noChangeAspect="1" noChangeArrowheads="1"/>
            </p:cNvSpPr>
            <p:nvPr/>
          </p:nvSpPr>
          <p:spPr bwMode="auto">
            <a:xfrm rot="16200000">
              <a:off x="9474677" y="4990367"/>
              <a:ext cx="50299" cy="50347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0" name="Oval 112"/>
            <p:cNvSpPr>
              <a:spLocks noChangeAspect="1" noChangeArrowheads="1"/>
            </p:cNvSpPr>
            <p:nvPr/>
          </p:nvSpPr>
          <p:spPr bwMode="auto">
            <a:xfrm rot="16200000">
              <a:off x="9684359" y="4816253"/>
              <a:ext cx="50299" cy="5034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1" name="Oval 103"/>
            <p:cNvSpPr>
              <a:spLocks noChangeAspect="1" noChangeArrowheads="1"/>
            </p:cNvSpPr>
            <p:nvPr/>
          </p:nvSpPr>
          <p:spPr bwMode="auto">
            <a:xfrm rot="16200000">
              <a:off x="9128828" y="4936047"/>
              <a:ext cx="21220" cy="21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endParaRPr lang="en-US"/>
            </a:p>
          </p:txBody>
        </p:sp>
        <p:sp>
          <p:nvSpPr>
            <p:cNvPr id="75790" name="Oval 102"/>
            <p:cNvSpPr>
              <a:spLocks noChangeAspect="1" noChangeArrowheads="1"/>
            </p:cNvSpPr>
            <p:nvPr/>
          </p:nvSpPr>
          <p:spPr bwMode="auto">
            <a:xfrm rot="16200000">
              <a:off x="10210832" y="5333969"/>
              <a:ext cx="106662" cy="1067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783" name="TextBox 128"/>
          <p:cNvSpPr txBox="1">
            <a:spLocks noChangeArrowheads="1"/>
          </p:cNvSpPr>
          <p:nvPr/>
        </p:nvSpPr>
        <p:spPr bwMode="auto">
          <a:xfrm>
            <a:off x="7391400" y="4038600"/>
            <a:ext cx="140311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dirty="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pPr eaLnBrk="1" hangingPunct="1"/>
            <a:r>
              <a:rPr lang="en-US" sz="1600" dirty="0">
                <a:solidFill>
                  <a:srgbClr val="00B05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(3,1)  w=.4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(1,3)  w=.1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</a:t>
            </a:r>
            <a:r>
              <a:rPr lang="en-US" sz="1600" dirty="0">
                <a:solidFill>
                  <a:srgbClr val="3333FF"/>
                </a:solidFill>
                <a:latin typeface="Calibri"/>
                <a:cs typeface="Calibri"/>
              </a:rPr>
              <a:t>(2,3)  w=.2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(2,2)  w=.4</a:t>
            </a:r>
          </a:p>
        </p:txBody>
      </p:sp>
      <p:sp>
        <p:nvSpPr>
          <p:cNvPr id="75784" name="TextBox 129"/>
          <p:cNvSpPr txBox="1">
            <a:spLocks noChangeArrowheads="1"/>
          </p:cNvSpPr>
          <p:nvPr/>
        </p:nvSpPr>
        <p:spPr bwMode="auto">
          <a:xfrm>
            <a:off x="7489296" y="1143000"/>
            <a:ext cx="1578504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dirty="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6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(3,1)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</a:t>
            </a:r>
            <a:r>
              <a:rPr lang="en-US" sz="1600" dirty="0">
                <a:solidFill>
                  <a:srgbClr val="3333FF"/>
                </a:solidFill>
                <a:latin typeface="Calibri"/>
                <a:cs typeface="Calibri"/>
              </a:rPr>
              <a:t>(3,3)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</a:t>
            </a:r>
            <a:r>
              <a:rPr lang="en-US" sz="1600" dirty="0">
                <a:solidFill>
                  <a:srgbClr val="3333FF"/>
                </a:solidFill>
                <a:latin typeface="Calibri"/>
                <a:cs typeface="Calibri"/>
              </a:rPr>
              <a:t>(2,3)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384373" y="4786873"/>
            <a:ext cx="1251878" cy="1313106"/>
            <a:chOff x="10231808" y="3562257"/>
            <a:chExt cx="1251878" cy="1313106"/>
          </a:xfrm>
        </p:grpSpPr>
        <p:sp>
          <p:nvSpPr>
            <p:cNvPr id="54" name="Oval 106"/>
            <p:cNvSpPr>
              <a:spLocks noChangeAspect="1" noChangeArrowheads="1"/>
            </p:cNvSpPr>
            <p:nvPr/>
          </p:nvSpPr>
          <p:spPr bwMode="auto">
            <a:xfrm rot="16200000">
              <a:off x="11286342" y="4306999"/>
              <a:ext cx="165650" cy="16580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107"/>
            <p:cNvSpPr>
              <a:spLocks noChangeAspect="1" noChangeArrowheads="1"/>
            </p:cNvSpPr>
            <p:nvPr/>
          </p:nvSpPr>
          <p:spPr bwMode="auto">
            <a:xfrm rot="16200000">
              <a:off x="11260907" y="3562199"/>
              <a:ext cx="123330" cy="1234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endParaRPr lang="en-US"/>
            </a:p>
          </p:txBody>
        </p:sp>
        <p:sp>
          <p:nvSpPr>
            <p:cNvPr id="56" name="Oval 108"/>
            <p:cNvSpPr>
              <a:spLocks noChangeAspect="1" noChangeArrowheads="1"/>
            </p:cNvSpPr>
            <p:nvPr/>
          </p:nvSpPr>
          <p:spPr bwMode="auto">
            <a:xfrm rot="16200000">
              <a:off x="10738079" y="4200616"/>
              <a:ext cx="123330" cy="1234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109"/>
            <p:cNvSpPr>
              <a:spLocks noChangeAspect="1" noChangeArrowheads="1"/>
            </p:cNvSpPr>
            <p:nvPr/>
          </p:nvSpPr>
          <p:spPr bwMode="auto">
            <a:xfrm rot="16200000" flipH="1" flipV="1">
              <a:off x="11231861" y="4751975"/>
              <a:ext cx="123330" cy="1234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110"/>
            <p:cNvSpPr>
              <a:spLocks noChangeAspect="1" noChangeArrowheads="1"/>
            </p:cNvSpPr>
            <p:nvPr/>
          </p:nvSpPr>
          <p:spPr bwMode="auto">
            <a:xfrm rot="16200000">
              <a:off x="11260907" y="3736313"/>
              <a:ext cx="123330" cy="1234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111"/>
            <p:cNvSpPr>
              <a:spLocks noChangeAspect="1" noChangeArrowheads="1"/>
            </p:cNvSpPr>
            <p:nvPr/>
          </p:nvSpPr>
          <p:spPr bwMode="auto">
            <a:xfrm rot="16200000">
              <a:off x="10569322" y="3756889"/>
              <a:ext cx="77384" cy="77456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112"/>
            <p:cNvSpPr>
              <a:spLocks noChangeAspect="1" noChangeArrowheads="1"/>
            </p:cNvSpPr>
            <p:nvPr/>
          </p:nvSpPr>
          <p:spPr bwMode="auto">
            <a:xfrm rot="16200000">
              <a:off x="10763473" y="3582775"/>
              <a:ext cx="77384" cy="774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103"/>
            <p:cNvSpPr>
              <a:spLocks noChangeAspect="1" noChangeArrowheads="1"/>
            </p:cNvSpPr>
            <p:nvPr/>
          </p:nvSpPr>
          <p:spPr bwMode="auto">
            <a:xfrm rot="16200000">
              <a:off x="10231824" y="3718236"/>
              <a:ext cx="32646" cy="3267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endParaRPr lang="en-US"/>
            </a:p>
          </p:txBody>
        </p:sp>
        <p:sp>
          <p:nvSpPr>
            <p:cNvPr id="53" name="Oval 105"/>
            <p:cNvSpPr>
              <a:spLocks noChangeAspect="1" noChangeArrowheads="1"/>
            </p:cNvSpPr>
            <p:nvPr/>
          </p:nvSpPr>
          <p:spPr bwMode="auto">
            <a:xfrm rot="16200000">
              <a:off x="11102763" y="4190923"/>
              <a:ext cx="165650" cy="16580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102"/>
            <p:cNvSpPr>
              <a:spLocks noChangeAspect="1" noChangeArrowheads="1"/>
            </p:cNvSpPr>
            <p:nvPr/>
          </p:nvSpPr>
          <p:spPr bwMode="auto">
            <a:xfrm rot="16200000">
              <a:off x="11319543" y="4074700"/>
              <a:ext cx="164095" cy="164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448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96"/>
          <p:cNvGrpSpPr>
            <a:grpSpLocks/>
          </p:cNvGrpSpPr>
          <p:nvPr/>
        </p:nvGrpSpPr>
        <p:grpSpPr bwMode="auto">
          <a:xfrm rot="-5400000">
            <a:off x="9981334" y="1828078"/>
            <a:ext cx="1567008" cy="1568450"/>
            <a:chOff x="6400799" y="4267199"/>
            <a:chExt cx="2057399" cy="2057399"/>
          </a:xfrm>
        </p:grpSpPr>
        <p:grpSp>
          <p:nvGrpSpPr>
            <p:cNvPr id="54" name="Group 98"/>
            <p:cNvGrpSpPr>
              <a:grpSpLocks/>
            </p:cNvGrpSpPr>
            <p:nvPr/>
          </p:nvGrpSpPr>
          <p:grpSpPr bwMode="auto">
            <a:xfrm>
              <a:off x="6400799" y="4267199"/>
              <a:ext cx="2057399" cy="2057399"/>
              <a:chOff x="3984" y="1056"/>
              <a:chExt cx="1296" cy="1296"/>
            </a:xfrm>
          </p:grpSpPr>
          <p:sp>
            <p:nvSpPr>
              <p:cNvPr id="69" name="Rectangle 11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Rectangle 1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Rectangle 11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Rectangle 11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Rectangle 11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Rectangle 11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Rectangle 11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Rectangle 12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Rectangle 12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5" name="Group 99"/>
            <p:cNvGrpSpPr>
              <a:grpSpLocks/>
            </p:cNvGrpSpPr>
            <p:nvPr/>
          </p:nvGrpSpPr>
          <p:grpSpPr bwMode="auto">
            <a:xfrm>
              <a:off x="6634231" y="5107114"/>
              <a:ext cx="1724042" cy="1130325"/>
              <a:chOff x="4227" y="3169"/>
              <a:chExt cx="1086" cy="712"/>
            </a:xfrm>
          </p:grpSpPr>
          <p:sp>
            <p:nvSpPr>
              <p:cNvPr id="61" name="Oval 105"/>
              <p:cNvSpPr>
                <a:spLocks noChangeAspect="1" noChangeArrowheads="1"/>
              </p:cNvSpPr>
              <p:nvPr/>
            </p:nvSpPr>
            <p:spPr bwMode="auto">
              <a:xfrm>
                <a:off x="4656" y="3600"/>
                <a:ext cx="137" cy="137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106"/>
              <p:cNvSpPr>
                <a:spLocks noChangeAspect="1" noChangeArrowheads="1"/>
              </p:cNvSpPr>
              <p:nvPr/>
            </p:nvSpPr>
            <p:spPr bwMode="auto">
              <a:xfrm>
                <a:off x="4560" y="3744"/>
                <a:ext cx="137" cy="1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Oval 107"/>
              <p:cNvSpPr>
                <a:spLocks noChangeAspect="1" noChangeArrowheads="1"/>
              </p:cNvSpPr>
              <p:nvPr/>
            </p:nvSpPr>
            <p:spPr bwMode="auto">
              <a:xfrm>
                <a:off x="5211" y="3723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endParaRPr lang="en-US"/>
              </a:p>
            </p:txBody>
          </p:sp>
          <p:sp>
            <p:nvSpPr>
              <p:cNvPr id="64" name="Oval 108"/>
              <p:cNvSpPr>
                <a:spLocks noChangeAspect="1" noChangeArrowheads="1"/>
              </p:cNvSpPr>
              <p:nvPr/>
            </p:nvSpPr>
            <p:spPr bwMode="auto">
              <a:xfrm>
                <a:off x="4683" y="3291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109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4227" y="3699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Oval 110"/>
              <p:cNvSpPr>
                <a:spLocks noChangeAspect="1" noChangeArrowheads="1"/>
              </p:cNvSpPr>
              <p:nvPr/>
            </p:nvSpPr>
            <p:spPr bwMode="auto">
              <a:xfrm>
                <a:off x="5067" y="3723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Oval 111"/>
              <p:cNvSpPr>
                <a:spLocks noChangeAspect="1" noChangeArrowheads="1"/>
              </p:cNvSpPr>
              <p:nvPr/>
            </p:nvSpPr>
            <p:spPr bwMode="auto">
              <a:xfrm>
                <a:off x="5061" y="3169"/>
                <a:ext cx="64" cy="64"/>
              </a:xfrm>
              <a:prstGeom prst="ellipse">
                <a:avLst/>
              </a:prstGeom>
              <a:solidFill>
                <a:srgbClr val="3333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112"/>
              <p:cNvSpPr>
                <a:spLocks noChangeAspect="1" noChangeArrowheads="1"/>
              </p:cNvSpPr>
              <p:nvPr/>
            </p:nvSpPr>
            <p:spPr bwMode="auto">
              <a:xfrm>
                <a:off x="5232" y="3312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" name="Oval 103"/>
            <p:cNvSpPr>
              <a:spLocks noChangeAspect="1" noChangeArrowheads="1"/>
            </p:cNvSpPr>
            <p:nvPr/>
          </p:nvSpPr>
          <p:spPr bwMode="auto">
            <a:xfrm>
              <a:off x="8110636" y="4605396"/>
              <a:ext cx="42862" cy="428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endParaRPr lang="en-US"/>
            </a:p>
          </p:txBody>
        </p:sp>
        <p:sp>
          <p:nvSpPr>
            <p:cNvPr id="58" name="Oval 102"/>
            <p:cNvSpPr>
              <a:spLocks noChangeAspect="1" noChangeArrowheads="1"/>
            </p:cNvSpPr>
            <p:nvPr/>
          </p:nvSpPr>
          <p:spPr bwMode="auto">
            <a:xfrm>
              <a:off x="7469953" y="5943600"/>
              <a:ext cx="215448" cy="2153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Particle Filtering: Resample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6379105" cy="4678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Rather than tracking weighted samples, we </a:t>
            </a:r>
            <a:r>
              <a:rPr lang="en-US" sz="2800" b="1" i="1" dirty="0">
                <a:solidFill>
                  <a:srgbClr val="0000FF"/>
                </a:solidFill>
                <a:ea typeface="ＭＳ Ｐゴシック" pitchFamily="34" charset="-128"/>
              </a:rPr>
              <a:t>resample</a:t>
            </a: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i="1" dirty="0">
                <a:solidFill>
                  <a:srgbClr val="CC00CD"/>
                </a:solidFill>
                <a:ea typeface="ＭＳ Ｐゴシック" pitchFamily="34" charset="-128"/>
              </a:rPr>
              <a:t>N</a:t>
            </a:r>
            <a:r>
              <a:rPr lang="en-US" sz="2800" dirty="0">
                <a:ea typeface="ＭＳ Ｐゴシック" pitchFamily="34" charset="-128"/>
              </a:rPr>
              <a:t> times, we choose from our weighted sample distribution  			 (i.e., draw with replacement)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Now the update is complete for this time step, continue with the next one (with weights reset to 1)</a:t>
            </a:r>
          </a:p>
        </p:txBody>
      </p:sp>
      <p:sp>
        <p:nvSpPr>
          <p:cNvPr id="48" name="Isosceles Triangle 47"/>
          <p:cNvSpPr/>
          <p:nvPr/>
        </p:nvSpPr>
        <p:spPr bwMode="auto">
          <a:xfrm flipV="1">
            <a:off x="10472737" y="3794125"/>
            <a:ext cx="639763" cy="29051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grpSp>
        <p:nvGrpSpPr>
          <p:cNvPr id="76806" name="Group 2"/>
          <p:cNvGrpSpPr>
            <a:grpSpLocks/>
          </p:cNvGrpSpPr>
          <p:nvPr/>
        </p:nvGrpSpPr>
        <p:grpSpPr bwMode="auto">
          <a:xfrm>
            <a:off x="10015537" y="4556125"/>
            <a:ext cx="1566863" cy="1566863"/>
            <a:chOff x="4563129" y="4131470"/>
            <a:chExt cx="1567003" cy="1566862"/>
          </a:xfrm>
        </p:grpSpPr>
        <p:grpSp>
          <p:nvGrpSpPr>
            <p:cNvPr id="76811" name="Group 74"/>
            <p:cNvGrpSpPr>
              <a:grpSpLocks/>
            </p:cNvGrpSpPr>
            <p:nvPr/>
          </p:nvGrpSpPr>
          <p:grpSpPr bwMode="auto">
            <a:xfrm rot="-5400000">
              <a:off x="4563200" y="4131399"/>
              <a:ext cx="1566862" cy="1567003"/>
              <a:chOff x="3984" y="1056"/>
              <a:chExt cx="1296" cy="1296"/>
            </a:xfrm>
          </p:grpSpPr>
          <p:sp>
            <p:nvSpPr>
              <p:cNvPr id="76822" name="Rectangle 86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3" name="Rectangle 87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4" name="Rectangle 88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5" name="Rectangle 89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6" name="Rectangle 90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7" name="Rectangle 91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8" name="Rectangle 92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9" name="Rectangle 93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30" name="Rectangle 94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6812" name="Oval 75"/>
            <p:cNvSpPr>
              <a:spLocks noChangeArrowheads="1"/>
            </p:cNvSpPr>
            <p:nvPr/>
          </p:nvSpPr>
          <p:spPr bwMode="auto">
            <a:xfrm rot="-5400000">
              <a:off x="5723878" y="5001943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3" name="Oval 76"/>
            <p:cNvSpPr>
              <a:spLocks noChangeArrowheads="1"/>
            </p:cNvSpPr>
            <p:nvPr/>
          </p:nvSpPr>
          <p:spPr bwMode="auto">
            <a:xfrm rot="-5400000">
              <a:off x="5956026" y="4769815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4" name="Oval 77"/>
            <p:cNvSpPr>
              <a:spLocks noChangeArrowheads="1"/>
            </p:cNvSpPr>
            <p:nvPr/>
          </p:nvSpPr>
          <p:spPr bwMode="auto">
            <a:xfrm rot="-5400000">
              <a:off x="5839952" y="4885879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5" name="Oval 78"/>
            <p:cNvSpPr>
              <a:spLocks noChangeArrowheads="1"/>
            </p:cNvSpPr>
            <p:nvPr/>
          </p:nvSpPr>
          <p:spPr bwMode="auto">
            <a:xfrm rot="-5400000">
              <a:off x="5317618" y="4943911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6" name="Oval 79"/>
            <p:cNvSpPr>
              <a:spLocks noChangeArrowheads="1"/>
            </p:cNvSpPr>
            <p:nvPr/>
          </p:nvSpPr>
          <p:spPr bwMode="auto">
            <a:xfrm rot="-5400000">
              <a:off x="5839952" y="4363592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7" name="Oval 80"/>
            <p:cNvSpPr>
              <a:spLocks noChangeArrowheads="1"/>
            </p:cNvSpPr>
            <p:nvPr/>
          </p:nvSpPr>
          <p:spPr bwMode="auto">
            <a:xfrm rot="-5400000">
              <a:off x="5723878" y="4769815"/>
              <a:ext cx="116064" cy="11607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8" name="Oval 81"/>
            <p:cNvSpPr>
              <a:spLocks noChangeArrowheads="1"/>
            </p:cNvSpPr>
            <p:nvPr/>
          </p:nvSpPr>
          <p:spPr bwMode="auto">
            <a:xfrm rot="-5400000">
              <a:off x="5839952" y="5292103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9" name="Oval 82"/>
            <p:cNvSpPr>
              <a:spLocks noChangeArrowheads="1"/>
            </p:cNvSpPr>
            <p:nvPr/>
          </p:nvSpPr>
          <p:spPr bwMode="auto">
            <a:xfrm rot="-5400000">
              <a:off x="5956026" y="5001943"/>
              <a:ext cx="116064" cy="11607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0" name="Oval 83"/>
            <p:cNvSpPr>
              <a:spLocks noChangeArrowheads="1"/>
            </p:cNvSpPr>
            <p:nvPr/>
          </p:nvSpPr>
          <p:spPr bwMode="auto">
            <a:xfrm rot="-5400000">
              <a:off x="5839952" y="5466199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1" name="Oval 84"/>
            <p:cNvSpPr>
              <a:spLocks noChangeArrowheads="1"/>
            </p:cNvSpPr>
            <p:nvPr/>
          </p:nvSpPr>
          <p:spPr bwMode="auto">
            <a:xfrm rot="-5400000">
              <a:off x="5317618" y="4363592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07" name="TextBox 98"/>
          <p:cNvSpPr txBox="1">
            <a:spLocks noChangeArrowheads="1"/>
          </p:cNvSpPr>
          <p:nvPr/>
        </p:nvSpPr>
        <p:spPr bwMode="auto">
          <a:xfrm>
            <a:off x="7877174" y="1237833"/>
            <a:ext cx="1646238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dirty="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pPr eaLnBrk="1" hangingPunct="1"/>
            <a:r>
              <a:rPr lang="en-US" sz="1600" dirty="0">
                <a:solidFill>
                  <a:srgbClr val="00B05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(3,1)  w=.4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(1,3)  w=.1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</a:t>
            </a:r>
            <a:r>
              <a:rPr lang="en-US" sz="1600" dirty="0">
                <a:solidFill>
                  <a:srgbClr val="3333FF"/>
                </a:solidFill>
                <a:latin typeface="Calibri"/>
                <a:cs typeface="Calibri"/>
              </a:rPr>
              <a:t>(2,3)  w=.2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(2,2)  w=.4</a:t>
            </a:r>
          </a:p>
        </p:txBody>
      </p:sp>
      <p:sp>
        <p:nvSpPr>
          <p:cNvPr id="76808" name="TextBox 99"/>
          <p:cNvSpPr txBox="1">
            <a:spLocks noChangeArrowheads="1"/>
          </p:cNvSpPr>
          <p:nvPr/>
        </p:nvSpPr>
        <p:spPr bwMode="auto">
          <a:xfrm>
            <a:off x="7724774" y="4057233"/>
            <a:ext cx="1646238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600" dirty="0">
                <a:latin typeface="Calibri"/>
                <a:cs typeface="Calibri"/>
              </a:rPr>
              <a:t>(New) Particles:</a:t>
            </a:r>
          </a:p>
          <a:p>
            <a:pPr algn="ctr"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(3,2)</a:t>
            </a:r>
          </a:p>
          <a:p>
            <a:pPr algn="ctr"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(2,2)</a:t>
            </a:r>
          </a:p>
          <a:p>
            <a:pPr algn="ctr" eaLnBrk="1" hangingPunct="1"/>
            <a:r>
              <a:rPr lang="en-US" sz="1600" dirty="0">
                <a:solidFill>
                  <a:srgbClr val="00B050"/>
                </a:solidFill>
                <a:latin typeface="Calibri"/>
                <a:cs typeface="Calibri"/>
              </a:rPr>
              <a:t>(3,2)   </a:t>
            </a:r>
          </a:p>
          <a:p>
            <a:pPr algn="ctr"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(2,3)</a:t>
            </a:r>
          </a:p>
          <a:p>
            <a:pPr algn="ctr"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(3,3)</a:t>
            </a:r>
          </a:p>
          <a:p>
            <a:pPr algn="ctr" eaLnBrk="1" hangingPunct="1"/>
            <a:r>
              <a:rPr lang="en-US" sz="1600" dirty="0">
                <a:solidFill>
                  <a:srgbClr val="00B050"/>
                </a:solidFill>
                <a:latin typeface="Calibri"/>
                <a:cs typeface="Calibri"/>
              </a:rPr>
              <a:t>(3,2)</a:t>
            </a:r>
          </a:p>
          <a:p>
            <a:pPr algn="ctr"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(1,3)</a:t>
            </a:r>
          </a:p>
          <a:p>
            <a:pPr algn="ctr"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(2,3)</a:t>
            </a:r>
          </a:p>
          <a:p>
            <a:pPr algn="ctr"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(3,2)</a:t>
            </a:r>
          </a:p>
          <a:p>
            <a:pPr algn="ctr"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(3,2)</a:t>
            </a:r>
          </a:p>
        </p:txBody>
      </p:sp>
      <p:cxnSp>
        <p:nvCxnSpPr>
          <p:cNvPr id="76809" name="AutoShape 47"/>
          <p:cNvCxnSpPr>
            <a:cxnSpLocks noChangeShapeType="1"/>
            <a:endCxn id="76817" idx="5"/>
          </p:cNvCxnSpPr>
          <p:nvPr/>
        </p:nvCxnSpPr>
        <p:spPr bwMode="auto">
          <a:xfrm flipH="1">
            <a:off x="11276012" y="2667000"/>
            <a:ext cx="0" cy="2544763"/>
          </a:xfrm>
          <a:prstGeom prst="curvedConnector3">
            <a:avLst>
              <a:gd name="adj1" fmla="val -4300788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6810" name="AutoShape 47"/>
          <p:cNvCxnSpPr>
            <a:cxnSpLocks noChangeShapeType="1"/>
            <a:endCxn id="76819" idx="5"/>
          </p:cNvCxnSpPr>
          <p:nvPr/>
        </p:nvCxnSpPr>
        <p:spPr bwMode="auto">
          <a:xfrm>
            <a:off x="11276012" y="2667000"/>
            <a:ext cx="231775" cy="2776538"/>
          </a:xfrm>
          <a:prstGeom prst="curvedConnector3">
            <a:avLst>
              <a:gd name="adj1" fmla="val 20605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6629400" y="3356597"/>
            <a:ext cx="934332" cy="1291603"/>
            <a:chOff x="6095174" y="5419800"/>
            <a:chExt cx="934332" cy="1291603"/>
          </a:xfrm>
        </p:grpSpPr>
        <p:sp>
          <p:nvSpPr>
            <p:cNvPr id="2" name="Teardrop 1"/>
            <p:cNvSpPr/>
            <p:nvPr/>
          </p:nvSpPr>
          <p:spPr>
            <a:xfrm rot="18861150">
              <a:off x="6105139" y="5787037"/>
              <a:ext cx="914401" cy="934332"/>
            </a:xfrm>
            <a:prstGeom prst="teardrop">
              <a:avLst>
                <a:gd name="adj" fmla="val 93196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ardrop 2"/>
            <p:cNvSpPr/>
            <p:nvPr/>
          </p:nvSpPr>
          <p:spPr>
            <a:xfrm rot="9149264">
              <a:off x="6496265" y="5419800"/>
              <a:ext cx="237033" cy="174096"/>
            </a:xfrm>
            <a:prstGeom prst="teardrop">
              <a:avLst>
                <a:gd name="adj" fmla="val 10836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Oval 106"/>
          <p:cNvSpPr>
            <a:spLocks noChangeAspect="1" noChangeArrowheads="1"/>
          </p:cNvSpPr>
          <p:nvPr/>
        </p:nvSpPr>
        <p:spPr bwMode="auto">
          <a:xfrm rot="16200000">
            <a:off x="7135810" y="4220673"/>
            <a:ext cx="165650" cy="16580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Oval 107"/>
          <p:cNvSpPr>
            <a:spLocks noChangeAspect="1" noChangeArrowheads="1"/>
          </p:cNvSpPr>
          <p:nvPr/>
        </p:nvSpPr>
        <p:spPr bwMode="auto">
          <a:xfrm rot="16200000">
            <a:off x="7159542" y="4426845"/>
            <a:ext cx="123330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endParaRPr lang="en-US"/>
          </a:p>
        </p:txBody>
      </p:sp>
      <p:sp>
        <p:nvSpPr>
          <p:cNvPr id="80" name="Oval 108"/>
          <p:cNvSpPr>
            <a:spLocks noChangeAspect="1" noChangeArrowheads="1"/>
          </p:cNvSpPr>
          <p:nvPr/>
        </p:nvSpPr>
        <p:spPr bwMode="auto">
          <a:xfrm rot="16200000">
            <a:off x="6966998" y="4420071"/>
            <a:ext cx="123330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Oval 109"/>
          <p:cNvSpPr>
            <a:spLocks noChangeAspect="1" noChangeArrowheads="1"/>
          </p:cNvSpPr>
          <p:nvPr/>
        </p:nvSpPr>
        <p:spPr bwMode="auto">
          <a:xfrm rot="16200000" flipH="1" flipV="1">
            <a:off x="6861952" y="4199405"/>
            <a:ext cx="123330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110"/>
          <p:cNvSpPr>
            <a:spLocks noChangeAspect="1" noChangeArrowheads="1"/>
          </p:cNvSpPr>
          <p:nvPr/>
        </p:nvSpPr>
        <p:spPr bwMode="auto">
          <a:xfrm rot="16200000">
            <a:off x="7364437" y="4251385"/>
            <a:ext cx="123330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111"/>
          <p:cNvSpPr>
            <a:spLocks noChangeAspect="1" noChangeArrowheads="1"/>
          </p:cNvSpPr>
          <p:nvPr/>
        </p:nvSpPr>
        <p:spPr bwMode="auto">
          <a:xfrm rot="16200000">
            <a:off x="6748589" y="4185968"/>
            <a:ext cx="77384" cy="77456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112"/>
          <p:cNvSpPr>
            <a:spLocks noChangeAspect="1" noChangeArrowheads="1"/>
          </p:cNvSpPr>
          <p:nvPr/>
        </p:nvSpPr>
        <p:spPr bwMode="auto">
          <a:xfrm rot="16200000">
            <a:off x="6815779" y="4374737"/>
            <a:ext cx="77384" cy="7745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Oval 103"/>
          <p:cNvSpPr>
            <a:spLocks noChangeAspect="1" noChangeArrowheads="1"/>
          </p:cNvSpPr>
          <p:nvPr/>
        </p:nvSpPr>
        <p:spPr bwMode="auto">
          <a:xfrm rot="16200000">
            <a:off x="7027317" y="4308502"/>
            <a:ext cx="32646" cy="3267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endParaRPr lang="en-US"/>
          </a:p>
        </p:txBody>
      </p:sp>
      <p:sp>
        <p:nvSpPr>
          <p:cNvPr id="86" name="Oval 105"/>
          <p:cNvSpPr>
            <a:spLocks noChangeAspect="1" noChangeArrowheads="1"/>
          </p:cNvSpPr>
          <p:nvPr/>
        </p:nvSpPr>
        <p:spPr bwMode="auto">
          <a:xfrm rot="16200000">
            <a:off x="6944686" y="4025273"/>
            <a:ext cx="165650" cy="165804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Oval 102"/>
          <p:cNvSpPr>
            <a:spLocks noChangeAspect="1" noChangeArrowheads="1"/>
          </p:cNvSpPr>
          <p:nvPr/>
        </p:nvSpPr>
        <p:spPr bwMode="auto">
          <a:xfrm rot="16200000">
            <a:off x="7247835" y="4008335"/>
            <a:ext cx="164095" cy="164191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768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4038600"/>
            <a:ext cx="11379200" cy="2514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dirty="0"/>
              <a:t>The problem of likelihood weighting: sample state trajectories go off into low-probability regions; too few “reasonable” samples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Solution: kill the bad ones, make more of the good ones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This way the population of samples stays in the high-probability region</a:t>
            </a:r>
          </a:p>
        </p:txBody>
      </p:sp>
      <p:pic>
        <p:nvPicPr>
          <p:cNvPr id="5" name="Picture 4" descr="2D-evolution.p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95400"/>
            <a:ext cx="5638800" cy="23830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1295400"/>
            <a:ext cx="51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69821" y="1295400"/>
            <a:ext cx="51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t=7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FBDB946-00B5-8ED4-37BA-538887114B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Particle Filtering: Resample</a:t>
            </a:r>
          </a:p>
        </p:txBody>
      </p:sp>
    </p:spTree>
    <p:extLst>
      <p:ext uri="{BB962C8B-B14F-4D97-AF65-F5344CB8AC3E}">
        <p14:creationId xmlns:p14="http://schemas.microsoft.com/office/powerpoint/2010/main" val="210044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Summary: Particle Filtering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11734800" cy="4525963"/>
          </a:xfrm>
        </p:spPr>
        <p:txBody>
          <a:bodyPr/>
          <a:lstStyle/>
          <a:p>
            <a:r>
              <a:rPr lang="en-US" sz="2800" dirty="0">
                <a:latin typeface="Calibri"/>
                <a:cs typeface="Calibri"/>
              </a:rPr>
              <a:t>Particles: track samples of states rather than an explicit distribution</a:t>
            </a:r>
          </a:p>
          <a:p>
            <a:pPr lvl="1"/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9221" name="TextBox 24"/>
          <p:cNvSpPr txBox="1">
            <a:spLocks noChangeArrowheads="1"/>
          </p:cNvSpPr>
          <p:nvPr/>
        </p:nvSpPr>
        <p:spPr bwMode="auto">
          <a:xfrm>
            <a:off x="1643744" y="3733799"/>
            <a:ext cx="1371600" cy="280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600" dirty="0">
                <a:latin typeface="Calibri"/>
                <a:cs typeface="Calibri"/>
              </a:rPr>
              <a:t>Particles: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600" dirty="0">
                <a:solidFill>
                  <a:srgbClr val="00B050"/>
                </a:solidFill>
                <a:latin typeface="Calibri"/>
                <a:cs typeface="Calibri"/>
              </a:rPr>
              <a:t>    (3,3)   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(1,2)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</a:t>
            </a:r>
            <a:r>
              <a:rPr lang="en-US" sz="1600" dirty="0">
                <a:solidFill>
                  <a:srgbClr val="3333FF"/>
                </a:solidFill>
                <a:latin typeface="Calibri"/>
                <a:cs typeface="Calibri"/>
              </a:rPr>
              <a:t>(3,3)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</p:txBody>
      </p:sp>
      <p:grpSp>
        <p:nvGrpSpPr>
          <p:cNvPr id="9278" name="Group 37"/>
          <p:cNvGrpSpPr>
            <a:grpSpLocks/>
          </p:cNvGrpSpPr>
          <p:nvPr/>
        </p:nvGrpSpPr>
        <p:grpSpPr bwMode="auto">
          <a:xfrm rot="16200000">
            <a:off x="1448141" y="2078728"/>
            <a:ext cx="1566863" cy="1567543"/>
            <a:chOff x="6324600" y="4419600"/>
            <a:chExt cx="2057400" cy="2057400"/>
          </a:xfrm>
        </p:grpSpPr>
        <p:grpSp>
          <p:nvGrpSpPr>
            <p:cNvPr id="9301" name="Group 14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9312" name="Rectangle 1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3" name="Rectangle 1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4" name="Rectangle 1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5" name="Rectangle 1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6" name="Rectangle 1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7" name="Rectangle 2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8" name="Rectangle 2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9" name="Rectangle 2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20" name="Rectangle 2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302" name="Oval 24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3" name="Oval 25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4" name="Oval 26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5" name="Oval 27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6" name="Oval 28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7" name="Oval 29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8" name="Oval 30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9" name="Oval 31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0" name="Oval 32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1" name="Oval 3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899230" y="2079068"/>
            <a:ext cx="2663370" cy="1566863"/>
            <a:chOff x="2365829" y="2471739"/>
            <a:chExt cx="2663370" cy="1566862"/>
          </a:xfrm>
        </p:grpSpPr>
        <p:sp>
          <p:nvSpPr>
            <p:cNvPr id="47" name="Isosceles Triangle 46"/>
            <p:cNvSpPr/>
            <p:nvPr/>
          </p:nvSpPr>
          <p:spPr bwMode="auto">
            <a:xfrm rot="16200000" flipV="1">
              <a:off x="2643982" y="3110707"/>
              <a:ext cx="639762" cy="2889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9280" name="Group 4"/>
            <p:cNvGrpSpPr>
              <a:grpSpLocks/>
            </p:cNvGrpSpPr>
            <p:nvPr/>
          </p:nvGrpSpPr>
          <p:grpSpPr bwMode="auto">
            <a:xfrm rot="16200000">
              <a:off x="3461997" y="2471398"/>
              <a:ext cx="1566862" cy="1567543"/>
              <a:chOff x="3984" y="1056"/>
              <a:chExt cx="1296" cy="1296"/>
            </a:xfrm>
          </p:grpSpPr>
          <p:sp>
            <p:nvSpPr>
              <p:cNvPr id="9292" name="Rectangle 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3" name="Rectangle 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4" name="Rectangle 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5" name="Rectangle 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6" name="Rectangle 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7" name="Rectangle 1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8" name="Rectangle 1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9" name="Rectangle 1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00" name="Rectangle 1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81" name="Oval 14"/>
            <p:cNvSpPr>
              <a:spLocks noChangeArrowheads="1"/>
            </p:cNvSpPr>
            <p:nvPr/>
          </p:nvSpPr>
          <p:spPr bwMode="auto">
            <a:xfrm rot="16200000">
              <a:off x="4622824" y="3226128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2" name="Oval 15"/>
            <p:cNvSpPr>
              <a:spLocks noChangeArrowheads="1"/>
            </p:cNvSpPr>
            <p:nvPr/>
          </p:nvSpPr>
          <p:spPr bwMode="auto">
            <a:xfrm rot="16200000">
              <a:off x="4796996" y="311006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3" name="Oval 16"/>
            <p:cNvSpPr>
              <a:spLocks noChangeArrowheads="1"/>
            </p:cNvSpPr>
            <p:nvPr/>
          </p:nvSpPr>
          <p:spPr bwMode="auto">
            <a:xfrm rot="16200000">
              <a:off x="4796996" y="334219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4" name="Oval 17"/>
            <p:cNvSpPr>
              <a:spLocks noChangeArrowheads="1"/>
            </p:cNvSpPr>
            <p:nvPr/>
          </p:nvSpPr>
          <p:spPr bwMode="auto">
            <a:xfrm rot="16200000">
              <a:off x="4738939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5" name="Oval 18"/>
            <p:cNvSpPr>
              <a:spLocks noChangeArrowheads="1"/>
            </p:cNvSpPr>
            <p:nvPr/>
          </p:nvSpPr>
          <p:spPr bwMode="auto">
            <a:xfrm rot="16200000">
              <a:off x="4216424" y="3226128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6" name="Oval 19"/>
            <p:cNvSpPr>
              <a:spLocks noChangeArrowheads="1"/>
            </p:cNvSpPr>
            <p:nvPr/>
          </p:nvSpPr>
          <p:spPr bwMode="auto">
            <a:xfrm rot="16200000">
              <a:off x="4738939" y="3748415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7" name="Oval 20"/>
            <p:cNvSpPr>
              <a:spLocks noChangeArrowheads="1"/>
            </p:cNvSpPr>
            <p:nvPr/>
          </p:nvSpPr>
          <p:spPr bwMode="auto">
            <a:xfrm rot="16200000">
              <a:off x="3693910" y="270384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8" name="Oval 21"/>
            <p:cNvSpPr>
              <a:spLocks noChangeArrowheads="1"/>
            </p:cNvSpPr>
            <p:nvPr/>
          </p:nvSpPr>
          <p:spPr bwMode="auto">
            <a:xfrm rot="16200000">
              <a:off x="4738939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9" name="Oval 22"/>
            <p:cNvSpPr>
              <a:spLocks noChangeArrowheads="1"/>
            </p:cNvSpPr>
            <p:nvPr/>
          </p:nvSpPr>
          <p:spPr bwMode="auto">
            <a:xfrm rot="16200000">
              <a:off x="4074910" y="2761872"/>
              <a:ext cx="116064" cy="116114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90" name="Oval 23"/>
            <p:cNvSpPr>
              <a:spLocks noChangeArrowheads="1"/>
            </p:cNvSpPr>
            <p:nvPr/>
          </p:nvSpPr>
          <p:spPr bwMode="auto">
            <a:xfrm rot="16200000">
              <a:off x="4216424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68" name="Shape 67"/>
            <p:cNvCxnSpPr>
              <a:stCxn id="9306" idx="4"/>
              <a:endCxn id="9281" idx="6"/>
            </p:cNvCxnSpPr>
            <p:nvPr/>
          </p:nvCxnSpPr>
          <p:spPr bwMode="auto">
            <a:xfrm>
              <a:off x="2365829" y="2511603"/>
              <a:ext cx="2315027" cy="714551"/>
            </a:xfrm>
            <a:prstGeom prst="curvedConnector2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161"/>
          <p:cNvGrpSpPr>
            <a:grpSpLocks/>
          </p:cNvGrpSpPr>
          <p:nvPr/>
        </p:nvGrpSpPr>
        <p:grpSpPr bwMode="auto">
          <a:xfrm rot="-5400000">
            <a:off x="8859045" y="1768710"/>
            <a:ext cx="1566863" cy="2187577"/>
            <a:chOff x="6400800" y="3452416"/>
            <a:chExt cx="2057400" cy="2872184"/>
          </a:xfrm>
        </p:grpSpPr>
        <p:grpSp>
          <p:nvGrpSpPr>
            <p:cNvPr id="9232" name="Group 24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9244" name="Rectangle 2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5" name="Rectangle 2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6" name="Rectangle 2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7" name="Rectangle 2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8" name="Rectangle 2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9" name="Rectangle 3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0" name="Rectangle 3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1" name="Rectangle 3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2" name="Rectangle 3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33" name="Oval 34"/>
            <p:cNvSpPr>
              <a:spLocks noChangeArrowheads="1"/>
            </p:cNvSpPr>
            <p:nvPr/>
          </p:nvSpPr>
          <p:spPr bwMode="auto">
            <a:xfrm>
              <a:off x="7162800" y="5791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4" name="Oval 35"/>
            <p:cNvSpPr>
              <a:spLocks noChangeArrowheads="1"/>
            </p:cNvSpPr>
            <p:nvPr/>
          </p:nvSpPr>
          <p:spPr bwMode="auto">
            <a:xfrm>
              <a:off x="74676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5" name="Oval 36"/>
            <p:cNvSpPr>
              <a:spLocks noChangeArrowheads="1"/>
            </p:cNvSpPr>
            <p:nvPr/>
          </p:nvSpPr>
          <p:spPr bwMode="auto">
            <a:xfrm>
              <a:off x="7315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6" name="Oval 37"/>
            <p:cNvSpPr>
              <a:spLocks noChangeArrowheads="1"/>
            </p:cNvSpPr>
            <p:nvPr/>
          </p:nvSpPr>
          <p:spPr bwMode="auto">
            <a:xfrm>
              <a:off x="7239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7" name="Oval 38"/>
            <p:cNvSpPr>
              <a:spLocks noChangeArrowheads="1"/>
            </p:cNvSpPr>
            <p:nvPr/>
          </p:nvSpPr>
          <p:spPr bwMode="auto">
            <a:xfrm>
              <a:off x="80010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8" name="Oval 39"/>
            <p:cNvSpPr>
              <a:spLocks noChangeArrowheads="1"/>
            </p:cNvSpPr>
            <p:nvPr/>
          </p:nvSpPr>
          <p:spPr bwMode="auto">
            <a:xfrm>
              <a:off x="7467600" y="5791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9" name="Oval 40"/>
            <p:cNvSpPr>
              <a:spLocks noChangeArrowheads="1"/>
            </p:cNvSpPr>
            <p:nvPr/>
          </p:nvSpPr>
          <p:spPr bwMode="auto">
            <a:xfrm>
              <a:off x="67818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0" name="Oval 41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1" name="Oval 42"/>
            <p:cNvSpPr>
              <a:spLocks noChangeArrowheads="1"/>
            </p:cNvSpPr>
            <p:nvPr/>
          </p:nvSpPr>
          <p:spPr bwMode="auto">
            <a:xfrm>
              <a:off x="6553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2" name="Oval 43"/>
            <p:cNvSpPr>
              <a:spLocks noChangeArrowheads="1"/>
            </p:cNvSpPr>
            <p:nvPr/>
          </p:nvSpPr>
          <p:spPr bwMode="auto">
            <a:xfrm>
              <a:off x="8001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1" name="Isosceles Triangle 160"/>
            <p:cNvSpPr/>
            <p:nvPr/>
          </p:nvSpPr>
          <p:spPr>
            <a:xfrm flipV="1">
              <a:off x="7009474" y="3452416"/>
              <a:ext cx="840052" cy="38143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9225" name="TextBox 163"/>
          <p:cNvSpPr txBox="1">
            <a:spLocks noChangeArrowheads="1"/>
          </p:cNvSpPr>
          <p:nvPr/>
        </p:nvSpPr>
        <p:spPr bwMode="auto">
          <a:xfrm>
            <a:off x="2111226" y="1688070"/>
            <a:ext cx="2308374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000" dirty="0">
                <a:latin typeface="Calibri"/>
                <a:cs typeface="Calibri"/>
              </a:rPr>
              <a:t>Prediction</a:t>
            </a:r>
          </a:p>
        </p:txBody>
      </p:sp>
      <p:sp>
        <p:nvSpPr>
          <p:cNvPr id="9226" name="TextBox 164"/>
          <p:cNvSpPr txBox="1">
            <a:spLocks noChangeArrowheads="1"/>
          </p:cNvSpPr>
          <p:nvPr/>
        </p:nvSpPr>
        <p:spPr bwMode="auto">
          <a:xfrm>
            <a:off x="5145944" y="1688070"/>
            <a:ext cx="1864456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000" dirty="0">
                <a:latin typeface="Calibri"/>
                <a:cs typeface="Calibri"/>
              </a:rPr>
              <a:t>Update/Weight</a:t>
            </a:r>
          </a:p>
        </p:txBody>
      </p:sp>
      <p:sp>
        <p:nvSpPr>
          <p:cNvPr id="9227" name="TextBox 165"/>
          <p:cNvSpPr txBox="1">
            <a:spLocks noChangeArrowheads="1"/>
          </p:cNvSpPr>
          <p:nvPr/>
        </p:nvSpPr>
        <p:spPr bwMode="auto">
          <a:xfrm>
            <a:off x="7736744" y="1688070"/>
            <a:ext cx="1864456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000" dirty="0">
                <a:latin typeface="Calibri"/>
                <a:cs typeface="Calibri"/>
              </a:rPr>
              <a:t>Resample</a:t>
            </a:r>
          </a:p>
        </p:txBody>
      </p:sp>
      <p:sp>
        <p:nvSpPr>
          <p:cNvPr id="173" name="TextBox 24"/>
          <p:cNvSpPr txBox="1">
            <a:spLocks noChangeArrowheads="1"/>
          </p:cNvSpPr>
          <p:nvPr/>
        </p:nvSpPr>
        <p:spPr bwMode="auto">
          <a:xfrm>
            <a:off x="4191000" y="3733800"/>
            <a:ext cx="1371600" cy="280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600" dirty="0">
                <a:latin typeface="Calibri"/>
                <a:cs typeface="Calibri"/>
              </a:rPr>
              <a:t>Particles: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6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(3,1)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</a:t>
            </a:r>
            <a:r>
              <a:rPr lang="en-US" sz="1600" dirty="0">
                <a:solidFill>
                  <a:srgbClr val="3333FF"/>
                </a:solidFill>
                <a:latin typeface="Calibri"/>
                <a:cs typeface="Calibri"/>
              </a:rPr>
              <a:t>(2,3)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</p:txBody>
      </p:sp>
      <p:sp>
        <p:nvSpPr>
          <p:cNvPr id="174" name="TextBox 24"/>
          <p:cNvSpPr txBox="1">
            <a:spLocks noChangeArrowheads="1"/>
          </p:cNvSpPr>
          <p:nvPr/>
        </p:nvSpPr>
        <p:spPr bwMode="auto">
          <a:xfrm>
            <a:off x="6781800" y="3733800"/>
            <a:ext cx="1371600" cy="280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600" dirty="0">
                <a:latin typeface="Calibri"/>
                <a:cs typeface="Calibri"/>
              </a:rPr>
              <a:t>     Particles: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r>
              <a:rPr lang="en-US" sz="1600" dirty="0">
                <a:solidFill>
                  <a:srgbClr val="00B05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(3,1)  w=.4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(1,3)  w=.1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</a:t>
            </a:r>
            <a:r>
              <a:rPr lang="en-US" sz="1600" dirty="0">
                <a:solidFill>
                  <a:srgbClr val="3333FF"/>
                </a:solidFill>
                <a:latin typeface="Calibri"/>
                <a:cs typeface="Calibri"/>
              </a:rPr>
              <a:t>(2,3)  w=.2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(2,2)  w=.4</a:t>
            </a:r>
          </a:p>
        </p:txBody>
      </p:sp>
      <p:sp>
        <p:nvSpPr>
          <p:cNvPr id="175" name="TextBox 24"/>
          <p:cNvSpPr txBox="1">
            <a:spLocks noChangeArrowheads="1"/>
          </p:cNvSpPr>
          <p:nvPr/>
        </p:nvSpPr>
        <p:spPr bwMode="auto">
          <a:xfrm>
            <a:off x="9372600" y="3733800"/>
            <a:ext cx="1752600" cy="280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1600" dirty="0">
                <a:latin typeface="Calibri"/>
                <a:cs typeface="Calibri"/>
              </a:rPr>
              <a:t>(New) Particles: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  <a:p>
            <a:r>
              <a:rPr lang="en-US" sz="16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600" dirty="0">
                <a:solidFill>
                  <a:srgbClr val="00B05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r>
              <a:rPr lang="en-US" sz="1600" dirty="0">
                <a:solidFill>
                  <a:srgbClr val="3333FF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</p:txBody>
      </p:sp>
      <p:sp>
        <p:nvSpPr>
          <p:cNvPr id="9231" name="TextBox 14"/>
          <p:cNvSpPr txBox="1">
            <a:spLocks noChangeArrowheads="1"/>
          </p:cNvSpPr>
          <p:nvPr/>
        </p:nvSpPr>
        <p:spPr bwMode="auto">
          <a:xfrm>
            <a:off x="7467600" y="6519448"/>
            <a:ext cx="4724400" cy="33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r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[Demos: </a:t>
            </a:r>
            <a:r>
              <a:rPr lang="en-US" sz="1600" dirty="0" err="1">
                <a:solidFill>
                  <a:srgbClr val="C00000"/>
                </a:solidFill>
                <a:latin typeface="Calibri"/>
                <a:cs typeface="Calibri"/>
              </a:rPr>
              <a:t>ghostbusters</a:t>
            </a:r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particle filtering (L15D3,4,5)]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48245" y="2121929"/>
            <a:ext cx="2773405" cy="1567008"/>
            <a:chOff x="5348245" y="2514600"/>
            <a:chExt cx="2773405" cy="1567008"/>
          </a:xfrm>
        </p:grpSpPr>
        <p:grpSp>
          <p:nvGrpSpPr>
            <p:cNvPr id="3" name="Group 2"/>
            <p:cNvGrpSpPr/>
            <p:nvPr/>
          </p:nvGrpSpPr>
          <p:grpSpPr>
            <a:xfrm>
              <a:off x="5957891" y="2514600"/>
              <a:ext cx="2163759" cy="1567008"/>
              <a:chOff x="5957891" y="2514600"/>
              <a:chExt cx="2163759" cy="1567008"/>
            </a:xfrm>
          </p:grpSpPr>
          <p:sp>
            <p:nvSpPr>
              <p:cNvPr id="74" name="Isosceles Triangle 73"/>
              <p:cNvSpPr/>
              <p:nvPr/>
            </p:nvSpPr>
            <p:spPr bwMode="auto">
              <a:xfrm rot="16200000" flipV="1">
                <a:off x="5783267" y="3109917"/>
                <a:ext cx="639762" cy="290513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alibri"/>
                  <a:cs typeface="Calibri"/>
                </a:endParaRPr>
              </a:p>
            </p:txBody>
          </p:sp>
          <p:grpSp>
            <p:nvGrpSpPr>
              <p:cNvPr id="104" name="Group 96"/>
              <p:cNvGrpSpPr>
                <a:grpSpLocks/>
              </p:cNvGrpSpPr>
              <p:nvPr/>
            </p:nvGrpSpPr>
            <p:grpSpPr bwMode="auto">
              <a:xfrm rot="-5400000">
                <a:off x="6553921" y="2513879"/>
                <a:ext cx="1567008" cy="1568450"/>
                <a:chOff x="6400800" y="4267200"/>
                <a:chExt cx="2057400" cy="2057400"/>
              </a:xfrm>
            </p:grpSpPr>
            <p:grpSp>
              <p:nvGrpSpPr>
                <p:cNvPr id="105" name="Group 98"/>
                <p:cNvGrpSpPr>
                  <a:grpSpLocks/>
                </p:cNvGrpSpPr>
                <p:nvPr/>
              </p:nvGrpSpPr>
              <p:grpSpPr bwMode="auto">
                <a:xfrm>
                  <a:off x="6400800" y="4267200"/>
                  <a:ext cx="2057400" cy="2057400"/>
                  <a:chOff x="3984" y="1056"/>
                  <a:chExt cx="1296" cy="1296"/>
                </a:xfrm>
              </p:grpSpPr>
              <p:sp>
                <p:nvSpPr>
                  <p:cNvPr id="119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056"/>
                    <a:ext cx="432" cy="43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056"/>
                    <a:ext cx="432" cy="43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488"/>
                    <a:ext cx="432" cy="43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488"/>
                    <a:ext cx="432" cy="43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056"/>
                    <a:ext cx="432" cy="43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488"/>
                    <a:ext cx="432" cy="43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920"/>
                    <a:ext cx="432" cy="43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920"/>
                    <a:ext cx="432" cy="43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920"/>
                    <a:ext cx="432" cy="43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" name="Group 99"/>
                <p:cNvGrpSpPr>
                  <a:grpSpLocks/>
                </p:cNvGrpSpPr>
                <p:nvPr/>
              </p:nvGrpSpPr>
              <p:grpSpPr bwMode="auto">
                <a:xfrm>
                  <a:off x="6634234" y="5165852"/>
                  <a:ext cx="1724042" cy="1071587"/>
                  <a:chOff x="4227" y="3206"/>
                  <a:chExt cx="1086" cy="675"/>
                </a:xfrm>
              </p:grpSpPr>
              <p:sp>
                <p:nvSpPr>
                  <p:cNvPr id="110" name="Oval 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56" y="3600"/>
                    <a:ext cx="137" cy="137"/>
                  </a:xfrm>
                  <a:prstGeom prst="ellipse">
                    <a:avLst/>
                  </a:prstGeom>
                  <a:solidFill>
                    <a:srgbClr val="00B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Oval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60" y="3744"/>
                    <a:ext cx="137" cy="13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" name="Oval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11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rtl="1"/>
                    <a:endParaRPr lang="en-US"/>
                  </a:p>
                </p:txBody>
              </p:sp>
              <p:sp>
                <p:nvSpPr>
                  <p:cNvPr id="114" name="Oval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3" y="3291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" name="Oval 109"/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4227" y="3699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" name="Oval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67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" name="Oval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88" y="3206"/>
                    <a:ext cx="64" cy="64"/>
                  </a:xfrm>
                  <a:prstGeom prst="ellipse">
                    <a:avLst/>
                  </a:prstGeom>
                  <a:solidFill>
                    <a:srgbClr val="3333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Oval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32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7" name="Rectangle 100"/>
                <p:cNvSpPr>
                  <a:spLocks noChangeArrowheads="1"/>
                </p:cNvSpPr>
                <p:nvPr/>
              </p:nvSpPr>
              <p:spPr bwMode="auto">
                <a:xfrm>
                  <a:off x="7086600" y="5638800"/>
                  <a:ext cx="685800" cy="685800"/>
                </a:xfrm>
                <a:prstGeom prst="rect">
                  <a:avLst/>
                </a:prstGeom>
                <a:noFill/>
                <a:ln w="635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" name="Oval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8110643" y="4605398"/>
                  <a:ext cx="42863" cy="4286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1"/>
                  <a:endParaRPr lang="en-US"/>
                </a:p>
              </p:txBody>
            </p:sp>
            <p:sp>
              <p:nvSpPr>
                <p:cNvPr id="109" name="Oval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7469953" y="5943599"/>
                  <a:ext cx="215448" cy="21537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30" name="AutoShape 47"/>
            <p:cNvCxnSpPr>
              <a:cxnSpLocks noChangeShapeType="1"/>
            </p:cNvCxnSpPr>
            <p:nvPr/>
          </p:nvCxnSpPr>
          <p:spPr bwMode="auto">
            <a:xfrm>
              <a:off x="5348245" y="3284189"/>
              <a:ext cx="2398767" cy="13299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2" name="TextBox 1"/>
          <p:cNvSpPr txBox="1"/>
          <p:nvPr/>
        </p:nvSpPr>
        <p:spPr>
          <a:xfrm>
            <a:off x="609600" y="6488668"/>
            <a:ext cx="4123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Consistency: see proof in AIMA Ch. 14</a:t>
            </a:r>
          </a:p>
        </p:txBody>
      </p:sp>
    </p:spTree>
    <p:extLst>
      <p:ext uri="{BB962C8B-B14F-4D97-AF65-F5344CB8AC3E}">
        <p14:creationId xmlns:p14="http://schemas.microsoft.com/office/powerpoint/2010/main" val="210281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6" grpId="0"/>
      <p:bldP spid="9227" grpId="0"/>
      <p:bldP spid="173" grpId="0"/>
      <p:bldP spid="174" grpId="0"/>
      <p:bldP spid="175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 Localization (Sonar)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95756" y="6505552"/>
            <a:ext cx="3875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[Video: global-sonar-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uw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annotated.avi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]</a:t>
            </a:r>
          </a:p>
        </p:txBody>
      </p:sp>
      <p:pic>
        <p:nvPicPr>
          <p:cNvPr id="7" name="global-sonar-uw-annotated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2461" y="1510706"/>
            <a:ext cx="11907078" cy="466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2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 SLAM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54428" y="6488668"/>
            <a:ext cx="3779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[Demo: PARTICLES-SLAM-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fastslam.avi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]</a:t>
            </a:r>
          </a:p>
        </p:txBody>
      </p:sp>
      <p:pic>
        <p:nvPicPr>
          <p:cNvPr id="3" name="PARTICLES-SLAM-fastslam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21000" y="1168400"/>
            <a:ext cx="635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8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Likely Explanation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8387" y="1442418"/>
            <a:ext cx="7797750" cy="4729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2196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785600" cy="10413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FF0000"/>
                </a:solidFill>
              </a:rPr>
              <a:t>Most likely explanation</a:t>
            </a:r>
            <a:r>
              <a:rPr lang="en-US" dirty="0"/>
              <a:t>: </a:t>
            </a:r>
            <a:r>
              <a:rPr lang="en-US" dirty="0" err="1">
                <a:solidFill>
                  <a:srgbClr val="CC00CC"/>
                </a:solidFill>
              </a:rPr>
              <a:t>arg</a:t>
            </a:r>
            <a:r>
              <a:rPr lang="en-US" dirty="0">
                <a:solidFill>
                  <a:srgbClr val="CC00CC"/>
                </a:solidFill>
              </a:rPr>
              <a:t> max</a:t>
            </a:r>
            <a:r>
              <a:rPr lang="en-US" sz="3600" i="1" baseline="-25000" dirty="0">
                <a:solidFill>
                  <a:srgbClr val="CC00CC"/>
                </a:solidFill>
              </a:rPr>
              <a:t>x</a:t>
            </a:r>
            <a:r>
              <a:rPr lang="en-US" sz="2800" baseline="-50000" dirty="0">
                <a:solidFill>
                  <a:srgbClr val="CC00CC"/>
                </a:solidFill>
              </a:rPr>
              <a:t>1:</a:t>
            </a:r>
            <a:r>
              <a:rPr lang="en-US" sz="2800" i="1" baseline="-50000" dirty="0">
                <a:solidFill>
                  <a:srgbClr val="CC00CC"/>
                </a:solidFill>
              </a:rPr>
              <a:t>t</a:t>
            </a:r>
            <a:r>
              <a:rPr lang="en-US" sz="2400" baseline="-50000" dirty="0">
                <a:solidFill>
                  <a:srgbClr val="CC00CC"/>
                </a:solidFill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 </a:t>
            </a:r>
            <a:r>
              <a:rPr lang="en-US" dirty="0">
                <a:solidFill>
                  <a:srgbClr val="CC00CC"/>
                </a:solidFill>
              </a:rPr>
              <a:t>| 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0002-19F1-4774-AF43-286B6C1B40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5ECF976-7B31-2EF9-D2B6-819CC9708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r>
              <a:rPr lang="en-US" dirty="0"/>
              <a:t>Most Likely Explanation</a:t>
            </a:r>
          </a:p>
        </p:txBody>
      </p:sp>
    </p:spTree>
    <p:extLst>
      <p:ext uri="{BB962C8B-B14F-4D97-AF65-F5344CB8AC3E}">
        <p14:creationId xmlns:p14="http://schemas.microsoft.com/office/powerpoint/2010/main" val="1918191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Chains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671464"/>
            <a:ext cx="11277600" cy="3500733"/>
          </a:xfrm>
        </p:spPr>
        <p:txBody>
          <a:bodyPr/>
          <a:lstStyle/>
          <a:p>
            <a:pPr marL="457176" lvl="1" indent="0">
              <a:buNone/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spcBef>
                <a:spcPts val="600"/>
              </a:spcBef>
            </a:pPr>
            <a:r>
              <a:rPr lang="en-US" sz="2400" b="1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Stationarity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 assumption: transition probabilities are the same at all times</a:t>
            </a:r>
          </a:p>
          <a:p>
            <a:pPr lvl="1">
              <a:spcBef>
                <a:spcPts val="600"/>
              </a:spcBef>
            </a:pPr>
            <a:r>
              <a:rPr lang="en-US" sz="2400" b="1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Markov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 assumption: “future is independent of the past given the present</a:t>
            </a:r>
            <a:r>
              <a:rPr lang="en-US" altLang="zh-CN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Mini-Forward Algorithm: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 err="1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= 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000" i="1" baseline="-510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sz="2000" baseline="-51000" dirty="0">
                <a:solidFill>
                  <a:srgbClr val="CC00CC"/>
                </a:solidFill>
                <a:sym typeface="Symbol"/>
              </a:rPr>
              <a:t>-1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400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=x</a:t>
            </a:r>
            <a:r>
              <a:rPr lang="en-US" sz="2400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400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|</a:t>
            </a:r>
            <a:r>
              <a:rPr lang="en-US" sz="2400" baseline="-250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400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=x</a:t>
            </a:r>
            <a:r>
              <a:rPr lang="en-US" sz="2400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400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Equivalently: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t+1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 = </a:t>
            </a:r>
            <a:r>
              <a:rPr lang="en-US" sz="1800" baseline="-25000" dirty="0">
                <a:solidFill>
                  <a:srgbClr val="CC0000"/>
                </a:solidFill>
                <a:latin typeface="cmsy10" pitchFamily="34" charset="0"/>
              </a:rPr>
              <a:t>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400" baseline="30000" dirty="0">
                <a:solidFill>
                  <a:srgbClr val="CC00CC"/>
                </a:solidFill>
                <a:latin typeface="Calibri"/>
                <a:cs typeface="Calibri"/>
              </a:rPr>
              <a:t>T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t</a:t>
            </a:r>
            <a:endParaRPr lang="en-US" sz="2400" dirty="0">
              <a:solidFill>
                <a:srgbClr val="CC00CC"/>
              </a:solidFill>
              <a:sym typeface="Symbol"/>
            </a:endParaRP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Stationary Distribution: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</a:t>
            </a:r>
            <a:r>
              <a:rPr lang="en-US" sz="2400" dirty="0">
                <a:solidFill>
                  <a:srgbClr val="CC00CC"/>
                </a:solidFill>
                <a:latin typeface="cmsy10" pitchFamily="34" charset="0"/>
                <a:sym typeface="Symbol"/>
              </a:rPr>
              <a:t> =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400" baseline="30000" dirty="0">
                <a:solidFill>
                  <a:srgbClr val="CC00CC"/>
                </a:solidFill>
                <a:latin typeface="Calibri"/>
                <a:cs typeface="Calibri"/>
              </a:rPr>
              <a:t>T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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Stationary distribution does not depend on 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  <a:sym typeface="Symbol"/>
              </a:rPr>
              <a:t>the starting distribution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505200" y="1524000"/>
            <a:ext cx="4657642" cy="533400"/>
            <a:chOff x="3895276" y="2590800"/>
            <a:chExt cx="4657642" cy="533400"/>
          </a:xfrm>
        </p:grpSpPr>
        <p:sp>
          <p:nvSpPr>
            <p:cNvPr id="22531" name="Oval 4"/>
            <p:cNvSpPr>
              <a:spLocks noChangeArrowheads="1"/>
            </p:cNvSpPr>
            <p:nvPr/>
          </p:nvSpPr>
          <p:spPr bwMode="auto">
            <a:xfrm>
              <a:off x="8010076" y="2590800"/>
              <a:ext cx="542842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32" name="Oval 5"/>
            <p:cNvSpPr>
              <a:spLocks noChangeArrowheads="1"/>
            </p:cNvSpPr>
            <p:nvPr/>
          </p:nvSpPr>
          <p:spPr bwMode="auto">
            <a:xfrm>
              <a:off x="4809676" y="2590800"/>
              <a:ext cx="542842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cxnSp>
          <p:nvCxnSpPr>
            <p:cNvPr id="22533" name="AutoShape 6"/>
            <p:cNvCxnSpPr>
              <a:cxnSpLocks noChangeShapeType="1"/>
              <a:stCxn id="22534" idx="6"/>
              <a:endCxn id="22532" idx="2"/>
            </p:cNvCxnSpPr>
            <p:nvPr/>
          </p:nvCxnSpPr>
          <p:spPr bwMode="auto">
            <a:xfrm>
              <a:off x="4438118" y="2857500"/>
              <a:ext cx="371558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34" name="Oval 7"/>
            <p:cNvSpPr>
              <a:spLocks noChangeArrowheads="1"/>
            </p:cNvSpPr>
            <p:nvPr/>
          </p:nvSpPr>
          <p:spPr bwMode="auto">
            <a:xfrm>
              <a:off x="3895276" y="2590800"/>
              <a:ext cx="542842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22535" name="Oval 8"/>
            <p:cNvSpPr>
              <a:spLocks noChangeArrowheads="1"/>
            </p:cNvSpPr>
            <p:nvPr/>
          </p:nvSpPr>
          <p:spPr bwMode="auto">
            <a:xfrm>
              <a:off x="5724076" y="2590800"/>
              <a:ext cx="542842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cxnSp>
          <p:nvCxnSpPr>
            <p:cNvPr id="22536" name="AutoShape 9"/>
            <p:cNvCxnSpPr>
              <a:cxnSpLocks noChangeShapeType="1"/>
              <a:stCxn id="22535" idx="6"/>
              <a:endCxn id="22538" idx="2"/>
            </p:cNvCxnSpPr>
            <p:nvPr/>
          </p:nvCxnSpPr>
          <p:spPr bwMode="auto">
            <a:xfrm>
              <a:off x="6266918" y="2857500"/>
              <a:ext cx="371558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37" name="AutoShape 10"/>
            <p:cNvCxnSpPr>
              <a:cxnSpLocks noChangeShapeType="1"/>
              <a:stCxn id="22532" idx="6"/>
              <a:endCxn id="22535" idx="2"/>
            </p:cNvCxnSpPr>
            <p:nvPr/>
          </p:nvCxnSpPr>
          <p:spPr bwMode="auto">
            <a:xfrm>
              <a:off x="5352518" y="2857500"/>
              <a:ext cx="371558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38" name="Oval 11"/>
            <p:cNvSpPr>
              <a:spLocks noChangeArrowheads="1"/>
            </p:cNvSpPr>
            <p:nvPr/>
          </p:nvSpPr>
          <p:spPr bwMode="auto">
            <a:xfrm>
              <a:off x="6638476" y="2590800"/>
              <a:ext cx="542842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cxnSp>
          <p:nvCxnSpPr>
            <p:cNvPr id="22539" name="AutoShape 12"/>
            <p:cNvCxnSpPr>
              <a:cxnSpLocks noChangeShapeType="1"/>
              <a:stCxn id="22538" idx="6"/>
              <a:endCxn id="22531" idx="2"/>
            </p:cNvCxnSpPr>
            <p:nvPr/>
          </p:nvCxnSpPr>
          <p:spPr bwMode="auto">
            <a:xfrm>
              <a:off x="7181318" y="2857500"/>
              <a:ext cx="828758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" name="TextBox 2"/>
          <p:cNvSpPr txBox="1"/>
          <p:nvPr/>
        </p:nvSpPr>
        <p:spPr>
          <a:xfrm>
            <a:off x="3352800" y="2133600"/>
            <a:ext cx="864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0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57800" y="2133600"/>
            <a:ext cx="1572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 err="1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|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-1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Most likely explanation = most probable path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11582400" cy="5257800"/>
          </a:xfrm>
        </p:spPr>
        <p:txBody>
          <a:bodyPr/>
          <a:lstStyle/>
          <a:p>
            <a:r>
              <a:rPr lang="en-US" sz="2400" b="1" i="1" dirty="0">
                <a:solidFill>
                  <a:srgbClr val="FF0000"/>
                </a:solidFill>
                <a:latin typeface="Calibri"/>
                <a:cs typeface="Calibri"/>
              </a:rPr>
              <a:t>State trellis</a:t>
            </a:r>
            <a:r>
              <a:rPr lang="en-US" sz="2400" dirty="0">
                <a:latin typeface="Calibri"/>
                <a:cs typeface="Calibri"/>
              </a:rPr>
              <a:t>: graph of states and transitions over time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 err="1">
                <a:solidFill>
                  <a:srgbClr val="CC00CC"/>
                </a:solidFill>
              </a:rPr>
              <a:t>arg</a:t>
            </a:r>
            <a:r>
              <a:rPr lang="en-US" sz="2400" dirty="0">
                <a:solidFill>
                  <a:srgbClr val="CC00CC"/>
                </a:solidFill>
              </a:rPr>
              <a:t> max</a:t>
            </a:r>
            <a:r>
              <a:rPr lang="en-US" sz="2800" i="1" baseline="-25000" dirty="0">
                <a:solidFill>
                  <a:srgbClr val="CC00CC"/>
                </a:solidFill>
              </a:rPr>
              <a:t>x</a:t>
            </a:r>
            <a:r>
              <a:rPr lang="en-US" sz="2000" baseline="-50000" dirty="0">
                <a:solidFill>
                  <a:srgbClr val="CC00CC"/>
                </a:solidFill>
              </a:rPr>
              <a:t>1:</a:t>
            </a:r>
            <a:r>
              <a:rPr lang="en-US" sz="2000" i="1" baseline="-50000" dirty="0">
                <a:solidFill>
                  <a:srgbClr val="CC00CC"/>
                </a:solidFill>
              </a:rPr>
              <a:t>t</a:t>
            </a:r>
            <a:r>
              <a:rPr lang="en-US" sz="1800" baseline="-50000" dirty="0">
                <a:solidFill>
                  <a:srgbClr val="CC00CC"/>
                </a:solidFill>
              </a:rPr>
              <a:t>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x</a:t>
            </a:r>
            <a:r>
              <a:rPr lang="en-US" sz="2800" baseline="-25000" dirty="0">
                <a:solidFill>
                  <a:srgbClr val="CC00CC"/>
                </a:solidFill>
              </a:rPr>
              <a:t>1:</a:t>
            </a:r>
            <a:r>
              <a:rPr lang="en-US" sz="2800" i="1" baseline="-25000" dirty="0">
                <a:solidFill>
                  <a:srgbClr val="CC00CC"/>
                </a:solidFill>
              </a:rPr>
              <a:t>t </a:t>
            </a:r>
            <a:r>
              <a:rPr lang="en-US" sz="2400" dirty="0">
                <a:solidFill>
                  <a:srgbClr val="CC00CC"/>
                </a:solidFill>
              </a:rPr>
              <a:t>| </a:t>
            </a:r>
            <a:r>
              <a:rPr lang="en-US" sz="2400" i="1" dirty="0">
                <a:solidFill>
                  <a:srgbClr val="CC00CC"/>
                </a:solidFill>
              </a:rPr>
              <a:t>e</a:t>
            </a:r>
            <a:r>
              <a:rPr lang="en-US" sz="2800" baseline="-25000" dirty="0">
                <a:solidFill>
                  <a:srgbClr val="CC00CC"/>
                </a:solidFill>
              </a:rPr>
              <a:t>1:</a:t>
            </a:r>
            <a:r>
              <a:rPr lang="en-US" sz="2800" i="1" baseline="-25000" dirty="0">
                <a:solidFill>
                  <a:srgbClr val="CC00CC"/>
                </a:solidFill>
              </a:rPr>
              <a:t>t</a:t>
            </a:r>
            <a:r>
              <a:rPr lang="en-US" sz="2400" dirty="0">
                <a:solidFill>
                  <a:srgbClr val="CC00CC"/>
                </a:solidFill>
              </a:rPr>
              <a:t>) = </a:t>
            </a:r>
            <a:r>
              <a:rPr lang="en-US" sz="2400" dirty="0" err="1">
                <a:solidFill>
                  <a:srgbClr val="CC00CC"/>
                </a:solidFill>
              </a:rPr>
              <a:t>arg</a:t>
            </a:r>
            <a:r>
              <a:rPr lang="en-US" sz="2400" dirty="0">
                <a:solidFill>
                  <a:srgbClr val="CC00CC"/>
                </a:solidFill>
              </a:rPr>
              <a:t> max</a:t>
            </a:r>
            <a:r>
              <a:rPr lang="en-US" sz="2800" i="1" baseline="-25000" dirty="0">
                <a:solidFill>
                  <a:srgbClr val="CC00CC"/>
                </a:solidFill>
              </a:rPr>
              <a:t>x</a:t>
            </a:r>
            <a:r>
              <a:rPr lang="en-US" sz="2000" baseline="-50000" dirty="0">
                <a:solidFill>
                  <a:srgbClr val="CC00CC"/>
                </a:solidFill>
              </a:rPr>
              <a:t>1:</a:t>
            </a:r>
            <a:r>
              <a:rPr lang="en-US" sz="2000" i="1" baseline="-50000" dirty="0">
                <a:solidFill>
                  <a:srgbClr val="CC00CC"/>
                </a:solidFill>
              </a:rPr>
              <a:t>t</a:t>
            </a:r>
            <a:r>
              <a:rPr lang="en-US" sz="2000" i="1" dirty="0">
                <a:solidFill>
                  <a:srgbClr val="CC00CC"/>
                </a:solidFill>
              </a:rPr>
              <a:t>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</a:rPr>
              <a:t>0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 </a:t>
            </a:r>
            <a:r>
              <a:rPr lang="en-US" dirty="0">
                <a:solidFill>
                  <a:srgbClr val="990099"/>
                </a:solidFill>
                <a:sym typeface="Symbol"/>
              </a:rPr>
              <a:t>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 err="1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|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</a:rPr>
              <a:t>-1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e</a:t>
            </a:r>
            <a:r>
              <a:rPr lang="en-US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| </a:t>
            </a:r>
            <a:r>
              <a:rPr lang="en-US" sz="2400" i="1" dirty="0" err="1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 </a:t>
            </a:r>
            <a:endParaRPr lang="en-US" sz="2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Each arc represents some transition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</a:rPr>
              <a:t>-1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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sz="2400" i="1" dirty="0" err="1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endParaRPr lang="en-US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Each arc has weight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 err="1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|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</a:rPr>
              <a:t>-1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i="1" baseline="-25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| </a:t>
            </a:r>
            <a:r>
              <a:rPr lang="en-US" sz="2400" i="1" dirty="0" err="1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i="1" baseline="-25000" dirty="0" err="1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 </a:t>
            </a:r>
            <a:r>
              <a:rPr lang="en-US" sz="2400" dirty="0">
                <a:latin typeface="Calibri"/>
                <a:cs typeface="Calibri"/>
              </a:rPr>
              <a:t>(arcs to initial states have weight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  <a:latin typeface="Calibri"/>
                <a:cs typeface="Calibri"/>
              </a:rPr>
              <a:t>0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 </a:t>
            </a:r>
            <a:r>
              <a:rPr lang="en-US" sz="2400" dirty="0">
                <a:latin typeface="Calibri"/>
                <a:cs typeface="Calibri"/>
              </a:rPr>
              <a:t>)</a:t>
            </a:r>
          </a:p>
          <a:p>
            <a:r>
              <a:rPr lang="en-US" sz="2400" dirty="0">
                <a:latin typeface="Calibri"/>
                <a:cs typeface="Calibri"/>
              </a:rPr>
              <a:t>The </a:t>
            </a:r>
            <a:r>
              <a:rPr lang="en-US" sz="2400" b="1" i="1" dirty="0">
                <a:solidFill>
                  <a:srgbClr val="0000FF"/>
                </a:solidFill>
                <a:latin typeface="Calibri"/>
                <a:cs typeface="Calibri"/>
              </a:rPr>
              <a:t>product</a:t>
            </a:r>
            <a:r>
              <a:rPr lang="en-US" sz="2400" dirty="0">
                <a:latin typeface="Calibri"/>
                <a:cs typeface="Calibri"/>
              </a:rPr>
              <a:t> of weights on a path is proportional to that state sequence’s probability </a:t>
            </a:r>
          </a:p>
          <a:p>
            <a:r>
              <a:rPr lang="en-US" sz="2400" dirty="0">
                <a:latin typeface="Calibri"/>
                <a:cs typeface="Calibri"/>
              </a:rPr>
              <a:t>Forward algorithm computes sums of paths, </a:t>
            </a:r>
            <a:r>
              <a:rPr lang="en-US" sz="2400" b="1" i="1" dirty="0">
                <a:solidFill>
                  <a:srgbClr val="FF0000"/>
                </a:solidFill>
                <a:latin typeface="Calibri"/>
                <a:cs typeface="Calibri"/>
              </a:rPr>
              <a:t>Viterbi algorithm </a:t>
            </a:r>
            <a:r>
              <a:rPr lang="en-US" sz="2400" dirty="0">
                <a:latin typeface="Calibri"/>
                <a:cs typeface="Calibri"/>
              </a:rPr>
              <a:t>computes best paths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14400" y="1905000"/>
            <a:ext cx="6076313" cy="1666220"/>
            <a:chOff x="914400" y="1905000"/>
            <a:chExt cx="6076313" cy="1666220"/>
          </a:xfrm>
        </p:grpSpPr>
        <p:sp>
          <p:nvSpPr>
            <p:cNvPr id="10244" name="Rectangle 6"/>
            <p:cNvSpPr>
              <a:spLocks noChangeArrowheads="1"/>
            </p:cNvSpPr>
            <p:nvPr/>
          </p:nvSpPr>
          <p:spPr bwMode="auto">
            <a:xfrm>
              <a:off x="1676400" y="1905000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10245" name="Rectangle 7"/>
            <p:cNvSpPr>
              <a:spLocks noChangeArrowheads="1"/>
            </p:cNvSpPr>
            <p:nvPr/>
          </p:nvSpPr>
          <p:spPr bwMode="auto">
            <a:xfrm>
              <a:off x="1676400" y="2590800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10246" name="Rectangle 8"/>
            <p:cNvSpPr>
              <a:spLocks noChangeArrowheads="1"/>
            </p:cNvSpPr>
            <p:nvPr/>
          </p:nvSpPr>
          <p:spPr bwMode="auto">
            <a:xfrm>
              <a:off x="3124200" y="1905000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10247" name="Rectangle 9"/>
            <p:cNvSpPr>
              <a:spLocks noChangeArrowheads="1"/>
            </p:cNvSpPr>
            <p:nvPr/>
          </p:nvSpPr>
          <p:spPr bwMode="auto">
            <a:xfrm>
              <a:off x="3124200" y="2590800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10248" name="Rectangle 10"/>
            <p:cNvSpPr>
              <a:spLocks noChangeArrowheads="1"/>
            </p:cNvSpPr>
            <p:nvPr/>
          </p:nvSpPr>
          <p:spPr bwMode="auto">
            <a:xfrm>
              <a:off x="4648200" y="1905000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10249" name="Rectangle 11"/>
            <p:cNvSpPr>
              <a:spLocks noChangeArrowheads="1"/>
            </p:cNvSpPr>
            <p:nvPr/>
          </p:nvSpPr>
          <p:spPr bwMode="auto">
            <a:xfrm>
              <a:off x="4648200" y="2590800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10250" name="Rectangle 12"/>
            <p:cNvSpPr>
              <a:spLocks noChangeArrowheads="1"/>
            </p:cNvSpPr>
            <p:nvPr/>
          </p:nvSpPr>
          <p:spPr bwMode="auto">
            <a:xfrm>
              <a:off x="6172200" y="1905000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10251" name="Rectangle 13"/>
            <p:cNvSpPr>
              <a:spLocks noChangeArrowheads="1"/>
            </p:cNvSpPr>
            <p:nvPr/>
          </p:nvSpPr>
          <p:spPr bwMode="auto">
            <a:xfrm>
              <a:off x="6172200" y="2590800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cxnSp>
          <p:nvCxnSpPr>
            <p:cNvPr id="10252" name="AutoShape 14"/>
            <p:cNvCxnSpPr>
              <a:cxnSpLocks noChangeShapeType="1"/>
              <a:stCxn id="10244" idx="3"/>
              <a:endCxn id="10246" idx="1"/>
            </p:cNvCxnSpPr>
            <p:nvPr/>
          </p:nvCxnSpPr>
          <p:spPr bwMode="auto">
            <a:xfrm>
              <a:off x="2362200" y="2095500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253" name="AutoShape 15"/>
            <p:cNvCxnSpPr>
              <a:cxnSpLocks noChangeShapeType="1"/>
              <a:stCxn id="10244" idx="3"/>
              <a:endCxn id="10247" idx="1"/>
            </p:cNvCxnSpPr>
            <p:nvPr/>
          </p:nvCxnSpPr>
          <p:spPr bwMode="auto">
            <a:xfrm>
              <a:off x="2362200" y="2095500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254" name="AutoShape 16"/>
            <p:cNvCxnSpPr>
              <a:cxnSpLocks noChangeShapeType="1"/>
              <a:stCxn id="10245" idx="3"/>
              <a:endCxn id="10246" idx="1"/>
            </p:cNvCxnSpPr>
            <p:nvPr/>
          </p:nvCxnSpPr>
          <p:spPr bwMode="auto">
            <a:xfrm flipV="1">
              <a:off x="2362200" y="2095500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255" name="AutoShape 17"/>
            <p:cNvCxnSpPr>
              <a:cxnSpLocks noChangeShapeType="1"/>
              <a:stCxn id="10245" idx="3"/>
              <a:endCxn id="10247" idx="1"/>
            </p:cNvCxnSpPr>
            <p:nvPr/>
          </p:nvCxnSpPr>
          <p:spPr bwMode="auto">
            <a:xfrm>
              <a:off x="2362200" y="2781300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256" name="AutoShape 18"/>
            <p:cNvCxnSpPr>
              <a:cxnSpLocks noChangeShapeType="1"/>
              <a:stCxn id="10246" idx="3"/>
              <a:endCxn id="10248" idx="1"/>
            </p:cNvCxnSpPr>
            <p:nvPr/>
          </p:nvCxnSpPr>
          <p:spPr bwMode="auto">
            <a:xfrm>
              <a:off x="3810000" y="2095500"/>
              <a:ext cx="8382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257" name="AutoShape 19"/>
            <p:cNvCxnSpPr>
              <a:cxnSpLocks noChangeShapeType="1"/>
              <a:stCxn id="10246" idx="3"/>
              <a:endCxn id="10249" idx="1"/>
            </p:cNvCxnSpPr>
            <p:nvPr/>
          </p:nvCxnSpPr>
          <p:spPr bwMode="auto">
            <a:xfrm>
              <a:off x="3810000" y="2095500"/>
              <a:ext cx="8382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258" name="AutoShape 20"/>
            <p:cNvCxnSpPr>
              <a:cxnSpLocks noChangeShapeType="1"/>
              <a:stCxn id="10247" idx="3"/>
              <a:endCxn id="10248" idx="1"/>
            </p:cNvCxnSpPr>
            <p:nvPr/>
          </p:nvCxnSpPr>
          <p:spPr bwMode="auto">
            <a:xfrm flipV="1">
              <a:off x="3810000" y="2095500"/>
              <a:ext cx="8382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259" name="AutoShape 21"/>
            <p:cNvCxnSpPr>
              <a:cxnSpLocks noChangeShapeType="1"/>
              <a:stCxn id="10247" idx="3"/>
              <a:endCxn id="10249" idx="1"/>
            </p:cNvCxnSpPr>
            <p:nvPr/>
          </p:nvCxnSpPr>
          <p:spPr bwMode="auto">
            <a:xfrm>
              <a:off x="3810000" y="2781300"/>
              <a:ext cx="8382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260" name="AutoShape 22"/>
            <p:cNvCxnSpPr>
              <a:cxnSpLocks noChangeShapeType="1"/>
              <a:stCxn id="10248" idx="3"/>
              <a:endCxn id="10250" idx="1"/>
            </p:cNvCxnSpPr>
            <p:nvPr/>
          </p:nvCxnSpPr>
          <p:spPr bwMode="auto">
            <a:xfrm>
              <a:off x="5334000" y="2095500"/>
              <a:ext cx="8382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261" name="AutoShape 23"/>
            <p:cNvCxnSpPr>
              <a:cxnSpLocks noChangeShapeType="1"/>
              <a:stCxn id="10248" idx="3"/>
              <a:endCxn id="10251" idx="1"/>
            </p:cNvCxnSpPr>
            <p:nvPr/>
          </p:nvCxnSpPr>
          <p:spPr bwMode="auto">
            <a:xfrm>
              <a:off x="5334000" y="2095500"/>
              <a:ext cx="8382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262" name="AutoShape 24"/>
            <p:cNvCxnSpPr>
              <a:cxnSpLocks noChangeShapeType="1"/>
              <a:stCxn id="10249" idx="3"/>
              <a:endCxn id="10250" idx="1"/>
            </p:cNvCxnSpPr>
            <p:nvPr/>
          </p:nvCxnSpPr>
          <p:spPr bwMode="auto">
            <a:xfrm flipV="1">
              <a:off x="5334000" y="2095500"/>
              <a:ext cx="8382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263" name="AutoShape 25"/>
            <p:cNvCxnSpPr>
              <a:cxnSpLocks noChangeShapeType="1"/>
              <a:stCxn id="10249" idx="3"/>
              <a:endCxn id="10251" idx="1"/>
            </p:cNvCxnSpPr>
            <p:nvPr/>
          </p:nvCxnSpPr>
          <p:spPr bwMode="auto">
            <a:xfrm>
              <a:off x="5334000" y="2781300"/>
              <a:ext cx="8382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" name="TextBox 1"/>
            <p:cNvSpPr txBox="1"/>
            <p:nvPr/>
          </p:nvSpPr>
          <p:spPr>
            <a:xfrm>
              <a:off x="1676400" y="3048000"/>
              <a:ext cx="53143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solidFill>
                    <a:srgbClr val="CC00CC"/>
                  </a:solidFill>
                  <a:latin typeface="Calibri"/>
                  <a:cs typeface="Calibri"/>
                </a:rPr>
                <a:t>  X</a:t>
              </a:r>
              <a:r>
                <a:rPr lang="en-US" sz="3600" baseline="-25000" dirty="0">
                  <a:solidFill>
                    <a:srgbClr val="CC00CC"/>
                  </a:solidFill>
                  <a:latin typeface="Calibri"/>
                  <a:cs typeface="Calibri"/>
                </a:rPr>
                <a:t>0</a:t>
              </a:r>
              <a:r>
                <a:rPr lang="en-US" sz="2000" dirty="0">
                  <a:solidFill>
                    <a:srgbClr val="CC00CC"/>
                  </a:solidFill>
                  <a:latin typeface="Calibri"/>
                  <a:cs typeface="Calibri"/>
                </a:rPr>
                <a:t>                   </a:t>
              </a:r>
              <a:r>
                <a:rPr lang="en-US" sz="2800" i="1" dirty="0">
                  <a:solidFill>
                    <a:srgbClr val="CC00CC"/>
                  </a:solidFill>
                  <a:latin typeface="Calibri"/>
                  <a:cs typeface="Calibri"/>
                </a:rPr>
                <a:t>X</a:t>
              </a:r>
              <a:r>
                <a:rPr lang="en-US" sz="3600" baseline="-25000" dirty="0">
                  <a:solidFill>
                    <a:srgbClr val="CC00CC"/>
                  </a:solidFill>
                  <a:latin typeface="Calibri"/>
                  <a:cs typeface="Calibri"/>
                </a:rPr>
                <a:t>1                 </a:t>
              </a:r>
              <a:r>
                <a:rPr lang="en-US" sz="2800" dirty="0">
                  <a:solidFill>
                    <a:srgbClr val="CC00CC"/>
                  </a:solidFill>
                  <a:latin typeface="Calibri"/>
                  <a:cs typeface="Calibri"/>
                </a:rPr>
                <a:t>…</a:t>
              </a:r>
              <a:r>
                <a:rPr lang="en-US" sz="2000" i="1" dirty="0">
                  <a:solidFill>
                    <a:srgbClr val="CC00CC"/>
                  </a:solidFill>
                  <a:latin typeface="Calibri"/>
                  <a:cs typeface="Calibri"/>
                </a:rPr>
                <a:t>                      </a:t>
              </a:r>
              <a:r>
                <a:rPr lang="en-US" sz="2800" i="1" dirty="0">
                  <a:solidFill>
                    <a:srgbClr val="CC00CC"/>
                  </a:solidFill>
                  <a:latin typeface="Calibri"/>
                  <a:cs typeface="Calibri"/>
                </a:rPr>
                <a:t>X</a:t>
              </a:r>
              <a:r>
                <a:rPr lang="en-US" sz="3600" i="1" baseline="-25000" dirty="0">
                  <a:solidFill>
                    <a:srgbClr val="CC00CC"/>
                  </a:solidFill>
                  <a:latin typeface="Calibri"/>
                  <a:cs typeface="Calibri"/>
                </a:rPr>
                <a:t>T</a:t>
              </a:r>
              <a:endParaRPr lang="en-US" sz="3600" dirty="0"/>
            </a:p>
          </p:txBody>
        </p:sp>
        <p:cxnSp>
          <p:nvCxnSpPr>
            <p:cNvPr id="32" name="AutoShape 15"/>
            <p:cNvCxnSpPr>
              <a:cxnSpLocks noChangeShapeType="1"/>
              <a:endCxn id="10244" idx="1"/>
            </p:cNvCxnSpPr>
            <p:nvPr/>
          </p:nvCxnSpPr>
          <p:spPr bwMode="auto">
            <a:xfrm flipV="1">
              <a:off x="914400" y="2095500"/>
              <a:ext cx="762000" cy="3429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3" name="AutoShape 16"/>
            <p:cNvCxnSpPr>
              <a:cxnSpLocks noChangeShapeType="1"/>
              <a:endCxn id="10245" idx="1"/>
            </p:cNvCxnSpPr>
            <p:nvPr/>
          </p:nvCxnSpPr>
          <p:spPr bwMode="auto">
            <a:xfrm>
              <a:off x="914400" y="2438400"/>
              <a:ext cx="762000" cy="3429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217585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Viterbi algorithm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143887" y="2743200"/>
            <a:ext cx="5327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  X</a:t>
            </a:r>
            <a:r>
              <a:rPr lang="en-US" sz="3600" baseline="-25000" dirty="0">
                <a:solidFill>
                  <a:srgbClr val="CC00CC"/>
                </a:solidFill>
                <a:latin typeface="Calibri"/>
                <a:cs typeface="Calibri"/>
              </a:rPr>
              <a:t>0</a:t>
            </a:r>
            <a:r>
              <a:rPr lang="en-US" sz="2000" dirty="0">
                <a:solidFill>
                  <a:srgbClr val="CC00CC"/>
                </a:solidFill>
                <a:latin typeface="Calibri"/>
                <a:cs typeface="Calibri"/>
              </a:rPr>
              <a:t>                  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600" baseline="-25000" dirty="0">
                <a:solidFill>
                  <a:srgbClr val="CC00CC"/>
                </a:solidFill>
                <a:latin typeface="Calibri"/>
                <a:cs typeface="Calibri"/>
              </a:rPr>
              <a:t>1                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600" baseline="-25000" dirty="0">
                <a:solidFill>
                  <a:srgbClr val="CC00CC"/>
                </a:solidFill>
                <a:latin typeface="Calibri"/>
                <a:cs typeface="Calibri"/>
              </a:rPr>
              <a:t>2</a:t>
            </a:r>
            <a:r>
              <a:rPr lang="en-US" sz="2000" i="1" dirty="0">
                <a:solidFill>
                  <a:srgbClr val="CC00CC"/>
                </a:solidFill>
                <a:latin typeface="Calibri"/>
                <a:cs typeface="Calibri"/>
              </a:rPr>
              <a:t>                     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2362200" y="1600200"/>
            <a:ext cx="5943600" cy="1066800"/>
            <a:chOff x="2381887" y="1600200"/>
            <a:chExt cx="5943600" cy="1066800"/>
          </a:xfrm>
        </p:grpSpPr>
        <p:sp>
          <p:nvSpPr>
            <p:cNvPr id="35" name="Rectangle 6"/>
            <p:cNvSpPr>
              <a:spLocks noChangeArrowheads="1"/>
            </p:cNvSpPr>
            <p:nvPr/>
          </p:nvSpPr>
          <p:spPr bwMode="auto">
            <a:xfrm>
              <a:off x="3143887" y="1600200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3143887" y="2286000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auto">
            <a:xfrm>
              <a:off x="4591687" y="1600200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4591687" y="2286000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39" name="Rectangle 10"/>
            <p:cNvSpPr>
              <a:spLocks noChangeArrowheads="1"/>
            </p:cNvSpPr>
            <p:nvPr/>
          </p:nvSpPr>
          <p:spPr bwMode="auto">
            <a:xfrm>
              <a:off x="6115687" y="1600200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40" name="Rectangle 11"/>
            <p:cNvSpPr>
              <a:spLocks noChangeArrowheads="1"/>
            </p:cNvSpPr>
            <p:nvPr/>
          </p:nvSpPr>
          <p:spPr bwMode="auto">
            <a:xfrm>
              <a:off x="6115687" y="2286000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41" name="Rectangle 12"/>
            <p:cNvSpPr>
              <a:spLocks noChangeArrowheads="1"/>
            </p:cNvSpPr>
            <p:nvPr/>
          </p:nvSpPr>
          <p:spPr bwMode="auto">
            <a:xfrm>
              <a:off x="7639687" y="1600200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42" name="Rectangle 13"/>
            <p:cNvSpPr>
              <a:spLocks noChangeArrowheads="1"/>
            </p:cNvSpPr>
            <p:nvPr/>
          </p:nvSpPr>
          <p:spPr bwMode="auto">
            <a:xfrm>
              <a:off x="7639687" y="2286000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cxnSp>
          <p:nvCxnSpPr>
            <p:cNvPr id="43" name="AutoShape 14"/>
            <p:cNvCxnSpPr>
              <a:cxnSpLocks noChangeShapeType="1"/>
              <a:stCxn id="35" idx="3"/>
              <a:endCxn id="37" idx="1"/>
            </p:cNvCxnSpPr>
            <p:nvPr/>
          </p:nvCxnSpPr>
          <p:spPr bwMode="auto">
            <a:xfrm>
              <a:off x="3829687" y="1790700"/>
              <a:ext cx="762000" cy="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4" name="AutoShape 15"/>
            <p:cNvCxnSpPr>
              <a:cxnSpLocks noChangeShapeType="1"/>
              <a:stCxn id="35" idx="3"/>
              <a:endCxn id="38" idx="1"/>
            </p:cNvCxnSpPr>
            <p:nvPr/>
          </p:nvCxnSpPr>
          <p:spPr bwMode="auto">
            <a:xfrm>
              <a:off x="3829687" y="1790700"/>
              <a:ext cx="762000" cy="68580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5" name="AutoShape 16"/>
            <p:cNvCxnSpPr>
              <a:cxnSpLocks noChangeShapeType="1"/>
              <a:stCxn id="36" idx="3"/>
              <a:endCxn id="37" idx="1"/>
            </p:cNvCxnSpPr>
            <p:nvPr/>
          </p:nvCxnSpPr>
          <p:spPr bwMode="auto">
            <a:xfrm flipV="1">
              <a:off x="3829687" y="1790700"/>
              <a:ext cx="762000" cy="68580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6" name="AutoShape 17"/>
            <p:cNvCxnSpPr>
              <a:cxnSpLocks noChangeShapeType="1"/>
              <a:stCxn id="36" idx="3"/>
              <a:endCxn id="38" idx="1"/>
            </p:cNvCxnSpPr>
            <p:nvPr/>
          </p:nvCxnSpPr>
          <p:spPr bwMode="auto">
            <a:xfrm>
              <a:off x="3829687" y="2476500"/>
              <a:ext cx="762000" cy="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7" name="AutoShape 18"/>
            <p:cNvCxnSpPr>
              <a:cxnSpLocks noChangeShapeType="1"/>
              <a:stCxn id="37" idx="3"/>
              <a:endCxn id="39" idx="1"/>
            </p:cNvCxnSpPr>
            <p:nvPr/>
          </p:nvCxnSpPr>
          <p:spPr bwMode="auto">
            <a:xfrm>
              <a:off x="5277487" y="1790700"/>
              <a:ext cx="838200" cy="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8" name="AutoShape 19"/>
            <p:cNvCxnSpPr>
              <a:cxnSpLocks noChangeShapeType="1"/>
              <a:stCxn id="37" idx="3"/>
              <a:endCxn id="40" idx="1"/>
            </p:cNvCxnSpPr>
            <p:nvPr/>
          </p:nvCxnSpPr>
          <p:spPr bwMode="auto">
            <a:xfrm>
              <a:off x="5277487" y="1790700"/>
              <a:ext cx="838200" cy="68580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9" name="AutoShape 20"/>
            <p:cNvCxnSpPr>
              <a:cxnSpLocks noChangeShapeType="1"/>
              <a:stCxn id="38" idx="3"/>
              <a:endCxn id="39" idx="1"/>
            </p:cNvCxnSpPr>
            <p:nvPr/>
          </p:nvCxnSpPr>
          <p:spPr bwMode="auto">
            <a:xfrm flipV="1">
              <a:off x="5277487" y="1790700"/>
              <a:ext cx="838200" cy="68580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0" name="AutoShape 21"/>
            <p:cNvCxnSpPr>
              <a:cxnSpLocks noChangeShapeType="1"/>
              <a:stCxn id="38" idx="3"/>
              <a:endCxn id="40" idx="1"/>
            </p:cNvCxnSpPr>
            <p:nvPr/>
          </p:nvCxnSpPr>
          <p:spPr bwMode="auto">
            <a:xfrm>
              <a:off x="5277487" y="2476500"/>
              <a:ext cx="838200" cy="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1" name="AutoShape 22"/>
            <p:cNvCxnSpPr>
              <a:cxnSpLocks noChangeShapeType="1"/>
              <a:stCxn id="39" idx="3"/>
              <a:endCxn id="41" idx="1"/>
            </p:cNvCxnSpPr>
            <p:nvPr/>
          </p:nvCxnSpPr>
          <p:spPr bwMode="auto">
            <a:xfrm>
              <a:off x="6801487" y="1790700"/>
              <a:ext cx="838200" cy="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2" name="AutoShape 23"/>
            <p:cNvCxnSpPr>
              <a:cxnSpLocks noChangeShapeType="1"/>
              <a:stCxn id="39" idx="3"/>
              <a:endCxn id="42" idx="1"/>
            </p:cNvCxnSpPr>
            <p:nvPr/>
          </p:nvCxnSpPr>
          <p:spPr bwMode="auto">
            <a:xfrm>
              <a:off x="6801487" y="1790700"/>
              <a:ext cx="838200" cy="68580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3" name="AutoShape 24"/>
            <p:cNvCxnSpPr>
              <a:cxnSpLocks noChangeShapeType="1"/>
              <a:stCxn id="40" idx="3"/>
              <a:endCxn id="41" idx="1"/>
            </p:cNvCxnSpPr>
            <p:nvPr/>
          </p:nvCxnSpPr>
          <p:spPr bwMode="auto">
            <a:xfrm flipV="1">
              <a:off x="6801487" y="1790700"/>
              <a:ext cx="838200" cy="68580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" name="AutoShape 25"/>
            <p:cNvCxnSpPr>
              <a:cxnSpLocks noChangeShapeType="1"/>
              <a:stCxn id="40" idx="3"/>
              <a:endCxn id="42" idx="1"/>
            </p:cNvCxnSpPr>
            <p:nvPr/>
          </p:nvCxnSpPr>
          <p:spPr bwMode="auto">
            <a:xfrm>
              <a:off x="6801487" y="2476500"/>
              <a:ext cx="838200" cy="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6" name="AutoShape 15"/>
            <p:cNvCxnSpPr>
              <a:cxnSpLocks noChangeShapeType="1"/>
              <a:endCxn id="35" idx="1"/>
            </p:cNvCxnSpPr>
            <p:nvPr/>
          </p:nvCxnSpPr>
          <p:spPr bwMode="auto">
            <a:xfrm flipV="1">
              <a:off x="2381887" y="1790700"/>
              <a:ext cx="762000" cy="3429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7" name="AutoShape 16"/>
            <p:cNvCxnSpPr>
              <a:cxnSpLocks noChangeShapeType="1"/>
              <a:endCxn id="36" idx="1"/>
            </p:cNvCxnSpPr>
            <p:nvPr/>
          </p:nvCxnSpPr>
          <p:spPr bwMode="auto">
            <a:xfrm>
              <a:off x="2381887" y="2133600"/>
              <a:ext cx="762000" cy="3429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10134600" y="1219200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10134600" y="2590800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3143887" y="3210580"/>
            <a:ext cx="5700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  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                  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U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1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=true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         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U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2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=false</a:t>
            </a:r>
            <a:r>
              <a:rPr lang="en-US" i="1" dirty="0">
                <a:solidFill>
                  <a:srgbClr val="CC00CC"/>
                </a:solidFill>
                <a:latin typeface="Calibri"/>
                <a:cs typeface="Calibri"/>
              </a:rPr>
              <a:t>           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U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3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=true</a:t>
            </a:r>
            <a:endParaRPr lang="en-US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2514600" y="1524000"/>
            <a:ext cx="4953000" cy="1219200"/>
            <a:chOff x="2514600" y="1524000"/>
            <a:chExt cx="4953000" cy="1219200"/>
          </a:xfrm>
        </p:grpSpPr>
        <p:sp>
          <p:nvSpPr>
            <p:cNvPr id="3" name="TextBox 2"/>
            <p:cNvSpPr txBox="1"/>
            <p:nvPr/>
          </p:nvSpPr>
          <p:spPr>
            <a:xfrm>
              <a:off x="2514600" y="1600200"/>
              <a:ext cx="4342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0.5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514600" y="2297668"/>
              <a:ext cx="4342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0.5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409504" y="1524000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0.72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409504" y="2435423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0.07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233454" y="1825823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0.01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234150" y="2130623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0.24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933504" y="1524000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0.18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933504" y="2435423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0.63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757454" y="1825823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0.09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758150" y="2130623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0.06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96FBBD2-DBE1-B7E9-6022-84FD8A078DD6}"/>
              </a:ext>
            </a:extLst>
          </p:cNvPr>
          <p:cNvSpPr txBox="1"/>
          <p:nvPr/>
        </p:nvSpPr>
        <p:spPr>
          <a:xfrm>
            <a:off x="795546" y="4166681"/>
            <a:ext cx="11121607" cy="1835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cs typeface="Calibri"/>
              </a:rPr>
              <a:t>Each arc has weight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 err="1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|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2400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400" baseline="-25000" dirty="0">
                <a:solidFill>
                  <a:srgbClr val="CC00CC"/>
                </a:solidFill>
                <a:latin typeface="Calibri"/>
                <a:cs typeface="Calibri"/>
              </a:rPr>
              <a:t>-1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2400" i="1" baseline="-25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400" baseline="-250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| </a:t>
            </a:r>
            <a:r>
              <a:rPr lang="en-US" sz="2400" i="1" dirty="0" err="1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 </a:t>
            </a:r>
            <a:r>
              <a:rPr lang="en-US" sz="2400" dirty="0">
                <a:latin typeface="Calibri"/>
                <a:cs typeface="Calibri"/>
              </a:rPr>
              <a:t>(arcs to initial states have weight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  <a:latin typeface="Calibri"/>
                <a:cs typeface="Calibri"/>
              </a:rPr>
              <a:t>0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 </a:t>
            </a:r>
            <a:r>
              <a:rPr lang="en-US" sz="2400" dirty="0">
                <a:latin typeface="Calibri"/>
                <a:cs typeface="Calibri"/>
              </a:rPr>
              <a:t>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cs typeface="Calibri"/>
              </a:rPr>
              <a:t>The </a:t>
            </a:r>
            <a:r>
              <a:rPr lang="en-US" sz="2400" b="1" i="1" dirty="0">
                <a:solidFill>
                  <a:srgbClr val="0000FF"/>
                </a:solidFill>
                <a:latin typeface="Calibri"/>
                <a:cs typeface="Calibri"/>
              </a:rPr>
              <a:t>product</a:t>
            </a:r>
            <a:r>
              <a:rPr lang="en-US" sz="2400" dirty="0">
                <a:latin typeface="Calibri"/>
                <a:cs typeface="Calibri"/>
              </a:rPr>
              <a:t> of weights on a path is proportional to that state sequence’s probability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cs typeface="Calibri"/>
              </a:rPr>
              <a:t>The best way to go to a state </a:t>
            </a:r>
            <a:r>
              <a:rPr lang="en-US" sz="2400" dirty="0">
                <a:solidFill>
                  <a:srgbClr val="CC00CD"/>
                </a:solidFill>
                <a:latin typeface="Calibri"/>
                <a:cs typeface="Calibri"/>
              </a:rPr>
              <a:t>S</a:t>
            </a:r>
            <a:r>
              <a:rPr lang="en-US" sz="2400" dirty="0">
                <a:latin typeface="Calibri"/>
                <a:cs typeface="Calibri"/>
              </a:rPr>
              <a:t> in timestep </a:t>
            </a:r>
            <a:r>
              <a:rPr lang="en-US" sz="2400" dirty="0">
                <a:solidFill>
                  <a:srgbClr val="CC00CD"/>
                </a:solidFill>
                <a:latin typeface="Calibri"/>
                <a:cs typeface="Calibri"/>
              </a:rPr>
              <a:t>t+1</a:t>
            </a:r>
            <a:r>
              <a:rPr lang="en-US" sz="2400" dirty="0">
                <a:latin typeface="Calibri"/>
                <a:cs typeface="Calibri"/>
              </a:rPr>
              <a:t> is first going to some state </a:t>
            </a:r>
            <a:r>
              <a:rPr lang="en-US" sz="2400" dirty="0">
                <a:solidFill>
                  <a:srgbClr val="CC00CD"/>
                </a:solidFill>
                <a:latin typeface="Calibri"/>
                <a:cs typeface="Calibri"/>
              </a:rPr>
              <a:t>S’ </a:t>
            </a:r>
            <a:r>
              <a:rPr lang="en-US" sz="2400" dirty="0">
                <a:latin typeface="Calibri"/>
                <a:cs typeface="Calibri"/>
              </a:rPr>
              <a:t>in timestep </a:t>
            </a:r>
            <a:r>
              <a:rPr lang="en-US" sz="2400" dirty="0">
                <a:solidFill>
                  <a:srgbClr val="CC00CD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latin typeface="Calibri"/>
                <a:cs typeface="Calibri"/>
              </a:rPr>
              <a:t> with the best way, and then go from </a:t>
            </a:r>
            <a:r>
              <a:rPr lang="en-US" sz="2400" dirty="0">
                <a:solidFill>
                  <a:srgbClr val="CC00CD"/>
                </a:solidFill>
                <a:latin typeface="Calibri"/>
                <a:cs typeface="Calibri"/>
              </a:rPr>
              <a:t>S’</a:t>
            </a:r>
            <a:r>
              <a:rPr lang="en-US" sz="2400" dirty="0">
                <a:latin typeface="Calibri"/>
                <a:cs typeface="Calibri"/>
              </a:rPr>
              <a:t> to </a:t>
            </a:r>
            <a:r>
              <a:rPr lang="en-US" sz="2400" dirty="0">
                <a:solidFill>
                  <a:srgbClr val="CC00CD"/>
                </a:solidFill>
                <a:latin typeface="Calibri"/>
                <a:cs typeface="Calibri"/>
              </a:rPr>
              <a:t>S</a:t>
            </a:r>
            <a:r>
              <a:rPr lang="en-US" sz="2400" dirty="0">
                <a:latin typeface="Calibri"/>
                <a:cs typeface="Calibri"/>
              </a:rPr>
              <a:t> at timestep </a:t>
            </a:r>
            <a:r>
              <a:rPr lang="en-US" sz="2400" dirty="0">
                <a:solidFill>
                  <a:srgbClr val="CC00CD"/>
                </a:solidFill>
                <a:latin typeface="Calibri"/>
                <a:cs typeface="Calibri"/>
              </a:rPr>
              <a:t>t+1</a:t>
            </a:r>
            <a:r>
              <a:rPr lang="en-US" sz="2400" dirty="0"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58918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Viterbi algorithm contd.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143887" y="2743200"/>
            <a:ext cx="5327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  X</a:t>
            </a:r>
            <a:r>
              <a:rPr lang="en-US" sz="3600" baseline="-25000" dirty="0">
                <a:solidFill>
                  <a:srgbClr val="CC00CC"/>
                </a:solidFill>
                <a:latin typeface="Calibri"/>
                <a:cs typeface="Calibri"/>
              </a:rPr>
              <a:t>0</a:t>
            </a:r>
            <a:r>
              <a:rPr lang="en-US" sz="2000" dirty="0">
                <a:solidFill>
                  <a:srgbClr val="CC00CC"/>
                </a:solidFill>
                <a:latin typeface="Calibri"/>
                <a:cs typeface="Calibri"/>
              </a:rPr>
              <a:t>                  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600" baseline="-25000" dirty="0">
                <a:solidFill>
                  <a:srgbClr val="CC00CC"/>
                </a:solidFill>
                <a:latin typeface="Calibri"/>
                <a:cs typeface="Calibri"/>
              </a:rPr>
              <a:t>1                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600" baseline="-25000" dirty="0">
                <a:solidFill>
                  <a:srgbClr val="CC00CC"/>
                </a:solidFill>
                <a:latin typeface="Calibri"/>
                <a:cs typeface="Calibri"/>
              </a:rPr>
              <a:t>2</a:t>
            </a:r>
            <a:r>
              <a:rPr lang="en-US" sz="2000" i="1" dirty="0">
                <a:solidFill>
                  <a:srgbClr val="CC00CC"/>
                </a:solidFill>
                <a:latin typeface="Calibri"/>
                <a:cs typeface="Calibri"/>
              </a:rPr>
              <a:t>                     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2362200" y="1600200"/>
            <a:ext cx="5943600" cy="1066800"/>
            <a:chOff x="2381887" y="1600200"/>
            <a:chExt cx="5943600" cy="1066800"/>
          </a:xfrm>
        </p:grpSpPr>
        <p:sp>
          <p:nvSpPr>
            <p:cNvPr id="35" name="Rectangle 6"/>
            <p:cNvSpPr>
              <a:spLocks noChangeArrowheads="1"/>
            </p:cNvSpPr>
            <p:nvPr/>
          </p:nvSpPr>
          <p:spPr bwMode="auto">
            <a:xfrm>
              <a:off x="3143887" y="1600200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3143887" y="2286000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auto">
            <a:xfrm>
              <a:off x="4591687" y="1600200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4591687" y="2286000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39" name="Rectangle 10"/>
            <p:cNvSpPr>
              <a:spLocks noChangeArrowheads="1"/>
            </p:cNvSpPr>
            <p:nvPr/>
          </p:nvSpPr>
          <p:spPr bwMode="auto">
            <a:xfrm>
              <a:off x="6115687" y="1600200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40" name="Rectangle 11"/>
            <p:cNvSpPr>
              <a:spLocks noChangeArrowheads="1"/>
            </p:cNvSpPr>
            <p:nvPr/>
          </p:nvSpPr>
          <p:spPr bwMode="auto">
            <a:xfrm>
              <a:off x="6115687" y="2286000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41" name="Rectangle 12"/>
            <p:cNvSpPr>
              <a:spLocks noChangeArrowheads="1"/>
            </p:cNvSpPr>
            <p:nvPr/>
          </p:nvSpPr>
          <p:spPr bwMode="auto">
            <a:xfrm>
              <a:off x="7639687" y="1600200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42" name="Rectangle 13"/>
            <p:cNvSpPr>
              <a:spLocks noChangeArrowheads="1"/>
            </p:cNvSpPr>
            <p:nvPr/>
          </p:nvSpPr>
          <p:spPr bwMode="auto">
            <a:xfrm>
              <a:off x="7639687" y="2286000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cxnSp>
          <p:nvCxnSpPr>
            <p:cNvPr id="43" name="AutoShape 14"/>
            <p:cNvCxnSpPr>
              <a:cxnSpLocks noChangeShapeType="1"/>
              <a:stCxn id="35" idx="3"/>
              <a:endCxn id="37" idx="1"/>
            </p:cNvCxnSpPr>
            <p:nvPr/>
          </p:nvCxnSpPr>
          <p:spPr bwMode="auto">
            <a:xfrm>
              <a:off x="3829687" y="1790700"/>
              <a:ext cx="762000" cy="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4" name="AutoShape 15"/>
            <p:cNvCxnSpPr>
              <a:cxnSpLocks noChangeShapeType="1"/>
              <a:stCxn id="35" idx="3"/>
              <a:endCxn id="38" idx="1"/>
            </p:cNvCxnSpPr>
            <p:nvPr/>
          </p:nvCxnSpPr>
          <p:spPr bwMode="auto">
            <a:xfrm>
              <a:off x="3829687" y="1790700"/>
              <a:ext cx="762000" cy="68580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5" name="AutoShape 16"/>
            <p:cNvCxnSpPr>
              <a:cxnSpLocks noChangeShapeType="1"/>
              <a:stCxn id="36" idx="3"/>
              <a:endCxn id="37" idx="1"/>
            </p:cNvCxnSpPr>
            <p:nvPr/>
          </p:nvCxnSpPr>
          <p:spPr bwMode="auto">
            <a:xfrm flipV="1">
              <a:off x="3829687" y="1790700"/>
              <a:ext cx="762000" cy="68580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6" name="AutoShape 17"/>
            <p:cNvCxnSpPr>
              <a:cxnSpLocks noChangeShapeType="1"/>
              <a:stCxn id="36" idx="3"/>
              <a:endCxn id="38" idx="1"/>
            </p:cNvCxnSpPr>
            <p:nvPr/>
          </p:nvCxnSpPr>
          <p:spPr bwMode="auto">
            <a:xfrm>
              <a:off x="3829687" y="2476500"/>
              <a:ext cx="762000" cy="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7" name="AutoShape 18"/>
            <p:cNvCxnSpPr>
              <a:cxnSpLocks noChangeShapeType="1"/>
              <a:stCxn id="37" idx="3"/>
              <a:endCxn id="39" idx="1"/>
            </p:cNvCxnSpPr>
            <p:nvPr/>
          </p:nvCxnSpPr>
          <p:spPr bwMode="auto">
            <a:xfrm>
              <a:off x="5277487" y="1790700"/>
              <a:ext cx="838200" cy="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8" name="AutoShape 19"/>
            <p:cNvCxnSpPr>
              <a:cxnSpLocks noChangeShapeType="1"/>
              <a:stCxn id="37" idx="3"/>
              <a:endCxn id="40" idx="1"/>
            </p:cNvCxnSpPr>
            <p:nvPr/>
          </p:nvCxnSpPr>
          <p:spPr bwMode="auto">
            <a:xfrm>
              <a:off x="5277487" y="1790700"/>
              <a:ext cx="838200" cy="68580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9" name="AutoShape 20"/>
            <p:cNvCxnSpPr>
              <a:cxnSpLocks noChangeShapeType="1"/>
              <a:stCxn id="38" idx="3"/>
              <a:endCxn id="39" idx="1"/>
            </p:cNvCxnSpPr>
            <p:nvPr/>
          </p:nvCxnSpPr>
          <p:spPr bwMode="auto">
            <a:xfrm flipV="1">
              <a:off x="5277487" y="1790700"/>
              <a:ext cx="838200" cy="68580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0" name="AutoShape 21"/>
            <p:cNvCxnSpPr>
              <a:cxnSpLocks noChangeShapeType="1"/>
              <a:stCxn id="38" idx="3"/>
              <a:endCxn id="40" idx="1"/>
            </p:cNvCxnSpPr>
            <p:nvPr/>
          </p:nvCxnSpPr>
          <p:spPr bwMode="auto">
            <a:xfrm>
              <a:off x="5277487" y="2476500"/>
              <a:ext cx="838200" cy="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1" name="AutoShape 22"/>
            <p:cNvCxnSpPr>
              <a:cxnSpLocks noChangeShapeType="1"/>
              <a:stCxn id="39" idx="3"/>
              <a:endCxn id="41" idx="1"/>
            </p:cNvCxnSpPr>
            <p:nvPr/>
          </p:nvCxnSpPr>
          <p:spPr bwMode="auto">
            <a:xfrm>
              <a:off x="6801487" y="1790700"/>
              <a:ext cx="838200" cy="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2" name="AutoShape 23"/>
            <p:cNvCxnSpPr>
              <a:cxnSpLocks noChangeShapeType="1"/>
              <a:stCxn id="39" idx="3"/>
              <a:endCxn id="42" idx="1"/>
            </p:cNvCxnSpPr>
            <p:nvPr/>
          </p:nvCxnSpPr>
          <p:spPr bwMode="auto">
            <a:xfrm>
              <a:off x="6801487" y="1790700"/>
              <a:ext cx="838200" cy="68580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3" name="AutoShape 24"/>
            <p:cNvCxnSpPr>
              <a:cxnSpLocks noChangeShapeType="1"/>
              <a:stCxn id="40" idx="3"/>
              <a:endCxn id="41" idx="1"/>
            </p:cNvCxnSpPr>
            <p:nvPr/>
          </p:nvCxnSpPr>
          <p:spPr bwMode="auto">
            <a:xfrm flipV="1">
              <a:off x="6801487" y="1790700"/>
              <a:ext cx="838200" cy="68580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" name="AutoShape 25"/>
            <p:cNvCxnSpPr>
              <a:cxnSpLocks noChangeShapeType="1"/>
              <a:stCxn id="40" idx="3"/>
              <a:endCxn id="42" idx="1"/>
            </p:cNvCxnSpPr>
            <p:nvPr/>
          </p:nvCxnSpPr>
          <p:spPr bwMode="auto">
            <a:xfrm>
              <a:off x="6801487" y="2476500"/>
              <a:ext cx="838200" cy="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6" name="AutoShape 15"/>
            <p:cNvCxnSpPr>
              <a:cxnSpLocks noChangeShapeType="1"/>
              <a:endCxn id="35" idx="1"/>
            </p:cNvCxnSpPr>
            <p:nvPr/>
          </p:nvCxnSpPr>
          <p:spPr bwMode="auto">
            <a:xfrm flipV="1">
              <a:off x="2381887" y="1790700"/>
              <a:ext cx="762000" cy="3429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7" name="AutoShape 16"/>
            <p:cNvCxnSpPr>
              <a:cxnSpLocks noChangeShapeType="1"/>
              <a:endCxn id="36" idx="1"/>
            </p:cNvCxnSpPr>
            <p:nvPr/>
          </p:nvCxnSpPr>
          <p:spPr bwMode="auto">
            <a:xfrm>
              <a:off x="2381887" y="2133600"/>
              <a:ext cx="762000" cy="3429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10134600" y="1219200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10134600" y="2590800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3143887" y="3210580"/>
            <a:ext cx="5700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  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                  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U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1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=true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         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U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2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=false</a:t>
            </a:r>
            <a:r>
              <a:rPr lang="en-US" i="1" dirty="0">
                <a:solidFill>
                  <a:srgbClr val="CC00CC"/>
                </a:solidFill>
                <a:latin typeface="Calibri"/>
                <a:cs typeface="Calibri"/>
              </a:rPr>
              <a:t>           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U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3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=true</a:t>
            </a:r>
            <a:endParaRPr lang="en-US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2514600" y="1524000"/>
            <a:ext cx="4953000" cy="1219200"/>
            <a:chOff x="2514600" y="1524000"/>
            <a:chExt cx="4953000" cy="1219200"/>
          </a:xfrm>
        </p:grpSpPr>
        <p:sp>
          <p:nvSpPr>
            <p:cNvPr id="3" name="TextBox 2"/>
            <p:cNvSpPr txBox="1"/>
            <p:nvPr/>
          </p:nvSpPr>
          <p:spPr>
            <a:xfrm>
              <a:off x="2514600" y="1600200"/>
              <a:ext cx="4342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0.5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514600" y="2297668"/>
              <a:ext cx="4342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0.5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409504" y="1524000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0.72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409504" y="2435423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0.07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233454" y="1825823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0.01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234150" y="2130623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0.24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933504" y="1524000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0.18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933504" y="2435423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0.63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757454" y="1825823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0.09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758150" y="2130623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0.06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28245" y="1600200"/>
            <a:ext cx="505555" cy="1066800"/>
            <a:chOff x="3228245" y="1600200"/>
            <a:chExt cx="505555" cy="1066800"/>
          </a:xfrm>
        </p:grpSpPr>
        <p:sp>
          <p:nvSpPr>
            <p:cNvPr id="5" name="TextBox 4"/>
            <p:cNvSpPr txBox="1"/>
            <p:nvPr/>
          </p:nvSpPr>
          <p:spPr>
            <a:xfrm>
              <a:off x="3228245" y="1600200"/>
              <a:ext cx="50555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0.5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228245" y="2297668"/>
              <a:ext cx="50555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0.5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612545" y="1625600"/>
            <a:ext cx="633945" cy="1005245"/>
            <a:chOff x="3190145" y="1600200"/>
            <a:chExt cx="633945" cy="1005245"/>
          </a:xfrm>
        </p:grpSpPr>
        <p:sp>
          <p:nvSpPr>
            <p:cNvPr id="76" name="TextBox 75"/>
            <p:cNvSpPr txBox="1"/>
            <p:nvPr/>
          </p:nvSpPr>
          <p:spPr>
            <a:xfrm>
              <a:off x="3228245" y="1600200"/>
              <a:ext cx="53409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0.09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190145" y="2297668"/>
              <a:ext cx="63394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0.315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123845" y="1625600"/>
            <a:ext cx="646645" cy="1005245"/>
            <a:chOff x="3177445" y="1600200"/>
            <a:chExt cx="646645" cy="1005245"/>
          </a:xfrm>
        </p:grpSpPr>
        <p:sp>
          <p:nvSpPr>
            <p:cNvPr id="79" name="TextBox 78"/>
            <p:cNvSpPr txBox="1"/>
            <p:nvPr/>
          </p:nvSpPr>
          <p:spPr>
            <a:xfrm>
              <a:off x="3177445" y="1600200"/>
              <a:ext cx="63394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0.076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190145" y="2297668"/>
              <a:ext cx="63394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0.022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647845" y="1625600"/>
            <a:ext cx="1046043" cy="1005245"/>
            <a:chOff x="3177445" y="1600200"/>
            <a:chExt cx="1046043" cy="1005245"/>
          </a:xfrm>
        </p:grpSpPr>
        <p:sp>
          <p:nvSpPr>
            <p:cNvPr id="82" name="TextBox 81"/>
            <p:cNvSpPr txBox="1"/>
            <p:nvPr/>
          </p:nvSpPr>
          <p:spPr>
            <a:xfrm>
              <a:off x="3177445" y="1600200"/>
              <a:ext cx="103334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0.0136080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190145" y="2297668"/>
              <a:ext cx="103334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0.0138495</a:t>
              </a:r>
            </a:p>
          </p:txBody>
        </p:sp>
      </p:grpSp>
      <p:cxnSp>
        <p:nvCxnSpPr>
          <p:cNvPr id="85" name="AutoShape 22"/>
          <p:cNvCxnSpPr>
            <a:cxnSpLocks noChangeShapeType="1"/>
          </p:cNvCxnSpPr>
          <p:nvPr/>
        </p:nvCxnSpPr>
        <p:spPr bwMode="auto">
          <a:xfrm>
            <a:off x="6781800" y="1803400"/>
            <a:ext cx="838200" cy="0"/>
          </a:xfrm>
          <a:prstGeom prst="straightConnector1">
            <a:avLst/>
          </a:prstGeom>
          <a:noFill/>
          <a:ln w="57150" cmpd="sng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86" name="AutoShape 25"/>
          <p:cNvCxnSpPr>
            <a:cxnSpLocks noChangeShapeType="1"/>
          </p:cNvCxnSpPr>
          <p:nvPr/>
        </p:nvCxnSpPr>
        <p:spPr bwMode="auto">
          <a:xfrm>
            <a:off x="6794500" y="2489200"/>
            <a:ext cx="838200" cy="0"/>
          </a:xfrm>
          <a:prstGeom prst="straightConnector1">
            <a:avLst/>
          </a:prstGeom>
          <a:noFill/>
          <a:ln w="57150" cmpd="sng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87" name="AutoShape 14"/>
          <p:cNvCxnSpPr>
            <a:cxnSpLocks noChangeShapeType="1"/>
          </p:cNvCxnSpPr>
          <p:nvPr/>
        </p:nvCxnSpPr>
        <p:spPr bwMode="auto">
          <a:xfrm>
            <a:off x="3810000" y="1803400"/>
            <a:ext cx="762000" cy="0"/>
          </a:xfrm>
          <a:prstGeom prst="straightConnector1">
            <a:avLst/>
          </a:prstGeom>
          <a:noFill/>
          <a:ln w="57150" cmpd="sng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88" name="AutoShape 17"/>
          <p:cNvCxnSpPr>
            <a:cxnSpLocks noChangeShapeType="1"/>
          </p:cNvCxnSpPr>
          <p:nvPr/>
        </p:nvCxnSpPr>
        <p:spPr bwMode="auto">
          <a:xfrm>
            <a:off x="3810000" y="2489200"/>
            <a:ext cx="762000" cy="0"/>
          </a:xfrm>
          <a:prstGeom prst="straightConnector1">
            <a:avLst/>
          </a:prstGeom>
          <a:noFill/>
          <a:ln w="57150" cmpd="sng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89" name="AutoShape 20"/>
          <p:cNvCxnSpPr>
            <a:cxnSpLocks noChangeShapeType="1"/>
          </p:cNvCxnSpPr>
          <p:nvPr/>
        </p:nvCxnSpPr>
        <p:spPr bwMode="auto">
          <a:xfrm flipV="1">
            <a:off x="5257800" y="1803400"/>
            <a:ext cx="838200" cy="685800"/>
          </a:xfrm>
          <a:prstGeom prst="straightConnector1">
            <a:avLst/>
          </a:prstGeom>
          <a:noFill/>
          <a:ln w="57150" cmpd="sng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90" name="AutoShape 21"/>
          <p:cNvCxnSpPr>
            <a:cxnSpLocks noChangeShapeType="1"/>
          </p:cNvCxnSpPr>
          <p:nvPr/>
        </p:nvCxnSpPr>
        <p:spPr bwMode="auto">
          <a:xfrm>
            <a:off x="5257800" y="2489200"/>
            <a:ext cx="838200" cy="0"/>
          </a:xfrm>
          <a:prstGeom prst="straightConnector1">
            <a:avLst/>
          </a:prstGeom>
          <a:noFill/>
          <a:ln w="57150" cmpd="sng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91" name="AutoShape 25"/>
          <p:cNvCxnSpPr>
            <a:cxnSpLocks noChangeShapeType="1"/>
          </p:cNvCxnSpPr>
          <p:nvPr/>
        </p:nvCxnSpPr>
        <p:spPr bwMode="auto">
          <a:xfrm>
            <a:off x="6807200" y="2489200"/>
            <a:ext cx="838200" cy="0"/>
          </a:xfrm>
          <a:prstGeom prst="straightConnector1">
            <a:avLst/>
          </a:prstGeom>
          <a:noFill/>
          <a:ln w="76200" cmpd="sng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92" name="AutoShape 17"/>
          <p:cNvCxnSpPr>
            <a:cxnSpLocks noChangeShapeType="1"/>
          </p:cNvCxnSpPr>
          <p:nvPr/>
        </p:nvCxnSpPr>
        <p:spPr bwMode="auto">
          <a:xfrm>
            <a:off x="3822700" y="2489200"/>
            <a:ext cx="762000" cy="0"/>
          </a:xfrm>
          <a:prstGeom prst="straightConnector1">
            <a:avLst/>
          </a:prstGeom>
          <a:noFill/>
          <a:ln w="76200" cmpd="sng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93" name="AutoShape 21"/>
          <p:cNvCxnSpPr>
            <a:cxnSpLocks noChangeShapeType="1"/>
          </p:cNvCxnSpPr>
          <p:nvPr/>
        </p:nvCxnSpPr>
        <p:spPr bwMode="auto">
          <a:xfrm>
            <a:off x="5270500" y="2489200"/>
            <a:ext cx="838200" cy="0"/>
          </a:xfrm>
          <a:prstGeom prst="straightConnector1">
            <a:avLst/>
          </a:prstGeom>
          <a:noFill/>
          <a:ln w="76200" cmpd="sng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96FBBD2-DBE1-B7E9-6022-84FD8A078DD6}"/>
              </a:ext>
            </a:extLst>
          </p:cNvPr>
          <p:cNvSpPr txBox="1"/>
          <p:nvPr/>
        </p:nvSpPr>
        <p:spPr>
          <a:xfrm>
            <a:off x="795546" y="4166681"/>
            <a:ext cx="11121607" cy="1835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cs typeface="Calibri"/>
              </a:rPr>
              <a:t>Each arc has weight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 err="1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|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2400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400" baseline="-25000" dirty="0">
                <a:solidFill>
                  <a:srgbClr val="CC00CC"/>
                </a:solidFill>
                <a:latin typeface="Calibri"/>
                <a:cs typeface="Calibri"/>
              </a:rPr>
              <a:t>-1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2400" i="1" baseline="-25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400" baseline="-250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| </a:t>
            </a:r>
            <a:r>
              <a:rPr lang="en-US" sz="2400" i="1" dirty="0" err="1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 </a:t>
            </a:r>
            <a:r>
              <a:rPr lang="en-US" sz="2400" dirty="0">
                <a:latin typeface="Calibri"/>
                <a:cs typeface="Calibri"/>
              </a:rPr>
              <a:t>(arcs to initial states have weight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  <a:latin typeface="Calibri"/>
                <a:cs typeface="Calibri"/>
              </a:rPr>
              <a:t>0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 </a:t>
            </a:r>
            <a:r>
              <a:rPr lang="en-US" sz="2400" dirty="0">
                <a:latin typeface="Calibri"/>
                <a:cs typeface="Calibri"/>
              </a:rPr>
              <a:t>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cs typeface="Calibri"/>
              </a:rPr>
              <a:t>The </a:t>
            </a:r>
            <a:r>
              <a:rPr lang="en-US" sz="2400" b="1" i="1" dirty="0">
                <a:solidFill>
                  <a:srgbClr val="0000FF"/>
                </a:solidFill>
                <a:latin typeface="Calibri"/>
                <a:cs typeface="Calibri"/>
              </a:rPr>
              <a:t>product</a:t>
            </a:r>
            <a:r>
              <a:rPr lang="en-US" sz="2400" dirty="0">
                <a:latin typeface="Calibri"/>
                <a:cs typeface="Calibri"/>
              </a:rPr>
              <a:t> of weights on a path is proportional to that state sequence’s probability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cs typeface="Calibri"/>
              </a:rPr>
              <a:t>The best way to go to a state </a:t>
            </a:r>
            <a:r>
              <a:rPr lang="en-US" sz="2400" dirty="0">
                <a:solidFill>
                  <a:srgbClr val="CC00CD"/>
                </a:solidFill>
                <a:latin typeface="Calibri"/>
                <a:cs typeface="Calibri"/>
              </a:rPr>
              <a:t>S</a:t>
            </a:r>
            <a:r>
              <a:rPr lang="en-US" sz="2400" dirty="0">
                <a:latin typeface="Calibri"/>
                <a:cs typeface="Calibri"/>
              </a:rPr>
              <a:t> in timestep </a:t>
            </a:r>
            <a:r>
              <a:rPr lang="en-US" sz="2400" dirty="0">
                <a:solidFill>
                  <a:srgbClr val="CC00CD"/>
                </a:solidFill>
                <a:latin typeface="Calibri"/>
                <a:cs typeface="Calibri"/>
              </a:rPr>
              <a:t>t+1</a:t>
            </a:r>
            <a:r>
              <a:rPr lang="en-US" sz="2400" dirty="0">
                <a:latin typeface="Calibri"/>
                <a:cs typeface="Calibri"/>
              </a:rPr>
              <a:t> is first going to some state </a:t>
            </a:r>
            <a:r>
              <a:rPr lang="en-US" sz="2400" dirty="0">
                <a:solidFill>
                  <a:srgbClr val="CC00CD"/>
                </a:solidFill>
                <a:latin typeface="Calibri"/>
                <a:cs typeface="Calibri"/>
              </a:rPr>
              <a:t>S’ </a:t>
            </a:r>
            <a:r>
              <a:rPr lang="en-US" sz="2400" dirty="0">
                <a:latin typeface="Calibri"/>
                <a:cs typeface="Calibri"/>
              </a:rPr>
              <a:t>in timestep </a:t>
            </a:r>
            <a:r>
              <a:rPr lang="en-US" sz="2400" dirty="0">
                <a:solidFill>
                  <a:srgbClr val="CC00CD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latin typeface="Calibri"/>
                <a:cs typeface="Calibri"/>
              </a:rPr>
              <a:t> with the best way, and then go from </a:t>
            </a:r>
            <a:r>
              <a:rPr lang="en-US" sz="2400" dirty="0">
                <a:solidFill>
                  <a:srgbClr val="CC00CD"/>
                </a:solidFill>
                <a:latin typeface="Calibri"/>
                <a:cs typeface="Calibri"/>
              </a:rPr>
              <a:t>S’</a:t>
            </a:r>
            <a:r>
              <a:rPr lang="en-US" sz="2400" dirty="0">
                <a:latin typeface="Calibri"/>
                <a:cs typeface="Calibri"/>
              </a:rPr>
              <a:t> to </a:t>
            </a:r>
            <a:r>
              <a:rPr lang="en-US" sz="2400" dirty="0">
                <a:solidFill>
                  <a:srgbClr val="CC00CD"/>
                </a:solidFill>
                <a:latin typeface="Calibri"/>
                <a:cs typeface="Calibri"/>
              </a:rPr>
              <a:t>S</a:t>
            </a:r>
            <a:r>
              <a:rPr lang="en-US" sz="2400" dirty="0">
                <a:latin typeface="Calibri"/>
                <a:cs typeface="Calibri"/>
              </a:rPr>
              <a:t> at timestep </a:t>
            </a:r>
            <a:r>
              <a:rPr lang="en-US" sz="2400" dirty="0">
                <a:solidFill>
                  <a:srgbClr val="CC00CD"/>
                </a:solidFill>
                <a:latin typeface="Calibri"/>
                <a:cs typeface="Calibri"/>
              </a:rPr>
              <a:t>t+1</a:t>
            </a:r>
            <a:r>
              <a:rPr lang="en-US" sz="2400" dirty="0">
                <a:latin typeface="Calibri"/>
                <a:cs typeface="Calibri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597460-F68C-71EB-7E1E-639223F23149}"/>
              </a:ext>
            </a:extLst>
          </p:cNvPr>
          <p:cNvSpPr txBox="1"/>
          <p:nvPr/>
        </p:nvSpPr>
        <p:spPr>
          <a:xfrm>
            <a:off x="3824149" y="1518046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6BE80A-3308-25D0-59EC-C5B3E7F8518B}"/>
              </a:ext>
            </a:extLst>
          </p:cNvPr>
          <p:cNvSpPr txBox="1"/>
          <p:nvPr/>
        </p:nvSpPr>
        <p:spPr>
          <a:xfrm>
            <a:off x="3825190" y="2526946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0.63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95CD7E-98B0-F1FE-85D4-FEFE0A38F434}"/>
              </a:ext>
            </a:extLst>
          </p:cNvPr>
          <p:cNvSpPr txBox="1"/>
          <p:nvPr/>
        </p:nvSpPr>
        <p:spPr>
          <a:xfrm>
            <a:off x="3793496" y="1856393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0.09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467048-276C-A93B-8C28-D6C16641E409}"/>
              </a:ext>
            </a:extLst>
          </p:cNvPr>
          <p:cNvSpPr txBox="1"/>
          <p:nvPr/>
        </p:nvSpPr>
        <p:spPr>
          <a:xfrm>
            <a:off x="3798623" y="2191146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0.06</a:t>
            </a:r>
          </a:p>
        </p:txBody>
      </p:sp>
    </p:spTree>
    <p:extLst>
      <p:ext uri="{BB962C8B-B14F-4D97-AF65-F5344CB8AC3E}">
        <p14:creationId xmlns:p14="http://schemas.microsoft.com/office/powerpoint/2010/main" val="2548391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Viterbi algorithm contd.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19200" y="5410200"/>
            <a:ext cx="2908300" cy="89255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Time complexity?</a:t>
            </a:r>
          </a:p>
          <a:p>
            <a:r>
              <a:rPr lang="en-US" sz="2400" b="1" dirty="0">
                <a:solidFill>
                  <a:srgbClr val="FF0000"/>
                </a:solidFill>
                <a:latin typeface="Calibri"/>
                <a:cs typeface="Calibri"/>
              </a:rPr>
              <a:t>O(|X|</a:t>
            </a:r>
            <a:r>
              <a:rPr lang="en-US" sz="2400" b="1" baseline="3000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Calibri"/>
                <a:cs typeface="Calibri"/>
              </a:rPr>
              <a:t> T)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143887" y="2743200"/>
            <a:ext cx="5327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  X</a:t>
            </a:r>
            <a:r>
              <a:rPr lang="en-US" sz="3600" baseline="-25000" dirty="0">
                <a:solidFill>
                  <a:srgbClr val="CC00CC"/>
                </a:solidFill>
                <a:latin typeface="Calibri"/>
                <a:cs typeface="Calibri"/>
              </a:rPr>
              <a:t>0</a:t>
            </a:r>
            <a:r>
              <a:rPr lang="en-US" sz="2000" dirty="0">
                <a:solidFill>
                  <a:srgbClr val="CC00CC"/>
                </a:solidFill>
                <a:latin typeface="Calibri"/>
                <a:cs typeface="Calibri"/>
              </a:rPr>
              <a:t>                  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600" baseline="-25000" dirty="0">
                <a:solidFill>
                  <a:srgbClr val="CC00CC"/>
                </a:solidFill>
                <a:latin typeface="Calibri"/>
                <a:cs typeface="Calibri"/>
              </a:rPr>
              <a:t>1                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600" baseline="-25000" dirty="0">
                <a:solidFill>
                  <a:srgbClr val="CC00CC"/>
                </a:solidFill>
                <a:latin typeface="Calibri"/>
                <a:cs typeface="Calibri"/>
              </a:rPr>
              <a:t>2</a:t>
            </a:r>
            <a:r>
              <a:rPr lang="en-US" sz="2000" i="1" dirty="0">
                <a:solidFill>
                  <a:srgbClr val="CC00CC"/>
                </a:solidFill>
                <a:latin typeface="Calibri"/>
                <a:cs typeface="Calibri"/>
              </a:rPr>
              <a:t>                     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2362200" y="1600200"/>
            <a:ext cx="5943600" cy="1066800"/>
            <a:chOff x="2381887" y="1600200"/>
            <a:chExt cx="5943600" cy="1066800"/>
          </a:xfrm>
        </p:grpSpPr>
        <p:sp>
          <p:nvSpPr>
            <p:cNvPr id="35" name="Rectangle 6"/>
            <p:cNvSpPr>
              <a:spLocks noChangeArrowheads="1"/>
            </p:cNvSpPr>
            <p:nvPr/>
          </p:nvSpPr>
          <p:spPr bwMode="auto">
            <a:xfrm>
              <a:off x="3143887" y="1600200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3143887" y="2286000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auto">
            <a:xfrm>
              <a:off x="4591687" y="1600200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4591687" y="2286000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39" name="Rectangle 10"/>
            <p:cNvSpPr>
              <a:spLocks noChangeArrowheads="1"/>
            </p:cNvSpPr>
            <p:nvPr/>
          </p:nvSpPr>
          <p:spPr bwMode="auto">
            <a:xfrm>
              <a:off x="6115687" y="1600200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40" name="Rectangle 11"/>
            <p:cNvSpPr>
              <a:spLocks noChangeArrowheads="1"/>
            </p:cNvSpPr>
            <p:nvPr/>
          </p:nvSpPr>
          <p:spPr bwMode="auto">
            <a:xfrm>
              <a:off x="6115687" y="2286000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41" name="Rectangle 12"/>
            <p:cNvSpPr>
              <a:spLocks noChangeArrowheads="1"/>
            </p:cNvSpPr>
            <p:nvPr/>
          </p:nvSpPr>
          <p:spPr bwMode="auto">
            <a:xfrm>
              <a:off x="7639687" y="1600200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42" name="Rectangle 13"/>
            <p:cNvSpPr>
              <a:spLocks noChangeArrowheads="1"/>
            </p:cNvSpPr>
            <p:nvPr/>
          </p:nvSpPr>
          <p:spPr bwMode="auto">
            <a:xfrm>
              <a:off x="7639687" y="2286000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cxnSp>
          <p:nvCxnSpPr>
            <p:cNvPr id="43" name="AutoShape 14"/>
            <p:cNvCxnSpPr>
              <a:cxnSpLocks noChangeShapeType="1"/>
              <a:stCxn id="35" idx="3"/>
              <a:endCxn id="37" idx="1"/>
            </p:cNvCxnSpPr>
            <p:nvPr/>
          </p:nvCxnSpPr>
          <p:spPr bwMode="auto">
            <a:xfrm>
              <a:off x="3829687" y="1790700"/>
              <a:ext cx="762000" cy="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4" name="AutoShape 15"/>
            <p:cNvCxnSpPr>
              <a:cxnSpLocks noChangeShapeType="1"/>
              <a:stCxn id="35" idx="3"/>
              <a:endCxn id="38" idx="1"/>
            </p:cNvCxnSpPr>
            <p:nvPr/>
          </p:nvCxnSpPr>
          <p:spPr bwMode="auto">
            <a:xfrm>
              <a:off x="3829687" y="1790700"/>
              <a:ext cx="762000" cy="68580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5" name="AutoShape 16"/>
            <p:cNvCxnSpPr>
              <a:cxnSpLocks noChangeShapeType="1"/>
              <a:stCxn id="36" idx="3"/>
              <a:endCxn id="37" idx="1"/>
            </p:cNvCxnSpPr>
            <p:nvPr/>
          </p:nvCxnSpPr>
          <p:spPr bwMode="auto">
            <a:xfrm flipV="1">
              <a:off x="3829687" y="1790700"/>
              <a:ext cx="762000" cy="68580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6" name="AutoShape 17"/>
            <p:cNvCxnSpPr>
              <a:cxnSpLocks noChangeShapeType="1"/>
              <a:stCxn id="36" idx="3"/>
              <a:endCxn id="38" idx="1"/>
            </p:cNvCxnSpPr>
            <p:nvPr/>
          </p:nvCxnSpPr>
          <p:spPr bwMode="auto">
            <a:xfrm>
              <a:off x="3829687" y="2476500"/>
              <a:ext cx="762000" cy="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7" name="AutoShape 18"/>
            <p:cNvCxnSpPr>
              <a:cxnSpLocks noChangeShapeType="1"/>
              <a:stCxn id="37" idx="3"/>
              <a:endCxn id="39" idx="1"/>
            </p:cNvCxnSpPr>
            <p:nvPr/>
          </p:nvCxnSpPr>
          <p:spPr bwMode="auto">
            <a:xfrm>
              <a:off x="5277487" y="1790700"/>
              <a:ext cx="838200" cy="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8" name="AutoShape 19"/>
            <p:cNvCxnSpPr>
              <a:cxnSpLocks noChangeShapeType="1"/>
              <a:stCxn id="37" idx="3"/>
              <a:endCxn id="40" idx="1"/>
            </p:cNvCxnSpPr>
            <p:nvPr/>
          </p:nvCxnSpPr>
          <p:spPr bwMode="auto">
            <a:xfrm>
              <a:off x="5277487" y="1790700"/>
              <a:ext cx="838200" cy="68580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9" name="AutoShape 20"/>
            <p:cNvCxnSpPr>
              <a:cxnSpLocks noChangeShapeType="1"/>
              <a:stCxn id="38" idx="3"/>
              <a:endCxn id="39" idx="1"/>
            </p:cNvCxnSpPr>
            <p:nvPr/>
          </p:nvCxnSpPr>
          <p:spPr bwMode="auto">
            <a:xfrm flipV="1">
              <a:off x="5277487" y="1790700"/>
              <a:ext cx="838200" cy="68580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0" name="AutoShape 21"/>
            <p:cNvCxnSpPr>
              <a:cxnSpLocks noChangeShapeType="1"/>
              <a:stCxn id="38" idx="3"/>
              <a:endCxn id="40" idx="1"/>
            </p:cNvCxnSpPr>
            <p:nvPr/>
          </p:nvCxnSpPr>
          <p:spPr bwMode="auto">
            <a:xfrm>
              <a:off x="5277487" y="2476500"/>
              <a:ext cx="838200" cy="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1" name="AutoShape 22"/>
            <p:cNvCxnSpPr>
              <a:cxnSpLocks noChangeShapeType="1"/>
              <a:stCxn id="39" idx="3"/>
              <a:endCxn id="41" idx="1"/>
            </p:cNvCxnSpPr>
            <p:nvPr/>
          </p:nvCxnSpPr>
          <p:spPr bwMode="auto">
            <a:xfrm>
              <a:off x="6801487" y="1790700"/>
              <a:ext cx="838200" cy="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2" name="AutoShape 23"/>
            <p:cNvCxnSpPr>
              <a:cxnSpLocks noChangeShapeType="1"/>
              <a:stCxn id="39" idx="3"/>
              <a:endCxn id="42" idx="1"/>
            </p:cNvCxnSpPr>
            <p:nvPr/>
          </p:nvCxnSpPr>
          <p:spPr bwMode="auto">
            <a:xfrm>
              <a:off x="6801487" y="1790700"/>
              <a:ext cx="838200" cy="68580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3" name="AutoShape 24"/>
            <p:cNvCxnSpPr>
              <a:cxnSpLocks noChangeShapeType="1"/>
              <a:stCxn id="40" idx="3"/>
              <a:endCxn id="41" idx="1"/>
            </p:cNvCxnSpPr>
            <p:nvPr/>
          </p:nvCxnSpPr>
          <p:spPr bwMode="auto">
            <a:xfrm flipV="1">
              <a:off x="6801487" y="1790700"/>
              <a:ext cx="838200" cy="68580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" name="AutoShape 25"/>
            <p:cNvCxnSpPr>
              <a:cxnSpLocks noChangeShapeType="1"/>
              <a:stCxn id="40" idx="3"/>
              <a:endCxn id="42" idx="1"/>
            </p:cNvCxnSpPr>
            <p:nvPr/>
          </p:nvCxnSpPr>
          <p:spPr bwMode="auto">
            <a:xfrm>
              <a:off x="6801487" y="2476500"/>
              <a:ext cx="838200" cy="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6" name="AutoShape 15"/>
            <p:cNvCxnSpPr>
              <a:cxnSpLocks noChangeShapeType="1"/>
              <a:endCxn id="35" idx="1"/>
            </p:cNvCxnSpPr>
            <p:nvPr/>
          </p:nvCxnSpPr>
          <p:spPr bwMode="auto">
            <a:xfrm flipV="1">
              <a:off x="2381887" y="1790700"/>
              <a:ext cx="762000" cy="3429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7" name="AutoShape 16"/>
            <p:cNvCxnSpPr>
              <a:cxnSpLocks noChangeShapeType="1"/>
              <a:endCxn id="36" idx="1"/>
            </p:cNvCxnSpPr>
            <p:nvPr/>
          </p:nvCxnSpPr>
          <p:spPr bwMode="auto">
            <a:xfrm>
              <a:off x="2381887" y="2133600"/>
              <a:ext cx="762000" cy="3429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10134600" y="1219200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10134600" y="2590800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3143887" y="3210580"/>
            <a:ext cx="5700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  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                  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U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1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=true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         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U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2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=false</a:t>
            </a:r>
            <a:r>
              <a:rPr lang="en-US" i="1" dirty="0">
                <a:solidFill>
                  <a:srgbClr val="CC00CC"/>
                </a:solidFill>
                <a:latin typeface="Calibri"/>
                <a:cs typeface="Calibri"/>
              </a:rPr>
              <a:t>           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U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3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=true</a:t>
            </a:r>
            <a:endParaRPr lang="en-US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2514600" y="1524000"/>
            <a:ext cx="4953000" cy="1219200"/>
            <a:chOff x="2514600" y="1524000"/>
            <a:chExt cx="4953000" cy="1219200"/>
          </a:xfrm>
        </p:grpSpPr>
        <p:sp>
          <p:nvSpPr>
            <p:cNvPr id="3" name="TextBox 2"/>
            <p:cNvSpPr txBox="1"/>
            <p:nvPr/>
          </p:nvSpPr>
          <p:spPr>
            <a:xfrm>
              <a:off x="2514600" y="1600200"/>
              <a:ext cx="4342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0.5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514600" y="2297668"/>
              <a:ext cx="4342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0.5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409504" y="1524000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0.72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409504" y="2435423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0.07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233454" y="1825823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0.01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234150" y="2130623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0.24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933504" y="1524000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0.18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933504" y="2435423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0.63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757454" y="1825823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0.09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758150" y="2130623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0.06</a:t>
              </a: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4876800" y="5410200"/>
            <a:ext cx="2959100" cy="89255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Space complexity?</a:t>
            </a:r>
          </a:p>
          <a:p>
            <a:r>
              <a:rPr lang="en-US" sz="2400" b="1" dirty="0">
                <a:solidFill>
                  <a:srgbClr val="FF0000"/>
                </a:solidFill>
                <a:latin typeface="Calibri"/>
                <a:cs typeface="Calibri"/>
              </a:rPr>
              <a:t>O(|X| T)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228245" y="1600200"/>
            <a:ext cx="505555" cy="1066800"/>
            <a:chOff x="3228245" y="1600200"/>
            <a:chExt cx="505555" cy="1066800"/>
          </a:xfrm>
        </p:grpSpPr>
        <p:sp>
          <p:nvSpPr>
            <p:cNvPr id="5" name="TextBox 4"/>
            <p:cNvSpPr txBox="1"/>
            <p:nvPr/>
          </p:nvSpPr>
          <p:spPr>
            <a:xfrm>
              <a:off x="3228245" y="1600200"/>
              <a:ext cx="50555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0.5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228245" y="2297668"/>
              <a:ext cx="50555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0.5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612545" y="1625600"/>
            <a:ext cx="633945" cy="1005245"/>
            <a:chOff x="3190145" y="1600200"/>
            <a:chExt cx="633945" cy="1005245"/>
          </a:xfrm>
        </p:grpSpPr>
        <p:sp>
          <p:nvSpPr>
            <p:cNvPr id="76" name="TextBox 75"/>
            <p:cNvSpPr txBox="1"/>
            <p:nvPr/>
          </p:nvSpPr>
          <p:spPr>
            <a:xfrm>
              <a:off x="3228245" y="1600200"/>
              <a:ext cx="53409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0.09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190145" y="2297668"/>
              <a:ext cx="63394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0.315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123845" y="1625600"/>
            <a:ext cx="646645" cy="1005245"/>
            <a:chOff x="3177445" y="1600200"/>
            <a:chExt cx="646645" cy="1005245"/>
          </a:xfrm>
        </p:grpSpPr>
        <p:sp>
          <p:nvSpPr>
            <p:cNvPr id="79" name="TextBox 78"/>
            <p:cNvSpPr txBox="1"/>
            <p:nvPr/>
          </p:nvSpPr>
          <p:spPr>
            <a:xfrm>
              <a:off x="3177445" y="1600200"/>
              <a:ext cx="63394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0.076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190145" y="2297668"/>
              <a:ext cx="63394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0.022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647845" y="1625600"/>
            <a:ext cx="1046043" cy="1005245"/>
            <a:chOff x="3177445" y="1600200"/>
            <a:chExt cx="1046043" cy="1005245"/>
          </a:xfrm>
        </p:grpSpPr>
        <p:sp>
          <p:nvSpPr>
            <p:cNvPr id="82" name="TextBox 81"/>
            <p:cNvSpPr txBox="1"/>
            <p:nvPr/>
          </p:nvSpPr>
          <p:spPr>
            <a:xfrm>
              <a:off x="3177445" y="1600200"/>
              <a:ext cx="103334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0.0136080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190145" y="2297668"/>
              <a:ext cx="103334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0.0138495</a:t>
              </a: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8547100" y="5410200"/>
            <a:ext cx="2959100" cy="89255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Number of paths?</a:t>
            </a:r>
          </a:p>
          <a:p>
            <a:r>
              <a:rPr lang="en-US" sz="2400" b="1" dirty="0">
                <a:solidFill>
                  <a:srgbClr val="FF0000"/>
                </a:solidFill>
                <a:latin typeface="Calibri"/>
                <a:cs typeface="Calibri"/>
              </a:rPr>
              <a:t>O(|X|</a:t>
            </a:r>
            <a:r>
              <a:rPr lang="en-US" sz="3200" b="1" baseline="300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lang="en-US" sz="2400" b="1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</a:p>
        </p:txBody>
      </p:sp>
      <p:cxnSp>
        <p:nvCxnSpPr>
          <p:cNvPr id="85" name="AutoShape 22"/>
          <p:cNvCxnSpPr>
            <a:cxnSpLocks noChangeShapeType="1"/>
          </p:cNvCxnSpPr>
          <p:nvPr/>
        </p:nvCxnSpPr>
        <p:spPr bwMode="auto">
          <a:xfrm>
            <a:off x="6781800" y="1803400"/>
            <a:ext cx="838200" cy="0"/>
          </a:xfrm>
          <a:prstGeom prst="straightConnector1">
            <a:avLst/>
          </a:prstGeom>
          <a:noFill/>
          <a:ln w="57150" cmpd="sng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86" name="AutoShape 25"/>
          <p:cNvCxnSpPr>
            <a:cxnSpLocks noChangeShapeType="1"/>
          </p:cNvCxnSpPr>
          <p:nvPr/>
        </p:nvCxnSpPr>
        <p:spPr bwMode="auto">
          <a:xfrm>
            <a:off x="6794500" y="2489200"/>
            <a:ext cx="838200" cy="0"/>
          </a:xfrm>
          <a:prstGeom prst="straightConnector1">
            <a:avLst/>
          </a:prstGeom>
          <a:noFill/>
          <a:ln w="57150" cmpd="sng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87" name="AutoShape 14"/>
          <p:cNvCxnSpPr>
            <a:cxnSpLocks noChangeShapeType="1"/>
          </p:cNvCxnSpPr>
          <p:nvPr/>
        </p:nvCxnSpPr>
        <p:spPr bwMode="auto">
          <a:xfrm>
            <a:off x="3810000" y="1803400"/>
            <a:ext cx="762000" cy="0"/>
          </a:xfrm>
          <a:prstGeom prst="straightConnector1">
            <a:avLst/>
          </a:prstGeom>
          <a:noFill/>
          <a:ln w="57150" cmpd="sng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88" name="AutoShape 17"/>
          <p:cNvCxnSpPr>
            <a:cxnSpLocks noChangeShapeType="1"/>
          </p:cNvCxnSpPr>
          <p:nvPr/>
        </p:nvCxnSpPr>
        <p:spPr bwMode="auto">
          <a:xfrm>
            <a:off x="3810000" y="2489200"/>
            <a:ext cx="762000" cy="0"/>
          </a:xfrm>
          <a:prstGeom prst="straightConnector1">
            <a:avLst/>
          </a:prstGeom>
          <a:noFill/>
          <a:ln w="57150" cmpd="sng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89" name="AutoShape 20"/>
          <p:cNvCxnSpPr>
            <a:cxnSpLocks noChangeShapeType="1"/>
          </p:cNvCxnSpPr>
          <p:nvPr/>
        </p:nvCxnSpPr>
        <p:spPr bwMode="auto">
          <a:xfrm flipV="1">
            <a:off x="5257800" y="1803400"/>
            <a:ext cx="838200" cy="685800"/>
          </a:xfrm>
          <a:prstGeom prst="straightConnector1">
            <a:avLst/>
          </a:prstGeom>
          <a:noFill/>
          <a:ln w="57150" cmpd="sng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90" name="AutoShape 21"/>
          <p:cNvCxnSpPr>
            <a:cxnSpLocks noChangeShapeType="1"/>
          </p:cNvCxnSpPr>
          <p:nvPr/>
        </p:nvCxnSpPr>
        <p:spPr bwMode="auto">
          <a:xfrm>
            <a:off x="5257800" y="2489200"/>
            <a:ext cx="838200" cy="0"/>
          </a:xfrm>
          <a:prstGeom prst="straightConnector1">
            <a:avLst/>
          </a:prstGeom>
          <a:noFill/>
          <a:ln w="57150" cmpd="sng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91" name="AutoShape 25"/>
          <p:cNvCxnSpPr>
            <a:cxnSpLocks noChangeShapeType="1"/>
          </p:cNvCxnSpPr>
          <p:nvPr/>
        </p:nvCxnSpPr>
        <p:spPr bwMode="auto">
          <a:xfrm>
            <a:off x="6807200" y="2489200"/>
            <a:ext cx="838200" cy="0"/>
          </a:xfrm>
          <a:prstGeom prst="straightConnector1">
            <a:avLst/>
          </a:prstGeom>
          <a:noFill/>
          <a:ln w="76200" cmpd="sng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92" name="AutoShape 17"/>
          <p:cNvCxnSpPr>
            <a:cxnSpLocks noChangeShapeType="1"/>
          </p:cNvCxnSpPr>
          <p:nvPr/>
        </p:nvCxnSpPr>
        <p:spPr bwMode="auto">
          <a:xfrm>
            <a:off x="3822700" y="2489200"/>
            <a:ext cx="762000" cy="0"/>
          </a:xfrm>
          <a:prstGeom prst="straightConnector1">
            <a:avLst/>
          </a:prstGeom>
          <a:noFill/>
          <a:ln w="76200" cmpd="sng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93" name="AutoShape 21"/>
          <p:cNvCxnSpPr>
            <a:cxnSpLocks noChangeShapeType="1"/>
          </p:cNvCxnSpPr>
          <p:nvPr/>
        </p:nvCxnSpPr>
        <p:spPr bwMode="auto">
          <a:xfrm>
            <a:off x="5270500" y="2489200"/>
            <a:ext cx="838200" cy="0"/>
          </a:xfrm>
          <a:prstGeom prst="straightConnector1">
            <a:avLst/>
          </a:prstGeom>
          <a:noFill/>
          <a:ln w="76200" cmpd="sng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911865E-C311-6051-7252-2A21B7F71608}"/>
              </a:ext>
            </a:extLst>
          </p:cNvPr>
          <p:cNvSpPr txBox="1"/>
          <p:nvPr/>
        </p:nvSpPr>
        <p:spPr>
          <a:xfrm>
            <a:off x="3824149" y="1518046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D8F381-D165-7DC9-98E9-4648EB41AB17}"/>
              </a:ext>
            </a:extLst>
          </p:cNvPr>
          <p:cNvSpPr txBox="1"/>
          <p:nvPr/>
        </p:nvSpPr>
        <p:spPr>
          <a:xfrm>
            <a:off x="3825190" y="2526946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0.63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C82DB6-25AA-7370-57BE-1F38CEE73388}"/>
              </a:ext>
            </a:extLst>
          </p:cNvPr>
          <p:cNvSpPr txBox="1"/>
          <p:nvPr/>
        </p:nvSpPr>
        <p:spPr>
          <a:xfrm>
            <a:off x="3793496" y="1856393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0.09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97381D-8BBE-EF09-CDEB-332F2D6A385D}"/>
              </a:ext>
            </a:extLst>
          </p:cNvPr>
          <p:cNvSpPr txBox="1"/>
          <p:nvPr/>
        </p:nvSpPr>
        <p:spPr>
          <a:xfrm>
            <a:off x="3798623" y="2191146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0.06</a:t>
            </a:r>
          </a:p>
        </p:txBody>
      </p:sp>
    </p:spTree>
    <p:extLst>
      <p:ext uri="{BB962C8B-B14F-4D97-AF65-F5344CB8AC3E}">
        <p14:creationId xmlns:p14="http://schemas.microsoft.com/office/powerpoint/2010/main" val="38723857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72" grpId="0"/>
      <p:bldP spid="8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Viterbi in negative log space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0400" y="3517900"/>
            <a:ext cx="7670800" cy="95410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 err="1">
                <a:latin typeface="Calibri"/>
                <a:cs typeface="Calibri"/>
              </a:rPr>
              <a:t>argmax</a:t>
            </a:r>
            <a:r>
              <a:rPr lang="en-US" sz="2800" dirty="0">
                <a:latin typeface="Calibri"/>
                <a:cs typeface="Calibri"/>
              </a:rPr>
              <a:t> of product of probabilities </a:t>
            </a:r>
          </a:p>
          <a:p>
            <a:r>
              <a:rPr lang="en-US" sz="2800" dirty="0">
                <a:latin typeface="Calibri"/>
                <a:cs typeface="Calibri"/>
              </a:rPr>
              <a:t>= </a:t>
            </a:r>
            <a:r>
              <a:rPr lang="en-US" sz="2800" dirty="0" err="1">
                <a:latin typeface="Calibri"/>
                <a:cs typeface="Calibri"/>
              </a:rPr>
              <a:t>argmin</a:t>
            </a:r>
            <a:r>
              <a:rPr lang="en-US" sz="2800" dirty="0">
                <a:latin typeface="Calibri"/>
                <a:cs typeface="Calibri"/>
              </a:rPr>
              <a:t> of sum of negative log probabilities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62200" y="1600200"/>
            <a:ext cx="5943600" cy="1066800"/>
            <a:chOff x="2381887" y="1600200"/>
            <a:chExt cx="5943600" cy="1066800"/>
          </a:xfrm>
        </p:grpSpPr>
        <p:sp>
          <p:nvSpPr>
            <p:cNvPr id="35" name="Rectangle 6"/>
            <p:cNvSpPr>
              <a:spLocks noChangeArrowheads="1"/>
            </p:cNvSpPr>
            <p:nvPr/>
          </p:nvSpPr>
          <p:spPr bwMode="auto">
            <a:xfrm>
              <a:off x="3143887" y="1600200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3143887" y="2286000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auto">
            <a:xfrm>
              <a:off x="4591687" y="1600200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4591687" y="2286000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39" name="Rectangle 10"/>
            <p:cNvSpPr>
              <a:spLocks noChangeArrowheads="1"/>
            </p:cNvSpPr>
            <p:nvPr/>
          </p:nvSpPr>
          <p:spPr bwMode="auto">
            <a:xfrm>
              <a:off x="6115687" y="1600200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40" name="Rectangle 11"/>
            <p:cNvSpPr>
              <a:spLocks noChangeArrowheads="1"/>
            </p:cNvSpPr>
            <p:nvPr/>
          </p:nvSpPr>
          <p:spPr bwMode="auto">
            <a:xfrm>
              <a:off x="6115687" y="2286000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41" name="Rectangle 12"/>
            <p:cNvSpPr>
              <a:spLocks noChangeArrowheads="1"/>
            </p:cNvSpPr>
            <p:nvPr/>
          </p:nvSpPr>
          <p:spPr bwMode="auto">
            <a:xfrm>
              <a:off x="7639687" y="1600200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42" name="Rectangle 13"/>
            <p:cNvSpPr>
              <a:spLocks noChangeArrowheads="1"/>
            </p:cNvSpPr>
            <p:nvPr/>
          </p:nvSpPr>
          <p:spPr bwMode="auto">
            <a:xfrm>
              <a:off x="7639687" y="2286000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cxnSp>
          <p:nvCxnSpPr>
            <p:cNvPr id="43" name="AutoShape 14"/>
            <p:cNvCxnSpPr>
              <a:cxnSpLocks noChangeShapeType="1"/>
              <a:stCxn id="35" idx="3"/>
              <a:endCxn id="37" idx="1"/>
            </p:cNvCxnSpPr>
            <p:nvPr/>
          </p:nvCxnSpPr>
          <p:spPr bwMode="auto">
            <a:xfrm>
              <a:off x="3829687" y="1790700"/>
              <a:ext cx="762000" cy="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4" name="AutoShape 15"/>
            <p:cNvCxnSpPr>
              <a:cxnSpLocks noChangeShapeType="1"/>
              <a:stCxn id="35" idx="3"/>
              <a:endCxn id="38" idx="1"/>
            </p:cNvCxnSpPr>
            <p:nvPr/>
          </p:nvCxnSpPr>
          <p:spPr bwMode="auto">
            <a:xfrm>
              <a:off x="3829687" y="1790700"/>
              <a:ext cx="762000" cy="68580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5" name="AutoShape 16"/>
            <p:cNvCxnSpPr>
              <a:cxnSpLocks noChangeShapeType="1"/>
              <a:stCxn id="36" idx="3"/>
              <a:endCxn id="37" idx="1"/>
            </p:cNvCxnSpPr>
            <p:nvPr/>
          </p:nvCxnSpPr>
          <p:spPr bwMode="auto">
            <a:xfrm flipV="1">
              <a:off x="3829687" y="1790700"/>
              <a:ext cx="762000" cy="68580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6" name="AutoShape 17"/>
            <p:cNvCxnSpPr>
              <a:cxnSpLocks noChangeShapeType="1"/>
              <a:stCxn id="36" idx="3"/>
              <a:endCxn id="38" idx="1"/>
            </p:cNvCxnSpPr>
            <p:nvPr/>
          </p:nvCxnSpPr>
          <p:spPr bwMode="auto">
            <a:xfrm>
              <a:off x="3829687" y="2476500"/>
              <a:ext cx="762000" cy="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7" name="AutoShape 18"/>
            <p:cNvCxnSpPr>
              <a:cxnSpLocks noChangeShapeType="1"/>
              <a:stCxn id="37" idx="3"/>
              <a:endCxn id="39" idx="1"/>
            </p:cNvCxnSpPr>
            <p:nvPr/>
          </p:nvCxnSpPr>
          <p:spPr bwMode="auto">
            <a:xfrm>
              <a:off x="5277487" y="1790700"/>
              <a:ext cx="838200" cy="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8" name="AutoShape 19"/>
            <p:cNvCxnSpPr>
              <a:cxnSpLocks noChangeShapeType="1"/>
              <a:stCxn id="37" idx="3"/>
              <a:endCxn id="40" idx="1"/>
            </p:cNvCxnSpPr>
            <p:nvPr/>
          </p:nvCxnSpPr>
          <p:spPr bwMode="auto">
            <a:xfrm>
              <a:off x="5277487" y="1790700"/>
              <a:ext cx="838200" cy="68580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9" name="AutoShape 20"/>
            <p:cNvCxnSpPr>
              <a:cxnSpLocks noChangeShapeType="1"/>
              <a:stCxn id="38" idx="3"/>
              <a:endCxn id="39" idx="1"/>
            </p:cNvCxnSpPr>
            <p:nvPr/>
          </p:nvCxnSpPr>
          <p:spPr bwMode="auto">
            <a:xfrm flipV="1">
              <a:off x="5277487" y="1790700"/>
              <a:ext cx="838200" cy="68580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0" name="AutoShape 21"/>
            <p:cNvCxnSpPr>
              <a:cxnSpLocks noChangeShapeType="1"/>
              <a:stCxn id="38" idx="3"/>
              <a:endCxn id="40" idx="1"/>
            </p:cNvCxnSpPr>
            <p:nvPr/>
          </p:nvCxnSpPr>
          <p:spPr bwMode="auto">
            <a:xfrm>
              <a:off x="5277487" y="2476500"/>
              <a:ext cx="838200" cy="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1" name="AutoShape 22"/>
            <p:cNvCxnSpPr>
              <a:cxnSpLocks noChangeShapeType="1"/>
              <a:stCxn id="39" idx="3"/>
              <a:endCxn id="41" idx="1"/>
            </p:cNvCxnSpPr>
            <p:nvPr/>
          </p:nvCxnSpPr>
          <p:spPr bwMode="auto">
            <a:xfrm>
              <a:off x="6801487" y="1790700"/>
              <a:ext cx="838200" cy="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2" name="AutoShape 23"/>
            <p:cNvCxnSpPr>
              <a:cxnSpLocks noChangeShapeType="1"/>
              <a:stCxn id="39" idx="3"/>
              <a:endCxn id="42" idx="1"/>
            </p:cNvCxnSpPr>
            <p:nvPr/>
          </p:nvCxnSpPr>
          <p:spPr bwMode="auto">
            <a:xfrm>
              <a:off x="6801487" y="1790700"/>
              <a:ext cx="838200" cy="68580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3" name="AutoShape 24"/>
            <p:cNvCxnSpPr>
              <a:cxnSpLocks noChangeShapeType="1"/>
              <a:stCxn id="40" idx="3"/>
              <a:endCxn id="41" idx="1"/>
            </p:cNvCxnSpPr>
            <p:nvPr/>
          </p:nvCxnSpPr>
          <p:spPr bwMode="auto">
            <a:xfrm flipV="1">
              <a:off x="6801487" y="1790700"/>
              <a:ext cx="838200" cy="68580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" name="AutoShape 25"/>
            <p:cNvCxnSpPr>
              <a:cxnSpLocks noChangeShapeType="1"/>
              <a:stCxn id="40" idx="3"/>
              <a:endCxn id="42" idx="1"/>
            </p:cNvCxnSpPr>
            <p:nvPr/>
          </p:nvCxnSpPr>
          <p:spPr bwMode="auto">
            <a:xfrm>
              <a:off x="6801487" y="2476500"/>
              <a:ext cx="838200" cy="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6" name="AutoShape 15"/>
            <p:cNvCxnSpPr>
              <a:cxnSpLocks noChangeShapeType="1"/>
              <a:endCxn id="35" idx="1"/>
            </p:cNvCxnSpPr>
            <p:nvPr/>
          </p:nvCxnSpPr>
          <p:spPr bwMode="auto">
            <a:xfrm flipV="1">
              <a:off x="2381887" y="1790700"/>
              <a:ext cx="762000" cy="3429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7" name="AutoShape 16"/>
            <p:cNvCxnSpPr>
              <a:cxnSpLocks noChangeShapeType="1"/>
              <a:endCxn id="36" idx="1"/>
            </p:cNvCxnSpPr>
            <p:nvPr/>
          </p:nvCxnSpPr>
          <p:spPr bwMode="auto">
            <a:xfrm>
              <a:off x="2381887" y="2133600"/>
              <a:ext cx="762000" cy="3429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10134600" y="1219200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10134600" y="2590800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514600" y="1524000"/>
            <a:ext cx="4953000" cy="1219200"/>
            <a:chOff x="2514600" y="1524000"/>
            <a:chExt cx="4953000" cy="1219200"/>
          </a:xfrm>
        </p:grpSpPr>
        <p:sp>
          <p:nvSpPr>
            <p:cNvPr id="3" name="TextBox 2"/>
            <p:cNvSpPr txBox="1"/>
            <p:nvPr/>
          </p:nvSpPr>
          <p:spPr>
            <a:xfrm>
              <a:off x="2514600" y="1600200"/>
              <a:ext cx="4342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1.0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514600" y="2297668"/>
              <a:ext cx="4342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1.0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985354" y="1524000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2.47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985354" y="2435423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0.67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809304" y="1825823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3.47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810000" y="2130623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4.06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409504" y="1524000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0.72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409504" y="2435423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3.84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233454" y="1825823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6.64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234150" y="2130623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2.06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933504" y="1524000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2.47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933504" y="2435423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0.67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757454" y="1825823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3.47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758150" y="2130623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4.06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68500" y="19304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8" name="Rectangle 7"/>
          <p:cNvSpPr/>
          <p:nvPr/>
        </p:nvSpPr>
        <p:spPr>
          <a:xfrm>
            <a:off x="7467600" y="1409700"/>
            <a:ext cx="1066800" cy="14859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8001000" y="3035300"/>
            <a:ext cx="364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933789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  <p:bldP spid="8" grpId="0" animBg="1"/>
      <p:bldP spid="7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</a:t>
            </a:r>
            <a:r>
              <a:rPr lang="en-US" dirty="0" err="1"/>
              <a:t>Bayes</a:t>
            </a:r>
            <a:r>
              <a:rPr lang="en-US" dirty="0"/>
              <a:t> Nets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1" y="1372238"/>
            <a:ext cx="9964078" cy="4799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3317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Dynamic Bayes Nets (DBNs)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315200" cy="51816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We want to track multiple variables over time, using multiple sources of evidence</a:t>
            </a:r>
          </a:p>
          <a:p>
            <a:pPr lvl="7"/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Idea: Repeat a fixed Bayes net structure at each time</a:t>
            </a:r>
          </a:p>
          <a:p>
            <a:pPr lvl="7"/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Variables at time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 can have parents at time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t-1</a:t>
            </a: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18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1231901" y="3762375"/>
            <a:ext cx="1357313" cy="1970088"/>
            <a:chOff x="1231366" y="3762103"/>
            <a:chExt cx="1358537" cy="1970314"/>
          </a:xfrm>
        </p:grpSpPr>
        <p:sp>
          <p:nvSpPr>
            <p:cNvPr id="79909" name="Oval 2"/>
            <p:cNvSpPr>
              <a:spLocks noChangeArrowheads="1"/>
            </p:cNvSpPr>
            <p:nvPr/>
          </p:nvSpPr>
          <p:spPr bwMode="auto">
            <a:xfrm>
              <a:off x="1231366" y="376210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Calibri"/>
                  <a:cs typeface="Calibri"/>
                </a:rPr>
                <a:t>G</a:t>
              </a:r>
              <a:r>
                <a:rPr lang="en-US" b="1" baseline="-25000">
                  <a:latin typeface="Calibri"/>
                  <a:cs typeface="Calibri"/>
                </a:rPr>
                <a:t>1</a:t>
              </a:r>
              <a:r>
                <a:rPr lang="en-US" b="1" baseline="30000">
                  <a:latin typeface="Calibri"/>
                  <a:cs typeface="Calibri"/>
                </a:rPr>
                <a:t>a</a:t>
              </a:r>
              <a:endParaRPr lang="en-US" b="1">
                <a:latin typeface="Calibri"/>
                <a:cs typeface="Calibri"/>
              </a:endParaRPr>
            </a:p>
          </p:txBody>
        </p:sp>
        <p:sp>
          <p:nvSpPr>
            <p:cNvPr id="9" name="Oval 3"/>
            <p:cNvSpPr>
              <a:spLocks noChangeArrowheads="1"/>
            </p:cNvSpPr>
            <p:nvPr/>
          </p:nvSpPr>
          <p:spPr bwMode="auto">
            <a:xfrm>
              <a:off x="1231366" y="5105282"/>
              <a:ext cx="627628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latin typeface="Calibri"/>
                  <a:cs typeface="Calibri"/>
                </a:rPr>
                <a:t>E</a:t>
              </a:r>
              <a:r>
                <a:rPr lang="en-US" sz="1600" b="1" baseline="-25000" dirty="0">
                  <a:latin typeface="Calibri"/>
                  <a:cs typeface="Calibri"/>
                </a:rPr>
                <a:t>1</a:t>
              </a:r>
              <a:r>
                <a:rPr lang="en-US" b="1" baseline="30000" dirty="0">
                  <a:latin typeface="Calibri"/>
                  <a:cs typeface="Calibri"/>
                </a:rPr>
                <a:t>a</a:t>
              </a:r>
              <a:endParaRPr lang="en-US" sz="2000" b="1" dirty="0">
                <a:latin typeface="Calibri"/>
                <a:cs typeface="Calibri"/>
              </a:endParaRPr>
            </a:p>
          </p:txBody>
        </p:sp>
        <p:cxnSp>
          <p:nvCxnSpPr>
            <p:cNvPr id="79911" name="AutoShape 4"/>
            <p:cNvCxnSpPr>
              <a:cxnSpLocks noChangeShapeType="1"/>
              <a:stCxn id="79909" idx="4"/>
              <a:endCxn id="9" idx="0"/>
            </p:cNvCxnSpPr>
            <p:nvPr/>
          </p:nvCxnSpPr>
          <p:spPr bwMode="auto">
            <a:xfrm rot="5400000">
              <a:off x="1186735" y="4747260"/>
              <a:ext cx="71628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1962275" y="5105282"/>
              <a:ext cx="627628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latin typeface="Calibri"/>
                  <a:cs typeface="Calibri"/>
                </a:rPr>
                <a:t>E</a:t>
              </a:r>
              <a:r>
                <a:rPr lang="en-US" sz="1600" b="1" baseline="-25000" dirty="0">
                  <a:latin typeface="Calibri"/>
                  <a:cs typeface="Calibri"/>
                </a:rPr>
                <a:t>1</a:t>
              </a:r>
              <a:r>
                <a:rPr lang="en-US" b="1" baseline="30000" dirty="0">
                  <a:latin typeface="Calibri"/>
                  <a:cs typeface="Calibri"/>
                </a:rPr>
                <a:t>b</a:t>
              </a:r>
              <a:endParaRPr lang="en-US" sz="2000" b="1" dirty="0">
                <a:latin typeface="Calibri"/>
                <a:cs typeface="Calibri"/>
              </a:endParaRPr>
            </a:p>
          </p:txBody>
        </p:sp>
        <p:cxnSp>
          <p:nvCxnSpPr>
            <p:cNvPr id="79913" name="AutoShape 6"/>
            <p:cNvCxnSpPr>
              <a:cxnSpLocks noChangeShapeType="1"/>
              <a:stCxn id="79914" idx="4"/>
              <a:endCxn id="11" idx="0"/>
            </p:cNvCxnSpPr>
            <p:nvPr/>
          </p:nvCxnSpPr>
          <p:spPr bwMode="auto">
            <a:xfrm rot="5400000">
              <a:off x="2162095" y="4991100"/>
              <a:ext cx="228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9914" name="Oval 9"/>
            <p:cNvSpPr>
              <a:spLocks noChangeArrowheads="1"/>
            </p:cNvSpPr>
            <p:nvPr/>
          </p:nvSpPr>
          <p:spPr bwMode="auto">
            <a:xfrm>
              <a:off x="1962886" y="424978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Calibri"/>
                  <a:cs typeface="Calibri"/>
                </a:rPr>
                <a:t>G</a:t>
              </a:r>
              <a:r>
                <a:rPr lang="en-US" b="1" baseline="-25000">
                  <a:latin typeface="Calibri"/>
                  <a:cs typeface="Calibri"/>
                </a:rPr>
                <a:t>1</a:t>
              </a:r>
              <a:r>
                <a:rPr lang="en-US" b="1" baseline="30000">
                  <a:latin typeface="Calibri"/>
                  <a:cs typeface="Calibri"/>
                </a:rPr>
                <a:t>b</a:t>
              </a:r>
              <a:endParaRPr lang="en-US" b="1">
                <a:latin typeface="Calibri"/>
                <a:cs typeface="Calibri"/>
              </a:endParaRP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1858353" y="3762375"/>
            <a:ext cx="2891447" cy="1970088"/>
            <a:chOff x="1857773" y="3762103"/>
            <a:chExt cx="2891855" cy="1970314"/>
          </a:xfrm>
        </p:grpSpPr>
        <p:sp>
          <p:nvSpPr>
            <p:cNvPr id="79899" name="Oval 17"/>
            <p:cNvSpPr>
              <a:spLocks noChangeArrowheads="1"/>
            </p:cNvSpPr>
            <p:nvPr/>
          </p:nvSpPr>
          <p:spPr bwMode="auto">
            <a:xfrm>
              <a:off x="3391091" y="376210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Calibri"/>
                  <a:cs typeface="Calibri"/>
                </a:rPr>
                <a:t>G</a:t>
              </a:r>
              <a:r>
                <a:rPr lang="en-US" b="1" baseline="-25000">
                  <a:latin typeface="Calibri"/>
                  <a:cs typeface="Calibri"/>
                </a:rPr>
                <a:t>2</a:t>
              </a:r>
              <a:r>
                <a:rPr lang="en-US" b="1" baseline="30000">
                  <a:latin typeface="Calibri"/>
                  <a:cs typeface="Calibri"/>
                </a:rPr>
                <a:t>a</a:t>
              </a:r>
              <a:endParaRPr lang="en-US" b="1">
                <a:latin typeface="Calibri"/>
                <a:cs typeface="Calibri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3390536" y="5105282"/>
              <a:ext cx="627152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latin typeface="Calibri"/>
                  <a:cs typeface="Calibri"/>
                </a:rPr>
                <a:t>E</a:t>
              </a:r>
              <a:r>
                <a:rPr lang="en-US" sz="1600" b="1" baseline="-25000" dirty="0">
                  <a:latin typeface="Calibri"/>
                  <a:cs typeface="Calibri"/>
                </a:rPr>
                <a:t>2</a:t>
              </a:r>
              <a:r>
                <a:rPr lang="en-US" b="1" baseline="30000" dirty="0">
                  <a:latin typeface="Calibri"/>
                  <a:cs typeface="Calibri"/>
                </a:rPr>
                <a:t>a</a:t>
              </a:r>
              <a:endParaRPr lang="en-US" sz="2000" b="1" dirty="0">
                <a:latin typeface="Calibri"/>
                <a:cs typeface="Calibri"/>
              </a:endParaRPr>
            </a:p>
          </p:txBody>
        </p:sp>
        <p:cxnSp>
          <p:nvCxnSpPr>
            <p:cNvPr id="79901" name="AutoShape 19"/>
            <p:cNvCxnSpPr>
              <a:cxnSpLocks noChangeShapeType="1"/>
              <a:stCxn id="79899" idx="4"/>
              <a:endCxn id="15" idx="0"/>
            </p:cNvCxnSpPr>
            <p:nvPr/>
          </p:nvCxnSpPr>
          <p:spPr bwMode="auto">
            <a:xfrm rot="5400000">
              <a:off x="3346460" y="4747260"/>
              <a:ext cx="71628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4122477" y="5105282"/>
              <a:ext cx="627151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latin typeface="Calibri"/>
                  <a:cs typeface="Calibri"/>
                </a:rPr>
                <a:t>E</a:t>
              </a:r>
              <a:r>
                <a:rPr lang="en-US" sz="1600" b="1" baseline="-25000" dirty="0">
                  <a:latin typeface="Calibri"/>
                  <a:cs typeface="Calibri"/>
                </a:rPr>
                <a:t>2</a:t>
              </a:r>
              <a:r>
                <a:rPr lang="en-US" b="1" baseline="30000" dirty="0">
                  <a:latin typeface="Calibri"/>
                  <a:cs typeface="Calibri"/>
                </a:rPr>
                <a:t>b</a:t>
              </a:r>
              <a:endParaRPr lang="en-US" sz="2000" b="1" dirty="0">
                <a:latin typeface="Calibri"/>
                <a:cs typeface="Calibri"/>
              </a:endParaRPr>
            </a:p>
          </p:txBody>
        </p:sp>
        <p:cxnSp>
          <p:nvCxnSpPr>
            <p:cNvPr id="79903" name="AutoShape 21"/>
            <p:cNvCxnSpPr>
              <a:cxnSpLocks noChangeShapeType="1"/>
              <a:stCxn id="79904" idx="4"/>
              <a:endCxn id="17" idx="0"/>
            </p:cNvCxnSpPr>
            <p:nvPr/>
          </p:nvCxnSpPr>
          <p:spPr bwMode="auto">
            <a:xfrm rot="5400000">
              <a:off x="4321820" y="4991100"/>
              <a:ext cx="228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9904" name="Oval 22"/>
            <p:cNvSpPr>
              <a:spLocks noChangeArrowheads="1"/>
            </p:cNvSpPr>
            <p:nvPr/>
          </p:nvSpPr>
          <p:spPr bwMode="auto">
            <a:xfrm>
              <a:off x="4122611" y="424978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Calibri"/>
                  <a:cs typeface="Calibri"/>
                </a:rPr>
                <a:t>G</a:t>
              </a:r>
              <a:r>
                <a:rPr lang="en-US" b="1" baseline="-25000">
                  <a:latin typeface="Calibri"/>
                  <a:cs typeface="Calibri"/>
                </a:rPr>
                <a:t>2</a:t>
              </a:r>
              <a:r>
                <a:rPr lang="en-US" b="1" baseline="30000">
                  <a:latin typeface="Calibri"/>
                  <a:cs typeface="Calibri"/>
                </a:rPr>
                <a:t>b</a:t>
              </a:r>
              <a:endParaRPr lang="en-US" b="1">
                <a:latin typeface="Calibri"/>
                <a:cs typeface="Calibri"/>
              </a:endParaRPr>
            </a:p>
          </p:txBody>
        </p:sp>
        <p:cxnSp>
          <p:nvCxnSpPr>
            <p:cNvPr id="79905" name="AutoShape 25"/>
            <p:cNvCxnSpPr>
              <a:cxnSpLocks noChangeShapeType="1"/>
              <a:stCxn id="79909" idx="6"/>
              <a:endCxn id="79899" idx="2"/>
            </p:cNvCxnSpPr>
            <p:nvPr/>
          </p:nvCxnSpPr>
          <p:spPr bwMode="auto">
            <a:xfrm flipV="1">
              <a:off x="1857773" y="4075612"/>
              <a:ext cx="1533318" cy="7620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906" name="AutoShape 26"/>
            <p:cNvCxnSpPr>
              <a:cxnSpLocks noChangeShapeType="1"/>
              <a:stCxn id="79914" idx="6"/>
              <a:endCxn id="79904" idx="2"/>
            </p:cNvCxnSpPr>
            <p:nvPr/>
          </p:nvCxnSpPr>
          <p:spPr bwMode="auto">
            <a:xfrm flipV="1">
              <a:off x="2588737" y="4563292"/>
              <a:ext cx="1533873" cy="7620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907" name="AutoShape 27"/>
            <p:cNvCxnSpPr>
              <a:cxnSpLocks noChangeShapeType="1"/>
              <a:stCxn id="79914" idx="6"/>
              <a:endCxn id="79899" idx="3"/>
            </p:cNvCxnSpPr>
            <p:nvPr/>
          </p:nvCxnSpPr>
          <p:spPr bwMode="auto">
            <a:xfrm flipV="1">
              <a:off x="2588737" y="4297295"/>
              <a:ext cx="894179" cy="34220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908" name="AutoShape 28"/>
            <p:cNvCxnSpPr>
              <a:cxnSpLocks noChangeShapeType="1"/>
              <a:stCxn id="79899" idx="6"/>
              <a:endCxn id="79904" idx="1"/>
            </p:cNvCxnSpPr>
            <p:nvPr/>
          </p:nvCxnSpPr>
          <p:spPr bwMode="auto">
            <a:xfrm>
              <a:off x="4018108" y="4075612"/>
              <a:ext cx="196328" cy="26599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1035051" y="3276600"/>
            <a:ext cx="1727200" cy="2590800"/>
            <a:chOff x="1035423" y="3276600"/>
            <a:chExt cx="1726474" cy="2590800"/>
          </a:xfrm>
        </p:grpSpPr>
        <p:sp>
          <p:nvSpPr>
            <p:cNvPr id="79897" name="Rectangle 16"/>
            <p:cNvSpPr>
              <a:spLocks noChangeArrowheads="1"/>
            </p:cNvSpPr>
            <p:nvPr/>
          </p:nvSpPr>
          <p:spPr bwMode="auto">
            <a:xfrm>
              <a:off x="1035423" y="3657600"/>
              <a:ext cx="1726474" cy="2209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9898" name="TextBox 26"/>
            <p:cNvSpPr txBox="1">
              <a:spLocks noChangeArrowheads="1"/>
            </p:cNvSpPr>
            <p:nvPr/>
          </p:nvSpPr>
          <p:spPr bwMode="auto">
            <a:xfrm>
              <a:off x="1618898" y="3276600"/>
              <a:ext cx="565974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900" dirty="0">
                  <a:latin typeface="Calibri"/>
                  <a:cs typeface="Calibri"/>
                </a:rPr>
                <a:t>t =1</a:t>
              </a:r>
            </a:p>
          </p:txBody>
        </p:sp>
      </p:grp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3219451" y="3276600"/>
            <a:ext cx="1676400" cy="2590800"/>
            <a:chOff x="3219097" y="3276600"/>
            <a:chExt cx="1676400" cy="2590800"/>
          </a:xfrm>
        </p:grpSpPr>
        <p:sp>
          <p:nvSpPr>
            <p:cNvPr id="79895" name="Rectangle 16"/>
            <p:cNvSpPr>
              <a:spLocks noChangeArrowheads="1"/>
            </p:cNvSpPr>
            <p:nvPr/>
          </p:nvSpPr>
          <p:spPr bwMode="auto">
            <a:xfrm>
              <a:off x="3219097" y="3657600"/>
              <a:ext cx="1676400" cy="2209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9896" name="TextBox 27"/>
            <p:cNvSpPr txBox="1">
              <a:spLocks noChangeArrowheads="1"/>
            </p:cNvSpPr>
            <p:nvPr/>
          </p:nvSpPr>
          <p:spPr bwMode="auto">
            <a:xfrm>
              <a:off x="3862498" y="3276600"/>
              <a:ext cx="566212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900" dirty="0">
                  <a:latin typeface="Calibri"/>
                  <a:cs typeface="Calibri"/>
                </a:rPr>
                <a:t>t =2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4018384" y="3276600"/>
            <a:ext cx="4363616" cy="2590800"/>
            <a:chOff x="4018529" y="3276600"/>
            <a:chExt cx="4363471" cy="2590800"/>
          </a:xfrm>
        </p:grpSpPr>
        <p:sp>
          <p:nvSpPr>
            <p:cNvPr id="79880" name="Oval 17"/>
            <p:cNvSpPr>
              <a:spLocks noChangeArrowheads="1"/>
            </p:cNvSpPr>
            <p:nvPr/>
          </p:nvSpPr>
          <p:spPr bwMode="auto">
            <a:xfrm>
              <a:off x="5518160" y="376210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Calibri"/>
                  <a:cs typeface="Calibri"/>
                </a:rPr>
                <a:t>G</a:t>
              </a:r>
              <a:r>
                <a:rPr lang="en-US" b="1" baseline="-25000">
                  <a:latin typeface="Calibri"/>
                  <a:cs typeface="Calibri"/>
                </a:rPr>
                <a:t>3</a:t>
              </a:r>
              <a:r>
                <a:rPr lang="en-US" b="1" baseline="30000">
                  <a:latin typeface="Calibri"/>
                  <a:cs typeface="Calibri"/>
                </a:rPr>
                <a:t>a</a:t>
              </a:r>
              <a:endParaRPr lang="en-US" b="1">
                <a:latin typeface="Calibri"/>
                <a:cs typeface="Calibri"/>
              </a:endParaRPr>
            </a:p>
          </p:txBody>
        </p:sp>
        <p:sp>
          <p:nvSpPr>
            <p:cNvPr id="31" name="Oval 18"/>
            <p:cNvSpPr>
              <a:spLocks noChangeArrowheads="1"/>
            </p:cNvSpPr>
            <p:nvPr/>
          </p:nvSpPr>
          <p:spPr bwMode="auto">
            <a:xfrm>
              <a:off x="5518245" y="5105400"/>
              <a:ext cx="627042" cy="62706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latin typeface="Calibri"/>
                  <a:cs typeface="Calibri"/>
                </a:rPr>
                <a:t>E</a:t>
              </a:r>
              <a:r>
                <a:rPr lang="en-US" sz="1600" b="1" baseline="-25000" dirty="0">
                  <a:latin typeface="Calibri"/>
                  <a:cs typeface="Calibri"/>
                </a:rPr>
                <a:t>3</a:t>
              </a:r>
              <a:r>
                <a:rPr lang="en-US" b="1" baseline="30000" dirty="0">
                  <a:latin typeface="Calibri"/>
                  <a:cs typeface="Calibri"/>
                </a:rPr>
                <a:t>a</a:t>
              </a:r>
              <a:endParaRPr lang="en-US" sz="2000" b="1" dirty="0">
                <a:latin typeface="Calibri"/>
                <a:cs typeface="Calibri"/>
              </a:endParaRPr>
            </a:p>
          </p:txBody>
        </p:sp>
        <p:cxnSp>
          <p:nvCxnSpPr>
            <p:cNvPr id="79882" name="AutoShape 19"/>
            <p:cNvCxnSpPr>
              <a:cxnSpLocks noChangeShapeType="1"/>
              <a:stCxn id="79880" idx="4"/>
              <a:endCxn id="31" idx="0"/>
            </p:cNvCxnSpPr>
            <p:nvPr/>
          </p:nvCxnSpPr>
          <p:spPr bwMode="auto">
            <a:xfrm rot="5400000">
              <a:off x="5473529" y="4747260"/>
              <a:ext cx="71628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3" name="Oval 20"/>
            <p:cNvSpPr>
              <a:spLocks noChangeArrowheads="1"/>
            </p:cNvSpPr>
            <p:nvPr/>
          </p:nvSpPr>
          <p:spPr bwMode="auto">
            <a:xfrm>
              <a:off x="6250059" y="5105400"/>
              <a:ext cx="627041" cy="62706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latin typeface="Calibri"/>
                  <a:cs typeface="Calibri"/>
                </a:rPr>
                <a:t>E</a:t>
              </a:r>
              <a:r>
                <a:rPr lang="en-US" sz="1600" b="1" baseline="-25000" dirty="0">
                  <a:latin typeface="Calibri"/>
                  <a:cs typeface="Calibri"/>
                </a:rPr>
                <a:t>3</a:t>
              </a:r>
              <a:r>
                <a:rPr lang="en-US" b="1" baseline="30000" dirty="0">
                  <a:latin typeface="Calibri"/>
                  <a:cs typeface="Calibri"/>
                </a:rPr>
                <a:t>b</a:t>
              </a:r>
              <a:endParaRPr lang="en-US" sz="2000" b="1" dirty="0">
                <a:latin typeface="Calibri"/>
                <a:cs typeface="Calibri"/>
              </a:endParaRPr>
            </a:p>
          </p:txBody>
        </p:sp>
        <p:cxnSp>
          <p:nvCxnSpPr>
            <p:cNvPr id="79884" name="AutoShape 21"/>
            <p:cNvCxnSpPr>
              <a:cxnSpLocks noChangeShapeType="1"/>
              <a:stCxn id="79885" idx="4"/>
              <a:endCxn id="33" idx="0"/>
            </p:cNvCxnSpPr>
            <p:nvPr/>
          </p:nvCxnSpPr>
          <p:spPr bwMode="auto">
            <a:xfrm rot="5400000">
              <a:off x="6448889" y="4991100"/>
              <a:ext cx="228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9885" name="Oval 22"/>
            <p:cNvSpPr>
              <a:spLocks noChangeArrowheads="1"/>
            </p:cNvSpPr>
            <p:nvPr/>
          </p:nvSpPr>
          <p:spPr bwMode="auto">
            <a:xfrm>
              <a:off x="6249680" y="424978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Calibri"/>
                  <a:cs typeface="Calibri"/>
                </a:rPr>
                <a:t>G</a:t>
              </a:r>
              <a:r>
                <a:rPr lang="en-US" b="1" baseline="-25000">
                  <a:latin typeface="Calibri"/>
                  <a:cs typeface="Calibri"/>
                </a:rPr>
                <a:t>3</a:t>
              </a:r>
              <a:r>
                <a:rPr lang="en-US" b="1" baseline="30000">
                  <a:latin typeface="Calibri"/>
                  <a:cs typeface="Calibri"/>
                </a:rPr>
                <a:t>b</a:t>
              </a:r>
              <a:endParaRPr lang="en-US" b="1">
                <a:latin typeface="Calibri"/>
                <a:cs typeface="Calibri"/>
              </a:endParaRPr>
            </a:p>
          </p:txBody>
        </p:sp>
        <p:cxnSp>
          <p:nvCxnSpPr>
            <p:cNvPr id="79886" name="AutoShape 28"/>
            <p:cNvCxnSpPr>
              <a:cxnSpLocks noChangeShapeType="1"/>
              <a:stCxn id="79880" idx="6"/>
              <a:endCxn id="79885" idx="1"/>
            </p:cNvCxnSpPr>
            <p:nvPr/>
          </p:nvCxnSpPr>
          <p:spPr bwMode="auto">
            <a:xfrm>
              <a:off x="6145177" y="4075612"/>
              <a:ext cx="196328" cy="26599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9887" name="TextBox 36"/>
            <p:cNvSpPr txBox="1">
              <a:spLocks noChangeArrowheads="1"/>
            </p:cNvSpPr>
            <p:nvPr/>
          </p:nvSpPr>
          <p:spPr bwMode="auto">
            <a:xfrm>
              <a:off x="5989568" y="3276600"/>
              <a:ext cx="566193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900" dirty="0">
                  <a:latin typeface="Calibri"/>
                  <a:cs typeface="Calibri"/>
                </a:rPr>
                <a:t>t =3</a:t>
              </a:r>
            </a:p>
          </p:txBody>
        </p:sp>
        <p:cxnSp>
          <p:nvCxnSpPr>
            <p:cNvPr id="79888" name="AutoShape 25"/>
            <p:cNvCxnSpPr>
              <a:cxnSpLocks noChangeShapeType="1"/>
              <a:stCxn id="79899" idx="6"/>
              <a:endCxn id="79880" idx="2"/>
            </p:cNvCxnSpPr>
            <p:nvPr/>
          </p:nvCxnSpPr>
          <p:spPr bwMode="auto">
            <a:xfrm flipV="1">
              <a:off x="4018529" y="4075612"/>
              <a:ext cx="1499631" cy="7643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889" name="AutoShape 27"/>
            <p:cNvCxnSpPr>
              <a:cxnSpLocks noChangeShapeType="1"/>
              <a:stCxn id="79904" idx="6"/>
              <a:endCxn id="79880" idx="3"/>
            </p:cNvCxnSpPr>
            <p:nvPr/>
          </p:nvCxnSpPr>
          <p:spPr bwMode="auto">
            <a:xfrm flipV="1">
              <a:off x="4749921" y="4297296"/>
              <a:ext cx="860064" cy="3423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890" name="AutoShape 26"/>
            <p:cNvCxnSpPr>
              <a:cxnSpLocks noChangeShapeType="1"/>
              <a:stCxn id="79904" idx="6"/>
              <a:endCxn id="79885" idx="2"/>
            </p:cNvCxnSpPr>
            <p:nvPr/>
          </p:nvCxnSpPr>
          <p:spPr bwMode="auto">
            <a:xfrm flipV="1">
              <a:off x="4749921" y="4563292"/>
              <a:ext cx="1499759" cy="763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9891" name="Rectangle 16"/>
            <p:cNvSpPr>
              <a:spLocks noChangeArrowheads="1"/>
            </p:cNvSpPr>
            <p:nvPr/>
          </p:nvSpPr>
          <p:spPr bwMode="auto">
            <a:xfrm>
              <a:off x="5352697" y="3657600"/>
              <a:ext cx="1676400" cy="2209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79892" name="AutoShape 25"/>
            <p:cNvCxnSpPr>
              <a:cxnSpLocks noChangeShapeType="1"/>
            </p:cNvCxnSpPr>
            <p:nvPr/>
          </p:nvCxnSpPr>
          <p:spPr bwMode="auto">
            <a:xfrm>
              <a:off x="6150428" y="4078941"/>
              <a:ext cx="1500052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893" name="AutoShape 27"/>
            <p:cNvCxnSpPr>
              <a:cxnSpLocks noChangeShapeType="1"/>
            </p:cNvCxnSpPr>
            <p:nvPr/>
          </p:nvCxnSpPr>
          <p:spPr bwMode="auto">
            <a:xfrm flipV="1">
              <a:off x="6881948" y="4300625"/>
              <a:ext cx="860357" cy="26599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894" name="AutoShape 26"/>
            <p:cNvCxnSpPr>
              <a:cxnSpLocks noChangeShapeType="1"/>
            </p:cNvCxnSpPr>
            <p:nvPr/>
          </p:nvCxnSpPr>
          <p:spPr bwMode="auto">
            <a:xfrm>
              <a:off x="6881948" y="4566621"/>
              <a:ext cx="1500052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5984" y="1295400"/>
            <a:ext cx="3671107" cy="2376574"/>
          </a:xfrm>
          <a:prstGeom prst="rect">
            <a:avLst/>
          </a:prstGeom>
          <a:noFill/>
        </p:spPr>
      </p:pic>
      <p:pic>
        <p:nvPicPr>
          <p:cNvPr id="45" name="Picture 44" descr="Screen Shot 2014-08-21 at 7.49.23 PM.png">
            <a:extLst>
              <a:ext uri="{FF2B5EF4-FFF2-40B4-BE49-F238E27FC236}">
                <a16:creationId xmlns:a16="http://schemas.microsoft.com/office/drawing/2014/main" id="{52221FD5-DB78-B649-9D75-799EF6AEF6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717" y="3884064"/>
            <a:ext cx="3387860" cy="2838793"/>
          </a:xfrm>
          <a:prstGeom prst="rect">
            <a:avLst/>
          </a:prstGeom>
        </p:spPr>
      </p:pic>
      <p:cxnSp>
        <p:nvCxnSpPr>
          <p:cNvPr id="46" name="AutoShape 28">
            <a:extLst>
              <a:ext uri="{FF2B5EF4-FFF2-40B4-BE49-F238E27FC236}">
                <a16:creationId xmlns:a16="http://schemas.microsoft.com/office/drawing/2014/main" id="{D1D3D8F2-360D-C381-9687-8D2CB4B4DFE4}"/>
              </a:ext>
            </a:extLst>
          </p:cNvPr>
          <p:cNvCxnSpPr>
            <a:cxnSpLocks noChangeShapeType="1"/>
            <a:endCxn id="79914" idx="1"/>
          </p:cNvCxnSpPr>
          <p:nvPr/>
        </p:nvCxnSpPr>
        <p:spPr bwMode="auto">
          <a:xfrm>
            <a:off x="1845866" y="4132204"/>
            <a:ext cx="208638" cy="20960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8234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DBNs and HMMs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0261600" cy="4729164"/>
          </a:xfrm>
        </p:spPr>
        <p:txBody>
          <a:bodyPr/>
          <a:lstStyle/>
          <a:p>
            <a:r>
              <a:rPr lang="en-US" sz="2800" dirty="0"/>
              <a:t>Every HMM is a single-variable DBN</a:t>
            </a:r>
          </a:p>
          <a:p>
            <a:r>
              <a:rPr lang="en-US" sz="2800" dirty="0"/>
              <a:t>Every discrete DBN is an HMM </a:t>
            </a:r>
          </a:p>
          <a:p>
            <a:pPr lvl="1"/>
            <a:r>
              <a:rPr lang="en-US" sz="2400" dirty="0"/>
              <a:t>HMM state is Cartesian product of DBN state variables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Sparse dependencies =&gt; exponentially fewer parameters in DBN</a:t>
            </a:r>
          </a:p>
          <a:p>
            <a:pPr lvl="1"/>
            <a:r>
              <a:rPr lang="en-US" sz="2400" dirty="0"/>
              <a:t>E.g., 20 state variables, 3 parents each; </a:t>
            </a:r>
          </a:p>
          <a:p>
            <a:pPr marL="457165" lvl="1" indent="0">
              <a:buNone/>
            </a:pPr>
            <a:r>
              <a:rPr lang="en-US" sz="2400" dirty="0"/>
              <a:t>    DBN has 20 x 2</a:t>
            </a:r>
            <a:r>
              <a:rPr lang="en-US" sz="2400" baseline="30000" dirty="0"/>
              <a:t>3</a:t>
            </a:r>
            <a:r>
              <a:rPr lang="en-US" sz="2400" dirty="0"/>
              <a:t> = 160 parameters, HMM has 2</a:t>
            </a:r>
            <a:r>
              <a:rPr lang="en-US" sz="2400" baseline="30000" dirty="0"/>
              <a:t>20</a:t>
            </a:r>
            <a:r>
              <a:rPr lang="en-US" sz="2400" dirty="0"/>
              <a:t> x 2</a:t>
            </a:r>
            <a:r>
              <a:rPr lang="en-US" sz="2400" baseline="30000" dirty="0"/>
              <a:t>20</a:t>
            </a:r>
            <a:r>
              <a:rPr lang="en-US" sz="2400" dirty="0"/>
              <a:t> =~ 10</a:t>
            </a:r>
            <a:r>
              <a:rPr lang="en-US" sz="2400" baseline="30000" dirty="0"/>
              <a:t>12</a:t>
            </a:r>
            <a:r>
              <a:rPr lang="en-US" sz="2400" dirty="0"/>
              <a:t> parameters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9892526-40FF-284F-AEE9-0EF128E5D89C}"/>
              </a:ext>
            </a:extLst>
          </p:cNvPr>
          <p:cNvGrpSpPr/>
          <p:nvPr/>
        </p:nvGrpSpPr>
        <p:grpSpPr>
          <a:xfrm>
            <a:off x="2895600" y="2869810"/>
            <a:ext cx="1466283" cy="2235590"/>
            <a:chOff x="2895600" y="2869810"/>
            <a:chExt cx="1466283" cy="2235590"/>
          </a:xfrm>
        </p:grpSpPr>
        <p:grpSp>
          <p:nvGrpSpPr>
            <p:cNvPr id="17" name="Group 16"/>
            <p:cNvGrpSpPr/>
            <p:nvPr/>
          </p:nvGrpSpPr>
          <p:grpSpPr>
            <a:xfrm>
              <a:off x="3467129" y="2869810"/>
              <a:ext cx="304800" cy="239486"/>
              <a:chOff x="2438400" y="2781300"/>
              <a:chExt cx="609600" cy="4953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2438400" y="2781300"/>
                <a:ext cx="609600" cy="495300"/>
              </a:xfrm>
              <a:prstGeom prst="rect">
                <a:avLst/>
              </a:prstGeom>
              <a:noFill/>
              <a:ln w="28575">
                <a:solidFill>
                  <a:srgbClr val="007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>
                <a:stCxn id="4" idx="0"/>
                <a:endCxn id="4" idx="2"/>
              </p:cNvCxnSpPr>
              <p:nvPr/>
            </p:nvCxnSpPr>
            <p:spPr>
              <a:xfrm>
                <a:off x="2743200" y="2781300"/>
                <a:ext cx="0" cy="4953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4" idx="1"/>
                <a:endCxn id="4" idx="3"/>
              </p:cNvCxnSpPr>
              <p:nvPr/>
            </p:nvCxnSpPr>
            <p:spPr>
              <a:xfrm>
                <a:off x="2438400" y="302895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3467129" y="3666545"/>
              <a:ext cx="304800" cy="239486"/>
              <a:chOff x="2438400" y="2781300"/>
              <a:chExt cx="609600" cy="4953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438400" y="2781300"/>
                <a:ext cx="609600" cy="495300"/>
              </a:xfrm>
              <a:prstGeom prst="rect">
                <a:avLst/>
              </a:prstGeom>
              <a:noFill/>
              <a:ln w="28575">
                <a:solidFill>
                  <a:srgbClr val="007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Connector 19"/>
              <p:cNvCxnSpPr>
                <a:stCxn id="20" idx="0"/>
                <a:endCxn id="20" idx="2"/>
              </p:cNvCxnSpPr>
              <p:nvPr/>
            </p:nvCxnSpPr>
            <p:spPr>
              <a:xfrm>
                <a:off x="2743200" y="2781300"/>
                <a:ext cx="0" cy="4953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20" idx="1"/>
                <a:endCxn id="20" idx="3"/>
              </p:cNvCxnSpPr>
              <p:nvPr/>
            </p:nvCxnSpPr>
            <p:spPr>
              <a:xfrm>
                <a:off x="2438400" y="302895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3467129" y="4425043"/>
              <a:ext cx="304800" cy="239486"/>
              <a:chOff x="2438400" y="2781300"/>
              <a:chExt cx="609600" cy="4953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2438400" y="2781300"/>
                <a:ext cx="609600" cy="495300"/>
              </a:xfrm>
              <a:prstGeom prst="rect">
                <a:avLst/>
              </a:prstGeom>
              <a:noFill/>
              <a:ln w="28575">
                <a:solidFill>
                  <a:srgbClr val="007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/>
              <p:cNvCxnSpPr>
                <a:stCxn id="24" idx="0"/>
                <a:endCxn id="24" idx="2"/>
              </p:cNvCxnSpPr>
              <p:nvPr/>
            </p:nvCxnSpPr>
            <p:spPr>
              <a:xfrm>
                <a:off x="2743200" y="2781300"/>
                <a:ext cx="0" cy="4953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24" idx="1"/>
                <a:endCxn id="24" idx="3"/>
              </p:cNvCxnSpPr>
              <p:nvPr/>
            </p:nvCxnSpPr>
            <p:spPr>
              <a:xfrm>
                <a:off x="2438400" y="302895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Oval 5"/>
            <p:cNvSpPr>
              <a:spLocks noChangeArrowheads="1"/>
            </p:cNvSpPr>
            <p:nvPr/>
          </p:nvSpPr>
          <p:spPr bwMode="auto">
            <a:xfrm>
              <a:off x="3810000" y="3016483"/>
              <a:ext cx="542842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i="1">
                  <a:solidFill>
                    <a:srgbClr val="CC00CD"/>
                  </a:solidFill>
                  <a:latin typeface="+mj-lt"/>
                  <a:cs typeface="Times New Roman" pitchFamily="18" charset="0"/>
                </a:rPr>
                <a:t>X</a:t>
              </a:r>
              <a:r>
                <a:rPr lang="en-US" sz="2000" baseline="-25000">
                  <a:solidFill>
                    <a:srgbClr val="CC00CD"/>
                  </a:solidFill>
                  <a:latin typeface="+mj-lt"/>
                  <a:cs typeface="Times New Roman" pitchFamily="18" charset="0"/>
                </a:rPr>
                <a:t>t+1</a:t>
              </a:r>
              <a:endParaRPr lang="en-US" sz="2000" baseline="-25000" dirty="0">
                <a:solidFill>
                  <a:srgbClr val="CC00CD"/>
                </a:solidFill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27" name="AutoShape 6"/>
            <p:cNvCxnSpPr>
              <a:cxnSpLocks noChangeShapeType="1"/>
            </p:cNvCxnSpPr>
            <p:nvPr/>
          </p:nvCxnSpPr>
          <p:spPr bwMode="auto">
            <a:xfrm>
              <a:off x="3438442" y="3283183"/>
              <a:ext cx="371558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Oval 7"/>
            <p:cNvSpPr>
              <a:spLocks noChangeArrowheads="1"/>
            </p:cNvSpPr>
            <p:nvPr/>
          </p:nvSpPr>
          <p:spPr bwMode="auto">
            <a:xfrm>
              <a:off x="2895600" y="3016483"/>
              <a:ext cx="542842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i="1" dirty="0" err="1">
                  <a:solidFill>
                    <a:srgbClr val="CC00CD"/>
                  </a:solidFill>
                  <a:latin typeface="+mj-lt"/>
                  <a:cs typeface="Times New Roman" pitchFamily="18" charset="0"/>
                </a:rPr>
                <a:t>X</a:t>
              </a:r>
              <a:r>
                <a:rPr lang="en-US" sz="2000" baseline="-25000" dirty="0" err="1">
                  <a:solidFill>
                    <a:srgbClr val="CC00CD"/>
                  </a:solidFill>
                  <a:latin typeface="+mj-lt"/>
                  <a:cs typeface="Times New Roman" pitchFamily="18" charset="0"/>
                </a:rPr>
                <a:t>t</a:t>
              </a:r>
              <a:endParaRPr lang="en-US" sz="2000" baseline="-25000" dirty="0">
                <a:solidFill>
                  <a:srgbClr val="CC00CD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30" name="Oval 5"/>
            <p:cNvSpPr>
              <a:spLocks noChangeArrowheads="1"/>
            </p:cNvSpPr>
            <p:nvPr/>
          </p:nvSpPr>
          <p:spPr bwMode="auto">
            <a:xfrm>
              <a:off x="3810000" y="3786288"/>
              <a:ext cx="542842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i="1" dirty="0">
                  <a:solidFill>
                    <a:srgbClr val="CC00CD"/>
                  </a:solidFill>
                  <a:latin typeface="+mj-lt"/>
                  <a:cs typeface="Times New Roman" pitchFamily="18" charset="0"/>
                </a:rPr>
                <a:t>Y</a:t>
              </a:r>
              <a:r>
                <a:rPr lang="en-US" sz="2000" baseline="-25000" dirty="0">
                  <a:solidFill>
                    <a:srgbClr val="CC00CD"/>
                  </a:solidFill>
                  <a:latin typeface="+mj-lt"/>
                  <a:cs typeface="Times New Roman" pitchFamily="18" charset="0"/>
                </a:rPr>
                <a:t>t+1</a:t>
              </a:r>
            </a:p>
          </p:txBody>
        </p:sp>
        <p:cxnSp>
          <p:nvCxnSpPr>
            <p:cNvPr id="31" name="AutoShape 6"/>
            <p:cNvCxnSpPr>
              <a:cxnSpLocks noChangeShapeType="1"/>
            </p:cNvCxnSpPr>
            <p:nvPr/>
          </p:nvCxnSpPr>
          <p:spPr bwMode="auto">
            <a:xfrm>
              <a:off x="3438442" y="4052988"/>
              <a:ext cx="371558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Oval 7"/>
            <p:cNvSpPr>
              <a:spLocks noChangeArrowheads="1"/>
            </p:cNvSpPr>
            <p:nvPr/>
          </p:nvSpPr>
          <p:spPr bwMode="auto">
            <a:xfrm>
              <a:off x="2895600" y="3786288"/>
              <a:ext cx="542842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i="1" dirty="0" err="1">
                  <a:solidFill>
                    <a:srgbClr val="CC00CD"/>
                  </a:solidFill>
                  <a:latin typeface="+mj-lt"/>
                  <a:cs typeface="Times New Roman" pitchFamily="18" charset="0"/>
                </a:rPr>
                <a:t>Y</a:t>
              </a:r>
              <a:r>
                <a:rPr lang="en-US" sz="2000" baseline="-25000" dirty="0" err="1">
                  <a:solidFill>
                    <a:srgbClr val="CC00CD"/>
                  </a:solidFill>
                  <a:latin typeface="+mj-lt"/>
                  <a:cs typeface="Times New Roman" pitchFamily="18" charset="0"/>
                </a:rPr>
                <a:t>t</a:t>
              </a:r>
              <a:endParaRPr lang="en-US" sz="2000" baseline="-25000" dirty="0">
                <a:solidFill>
                  <a:srgbClr val="CC00CD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33" name="Oval 5"/>
            <p:cNvSpPr>
              <a:spLocks noChangeArrowheads="1"/>
            </p:cNvSpPr>
            <p:nvPr/>
          </p:nvSpPr>
          <p:spPr bwMode="auto">
            <a:xfrm>
              <a:off x="3819041" y="4572000"/>
              <a:ext cx="542842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i="1" dirty="0">
                  <a:solidFill>
                    <a:srgbClr val="CC00CD"/>
                  </a:solidFill>
                  <a:latin typeface="+mj-lt"/>
                  <a:cs typeface="Times New Roman" pitchFamily="18" charset="0"/>
                </a:rPr>
                <a:t>Z</a:t>
              </a:r>
              <a:r>
                <a:rPr lang="en-US" sz="2000" baseline="-25000" dirty="0">
                  <a:solidFill>
                    <a:srgbClr val="CC00CD"/>
                  </a:solidFill>
                  <a:latin typeface="+mj-lt"/>
                  <a:cs typeface="Times New Roman" pitchFamily="18" charset="0"/>
                </a:rPr>
                <a:t>t+1</a:t>
              </a:r>
            </a:p>
          </p:txBody>
        </p:sp>
        <p:cxnSp>
          <p:nvCxnSpPr>
            <p:cNvPr id="34" name="AutoShape 6"/>
            <p:cNvCxnSpPr>
              <a:cxnSpLocks noChangeShapeType="1"/>
            </p:cNvCxnSpPr>
            <p:nvPr/>
          </p:nvCxnSpPr>
          <p:spPr bwMode="auto">
            <a:xfrm>
              <a:off x="3447483" y="4838700"/>
              <a:ext cx="371558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" name="Oval 7"/>
            <p:cNvSpPr>
              <a:spLocks noChangeArrowheads="1"/>
            </p:cNvSpPr>
            <p:nvPr/>
          </p:nvSpPr>
          <p:spPr bwMode="auto">
            <a:xfrm>
              <a:off x="2904641" y="4572000"/>
              <a:ext cx="542842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i="1" dirty="0" err="1">
                  <a:solidFill>
                    <a:srgbClr val="CC00CD"/>
                  </a:solidFill>
                  <a:latin typeface="+mj-lt"/>
                  <a:cs typeface="Times New Roman" pitchFamily="18" charset="0"/>
                </a:rPr>
                <a:t>Z</a:t>
              </a:r>
              <a:r>
                <a:rPr lang="en-US" sz="2000" baseline="-25000" dirty="0" err="1">
                  <a:solidFill>
                    <a:srgbClr val="CC00CD"/>
                  </a:solidFill>
                  <a:latin typeface="+mj-lt"/>
                  <a:cs typeface="Times New Roman" pitchFamily="18" charset="0"/>
                </a:rPr>
                <a:t>t</a:t>
              </a:r>
              <a:endParaRPr lang="en-US" sz="2000" baseline="-25000" dirty="0">
                <a:solidFill>
                  <a:srgbClr val="CC00CD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D17E064-91CB-8B40-B474-EE916A71EA87}"/>
              </a:ext>
            </a:extLst>
          </p:cNvPr>
          <p:cNvGrpSpPr/>
          <p:nvPr/>
        </p:nvGrpSpPr>
        <p:grpSpPr>
          <a:xfrm>
            <a:off x="8247020" y="3048000"/>
            <a:ext cx="2420980" cy="1800864"/>
            <a:chOff x="8247020" y="2522863"/>
            <a:chExt cx="2420980" cy="1800864"/>
          </a:xfrm>
        </p:grpSpPr>
        <p:sp>
          <p:nvSpPr>
            <p:cNvPr id="48" name="Oval 5">
              <a:extLst>
                <a:ext uri="{FF2B5EF4-FFF2-40B4-BE49-F238E27FC236}">
                  <a16:creationId xmlns:a16="http://schemas.microsoft.com/office/drawing/2014/main" id="{11E96EE9-11E6-7648-BA5B-66712B509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4821" y="3786288"/>
              <a:ext cx="973179" cy="53743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i="1">
                  <a:solidFill>
                    <a:srgbClr val="CC00CD"/>
                  </a:solidFill>
                  <a:latin typeface="+mn-lt"/>
                  <a:cs typeface="Times New Roman" pitchFamily="18" charset="0"/>
                </a:rPr>
                <a:t>XYZ</a:t>
              </a:r>
              <a:r>
                <a:rPr lang="en-US" sz="2000" baseline="-25000">
                  <a:solidFill>
                    <a:srgbClr val="CC00CD"/>
                  </a:solidFill>
                  <a:latin typeface="+mn-lt"/>
                  <a:cs typeface="Times New Roman" pitchFamily="18" charset="0"/>
                </a:rPr>
                <a:t>t+1</a:t>
              </a:r>
              <a:endParaRPr lang="en-US" sz="2000" baseline="-25000" dirty="0">
                <a:solidFill>
                  <a:srgbClr val="CC00CD"/>
                </a:solidFill>
                <a:latin typeface="+mn-lt"/>
                <a:cs typeface="Times New Roman" pitchFamily="18" charset="0"/>
              </a:endParaRPr>
            </a:p>
          </p:txBody>
        </p:sp>
        <p:cxnSp>
          <p:nvCxnSpPr>
            <p:cNvPr id="49" name="AutoShape 6">
              <a:extLst>
                <a:ext uri="{FF2B5EF4-FFF2-40B4-BE49-F238E27FC236}">
                  <a16:creationId xmlns:a16="http://schemas.microsoft.com/office/drawing/2014/main" id="{2DC039E8-8E37-4A47-90CB-2BBF9D89940B}"/>
                </a:ext>
              </a:extLst>
            </p:cNvPr>
            <p:cNvCxnSpPr>
              <a:cxnSpLocks noChangeShapeType="1"/>
              <a:stCxn id="50" idx="6"/>
            </p:cNvCxnSpPr>
            <p:nvPr/>
          </p:nvCxnSpPr>
          <p:spPr bwMode="auto">
            <a:xfrm flipV="1">
              <a:off x="9220199" y="4052988"/>
              <a:ext cx="474622" cy="202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" name="Oval 7">
              <a:extLst>
                <a:ext uri="{FF2B5EF4-FFF2-40B4-BE49-F238E27FC236}">
                  <a16:creationId xmlns:a16="http://schemas.microsoft.com/office/drawing/2014/main" id="{EF78CE80-5DD2-304A-B75C-4636E1875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7020" y="3786288"/>
              <a:ext cx="973179" cy="53743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i="1" dirty="0" err="1">
                  <a:solidFill>
                    <a:srgbClr val="CC00CD"/>
                  </a:solidFill>
                  <a:latin typeface="+mn-lt"/>
                  <a:cs typeface="Times New Roman" pitchFamily="18" charset="0"/>
                </a:rPr>
                <a:t>XYZ</a:t>
              </a:r>
              <a:r>
                <a:rPr lang="en-US" sz="2000" baseline="-25000" dirty="0" err="1">
                  <a:solidFill>
                    <a:srgbClr val="CC00CD"/>
                  </a:solidFill>
                  <a:latin typeface="+mn-lt"/>
                  <a:cs typeface="Times New Roman" pitchFamily="18" charset="0"/>
                </a:rPr>
                <a:t>t</a:t>
              </a:r>
              <a:endParaRPr lang="en-US" sz="2000" baseline="-25000" dirty="0">
                <a:solidFill>
                  <a:srgbClr val="CC00CD"/>
                </a:solidFill>
                <a:latin typeface="+mn-lt"/>
                <a:cs typeface="Times New Roman" pitchFamily="18" charset="0"/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D33A20C-089D-4746-B51F-6D4578F5C062}"/>
                </a:ext>
              </a:extLst>
            </p:cNvPr>
            <p:cNvGrpSpPr/>
            <p:nvPr/>
          </p:nvGrpSpPr>
          <p:grpSpPr>
            <a:xfrm>
              <a:off x="8626569" y="2522863"/>
              <a:ext cx="1554841" cy="1177972"/>
              <a:chOff x="8991600" y="3429000"/>
              <a:chExt cx="2438400" cy="1847370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583CB9F-9CAA-C648-B4B5-2BFB0F65F3F1}"/>
                  </a:ext>
                </a:extLst>
              </p:cNvPr>
              <p:cNvSpPr/>
              <p:nvPr/>
            </p:nvSpPr>
            <p:spPr>
              <a:xfrm>
                <a:off x="8991600" y="3429000"/>
                <a:ext cx="2438400" cy="1829650"/>
              </a:xfrm>
              <a:prstGeom prst="rect">
                <a:avLst/>
              </a:prstGeom>
              <a:noFill/>
              <a:ln w="28575">
                <a:solidFill>
                  <a:srgbClr val="007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CC00CD"/>
                  </a:solidFill>
                </a:endParaRP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2365ABAB-BB83-F14D-8A53-A560D61092AF}"/>
                  </a:ext>
                </a:extLst>
              </p:cNvPr>
              <p:cNvCxnSpPr>
                <a:stCxn id="52" idx="0"/>
                <a:endCxn id="52" idx="2"/>
              </p:cNvCxnSpPr>
              <p:nvPr/>
            </p:nvCxnSpPr>
            <p:spPr>
              <a:xfrm>
                <a:off x="10210800" y="3429000"/>
                <a:ext cx="0" cy="18296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13F32176-276F-944E-9688-DC31627AD349}"/>
                  </a:ext>
                </a:extLst>
              </p:cNvPr>
              <p:cNvCxnSpPr/>
              <p:nvPr/>
            </p:nvCxnSpPr>
            <p:spPr>
              <a:xfrm>
                <a:off x="8991600" y="4343400"/>
                <a:ext cx="2438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ADC265EA-000B-3D4B-A3D1-C81363F37B6D}"/>
                  </a:ext>
                </a:extLst>
              </p:cNvPr>
              <p:cNvCxnSpPr/>
              <p:nvPr/>
            </p:nvCxnSpPr>
            <p:spPr>
              <a:xfrm>
                <a:off x="8991600" y="3886200"/>
                <a:ext cx="2438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075088D-AFDF-2346-89EC-FD0396789D3D}"/>
                  </a:ext>
                </a:extLst>
              </p:cNvPr>
              <p:cNvCxnSpPr/>
              <p:nvPr/>
            </p:nvCxnSpPr>
            <p:spPr>
              <a:xfrm>
                <a:off x="8991600" y="4800600"/>
                <a:ext cx="2438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990960A8-0CC4-694E-B992-4FB707CED60C}"/>
                  </a:ext>
                </a:extLst>
              </p:cNvPr>
              <p:cNvCxnSpPr/>
              <p:nvPr/>
            </p:nvCxnSpPr>
            <p:spPr>
              <a:xfrm>
                <a:off x="8991600" y="4572000"/>
                <a:ext cx="2438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9491ACA6-447C-444A-9B4A-6C88A189A045}"/>
                  </a:ext>
                </a:extLst>
              </p:cNvPr>
              <p:cNvCxnSpPr/>
              <p:nvPr/>
            </p:nvCxnSpPr>
            <p:spPr>
              <a:xfrm>
                <a:off x="8991600" y="4114800"/>
                <a:ext cx="2438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F85ECEE3-08BE-CD49-9723-A5AD4BCF99AE}"/>
                  </a:ext>
                </a:extLst>
              </p:cNvPr>
              <p:cNvCxnSpPr/>
              <p:nvPr/>
            </p:nvCxnSpPr>
            <p:spPr>
              <a:xfrm>
                <a:off x="8991600" y="5029200"/>
                <a:ext cx="2438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621C4654-8E2E-ED42-9598-5C15D96DD95A}"/>
                  </a:ext>
                </a:extLst>
              </p:cNvPr>
              <p:cNvCxnSpPr/>
              <p:nvPr/>
            </p:nvCxnSpPr>
            <p:spPr>
              <a:xfrm>
                <a:off x="8991600" y="3657600"/>
                <a:ext cx="2438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F1D7185F-68B6-1348-875A-4639C354110A}"/>
                  </a:ext>
                </a:extLst>
              </p:cNvPr>
              <p:cNvCxnSpPr/>
              <p:nvPr/>
            </p:nvCxnSpPr>
            <p:spPr>
              <a:xfrm>
                <a:off x="9601200" y="3437860"/>
                <a:ext cx="0" cy="18296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77B1F68F-A29E-CA4D-8AA6-62BDCF9E78FC}"/>
                  </a:ext>
                </a:extLst>
              </p:cNvPr>
              <p:cNvCxnSpPr/>
              <p:nvPr/>
            </p:nvCxnSpPr>
            <p:spPr>
              <a:xfrm>
                <a:off x="10515600" y="3437860"/>
                <a:ext cx="0" cy="18296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CFAA53E3-4CF4-7849-BEE2-D28DF69D2C04}"/>
                  </a:ext>
                </a:extLst>
              </p:cNvPr>
              <p:cNvCxnSpPr/>
              <p:nvPr/>
            </p:nvCxnSpPr>
            <p:spPr>
              <a:xfrm>
                <a:off x="9906000" y="3446720"/>
                <a:ext cx="0" cy="18296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9435E5E8-4813-674F-A8DF-61D769415B31}"/>
                  </a:ext>
                </a:extLst>
              </p:cNvPr>
              <p:cNvCxnSpPr/>
              <p:nvPr/>
            </p:nvCxnSpPr>
            <p:spPr>
              <a:xfrm>
                <a:off x="9308805" y="3437860"/>
                <a:ext cx="0" cy="18296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373C75AD-4145-7F4A-B3EE-5E52C46839CC}"/>
                  </a:ext>
                </a:extLst>
              </p:cNvPr>
              <p:cNvCxnSpPr/>
              <p:nvPr/>
            </p:nvCxnSpPr>
            <p:spPr>
              <a:xfrm>
                <a:off x="11125200" y="3437860"/>
                <a:ext cx="0" cy="18296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82A5BAA8-6642-2543-909F-312254A1DAD8}"/>
                  </a:ext>
                </a:extLst>
              </p:cNvPr>
              <p:cNvCxnSpPr/>
              <p:nvPr/>
            </p:nvCxnSpPr>
            <p:spPr>
              <a:xfrm>
                <a:off x="10832805" y="3437860"/>
                <a:ext cx="0" cy="18296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Right Arrow 5">
            <a:extLst>
              <a:ext uri="{FF2B5EF4-FFF2-40B4-BE49-F238E27FC236}">
                <a16:creationId xmlns:a16="http://schemas.microsoft.com/office/drawing/2014/main" id="{837A5BD8-5DD9-9F42-813C-EA590EB0EB19}"/>
              </a:ext>
            </a:extLst>
          </p:cNvPr>
          <p:cNvSpPr/>
          <p:nvPr/>
        </p:nvSpPr>
        <p:spPr>
          <a:xfrm>
            <a:off x="5638800" y="3549883"/>
            <a:ext cx="1143000" cy="518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4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Exact Inference in DBNs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12192000" cy="4830765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Variable elimination applies to dynamic Bayes nets</a:t>
            </a:r>
          </a:p>
          <a:p>
            <a:pPr lvl="6"/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Offline: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unroll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 the network for T time steps, then eliminate variables to find </a:t>
            </a:r>
            <a:r>
              <a:rPr lang="en-US" altLang="ja-JP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P(X</a:t>
            </a:r>
            <a:r>
              <a:rPr lang="en-US" altLang="ja-JP" sz="2400" baseline="-25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altLang="ja-JP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|e</a:t>
            </a:r>
            <a:r>
              <a:rPr lang="en-US" altLang="ja-JP" sz="2400" baseline="-25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1:T</a:t>
            </a:r>
            <a:r>
              <a:rPr lang="en-US" altLang="ja-JP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2"/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36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Online: eliminate all variables from the previous time step; store factors for current time only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Problem: largest factor contains all variables for current time (plus a few more)</a:t>
            </a: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buFont typeface="Wingdings" pitchFamily="2" charset="2"/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56A95E-DF5B-9E4E-A89D-5237779B91B0}"/>
              </a:ext>
            </a:extLst>
          </p:cNvPr>
          <p:cNvGrpSpPr/>
          <p:nvPr/>
        </p:nvGrpSpPr>
        <p:grpSpPr>
          <a:xfrm>
            <a:off x="3149600" y="2667000"/>
            <a:ext cx="5994400" cy="2590800"/>
            <a:chOff x="3149600" y="2667000"/>
            <a:chExt cx="5994400" cy="2590800"/>
          </a:xfrm>
        </p:grpSpPr>
        <p:grpSp>
          <p:nvGrpSpPr>
            <p:cNvPr id="4" name="Group 45"/>
            <p:cNvGrpSpPr>
              <a:grpSpLocks/>
            </p:cNvGrpSpPr>
            <p:nvPr/>
          </p:nvGrpSpPr>
          <p:grpSpPr bwMode="auto">
            <a:xfrm>
              <a:off x="3149600" y="2667000"/>
              <a:ext cx="5994400" cy="2590800"/>
              <a:chOff x="1035423" y="3048000"/>
              <a:chExt cx="5993674" cy="2590800"/>
            </a:xfrm>
          </p:grpSpPr>
          <p:grpSp>
            <p:nvGrpSpPr>
              <p:cNvPr id="5" name="Group 22"/>
              <p:cNvGrpSpPr>
                <a:grpSpLocks/>
              </p:cNvGrpSpPr>
              <p:nvPr/>
            </p:nvGrpSpPr>
            <p:grpSpPr bwMode="auto">
              <a:xfrm>
                <a:off x="1035423" y="3048000"/>
                <a:ext cx="1726474" cy="2590800"/>
                <a:chOff x="1035423" y="3276600"/>
                <a:chExt cx="1726474" cy="2590800"/>
              </a:xfrm>
            </p:grpSpPr>
            <p:sp>
              <p:nvSpPr>
                <p:cNvPr id="80920" name="Rectangle 16"/>
                <p:cNvSpPr>
                  <a:spLocks noChangeArrowheads="1"/>
                </p:cNvSpPr>
                <p:nvPr/>
              </p:nvSpPr>
              <p:spPr bwMode="auto">
                <a:xfrm>
                  <a:off x="1035423" y="3657600"/>
                  <a:ext cx="1726474" cy="22098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0921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1618896" y="3276600"/>
                  <a:ext cx="566143" cy="3847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US" sz="1900" dirty="0">
                      <a:latin typeface="Calibri"/>
                      <a:cs typeface="Calibri"/>
                    </a:rPr>
                    <a:t>t =1</a:t>
                  </a:r>
                </a:p>
              </p:txBody>
            </p:sp>
          </p:grpSp>
          <p:grpSp>
            <p:nvGrpSpPr>
              <p:cNvPr id="6" name="Group 25"/>
              <p:cNvGrpSpPr>
                <a:grpSpLocks/>
              </p:cNvGrpSpPr>
              <p:nvPr/>
            </p:nvGrpSpPr>
            <p:grpSpPr bwMode="auto">
              <a:xfrm>
                <a:off x="3219097" y="3048000"/>
                <a:ext cx="1676400" cy="2590800"/>
                <a:chOff x="3219097" y="3276600"/>
                <a:chExt cx="1676400" cy="2590800"/>
              </a:xfrm>
            </p:grpSpPr>
            <p:sp>
              <p:nvSpPr>
                <p:cNvPr id="80918" name="Rectangle 16"/>
                <p:cNvSpPr>
                  <a:spLocks noChangeArrowheads="1"/>
                </p:cNvSpPr>
                <p:nvPr/>
              </p:nvSpPr>
              <p:spPr bwMode="auto">
                <a:xfrm>
                  <a:off x="3219097" y="3657600"/>
                  <a:ext cx="1676400" cy="22098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0919" name="TextBox 27"/>
                <p:cNvSpPr txBox="1">
                  <a:spLocks noChangeArrowheads="1"/>
                </p:cNvSpPr>
                <p:nvPr/>
              </p:nvSpPr>
              <p:spPr bwMode="auto">
                <a:xfrm>
                  <a:off x="3862498" y="3276600"/>
                  <a:ext cx="566143" cy="3847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US" sz="1900" dirty="0">
                      <a:latin typeface="Calibri"/>
                      <a:cs typeface="Calibri"/>
                    </a:rPr>
                    <a:t>t =2</a:t>
                  </a:r>
                </a:p>
              </p:txBody>
            </p:sp>
          </p:grpSp>
          <p:sp>
            <p:nvSpPr>
              <p:cNvPr id="80916" name="TextBox 36"/>
              <p:cNvSpPr txBox="1">
                <a:spLocks noChangeArrowheads="1"/>
              </p:cNvSpPr>
              <p:nvPr/>
            </p:nvSpPr>
            <p:spPr bwMode="auto">
              <a:xfrm>
                <a:off x="5989567" y="3048000"/>
                <a:ext cx="566143" cy="384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1900" dirty="0">
                    <a:latin typeface="Calibri"/>
                    <a:cs typeface="Calibri"/>
                  </a:rPr>
                  <a:t>t =3</a:t>
                </a:r>
              </a:p>
            </p:txBody>
          </p:sp>
          <p:sp>
            <p:nvSpPr>
              <p:cNvPr id="80917" name="Rectangle 16"/>
              <p:cNvSpPr>
                <a:spLocks noChangeArrowheads="1"/>
              </p:cNvSpPr>
              <p:nvPr/>
            </p:nvSpPr>
            <p:spPr bwMode="auto">
              <a:xfrm>
                <a:off x="5352697" y="3429000"/>
                <a:ext cx="1676400" cy="2209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346451" y="3152775"/>
              <a:ext cx="5645150" cy="1970090"/>
              <a:chOff x="3346451" y="3152775"/>
              <a:chExt cx="5645150" cy="1970090"/>
            </a:xfrm>
          </p:grpSpPr>
          <p:grpSp>
            <p:nvGrpSpPr>
              <p:cNvPr id="2" name="Group 4"/>
              <p:cNvGrpSpPr>
                <a:grpSpLocks/>
              </p:cNvGrpSpPr>
              <p:nvPr/>
            </p:nvGrpSpPr>
            <p:grpSpPr bwMode="auto">
              <a:xfrm>
                <a:off x="3346451" y="3152775"/>
                <a:ext cx="1358900" cy="1970088"/>
                <a:chOff x="1231366" y="3762103"/>
                <a:chExt cx="1358537" cy="1970314"/>
              </a:xfrm>
            </p:grpSpPr>
            <p:sp>
              <p:nvSpPr>
                <p:cNvPr id="80932" name="Oval 2"/>
                <p:cNvSpPr>
                  <a:spLocks noChangeArrowheads="1"/>
                </p:cNvSpPr>
                <p:nvPr/>
              </p:nvSpPr>
              <p:spPr bwMode="auto">
                <a:xfrm>
                  <a:off x="1231366" y="3762103"/>
                  <a:ext cx="627017" cy="62701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b="1">
                      <a:latin typeface="Calibri"/>
                      <a:cs typeface="Calibri"/>
                    </a:rPr>
                    <a:t>G</a:t>
                  </a:r>
                  <a:r>
                    <a:rPr lang="en-US" b="1" baseline="-25000">
                      <a:latin typeface="Calibri"/>
                      <a:cs typeface="Calibri"/>
                    </a:rPr>
                    <a:t>1</a:t>
                  </a:r>
                  <a:r>
                    <a:rPr lang="en-US" b="1" baseline="30000">
                      <a:latin typeface="Calibri"/>
                      <a:cs typeface="Calibri"/>
                    </a:rPr>
                    <a:t>a</a:t>
                  </a:r>
                  <a:endParaRPr lang="en-US" b="1">
                    <a:latin typeface="Calibri"/>
                    <a:cs typeface="Calibri"/>
                  </a:endParaRPr>
                </a:p>
              </p:txBody>
            </p:sp>
            <p:sp>
              <p:nvSpPr>
                <p:cNvPr id="7" name="Oval 3"/>
                <p:cNvSpPr>
                  <a:spLocks noChangeArrowheads="1"/>
                </p:cNvSpPr>
                <p:nvPr/>
              </p:nvSpPr>
              <p:spPr bwMode="auto">
                <a:xfrm>
                  <a:off x="1231366" y="5105282"/>
                  <a:ext cx="626895" cy="627135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b="1" dirty="0">
                      <a:latin typeface="Calibri"/>
                      <a:cs typeface="Calibri"/>
                    </a:rPr>
                    <a:t>E</a:t>
                  </a:r>
                  <a:r>
                    <a:rPr lang="en-US" sz="1600" b="1" baseline="-25000" dirty="0">
                      <a:latin typeface="Calibri"/>
                      <a:cs typeface="Calibri"/>
                    </a:rPr>
                    <a:t>1</a:t>
                  </a:r>
                  <a:r>
                    <a:rPr lang="en-US" b="1" baseline="30000" dirty="0">
                      <a:latin typeface="Calibri"/>
                      <a:cs typeface="Calibri"/>
                    </a:rPr>
                    <a:t>a</a:t>
                  </a:r>
                  <a:endParaRPr lang="en-US" sz="2000" b="1" dirty="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80934" name="AutoShape 4"/>
                <p:cNvCxnSpPr>
                  <a:cxnSpLocks noChangeShapeType="1"/>
                  <a:stCxn id="80932" idx="4"/>
                  <a:endCxn id="7" idx="0"/>
                </p:cNvCxnSpPr>
                <p:nvPr/>
              </p:nvCxnSpPr>
              <p:spPr bwMode="auto">
                <a:xfrm rot="5400000">
                  <a:off x="1186735" y="4747260"/>
                  <a:ext cx="716280" cy="1588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9" name="Oval 5"/>
                <p:cNvSpPr>
                  <a:spLocks noChangeArrowheads="1"/>
                </p:cNvSpPr>
                <p:nvPr/>
              </p:nvSpPr>
              <p:spPr bwMode="auto">
                <a:xfrm>
                  <a:off x="1963009" y="5105282"/>
                  <a:ext cx="626894" cy="627135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b="1" dirty="0">
                      <a:latin typeface="Calibri"/>
                      <a:cs typeface="Calibri"/>
                    </a:rPr>
                    <a:t>E</a:t>
                  </a:r>
                  <a:r>
                    <a:rPr lang="en-US" sz="1600" b="1" baseline="-25000" dirty="0">
                      <a:latin typeface="Calibri"/>
                      <a:cs typeface="Calibri"/>
                    </a:rPr>
                    <a:t>1</a:t>
                  </a:r>
                  <a:r>
                    <a:rPr lang="en-US" b="1" baseline="30000" dirty="0">
                      <a:latin typeface="Calibri"/>
                      <a:cs typeface="Calibri"/>
                    </a:rPr>
                    <a:t>b</a:t>
                  </a:r>
                  <a:endParaRPr lang="en-US" sz="2000" b="1" dirty="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80936" name="AutoShape 6"/>
                <p:cNvCxnSpPr>
                  <a:cxnSpLocks noChangeShapeType="1"/>
                  <a:stCxn id="80937" idx="4"/>
                  <a:endCxn id="9" idx="0"/>
                </p:cNvCxnSpPr>
                <p:nvPr/>
              </p:nvCxnSpPr>
              <p:spPr bwMode="auto">
                <a:xfrm rot="5400000">
                  <a:off x="2162095" y="4991100"/>
                  <a:ext cx="228600" cy="1588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80937" name="Oval 9"/>
                <p:cNvSpPr>
                  <a:spLocks noChangeArrowheads="1"/>
                </p:cNvSpPr>
                <p:nvPr/>
              </p:nvSpPr>
              <p:spPr bwMode="auto">
                <a:xfrm>
                  <a:off x="1962886" y="4249783"/>
                  <a:ext cx="627017" cy="62701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b="1">
                      <a:latin typeface="Calibri"/>
                      <a:cs typeface="Calibri"/>
                    </a:rPr>
                    <a:t>G</a:t>
                  </a:r>
                  <a:r>
                    <a:rPr lang="en-US" b="1" baseline="-25000">
                      <a:latin typeface="Calibri"/>
                      <a:cs typeface="Calibri"/>
                    </a:rPr>
                    <a:t>1</a:t>
                  </a:r>
                  <a:r>
                    <a:rPr lang="en-US" b="1" baseline="30000">
                      <a:latin typeface="Calibri"/>
                      <a:cs typeface="Calibri"/>
                    </a:rPr>
                    <a:t>b</a:t>
                  </a:r>
                  <a:endParaRPr lang="en-US" b="1"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3" name="Group 11"/>
              <p:cNvGrpSpPr>
                <a:grpSpLocks/>
              </p:cNvGrpSpPr>
              <p:nvPr/>
            </p:nvGrpSpPr>
            <p:grpSpPr bwMode="auto">
              <a:xfrm>
                <a:off x="3973636" y="3152775"/>
                <a:ext cx="2890714" cy="1970088"/>
                <a:chOff x="1858495" y="3762103"/>
                <a:chExt cx="2891133" cy="1970314"/>
              </a:xfrm>
            </p:grpSpPr>
            <p:sp>
              <p:nvSpPr>
                <p:cNvPr id="80922" name="Oval 17"/>
                <p:cNvSpPr>
                  <a:spLocks noChangeArrowheads="1"/>
                </p:cNvSpPr>
                <p:nvPr/>
              </p:nvSpPr>
              <p:spPr bwMode="auto">
                <a:xfrm>
                  <a:off x="3391091" y="3762103"/>
                  <a:ext cx="627017" cy="62701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b="1">
                      <a:latin typeface="Calibri"/>
                      <a:cs typeface="Calibri"/>
                    </a:rPr>
                    <a:t>G</a:t>
                  </a:r>
                  <a:r>
                    <a:rPr lang="en-US" b="1" baseline="-25000">
                      <a:latin typeface="Calibri"/>
                      <a:cs typeface="Calibri"/>
                    </a:rPr>
                    <a:t>2</a:t>
                  </a:r>
                  <a:r>
                    <a:rPr lang="en-US" b="1" baseline="30000">
                      <a:latin typeface="Calibri"/>
                      <a:cs typeface="Calibri"/>
                    </a:rPr>
                    <a:t>a</a:t>
                  </a:r>
                  <a:endParaRPr lang="en-US" b="1">
                    <a:latin typeface="Calibri"/>
                    <a:cs typeface="Calibri"/>
                  </a:endParaRPr>
                </a:p>
              </p:txBody>
            </p:sp>
            <p:sp>
              <p:nvSpPr>
                <p:cNvPr id="14" name="Oval 18"/>
                <p:cNvSpPr>
                  <a:spLocks noChangeArrowheads="1"/>
                </p:cNvSpPr>
                <p:nvPr/>
              </p:nvSpPr>
              <p:spPr bwMode="auto">
                <a:xfrm>
                  <a:off x="3390531" y="5105282"/>
                  <a:ext cx="627154" cy="627135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b="1" dirty="0">
                      <a:latin typeface="Calibri"/>
                      <a:cs typeface="Calibri"/>
                    </a:rPr>
                    <a:t>E</a:t>
                  </a:r>
                  <a:r>
                    <a:rPr lang="en-US" sz="1600" b="1" baseline="-25000" dirty="0">
                      <a:latin typeface="Calibri"/>
                      <a:cs typeface="Calibri"/>
                    </a:rPr>
                    <a:t>2</a:t>
                  </a:r>
                  <a:r>
                    <a:rPr lang="en-US" b="1" baseline="30000" dirty="0">
                      <a:latin typeface="Calibri"/>
                      <a:cs typeface="Calibri"/>
                    </a:rPr>
                    <a:t>a</a:t>
                  </a:r>
                  <a:endParaRPr lang="en-US" sz="2000" b="1" dirty="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80924" name="AutoShape 19"/>
                <p:cNvCxnSpPr>
                  <a:cxnSpLocks noChangeShapeType="1"/>
                  <a:stCxn id="80922" idx="4"/>
                  <a:endCxn id="14" idx="0"/>
                </p:cNvCxnSpPr>
                <p:nvPr/>
              </p:nvCxnSpPr>
              <p:spPr bwMode="auto">
                <a:xfrm rot="5400000">
                  <a:off x="3346460" y="4747260"/>
                  <a:ext cx="716280" cy="1588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16" name="Oval 20"/>
                <p:cNvSpPr>
                  <a:spLocks noChangeArrowheads="1"/>
                </p:cNvSpPr>
                <p:nvPr/>
              </p:nvSpPr>
              <p:spPr bwMode="auto">
                <a:xfrm>
                  <a:off x="4122475" y="5105282"/>
                  <a:ext cx="627153" cy="627135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b="1" dirty="0">
                      <a:latin typeface="Calibri"/>
                      <a:cs typeface="Calibri"/>
                    </a:rPr>
                    <a:t>E</a:t>
                  </a:r>
                  <a:r>
                    <a:rPr lang="en-US" sz="1600" b="1" baseline="-25000" dirty="0">
                      <a:latin typeface="Calibri"/>
                      <a:cs typeface="Calibri"/>
                    </a:rPr>
                    <a:t>2</a:t>
                  </a:r>
                  <a:r>
                    <a:rPr lang="en-US" b="1" baseline="30000" dirty="0">
                      <a:latin typeface="Calibri"/>
                      <a:cs typeface="Calibri"/>
                    </a:rPr>
                    <a:t>b</a:t>
                  </a:r>
                  <a:endParaRPr lang="en-US" sz="2000" b="1" dirty="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80926" name="AutoShape 21"/>
                <p:cNvCxnSpPr>
                  <a:cxnSpLocks noChangeShapeType="1"/>
                  <a:stCxn id="80927" idx="4"/>
                  <a:endCxn id="16" idx="0"/>
                </p:cNvCxnSpPr>
                <p:nvPr/>
              </p:nvCxnSpPr>
              <p:spPr bwMode="auto">
                <a:xfrm rot="5400000">
                  <a:off x="4321820" y="4991100"/>
                  <a:ext cx="228600" cy="1588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80927" name="Oval 22"/>
                <p:cNvSpPr>
                  <a:spLocks noChangeArrowheads="1"/>
                </p:cNvSpPr>
                <p:nvPr/>
              </p:nvSpPr>
              <p:spPr bwMode="auto">
                <a:xfrm>
                  <a:off x="4122611" y="4249783"/>
                  <a:ext cx="627017" cy="62701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b="1">
                      <a:latin typeface="Calibri"/>
                      <a:cs typeface="Calibri"/>
                    </a:rPr>
                    <a:t>G</a:t>
                  </a:r>
                  <a:r>
                    <a:rPr lang="en-US" b="1" baseline="-25000">
                      <a:latin typeface="Calibri"/>
                      <a:cs typeface="Calibri"/>
                    </a:rPr>
                    <a:t>2</a:t>
                  </a:r>
                  <a:r>
                    <a:rPr lang="en-US" b="1" baseline="30000">
                      <a:latin typeface="Calibri"/>
                      <a:cs typeface="Calibri"/>
                    </a:rPr>
                    <a:t>b</a:t>
                  </a:r>
                  <a:endParaRPr lang="en-US" b="1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80928" name="AutoShape 25"/>
                <p:cNvCxnSpPr>
                  <a:cxnSpLocks noChangeShapeType="1"/>
                  <a:stCxn id="80932" idx="6"/>
                  <a:endCxn id="80922" idx="2"/>
                </p:cNvCxnSpPr>
                <p:nvPr/>
              </p:nvCxnSpPr>
              <p:spPr bwMode="auto">
                <a:xfrm>
                  <a:off x="1858495" y="3999403"/>
                  <a:ext cx="1532596" cy="76209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80929" name="AutoShape 26"/>
                <p:cNvCxnSpPr>
                  <a:cxnSpLocks noChangeShapeType="1"/>
                  <a:stCxn id="80937" idx="6"/>
                  <a:endCxn id="80927" idx="2"/>
                </p:cNvCxnSpPr>
                <p:nvPr/>
              </p:nvCxnSpPr>
              <p:spPr bwMode="auto">
                <a:xfrm>
                  <a:off x="2590316" y="4487083"/>
                  <a:ext cx="1532295" cy="76209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80930" name="AutoShape 27"/>
                <p:cNvCxnSpPr>
                  <a:cxnSpLocks noChangeShapeType="1"/>
                  <a:stCxn id="80937" idx="6"/>
                  <a:endCxn id="80922" idx="3"/>
                </p:cNvCxnSpPr>
                <p:nvPr/>
              </p:nvCxnSpPr>
              <p:spPr bwMode="auto">
                <a:xfrm flipV="1">
                  <a:off x="2590316" y="4297295"/>
                  <a:ext cx="892599" cy="189788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80931" name="AutoShape 28"/>
                <p:cNvCxnSpPr>
                  <a:cxnSpLocks noChangeShapeType="1"/>
                  <a:stCxn id="80922" idx="6"/>
                  <a:endCxn id="80927" idx="1"/>
                </p:cNvCxnSpPr>
                <p:nvPr/>
              </p:nvCxnSpPr>
              <p:spPr bwMode="auto">
                <a:xfrm>
                  <a:off x="4018108" y="4075612"/>
                  <a:ext cx="196328" cy="265995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sp>
            <p:nvSpPr>
              <p:cNvPr id="30" name="Oval 17"/>
              <p:cNvSpPr>
                <a:spLocks noChangeArrowheads="1"/>
              </p:cNvSpPr>
              <p:nvPr/>
            </p:nvSpPr>
            <p:spPr bwMode="auto">
              <a:xfrm>
                <a:off x="7632702" y="3152777"/>
                <a:ext cx="627063" cy="62706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8" tIns="45719" rIns="91438" bIns="45719" anchor="ctr"/>
              <a:lstStyle/>
              <a:p>
                <a:pPr algn="ctr"/>
                <a:r>
                  <a:rPr lang="en-US" b="1">
                    <a:latin typeface="Calibri"/>
                    <a:cs typeface="Calibri"/>
                  </a:rPr>
                  <a:t>G</a:t>
                </a:r>
                <a:r>
                  <a:rPr lang="en-US" b="1" baseline="-25000">
                    <a:latin typeface="Calibri"/>
                    <a:cs typeface="Calibri"/>
                  </a:rPr>
                  <a:t>3</a:t>
                </a:r>
                <a:r>
                  <a:rPr lang="en-US" b="1" baseline="30000">
                    <a:latin typeface="Calibri"/>
                    <a:cs typeface="Calibri"/>
                  </a:rPr>
                  <a:t>a</a:t>
                </a:r>
                <a:endParaRPr lang="en-US" b="1">
                  <a:latin typeface="Calibri"/>
                  <a:cs typeface="Calibri"/>
                </a:endParaRPr>
              </a:p>
            </p:txBody>
          </p:sp>
          <p:sp>
            <p:nvSpPr>
              <p:cNvPr id="31" name="Oval 18"/>
              <p:cNvSpPr>
                <a:spLocks noChangeArrowheads="1"/>
              </p:cNvSpPr>
              <p:nvPr/>
            </p:nvSpPr>
            <p:spPr bwMode="auto">
              <a:xfrm>
                <a:off x="7632702" y="4495802"/>
                <a:ext cx="627063" cy="62706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1438" tIns="45719" rIns="91438" bIns="45719" anchor="ctr"/>
              <a:lstStyle/>
              <a:p>
                <a:pPr algn="ctr">
                  <a:defRPr/>
                </a:pPr>
                <a:r>
                  <a:rPr lang="en-US" b="1" dirty="0">
                    <a:latin typeface="Calibri"/>
                    <a:cs typeface="Calibri"/>
                  </a:rPr>
                  <a:t>E</a:t>
                </a:r>
                <a:r>
                  <a:rPr lang="en-US" sz="1600" b="1" baseline="-25000" dirty="0">
                    <a:latin typeface="Calibri"/>
                    <a:cs typeface="Calibri"/>
                  </a:rPr>
                  <a:t>3</a:t>
                </a:r>
                <a:r>
                  <a:rPr lang="en-US" b="1" baseline="30000" dirty="0">
                    <a:latin typeface="Calibri"/>
                    <a:cs typeface="Calibri"/>
                  </a:rPr>
                  <a:t>a</a:t>
                </a:r>
                <a:endParaRPr lang="en-US" sz="2000" b="1" dirty="0">
                  <a:latin typeface="Calibri"/>
                  <a:cs typeface="Calibri"/>
                </a:endParaRPr>
              </a:p>
            </p:txBody>
          </p:sp>
          <p:cxnSp>
            <p:nvCxnSpPr>
              <p:cNvPr id="32" name="AutoShape 19"/>
              <p:cNvCxnSpPr>
                <a:cxnSpLocks noChangeShapeType="1"/>
                <a:stCxn id="30" idx="4"/>
                <a:endCxn id="31" idx="0"/>
              </p:cNvCxnSpPr>
              <p:nvPr/>
            </p:nvCxnSpPr>
            <p:spPr bwMode="auto">
              <a:xfrm rot="5400000">
                <a:off x="7587458" y="4137820"/>
                <a:ext cx="717551" cy="1587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3" name="Oval 20"/>
              <p:cNvSpPr>
                <a:spLocks noChangeArrowheads="1"/>
              </p:cNvSpPr>
              <p:nvPr/>
            </p:nvSpPr>
            <p:spPr bwMode="auto">
              <a:xfrm>
                <a:off x="8364538" y="4495802"/>
                <a:ext cx="627063" cy="62706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1438" tIns="45719" rIns="91438" bIns="45719" anchor="ctr"/>
              <a:lstStyle/>
              <a:p>
                <a:pPr algn="ctr">
                  <a:defRPr/>
                </a:pPr>
                <a:r>
                  <a:rPr lang="en-US" b="1" dirty="0">
                    <a:latin typeface="Calibri"/>
                    <a:cs typeface="Calibri"/>
                  </a:rPr>
                  <a:t>E</a:t>
                </a:r>
                <a:r>
                  <a:rPr lang="en-US" sz="1600" b="1" baseline="-25000" dirty="0">
                    <a:latin typeface="Calibri"/>
                    <a:cs typeface="Calibri"/>
                  </a:rPr>
                  <a:t>3</a:t>
                </a:r>
                <a:r>
                  <a:rPr lang="en-US" b="1" baseline="30000" dirty="0">
                    <a:latin typeface="Calibri"/>
                    <a:cs typeface="Calibri"/>
                  </a:rPr>
                  <a:t>b</a:t>
                </a:r>
                <a:endParaRPr lang="en-US" sz="2000" b="1" dirty="0">
                  <a:latin typeface="Calibri"/>
                  <a:cs typeface="Calibri"/>
                </a:endParaRPr>
              </a:p>
            </p:txBody>
          </p:sp>
          <p:cxnSp>
            <p:nvCxnSpPr>
              <p:cNvPr id="34" name="AutoShape 21"/>
              <p:cNvCxnSpPr>
                <a:cxnSpLocks noChangeShapeType="1"/>
                <a:stCxn id="35" idx="4"/>
                <a:endCxn id="33" idx="0"/>
              </p:cNvCxnSpPr>
              <p:nvPr/>
            </p:nvCxnSpPr>
            <p:spPr bwMode="auto">
              <a:xfrm rot="5400000">
                <a:off x="8563769" y="4382295"/>
                <a:ext cx="228600" cy="158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5" name="Oval 22"/>
              <p:cNvSpPr>
                <a:spLocks noChangeArrowheads="1"/>
              </p:cNvSpPr>
              <p:nvPr/>
            </p:nvSpPr>
            <p:spPr bwMode="auto">
              <a:xfrm>
                <a:off x="8364538" y="3640138"/>
                <a:ext cx="627063" cy="62706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8" tIns="45719" rIns="91438" bIns="45719" anchor="ctr"/>
              <a:lstStyle/>
              <a:p>
                <a:pPr algn="ctr"/>
                <a:r>
                  <a:rPr lang="en-US" b="1">
                    <a:latin typeface="Calibri"/>
                    <a:cs typeface="Calibri"/>
                  </a:rPr>
                  <a:t>G</a:t>
                </a:r>
                <a:r>
                  <a:rPr lang="en-US" b="1" baseline="-25000">
                    <a:latin typeface="Calibri"/>
                    <a:cs typeface="Calibri"/>
                  </a:rPr>
                  <a:t>3</a:t>
                </a:r>
                <a:r>
                  <a:rPr lang="en-US" b="1" baseline="30000">
                    <a:latin typeface="Calibri"/>
                    <a:cs typeface="Calibri"/>
                  </a:rPr>
                  <a:t>b</a:t>
                </a:r>
                <a:endParaRPr lang="en-US" b="1">
                  <a:latin typeface="Calibri"/>
                  <a:cs typeface="Calibri"/>
                </a:endParaRPr>
              </a:p>
            </p:txBody>
          </p:sp>
          <p:cxnSp>
            <p:nvCxnSpPr>
              <p:cNvPr id="36" name="AutoShape 28"/>
              <p:cNvCxnSpPr>
                <a:cxnSpLocks noChangeShapeType="1"/>
                <a:stCxn id="30" idx="6"/>
                <a:endCxn id="35" idx="1"/>
              </p:cNvCxnSpPr>
              <p:nvPr/>
            </p:nvCxnSpPr>
            <p:spPr bwMode="auto">
              <a:xfrm>
                <a:off x="8259763" y="3465514"/>
                <a:ext cx="196851" cy="2667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8" name="AutoShape 25"/>
              <p:cNvCxnSpPr>
                <a:cxnSpLocks noChangeShapeType="1"/>
                <a:stCxn id="80922" idx="6"/>
                <a:endCxn id="30" idx="2"/>
              </p:cNvCxnSpPr>
              <p:nvPr/>
            </p:nvCxnSpPr>
            <p:spPr bwMode="auto">
              <a:xfrm>
                <a:off x="6132513" y="3465513"/>
                <a:ext cx="1500187" cy="1587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9" name="AutoShape 27"/>
              <p:cNvCxnSpPr>
                <a:cxnSpLocks noChangeShapeType="1"/>
                <a:endCxn id="30" idx="3"/>
              </p:cNvCxnSpPr>
              <p:nvPr/>
            </p:nvCxnSpPr>
            <p:spPr bwMode="auto">
              <a:xfrm flipV="1">
                <a:off x="6864352" y="3687763"/>
                <a:ext cx="860425" cy="1905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0" name="AutoShape 26"/>
              <p:cNvCxnSpPr>
                <a:cxnSpLocks noChangeShapeType="1"/>
                <a:stCxn id="80927" idx="6"/>
                <a:endCxn id="35" idx="2"/>
              </p:cNvCxnSpPr>
              <p:nvPr/>
            </p:nvCxnSpPr>
            <p:spPr bwMode="auto">
              <a:xfrm flipV="1">
                <a:off x="6864351" y="3954463"/>
                <a:ext cx="1500188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7" name="Oval 22"/>
              <p:cNvSpPr>
                <a:spLocks noChangeArrowheads="1"/>
              </p:cNvSpPr>
              <p:nvPr/>
            </p:nvSpPr>
            <p:spPr bwMode="auto">
              <a:xfrm>
                <a:off x="8362951" y="3638551"/>
                <a:ext cx="627063" cy="627063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438" tIns="45719" rIns="91438" bIns="45719" anchor="ctr"/>
              <a:lstStyle/>
              <a:p>
                <a:pPr algn="ctr"/>
                <a:r>
                  <a:rPr lang="en-US" b="1">
                    <a:latin typeface="Calibri"/>
                    <a:cs typeface="Calibri"/>
                  </a:rPr>
                  <a:t>G</a:t>
                </a:r>
                <a:r>
                  <a:rPr lang="en-US" b="1" baseline="-25000">
                    <a:latin typeface="Calibri"/>
                    <a:cs typeface="Calibri"/>
                  </a:rPr>
                  <a:t>3</a:t>
                </a:r>
                <a:r>
                  <a:rPr lang="en-US" b="1" baseline="30000">
                    <a:latin typeface="Calibri"/>
                    <a:cs typeface="Calibri"/>
                  </a:rPr>
                  <a:t>b</a:t>
                </a:r>
                <a:endParaRPr lang="en-US" b="1">
                  <a:latin typeface="Calibri"/>
                  <a:cs typeface="Calibri"/>
                </a:endParaRPr>
              </a:p>
            </p:txBody>
          </p:sp>
        </p:grpSp>
      </p:grpSp>
      <p:cxnSp>
        <p:nvCxnSpPr>
          <p:cNvPr id="44" name="AutoShape 28">
            <a:extLst>
              <a:ext uri="{FF2B5EF4-FFF2-40B4-BE49-F238E27FC236}">
                <a16:creationId xmlns:a16="http://schemas.microsoft.com/office/drawing/2014/main" id="{46F3F217-B832-A6DF-446F-6A5C148E11E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60952" y="3389254"/>
            <a:ext cx="254987" cy="32152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55706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DBN Particle Filters</a:t>
            </a:r>
          </a:p>
        </p:txBody>
      </p:sp>
      <p:sp>
        <p:nvSpPr>
          <p:cNvPr id="819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particle is a complete sample for a time step</a:t>
            </a:r>
          </a:p>
          <a:p>
            <a:pPr lvl="6"/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b="1" dirty="0">
                <a:latin typeface="Calibri"/>
                <a:ea typeface="ＭＳ Ｐゴシック" pitchFamily="34" charset="-128"/>
                <a:cs typeface="Calibri"/>
              </a:rPr>
              <a:t>Initialize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: Generate prior samples for the t=1 Bayes net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Example particle: </a:t>
            </a:r>
            <a:r>
              <a:rPr lang="en-US" sz="2400" b="1" dirty="0">
                <a:latin typeface="Calibri"/>
                <a:ea typeface="ＭＳ Ｐゴシック" pitchFamily="34" charset="-128"/>
                <a:cs typeface="Calibri"/>
              </a:rPr>
              <a:t>G</a:t>
            </a:r>
            <a:r>
              <a:rPr lang="en-US" sz="2400" b="1" baseline="-25000" dirty="0">
                <a:latin typeface="Calibri"/>
                <a:ea typeface="ＭＳ Ｐゴシック" pitchFamily="34" charset="-128"/>
                <a:cs typeface="Calibri"/>
              </a:rPr>
              <a:t>1</a:t>
            </a:r>
            <a:r>
              <a:rPr lang="en-US" sz="2400" b="1" baseline="30000" dirty="0">
                <a:latin typeface="Calibri"/>
                <a:ea typeface="ＭＳ Ｐゴシック" pitchFamily="34" charset="-128"/>
                <a:cs typeface="Calibri"/>
              </a:rPr>
              <a:t>a 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= (3,3) </a:t>
            </a:r>
            <a:r>
              <a:rPr lang="en-US" sz="2400" b="1" dirty="0">
                <a:latin typeface="Calibri"/>
                <a:ea typeface="ＭＳ Ｐゴシック" pitchFamily="34" charset="-128"/>
                <a:cs typeface="Calibri"/>
              </a:rPr>
              <a:t>G</a:t>
            </a:r>
            <a:r>
              <a:rPr lang="en-US" sz="2400" b="1" baseline="-25000" dirty="0">
                <a:latin typeface="Calibri"/>
                <a:ea typeface="ＭＳ Ｐゴシック" pitchFamily="34" charset="-128"/>
                <a:cs typeface="Calibri"/>
              </a:rPr>
              <a:t>1</a:t>
            </a:r>
            <a:r>
              <a:rPr lang="en-US" sz="2400" b="1" baseline="300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= (5,3) </a:t>
            </a:r>
          </a:p>
          <a:p>
            <a:pPr lvl="1"/>
            <a:endParaRPr lang="en-US" sz="11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b="1" dirty="0">
                <a:latin typeface="Calibri"/>
                <a:ea typeface="ＭＳ Ｐゴシック" pitchFamily="34" charset="-128"/>
                <a:cs typeface="Calibri"/>
              </a:rPr>
              <a:t>Elapse time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: Sample a successor for each particle 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Example successor: </a:t>
            </a:r>
            <a:r>
              <a:rPr lang="en-US" sz="2400" b="1" dirty="0">
                <a:latin typeface="Calibri"/>
                <a:ea typeface="ＭＳ Ｐゴシック" pitchFamily="34" charset="-128"/>
                <a:cs typeface="Calibri"/>
              </a:rPr>
              <a:t>G</a:t>
            </a:r>
            <a:r>
              <a:rPr lang="en-US" sz="2400" b="1" baseline="-25000" dirty="0">
                <a:latin typeface="Calibri"/>
                <a:ea typeface="ＭＳ Ｐゴシック" pitchFamily="34" charset="-128"/>
                <a:cs typeface="Calibri"/>
              </a:rPr>
              <a:t>2</a:t>
            </a:r>
            <a:r>
              <a:rPr lang="en-US" sz="2400" b="1" baseline="30000" dirty="0">
                <a:latin typeface="Calibri"/>
                <a:ea typeface="ＭＳ Ｐゴシック" pitchFamily="34" charset="-128"/>
                <a:cs typeface="Calibri"/>
              </a:rPr>
              <a:t>a 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= (2,3) </a:t>
            </a:r>
            <a:r>
              <a:rPr lang="en-US" sz="2400" b="1" dirty="0">
                <a:latin typeface="Calibri"/>
                <a:ea typeface="ＭＳ Ｐゴシック" pitchFamily="34" charset="-128"/>
                <a:cs typeface="Calibri"/>
              </a:rPr>
              <a:t>G</a:t>
            </a:r>
            <a:r>
              <a:rPr lang="en-US" sz="2400" b="1" baseline="-25000" dirty="0">
                <a:latin typeface="Calibri"/>
                <a:ea typeface="ＭＳ Ｐゴシック" pitchFamily="34" charset="-128"/>
                <a:cs typeface="Calibri"/>
              </a:rPr>
              <a:t>2</a:t>
            </a:r>
            <a:r>
              <a:rPr lang="en-US" sz="2400" b="1" baseline="300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= (6,3)</a:t>
            </a:r>
          </a:p>
          <a:p>
            <a:pPr lvl="8"/>
            <a:endParaRPr lang="en-US" sz="1600" b="1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b="1" dirty="0">
                <a:latin typeface="Calibri"/>
                <a:ea typeface="ＭＳ Ｐゴシック" pitchFamily="34" charset="-128"/>
                <a:cs typeface="Calibri"/>
              </a:rPr>
              <a:t>Observe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: Weight each </a:t>
            </a:r>
            <a:r>
              <a:rPr lang="en-US" sz="2400" i="1" u="sng" dirty="0">
                <a:latin typeface="Calibri"/>
                <a:ea typeface="ＭＳ Ｐゴシック" pitchFamily="34" charset="-128"/>
                <a:cs typeface="Calibri"/>
              </a:rPr>
              <a:t>entire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 sample by the likelihood of the evidence conditioned on the sample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Likelihood: P(</a:t>
            </a:r>
            <a:r>
              <a:rPr lang="en-US" sz="2400" b="1" dirty="0"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2400" b="1" baseline="-25000" dirty="0">
                <a:latin typeface="Calibri"/>
                <a:ea typeface="ＭＳ Ｐゴシック" pitchFamily="34" charset="-128"/>
                <a:cs typeface="Calibri"/>
              </a:rPr>
              <a:t>2</a:t>
            </a:r>
            <a:r>
              <a:rPr lang="en-US" sz="2400" b="1" baseline="30000" dirty="0">
                <a:latin typeface="Calibri"/>
                <a:ea typeface="ＭＳ Ｐゴシック" pitchFamily="34" charset="-128"/>
                <a:cs typeface="Calibri"/>
              </a:rPr>
              <a:t>a 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lang="en-US" sz="2400" b="1" dirty="0">
                <a:latin typeface="Calibri"/>
                <a:ea typeface="ＭＳ Ｐゴシック" pitchFamily="34" charset="-128"/>
                <a:cs typeface="Calibri"/>
              </a:rPr>
              <a:t>G</a:t>
            </a:r>
            <a:r>
              <a:rPr lang="en-US" sz="2400" b="1" baseline="-25000" dirty="0">
                <a:latin typeface="Calibri"/>
                <a:ea typeface="ＭＳ Ｐゴシック" pitchFamily="34" charset="-128"/>
                <a:cs typeface="Calibri"/>
              </a:rPr>
              <a:t>2</a:t>
            </a:r>
            <a:r>
              <a:rPr lang="en-US" sz="2400" b="1" baseline="30000" dirty="0">
                <a:latin typeface="Calibri"/>
                <a:ea typeface="ＭＳ Ｐゴシック" pitchFamily="34" charset="-128"/>
                <a:cs typeface="Calibri"/>
              </a:rPr>
              <a:t>a 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) * P(</a:t>
            </a:r>
            <a:r>
              <a:rPr lang="en-US" sz="2400" b="1" dirty="0"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2400" b="1" baseline="-25000" dirty="0">
                <a:latin typeface="Calibri"/>
                <a:ea typeface="ＭＳ Ｐゴシック" pitchFamily="34" charset="-128"/>
                <a:cs typeface="Calibri"/>
              </a:rPr>
              <a:t>2</a:t>
            </a:r>
            <a:r>
              <a:rPr lang="en-US" sz="2400" b="1" baseline="300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lang="en-US" sz="2400" b="1" dirty="0">
                <a:latin typeface="Calibri"/>
                <a:ea typeface="ＭＳ Ｐゴシック" pitchFamily="34" charset="-128"/>
                <a:cs typeface="Calibri"/>
              </a:rPr>
              <a:t>G</a:t>
            </a:r>
            <a:r>
              <a:rPr lang="en-US" sz="2400" b="1" baseline="-25000" dirty="0">
                <a:latin typeface="Calibri"/>
                <a:ea typeface="ＭＳ Ｐゴシック" pitchFamily="34" charset="-128"/>
                <a:cs typeface="Calibri"/>
              </a:rPr>
              <a:t>2</a:t>
            </a:r>
            <a:r>
              <a:rPr lang="en-US" sz="2400" b="1" baseline="300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endParaRPr lang="en-US" sz="1100" b="1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b="1" dirty="0">
                <a:latin typeface="Calibri"/>
                <a:ea typeface="ＭＳ Ｐゴシック" pitchFamily="34" charset="-128"/>
                <a:cs typeface="Calibri"/>
              </a:rPr>
              <a:t>Resample: 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Select prior samples (tuples of values) in proportion to their likelihood</a:t>
            </a:r>
          </a:p>
          <a:p>
            <a:endParaRPr lang="en-US" sz="1100" b="1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DEE8DE-828C-8AE3-9CA6-CACDD55F74EB}"/>
              </a:ext>
            </a:extLst>
          </p:cNvPr>
          <p:cNvGrpSpPr>
            <a:grpSpLocks noChangeAspect="1"/>
          </p:cNvGrpSpPr>
          <p:nvPr/>
        </p:nvGrpSpPr>
        <p:grpSpPr>
          <a:xfrm>
            <a:off x="7696200" y="1524000"/>
            <a:ext cx="4231341" cy="1559859"/>
            <a:chOff x="3149600" y="3048000"/>
            <a:chExt cx="5994400" cy="2209800"/>
          </a:xfrm>
        </p:grpSpPr>
        <p:grpSp>
          <p:nvGrpSpPr>
            <p:cNvPr id="5" name="Group 45">
              <a:extLst>
                <a:ext uri="{FF2B5EF4-FFF2-40B4-BE49-F238E27FC236}">
                  <a16:creationId xmlns:a16="http://schemas.microsoft.com/office/drawing/2014/main" id="{8677647C-7FFB-F3CA-005C-B417A2306B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9600" y="3048000"/>
              <a:ext cx="5994400" cy="2209800"/>
              <a:chOff x="1035423" y="3429000"/>
              <a:chExt cx="5993674" cy="2209800"/>
            </a:xfrm>
          </p:grpSpPr>
          <p:sp>
            <p:nvSpPr>
              <p:cNvPr id="42" name="Rectangle 16">
                <a:extLst>
                  <a:ext uri="{FF2B5EF4-FFF2-40B4-BE49-F238E27FC236}">
                    <a16:creationId xmlns:a16="http://schemas.microsoft.com/office/drawing/2014/main" id="{EF769519-E92D-5BF4-AEF9-AFD6DFE20D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5423" y="3429000"/>
                <a:ext cx="1726474" cy="2209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0" name="Rectangle 16">
                <a:extLst>
                  <a:ext uri="{FF2B5EF4-FFF2-40B4-BE49-F238E27FC236}">
                    <a16:creationId xmlns:a16="http://schemas.microsoft.com/office/drawing/2014/main" id="{C7E069A0-5627-7E6E-7EDA-C7595568D7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9098" y="3429000"/>
                <a:ext cx="1676399" cy="2209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39" name="Rectangle 16">
                <a:extLst>
                  <a:ext uri="{FF2B5EF4-FFF2-40B4-BE49-F238E27FC236}">
                    <a16:creationId xmlns:a16="http://schemas.microsoft.com/office/drawing/2014/main" id="{45FF282B-5DD2-8E06-7F00-F3E391831A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697" y="3429000"/>
                <a:ext cx="1676400" cy="2209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C71EC79-CF96-39D5-A133-7211B4EE2378}"/>
                </a:ext>
              </a:extLst>
            </p:cNvPr>
            <p:cNvGrpSpPr/>
            <p:nvPr/>
          </p:nvGrpSpPr>
          <p:grpSpPr>
            <a:xfrm>
              <a:off x="3346451" y="3152774"/>
              <a:ext cx="5645150" cy="1970091"/>
              <a:chOff x="3346451" y="3152774"/>
              <a:chExt cx="5645150" cy="1970091"/>
            </a:xfrm>
          </p:grpSpPr>
          <p:grpSp>
            <p:nvGrpSpPr>
              <p:cNvPr id="7" name="Group 4">
                <a:extLst>
                  <a:ext uri="{FF2B5EF4-FFF2-40B4-BE49-F238E27FC236}">
                    <a16:creationId xmlns:a16="http://schemas.microsoft.com/office/drawing/2014/main" id="{F0345E99-6E72-5BBE-0F22-FA23BA1070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46451" y="3152774"/>
                <a:ext cx="1358900" cy="1114569"/>
                <a:chOff x="1231366" y="3762103"/>
                <a:chExt cx="1358537" cy="1114697"/>
              </a:xfrm>
            </p:grpSpPr>
            <p:sp>
              <p:nvSpPr>
                <p:cNvPr id="30" name="Oval 2">
                  <a:extLst>
                    <a:ext uri="{FF2B5EF4-FFF2-40B4-BE49-F238E27FC236}">
                      <a16:creationId xmlns:a16="http://schemas.microsoft.com/office/drawing/2014/main" id="{92218ACD-5D50-4456-6A70-472C98BE21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31366" y="3762103"/>
                  <a:ext cx="627017" cy="62701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b="1">
                      <a:latin typeface="Calibri"/>
                      <a:cs typeface="Calibri"/>
                    </a:rPr>
                    <a:t>G</a:t>
                  </a:r>
                  <a:r>
                    <a:rPr lang="en-US" b="1" baseline="-25000">
                      <a:latin typeface="Calibri"/>
                      <a:cs typeface="Calibri"/>
                    </a:rPr>
                    <a:t>1</a:t>
                  </a:r>
                  <a:r>
                    <a:rPr lang="en-US" b="1" baseline="30000">
                      <a:latin typeface="Calibri"/>
                      <a:cs typeface="Calibri"/>
                    </a:rPr>
                    <a:t>a</a:t>
                  </a:r>
                  <a:endParaRPr lang="en-US" b="1">
                    <a:latin typeface="Calibri"/>
                    <a:cs typeface="Calibri"/>
                  </a:endParaRPr>
                </a:p>
              </p:txBody>
            </p:sp>
            <p:sp>
              <p:nvSpPr>
                <p:cNvPr id="35" name="Oval 9">
                  <a:extLst>
                    <a:ext uri="{FF2B5EF4-FFF2-40B4-BE49-F238E27FC236}">
                      <a16:creationId xmlns:a16="http://schemas.microsoft.com/office/drawing/2014/main" id="{5A7D5C2F-B7A0-7ACD-480E-F3C5AF6176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2886" y="4249783"/>
                  <a:ext cx="627017" cy="62701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b="1">
                      <a:latin typeface="Calibri"/>
                      <a:cs typeface="Calibri"/>
                    </a:rPr>
                    <a:t>G</a:t>
                  </a:r>
                  <a:r>
                    <a:rPr lang="en-US" b="1" baseline="-25000">
                      <a:latin typeface="Calibri"/>
                      <a:cs typeface="Calibri"/>
                    </a:rPr>
                    <a:t>1</a:t>
                  </a:r>
                  <a:r>
                    <a:rPr lang="en-US" b="1" baseline="30000">
                      <a:latin typeface="Calibri"/>
                      <a:cs typeface="Calibri"/>
                    </a:rPr>
                    <a:t>b</a:t>
                  </a:r>
                  <a:endParaRPr lang="en-US" b="1"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8" name="Group 11">
                <a:extLst>
                  <a:ext uri="{FF2B5EF4-FFF2-40B4-BE49-F238E27FC236}">
                    <a16:creationId xmlns:a16="http://schemas.microsoft.com/office/drawing/2014/main" id="{90C45E74-2D4C-CC8D-5E5F-5C0A683F17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73636" y="3152775"/>
                <a:ext cx="2890714" cy="1970088"/>
                <a:chOff x="1858495" y="3762103"/>
                <a:chExt cx="2891133" cy="1970314"/>
              </a:xfrm>
            </p:grpSpPr>
            <p:sp>
              <p:nvSpPr>
                <p:cNvPr id="20" name="Oval 17">
                  <a:extLst>
                    <a:ext uri="{FF2B5EF4-FFF2-40B4-BE49-F238E27FC236}">
                      <a16:creationId xmlns:a16="http://schemas.microsoft.com/office/drawing/2014/main" id="{A007B541-EF23-3DB2-B884-6CF08EB2B9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91091" y="3762103"/>
                  <a:ext cx="627017" cy="62701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b="1">
                      <a:latin typeface="Calibri"/>
                      <a:cs typeface="Calibri"/>
                    </a:rPr>
                    <a:t>G</a:t>
                  </a:r>
                  <a:r>
                    <a:rPr lang="en-US" b="1" baseline="-25000">
                      <a:latin typeface="Calibri"/>
                      <a:cs typeface="Calibri"/>
                    </a:rPr>
                    <a:t>2</a:t>
                  </a:r>
                  <a:r>
                    <a:rPr lang="en-US" b="1" baseline="30000">
                      <a:latin typeface="Calibri"/>
                      <a:cs typeface="Calibri"/>
                    </a:rPr>
                    <a:t>a</a:t>
                  </a:r>
                  <a:endParaRPr lang="en-US" b="1">
                    <a:latin typeface="Calibri"/>
                    <a:cs typeface="Calibri"/>
                  </a:endParaRPr>
                </a:p>
              </p:txBody>
            </p:sp>
            <p:sp>
              <p:nvSpPr>
                <p:cNvPr id="21" name="Oval 18">
                  <a:extLst>
                    <a:ext uri="{FF2B5EF4-FFF2-40B4-BE49-F238E27FC236}">
                      <a16:creationId xmlns:a16="http://schemas.microsoft.com/office/drawing/2014/main" id="{ECA6BA0C-AE67-1D76-6A1B-83744B8DB1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90531" y="5105282"/>
                  <a:ext cx="627154" cy="627135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b="1" dirty="0">
                      <a:latin typeface="Calibri"/>
                      <a:cs typeface="Calibri"/>
                    </a:rPr>
                    <a:t>E</a:t>
                  </a:r>
                  <a:r>
                    <a:rPr lang="en-US" sz="1600" b="1" baseline="-25000" dirty="0">
                      <a:latin typeface="Calibri"/>
                      <a:cs typeface="Calibri"/>
                    </a:rPr>
                    <a:t>2</a:t>
                  </a:r>
                  <a:r>
                    <a:rPr lang="en-US" b="1" baseline="30000" dirty="0">
                      <a:latin typeface="Calibri"/>
                      <a:cs typeface="Calibri"/>
                    </a:rPr>
                    <a:t>a</a:t>
                  </a:r>
                  <a:endParaRPr lang="en-US" sz="2000" b="1" dirty="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22" name="AutoShape 19">
                  <a:extLst>
                    <a:ext uri="{FF2B5EF4-FFF2-40B4-BE49-F238E27FC236}">
                      <a16:creationId xmlns:a16="http://schemas.microsoft.com/office/drawing/2014/main" id="{6CB154ED-62CA-0A40-BD08-53808FB8FA25}"/>
                    </a:ext>
                  </a:extLst>
                </p:cNvPr>
                <p:cNvCxnSpPr>
                  <a:cxnSpLocks noChangeShapeType="1"/>
                  <a:stCxn id="20" idx="4"/>
                  <a:endCxn id="21" idx="0"/>
                </p:cNvCxnSpPr>
                <p:nvPr/>
              </p:nvCxnSpPr>
              <p:spPr bwMode="auto">
                <a:xfrm rot="5400000">
                  <a:off x="3346460" y="4747260"/>
                  <a:ext cx="716280" cy="1588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23" name="Oval 20">
                  <a:extLst>
                    <a:ext uri="{FF2B5EF4-FFF2-40B4-BE49-F238E27FC236}">
                      <a16:creationId xmlns:a16="http://schemas.microsoft.com/office/drawing/2014/main" id="{AA606E9D-CA61-B9FA-7912-D332E5A828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22475" y="5105282"/>
                  <a:ext cx="627153" cy="627135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b="1" dirty="0">
                      <a:latin typeface="Calibri"/>
                      <a:cs typeface="Calibri"/>
                    </a:rPr>
                    <a:t>E</a:t>
                  </a:r>
                  <a:r>
                    <a:rPr lang="en-US" sz="1600" b="1" baseline="-25000" dirty="0">
                      <a:latin typeface="Calibri"/>
                      <a:cs typeface="Calibri"/>
                    </a:rPr>
                    <a:t>2</a:t>
                  </a:r>
                  <a:r>
                    <a:rPr lang="en-US" b="1" baseline="30000" dirty="0">
                      <a:latin typeface="Calibri"/>
                      <a:cs typeface="Calibri"/>
                    </a:rPr>
                    <a:t>b</a:t>
                  </a:r>
                  <a:endParaRPr lang="en-US" sz="2000" b="1" dirty="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24" name="AutoShape 21">
                  <a:extLst>
                    <a:ext uri="{FF2B5EF4-FFF2-40B4-BE49-F238E27FC236}">
                      <a16:creationId xmlns:a16="http://schemas.microsoft.com/office/drawing/2014/main" id="{B2E7DFFF-5F82-F000-DF3C-9A6B13A93275}"/>
                    </a:ext>
                  </a:extLst>
                </p:cNvPr>
                <p:cNvCxnSpPr>
                  <a:cxnSpLocks noChangeShapeType="1"/>
                  <a:stCxn id="25" idx="4"/>
                  <a:endCxn id="23" idx="0"/>
                </p:cNvCxnSpPr>
                <p:nvPr/>
              </p:nvCxnSpPr>
              <p:spPr bwMode="auto">
                <a:xfrm rot="5400000">
                  <a:off x="4321820" y="4991100"/>
                  <a:ext cx="228600" cy="1588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25" name="Oval 22">
                  <a:extLst>
                    <a:ext uri="{FF2B5EF4-FFF2-40B4-BE49-F238E27FC236}">
                      <a16:creationId xmlns:a16="http://schemas.microsoft.com/office/drawing/2014/main" id="{44906956-5870-BCC0-1035-E66975D621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22611" y="4249783"/>
                  <a:ext cx="627017" cy="62701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b="1">
                      <a:latin typeface="Calibri"/>
                      <a:cs typeface="Calibri"/>
                    </a:rPr>
                    <a:t>G</a:t>
                  </a:r>
                  <a:r>
                    <a:rPr lang="en-US" b="1" baseline="-25000">
                      <a:latin typeface="Calibri"/>
                      <a:cs typeface="Calibri"/>
                    </a:rPr>
                    <a:t>2</a:t>
                  </a:r>
                  <a:r>
                    <a:rPr lang="en-US" b="1" baseline="30000">
                      <a:latin typeface="Calibri"/>
                      <a:cs typeface="Calibri"/>
                    </a:rPr>
                    <a:t>b</a:t>
                  </a:r>
                  <a:endParaRPr lang="en-US" b="1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26" name="AutoShape 25">
                  <a:extLst>
                    <a:ext uri="{FF2B5EF4-FFF2-40B4-BE49-F238E27FC236}">
                      <a16:creationId xmlns:a16="http://schemas.microsoft.com/office/drawing/2014/main" id="{4668B84A-4E52-8FE4-49B6-6483E79A2DF9}"/>
                    </a:ext>
                  </a:extLst>
                </p:cNvPr>
                <p:cNvCxnSpPr>
                  <a:cxnSpLocks noChangeShapeType="1"/>
                  <a:stCxn id="30" idx="6"/>
                  <a:endCxn id="20" idx="2"/>
                </p:cNvCxnSpPr>
                <p:nvPr/>
              </p:nvCxnSpPr>
              <p:spPr bwMode="auto">
                <a:xfrm>
                  <a:off x="1858495" y="3999403"/>
                  <a:ext cx="1532596" cy="76209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7" name="AutoShape 26">
                  <a:extLst>
                    <a:ext uri="{FF2B5EF4-FFF2-40B4-BE49-F238E27FC236}">
                      <a16:creationId xmlns:a16="http://schemas.microsoft.com/office/drawing/2014/main" id="{1E8CC859-C2BF-EBEB-F1B6-D8A229C68954}"/>
                    </a:ext>
                  </a:extLst>
                </p:cNvPr>
                <p:cNvCxnSpPr>
                  <a:cxnSpLocks noChangeShapeType="1"/>
                  <a:stCxn id="35" idx="6"/>
                  <a:endCxn id="25" idx="2"/>
                </p:cNvCxnSpPr>
                <p:nvPr/>
              </p:nvCxnSpPr>
              <p:spPr bwMode="auto">
                <a:xfrm>
                  <a:off x="2590316" y="4487083"/>
                  <a:ext cx="1532295" cy="76209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8" name="AutoShape 27">
                  <a:extLst>
                    <a:ext uri="{FF2B5EF4-FFF2-40B4-BE49-F238E27FC236}">
                      <a16:creationId xmlns:a16="http://schemas.microsoft.com/office/drawing/2014/main" id="{5F8728FB-F3AB-6659-72F3-A240AB6244FC}"/>
                    </a:ext>
                  </a:extLst>
                </p:cNvPr>
                <p:cNvCxnSpPr>
                  <a:cxnSpLocks noChangeShapeType="1"/>
                  <a:stCxn id="35" idx="6"/>
                  <a:endCxn id="20" idx="3"/>
                </p:cNvCxnSpPr>
                <p:nvPr/>
              </p:nvCxnSpPr>
              <p:spPr bwMode="auto">
                <a:xfrm flipV="1">
                  <a:off x="2590316" y="4297295"/>
                  <a:ext cx="892599" cy="189788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9" name="AutoShape 28">
                  <a:extLst>
                    <a:ext uri="{FF2B5EF4-FFF2-40B4-BE49-F238E27FC236}">
                      <a16:creationId xmlns:a16="http://schemas.microsoft.com/office/drawing/2014/main" id="{2141B108-4BDC-7F6A-139E-A038E12BDF63}"/>
                    </a:ext>
                  </a:extLst>
                </p:cNvPr>
                <p:cNvCxnSpPr>
                  <a:cxnSpLocks noChangeShapeType="1"/>
                  <a:stCxn id="20" idx="6"/>
                  <a:endCxn id="25" idx="1"/>
                </p:cNvCxnSpPr>
                <p:nvPr/>
              </p:nvCxnSpPr>
              <p:spPr bwMode="auto">
                <a:xfrm>
                  <a:off x="4018108" y="4075612"/>
                  <a:ext cx="196328" cy="265995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sp>
            <p:nvSpPr>
              <p:cNvPr id="9" name="Oval 17">
                <a:extLst>
                  <a:ext uri="{FF2B5EF4-FFF2-40B4-BE49-F238E27FC236}">
                    <a16:creationId xmlns:a16="http://schemas.microsoft.com/office/drawing/2014/main" id="{FA00A4B3-5DFE-22FC-E7E1-06564F4F2B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32702" y="3152777"/>
                <a:ext cx="627063" cy="62706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8" tIns="45719" rIns="91438" bIns="45719" anchor="ctr"/>
              <a:lstStyle/>
              <a:p>
                <a:pPr algn="ctr"/>
                <a:r>
                  <a:rPr lang="en-US" b="1">
                    <a:latin typeface="Calibri"/>
                    <a:cs typeface="Calibri"/>
                  </a:rPr>
                  <a:t>G</a:t>
                </a:r>
                <a:r>
                  <a:rPr lang="en-US" b="1" baseline="-25000">
                    <a:latin typeface="Calibri"/>
                    <a:cs typeface="Calibri"/>
                  </a:rPr>
                  <a:t>3</a:t>
                </a:r>
                <a:r>
                  <a:rPr lang="en-US" b="1" baseline="30000">
                    <a:latin typeface="Calibri"/>
                    <a:cs typeface="Calibri"/>
                  </a:rPr>
                  <a:t>a</a:t>
                </a:r>
                <a:endParaRPr lang="en-US" b="1">
                  <a:latin typeface="Calibri"/>
                  <a:cs typeface="Calibri"/>
                </a:endParaRPr>
              </a:p>
            </p:txBody>
          </p:sp>
          <p:sp>
            <p:nvSpPr>
              <p:cNvPr id="10" name="Oval 18">
                <a:extLst>
                  <a:ext uri="{FF2B5EF4-FFF2-40B4-BE49-F238E27FC236}">
                    <a16:creationId xmlns:a16="http://schemas.microsoft.com/office/drawing/2014/main" id="{B53F17B3-2DF5-C981-14FA-C4749A6070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32702" y="4495802"/>
                <a:ext cx="627063" cy="62706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1438" tIns="45719" rIns="91438" bIns="45719" anchor="ctr"/>
              <a:lstStyle/>
              <a:p>
                <a:pPr algn="ctr">
                  <a:defRPr/>
                </a:pPr>
                <a:r>
                  <a:rPr lang="en-US" b="1" dirty="0">
                    <a:latin typeface="Calibri"/>
                    <a:cs typeface="Calibri"/>
                  </a:rPr>
                  <a:t>E</a:t>
                </a:r>
                <a:r>
                  <a:rPr lang="en-US" sz="1600" b="1" baseline="-25000" dirty="0">
                    <a:latin typeface="Calibri"/>
                    <a:cs typeface="Calibri"/>
                  </a:rPr>
                  <a:t>3</a:t>
                </a:r>
                <a:r>
                  <a:rPr lang="en-US" b="1" baseline="30000" dirty="0">
                    <a:latin typeface="Calibri"/>
                    <a:cs typeface="Calibri"/>
                  </a:rPr>
                  <a:t>a</a:t>
                </a:r>
                <a:endParaRPr lang="en-US" sz="2000" b="1" dirty="0">
                  <a:latin typeface="Calibri"/>
                  <a:cs typeface="Calibri"/>
                </a:endParaRPr>
              </a:p>
            </p:txBody>
          </p:sp>
          <p:cxnSp>
            <p:nvCxnSpPr>
              <p:cNvPr id="11" name="AutoShape 19">
                <a:extLst>
                  <a:ext uri="{FF2B5EF4-FFF2-40B4-BE49-F238E27FC236}">
                    <a16:creationId xmlns:a16="http://schemas.microsoft.com/office/drawing/2014/main" id="{4A6C4714-9DDC-C6ED-8615-7F31C5974147}"/>
                  </a:ext>
                </a:extLst>
              </p:cNvPr>
              <p:cNvCxnSpPr>
                <a:cxnSpLocks noChangeShapeType="1"/>
                <a:stCxn id="9" idx="4"/>
                <a:endCxn id="10" idx="0"/>
              </p:cNvCxnSpPr>
              <p:nvPr/>
            </p:nvCxnSpPr>
            <p:spPr bwMode="auto">
              <a:xfrm rot="5400000">
                <a:off x="7587458" y="4137820"/>
                <a:ext cx="717551" cy="1587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2" name="Oval 20">
                <a:extLst>
                  <a:ext uri="{FF2B5EF4-FFF2-40B4-BE49-F238E27FC236}">
                    <a16:creationId xmlns:a16="http://schemas.microsoft.com/office/drawing/2014/main" id="{36D00CE0-4CB1-1FE1-4CD9-5FB7E18C0B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64538" y="4495802"/>
                <a:ext cx="627063" cy="62706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1438" tIns="45719" rIns="91438" bIns="45719" anchor="ctr"/>
              <a:lstStyle/>
              <a:p>
                <a:pPr algn="ctr">
                  <a:defRPr/>
                </a:pPr>
                <a:r>
                  <a:rPr lang="en-US" b="1" dirty="0">
                    <a:latin typeface="Calibri"/>
                    <a:cs typeface="Calibri"/>
                  </a:rPr>
                  <a:t>E</a:t>
                </a:r>
                <a:r>
                  <a:rPr lang="en-US" sz="1600" b="1" baseline="-25000" dirty="0">
                    <a:latin typeface="Calibri"/>
                    <a:cs typeface="Calibri"/>
                  </a:rPr>
                  <a:t>3</a:t>
                </a:r>
                <a:r>
                  <a:rPr lang="en-US" b="1" baseline="30000" dirty="0">
                    <a:latin typeface="Calibri"/>
                    <a:cs typeface="Calibri"/>
                  </a:rPr>
                  <a:t>b</a:t>
                </a:r>
                <a:endParaRPr lang="en-US" sz="2000" b="1" dirty="0">
                  <a:latin typeface="Calibri"/>
                  <a:cs typeface="Calibri"/>
                </a:endParaRPr>
              </a:p>
            </p:txBody>
          </p:sp>
          <p:cxnSp>
            <p:nvCxnSpPr>
              <p:cNvPr id="13" name="AutoShape 21">
                <a:extLst>
                  <a:ext uri="{FF2B5EF4-FFF2-40B4-BE49-F238E27FC236}">
                    <a16:creationId xmlns:a16="http://schemas.microsoft.com/office/drawing/2014/main" id="{1F1B1B43-11A2-934B-6486-904C32E45811}"/>
                  </a:ext>
                </a:extLst>
              </p:cNvPr>
              <p:cNvCxnSpPr>
                <a:cxnSpLocks noChangeShapeType="1"/>
                <a:stCxn id="14" idx="4"/>
                <a:endCxn id="12" idx="0"/>
              </p:cNvCxnSpPr>
              <p:nvPr/>
            </p:nvCxnSpPr>
            <p:spPr bwMode="auto">
              <a:xfrm rot="5400000">
                <a:off x="8563769" y="4382295"/>
                <a:ext cx="228600" cy="158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4" name="Oval 22">
                <a:extLst>
                  <a:ext uri="{FF2B5EF4-FFF2-40B4-BE49-F238E27FC236}">
                    <a16:creationId xmlns:a16="http://schemas.microsoft.com/office/drawing/2014/main" id="{513C719B-A572-AD41-E6ED-D7B174FAA6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64538" y="3640138"/>
                <a:ext cx="627063" cy="62706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8" tIns="45719" rIns="91438" bIns="45719" anchor="ctr"/>
              <a:lstStyle/>
              <a:p>
                <a:pPr algn="ctr"/>
                <a:r>
                  <a:rPr lang="en-US" b="1">
                    <a:latin typeface="Calibri"/>
                    <a:cs typeface="Calibri"/>
                  </a:rPr>
                  <a:t>G</a:t>
                </a:r>
                <a:r>
                  <a:rPr lang="en-US" b="1" baseline="-25000">
                    <a:latin typeface="Calibri"/>
                    <a:cs typeface="Calibri"/>
                  </a:rPr>
                  <a:t>3</a:t>
                </a:r>
                <a:r>
                  <a:rPr lang="en-US" b="1" baseline="30000">
                    <a:latin typeface="Calibri"/>
                    <a:cs typeface="Calibri"/>
                  </a:rPr>
                  <a:t>b</a:t>
                </a:r>
                <a:endParaRPr lang="en-US" b="1">
                  <a:latin typeface="Calibri"/>
                  <a:cs typeface="Calibri"/>
                </a:endParaRPr>
              </a:p>
            </p:txBody>
          </p:sp>
          <p:cxnSp>
            <p:nvCxnSpPr>
              <p:cNvPr id="15" name="AutoShape 28">
                <a:extLst>
                  <a:ext uri="{FF2B5EF4-FFF2-40B4-BE49-F238E27FC236}">
                    <a16:creationId xmlns:a16="http://schemas.microsoft.com/office/drawing/2014/main" id="{D21D50FD-9A9E-5614-D02A-654F1BFFD77E}"/>
                  </a:ext>
                </a:extLst>
              </p:cNvPr>
              <p:cNvCxnSpPr>
                <a:cxnSpLocks noChangeShapeType="1"/>
                <a:stCxn id="9" idx="6"/>
                <a:endCxn id="14" idx="1"/>
              </p:cNvCxnSpPr>
              <p:nvPr/>
            </p:nvCxnSpPr>
            <p:spPr bwMode="auto">
              <a:xfrm>
                <a:off x="8259763" y="3465514"/>
                <a:ext cx="196851" cy="2667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6" name="AutoShape 25">
                <a:extLst>
                  <a:ext uri="{FF2B5EF4-FFF2-40B4-BE49-F238E27FC236}">
                    <a16:creationId xmlns:a16="http://schemas.microsoft.com/office/drawing/2014/main" id="{7BC1F03A-52A3-F8E1-F928-E24FBB369DDF}"/>
                  </a:ext>
                </a:extLst>
              </p:cNvPr>
              <p:cNvCxnSpPr>
                <a:cxnSpLocks noChangeShapeType="1"/>
                <a:stCxn id="20" idx="6"/>
                <a:endCxn id="9" idx="2"/>
              </p:cNvCxnSpPr>
              <p:nvPr/>
            </p:nvCxnSpPr>
            <p:spPr bwMode="auto">
              <a:xfrm>
                <a:off x="6132513" y="3465513"/>
                <a:ext cx="1500187" cy="1587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7" name="AutoShape 27">
                <a:extLst>
                  <a:ext uri="{FF2B5EF4-FFF2-40B4-BE49-F238E27FC236}">
                    <a16:creationId xmlns:a16="http://schemas.microsoft.com/office/drawing/2014/main" id="{B4094180-D6E7-E858-ED1A-434CDD69A987}"/>
                  </a:ext>
                </a:extLst>
              </p:cNvPr>
              <p:cNvCxnSpPr>
                <a:cxnSpLocks noChangeShapeType="1"/>
                <a:endCxn id="9" idx="3"/>
              </p:cNvCxnSpPr>
              <p:nvPr/>
            </p:nvCxnSpPr>
            <p:spPr bwMode="auto">
              <a:xfrm flipV="1">
                <a:off x="6864352" y="3687763"/>
                <a:ext cx="860425" cy="1905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8" name="AutoShape 26">
                <a:extLst>
                  <a:ext uri="{FF2B5EF4-FFF2-40B4-BE49-F238E27FC236}">
                    <a16:creationId xmlns:a16="http://schemas.microsoft.com/office/drawing/2014/main" id="{55D12303-A779-9CC4-54A0-8B2252EEB42A}"/>
                  </a:ext>
                </a:extLst>
              </p:cNvPr>
              <p:cNvCxnSpPr>
                <a:cxnSpLocks noChangeShapeType="1"/>
                <a:stCxn id="25" idx="6"/>
                <a:endCxn id="14" idx="2"/>
              </p:cNvCxnSpPr>
              <p:nvPr/>
            </p:nvCxnSpPr>
            <p:spPr bwMode="auto">
              <a:xfrm flipV="1">
                <a:off x="6864351" y="3954463"/>
                <a:ext cx="1500188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9" name="Oval 22">
                <a:extLst>
                  <a:ext uri="{FF2B5EF4-FFF2-40B4-BE49-F238E27FC236}">
                    <a16:creationId xmlns:a16="http://schemas.microsoft.com/office/drawing/2014/main" id="{0F874485-AD2F-220F-E980-EB0E90141C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62951" y="3638551"/>
                <a:ext cx="627063" cy="627063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438" tIns="45719" rIns="91438" bIns="45719" anchor="ctr"/>
              <a:lstStyle/>
              <a:p>
                <a:pPr algn="ctr"/>
                <a:r>
                  <a:rPr lang="en-US" b="1">
                    <a:latin typeface="Calibri"/>
                    <a:cs typeface="Calibri"/>
                  </a:rPr>
                  <a:t>G</a:t>
                </a:r>
                <a:r>
                  <a:rPr lang="en-US" b="1" baseline="-25000">
                    <a:latin typeface="Calibri"/>
                    <a:cs typeface="Calibri"/>
                  </a:rPr>
                  <a:t>3</a:t>
                </a:r>
                <a:r>
                  <a:rPr lang="en-US" b="1" baseline="30000">
                    <a:latin typeface="Calibri"/>
                    <a:cs typeface="Calibri"/>
                  </a:rPr>
                  <a:t>b</a:t>
                </a:r>
                <a:endParaRPr lang="en-US" b="1">
                  <a:latin typeface="Calibri"/>
                  <a:cs typeface="Calibri"/>
                </a:endParaRPr>
              </a:p>
            </p:txBody>
          </p:sp>
        </p:grpSp>
      </p:grpSp>
      <p:cxnSp>
        <p:nvCxnSpPr>
          <p:cNvPr id="44" name="AutoShape 28">
            <a:extLst>
              <a:ext uri="{FF2B5EF4-FFF2-40B4-BE49-F238E27FC236}">
                <a16:creationId xmlns:a16="http://schemas.microsoft.com/office/drawing/2014/main" id="{FB63E52F-1607-FD00-D237-AF7D4868686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276753" y="1798780"/>
            <a:ext cx="181447" cy="164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2863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Hidden Markov Models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1117600" y="3511550"/>
            <a:ext cx="10439400" cy="3194045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Sensor models are the same at all times </a:t>
            </a:r>
          </a:p>
          <a:p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Current evidence is independent of everything else given the current state</a:t>
            </a:r>
          </a:p>
          <a:p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Filtering: calculate the distribution </a:t>
            </a:r>
            <a:r>
              <a:rPr lang="en-US" sz="2400" b="1" i="1" dirty="0">
                <a:solidFill>
                  <a:srgbClr val="CC00CC"/>
                </a:solidFill>
                <a:ea typeface="ＭＳ Ｐゴシック" pitchFamily="34" charset="-128"/>
              </a:rPr>
              <a:t>f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1:</a:t>
            </a:r>
            <a:r>
              <a:rPr lang="en-US" sz="2400" i="1" baseline="-25000" dirty="0">
                <a:solidFill>
                  <a:srgbClr val="CC00CC"/>
                </a:solidFill>
                <a:ea typeface="ＭＳ Ｐゴシック" pitchFamily="34" charset="-128"/>
              </a:rPr>
              <a:t>t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 </a:t>
            </a:r>
            <a:r>
              <a:rPr lang="en-US" sz="2400" dirty="0">
                <a:ea typeface="ＭＳ Ｐゴシック" pitchFamily="34" charset="-128"/>
              </a:rPr>
              <a:t>=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X</a:t>
            </a:r>
            <a:r>
              <a:rPr lang="en-US" sz="2800" i="1" baseline="-25000" dirty="0">
                <a:solidFill>
                  <a:srgbClr val="CC00CC"/>
                </a:solidFill>
              </a:rPr>
              <a:t>t</a:t>
            </a:r>
            <a:r>
              <a:rPr lang="en-US" sz="2400" dirty="0">
                <a:solidFill>
                  <a:srgbClr val="CC00CC"/>
                </a:solidFill>
              </a:rPr>
              <a:t>|</a:t>
            </a:r>
            <a:r>
              <a:rPr lang="en-US" sz="2400" i="1" dirty="0">
                <a:solidFill>
                  <a:srgbClr val="CC00CC"/>
                </a:solidFill>
              </a:rPr>
              <a:t>e</a:t>
            </a:r>
            <a:r>
              <a:rPr lang="en-US" sz="2800" baseline="-25000" dirty="0">
                <a:solidFill>
                  <a:srgbClr val="CC00CC"/>
                </a:solidFill>
              </a:rPr>
              <a:t>1:</a:t>
            </a:r>
            <a:r>
              <a:rPr lang="en-US" sz="2800" i="1" baseline="-25000" dirty="0">
                <a:solidFill>
                  <a:srgbClr val="CC00CC"/>
                </a:solidFill>
              </a:rPr>
              <a:t>t</a:t>
            </a:r>
            <a:r>
              <a:rPr lang="en-US" sz="2400" dirty="0">
                <a:solidFill>
                  <a:srgbClr val="CC00CC"/>
                </a:solidFill>
              </a:rPr>
              <a:t>) .</a:t>
            </a:r>
          </a:p>
          <a:p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Forward Algorithm: Predict (Time Elapse), Update, Normalize.</a:t>
            </a:r>
            <a:endParaRPr lang="en-US" sz="2400" dirty="0">
              <a:solidFill>
                <a:srgbClr val="CC00CC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Forward Algorithm: </a:t>
            </a:r>
            <a:r>
              <a:rPr lang="en-US" sz="2400" i="1" dirty="0">
                <a:solidFill>
                  <a:srgbClr val="CC00CD"/>
                </a:solidFill>
              </a:rPr>
              <a:t>P</a:t>
            </a:r>
            <a:r>
              <a:rPr lang="en-US" sz="2400" dirty="0">
                <a:solidFill>
                  <a:srgbClr val="CC00CD"/>
                </a:solidFill>
              </a:rPr>
              <a:t>(</a:t>
            </a:r>
            <a:r>
              <a:rPr lang="en-US" sz="2400" i="1" dirty="0">
                <a:solidFill>
                  <a:srgbClr val="CC00CD"/>
                </a:solidFill>
              </a:rPr>
              <a:t>X</a:t>
            </a:r>
            <a:r>
              <a:rPr lang="en-US" sz="2400" i="1" baseline="-25000" dirty="0">
                <a:solidFill>
                  <a:srgbClr val="CC00CD"/>
                </a:solidFill>
              </a:rPr>
              <a:t>t</a:t>
            </a:r>
            <a:r>
              <a:rPr lang="en-US" sz="2400" baseline="-25000" dirty="0">
                <a:solidFill>
                  <a:srgbClr val="CC00CD"/>
                </a:solidFill>
              </a:rPr>
              <a:t>+1</a:t>
            </a:r>
            <a:r>
              <a:rPr lang="en-US" sz="2400" dirty="0">
                <a:solidFill>
                  <a:srgbClr val="CC00CD"/>
                </a:solidFill>
              </a:rPr>
              <a:t>|</a:t>
            </a:r>
            <a:r>
              <a:rPr lang="en-US" sz="2400" i="1" dirty="0">
                <a:solidFill>
                  <a:srgbClr val="CC00CD"/>
                </a:solidFill>
              </a:rPr>
              <a:t>e</a:t>
            </a:r>
            <a:r>
              <a:rPr lang="en-US" sz="2400" baseline="-25000" dirty="0">
                <a:solidFill>
                  <a:srgbClr val="CC00CD"/>
                </a:solidFill>
              </a:rPr>
              <a:t>1:</a:t>
            </a:r>
            <a:r>
              <a:rPr lang="en-US" sz="2400" i="1" baseline="-25000" dirty="0">
                <a:solidFill>
                  <a:srgbClr val="CC00CD"/>
                </a:solidFill>
              </a:rPr>
              <a:t>t</a:t>
            </a:r>
            <a:r>
              <a:rPr lang="en-US" sz="2400" baseline="-25000" dirty="0">
                <a:solidFill>
                  <a:srgbClr val="CC00CD"/>
                </a:solidFill>
              </a:rPr>
              <a:t>+1</a:t>
            </a:r>
            <a:r>
              <a:rPr lang="en-US" sz="2400" dirty="0">
                <a:solidFill>
                  <a:srgbClr val="CC00CD"/>
                </a:solidFill>
              </a:rPr>
              <a:t>) = </a:t>
            </a:r>
            <a:r>
              <a:rPr lang="en-US" sz="2400" i="1" dirty="0">
                <a:solidFill>
                  <a:srgbClr val="CC00CD"/>
                </a:solidFill>
                <a:sym typeface="Symbol"/>
              </a:rPr>
              <a:t>α </a:t>
            </a:r>
            <a:r>
              <a:rPr lang="en-US" sz="2400" i="1" dirty="0">
                <a:solidFill>
                  <a:srgbClr val="CC00CD"/>
                </a:solidFill>
              </a:rPr>
              <a:t>P</a:t>
            </a:r>
            <a:r>
              <a:rPr lang="en-US" sz="2400" dirty="0">
                <a:solidFill>
                  <a:srgbClr val="CC00CD"/>
                </a:solidFill>
              </a:rPr>
              <a:t>(</a:t>
            </a:r>
            <a:r>
              <a:rPr lang="en-US" sz="2400" i="1" dirty="0">
                <a:solidFill>
                  <a:srgbClr val="CC00CD"/>
                </a:solidFill>
              </a:rPr>
              <a:t>e</a:t>
            </a:r>
            <a:r>
              <a:rPr lang="en-US" sz="2400" i="1" baseline="-25000" dirty="0">
                <a:solidFill>
                  <a:srgbClr val="CC00CD"/>
                </a:solidFill>
              </a:rPr>
              <a:t>t</a:t>
            </a:r>
            <a:r>
              <a:rPr lang="en-US" sz="2400" baseline="-25000" dirty="0">
                <a:solidFill>
                  <a:srgbClr val="CC00CD"/>
                </a:solidFill>
              </a:rPr>
              <a:t>+1</a:t>
            </a:r>
            <a:r>
              <a:rPr lang="en-US" sz="2400" dirty="0">
                <a:solidFill>
                  <a:srgbClr val="CC00CD"/>
                </a:solidFill>
              </a:rPr>
              <a:t>|</a:t>
            </a:r>
            <a:r>
              <a:rPr lang="en-US" sz="2400" i="1" dirty="0">
                <a:solidFill>
                  <a:srgbClr val="CC00CD"/>
                </a:solidFill>
              </a:rPr>
              <a:t>X</a:t>
            </a:r>
            <a:r>
              <a:rPr lang="en-US" sz="2400" i="1" baseline="-25000" dirty="0">
                <a:solidFill>
                  <a:srgbClr val="CC00CD"/>
                </a:solidFill>
              </a:rPr>
              <a:t>t</a:t>
            </a:r>
            <a:r>
              <a:rPr lang="en-US" sz="2400" baseline="-25000" dirty="0">
                <a:solidFill>
                  <a:srgbClr val="CC00CD"/>
                </a:solidFill>
              </a:rPr>
              <a:t>+1</a:t>
            </a:r>
            <a:r>
              <a:rPr lang="en-US" sz="2400" dirty="0">
                <a:solidFill>
                  <a:srgbClr val="CC00CD"/>
                </a:solidFill>
              </a:rPr>
              <a:t>) </a:t>
            </a:r>
            <a:r>
              <a:rPr lang="en-US" sz="2400" dirty="0">
                <a:solidFill>
                  <a:srgbClr val="CC00CD"/>
                </a:solidFill>
                <a:sym typeface="Symbol"/>
              </a:rPr>
              <a:t></a:t>
            </a:r>
            <a:r>
              <a:rPr lang="en-US" sz="2800" i="1" baseline="-25000" dirty="0" err="1">
                <a:solidFill>
                  <a:srgbClr val="CC00CD"/>
                </a:solidFill>
                <a:sym typeface="Symbol"/>
              </a:rPr>
              <a:t>x</a:t>
            </a:r>
            <a:r>
              <a:rPr lang="en-US" sz="2400" i="1" baseline="-51000" dirty="0" err="1">
                <a:solidFill>
                  <a:srgbClr val="CC00CD"/>
                </a:solidFill>
                <a:sym typeface="Symbol"/>
              </a:rPr>
              <a:t>t</a:t>
            </a:r>
            <a:r>
              <a:rPr lang="en-US" sz="2400" i="1" dirty="0">
                <a:solidFill>
                  <a:srgbClr val="CC00CD"/>
                </a:solidFill>
                <a:sym typeface="Symbol"/>
              </a:rPr>
              <a:t> P</a:t>
            </a:r>
            <a:r>
              <a:rPr lang="en-US" sz="2400" dirty="0">
                <a:solidFill>
                  <a:srgbClr val="CC00CD"/>
                </a:solidFill>
                <a:sym typeface="Symbol"/>
              </a:rPr>
              <a:t>(</a:t>
            </a:r>
            <a:r>
              <a:rPr lang="en-US" sz="2400" i="1" dirty="0" err="1">
                <a:solidFill>
                  <a:srgbClr val="CC00CD"/>
                </a:solidFill>
                <a:sym typeface="Symbol"/>
              </a:rPr>
              <a:t>x</a:t>
            </a:r>
            <a:r>
              <a:rPr lang="en-US" sz="2400" i="1" baseline="-25000" dirty="0" err="1">
                <a:solidFill>
                  <a:srgbClr val="CC00CD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CC00CD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sz="2400" dirty="0">
                <a:solidFill>
                  <a:srgbClr val="CC00CD"/>
                </a:solidFill>
              </a:rPr>
              <a:t>| </a:t>
            </a:r>
            <a:r>
              <a:rPr lang="en-US" sz="2400" i="1" dirty="0">
                <a:solidFill>
                  <a:srgbClr val="CC00CD"/>
                </a:solidFill>
              </a:rPr>
              <a:t>e</a:t>
            </a:r>
            <a:r>
              <a:rPr lang="en-US" sz="2400" baseline="-25000" dirty="0">
                <a:solidFill>
                  <a:srgbClr val="CC00CD"/>
                </a:solidFill>
              </a:rPr>
              <a:t>1:</a:t>
            </a:r>
            <a:r>
              <a:rPr lang="en-US" sz="2400" i="1" baseline="-25000" dirty="0">
                <a:solidFill>
                  <a:srgbClr val="CC00CD"/>
                </a:solidFill>
              </a:rPr>
              <a:t>t</a:t>
            </a:r>
            <a:r>
              <a:rPr lang="en-US" sz="2400" dirty="0">
                <a:solidFill>
                  <a:srgbClr val="CC00CD"/>
                </a:solidFill>
                <a:sym typeface="Symbol"/>
              </a:rPr>
              <a:t>)</a:t>
            </a:r>
            <a:r>
              <a:rPr lang="en-US" sz="2400" i="1" dirty="0">
                <a:solidFill>
                  <a:srgbClr val="CC00CD"/>
                </a:solidFill>
                <a:sym typeface="Symbol"/>
              </a:rPr>
              <a:t> P</a:t>
            </a:r>
            <a:r>
              <a:rPr lang="en-US" sz="2400" dirty="0">
                <a:solidFill>
                  <a:srgbClr val="CC00CD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CC00CD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CC00CD"/>
                </a:solidFill>
                <a:latin typeface="Calibri"/>
                <a:cs typeface="Calibri"/>
              </a:rPr>
              <a:t>t</a:t>
            </a:r>
            <a:r>
              <a:rPr lang="en-US" sz="2400" baseline="-25000" dirty="0">
                <a:solidFill>
                  <a:srgbClr val="CC00CD"/>
                </a:solidFill>
              </a:rPr>
              <a:t>+1</a:t>
            </a:r>
            <a:r>
              <a:rPr lang="en-US" sz="2400" dirty="0">
                <a:solidFill>
                  <a:srgbClr val="CC00CD"/>
                </a:solidFill>
                <a:latin typeface="Calibri"/>
                <a:cs typeface="Calibri"/>
              </a:rPr>
              <a:t>|</a:t>
            </a:r>
            <a:r>
              <a:rPr lang="en-US" sz="2400" baseline="-25000" dirty="0">
                <a:solidFill>
                  <a:srgbClr val="CC00CD"/>
                </a:solidFill>
                <a:latin typeface="Calibri"/>
                <a:cs typeface="Calibri"/>
              </a:rPr>
              <a:t> </a:t>
            </a:r>
            <a:r>
              <a:rPr lang="en-US" sz="2400" i="1" dirty="0" err="1">
                <a:solidFill>
                  <a:srgbClr val="CC00CD"/>
                </a:solidFill>
                <a:sym typeface="Symbol"/>
              </a:rPr>
              <a:t>x</a:t>
            </a:r>
            <a:r>
              <a:rPr lang="en-US" sz="2400" i="1" baseline="-25000" dirty="0" err="1">
                <a:solidFill>
                  <a:srgbClr val="CC00CD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CC00CD"/>
                </a:solidFill>
                <a:sym typeface="Symbol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Equivalently: </a:t>
            </a:r>
            <a:r>
              <a:rPr lang="en-US" sz="2400" b="1" i="1" dirty="0">
                <a:solidFill>
                  <a:srgbClr val="CC00CC"/>
                </a:solidFill>
                <a:sym typeface="Symbol"/>
              </a:rPr>
              <a:t>f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1: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+1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 =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α O</a:t>
            </a:r>
            <a:r>
              <a:rPr lang="en-US" sz="2400" i="1" baseline="-25000" dirty="0">
                <a:solidFill>
                  <a:srgbClr val="CC00CC"/>
                </a:solidFill>
              </a:rPr>
              <a:t>t</a:t>
            </a:r>
            <a:r>
              <a:rPr lang="en-US" sz="2400" baseline="-25000" dirty="0">
                <a:solidFill>
                  <a:srgbClr val="CC00CC"/>
                </a:solidFill>
              </a:rPr>
              <a:t>+1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400" baseline="30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b="1" i="1" dirty="0">
                <a:solidFill>
                  <a:srgbClr val="CC00CC"/>
                </a:solidFill>
                <a:sym typeface="Symbol"/>
              </a:rPr>
              <a:t>f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1: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t</a:t>
            </a:r>
          </a:p>
          <a:p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Most likely explanation: </a:t>
            </a:r>
            <a:r>
              <a:rPr lang="en-US" sz="2400" dirty="0" err="1">
                <a:solidFill>
                  <a:srgbClr val="CC00CC"/>
                </a:solidFill>
              </a:rPr>
              <a:t>arg</a:t>
            </a:r>
            <a:r>
              <a:rPr lang="en-US" sz="2400" dirty="0">
                <a:solidFill>
                  <a:srgbClr val="CC00CC"/>
                </a:solidFill>
              </a:rPr>
              <a:t> max</a:t>
            </a:r>
            <a:r>
              <a:rPr lang="en-US" sz="2800" i="1" baseline="-25000" dirty="0">
                <a:solidFill>
                  <a:srgbClr val="CC00CC"/>
                </a:solidFill>
              </a:rPr>
              <a:t>x</a:t>
            </a:r>
            <a:r>
              <a:rPr lang="en-US" sz="2000" baseline="-50000" dirty="0">
                <a:solidFill>
                  <a:srgbClr val="CC00CC"/>
                </a:solidFill>
              </a:rPr>
              <a:t>1:</a:t>
            </a:r>
            <a:r>
              <a:rPr lang="en-US" sz="2000" i="1" baseline="-50000" dirty="0">
                <a:solidFill>
                  <a:srgbClr val="CC00CC"/>
                </a:solidFill>
              </a:rPr>
              <a:t>t</a:t>
            </a:r>
            <a:r>
              <a:rPr lang="en-US" sz="1800" baseline="-50000" dirty="0">
                <a:solidFill>
                  <a:srgbClr val="CC00CC"/>
                </a:solidFill>
              </a:rPr>
              <a:t>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x</a:t>
            </a:r>
            <a:r>
              <a:rPr lang="en-US" sz="2800" baseline="-25000" dirty="0">
                <a:solidFill>
                  <a:srgbClr val="CC00CC"/>
                </a:solidFill>
              </a:rPr>
              <a:t>1:</a:t>
            </a:r>
            <a:r>
              <a:rPr lang="en-US" sz="2800" i="1" baseline="-25000" dirty="0">
                <a:solidFill>
                  <a:srgbClr val="CC00CC"/>
                </a:solidFill>
              </a:rPr>
              <a:t>t </a:t>
            </a:r>
            <a:r>
              <a:rPr lang="en-US" sz="2400" dirty="0">
                <a:solidFill>
                  <a:srgbClr val="CC00CC"/>
                </a:solidFill>
              </a:rPr>
              <a:t>| </a:t>
            </a:r>
            <a:r>
              <a:rPr lang="en-US" sz="2400" i="1" dirty="0">
                <a:solidFill>
                  <a:srgbClr val="CC00CC"/>
                </a:solidFill>
              </a:rPr>
              <a:t>e</a:t>
            </a:r>
            <a:r>
              <a:rPr lang="en-US" sz="2800" baseline="-25000" dirty="0">
                <a:solidFill>
                  <a:srgbClr val="CC00CC"/>
                </a:solidFill>
              </a:rPr>
              <a:t>1:</a:t>
            </a:r>
            <a:r>
              <a:rPr lang="en-US" sz="2800" i="1" baseline="-25000" dirty="0">
                <a:solidFill>
                  <a:srgbClr val="CC00CC"/>
                </a:solidFill>
              </a:rPr>
              <a:t>t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  <a:endParaRPr lang="en-US" sz="2400" dirty="0">
              <a:solidFill>
                <a:srgbClr val="CC00CD"/>
              </a:solidFill>
              <a:sym typeface="Symbo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84600" y="1377951"/>
            <a:ext cx="4800600" cy="1600200"/>
            <a:chOff x="1676400" y="4267200"/>
            <a:chExt cx="4800600" cy="1600200"/>
          </a:xfrm>
        </p:grpSpPr>
        <p:sp>
          <p:nvSpPr>
            <p:cNvPr id="36867" name="Oval 4"/>
            <p:cNvSpPr>
              <a:spLocks noChangeArrowheads="1"/>
            </p:cNvSpPr>
            <p:nvPr/>
          </p:nvSpPr>
          <p:spPr bwMode="auto">
            <a:xfrm>
              <a:off x="5943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X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36868" name="AutoShape 5"/>
            <p:cNvCxnSpPr>
              <a:cxnSpLocks noChangeShapeType="1"/>
              <a:stCxn id="36867" idx="4"/>
              <a:endCxn id="36883" idx="0"/>
            </p:cNvCxnSpPr>
            <p:nvPr/>
          </p:nvCxnSpPr>
          <p:spPr bwMode="auto">
            <a:xfrm>
              <a:off x="6210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69" name="Oval 6"/>
            <p:cNvSpPr>
              <a:spLocks noChangeArrowheads="1"/>
            </p:cNvSpPr>
            <p:nvPr/>
          </p:nvSpPr>
          <p:spPr bwMode="auto">
            <a:xfrm>
              <a:off x="25908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36870" name="AutoShape 7"/>
            <p:cNvCxnSpPr>
              <a:cxnSpLocks noChangeShapeType="1"/>
              <a:stCxn id="36869" idx="4"/>
              <a:endCxn id="36880" idx="0"/>
            </p:cNvCxnSpPr>
            <p:nvPr/>
          </p:nvCxnSpPr>
          <p:spPr bwMode="auto">
            <a:xfrm>
              <a:off x="28575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2" name="AutoShape 9"/>
            <p:cNvCxnSpPr>
              <a:cxnSpLocks noChangeShapeType="1"/>
              <a:stCxn id="36873" idx="6"/>
              <a:endCxn id="36869" idx="2"/>
            </p:cNvCxnSpPr>
            <p:nvPr/>
          </p:nvCxnSpPr>
          <p:spPr bwMode="auto">
            <a:xfrm>
              <a:off x="22240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73" name="Oval 10"/>
            <p:cNvSpPr>
              <a:spLocks noChangeArrowheads="1"/>
            </p:cNvSpPr>
            <p:nvPr/>
          </p:nvSpPr>
          <p:spPr bwMode="auto">
            <a:xfrm>
              <a:off x="16764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6875" name="Oval 12"/>
            <p:cNvSpPr>
              <a:spLocks noChangeArrowheads="1"/>
            </p:cNvSpPr>
            <p:nvPr/>
          </p:nvSpPr>
          <p:spPr bwMode="auto">
            <a:xfrm>
              <a:off x="35052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36876" name="AutoShape 13"/>
            <p:cNvCxnSpPr>
              <a:cxnSpLocks noChangeShapeType="1"/>
              <a:stCxn id="36875" idx="6"/>
              <a:endCxn id="36878" idx="2"/>
            </p:cNvCxnSpPr>
            <p:nvPr/>
          </p:nvCxnSpPr>
          <p:spPr bwMode="auto">
            <a:xfrm>
              <a:off x="40528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7" name="AutoShape 14"/>
            <p:cNvCxnSpPr>
              <a:cxnSpLocks noChangeShapeType="1"/>
              <a:stCxn id="36869" idx="6"/>
              <a:endCxn id="36875" idx="2"/>
            </p:cNvCxnSpPr>
            <p:nvPr/>
          </p:nvCxnSpPr>
          <p:spPr bwMode="auto">
            <a:xfrm>
              <a:off x="31384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78" name="Oval 15"/>
            <p:cNvSpPr>
              <a:spLocks noChangeArrowheads="1"/>
            </p:cNvSpPr>
            <p:nvPr/>
          </p:nvSpPr>
          <p:spPr bwMode="auto">
            <a:xfrm>
              <a:off x="4419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6879" name="AutoShape 16"/>
            <p:cNvCxnSpPr>
              <a:cxnSpLocks noChangeShapeType="1"/>
              <a:stCxn id="36878" idx="6"/>
              <a:endCxn id="36867" idx="2"/>
            </p:cNvCxnSpPr>
            <p:nvPr/>
          </p:nvCxnSpPr>
          <p:spPr bwMode="auto">
            <a:xfrm>
              <a:off x="4967288" y="45339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80" name="Oval 17"/>
            <p:cNvSpPr>
              <a:spLocks noChangeArrowheads="1"/>
            </p:cNvSpPr>
            <p:nvPr/>
          </p:nvSpPr>
          <p:spPr bwMode="auto">
            <a:xfrm>
              <a:off x="25908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36881" name="Oval 18"/>
            <p:cNvSpPr>
              <a:spLocks noChangeArrowheads="1"/>
            </p:cNvSpPr>
            <p:nvPr/>
          </p:nvSpPr>
          <p:spPr bwMode="auto">
            <a:xfrm>
              <a:off x="35052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6882" name="Oval 19"/>
            <p:cNvSpPr>
              <a:spLocks noChangeArrowheads="1"/>
            </p:cNvSpPr>
            <p:nvPr/>
          </p:nvSpPr>
          <p:spPr bwMode="auto">
            <a:xfrm>
              <a:off x="44196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6883" name="Oval 20"/>
            <p:cNvSpPr>
              <a:spLocks noChangeArrowheads="1"/>
            </p:cNvSpPr>
            <p:nvPr/>
          </p:nvSpPr>
          <p:spPr bwMode="auto">
            <a:xfrm>
              <a:off x="5943600" y="53340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E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36884" name="AutoShape 21"/>
            <p:cNvCxnSpPr>
              <a:cxnSpLocks noChangeShapeType="1"/>
              <a:stCxn id="36875" idx="4"/>
              <a:endCxn id="36881" idx="0"/>
            </p:cNvCxnSpPr>
            <p:nvPr/>
          </p:nvCxnSpPr>
          <p:spPr bwMode="auto">
            <a:xfrm>
              <a:off x="37719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5" name="AutoShape 22"/>
            <p:cNvCxnSpPr>
              <a:cxnSpLocks noChangeShapeType="1"/>
              <a:stCxn id="36878" idx="4"/>
              <a:endCxn id="36882" idx="0"/>
            </p:cNvCxnSpPr>
            <p:nvPr/>
          </p:nvCxnSpPr>
          <p:spPr bwMode="auto">
            <a:xfrm>
              <a:off x="4686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24822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-25400"/>
            <a:ext cx="9982200" cy="11430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Weather HMM</a:t>
            </a:r>
          </a:p>
        </p:txBody>
      </p:sp>
      <p:cxnSp>
        <p:nvCxnSpPr>
          <p:cNvPr id="11" name="Straight Arrow Connector 10"/>
          <p:cNvCxnSpPr>
            <a:endCxn id="52" idx="2"/>
          </p:cNvCxnSpPr>
          <p:nvPr/>
        </p:nvCxnSpPr>
        <p:spPr>
          <a:xfrm>
            <a:off x="2133600" y="4327525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657600" y="4716463"/>
            <a:ext cx="0" cy="503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53" idx="2"/>
          </p:cNvCxnSpPr>
          <p:nvPr/>
        </p:nvCxnSpPr>
        <p:spPr>
          <a:xfrm flipV="1">
            <a:off x="4419600" y="4327525"/>
            <a:ext cx="533400" cy="7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943600" y="4724401"/>
            <a:ext cx="0" cy="503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2667000" y="5241925"/>
            <a:ext cx="1981200" cy="762000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rgbClr val="333399"/>
                </a:solidFill>
                <a:latin typeface="Calibri"/>
                <a:cs typeface="Calibri"/>
              </a:rPr>
              <a:t>Umbrella</a:t>
            </a:r>
            <a:r>
              <a:rPr lang="en-US" baseline="-25000" dirty="0">
                <a:solidFill>
                  <a:srgbClr val="333399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50" name="Oval 49"/>
          <p:cNvSpPr/>
          <p:nvPr/>
        </p:nvSpPr>
        <p:spPr>
          <a:xfrm>
            <a:off x="4953000" y="5241925"/>
            <a:ext cx="1981200" cy="762000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rgbClr val="333399"/>
                </a:solidFill>
                <a:latin typeface="Calibri"/>
                <a:cs typeface="Calibri"/>
              </a:rPr>
              <a:t>Umbrella</a:t>
            </a:r>
            <a:r>
              <a:rPr lang="en-US" baseline="-25000" dirty="0">
                <a:solidFill>
                  <a:srgbClr val="333399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51" name="Oval 50"/>
          <p:cNvSpPr/>
          <p:nvPr/>
        </p:nvSpPr>
        <p:spPr>
          <a:xfrm>
            <a:off x="381000" y="3946525"/>
            <a:ext cx="19812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rgbClr val="333399"/>
                </a:solidFill>
                <a:latin typeface="Calibri"/>
                <a:cs typeface="Calibri"/>
              </a:rPr>
              <a:t>Weather</a:t>
            </a:r>
            <a:r>
              <a:rPr lang="en-US" baseline="-25000" dirty="0">
                <a:solidFill>
                  <a:srgbClr val="333399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52" name="Oval 51"/>
          <p:cNvSpPr/>
          <p:nvPr/>
        </p:nvSpPr>
        <p:spPr>
          <a:xfrm>
            <a:off x="2667000" y="3946525"/>
            <a:ext cx="19812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rgbClr val="333399"/>
                </a:solidFill>
                <a:latin typeface="Calibri"/>
                <a:cs typeface="Calibri"/>
              </a:rPr>
              <a:t>Weather</a:t>
            </a:r>
            <a:r>
              <a:rPr lang="en-US" baseline="-25000" dirty="0">
                <a:solidFill>
                  <a:srgbClr val="333399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53" name="Oval 52"/>
          <p:cNvSpPr/>
          <p:nvPr/>
        </p:nvSpPr>
        <p:spPr>
          <a:xfrm>
            <a:off x="4953000" y="3946525"/>
            <a:ext cx="19812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rgbClr val="333399"/>
                </a:solidFill>
                <a:latin typeface="Calibri"/>
                <a:cs typeface="Calibri"/>
              </a:rPr>
              <a:t>Weather</a:t>
            </a:r>
            <a:r>
              <a:rPr lang="en-US" baseline="-25000" dirty="0">
                <a:solidFill>
                  <a:srgbClr val="333399"/>
                </a:solidFill>
                <a:latin typeface="Calibri"/>
                <a:cs typeface="Calibri"/>
              </a:rPr>
              <a:t>2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378" y="63500"/>
            <a:ext cx="2621611" cy="890016"/>
          </a:xfrm>
          <a:prstGeom prst="rect">
            <a:avLst/>
          </a:prstGeom>
        </p:spPr>
      </p:pic>
      <p:cxnSp>
        <p:nvCxnSpPr>
          <p:cNvPr id="58" name="Straight Arrow Connector 57"/>
          <p:cNvCxnSpPr/>
          <p:nvPr/>
        </p:nvCxnSpPr>
        <p:spPr>
          <a:xfrm>
            <a:off x="6934200" y="4327525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62000" y="2895600"/>
            <a:ext cx="1324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f(sun) = 0.5</a:t>
            </a:r>
          </a:p>
          <a:p>
            <a:r>
              <a:rPr lang="en-US" dirty="0">
                <a:latin typeface="Calibri"/>
                <a:cs typeface="Calibri"/>
              </a:rPr>
              <a:t>f(rain)  = 0.5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36434" y="1676400"/>
            <a:ext cx="529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 0.6</a:t>
            </a:r>
          </a:p>
          <a:p>
            <a:r>
              <a:rPr lang="en-US" dirty="0">
                <a:latin typeface="Calibri"/>
                <a:cs typeface="Calibri"/>
              </a:rPr>
              <a:t> 0.4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48000" y="2858869"/>
            <a:ext cx="1388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f(sun) = 0.25</a:t>
            </a:r>
          </a:p>
          <a:p>
            <a:r>
              <a:rPr lang="en-US" dirty="0">
                <a:latin typeface="Calibri"/>
                <a:cs typeface="Calibri"/>
              </a:rPr>
              <a:t>f(rain) = 0.75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91200" y="1676400"/>
            <a:ext cx="593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0.45</a:t>
            </a:r>
          </a:p>
          <a:p>
            <a:r>
              <a:rPr lang="en-US" dirty="0">
                <a:latin typeface="Calibri"/>
                <a:cs typeface="Calibri"/>
              </a:rPr>
              <a:t>0.55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57800" y="2895600"/>
            <a:ext cx="1505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f(sun) = 0.154</a:t>
            </a:r>
          </a:p>
          <a:p>
            <a:r>
              <a:rPr lang="en-US" dirty="0">
                <a:latin typeface="Calibri"/>
                <a:cs typeface="Calibri"/>
              </a:rPr>
              <a:t>f(rain) = 0.846</a:t>
            </a:r>
          </a:p>
        </p:txBody>
      </p:sp>
      <p:cxnSp>
        <p:nvCxnSpPr>
          <p:cNvPr id="32" name="Straight Arrow Connector 31"/>
          <p:cNvCxnSpPr>
            <a:stCxn id="3" idx="3"/>
            <a:endCxn id="27" idx="1"/>
          </p:cNvCxnSpPr>
          <p:nvPr/>
        </p:nvCxnSpPr>
        <p:spPr>
          <a:xfrm flipV="1">
            <a:off x="2086176" y="1999566"/>
            <a:ext cx="1450258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800989" y="2322731"/>
            <a:ext cx="0" cy="536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9" idx="2"/>
          </p:cNvCxnSpPr>
          <p:nvPr/>
        </p:nvCxnSpPr>
        <p:spPr>
          <a:xfrm flipH="1">
            <a:off x="6030176" y="2322731"/>
            <a:ext cx="57984" cy="536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8" idx="3"/>
            <a:endCxn id="29" idx="1"/>
          </p:cNvCxnSpPr>
          <p:nvPr/>
        </p:nvCxnSpPr>
        <p:spPr>
          <a:xfrm flipV="1">
            <a:off x="4436984" y="1999566"/>
            <a:ext cx="1354216" cy="1182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7848600" y="2667000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7848600" y="4495800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381000" y="4952873"/>
          <a:ext cx="1413387" cy="91449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56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03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322899" y="1981200"/>
            <a:ext cx="877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predict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48200" y="1981200"/>
            <a:ext cx="877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predict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10000" y="2362200"/>
            <a:ext cx="890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update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72200" y="2362200"/>
            <a:ext cx="890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361713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3" grpId="0"/>
      <p:bldP spid="27" grpId="0"/>
      <p:bldP spid="28" grpId="0"/>
      <p:bldP spid="29" grpId="0"/>
      <p:bldP spid="30" grpId="0"/>
      <p:bldP spid="14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333282"/>
            <a:ext cx="7772399" cy="2524718"/>
          </a:xfrm>
          <a:prstGeom prst="rect">
            <a:avLst/>
          </a:prstGeom>
        </p:spPr>
      </p:pic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Example: Passage of Time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534400" cy="4525963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As time passes, uncertainty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accumulates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graphicFrame>
        <p:nvGraphicFramePr>
          <p:cNvPr id="64515" name="Object 2"/>
          <p:cNvGraphicFramePr>
            <a:graphicFrameLocks noChangeAspect="1"/>
          </p:cNvGraphicFramePr>
          <p:nvPr/>
        </p:nvGraphicFramePr>
        <p:xfrm>
          <a:off x="1127125" y="2041525"/>
          <a:ext cx="255905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3878916" imgH="2598645" progId="MSPhotoEd.3">
                  <p:embed/>
                </p:oleObj>
              </mc:Choice>
              <mc:Fallback>
                <p:oleObj name="Photo Editor Photo" r:id="rId3" imgW="3878916" imgH="2598645" progId="MSPhotoEd.3">
                  <p:embed/>
                  <p:pic>
                    <p:nvPicPr>
                      <p:cNvPr id="645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65" t="1222" r="1474" b="1222"/>
                      <a:stretch>
                        <a:fillRect/>
                      </a:stretch>
                    </p:blipFill>
                    <p:spPr bwMode="auto">
                      <a:xfrm>
                        <a:off x="1127125" y="2041525"/>
                        <a:ext cx="255905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0373" name="Object 3"/>
          <p:cNvGraphicFramePr>
            <a:graphicFrameLocks noChangeAspect="1"/>
          </p:cNvGraphicFramePr>
          <p:nvPr/>
        </p:nvGraphicFramePr>
        <p:xfrm>
          <a:off x="4071937" y="2041525"/>
          <a:ext cx="2568575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3894157" imgH="2644369" progId="MSPhotoEd.3">
                  <p:embed/>
                </p:oleObj>
              </mc:Choice>
              <mc:Fallback>
                <p:oleObj name="Photo Editor Photo" r:id="rId5" imgW="3894157" imgH="2644369" progId="MSPhotoEd.3">
                  <p:embed/>
                  <p:pic>
                    <p:nvPicPr>
                      <p:cNvPr id="121037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19" t="1501" r="2078" b="2400"/>
                      <a:stretch>
                        <a:fillRect/>
                      </a:stretch>
                    </p:blipFill>
                    <p:spPr bwMode="auto">
                      <a:xfrm>
                        <a:off x="4071937" y="2041525"/>
                        <a:ext cx="2568575" cy="174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0374" name="Object 4"/>
          <p:cNvGraphicFramePr>
            <a:graphicFrameLocks noChangeAspect="1"/>
          </p:cNvGraphicFramePr>
          <p:nvPr/>
        </p:nvGraphicFramePr>
        <p:xfrm>
          <a:off x="8078787" y="2041525"/>
          <a:ext cx="2589213" cy="175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7" imgW="3924640" imgH="2659048" progId="MSPhotoEd.3">
                  <p:embed/>
                </p:oleObj>
              </mc:Choice>
              <mc:Fallback>
                <p:oleObj name="Photo Editor Photo" r:id="rId7" imgW="3924640" imgH="2659048" progId="MSPhotoEd.3">
                  <p:embed/>
                  <p:pic>
                    <p:nvPicPr>
                      <p:cNvPr id="12103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59" t="1492" r="2426" b="2866"/>
                      <a:stretch>
                        <a:fillRect/>
                      </a:stretch>
                    </p:blipFill>
                    <p:spPr bwMode="auto">
                      <a:xfrm>
                        <a:off x="8078787" y="2041525"/>
                        <a:ext cx="2589213" cy="175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8" name="Text Box 7"/>
          <p:cNvSpPr txBox="1">
            <a:spLocks noChangeArrowheads="1"/>
          </p:cNvSpPr>
          <p:nvPr/>
        </p:nvSpPr>
        <p:spPr bwMode="auto">
          <a:xfrm>
            <a:off x="2057400" y="3717925"/>
            <a:ext cx="79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Calibri"/>
                <a:cs typeface="Calibri"/>
              </a:rPr>
              <a:t>T = 1</a:t>
            </a:r>
          </a:p>
        </p:txBody>
      </p:sp>
      <p:sp>
        <p:nvSpPr>
          <p:cNvPr id="1210376" name="Text Box 8"/>
          <p:cNvSpPr txBox="1">
            <a:spLocks noChangeArrowheads="1"/>
          </p:cNvSpPr>
          <p:nvPr/>
        </p:nvSpPr>
        <p:spPr bwMode="auto">
          <a:xfrm>
            <a:off x="5029200" y="3717925"/>
            <a:ext cx="79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Calibri"/>
                <a:cs typeface="Calibri"/>
              </a:rPr>
              <a:t>T = 2</a:t>
            </a:r>
          </a:p>
        </p:txBody>
      </p:sp>
      <p:sp>
        <p:nvSpPr>
          <p:cNvPr id="1210377" name="Text Box 9"/>
          <p:cNvSpPr txBox="1">
            <a:spLocks noChangeArrowheads="1"/>
          </p:cNvSpPr>
          <p:nvPr/>
        </p:nvSpPr>
        <p:spPr bwMode="auto">
          <a:xfrm>
            <a:off x="9072793" y="3717925"/>
            <a:ext cx="79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T = 5</a:t>
            </a:r>
          </a:p>
        </p:txBody>
      </p:sp>
      <p:sp>
        <p:nvSpPr>
          <p:cNvPr id="64521" name="Text Box 10"/>
          <p:cNvSpPr txBox="1">
            <a:spLocks noChangeArrowheads="1"/>
          </p:cNvSpPr>
          <p:nvPr/>
        </p:nvSpPr>
        <p:spPr bwMode="auto">
          <a:xfrm>
            <a:off x="7391400" y="1447800"/>
            <a:ext cx="525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(Transition model: ghosts usually go clockwise)</a:t>
            </a:r>
          </a:p>
        </p:txBody>
      </p:sp>
    </p:spTree>
    <p:extLst>
      <p:ext uri="{BB962C8B-B14F-4D97-AF65-F5344CB8AC3E}">
        <p14:creationId xmlns:p14="http://schemas.microsoft.com/office/powerpoint/2010/main" val="261325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376" grpId="0"/>
      <p:bldP spid="12103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Example: Observation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397001"/>
            <a:ext cx="10795000" cy="4729164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As we get observations, beliefs get reweighted, uncertainty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decreases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graphicFrame>
        <p:nvGraphicFramePr>
          <p:cNvPr id="65539" name="Object 2"/>
          <p:cNvGraphicFramePr>
            <a:graphicFrameLocks noChangeAspect="1"/>
          </p:cNvGraphicFramePr>
          <p:nvPr/>
        </p:nvGraphicFramePr>
        <p:xfrm>
          <a:off x="6553200" y="2514600"/>
          <a:ext cx="2505075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3802710" imgH="2567619" progId="MSPhotoEd.3">
                  <p:embed/>
                </p:oleObj>
              </mc:Choice>
              <mc:Fallback>
                <p:oleObj name="Photo Editor Photo" r:id="rId3" imgW="3802710" imgH="2567619" progId="MSPhotoEd.3">
                  <p:embed/>
                  <p:pic>
                    <p:nvPicPr>
                      <p:cNvPr id="6553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514600"/>
                        <a:ext cx="2505075" cy="169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54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" t="905" r="2145" b="2351"/>
          <a:stretch>
            <a:fillRect/>
          </a:stretch>
        </p:blipFill>
        <p:spPr bwMode="auto">
          <a:xfrm>
            <a:off x="2994025" y="2517775"/>
            <a:ext cx="2492375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3048000" y="4335462"/>
            <a:ext cx="2517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Before observation</a:t>
            </a:r>
          </a:p>
        </p:txBody>
      </p:sp>
      <p:sp>
        <p:nvSpPr>
          <p:cNvPr id="65542" name="Text Box 7"/>
          <p:cNvSpPr txBox="1">
            <a:spLocks noChangeArrowheads="1"/>
          </p:cNvSpPr>
          <p:nvPr/>
        </p:nvSpPr>
        <p:spPr bwMode="auto">
          <a:xfrm>
            <a:off x="6778625" y="4335462"/>
            <a:ext cx="2517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Calibri"/>
                <a:cs typeface="Calibri"/>
              </a:rPr>
              <a:t>After observation</a:t>
            </a:r>
          </a:p>
        </p:txBody>
      </p:sp>
      <p:pic>
        <p:nvPicPr>
          <p:cNvPr id="65543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5257800"/>
            <a:ext cx="27654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058769"/>
            <a:ext cx="2436812" cy="25218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03" y="4114800"/>
            <a:ext cx="2561219" cy="252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5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219201"/>
            <a:ext cx="6666805" cy="53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05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a new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11379200" cy="2031998"/>
          </a:xfrm>
        </p:spPr>
        <p:txBody>
          <a:bodyPr/>
          <a:lstStyle/>
          <a:p>
            <a:r>
              <a:rPr lang="en-US" sz="2800" dirty="0"/>
              <a:t>When size of the state space is large, exact inference becomes infeasible</a:t>
            </a:r>
          </a:p>
          <a:p>
            <a:r>
              <a:rPr lang="en-US" sz="2800" dirty="0"/>
              <a:t>Likelihood weighting also fails completely – number of samples needed grows </a:t>
            </a:r>
            <a:r>
              <a:rPr lang="en-US" sz="2800" b="1" i="1" dirty="0">
                <a:solidFill>
                  <a:srgbClr val="0000FF"/>
                </a:solidFill>
              </a:rPr>
              <a:t>exponentially</a:t>
            </a:r>
            <a:r>
              <a:rPr lang="en-US" sz="2800" dirty="0"/>
              <a:t> with </a:t>
            </a:r>
            <a:r>
              <a:rPr lang="en-US" sz="2800" i="1" dirty="0">
                <a:solidFill>
                  <a:srgbClr val="CC00CC"/>
                </a:solidFill>
              </a:rPr>
              <a:t>T</a:t>
            </a:r>
          </a:p>
          <a:p>
            <a:pPr marL="0" indent="0">
              <a:buNone/>
            </a:pP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5638800" y="3962400"/>
            <a:ext cx="4252913" cy="1600200"/>
            <a:chOff x="1676400" y="4267200"/>
            <a:chExt cx="4252913" cy="1600200"/>
          </a:xfrm>
        </p:grpSpPr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25908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1" name="AutoShape 7"/>
            <p:cNvCxnSpPr>
              <a:cxnSpLocks noChangeShapeType="1"/>
              <a:stCxn id="10" idx="4"/>
              <a:endCxn id="19" idx="0"/>
            </p:cNvCxnSpPr>
            <p:nvPr/>
          </p:nvCxnSpPr>
          <p:spPr bwMode="auto">
            <a:xfrm>
              <a:off x="28575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" name="AutoShape 9"/>
            <p:cNvCxnSpPr>
              <a:cxnSpLocks noChangeShapeType="1"/>
              <a:stCxn id="13" idx="6"/>
              <a:endCxn id="10" idx="2"/>
            </p:cNvCxnSpPr>
            <p:nvPr/>
          </p:nvCxnSpPr>
          <p:spPr bwMode="auto">
            <a:xfrm>
              <a:off x="22240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16764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35052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5" name="AutoShape 13"/>
            <p:cNvCxnSpPr>
              <a:cxnSpLocks noChangeShapeType="1"/>
              <a:stCxn id="14" idx="6"/>
              <a:endCxn id="17" idx="2"/>
            </p:cNvCxnSpPr>
            <p:nvPr/>
          </p:nvCxnSpPr>
          <p:spPr bwMode="auto">
            <a:xfrm>
              <a:off x="40528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" name="AutoShape 14"/>
            <p:cNvCxnSpPr>
              <a:cxnSpLocks noChangeShapeType="1"/>
              <a:stCxn id="10" idx="6"/>
              <a:endCxn id="14" idx="2"/>
            </p:cNvCxnSpPr>
            <p:nvPr/>
          </p:nvCxnSpPr>
          <p:spPr bwMode="auto">
            <a:xfrm>
              <a:off x="31384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4419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8" name="AutoShape 16"/>
            <p:cNvCxnSpPr>
              <a:cxnSpLocks noChangeShapeType="1"/>
              <a:stCxn id="17" idx="6"/>
            </p:cNvCxnSpPr>
            <p:nvPr/>
          </p:nvCxnSpPr>
          <p:spPr bwMode="auto">
            <a:xfrm>
              <a:off x="4967288" y="45339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25908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35052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44196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23" name="AutoShape 21"/>
            <p:cNvCxnSpPr>
              <a:cxnSpLocks noChangeShapeType="1"/>
              <a:stCxn id="14" idx="4"/>
              <a:endCxn id="20" idx="0"/>
            </p:cNvCxnSpPr>
            <p:nvPr/>
          </p:nvCxnSpPr>
          <p:spPr bwMode="auto">
            <a:xfrm>
              <a:off x="37719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" name="AutoShape 22"/>
            <p:cNvCxnSpPr>
              <a:cxnSpLocks noChangeShapeType="1"/>
              <a:stCxn id="17" idx="4"/>
              <a:endCxn id="21" idx="0"/>
            </p:cNvCxnSpPr>
            <p:nvPr/>
          </p:nvCxnSpPr>
          <p:spPr bwMode="auto">
            <a:xfrm>
              <a:off x="4686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pic>
        <p:nvPicPr>
          <p:cNvPr id="26" name="Picture 25" descr="comparison-lw-ersof.p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1" y="3409950"/>
            <a:ext cx="4341236" cy="323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39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Particle Filtering</a:t>
            </a:r>
          </a:p>
        </p:txBody>
      </p:sp>
      <p:grpSp>
        <p:nvGrpSpPr>
          <p:cNvPr id="72706" name="Group 4"/>
          <p:cNvGrpSpPr>
            <a:grpSpLocks/>
          </p:cNvGrpSpPr>
          <p:nvPr/>
        </p:nvGrpSpPr>
        <p:grpSpPr bwMode="auto">
          <a:xfrm>
            <a:off x="8458200" y="1401762"/>
            <a:ext cx="2057400" cy="2057400"/>
            <a:chOff x="3984" y="1056"/>
            <a:chExt cx="1296" cy="1296"/>
          </a:xfrm>
        </p:grpSpPr>
        <p:sp>
          <p:nvSpPr>
            <p:cNvPr id="72730" name="Rectangle 5"/>
            <p:cNvSpPr>
              <a:spLocks noChangeArrowheads="1"/>
            </p:cNvSpPr>
            <p:nvPr/>
          </p:nvSpPr>
          <p:spPr bwMode="auto">
            <a:xfrm>
              <a:off x="3984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1" name="Rectangle 6"/>
            <p:cNvSpPr>
              <a:spLocks noChangeArrowheads="1"/>
            </p:cNvSpPr>
            <p:nvPr/>
          </p:nvSpPr>
          <p:spPr bwMode="auto">
            <a:xfrm>
              <a:off x="4416" y="1056"/>
              <a:ext cx="432" cy="432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0.1</a:t>
              </a:r>
            </a:p>
          </p:txBody>
        </p:sp>
        <p:sp>
          <p:nvSpPr>
            <p:cNvPr id="72732" name="Rectangle 7"/>
            <p:cNvSpPr>
              <a:spLocks noChangeArrowheads="1"/>
            </p:cNvSpPr>
            <p:nvPr/>
          </p:nvSpPr>
          <p:spPr bwMode="auto">
            <a:xfrm>
              <a:off x="3984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3" name="Rectangle 8"/>
            <p:cNvSpPr>
              <a:spLocks noChangeArrowheads="1"/>
            </p:cNvSpPr>
            <p:nvPr/>
          </p:nvSpPr>
          <p:spPr bwMode="auto">
            <a:xfrm>
              <a:off x="4416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4" name="Rectangle 9"/>
            <p:cNvSpPr>
              <a:spLocks noChangeArrowheads="1"/>
            </p:cNvSpPr>
            <p:nvPr/>
          </p:nvSpPr>
          <p:spPr bwMode="auto">
            <a:xfrm>
              <a:off x="4848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5" name="Rectangle 10"/>
            <p:cNvSpPr>
              <a:spLocks noChangeArrowheads="1"/>
            </p:cNvSpPr>
            <p:nvPr/>
          </p:nvSpPr>
          <p:spPr bwMode="auto">
            <a:xfrm>
              <a:off x="4848" y="1488"/>
              <a:ext cx="432" cy="43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0.2</a:t>
              </a:r>
            </a:p>
          </p:txBody>
        </p:sp>
        <p:sp>
          <p:nvSpPr>
            <p:cNvPr id="72736" name="Rectangle 11"/>
            <p:cNvSpPr>
              <a:spLocks noChangeArrowheads="1"/>
            </p:cNvSpPr>
            <p:nvPr/>
          </p:nvSpPr>
          <p:spPr bwMode="auto">
            <a:xfrm>
              <a:off x="3984" y="192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7" name="Rectangle 12"/>
            <p:cNvSpPr>
              <a:spLocks noChangeArrowheads="1"/>
            </p:cNvSpPr>
            <p:nvPr/>
          </p:nvSpPr>
          <p:spPr bwMode="auto">
            <a:xfrm>
              <a:off x="4416" y="1920"/>
              <a:ext cx="432" cy="43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0.2</a:t>
              </a:r>
            </a:p>
          </p:txBody>
        </p:sp>
        <p:sp>
          <p:nvSpPr>
            <p:cNvPr id="72738" name="Rectangle 13"/>
            <p:cNvSpPr>
              <a:spLocks noChangeArrowheads="1"/>
            </p:cNvSpPr>
            <p:nvPr/>
          </p:nvSpPr>
          <p:spPr bwMode="auto">
            <a:xfrm>
              <a:off x="4848" y="1920"/>
              <a:ext cx="432" cy="432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0.5</a:t>
              </a:r>
            </a:p>
          </p:txBody>
        </p:sp>
      </p:grpSp>
      <p:grpSp>
        <p:nvGrpSpPr>
          <p:cNvPr id="72707" name="Group 37"/>
          <p:cNvGrpSpPr>
            <a:grpSpLocks/>
          </p:cNvGrpSpPr>
          <p:nvPr/>
        </p:nvGrpSpPr>
        <p:grpSpPr bwMode="auto">
          <a:xfrm>
            <a:off x="8458200" y="4297362"/>
            <a:ext cx="2057400" cy="2057400"/>
            <a:chOff x="6324600" y="4419600"/>
            <a:chExt cx="2057400" cy="2057400"/>
          </a:xfrm>
        </p:grpSpPr>
        <p:grpSp>
          <p:nvGrpSpPr>
            <p:cNvPr id="72710" name="Group 14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72721" name="Rectangle 1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2" name="Rectangle 1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3" name="Rectangle 1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4" name="Rectangle 1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5" name="Rectangle 1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6" name="Rectangle 2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7" name="Rectangle 2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8" name="Rectangle 2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9" name="Rectangle 2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711" name="Oval 24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2" name="Oval 25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3" name="Oval 26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4" name="Oval 27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5" name="Oval 28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6" name="Oval 29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7" name="Oval 30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8" name="Oval 31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9" name="Oval 32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0" name="Oval 3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Isosceles Triangle 36"/>
          <p:cNvSpPr/>
          <p:nvPr/>
        </p:nvSpPr>
        <p:spPr>
          <a:xfrm flipV="1">
            <a:off x="9067800" y="3687762"/>
            <a:ext cx="838200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609600" y="1371600"/>
            <a:ext cx="739140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US" sz="1100" kern="0" dirty="0">
              <a:latin typeface="Calibri"/>
              <a:ea typeface="+mn-ea"/>
              <a:cs typeface="Calibri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Solution: approximate inference</a:t>
            </a: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latin typeface="Calibri"/>
                <a:ea typeface="+mn-ea"/>
                <a:cs typeface="Calibri"/>
              </a:rPr>
              <a:t>Track samples of X, not all values</a:t>
            </a: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latin typeface="Calibri"/>
                <a:ea typeface="+mn-ea"/>
                <a:cs typeface="Calibri"/>
              </a:rPr>
              <a:t>Samples are called particles</a:t>
            </a: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latin typeface="Calibri"/>
                <a:ea typeface="+mn-ea"/>
                <a:cs typeface="Calibri"/>
              </a:rPr>
              <a:t>Time per step is linear in the number of samples</a:t>
            </a: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latin typeface="Calibri"/>
                <a:ea typeface="+mn-ea"/>
                <a:cs typeface="Calibri"/>
              </a:rPr>
              <a:t>But: number needed may be large</a:t>
            </a: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latin typeface="Calibri"/>
                <a:ea typeface="+mn-ea"/>
                <a:cs typeface="Calibri"/>
              </a:rPr>
              <a:t>In memory: list of particles, not states</a:t>
            </a:r>
          </a:p>
        </p:txBody>
      </p:sp>
    </p:spTree>
    <p:extLst>
      <p:ext uri="{BB962C8B-B14F-4D97-AF65-F5344CB8AC3E}">
        <p14:creationId xmlns:p14="http://schemas.microsoft.com/office/powerpoint/2010/main" val="185957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BrickRed}{B(X)} \propto \textcolor{Orange}{P(e| X)} \textcolor{OliveGreen}{B'(X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211"/>
  <p:tag name="PICTUREFILESIZE" val="199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BrickRed}{x'} = \mbox{sample}(\textcolor{BrickRed}{P(X'|x)})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212"/>
  <p:tag name="PICTUREFILESIZE" val="18293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76360</TotalTime>
  <Words>2460</Words>
  <Application>Microsoft Macintosh PowerPoint</Application>
  <PresentationFormat>Widescreen</PresentationFormat>
  <Paragraphs>636</Paragraphs>
  <Slides>29</Slides>
  <Notes>10</Notes>
  <HiddenSlides>0</HiddenSlides>
  <MMClips>2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cmsy10</vt:lpstr>
      <vt:lpstr>Arial</vt:lpstr>
      <vt:lpstr>Calibri</vt:lpstr>
      <vt:lpstr>Times New Roman</vt:lpstr>
      <vt:lpstr>Wingdings</vt:lpstr>
      <vt:lpstr>dan-berkeley-nlp-v1</vt:lpstr>
      <vt:lpstr>Photo Editor Photo</vt:lpstr>
      <vt:lpstr>CS 188: Artificial Intelligence </vt:lpstr>
      <vt:lpstr>Markov Chains</vt:lpstr>
      <vt:lpstr>Hidden Markov Models</vt:lpstr>
      <vt:lpstr>Example: Weather HMM</vt:lpstr>
      <vt:lpstr>Example: Passage of Time</vt:lpstr>
      <vt:lpstr>Example: Observation</vt:lpstr>
      <vt:lpstr>Particle Filtering</vt:lpstr>
      <vt:lpstr>We need a new algorithm!</vt:lpstr>
      <vt:lpstr>Particle Filtering</vt:lpstr>
      <vt:lpstr>Representation: Particles</vt:lpstr>
      <vt:lpstr>Particle Filtering: Prediction Step</vt:lpstr>
      <vt:lpstr>Particle Filtering: Update step</vt:lpstr>
      <vt:lpstr>Particle Filtering: Resample</vt:lpstr>
      <vt:lpstr>Particle Filtering: Resample</vt:lpstr>
      <vt:lpstr>Summary: Particle Filtering</vt:lpstr>
      <vt:lpstr>Particle Filter Localization (Sonar)</vt:lpstr>
      <vt:lpstr>Particle Filter SLAM</vt:lpstr>
      <vt:lpstr>Most Likely Explanation</vt:lpstr>
      <vt:lpstr>Most Likely Explanation</vt:lpstr>
      <vt:lpstr>Most likely explanation = most probable path</vt:lpstr>
      <vt:lpstr>Viterbi algorithm</vt:lpstr>
      <vt:lpstr>Viterbi algorithm contd.</vt:lpstr>
      <vt:lpstr>Viterbi algorithm contd.</vt:lpstr>
      <vt:lpstr>Viterbi in negative log space</vt:lpstr>
      <vt:lpstr>Dynamic Bayes Nets</vt:lpstr>
      <vt:lpstr>Dynamic Bayes Nets (DBNs)</vt:lpstr>
      <vt:lpstr>DBNs and HMMs</vt:lpstr>
      <vt:lpstr>Exact Inference in DBNs</vt:lpstr>
      <vt:lpstr>DBN Particle Filters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Yanlai Yang</cp:lastModifiedBy>
  <cp:revision>4196</cp:revision>
  <cp:lastPrinted>2014-03-13T16:53:01Z</cp:lastPrinted>
  <dcterms:created xsi:type="dcterms:W3CDTF">2004-08-27T04:16:05Z</dcterms:created>
  <dcterms:modified xsi:type="dcterms:W3CDTF">2022-07-14T20:42:27Z</dcterms:modified>
</cp:coreProperties>
</file>