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1" r:id="rId1"/>
  </p:sldMasterIdLst>
  <p:notesMasterIdLst>
    <p:notesMasterId r:id="rId33"/>
  </p:notesMasterIdLst>
  <p:handoutMasterIdLst>
    <p:handoutMasterId r:id="rId34"/>
  </p:handoutMasterIdLst>
  <p:sldIdLst>
    <p:sldId id="422" r:id="rId2"/>
    <p:sldId id="539" r:id="rId3"/>
    <p:sldId id="423" r:id="rId4"/>
    <p:sldId id="478" r:id="rId5"/>
    <p:sldId id="477" r:id="rId6"/>
    <p:sldId id="538" r:id="rId7"/>
    <p:sldId id="828" r:id="rId8"/>
    <p:sldId id="765" r:id="rId9"/>
    <p:sldId id="743" r:id="rId10"/>
    <p:sldId id="742" r:id="rId11"/>
    <p:sldId id="744" r:id="rId12"/>
    <p:sldId id="745" r:id="rId13"/>
    <p:sldId id="746" r:id="rId14"/>
    <p:sldId id="768" r:id="rId15"/>
    <p:sldId id="747" r:id="rId16"/>
    <p:sldId id="816" r:id="rId17"/>
    <p:sldId id="749" r:id="rId18"/>
    <p:sldId id="769" r:id="rId19"/>
    <p:sldId id="751" r:id="rId20"/>
    <p:sldId id="752" r:id="rId21"/>
    <p:sldId id="789" r:id="rId22"/>
    <p:sldId id="829" r:id="rId23"/>
    <p:sldId id="791" r:id="rId24"/>
    <p:sldId id="792" r:id="rId25"/>
    <p:sldId id="463" r:id="rId26"/>
    <p:sldId id="464" r:id="rId27"/>
    <p:sldId id="823" r:id="rId28"/>
    <p:sldId id="824" r:id="rId29"/>
    <p:sldId id="796" r:id="rId30"/>
    <p:sldId id="325" r:id="rId31"/>
    <p:sldId id="812" r:id="rId32"/>
  </p:sldIdLst>
  <p:sldSz cx="12192000" cy="6858000"/>
  <p:notesSz cx="7315200" cy="9601200"/>
  <p:custDataLst>
    <p:tags r:id="rId3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18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37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56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75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5943" algn="l" defTabSz="91437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131" algn="l" defTabSz="91437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320" algn="l" defTabSz="91437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509" algn="l" defTabSz="91437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clrMru>
    <a:srgbClr val="CC00CD"/>
    <a:srgbClr val="3333FF"/>
    <a:srgbClr val="007F3F"/>
    <a:srgbClr val="F36B11"/>
    <a:srgbClr val="FF9999"/>
    <a:srgbClr val="99CCFF"/>
    <a:srgbClr val="FF3300"/>
    <a:srgbClr val="33CC33"/>
    <a:srgbClr val="FFFF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85" autoAdjust="0"/>
    <p:restoredTop sz="87933" autoAdjust="0"/>
  </p:normalViewPr>
  <p:slideViewPr>
    <p:cSldViewPr>
      <p:cViewPr varScale="1">
        <p:scale>
          <a:sx n="101" d="100"/>
          <a:sy n="101" d="100"/>
        </p:scale>
        <p:origin x="232" y="3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71774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>
            <a:lvl1pPr defTabSz="96524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427" y="0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>
            <a:lvl1pPr algn="r" defTabSz="96524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20172"/>
            <a:ext cx="3171774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b" anchorCtr="0" compatLnSpc="1">
            <a:prstTxWarp prst="textNoShape">
              <a:avLst/>
            </a:prstTxWarp>
          </a:bodyPr>
          <a:lstStyle>
            <a:lvl1pPr defTabSz="96524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427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b" anchorCtr="0" compatLnSpc="1">
            <a:prstTxWarp prst="textNoShape">
              <a:avLst/>
            </a:prstTxWarp>
          </a:bodyPr>
          <a:lstStyle>
            <a:lvl1pPr algn="r" defTabSz="965241">
              <a:defRPr sz="1300"/>
            </a:lvl1pPr>
          </a:lstStyle>
          <a:p>
            <a:pPr>
              <a:defRPr/>
            </a:pPr>
            <a:fld id="{89F97694-6472-446A-BE5B-F133C71BC9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364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71774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>
            <a:lvl1pPr defTabSz="96524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427" y="0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>
            <a:lvl1pPr algn="r" defTabSz="96524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8788" y="720725"/>
            <a:ext cx="63976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194" y="4560086"/>
            <a:ext cx="5852814" cy="4320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20172"/>
            <a:ext cx="3171774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b" anchorCtr="0" compatLnSpc="1">
            <a:prstTxWarp prst="textNoShape">
              <a:avLst/>
            </a:prstTxWarp>
          </a:bodyPr>
          <a:lstStyle>
            <a:lvl1pPr defTabSz="96524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427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b" anchorCtr="0" compatLnSpc="1">
            <a:prstTxWarp prst="textNoShape">
              <a:avLst/>
            </a:prstTxWarp>
          </a:bodyPr>
          <a:lstStyle>
            <a:lvl1pPr algn="r" defTabSz="965241">
              <a:defRPr sz="1300"/>
            </a:lvl1pPr>
          </a:lstStyle>
          <a:p>
            <a:pPr>
              <a:defRPr/>
            </a:pPr>
            <a:fld id="{59C69F30-6CED-4CAB-8FA0-AD51C6EBDC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8849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18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37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56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75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C69F30-6CED-4CAB-8FA0-AD51C6EBDC9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770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C69F30-6CED-4CAB-8FA0-AD51C6EBDC9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8665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C69F30-6CED-4CAB-8FA0-AD51C6EBDC9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2492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Draw Jensen’s for utility curve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A40384-0448-47C6-BDE1-0574BBB738D1}" type="slidenum">
              <a:rPr lang="en-US" smtClean="0">
                <a:latin typeface="Arial" charset="0"/>
              </a:rPr>
              <a:pPr/>
              <a:t>20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4486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Now that we know that </a:t>
            </a:r>
            <a:r>
              <a:rPr lang="en-US" sz="1200" dirty="0"/>
              <a:t>a rational agent chooses the action that maximizes expected utility, how do we calculate the agent’s action given the agent’s state, the environment and utility function?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We will use decision networks to help us.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3ED746-492E-4D0C-832A-ACED5D621C8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8090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3ED746-492E-4D0C-832A-ACED5D621C8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9574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pitchFamily="34" charset="0"/>
                <a:ea typeface="ＭＳ Ｐゴシック" pitchFamily="34" charset="-128"/>
              </a:rPr>
              <a:t>There exists a ghostbusters demo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999ECC27-508E-4753-97C7-4AB399A8CBA1}" type="slidenum">
              <a:rPr lang="en-US" sz="1300"/>
              <a:pPr eaLnBrk="1" hangingPunct="1"/>
              <a:t>23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2463933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Arial" pitchFamily="34" charset="0"/>
                <a:ea typeface="ＭＳ Ｐゴシック" pitchFamily="34" charset="-128"/>
              </a:rPr>
              <a:t>There exists a ghostbusters demo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999ECC27-508E-4753-97C7-4AB399A8CBA1}" type="slidenum">
              <a:rPr lang="en-US" sz="1300"/>
              <a:pPr eaLnBrk="1" hangingPunct="1"/>
              <a:t>24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7843099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Arial" pitchFamily="34" charset="0"/>
                <a:ea typeface="ＭＳ Ｐゴシック" pitchFamily="34" charset="-128"/>
              </a:rPr>
              <a:t>Q: What other decision-making algorithm in this class do decision networks remind you of?</a:t>
            </a:r>
          </a:p>
          <a:p>
            <a:endParaRPr lang="en-US" dirty="0">
              <a:latin typeface="Arial" pitchFamily="34" charset="0"/>
              <a:ea typeface="ＭＳ Ｐゴシック" pitchFamily="34" charset="-128"/>
            </a:endParaRPr>
          </a:p>
          <a:p>
            <a:r>
              <a:rPr lang="en-US" dirty="0">
                <a:latin typeface="Arial" pitchFamily="34" charset="0"/>
                <a:ea typeface="ＭＳ Ｐゴシック" pitchFamily="34" charset="-128"/>
              </a:rPr>
              <a:t>There exists a ghostbusters demo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999ECC27-508E-4753-97C7-4AB399A8CBA1}" type="slidenum">
              <a:rPr lang="en-US" sz="1300"/>
              <a:pPr eaLnBrk="1" hangingPunct="1"/>
              <a:t>25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33863398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case, rather than representing a utility function on outcome states, the utility node represents the expected utility associated with each action.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3ED746-492E-4D0C-832A-ACED5D621C80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252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C69F30-6CED-4CAB-8FA0-AD51C6EBDC9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754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829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7667B323-39B3-46A3-8C57-54962289A667}" type="slidenum">
              <a:rPr lang="en-US" sz="1300"/>
              <a:pPr eaLnBrk="1" hangingPunct="1"/>
              <a:t>6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3839839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retain proper</a:t>
            </a:r>
            <a:r>
              <a:rPr lang="en-US" baseline="0" dirty="0"/>
              <a:t> attribution and the reference to </a:t>
            </a:r>
            <a:r>
              <a:rPr lang="en-US" baseline="0" dirty="0" err="1"/>
              <a:t>ai.berkeley.edu</a:t>
            </a:r>
            <a:r>
              <a:rPr lang="en-US" baseline="0" dirty="0"/>
              <a:t>.  Thanks!</a:t>
            </a:r>
            <a:endParaRPr lang="en-US" sz="1200" dirty="0"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3ED746-492E-4D0C-832A-ACED5D621C8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9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C69F30-6CED-4CAB-8FA0-AD51C6EBDC9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138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C69F30-6CED-4CAB-8FA0-AD51C6EBDC9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007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4F12C2-6B70-47BE-8D0C-A492A0D8319E}" type="slidenum">
              <a:rPr lang="en-US" smtClean="0">
                <a:latin typeface="Arial" charset="0"/>
              </a:rPr>
              <a:pPr/>
              <a:t>12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333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C69F30-6CED-4CAB-8FA0-AD51C6EBDC9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0917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Apple, banana, carrot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4A7C6D-2FF4-4AE8-921F-BA4CD0961139}" type="slidenum">
              <a:rPr lang="en-US" smtClean="0">
                <a:latin typeface="Arial" charset="0"/>
              </a:rPr>
              <a:pPr/>
              <a:t>15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107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80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53BDD-7DB4-4FE6-B7BE-096ACE1CEC1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E36BC-58BB-4D53-BE3D-CAFE603330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A6983-D404-4630-AE92-91158E4DE9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CA83B-42AC-4C02-ADA8-40CD500B8D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7" indent="0">
              <a:buNone/>
              <a:defRPr sz="1900"/>
            </a:lvl2pPr>
            <a:lvl3pPr marL="914332" indent="0">
              <a:buNone/>
              <a:defRPr sz="1600"/>
            </a:lvl3pPr>
            <a:lvl4pPr marL="1371498" indent="0">
              <a:buNone/>
              <a:defRPr sz="1500"/>
            </a:lvl4pPr>
            <a:lvl5pPr marL="1828664" indent="0">
              <a:buNone/>
              <a:defRPr sz="1500"/>
            </a:lvl5pPr>
            <a:lvl6pPr marL="2285830" indent="0">
              <a:buNone/>
              <a:defRPr sz="1500"/>
            </a:lvl6pPr>
            <a:lvl7pPr marL="2742994" indent="0">
              <a:buNone/>
              <a:defRPr sz="1500"/>
            </a:lvl7pPr>
            <a:lvl8pPr marL="3200160" indent="0">
              <a:buNone/>
              <a:defRPr sz="1500"/>
            </a:lvl8pPr>
            <a:lvl9pPr marL="3657327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09949-8294-417B-8CEF-7919E25A3D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4F473-2930-4E27-9DE6-3CB8EA8A50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9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9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77489-1089-46B0-876A-68AC4A6FB9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FAD75-B3B8-4438-B724-A09412E2CDA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F60E9-D2FB-40BD-8DAB-9C48525AFD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4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4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67" indent="0">
              <a:buNone/>
              <a:defRPr sz="1200"/>
            </a:lvl2pPr>
            <a:lvl3pPr marL="914332" indent="0">
              <a:buNone/>
              <a:defRPr sz="11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30" indent="0">
              <a:buNone/>
              <a:defRPr sz="900"/>
            </a:lvl6pPr>
            <a:lvl7pPr marL="2742994" indent="0">
              <a:buNone/>
              <a:defRPr sz="900"/>
            </a:lvl7pPr>
            <a:lvl8pPr marL="3200160" indent="0">
              <a:buNone/>
              <a:defRPr sz="900"/>
            </a:lvl8pPr>
            <a:lvl9pPr marL="365732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F07BF-9D23-46CE-9C7F-03972BEB57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67" indent="0">
              <a:buNone/>
              <a:defRPr sz="1200"/>
            </a:lvl2pPr>
            <a:lvl3pPr marL="914332" indent="0">
              <a:buNone/>
              <a:defRPr sz="11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30" indent="0">
              <a:buNone/>
              <a:defRPr sz="900"/>
            </a:lvl6pPr>
            <a:lvl7pPr marL="2742994" indent="0">
              <a:buNone/>
              <a:defRPr sz="900"/>
            </a:lvl7pPr>
            <a:lvl8pPr marL="3200160" indent="0">
              <a:buNone/>
              <a:defRPr sz="900"/>
            </a:lvl8pPr>
            <a:lvl9pPr marL="365732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B5E4D-0FE7-45EE-A80D-369438F132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8" rIns="91434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2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pPr>
              <a:defRPr/>
            </a:pPr>
            <a:fld id="{0BC86645-1A16-44AB-A4F2-3CFE29DE47A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3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4" tIns="45718" rIns="91434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67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49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66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74" indent="-34287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895" indent="-28573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2914" indent="-22858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080" indent="-228584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247" indent="-22858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412" indent="-22858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578" indent="-22858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744" indent="-22858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5910" indent="-22858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1.png"/><Relationship Id="rId3" Type="http://schemas.openxmlformats.org/officeDocument/2006/relationships/tags" Target="../tags/tag4.xml"/><Relationship Id="rId7" Type="http://schemas.openxmlformats.org/officeDocument/2006/relationships/notesSlide" Target="../notesSlides/notesSlide17.xml"/><Relationship Id="rId12" Type="http://schemas.openxmlformats.org/officeDocument/2006/relationships/image" Target="../media/image36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5.png"/><Relationship Id="rId5" Type="http://schemas.openxmlformats.org/officeDocument/2006/relationships/tags" Target="../tags/tag6.xml"/><Relationship Id="rId10" Type="http://schemas.openxmlformats.org/officeDocument/2006/relationships/image" Target="../media/image34.png"/><Relationship Id="rId4" Type="http://schemas.openxmlformats.org/officeDocument/2006/relationships/tags" Target="../tags/tag5.xml"/><Relationship Id="rId9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7" Type="http://schemas.openxmlformats.org/officeDocument/2006/relationships/image" Target="../media/image48.e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emf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</a:t>
            </a:r>
            <a:r>
              <a:rPr lang="en-US" dirty="0" err="1"/>
              <a:t>Bayes</a:t>
            </a:r>
            <a:r>
              <a:rPr lang="en-US" dirty="0"/>
              <a:t> Nets</a:t>
            </a:r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1" y="1372238"/>
            <a:ext cx="9964078" cy="47993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9400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2743200" y="2414952"/>
            <a:ext cx="6553200" cy="386864"/>
            <a:chOff x="2743200" y="2414952"/>
            <a:chExt cx="6553200" cy="386864"/>
          </a:xfrm>
        </p:grpSpPr>
        <p:sp>
          <p:nvSpPr>
            <p:cNvPr id="33" name="AutoShape 6"/>
            <p:cNvSpPr>
              <a:spLocks noChangeArrowheads="1"/>
            </p:cNvSpPr>
            <p:nvPr/>
          </p:nvSpPr>
          <p:spPr bwMode="auto">
            <a:xfrm rot="10800000">
              <a:off x="2743200" y="2414952"/>
              <a:ext cx="476250" cy="381000"/>
            </a:xfrm>
            <a:prstGeom prst="triangle">
              <a:avLst>
                <a:gd name="adj" fmla="val 50000"/>
              </a:avLst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4" name="AutoShape 6"/>
            <p:cNvSpPr>
              <a:spLocks noChangeArrowheads="1"/>
            </p:cNvSpPr>
            <p:nvPr/>
          </p:nvSpPr>
          <p:spPr bwMode="auto">
            <a:xfrm rot="10800000">
              <a:off x="4419600" y="2420815"/>
              <a:ext cx="476250" cy="381000"/>
            </a:xfrm>
            <a:prstGeom prst="triangle">
              <a:avLst>
                <a:gd name="adj" fmla="val 50000"/>
              </a:avLst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5" name="AutoShape 6"/>
            <p:cNvSpPr>
              <a:spLocks noChangeArrowheads="1"/>
            </p:cNvSpPr>
            <p:nvPr/>
          </p:nvSpPr>
          <p:spPr bwMode="auto">
            <a:xfrm rot="10800000">
              <a:off x="7162800" y="2420815"/>
              <a:ext cx="476250" cy="381000"/>
            </a:xfrm>
            <a:prstGeom prst="triangle">
              <a:avLst>
                <a:gd name="adj" fmla="val 50000"/>
              </a:avLst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6" name="AutoShape 6"/>
            <p:cNvSpPr>
              <a:spLocks noChangeArrowheads="1"/>
            </p:cNvSpPr>
            <p:nvPr/>
          </p:nvSpPr>
          <p:spPr bwMode="auto">
            <a:xfrm rot="10800000">
              <a:off x="8820150" y="2420816"/>
              <a:ext cx="476250" cy="381000"/>
            </a:xfrm>
            <a:prstGeom prst="triangle">
              <a:avLst>
                <a:gd name="adj" fmla="val 50000"/>
              </a:avLst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need for numbers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191000"/>
            <a:ext cx="11049000" cy="2362200"/>
          </a:xfrm>
        </p:spPr>
        <p:txBody>
          <a:bodyPr/>
          <a:lstStyle/>
          <a:p>
            <a:r>
              <a:rPr lang="en-US" sz="2400" dirty="0"/>
              <a:t>For worst-case </a:t>
            </a:r>
            <a:r>
              <a:rPr lang="en-US" sz="2400" dirty="0" err="1"/>
              <a:t>minimax</a:t>
            </a:r>
            <a:r>
              <a:rPr lang="en-US" sz="2400" dirty="0"/>
              <a:t> reasoning, terminal value scale doesn’t matter</a:t>
            </a:r>
          </a:p>
          <a:p>
            <a:pPr lvl="1"/>
            <a:r>
              <a:rPr lang="en-US" sz="2400" dirty="0"/>
              <a:t>We just want better states to have higher evaluations (get the ordering right)</a:t>
            </a:r>
          </a:p>
          <a:p>
            <a:pPr lvl="1"/>
            <a:r>
              <a:rPr lang="en-US" sz="2400" dirty="0"/>
              <a:t>The optimal decision is invariant under any </a:t>
            </a:r>
            <a:r>
              <a:rPr lang="en-US" sz="2400" b="1" i="1" dirty="0">
                <a:solidFill>
                  <a:srgbClr val="C00000"/>
                </a:solidFill>
              </a:rPr>
              <a:t>monotonic transformation</a:t>
            </a:r>
          </a:p>
          <a:p>
            <a:pPr lvl="2"/>
            <a:endParaRPr lang="en-US" sz="1600" dirty="0"/>
          </a:p>
          <a:p>
            <a:r>
              <a:rPr lang="en-US" sz="2400" dirty="0"/>
              <a:t>For average-case </a:t>
            </a:r>
            <a:r>
              <a:rPr lang="en-US" sz="2400" dirty="0" err="1"/>
              <a:t>expectimax</a:t>
            </a:r>
            <a:r>
              <a:rPr lang="en-US" sz="2400" dirty="0"/>
              <a:t> reasoning, we need </a:t>
            </a:r>
            <a:r>
              <a:rPr lang="en-US" sz="2400" b="1" i="1" dirty="0">
                <a:solidFill>
                  <a:srgbClr val="0000FF"/>
                </a:solidFill>
              </a:rPr>
              <a:t>magnitudes</a:t>
            </a:r>
            <a:r>
              <a:rPr lang="en-US" sz="2400" dirty="0"/>
              <a:t> to be meaningful</a:t>
            </a:r>
          </a:p>
        </p:txBody>
      </p:sp>
      <p:cxnSp>
        <p:nvCxnSpPr>
          <p:cNvPr id="10260" name="AutoShape 43"/>
          <p:cNvCxnSpPr>
            <a:cxnSpLocks noChangeShapeType="1"/>
            <a:stCxn id="10261" idx="4"/>
            <a:endCxn id="9" idx="0"/>
          </p:cNvCxnSpPr>
          <p:nvPr/>
        </p:nvCxnSpPr>
        <p:spPr bwMode="auto">
          <a:xfrm rot="16200000" flipH="1">
            <a:off x="3005137" y="2795587"/>
            <a:ext cx="247650" cy="295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" name="Rectangle 7"/>
          <p:cNvSpPr/>
          <p:nvPr/>
        </p:nvSpPr>
        <p:spPr bwMode="auto">
          <a:xfrm>
            <a:off x="2438400" y="3067050"/>
            <a:ext cx="457200" cy="381000"/>
          </a:xfrm>
          <a:prstGeom prst="rect">
            <a:avLst/>
          </a:prstGeom>
          <a:solidFill>
            <a:srgbClr val="E8D1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971800" y="3067050"/>
            <a:ext cx="609600" cy="381000"/>
          </a:xfrm>
          <a:prstGeom prst="rect">
            <a:avLst/>
          </a:prstGeom>
          <a:solidFill>
            <a:srgbClr val="E8D1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40</a:t>
            </a:r>
          </a:p>
        </p:txBody>
      </p:sp>
      <p:cxnSp>
        <p:nvCxnSpPr>
          <p:cNvPr id="10264" name="AutoShape 43"/>
          <p:cNvCxnSpPr>
            <a:cxnSpLocks noChangeShapeType="1"/>
            <a:stCxn id="10261" idx="4"/>
            <a:endCxn id="8" idx="0"/>
          </p:cNvCxnSpPr>
          <p:nvPr/>
        </p:nvCxnSpPr>
        <p:spPr bwMode="auto">
          <a:xfrm rot="5400000">
            <a:off x="2700338" y="2786063"/>
            <a:ext cx="247650" cy="314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265" name="AutoShape 43"/>
          <p:cNvCxnSpPr>
            <a:cxnSpLocks noChangeShapeType="1"/>
            <a:stCxn id="10266" idx="4"/>
            <a:endCxn id="21" idx="0"/>
          </p:cNvCxnSpPr>
          <p:nvPr/>
        </p:nvCxnSpPr>
        <p:spPr bwMode="auto">
          <a:xfrm rot="16200000" flipH="1">
            <a:off x="4700587" y="2757487"/>
            <a:ext cx="247650" cy="333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0" name="Rectangle 19"/>
          <p:cNvSpPr/>
          <p:nvPr/>
        </p:nvSpPr>
        <p:spPr bwMode="auto">
          <a:xfrm>
            <a:off x="4038600" y="3048000"/>
            <a:ext cx="533400" cy="381000"/>
          </a:xfrm>
          <a:prstGeom prst="rect">
            <a:avLst/>
          </a:prstGeom>
          <a:solidFill>
            <a:srgbClr val="E8D1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20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4724400" y="3048000"/>
            <a:ext cx="533400" cy="381000"/>
          </a:xfrm>
          <a:prstGeom prst="rect">
            <a:avLst/>
          </a:prstGeom>
          <a:solidFill>
            <a:srgbClr val="E8D1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30</a:t>
            </a:r>
          </a:p>
        </p:txBody>
      </p:sp>
      <p:cxnSp>
        <p:nvCxnSpPr>
          <p:cNvPr id="10269" name="AutoShape 43"/>
          <p:cNvCxnSpPr>
            <a:cxnSpLocks noChangeShapeType="1"/>
            <a:stCxn id="10266" idx="4"/>
            <a:endCxn id="20" idx="0"/>
          </p:cNvCxnSpPr>
          <p:nvPr/>
        </p:nvCxnSpPr>
        <p:spPr bwMode="auto">
          <a:xfrm rot="5400000">
            <a:off x="4357688" y="2747963"/>
            <a:ext cx="247650" cy="3524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3" name="AutoShape 43"/>
          <p:cNvCxnSpPr>
            <a:cxnSpLocks noChangeShapeType="1"/>
            <a:stCxn id="10272" idx="3"/>
            <a:endCxn id="10266" idx="0"/>
          </p:cNvCxnSpPr>
          <p:nvPr/>
        </p:nvCxnSpPr>
        <p:spPr bwMode="auto">
          <a:xfrm rot="16200000" flipH="1">
            <a:off x="4119563" y="1824037"/>
            <a:ext cx="228600" cy="847725"/>
          </a:xfrm>
          <a:prstGeom prst="straightConnector1">
            <a:avLst/>
          </a:prstGeom>
          <a:ln w="12700">
            <a:solidFill>
              <a:schemeClr val="tx1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271" name="AutoShape 43"/>
          <p:cNvCxnSpPr>
            <a:cxnSpLocks noChangeShapeType="1"/>
            <a:stCxn id="10272" idx="3"/>
            <a:endCxn id="10261" idx="0"/>
          </p:cNvCxnSpPr>
          <p:nvPr/>
        </p:nvCxnSpPr>
        <p:spPr bwMode="auto">
          <a:xfrm rot="5400000">
            <a:off x="3271838" y="1843088"/>
            <a:ext cx="247650" cy="828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0272" name="Isosceles Triangle 32"/>
          <p:cNvSpPr>
            <a:spLocks noChangeArrowheads="1"/>
          </p:cNvSpPr>
          <p:nvPr/>
        </p:nvSpPr>
        <p:spPr bwMode="auto">
          <a:xfrm>
            <a:off x="3581400" y="1752600"/>
            <a:ext cx="457200" cy="381000"/>
          </a:xfrm>
          <a:prstGeom prst="triangle">
            <a:avLst>
              <a:gd name="adj" fmla="val 50000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Right Arrow 54"/>
          <p:cNvSpPr/>
          <p:nvPr/>
        </p:nvSpPr>
        <p:spPr>
          <a:xfrm>
            <a:off x="5791200" y="2971800"/>
            <a:ext cx="609600" cy="533400"/>
          </a:xfrm>
          <a:prstGeom prst="rightArrow">
            <a:avLst>
              <a:gd name="adj1" fmla="val 100000"/>
              <a:gd name="adj2" fmla="val 26972"/>
            </a:avLst>
          </a:prstGeom>
          <a:ln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Calibri"/>
                <a:cs typeface="Calibri"/>
              </a:rPr>
              <a:t>x</a:t>
            </a:r>
            <a:r>
              <a:rPr lang="en-US" baseline="30000" dirty="0">
                <a:latin typeface="Calibri"/>
                <a:cs typeface="Calibri"/>
              </a:rPr>
              <a:t>2</a:t>
            </a:r>
          </a:p>
        </p:txBody>
      </p:sp>
      <p:cxnSp>
        <p:nvCxnSpPr>
          <p:cNvPr id="10247" name="AutoShape 43"/>
          <p:cNvCxnSpPr>
            <a:cxnSpLocks noChangeShapeType="1"/>
            <a:stCxn id="10248" idx="4"/>
            <a:endCxn id="64" idx="0"/>
          </p:cNvCxnSpPr>
          <p:nvPr/>
        </p:nvCxnSpPr>
        <p:spPr bwMode="auto">
          <a:xfrm rot="16200000" flipH="1">
            <a:off x="7424737" y="2795587"/>
            <a:ext cx="247650" cy="295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3" name="Rectangle 62"/>
          <p:cNvSpPr/>
          <p:nvPr/>
        </p:nvSpPr>
        <p:spPr bwMode="auto">
          <a:xfrm>
            <a:off x="6858000" y="3067050"/>
            <a:ext cx="457200" cy="381000"/>
          </a:xfrm>
          <a:prstGeom prst="rect">
            <a:avLst/>
          </a:prstGeom>
          <a:solidFill>
            <a:srgbClr val="E8D1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0</a:t>
            </a:r>
          </a:p>
        </p:txBody>
      </p:sp>
      <p:sp>
        <p:nvSpPr>
          <p:cNvPr id="64" name="Rectangle 63"/>
          <p:cNvSpPr/>
          <p:nvPr/>
        </p:nvSpPr>
        <p:spPr bwMode="auto">
          <a:xfrm>
            <a:off x="7391400" y="3067050"/>
            <a:ext cx="609600" cy="381000"/>
          </a:xfrm>
          <a:prstGeom prst="rect">
            <a:avLst/>
          </a:prstGeom>
          <a:solidFill>
            <a:srgbClr val="E8D1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1600</a:t>
            </a:r>
          </a:p>
        </p:txBody>
      </p:sp>
      <p:cxnSp>
        <p:nvCxnSpPr>
          <p:cNvPr id="10251" name="AutoShape 43"/>
          <p:cNvCxnSpPr>
            <a:cxnSpLocks noChangeShapeType="1"/>
            <a:stCxn id="10248" idx="4"/>
            <a:endCxn id="63" idx="0"/>
          </p:cNvCxnSpPr>
          <p:nvPr/>
        </p:nvCxnSpPr>
        <p:spPr bwMode="auto">
          <a:xfrm rot="5400000">
            <a:off x="7119938" y="2786063"/>
            <a:ext cx="247650" cy="314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252" name="AutoShape 43"/>
          <p:cNvCxnSpPr>
            <a:cxnSpLocks noChangeShapeType="1"/>
            <a:stCxn id="10253" idx="4"/>
            <a:endCxn id="69" idx="0"/>
          </p:cNvCxnSpPr>
          <p:nvPr/>
        </p:nvCxnSpPr>
        <p:spPr bwMode="auto">
          <a:xfrm rot="16200000" flipH="1">
            <a:off x="9120187" y="2757487"/>
            <a:ext cx="247650" cy="333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grpSp>
        <p:nvGrpSpPr>
          <p:cNvPr id="39" name="Group 38"/>
          <p:cNvGrpSpPr/>
          <p:nvPr/>
        </p:nvGrpSpPr>
        <p:grpSpPr>
          <a:xfrm>
            <a:off x="2762250" y="2362200"/>
            <a:ext cx="6534150" cy="457200"/>
            <a:chOff x="2762250" y="2362200"/>
            <a:chExt cx="6534150" cy="457200"/>
          </a:xfrm>
        </p:grpSpPr>
        <p:sp>
          <p:nvSpPr>
            <p:cNvPr id="10261" name="Oval 39"/>
            <p:cNvSpPr>
              <a:spLocks noChangeArrowheads="1"/>
            </p:cNvSpPr>
            <p:nvPr/>
          </p:nvSpPr>
          <p:spPr bwMode="auto">
            <a:xfrm>
              <a:off x="2762250" y="2381250"/>
              <a:ext cx="438150" cy="438150"/>
            </a:xfrm>
            <a:prstGeom prst="ellipse">
              <a:avLst/>
            </a:prstGeom>
            <a:solidFill>
              <a:srgbClr val="B5EDC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6" name="Oval 39"/>
            <p:cNvSpPr>
              <a:spLocks noChangeArrowheads="1"/>
            </p:cNvSpPr>
            <p:nvPr/>
          </p:nvSpPr>
          <p:spPr bwMode="auto">
            <a:xfrm>
              <a:off x="4438650" y="2362200"/>
              <a:ext cx="438150" cy="438150"/>
            </a:xfrm>
            <a:prstGeom prst="ellipse">
              <a:avLst/>
            </a:prstGeom>
            <a:solidFill>
              <a:srgbClr val="B5EDC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8" name="Oval 39"/>
            <p:cNvSpPr>
              <a:spLocks noChangeArrowheads="1"/>
            </p:cNvSpPr>
            <p:nvPr/>
          </p:nvSpPr>
          <p:spPr bwMode="auto">
            <a:xfrm>
              <a:off x="7181850" y="2381250"/>
              <a:ext cx="438150" cy="438150"/>
            </a:xfrm>
            <a:prstGeom prst="ellipse">
              <a:avLst/>
            </a:prstGeom>
            <a:solidFill>
              <a:srgbClr val="B5EDC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3" name="Oval 39"/>
            <p:cNvSpPr>
              <a:spLocks noChangeArrowheads="1"/>
            </p:cNvSpPr>
            <p:nvPr/>
          </p:nvSpPr>
          <p:spPr bwMode="auto">
            <a:xfrm>
              <a:off x="8858250" y="2362200"/>
              <a:ext cx="438150" cy="438150"/>
            </a:xfrm>
            <a:prstGeom prst="ellipse">
              <a:avLst/>
            </a:prstGeom>
            <a:solidFill>
              <a:srgbClr val="B5EDC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8" name="Rectangle 67"/>
          <p:cNvSpPr/>
          <p:nvPr/>
        </p:nvSpPr>
        <p:spPr bwMode="auto">
          <a:xfrm>
            <a:off x="8458200" y="3048000"/>
            <a:ext cx="533400" cy="381000"/>
          </a:xfrm>
          <a:prstGeom prst="rect">
            <a:avLst/>
          </a:prstGeom>
          <a:solidFill>
            <a:srgbClr val="E8D1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400</a:t>
            </a:r>
          </a:p>
        </p:txBody>
      </p:sp>
      <p:sp>
        <p:nvSpPr>
          <p:cNvPr id="69" name="Rectangle 68"/>
          <p:cNvSpPr/>
          <p:nvPr/>
        </p:nvSpPr>
        <p:spPr bwMode="auto">
          <a:xfrm>
            <a:off x="9144000" y="3048000"/>
            <a:ext cx="533400" cy="381000"/>
          </a:xfrm>
          <a:prstGeom prst="rect">
            <a:avLst/>
          </a:prstGeom>
          <a:solidFill>
            <a:srgbClr val="E8D1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900</a:t>
            </a:r>
          </a:p>
        </p:txBody>
      </p:sp>
      <p:cxnSp>
        <p:nvCxnSpPr>
          <p:cNvPr id="10256" name="AutoShape 43"/>
          <p:cNvCxnSpPr>
            <a:cxnSpLocks noChangeShapeType="1"/>
            <a:stCxn id="10253" idx="4"/>
            <a:endCxn id="68" idx="0"/>
          </p:cNvCxnSpPr>
          <p:nvPr/>
        </p:nvCxnSpPr>
        <p:spPr bwMode="auto">
          <a:xfrm rot="5400000">
            <a:off x="8777288" y="2747963"/>
            <a:ext cx="247650" cy="3524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257" name="AutoShape 43"/>
          <p:cNvCxnSpPr>
            <a:cxnSpLocks noChangeShapeType="1"/>
            <a:stCxn id="10259" idx="3"/>
            <a:endCxn id="10253" idx="0"/>
          </p:cNvCxnSpPr>
          <p:nvPr/>
        </p:nvCxnSpPr>
        <p:spPr bwMode="auto">
          <a:xfrm rot="16200000" flipH="1">
            <a:off x="8539162" y="1824037"/>
            <a:ext cx="228600" cy="847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2" name="AutoShape 43"/>
          <p:cNvCxnSpPr>
            <a:cxnSpLocks noChangeShapeType="1"/>
            <a:stCxn id="10259" idx="3"/>
            <a:endCxn id="10248" idx="0"/>
          </p:cNvCxnSpPr>
          <p:nvPr/>
        </p:nvCxnSpPr>
        <p:spPr bwMode="auto">
          <a:xfrm rot="5400000">
            <a:off x="7691438" y="1843087"/>
            <a:ext cx="247650" cy="828675"/>
          </a:xfrm>
          <a:prstGeom prst="straightConnector1">
            <a:avLst/>
          </a:prstGeom>
          <a:ln w="12700">
            <a:solidFill>
              <a:schemeClr val="tx1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259" name="Isosceles Triangle 72"/>
          <p:cNvSpPr>
            <a:spLocks noChangeArrowheads="1"/>
          </p:cNvSpPr>
          <p:nvPr/>
        </p:nvSpPr>
        <p:spPr bwMode="auto">
          <a:xfrm>
            <a:off x="8001000" y="1752600"/>
            <a:ext cx="457200" cy="381000"/>
          </a:xfrm>
          <a:prstGeom prst="triangle">
            <a:avLst>
              <a:gd name="adj" fmla="val 50000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Utilities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3340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CC0000"/>
                </a:solidFill>
              </a:rPr>
              <a:t>Utilities are functions from outcomes (states of the world) to real numbers that describe an agent’s preferences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400" dirty="0"/>
              <a:t>Where do utilities come from?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In a game, may be simple (+1/-1)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Utilities summarize the agent’s goals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Theorem: any “rational” preferences can be summarized as a utility function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400" dirty="0"/>
              <a:t>We hard-wire utilities and let behaviors emerge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Why don’t we let agents pick utilities?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Why don’t we prescribe behaviors?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30343" y="1905000"/>
            <a:ext cx="1446714" cy="2133600"/>
          </a:xfrm>
          <a:prstGeom prst="rect">
            <a:avLst/>
          </a:prstGeom>
          <a:noFill/>
        </p:spPr>
      </p:pic>
      <p:pic>
        <p:nvPicPr>
          <p:cNvPr id="13" name="Picture 1" descr="C:\Users\Dan\Dropbox\Office\CS 188\Ketrina Art\Utilities\IceCreamUtilities.png"/>
          <p:cNvPicPr>
            <a:picLocks noChangeAspect="1" noChangeArrowheads="1"/>
          </p:cNvPicPr>
          <p:nvPr/>
        </p:nvPicPr>
        <p:blipFill>
          <a:blip r:embed="rId3" cstate="print"/>
          <a:srcRect l="57903" t="75000" r="32764" b="9000"/>
          <a:stretch>
            <a:fillRect/>
          </a:stretch>
        </p:blipFill>
        <p:spPr bwMode="auto">
          <a:xfrm>
            <a:off x="6477000" y="2667000"/>
            <a:ext cx="1066800" cy="1219200"/>
          </a:xfrm>
          <a:prstGeom prst="rect">
            <a:avLst/>
          </a:prstGeom>
          <a:noFill/>
        </p:spPr>
      </p:pic>
      <p:pic>
        <p:nvPicPr>
          <p:cNvPr id="16" name="Picture 1" descr="C:\Users\Dan\Dropbox\Office\CS 188\Ketrina Art\Utilities\IceCreamUtilities.png"/>
          <p:cNvPicPr>
            <a:picLocks noChangeAspect="1" noChangeArrowheads="1"/>
          </p:cNvPicPr>
          <p:nvPr/>
        </p:nvPicPr>
        <p:blipFill>
          <a:blip r:embed="rId3" cstate="print"/>
          <a:srcRect l="41236" t="67000" r="48764" b="9000"/>
          <a:stretch>
            <a:fillRect/>
          </a:stretch>
        </p:blipFill>
        <p:spPr bwMode="auto">
          <a:xfrm>
            <a:off x="8077200" y="2133600"/>
            <a:ext cx="1143000" cy="18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7400" y="4114800"/>
            <a:ext cx="2492375" cy="249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2469" y="4411212"/>
            <a:ext cx="2748262" cy="225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10600" y="4343400"/>
            <a:ext cx="2233454" cy="230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Utilities: Uncertain Outcomes</a:t>
            </a:r>
          </a:p>
        </p:txBody>
      </p:sp>
      <p:sp>
        <p:nvSpPr>
          <p:cNvPr id="14" name="Isosceles Triangle 13"/>
          <p:cNvSpPr/>
          <p:nvPr/>
        </p:nvSpPr>
        <p:spPr>
          <a:xfrm>
            <a:off x="5257800" y="1676400"/>
            <a:ext cx="762000" cy="533400"/>
          </a:xfrm>
          <a:prstGeom prst="triangle">
            <a:avLst/>
          </a:prstGeom>
          <a:solidFill>
            <a:srgbClr val="99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latin typeface="Calibri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895600" y="2819400"/>
            <a:ext cx="609600" cy="609600"/>
          </a:xfrm>
          <a:prstGeom prst="ellipse">
            <a:avLst/>
          </a:prstGeom>
          <a:solidFill>
            <a:srgbClr val="B5EDC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latin typeface="Calibri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848600" y="2819400"/>
            <a:ext cx="609600" cy="609600"/>
          </a:xfrm>
          <a:prstGeom prst="ellipse">
            <a:avLst/>
          </a:prstGeom>
          <a:solidFill>
            <a:srgbClr val="B5EDC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latin typeface="Calibri" pitchFamily="34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6" idx="0"/>
          </p:cNvCxnSpPr>
          <p:nvPr/>
        </p:nvCxnSpPr>
        <p:spPr>
          <a:xfrm>
            <a:off x="5638800" y="2209800"/>
            <a:ext cx="2514600" cy="6096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4" idx="3"/>
            <a:endCxn id="15" idx="0"/>
          </p:cNvCxnSpPr>
          <p:nvPr/>
        </p:nvCxnSpPr>
        <p:spPr>
          <a:xfrm flipH="1">
            <a:off x="3200400" y="2209800"/>
            <a:ext cx="2438400" cy="6096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5" idx="4"/>
          </p:cNvCxnSpPr>
          <p:nvPr/>
        </p:nvCxnSpPr>
        <p:spPr>
          <a:xfrm>
            <a:off x="3200400" y="3429000"/>
            <a:ext cx="0" cy="9144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8153400" y="3429000"/>
            <a:ext cx="1143000" cy="9144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6" idx="4"/>
          </p:cNvCxnSpPr>
          <p:nvPr/>
        </p:nvCxnSpPr>
        <p:spPr>
          <a:xfrm flipH="1">
            <a:off x="7086600" y="3429000"/>
            <a:ext cx="1066800" cy="91440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7" name="TextBox 29"/>
          <p:cNvSpPr txBox="1">
            <a:spLocks noChangeArrowheads="1"/>
          </p:cNvSpPr>
          <p:nvPr/>
        </p:nvSpPr>
        <p:spPr bwMode="auto">
          <a:xfrm>
            <a:off x="4191000" y="1219200"/>
            <a:ext cx="2971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Getting ice cream</a:t>
            </a:r>
          </a:p>
        </p:txBody>
      </p:sp>
      <p:sp>
        <p:nvSpPr>
          <p:cNvPr id="21518" name="TextBox 30"/>
          <p:cNvSpPr txBox="1">
            <a:spLocks noChangeArrowheads="1"/>
          </p:cNvSpPr>
          <p:nvPr/>
        </p:nvSpPr>
        <p:spPr bwMode="auto">
          <a:xfrm>
            <a:off x="2971800" y="2133600"/>
            <a:ext cx="2438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Get Single</a:t>
            </a:r>
          </a:p>
        </p:txBody>
      </p:sp>
      <p:sp>
        <p:nvSpPr>
          <p:cNvPr id="21519" name="TextBox 31"/>
          <p:cNvSpPr txBox="1">
            <a:spLocks noChangeArrowheads="1"/>
          </p:cNvSpPr>
          <p:nvPr/>
        </p:nvSpPr>
        <p:spPr bwMode="auto">
          <a:xfrm>
            <a:off x="7162800" y="2133600"/>
            <a:ext cx="16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Get Double</a:t>
            </a:r>
          </a:p>
        </p:txBody>
      </p:sp>
      <p:sp>
        <p:nvSpPr>
          <p:cNvPr id="15376" name="TextBox 36"/>
          <p:cNvSpPr txBox="1">
            <a:spLocks noChangeArrowheads="1"/>
          </p:cNvSpPr>
          <p:nvPr/>
        </p:nvSpPr>
        <p:spPr bwMode="auto">
          <a:xfrm>
            <a:off x="6705600" y="3581400"/>
            <a:ext cx="1066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Oops</a:t>
            </a:r>
          </a:p>
        </p:txBody>
      </p:sp>
      <p:sp>
        <p:nvSpPr>
          <p:cNvPr id="15377" name="TextBox 37"/>
          <p:cNvSpPr txBox="1">
            <a:spLocks noChangeArrowheads="1"/>
          </p:cNvSpPr>
          <p:nvPr/>
        </p:nvSpPr>
        <p:spPr bwMode="auto">
          <a:xfrm>
            <a:off x="8947640" y="3581400"/>
            <a:ext cx="1066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Whew!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6" grpId="0"/>
      <p:bldP spid="1537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7817" y="4584660"/>
            <a:ext cx="6506002" cy="17716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Preferences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53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600200"/>
                <a:ext cx="5867400" cy="4525963"/>
              </a:xfrm>
            </p:spPr>
            <p:txBody>
              <a:bodyPr/>
              <a:lstStyle/>
              <a:p>
                <a:r>
                  <a:rPr lang="en-US" sz="2400" dirty="0"/>
                  <a:t>An agent must have preferences among:</a:t>
                </a:r>
              </a:p>
              <a:p>
                <a:pPr lvl="1"/>
                <a:r>
                  <a:rPr lang="en-US" sz="2000" dirty="0"/>
                  <a:t>Prizes: </a:t>
                </a:r>
                <a:r>
                  <a:rPr lang="en-US" sz="2400" i="1" dirty="0">
                    <a:solidFill>
                      <a:srgbClr val="CC0000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sz="2400" i="1" baseline="-25000" dirty="0">
                    <a:solidFill>
                      <a:srgbClr val="CC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400" i="1" dirty="0">
                    <a:solidFill>
                      <a:srgbClr val="CC0000"/>
                    </a:solidFill>
                    <a:latin typeface="Times New Roman" pitchFamily="18" charset="0"/>
                    <a:cs typeface="Times New Roman" pitchFamily="18" charset="0"/>
                  </a:rPr>
                  <a:t>, P</a:t>
                </a:r>
                <a:r>
                  <a:rPr lang="en-US" sz="2400" i="1" baseline="-25000" dirty="0">
                    <a:solidFill>
                      <a:srgbClr val="CC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000" dirty="0"/>
                  <a:t>, etc.</a:t>
                </a:r>
              </a:p>
              <a:p>
                <a:pPr lvl="1"/>
                <a:r>
                  <a:rPr lang="en-US" sz="2000" dirty="0"/>
                  <a:t>Lotteries: situations with uncertain prizes</a:t>
                </a:r>
              </a:p>
              <a:p>
                <a:pPr marL="457176" lvl="1" indent="0">
                  <a:buNone/>
                </a:pPr>
                <a:r>
                  <a:rPr lang="en-US" sz="2000" dirty="0"/>
                  <a:t>	</a:t>
                </a:r>
                <a:r>
                  <a:rPr lang="en-US" sz="2400" i="1" dirty="0"/>
                  <a:t>L</a:t>
                </a:r>
                <a:r>
                  <a:rPr lang="en-US" sz="2400" dirty="0"/>
                  <a:t> = [</a:t>
                </a:r>
                <a:r>
                  <a:rPr lang="en-US" sz="2400" i="1" dirty="0"/>
                  <a:t>p, </a:t>
                </a:r>
                <a:r>
                  <a:rPr lang="en-US" sz="2400" i="1" dirty="0">
                    <a:solidFill>
                      <a:srgbClr val="CC0000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sz="2400" i="1" baseline="-25000" dirty="0">
                    <a:solidFill>
                      <a:srgbClr val="CC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400" dirty="0">
                    <a:solidFill>
                      <a:schemeClr val="tx2"/>
                    </a:solidFill>
                  </a:rPr>
                  <a:t>;  (1-</a:t>
                </a:r>
                <a:r>
                  <a:rPr lang="en-US" sz="2400" i="1" dirty="0">
                    <a:solidFill>
                      <a:schemeClr val="tx2"/>
                    </a:solidFill>
                  </a:rPr>
                  <a:t>p</a:t>
                </a:r>
                <a:r>
                  <a:rPr lang="en-US" sz="2400" dirty="0">
                    <a:solidFill>
                      <a:schemeClr val="tx2"/>
                    </a:solidFill>
                  </a:rPr>
                  <a:t>), </a:t>
                </a:r>
                <a:r>
                  <a:rPr lang="en-US" sz="2400" i="1" dirty="0">
                    <a:solidFill>
                      <a:srgbClr val="CC0000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sz="2400" i="1" baseline="-25000" dirty="0">
                    <a:solidFill>
                      <a:srgbClr val="CC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400" dirty="0">
                    <a:solidFill>
                      <a:schemeClr val="tx2"/>
                    </a:solidFill>
                  </a:rPr>
                  <a:t>]</a:t>
                </a:r>
                <a:endParaRPr lang="en-US" sz="2400" dirty="0"/>
              </a:p>
              <a:p>
                <a:pPr marL="457176" lvl="1" indent="0">
                  <a:buNone/>
                </a:pPr>
                <a:endParaRPr lang="en-US" sz="2000" dirty="0"/>
              </a:p>
              <a:p>
                <a:r>
                  <a:rPr lang="en-US" sz="2400" dirty="0"/>
                  <a:t>Notation:</a:t>
                </a:r>
              </a:p>
              <a:p>
                <a:pPr lvl="1"/>
                <a:r>
                  <a:rPr lang="en-US" sz="2000" dirty="0"/>
                  <a:t>Preference:    </a:t>
                </a:r>
                <a:r>
                  <a:rPr lang="en-US" sz="2400" i="1" dirty="0">
                    <a:solidFill>
                      <a:srgbClr val="CC0000"/>
                    </a:solidFill>
                    <a:latin typeface="Times New Roman" pitchFamily="18" charset="0"/>
                    <a:cs typeface="Times New Roman" pitchFamily="18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≻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i="1" dirty="0">
                    <a:solidFill>
                      <a:srgbClr val="CC0000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endParaRPr lang="en-US" sz="2400" dirty="0"/>
              </a:p>
              <a:p>
                <a:pPr lvl="1"/>
                <a:r>
                  <a:rPr lang="en-US" sz="2000" dirty="0"/>
                  <a:t>Indifference:  </a:t>
                </a:r>
                <a:r>
                  <a:rPr lang="en-US" sz="2400" i="1" dirty="0">
                    <a:solidFill>
                      <a:srgbClr val="CC0000"/>
                    </a:solidFill>
                    <a:latin typeface="Times New Roman" pitchFamily="18" charset="0"/>
                    <a:cs typeface="Times New Roman" pitchFamily="18" charset="0"/>
                  </a:rPr>
                  <a:t>A  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~  </a:t>
                </a:r>
                <a:r>
                  <a:rPr lang="en-US" sz="2400" i="1" dirty="0">
                    <a:solidFill>
                      <a:srgbClr val="CC0000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endParaRPr lang="en-US" sz="2400" dirty="0"/>
              </a:p>
              <a:p>
                <a:pPr lvl="1"/>
                <a:endParaRPr lang="en-US" sz="2000" dirty="0"/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225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5867400" cy="4525963"/>
              </a:xfrm>
              <a:blipFill>
                <a:blip r:embed="rId4"/>
                <a:stretch>
                  <a:fillRect l="-1515"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>
          <a:xfrm>
            <a:off x="9677400" y="2219980"/>
            <a:ext cx="457200" cy="457200"/>
          </a:xfrm>
          <a:prstGeom prst="ellipse">
            <a:avLst/>
          </a:prstGeom>
          <a:solidFill>
            <a:srgbClr val="B5EDC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1" name="Straight Arrow Connector 10"/>
          <p:cNvCxnSpPr>
            <a:stCxn id="10" idx="4"/>
          </p:cNvCxnSpPr>
          <p:nvPr/>
        </p:nvCxnSpPr>
        <p:spPr>
          <a:xfrm flipH="1">
            <a:off x="9144000" y="2677180"/>
            <a:ext cx="762000" cy="9144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9906000" y="2677180"/>
            <a:ext cx="838200" cy="9144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839200" y="359158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i="1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P</a:t>
            </a:r>
            <a:r>
              <a:rPr lang="en-US" sz="2800" i="1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067800" y="275338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p             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-p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8534400" y="2057400"/>
            <a:ext cx="2819400" cy="2133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9067800" y="14478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  <a:cs typeface="Times New Roman" pitchFamily="18" charset="0"/>
              </a:rPr>
              <a:t>  A Lottery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77000" y="14478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  <a:cs typeface="Times New Roman" pitchFamily="18" charset="0"/>
              </a:rPr>
              <a:t>  A Prize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781800" y="2057400"/>
            <a:ext cx="838200" cy="838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989618" y="2209800"/>
            <a:ext cx="554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i="1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37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1" grpId="0"/>
      <p:bldP spid="24" grpId="0"/>
      <p:bldP spid="25" grpId="0" animBg="1"/>
      <p:bldP spid="26" grpId="0"/>
      <p:bldP spid="27" grpId="0"/>
      <p:bldP spid="28" grpId="0" animBg="1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2200" y="1372615"/>
            <a:ext cx="7620000" cy="487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Rationality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98543" y="3272539"/>
            <a:ext cx="3642140" cy="324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10896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We want some constraints on preferences before we call them rational, such as: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For example: an agent with </a:t>
            </a:r>
            <a:r>
              <a:rPr lang="en-US" sz="2400" dirty="0">
                <a:solidFill>
                  <a:srgbClr val="C00000"/>
                </a:solidFill>
              </a:rPr>
              <a:t>intransitive preferences</a:t>
            </a:r>
            <a:r>
              <a:rPr lang="en-US" sz="2400" dirty="0"/>
              <a:t> can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C00000"/>
                </a:solidFill>
              </a:rPr>
              <a:t>	</a:t>
            </a:r>
            <a:r>
              <a:rPr lang="en-US" sz="2400" dirty="0"/>
              <a:t>be induced to give away all of its money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If B &gt; C, then an agent with C would pay (say) 1 cent to get B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If A &gt; B, then an agent with B would pay (say) 1 cent to get A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If C &gt; A, then an agent with A would pay (say) 1 cent to get C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667000" y="2209800"/>
            <a:ext cx="7239000" cy="6096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Rational Preferences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2819400" y="2281535"/>
                <a:ext cx="762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:r>
                  <a:rPr lang="en-US" sz="2400" dirty="0">
                    <a:latin typeface="Calibri" pitchFamily="34" charset="0"/>
                  </a:rPr>
                  <a:t>Axiom of Transitivity:  (</a:t>
                </a:r>
                <a:r>
                  <a:rPr lang="en-US" sz="2400" i="1" dirty="0">
                    <a:solidFill>
                      <a:srgbClr val="CC0000"/>
                    </a:solidFill>
                    <a:latin typeface="Times New Roman" pitchFamily="18" charset="0"/>
                    <a:cs typeface="Times New Roman" pitchFamily="18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≻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i="1" dirty="0">
                    <a:solidFill>
                      <a:srgbClr val="CC0000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sz="2400" dirty="0">
                    <a:sym typeface="Symbol"/>
                  </a:rPr>
                  <a:t></a:t>
                </a:r>
                <a:r>
                  <a:rPr lang="en-US" sz="2400" dirty="0"/>
                  <a:t> </a:t>
                </a:r>
                <a:r>
                  <a:rPr lang="en-US" sz="2400" dirty="0">
                    <a:latin typeface="Calibri" pitchFamily="34" charset="0"/>
                  </a:rPr>
                  <a:t>(</a:t>
                </a:r>
                <a:r>
                  <a:rPr lang="en-US" sz="2400" i="1" dirty="0">
                    <a:solidFill>
                      <a:srgbClr val="CC0000"/>
                    </a:solidFill>
                    <a:latin typeface="Times New Roman" pitchFamily="18" charset="0"/>
                    <a:cs typeface="Times New Roman" pitchFamily="18" charset="0"/>
                  </a:rPr>
                  <a:t>B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≻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i="1" dirty="0">
                    <a:solidFill>
                      <a:srgbClr val="CC000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sz="2400" dirty="0">
                    <a:sym typeface="Symbol"/>
                  </a:rPr>
                  <a:t></a:t>
                </a:r>
                <a:r>
                  <a:rPr lang="en-US" sz="2400" dirty="0"/>
                  <a:t> </a:t>
                </a:r>
                <a:r>
                  <a:rPr lang="en-US" sz="2400" dirty="0">
                    <a:latin typeface="Calibri" pitchFamily="34" charset="0"/>
                  </a:rPr>
                  <a:t>(</a:t>
                </a:r>
                <a:r>
                  <a:rPr lang="en-US" sz="2400" i="1" dirty="0">
                    <a:solidFill>
                      <a:srgbClr val="CC0000"/>
                    </a:solidFill>
                    <a:latin typeface="Times New Roman" pitchFamily="18" charset="0"/>
                    <a:cs typeface="Times New Roman" pitchFamily="18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≻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i="1" dirty="0">
                    <a:solidFill>
                      <a:srgbClr val="CC000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sz="2400" dirty="0">
                    <a:latin typeface="Calibri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2281535"/>
                <a:ext cx="7620000" cy="461665"/>
              </a:xfrm>
              <a:prstGeom prst="rect">
                <a:avLst/>
              </a:prstGeom>
              <a:blipFill>
                <a:blip r:embed="rId4"/>
                <a:stretch>
                  <a:fillRect l="-1165" t="-16667" b="-30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8594" y="1785276"/>
            <a:ext cx="5296017" cy="370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Rounded Rectangle 5"/>
              <p:cNvSpPr/>
              <p:nvPr/>
            </p:nvSpPr>
            <p:spPr>
              <a:xfrm>
                <a:off x="1066800" y="1900535"/>
                <a:ext cx="5715000" cy="3509665"/>
              </a:xfrm>
              <a:prstGeom prst="roundRect">
                <a:avLst>
                  <a:gd name="adj" fmla="val 9367"/>
                </a:avLst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Orderability:</a:t>
                </a:r>
              </a:p>
              <a:p>
                <a:r>
                  <a:rPr lang="en-US" dirty="0">
                    <a:solidFill>
                      <a:srgbClr val="000000"/>
                    </a:solidFill>
                  </a:rPr>
                  <a:t>	</a:t>
                </a:r>
                <a:r>
                  <a:rPr lang="en-US" dirty="0">
                    <a:solidFill>
                      <a:srgbClr val="000000"/>
                    </a:solidFill>
                    <a:latin typeface="Calibri" pitchFamily="34" charset="0"/>
                  </a:rPr>
                  <a:t>(</a:t>
                </a:r>
                <a:r>
                  <a:rPr lang="en-US" i="1" dirty="0">
                    <a:solidFill>
                      <a:srgbClr val="CC0000"/>
                    </a:solidFill>
                    <a:latin typeface="Times New Roman" pitchFamily="18" charset="0"/>
                    <a:cs typeface="Times New Roman" pitchFamily="18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≻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i="1" dirty="0">
                    <a:solidFill>
                      <a:srgbClr val="CC0000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dirty="0">
                    <a:solidFill>
                      <a:srgbClr val="000000"/>
                    </a:solidFill>
                    <a:sym typeface="Symbol"/>
                  </a:rPr>
                  <a:t>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000000"/>
                    </a:solidFill>
                    <a:latin typeface="Calibri" pitchFamily="34" charset="0"/>
                  </a:rPr>
                  <a:t>(</a:t>
                </a:r>
                <a:r>
                  <a:rPr lang="en-US" i="1" dirty="0">
                    <a:solidFill>
                      <a:srgbClr val="CC0000"/>
                    </a:solidFill>
                    <a:latin typeface="Times New Roman" pitchFamily="18" charset="0"/>
                    <a:cs typeface="Times New Roman" pitchFamily="18" charset="0"/>
                  </a:rPr>
                  <a:t>B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≻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i="1" dirty="0">
                    <a:solidFill>
                      <a:srgbClr val="CC000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dirty="0">
                    <a:solidFill>
                      <a:srgbClr val="000000"/>
                    </a:solidFill>
                    <a:sym typeface="Symbol"/>
                  </a:rPr>
                  <a:t></a:t>
                </a:r>
                <a:r>
                  <a:rPr lang="en-US" dirty="0">
                    <a:solidFill>
                      <a:srgbClr val="000000"/>
                    </a:solidFill>
                  </a:rPr>
                  <a:t> </a:t>
                </a:r>
                <a:r>
                  <a:rPr lang="en-US" dirty="0">
                    <a:solidFill>
                      <a:srgbClr val="000000"/>
                    </a:solidFill>
                    <a:latin typeface="Calibri" pitchFamily="34" charset="0"/>
                  </a:rPr>
                  <a:t>(</a:t>
                </a:r>
                <a:r>
                  <a:rPr lang="en-US" i="1" dirty="0">
                    <a:solidFill>
                      <a:srgbClr val="CC0000"/>
                    </a:solidFill>
                    <a:latin typeface="Times New Roman" pitchFamily="18" charset="0"/>
                    <a:cs typeface="Times New Roman" pitchFamily="18" charset="0"/>
                  </a:rPr>
                  <a:t>A </a:t>
                </a:r>
                <a:r>
                  <a:rPr lang="en-US" b="1" i="1" dirty="0">
                    <a:solidFill>
                      <a:srgbClr val="CC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~  </a:t>
                </a:r>
                <a:r>
                  <a:rPr lang="en-US" i="1" dirty="0">
                    <a:solidFill>
                      <a:srgbClr val="CC0000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endParaRPr lang="en-US" dirty="0">
                  <a:solidFill>
                    <a:srgbClr val="000000"/>
                  </a:solidFill>
                </a:endParaRPr>
              </a:p>
              <a:p>
                <a:r>
                  <a:rPr lang="en-US" dirty="0">
                    <a:solidFill>
                      <a:srgbClr val="000000"/>
                    </a:solidFill>
                  </a:rPr>
                  <a:t>Transitivity:</a:t>
                </a:r>
              </a:p>
              <a:p>
                <a:r>
                  <a:rPr lang="en-US" dirty="0">
                    <a:solidFill>
                      <a:srgbClr val="000000"/>
                    </a:solidFill>
                  </a:rPr>
                  <a:t>	</a:t>
                </a:r>
                <a:r>
                  <a:rPr lang="en-US" dirty="0">
                    <a:solidFill>
                      <a:srgbClr val="000000"/>
                    </a:solidFill>
                    <a:latin typeface="Calibri" pitchFamily="34" charset="0"/>
                  </a:rPr>
                  <a:t>(</a:t>
                </a:r>
                <a:r>
                  <a:rPr lang="en-US" i="1" dirty="0">
                    <a:solidFill>
                      <a:srgbClr val="CC0000"/>
                    </a:solidFill>
                    <a:latin typeface="Times New Roman" pitchFamily="18" charset="0"/>
                    <a:cs typeface="Times New Roman" pitchFamily="18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≻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i="1" dirty="0">
                    <a:solidFill>
                      <a:srgbClr val="CC0000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dirty="0">
                    <a:solidFill>
                      <a:srgbClr val="000000"/>
                    </a:solidFill>
                    <a:sym typeface="Symbol"/>
                  </a:rPr>
                  <a:t></a:t>
                </a:r>
                <a:r>
                  <a:rPr lang="en-US" dirty="0">
                    <a:solidFill>
                      <a:srgbClr val="000000"/>
                    </a:solidFill>
                  </a:rPr>
                  <a:t> </a:t>
                </a:r>
                <a:r>
                  <a:rPr lang="en-US" dirty="0">
                    <a:solidFill>
                      <a:srgbClr val="000000"/>
                    </a:solidFill>
                    <a:latin typeface="Calibri" pitchFamily="34" charset="0"/>
                  </a:rPr>
                  <a:t>(</a:t>
                </a:r>
                <a:r>
                  <a:rPr lang="en-US" i="1" dirty="0">
                    <a:solidFill>
                      <a:srgbClr val="CC0000"/>
                    </a:solidFill>
                    <a:latin typeface="Times New Roman" pitchFamily="18" charset="0"/>
                    <a:cs typeface="Times New Roman" pitchFamily="18" charset="0"/>
                  </a:rPr>
                  <a:t>B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≻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i="1" dirty="0">
                    <a:solidFill>
                      <a:srgbClr val="CC000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dirty="0">
                    <a:solidFill>
                      <a:srgbClr val="000000"/>
                    </a:solidFill>
                    <a:sym typeface="Symbol"/>
                  </a:rPr>
                  <a:t></a:t>
                </a:r>
                <a:r>
                  <a:rPr lang="en-US" dirty="0">
                    <a:solidFill>
                      <a:srgbClr val="000000"/>
                    </a:solidFill>
                  </a:rPr>
                  <a:t> </a:t>
                </a:r>
                <a:r>
                  <a:rPr lang="en-US" dirty="0">
                    <a:solidFill>
                      <a:srgbClr val="000000"/>
                    </a:solidFill>
                    <a:latin typeface="Calibri" pitchFamily="34" charset="0"/>
                  </a:rPr>
                  <a:t>(</a:t>
                </a:r>
                <a:r>
                  <a:rPr lang="en-US" i="1" dirty="0">
                    <a:solidFill>
                      <a:srgbClr val="CC0000"/>
                    </a:solidFill>
                    <a:latin typeface="Times New Roman" pitchFamily="18" charset="0"/>
                    <a:cs typeface="Times New Roman" pitchFamily="18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≻</m:t>
                    </m:r>
                  </m:oMath>
                </a14:m>
                <a:r>
                  <a:rPr lang="en-US" b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i="1" dirty="0">
                    <a:solidFill>
                      <a:srgbClr val="CC000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r>
                  <a:rPr lang="en-US" dirty="0">
                    <a:solidFill>
                      <a:srgbClr val="000000"/>
                    </a:solidFill>
                  </a:rPr>
                  <a:t>Continuity:</a:t>
                </a:r>
              </a:p>
              <a:p>
                <a:r>
                  <a:rPr lang="en-US" dirty="0">
                    <a:solidFill>
                      <a:srgbClr val="000000"/>
                    </a:solidFill>
                  </a:rPr>
                  <a:t>	</a:t>
                </a:r>
                <a:r>
                  <a:rPr lang="en-US" dirty="0">
                    <a:solidFill>
                      <a:srgbClr val="000000"/>
                    </a:solidFill>
                    <a:latin typeface="Calibri" pitchFamily="34" charset="0"/>
                  </a:rPr>
                  <a:t>(</a:t>
                </a:r>
                <a:r>
                  <a:rPr lang="en-US" i="1" dirty="0">
                    <a:solidFill>
                      <a:srgbClr val="CC0000"/>
                    </a:solidFill>
                    <a:latin typeface="Times New Roman" pitchFamily="18" charset="0"/>
                    <a:cs typeface="Times New Roman" pitchFamily="18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≻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i="1" dirty="0">
                    <a:solidFill>
                      <a:srgbClr val="CC0000"/>
                    </a:solidFill>
                    <a:latin typeface="Times New Roman" pitchFamily="18" charset="0"/>
                    <a:cs typeface="Times New Roman" pitchFamily="18" charset="0"/>
                  </a:rPr>
                  <a:t>B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≻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i="1" dirty="0">
                    <a:solidFill>
                      <a:srgbClr val="CC000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dirty="0">
                    <a:solidFill>
                      <a:srgbClr val="000000"/>
                    </a:solidFill>
                    <a:sym typeface="Symbol"/>
                  </a:rPr>
                  <a:t></a:t>
                </a:r>
                <a:r>
                  <a:rPr lang="en-US" dirty="0">
                    <a:solidFill>
                      <a:srgbClr val="000000"/>
                    </a:solidFill>
                  </a:rPr>
                  <a:t> </a:t>
                </a:r>
                <a:r>
                  <a:rPr lang="en-US" dirty="0">
                    <a:solidFill>
                      <a:srgbClr val="000000"/>
                    </a:solidFill>
                    <a:sym typeface="Symbol"/>
                  </a:rPr>
                  <a:t></a:t>
                </a:r>
                <a:r>
                  <a:rPr lang="en-US" i="1" dirty="0">
                    <a:solidFill>
                      <a:srgbClr val="000000"/>
                    </a:solidFill>
                  </a:rPr>
                  <a:t>p </a:t>
                </a:r>
                <a:r>
                  <a:rPr lang="en-US" dirty="0">
                    <a:solidFill>
                      <a:srgbClr val="000000"/>
                    </a:solidFill>
                  </a:rPr>
                  <a:t>[</a:t>
                </a:r>
                <a:r>
                  <a:rPr lang="en-US" i="1" dirty="0">
                    <a:solidFill>
                      <a:srgbClr val="000000"/>
                    </a:solidFill>
                  </a:rPr>
                  <a:t>p</a:t>
                </a:r>
                <a:r>
                  <a:rPr lang="en-US" dirty="0">
                    <a:solidFill>
                      <a:srgbClr val="000000"/>
                    </a:solidFill>
                  </a:rPr>
                  <a:t>, </a:t>
                </a:r>
                <a:r>
                  <a:rPr lang="en-US" i="1" dirty="0">
                    <a:solidFill>
                      <a:srgbClr val="CC000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dirty="0">
                    <a:solidFill>
                      <a:srgbClr val="000000"/>
                    </a:solidFill>
                  </a:rPr>
                  <a:t>;  1-p, </a:t>
                </a:r>
                <a:r>
                  <a:rPr lang="en-US" i="1" dirty="0">
                    <a:solidFill>
                      <a:srgbClr val="CC000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dirty="0">
                    <a:solidFill>
                      <a:srgbClr val="000000"/>
                    </a:solidFill>
                  </a:rPr>
                  <a:t>] ~ </a:t>
                </a:r>
                <a:r>
                  <a:rPr lang="en-US" i="1" dirty="0">
                    <a:solidFill>
                      <a:srgbClr val="CC0000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</a:p>
              <a:p>
                <a:r>
                  <a:rPr lang="en-US" dirty="0">
                    <a:solidFill>
                      <a:srgbClr val="000000"/>
                    </a:solidFill>
                  </a:rPr>
                  <a:t>Substitutability:</a:t>
                </a:r>
              </a:p>
              <a:p>
                <a:r>
                  <a:rPr lang="en-US" dirty="0">
                    <a:solidFill>
                      <a:srgbClr val="000000"/>
                    </a:solidFill>
                  </a:rPr>
                  <a:t>	</a:t>
                </a:r>
                <a:r>
                  <a:rPr lang="en-US" dirty="0">
                    <a:solidFill>
                      <a:srgbClr val="000000"/>
                    </a:solidFill>
                    <a:latin typeface="Calibri" pitchFamily="34" charset="0"/>
                  </a:rPr>
                  <a:t>(</a:t>
                </a:r>
                <a:r>
                  <a:rPr lang="en-US" i="1" dirty="0">
                    <a:solidFill>
                      <a:srgbClr val="CC0000"/>
                    </a:solidFill>
                    <a:latin typeface="Times New Roman" pitchFamily="18" charset="0"/>
                    <a:cs typeface="Times New Roman" pitchFamily="18" charset="0"/>
                  </a:rPr>
                  <a:t>A </a:t>
                </a:r>
                <a:r>
                  <a:rPr lang="en-US" b="1" i="1" dirty="0">
                    <a:solidFill>
                      <a:srgbClr val="CC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~  </a:t>
                </a:r>
                <a:r>
                  <a:rPr lang="en-US" i="1" dirty="0">
                    <a:solidFill>
                      <a:srgbClr val="CC0000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dirty="0">
                    <a:solidFill>
                      <a:srgbClr val="000000"/>
                    </a:solidFill>
                    <a:sym typeface="Symbol"/>
                  </a:rPr>
                  <a:t> </a:t>
                </a:r>
                <a:r>
                  <a:rPr lang="en-US" dirty="0">
                    <a:solidFill>
                      <a:srgbClr val="000000"/>
                    </a:solidFill>
                  </a:rPr>
                  <a:t>[</a:t>
                </a:r>
                <a:r>
                  <a:rPr lang="en-US" i="1" dirty="0">
                    <a:solidFill>
                      <a:srgbClr val="000000"/>
                    </a:solidFill>
                  </a:rPr>
                  <a:t>p</a:t>
                </a:r>
                <a:r>
                  <a:rPr lang="en-US" dirty="0">
                    <a:solidFill>
                      <a:srgbClr val="000000"/>
                    </a:solidFill>
                  </a:rPr>
                  <a:t>, </a:t>
                </a:r>
                <a:r>
                  <a:rPr lang="en-US" i="1" dirty="0">
                    <a:solidFill>
                      <a:srgbClr val="CC000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dirty="0">
                    <a:solidFill>
                      <a:srgbClr val="000000"/>
                    </a:solidFill>
                  </a:rPr>
                  <a:t>;  1-p, </a:t>
                </a:r>
                <a:r>
                  <a:rPr lang="en-US" i="1" dirty="0">
                    <a:solidFill>
                      <a:srgbClr val="CC000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dirty="0">
                    <a:solidFill>
                      <a:srgbClr val="000000"/>
                    </a:solidFill>
                  </a:rPr>
                  <a:t>] ~ [</a:t>
                </a:r>
                <a:r>
                  <a:rPr lang="en-US" i="1" dirty="0">
                    <a:solidFill>
                      <a:srgbClr val="000000"/>
                    </a:solidFill>
                  </a:rPr>
                  <a:t>p</a:t>
                </a:r>
                <a:r>
                  <a:rPr lang="en-US" dirty="0">
                    <a:solidFill>
                      <a:srgbClr val="000000"/>
                    </a:solidFill>
                  </a:rPr>
                  <a:t>, </a:t>
                </a:r>
                <a:r>
                  <a:rPr lang="en-US" i="1" dirty="0">
                    <a:solidFill>
                      <a:srgbClr val="CC0000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dirty="0">
                    <a:solidFill>
                      <a:srgbClr val="000000"/>
                    </a:solidFill>
                  </a:rPr>
                  <a:t>;  1-p, </a:t>
                </a:r>
                <a:r>
                  <a:rPr lang="en-US" i="1" dirty="0">
                    <a:solidFill>
                      <a:srgbClr val="CC000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dirty="0">
                    <a:solidFill>
                      <a:srgbClr val="000000"/>
                    </a:solidFill>
                  </a:rPr>
                  <a:t>] </a:t>
                </a:r>
              </a:p>
              <a:p>
                <a:r>
                  <a:rPr lang="en-US" dirty="0">
                    <a:solidFill>
                      <a:srgbClr val="000000"/>
                    </a:solidFill>
                  </a:rPr>
                  <a:t>Monotonicity:</a:t>
                </a:r>
              </a:p>
              <a:p>
                <a:r>
                  <a:rPr lang="en-US" dirty="0">
                    <a:solidFill>
                      <a:srgbClr val="000000"/>
                    </a:solidFill>
                  </a:rPr>
                  <a:t>	</a:t>
                </a:r>
                <a:r>
                  <a:rPr lang="en-US" dirty="0">
                    <a:solidFill>
                      <a:srgbClr val="000000"/>
                    </a:solidFill>
                    <a:latin typeface="Calibri" pitchFamily="34" charset="0"/>
                  </a:rPr>
                  <a:t>(</a:t>
                </a:r>
                <a:r>
                  <a:rPr lang="en-US" i="1" dirty="0">
                    <a:solidFill>
                      <a:srgbClr val="CC0000"/>
                    </a:solidFill>
                    <a:latin typeface="Times New Roman" pitchFamily="18" charset="0"/>
                    <a:cs typeface="Times New Roman" pitchFamily="18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≻</m:t>
                    </m:r>
                  </m:oMath>
                </a14:m>
                <a:r>
                  <a:rPr lang="en-US" b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i="1" dirty="0">
                    <a:solidFill>
                      <a:srgbClr val="CC0000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dirty="0">
                    <a:solidFill>
                      <a:srgbClr val="000000"/>
                    </a:solidFill>
                    <a:sym typeface="Symbol"/>
                  </a:rPr>
                  <a:t></a:t>
                </a:r>
              </a:p>
              <a:p>
                <a:r>
                  <a:rPr lang="en-US" dirty="0">
                    <a:solidFill>
                      <a:srgbClr val="000000"/>
                    </a:solidFill>
                    <a:sym typeface="Symbol"/>
                  </a:rPr>
                  <a:t>	     (</a:t>
                </a:r>
                <a:r>
                  <a:rPr lang="en-US" i="1" dirty="0">
                    <a:solidFill>
                      <a:srgbClr val="000000"/>
                    </a:solidFill>
                    <a:sym typeface="Symbol"/>
                  </a:rPr>
                  <a:t>p</a:t>
                </a:r>
                <a:r>
                  <a:rPr lang="en-US" dirty="0">
                    <a:solidFill>
                      <a:srgbClr val="000000"/>
                    </a:solidFill>
                    <a:sym typeface="Symbol"/>
                  </a:rPr>
                  <a:t>  </a:t>
                </a:r>
                <a:r>
                  <a:rPr lang="en-US" i="1" dirty="0">
                    <a:solidFill>
                      <a:srgbClr val="000000"/>
                    </a:solidFill>
                    <a:sym typeface="Symbol"/>
                  </a:rPr>
                  <a:t>q</a:t>
                </a:r>
                <a:r>
                  <a:rPr lang="en-US" dirty="0">
                    <a:solidFill>
                      <a:srgbClr val="000000"/>
                    </a:solidFill>
                    <a:sym typeface="Symbol"/>
                  </a:rPr>
                  <a:t>) 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000000"/>
                    </a:solidFill>
                    <a:sym typeface="Symbol"/>
                  </a:rPr>
                  <a:t> </a:t>
                </a:r>
                <a:r>
                  <a:rPr lang="en-US" dirty="0">
                    <a:solidFill>
                      <a:srgbClr val="000000"/>
                    </a:solidFill>
                  </a:rPr>
                  <a:t>[</a:t>
                </a:r>
                <a:r>
                  <a:rPr lang="en-US" i="1" dirty="0">
                    <a:solidFill>
                      <a:srgbClr val="000000"/>
                    </a:solidFill>
                  </a:rPr>
                  <a:t>p</a:t>
                </a:r>
                <a:r>
                  <a:rPr lang="en-US" dirty="0">
                    <a:solidFill>
                      <a:srgbClr val="000000"/>
                    </a:solidFill>
                  </a:rPr>
                  <a:t>, </a:t>
                </a:r>
                <a:r>
                  <a:rPr lang="en-US" i="1" dirty="0">
                    <a:solidFill>
                      <a:srgbClr val="CC000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dirty="0">
                    <a:solidFill>
                      <a:srgbClr val="000000"/>
                    </a:solidFill>
                  </a:rPr>
                  <a:t>;  1-p, </a:t>
                </a:r>
                <a:r>
                  <a:rPr lang="en-US" i="1" dirty="0">
                    <a:solidFill>
                      <a:srgbClr val="CC0000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dirty="0">
                    <a:solidFill>
                      <a:srgbClr val="000000"/>
                    </a:solidFill>
                  </a:rPr>
                  <a:t>]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≻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sym typeface="Symbol"/>
                  </a:rPr>
                  <a:t> </a:t>
                </a:r>
                <a:r>
                  <a:rPr lang="en-US" dirty="0">
                    <a:solidFill>
                      <a:srgbClr val="000000"/>
                    </a:solidFill>
                  </a:rPr>
                  <a:t>[</a:t>
                </a:r>
                <a:r>
                  <a:rPr lang="en-US" i="1" dirty="0">
                    <a:solidFill>
                      <a:srgbClr val="000000"/>
                    </a:solidFill>
                  </a:rPr>
                  <a:t>q</a:t>
                </a:r>
                <a:r>
                  <a:rPr lang="en-US" dirty="0">
                    <a:solidFill>
                      <a:srgbClr val="000000"/>
                    </a:solidFill>
                  </a:rPr>
                  <a:t>, </a:t>
                </a:r>
                <a:r>
                  <a:rPr lang="en-US" i="1" dirty="0">
                    <a:solidFill>
                      <a:srgbClr val="CC000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dirty="0">
                    <a:solidFill>
                      <a:srgbClr val="000000"/>
                    </a:solidFill>
                  </a:rPr>
                  <a:t>;  1-q, </a:t>
                </a:r>
                <a:r>
                  <a:rPr lang="en-US" i="1" dirty="0">
                    <a:solidFill>
                      <a:srgbClr val="CC0000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dirty="0">
                    <a:solidFill>
                      <a:srgbClr val="000000"/>
                    </a:solidFill>
                  </a:rPr>
                  <a:t>] </a:t>
                </a:r>
              </a:p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900535"/>
                <a:ext cx="5715000" cy="3509665"/>
              </a:xfrm>
              <a:prstGeom prst="roundRect">
                <a:avLst>
                  <a:gd name="adj" fmla="val 9367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Rational Preferences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862935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itchFamily="34" charset="0"/>
              </a:rPr>
              <a:t>Theorem: Rational preferences imply behavior describable as maximization of expected utility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66800" y="1290935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" pitchFamily="34" charset="0"/>
              </a:rPr>
              <a:t>The Axioms of Rationality</a:t>
            </a:r>
          </a:p>
        </p:txBody>
      </p:sp>
    </p:spTree>
    <p:extLst>
      <p:ext uri="{BB962C8B-B14F-4D97-AF65-F5344CB8AC3E}">
        <p14:creationId xmlns:p14="http://schemas.microsoft.com/office/powerpoint/2010/main" val="97791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42214" y="1713765"/>
            <a:ext cx="2432050" cy="29125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5814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600200"/>
                <a:ext cx="11353800" cy="4876800"/>
              </a:xfrm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sz="2400" dirty="0"/>
                  <a:t>Theorem [Ramsey, 1931; von Neumann &amp; Morgenstern, 1944]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sz="2000" dirty="0"/>
                  <a:t>Given any preferences satisfying these constraints, there exists a real-valued</a:t>
                </a:r>
              </a:p>
              <a:p>
                <a:pPr lvl="1">
                  <a:lnSpc>
                    <a:spcPct val="80000"/>
                  </a:lnSpc>
                  <a:spcBef>
                    <a:spcPts val="200"/>
                  </a:spcBef>
                  <a:buNone/>
                </a:pPr>
                <a:r>
                  <a:rPr lang="en-US" sz="2000" dirty="0"/>
                  <a:t>	function </a:t>
                </a:r>
                <a:r>
                  <a:rPr lang="en-US" sz="2000" i="1" dirty="0">
                    <a:solidFill>
                      <a:srgbClr val="C505BF"/>
                    </a:solidFill>
                  </a:rPr>
                  <a:t>U</a:t>
                </a:r>
                <a:r>
                  <a:rPr lang="en-US" sz="2000" dirty="0"/>
                  <a:t> such that:</a:t>
                </a:r>
              </a:p>
              <a:p>
                <a:pPr marL="0" indent="0">
                  <a:buNone/>
                </a:pPr>
                <a:r>
                  <a:rPr lang="en-US" sz="2000" dirty="0">
                    <a:sym typeface="Symbol"/>
                  </a:rPr>
                  <a:t>	</a:t>
                </a:r>
                <a:r>
                  <a:rPr lang="en-US" i="1" dirty="0">
                    <a:solidFill>
                      <a:srgbClr val="C505BF"/>
                    </a:solidFill>
                    <a:sym typeface="Symbol"/>
                  </a:rPr>
                  <a:t>U</a:t>
                </a:r>
                <a:r>
                  <a:rPr lang="en-US" dirty="0">
                    <a:solidFill>
                      <a:srgbClr val="C505BF"/>
                    </a:solidFill>
                    <a:sym typeface="Symbol"/>
                  </a:rPr>
                  <a:t>(</a:t>
                </a:r>
                <a:r>
                  <a:rPr lang="en-US" i="1" dirty="0">
                    <a:solidFill>
                      <a:srgbClr val="CC000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dirty="0">
                    <a:solidFill>
                      <a:srgbClr val="C505BF"/>
                    </a:solidFill>
                    <a:sym typeface="Symbol"/>
                  </a:rPr>
                  <a:t>) &gt; </a:t>
                </a:r>
                <a:r>
                  <a:rPr lang="en-US" i="1" dirty="0">
                    <a:solidFill>
                      <a:srgbClr val="C505BF"/>
                    </a:solidFill>
                    <a:sym typeface="Symbol"/>
                  </a:rPr>
                  <a:t>U</a:t>
                </a:r>
                <a:r>
                  <a:rPr lang="en-US" dirty="0">
                    <a:solidFill>
                      <a:srgbClr val="C505BF"/>
                    </a:solidFill>
                    <a:sym typeface="Symbol"/>
                  </a:rPr>
                  <a:t>(</a:t>
                </a:r>
                <a:r>
                  <a:rPr lang="en-US" i="1" dirty="0">
                    <a:solidFill>
                      <a:srgbClr val="CC00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B</a:t>
                </a:r>
                <a:r>
                  <a:rPr lang="en-US" dirty="0">
                    <a:solidFill>
                      <a:srgbClr val="C505BF"/>
                    </a:solidFill>
                    <a:sym typeface="Symbol"/>
                  </a:rPr>
                  <a:t>)  </a:t>
                </a:r>
                <a:r>
                  <a:rPr lang="en-US" dirty="0">
                    <a:solidFill>
                      <a:srgbClr val="C505BF"/>
                    </a:solidFill>
                  </a:rPr>
                  <a:t> </a:t>
                </a:r>
                <a:r>
                  <a:rPr lang="en-US" dirty="0">
                    <a:solidFill>
                      <a:srgbClr val="C505BF"/>
                    </a:solidFill>
                    <a:sym typeface="Symbol"/>
                  </a:rPr>
                  <a:t> </a:t>
                </a:r>
                <a:r>
                  <a:rPr lang="en-US" dirty="0">
                    <a:solidFill>
                      <a:srgbClr val="C505BF"/>
                    </a:solidFill>
                  </a:rPr>
                  <a:t> </a:t>
                </a:r>
                <a:r>
                  <a:rPr lang="en-US" i="1" dirty="0">
                    <a:solidFill>
                      <a:srgbClr val="CC000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i="1" dirty="0">
                    <a:solidFill>
                      <a:srgbClr val="C505B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505B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≻</m:t>
                    </m:r>
                  </m:oMath>
                </a14:m>
                <a:r>
                  <a:rPr lang="en-US" dirty="0">
                    <a:solidFill>
                      <a:srgbClr val="C505BF"/>
                    </a:solidFill>
                  </a:rPr>
                  <a:t> </a:t>
                </a:r>
                <a:r>
                  <a:rPr lang="en-US" i="1" dirty="0">
                    <a:solidFill>
                      <a:srgbClr val="CC0000"/>
                    </a:solidFill>
                    <a:latin typeface="Times New Roman" pitchFamily="18" charset="0"/>
                    <a:cs typeface="Times New Roman" pitchFamily="18" charset="0"/>
                  </a:rPr>
                  <a:t>B; </a:t>
                </a:r>
                <a:r>
                  <a:rPr lang="en-US" i="1" dirty="0">
                    <a:solidFill>
                      <a:srgbClr val="C505BF"/>
                    </a:solidFill>
                    <a:sym typeface="Symbol"/>
                  </a:rPr>
                  <a:t>U</a:t>
                </a:r>
                <a:r>
                  <a:rPr lang="en-US" dirty="0">
                    <a:solidFill>
                      <a:srgbClr val="C505BF"/>
                    </a:solidFill>
                    <a:sym typeface="Symbol"/>
                  </a:rPr>
                  <a:t>(</a:t>
                </a:r>
                <a:r>
                  <a:rPr lang="en-US" i="1" dirty="0">
                    <a:solidFill>
                      <a:srgbClr val="CC000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dirty="0">
                    <a:solidFill>
                      <a:srgbClr val="C505BF"/>
                    </a:solidFill>
                    <a:sym typeface="Symbol"/>
                  </a:rPr>
                  <a:t>) = </a:t>
                </a:r>
                <a:r>
                  <a:rPr lang="en-US" i="1" dirty="0">
                    <a:solidFill>
                      <a:srgbClr val="C505BF"/>
                    </a:solidFill>
                    <a:sym typeface="Symbol"/>
                  </a:rPr>
                  <a:t>U</a:t>
                </a:r>
                <a:r>
                  <a:rPr lang="en-US" dirty="0">
                    <a:solidFill>
                      <a:srgbClr val="C505BF"/>
                    </a:solidFill>
                    <a:sym typeface="Symbol"/>
                  </a:rPr>
                  <a:t>(</a:t>
                </a:r>
                <a:r>
                  <a:rPr lang="en-US" i="1" dirty="0">
                    <a:solidFill>
                      <a:srgbClr val="CC00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B</a:t>
                </a:r>
                <a:r>
                  <a:rPr lang="en-US" dirty="0">
                    <a:solidFill>
                      <a:srgbClr val="C505BF"/>
                    </a:solidFill>
                    <a:sym typeface="Symbol"/>
                  </a:rPr>
                  <a:t>)  </a:t>
                </a:r>
                <a:r>
                  <a:rPr lang="en-US" dirty="0">
                    <a:solidFill>
                      <a:srgbClr val="C505BF"/>
                    </a:solidFill>
                  </a:rPr>
                  <a:t> </a:t>
                </a:r>
                <a:r>
                  <a:rPr lang="en-US" dirty="0">
                    <a:solidFill>
                      <a:srgbClr val="C505BF"/>
                    </a:solidFill>
                    <a:sym typeface="Symbol"/>
                  </a:rPr>
                  <a:t> </a:t>
                </a:r>
                <a:r>
                  <a:rPr lang="en-US" dirty="0">
                    <a:solidFill>
                      <a:srgbClr val="C505BF"/>
                    </a:solidFill>
                  </a:rPr>
                  <a:t> </a:t>
                </a:r>
                <a:r>
                  <a:rPr lang="en-US" i="1" dirty="0">
                    <a:solidFill>
                      <a:srgbClr val="CC000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i="1" dirty="0">
                    <a:solidFill>
                      <a:srgbClr val="C505B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>
                    <a:solidFill>
                      <a:srgbClr val="CC00CD"/>
                    </a:solidFill>
                    <a:latin typeface="Times New Roman" pitchFamily="18" charset="0"/>
                    <a:cs typeface="Times New Roman" pitchFamily="18" charset="0"/>
                  </a:rPr>
                  <a:t>~</a:t>
                </a:r>
                <a:r>
                  <a:rPr lang="en-US" dirty="0">
                    <a:solidFill>
                      <a:srgbClr val="CC00CD"/>
                    </a:solidFill>
                  </a:rPr>
                  <a:t> </a:t>
                </a:r>
                <a:r>
                  <a:rPr lang="en-US" i="1" dirty="0">
                    <a:solidFill>
                      <a:srgbClr val="CC0000"/>
                    </a:solidFill>
                    <a:latin typeface="Times New Roman" pitchFamily="18" charset="0"/>
                    <a:cs typeface="Times New Roman" pitchFamily="18" charset="0"/>
                  </a:rPr>
                  <a:t>B </a:t>
                </a:r>
                <a:r>
                  <a:rPr lang="en-US" dirty="0">
                    <a:solidFill>
                      <a:srgbClr val="000000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0000"/>
                    </a:solidFill>
                  </a:rPr>
                  <a:t>	</a:t>
                </a:r>
                <a:r>
                  <a:rPr lang="en-US" i="1" dirty="0">
                    <a:solidFill>
                      <a:srgbClr val="C505BF"/>
                    </a:solidFill>
                    <a:sym typeface="Symbol"/>
                  </a:rPr>
                  <a:t>U</a:t>
                </a:r>
                <a:r>
                  <a:rPr lang="en-US" dirty="0">
                    <a:solidFill>
                      <a:srgbClr val="C505BF"/>
                    </a:solidFill>
                    <a:sym typeface="Symbol"/>
                  </a:rPr>
                  <a:t>([</a:t>
                </a:r>
                <a:r>
                  <a:rPr lang="en-US" i="1" dirty="0">
                    <a:solidFill>
                      <a:srgbClr val="C505BF"/>
                    </a:solidFill>
                    <a:sym typeface="Symbol"/>
                  </a:rPr>
                  <a:t>p</a:t>
                </a:r>
                <a:r>
                  <a:rPr lang="en-US" baseline="-25000" dirty="0">
                    <a:solidFill>
                      <a:srgbClr val="C505BF"/>
                    </a:solidFill>
                    <a:sym typeface="Symbol"/>
                  </a:rPr>
                  <a:t>1</a:t>
                </a:r>
                <a:r>
                  <a:rPr lang="en-US" dirty="0">
                    <a:solidFill>
                      <a:srgbClr val="C505BF"/>
                    </a:solidFill>
                    <a:sym typeface="Symbol"/>
                  </a:rPr>
                  <a:t>,</a:t>
                </a:r>
                <a:r>
                  <a:rPr lang="en-US" i="1" dirty="0">
                    <a:solidFill>
                      <a:srgbClr val="C505BF"/>
                    </a:solidFill>
                    <a:sym typeface="Symbol"/>
                  </a:rPr>
                  <a:t>S</a:t>
                </a:r>
                <a:r>
                  <a:rPr lang="en-US" baseline="-25000" dirty="0">
                    <a:solidFill>
                      <a:srgbClr val="C505BF"/>
                    </a:solidFill>
                    <a:sym typeface="Symbol"/>
                  </a:rPr>
                  <a:t>1</a:t>
                </a:r>
                <a:r>
                  <a:rPr lang="en-US" dirty="0">
                    <a:solidFill>
                      <a:srgbClr val="C505BF"/>
                    </a:solidFill>
                    <a:sym typeface="Symbol"/>
                  </a:rPr>
                  <a:t>; … ; </a:t>
                </a:r>
                <a:r>
                  <a:rPr lang="en-US" i="1" dirty="0" err="1">
                    <a:solidFill>
                      <a:srgbClr val="C505BF"/>
                    </a:solidFill>
                    <a:sym typeface="Symbol"/>
                  </a:rPr>
                  <a:t>p</a:t>
                </a:r>
                <a:r>
                  <a:rPr lang="en-US" i="1" baseline="-25000" dirty="0" err="1">
                    <a:solidFill>
                      <a:srgbClr val="C505BF"/>
                    </a:solidFill>
                    <a:sym typeface="Symbol"/>
                  </a:rPr>
                  <a:t>n</a:t>
                </a:r>
                <a:r>
                  <a:rPr lang="en-US" dirty="0" err="1">
                    <a:solidFill>
                      <a:srgbClr val="C505BF"/>
                    </a:solidFill>
                    <a:sym typeface="Symbol"/>
                  </a:rPr>
                  <a:t>,</a:t>
                </a:r>
                <a:r>
                  <a:rPr lang="en-US" i="1" dirty="0" err="1">
                    <a:solidFill>
                      <a:srgbClr val="C505BF"/>
                    </a:solidFill>
                    <a:sym typeface="Symbol"/>
                  </a:rPr>
                  <a:t>S</a:t>
                </a:r>
                <a:r>
                  <a:rPr lang="en-US" i="1" baseline="-25000" dirty="0" err="1">
                    <a:solidFill>
                      <a:srgbClr val="C505BF"/>
                    </a:solidFill>
                    <a:sym typeface="Symbol"/>
                  </a:rPr>
                  <a:t>n</a:t>
                </a:r>
                <a:r>
                  <a:rPr lang="en-US" dirty="0">
                    <a:solidFill>
                      <a:srgbClr val="C505BF"/>
                    </a:solidFill>
                    <a:sym typeface="Symbol"/>
                  </a:rPr>
                  <a:t>]) = </a:t>
                </a:r>
                <a:r>
                  <a:rPr lang="en-US" i="1" dirty="0">
                    <a:solidFill>
                      <a:srgbClr val="C505BF"/>
                    </a:solidFill>
                    <a:sym typeface="Symbol"/>
                  </a:rPr>
                  <a:t>p</a:t>
                </a:r>
                <a:r>
                  <a:rPr lang="en-US" baseline="-25000" dirty="0">
                    <a:solidFill>
                      <a:srgbClr val="C505BF"/>
                    </a:solidFill>
                    <a:sym typeface="Symbol"/>
                  </a:rPr>
                  <a:t>1</a:t>
                </a:r>
                <a:r>
                  <a:rPr lang="en-US" i="1" dirty="0">
                    <a:solidFill>
                      <a:srgbClr val="C505BF"/>
                    </a:solidFill>
                    <a:sym typeface="Symbol"/>
                  </a:rPr>
                  <a:t>U</a:t>
                </a:r>
                <a:r>
                  <a:rPr lang="en-US" dirty="0">
                    <a:solidFill>
                      <a:srgbClr val="C505BF"/>
                    </a:solidFill>
                    <a:sym typeface="Symbol"/>
                  </a:rPr>
                  <a:t>(</a:t>
                </a:r>
                <a:r>
                  <a:rPr lang="en-US" i="1" dirty="0">
                    <a:solidFill>
                      <a:srgbClr val="C505BF"/>
                    </a:solidFill>
                    <a:sym typeface="Symbol"/>
                  </a:rPr>
                  <a:t>S</a:t>
                </a:r>
                <a:r>
                  <a:rPr lang="en-US" baseline="-25000" dirty="0">
                    <a:solidFill>
                      <a:srgbClr val="C505BF"/>
                    </a:solidFill>
                    <a:sym typeface="Symbol"/>
                  </a:rPr>
                  <a:t>1</a:t>
                </a:r>
                <a:r>
                  <a:rPr lang="en-US" dirty="0">
                    <a:solidFill>
                      <a:srgbClr val="C505BF"/>
                    </a:solidFill>
                    <a:sym typeface="Symbol"/>
                  </a:rPr>
                  <a:t>) + … + </a:t>
                </a:r>
                <a:r>
                  <a:rPr lang="en-US" i="1" dirty="0" err="1">
                    <a:solidFill>
                      <a:srgbClr val="C505BF"/>
                    </a:solidFill>
                    <a:sym typeface="Symbol"/>
                  </a:rPr>
                  <a:t>p</a:t>
                </a:r>
                <a:r>
                  <a:rPr lang="en-US" i="1" baseline="-25000" dirty="0" err="1">
                    <a:solidFill>
                      <a:srgbClr val="C505BF"/>
                    </a:solidFill>
                    <a:sym typeface="Symbol"/>
                  </a:rPr>
                  <a:t>n</a:t>
                </a:r>
                <a:r>
                  <a:rPr lang="en-US" i="1" dirty="0" err="1">
                    <a:solidFill>
                      <a:srgbClr val="C505BF"/>
                    </a:solidFill>
                    <a:sym typeface="Symbol"/>
                  </a:rPr>
                  <a:t>U</a:t>
                </a:r>
                <a:r>
                  <a:rPr lang="en-US" dirty="0">
                    <a:solidFill>
                      <a:srgbClr val="C505BF"/>
                    </a:solidFill>
                    <a:sym typeface="Symbol"/>
                  </a:rPr>
                  <a:t>(</a:t>
                </a:r>
                <a:r>
                  <a:rPr lang="en-US" i="1" dirty="0" err="1">
                    <a:solidFill>
                      <a:srgbClr val="C505BF"/>
                    </a:solidFill>
                    <a:sym typeface="Symbol"/>
                  </a:rPr>
                  <a:t>S</a:t>
                </a:r>
                <a:r>
                  <a:rPr lang="en-US" i="1" baseline="-25000" dirty="0" err="1">
                    <a:solidFill>
                      <a:srgbClr val="C505BF"/>
                    </a:solidFill>
                    <a:sym typeface="Symbol"/>
                  </a:rPr>
                  <a:t>n</a:t>
                </a:r>
                <a:r>
                  <a:rPr lang="en-US" dirty="0">
                    <a:solidFill>
                      <a:srgbClr val="C505BF"/>
                    </a:solidFill>
                    <a:sym typeface="Symbol"/>
                  </a:rPr>
                  <a:t>) </a:t>
                </a:r>
                <a:endParaRPr lang="en-US" sz="2000" dirty="0"/>
              </a:p>
              <a:p>
                <a:pPr lvl="1">
                  <a:lnSpc>
                    <a:spcPct val="80000"/>
                  </a:lnSpc>
                </a:pPr>
                <a:endParaRPr lang="en-US" sz="2000" dirty="0"/>
              </a:p>
              <a:p>
                <a:pPr lvl="1">
                  <a:lnSpc>
                    <a:spcPct val="80000"/>
                  </a:lnSpc>
                </a:pPr>
                <a:r>
                  <a:rPr lang="en-US" sz="2000" dirty="0"/>
                  <a:t>I.e. values assigned by </a:t>
                </a:r>
                <a:r>
                  <a:rPr lang="en-US" sz="2000" i="1" dirty="0">
                    <a:solidFill>
                      <a:srgbClr val="C505BF"/>
                    </a:solidFill>
                  </a:rPr>
                  <a:t>U</a:t>
                </a:r>
                <a:r>
                  <a:rPr lang="en-US" sz="2000" dirty="0"/>
                  <a:t> preserve preferences of both prizes and lotteries!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sz="2000" dirty="0"/>
                  <a:t>Optimal policy invariant under </a:t>
                </a:r>
                <a:r>
                  <a:rPr lang="en-US" sz="2000" b="1" i="1" dirty="0">
                    <a:solidFill>
                      <a:srgbClr val="FF0000"/>
                    </a:solidFill>
                  </a:rPr>
                  <a:t>positive affine transformation</a:t>
                </a:r>
                <a:r>
                  <a:rPr lang="en-US" sz="2000" dirty="0"/>
                  <a:t> </a:t>
                </a:r>
                <a:r>
                  <a:rPr lang="en-US" sz="2000" i="1" dirty="0">
                    <a:solidFill>
                      <a:srgbClr val="C505BF"/>
                    </a:solidFill>
                  </a:rPr>
                  <a:t>U</a:t>
                </a:r>
                <a:r>
                  <a:rPr lang="en-US" sz="2000" dirty="0">
                    <a:solidFill>
                      <a:srgbClr val="C505BF"/>
                    </a:solidFill>
                  </a:rPr>
                  <a:t>’ = </a:t>
                </a:r>
                <a:r>
                  <a:rPr lang="en-US" sz="2000" i="1" dirty="0" err="1">
                    <a:solidFill>
                      <a:srgbClr val="C505BF"/>
                    </a:solidFill>
                  </a:rPr>
                  <a:t>aU</a:t>
                </a:r>
                <a:r>
                  <a:rPr lang="en-US" sz="2000" dirty="0" err="1">
                    <a:solidFill>
                      <a:srgbClr val="C505BF"/>
                    </a:solidFill>
                  </a:rPr>
                  <a:t>+</a:t>
                </a:r>
                <a:r>
                  <a:rPr lang="en-US" sz="2000" i="1" dirty="0" err="1">
                    <a:solidFill>
                      <a:srgbClr val="C505BF"/>
                    </a:solidFill>
                  </a:rPr>
                  <a:t>b</a:t>
                </a:r>
                <a:r>
                  <a:rPr lang="en-US" sz="2000" dirty="0">
                    <a:solidFill>
                      <a:srgbClr val="C505BF"/>
                    </a:solidFill>
                  </a:rPr>
                  <a:t>, </a:t>
                </a:r>
                <a:r>
                  <a:rPr lang="en-US" sz="2000" i="1" dirty="0">
                    <a:solidFill>
                      <a:srgbClr val="C505BF"/>
                    </a:solidFill>
                  </a:rPr>
                  <a:t>a</a:t>
                </a:r>
                <a:r>
                  <a:rPr lang="en-US" sz="2000" dirty="0">
                    <a:solidFill>
                      <a:srgbClr val="C505BF"/>
                    </a:solidFill>
                  </a:rPr>
                  <a:t>&gt;0</a:t>
                </a:r>
              </a:p>
              <a:p>
                <a:pPr lvl="2">
                  <a:lnSpc>
                    <a:spcPct val="80000"/>
                  </a:lnSpc>
                </a:pPr>
                <a:endParaRPr lang="en-US" sz="1600" dirty="0"/>
              </a:p>
              <a:p>
                <a:pPr lvl="2">
                  <a:lnSpc>
                    <a:spcPct val="80000"/>
                  </a:lnSpc>
                </a:pPr>
                <a:endParaRPr lang="en-US" sz="1600" dirty="0"/>
              </a:p>
              <a:p>
                <a:pPr>
                  <a:lnSpc>
                    <a:spcPct val="80000"/>
                  </a:lnSpc>
                </a:pPr>
                <a:r>
                  <a:rPr lang="en-US" sz="2400" dirty="0"/>
                  <a:t>Maximum expected utility (MEU) principle: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sz="2000" dirty="0"/>
                  <a:t>Choose the action that maximizes expected utility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sz="2000" dirty="0"/>
                  <a:t>Note: rationality does </a:t>
                </a:r>
                <a:r>
                  <a:rPr lang="en-US" sz="2000" b="1" i="1" dirty="0">
                    <a:solidFill>
                      <a:srgbClr val="0000FF"/>
                    </a:solidFill>
                  </a:rPr>
                  <a:t>not</a:t>
                </a:r>
                <a:r>
                  <a:rPr lang="en-US" sz="2000" dirty="0"/>
                  <a:t> require representing or manipulating utilities and probabilities</a:t>
                </a:r>
              </a:p>
              <a:p>
                <a:pPr lvl="2">
                  <a:lnSpc>
                    <a:spcPct val="80000"/>
                  </a:lnSpc>
                </a:pPr>
                <a:r>
                  <a:rPr lang="en-US" sz="1600" dirty="0"/>
                  <a:t>E.g., a lookup table for perfect tic-tac-toe</a:t>
                </a:r>
              </a:p>
            </p:txBody>
          </p:sp>
        </mc:Choice>
        <mc:Fallback>
          <p:sp>
            <p:nvSpPr>
              <p:cNvPr id="11581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11353800" cy="4876800"/>
              </a:xfrm>
              <a:blipFill>
                <a:blip r:embed="rId4"/>
                <a:stretch>
                  <a:fillRect l="-783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MEU Principle</a:t>
            </a:r>
          </a:p>
        </p:txBody>
      </p:sp>
    </p:spTree>
    <p:extLst>
      <p:ext uri="{BB962C8B-B14F-4D97-AF65-F5344CB8AC3E}">
        <p14:creationId xmlns:p14="http://schemas.microsoft.com/office/powerpoint/2010/main" val="56746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1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0764" y="1276350"/>
            <a:ext cx="5960434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Utilities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17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11379200" cy="4729164"/>
          </a:xfrm>
        </p:spPr>
        <p:txBody>
          <a:bodyPr/>
          <a:lstStyle/>
          <a:p>
            <a:r>
              <a:rPr lang="en-US" sz="2400" dirty="0"/>
              <a:t>Utilities map states to real numbers. Which numbers?</a:t>
            </a:r>
          </a:p>
          <a:p>
            <a:r>
              <a:rPr lang="en-US" sz="2400" dirty="0"/>
              <a:t>Standard approach to assessment (elicitation) of human utilities:</a:t>
            </a:r>
          </a:p>
          <a:p>
            <a:pPr lvl="1"/>
            <a:r>
              <a:rPr lang="en-US" sz="2200" dirty="0"/>
              <a:t>Compare a prize </a:t>
            </a:r>
            <a:r>
              <a:rPr lang="en-US" sz="2200" i="1" dirty="0">
                <a:solidFill>
                  <a:srgbClr val="C505BF"/>
                </a:solidFill>
              </a:rPr>
              <a:t>A</a:t>
            </a:r>
            <a:r>
              <a:rPr lang="en-US" sz="2200" dirty="0"/>
              <a:t> to a </a:t>
            </a:r>
            <a:r>
              <a:rPr lang="en-US" sz="2200" b="1" i="1" dirty="0">
                <a:solidFill>
                  <a:srgbClr val="CC0000"/>
                </a:solidFill>
              </a:rPr>
              <a:t>standard lottery</a:t>
            </a:r>
            <a:r>
              <a:rPr lang="en-US" sz="2200" dirty="0"/>
              <a:t> </a:t>
            </a:r>
            <a:r>
              <a:rPr lang="en-US" sz="2200" i="1" dirty="0" err="1">
                <a:solidFill>
                  <a:srgbClr val="C505BF"/>
                </a:solidFill>
              </a:rPr>
              <a:t>L</a:t>
            </a:r>
            <a:r>
              <a:rPr lang="en-US" i="1" baseline="-25000" dirty="0" err="1">
                <a:solidFill>
                  <a:srgbClr val="C505BF"/>
                </a:solidFill>
              </a:rPr>
              <a:t>p</a:t>
            </a:r>
            <a:r>
              <a:rPr lang="en-US" sz="2200" dirty="0"/>
              <a:t> between</a:t>
            </a:r>
          </a:p>
          <a:p>
            <a:pPr lvl="2"/>
            <a:r>
              <a:rPr lang="en-US" sz="2000" dirty="0"/>
              <a:t>“best possible prize” </a:t>
            </a:r>
            <a:r>
              <a:rPr lang="en-US" sz="2000" i="1" dirty="0" err="1">
                <a:solidFill>
                  <a:srgbClr val="C505BF"/>
                </a:solidFill>
              </a:rPr>
              <a:t>u</a:t>
            </a:r>
            <a:r>
              <a:rPr lang="en-US" baseline="-25000" dirty="0" err="1">
                <a:solidFill>
                  <a:srgbClr val="C505BF"/>
                </a:solidFill>
              </a:rPr>
              <a:t>T</a:t>
            </a:r>
            <a:r>
              <a:rPr lang="en-US" sz="2000" dirty="0">
                <a:solidFill>
                  <a:srgbClr val="C505BF"/>
                </a:solidFill>
              </a:rPr>
              <a:t> </a:t>
            </a:r>
            <a:r>
              <a:rPr lang="en-US" sz="2000" dirty="0"/>
              <a:t>with probability </a:t>
            </a:r>
            <a:r>
              <a:rPr lang="en-US" sz="2000" i="1" dirty="0">
                <a:solidFill>
                  <a:srgbClr val="C505BF"/>
                </a:solidFill>
              </a:rPr>
              <a:t>p</a:t>
            </a:r>
          </a:p>
          <a:p>
            <a:pPr lvl="2"/>
            <a:r>
              <a:rPr lang="en-US" sz="2000" dirty="0"/>
              <a:t>“worst possible catastrophe” </a:t>
            </a:r>
            <a:r>
              <a:rPr lang="en-US" sz="2000" i="1" dirty="0">
                <a:solidFill>
                  <a:srgbClr val="C505BF"/>
                </a:solidFill>
              </a:rPr>
              <a:t>u</a:t>
            </a:r>
            <a:r>
              <a:rPr lang="en-US" b="1" baseline="-25000" dirty="0">
                <a:solidFill>
                  <a:srgbClr val="C505BF"/>
                </a:solidFill>
                <a:sym typeface="Symbol"/>
              </a:rPr>
              <a:t></a:t>
            </a:r>
            <a:r>
              <a:rPr lang="en-US" sz="2000" dirty="0">
                <a:solidFill>
                  <a:srgbClr val="C505BF"/>
                </a:solidFill>
              </a:rPr>
              <a:t>  </a:t>
            </a:r>
            <a:r>
              <a:rPr lang="en-US" sz="2000" dirty="0"/>
              <a:t>with probability </a:t>
            </a:r>
            <a:r>
              <a:rPr lang="en-US" sz="2000" dirty="0">
                <a:solidFill>
                  <a:srgbClr val="C505BF"/>
                </a:solidFill>
              </a:rPr>
              <a:t>1-</a:t>
            </a:r>
            <a:r>
              <a:rPr lang="en-US" sz="2000" i="1" dirty="0">
                <a:solidFill>
                  <a:srgbClr val="C505BF"/>
                </a:solidFill>
              </a:rPr>
              <a:t>p</a:t>
            </a:r>
          </a:p>
          <a:p>
            <a:pPr lvl="1"/>
            <a:r>
              <a:rPr lang="en-US" sz="2200" dirty="0"/>
              <a:t>Adjust lottery probability </a:t>
            </a:r>
            <a:r>
              <a:rPr lang="en-US" sz="2200" i="1" dirty="0">
                <a:solidFill>
                  <a:srgbClr val="C505BF"/>
                </a:solidFill>
              </a:rPr>
              <a:t>p</a:t>
            </a:r>
            <a:r>
              <a:rPr lang="en-US" sz="2200" dirty="0"/>
              <a:t> until indifference: </a:t>
            </a:r>
            <a:r>
              <a:rPr lang="en-US" sz="2200" i="1" dirty="0">
                <a:solidFill>
                  <a:srgbClr val="C505BF"/>
                </a:solidFill>
              </a:rPr>
              <a:t>A</a:t>
            </a:r>
            <a:r>
              <a:rPr lang="en-US" sz="2200" dirty="0">
                <a:solidFill>
                  <a:srgbClr val="C505BF"/>
                </a:solidFill>
              </a:rPr>
              <a:t> ~ </a:t>
            </a:r>
            <a:r>
              <a:rPr lang="en-US" sz="2200" i="1" dirty="0" err="1">
                <a:solidFill>
                  <a:srgbClr val="C505BF"/>
                </a:solidFill>
              </a:rPr>
              <a:t>L</a:t>
            </a:r>
            <a:r>
              <a:rPr lang="en-US" i="1" baseline="-25000" dirty="0" err="1">
                <a:solidFill>
                  <a:srgbClr val="C505BF"/>
                </a:solidFill>
              </a:rPr>
              <a:t>p</a:t>
            </a:r>
            <a:endParaRPr lang="en-US" i="1" baseline="-25000" dirty="0">
              <a:solidFill>
                <a:srgbClr val="C505BF"/>
              </a:solidFill>
            </a:endParaRPr>
          </a:p>
          <a:p>
            <a:pPr lvl="1"/>
            <a:r>
              <a:rPr lang="en-US" sz="2200" dirty="0"/>
              <a:t>Resulting </a:t>
            </a:r>
            <a:r>
              <a:rPr lang="en-US" sz="2200" i="1" dirty="0">
                <a:solidFill>
                  <a:srgbClr val="C505BF"/>
                </a:solidFill>
              </a:rPr>
              <a:t>p</a:t>
            </a:r>
            <a:r>
              <a:rPr lang="en-US" sz="2200" dirty="0"/>
              <a:t> is a utility in </a:t>
            </a:r>
            <a:r>
              <a:rPr lang="en-US" sz="2200" dirty="0">
                <a:solidFill>
                  <a:srgbClr val="C505BF"/>
                </a:solidFill>
              </a:rPr>
              <a:t>[0,1]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10313" y="2712720"/>
            <a:ext cx="848743" cy="80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99516" y="1395953"/>
            <a:ext cx="2805152" cy="230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Human Utilities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 l="24887" t="41739" r="68892" b="37391"/>
          <a:stretch>
            <a:fillRect/>
          </a:stretch>
        </p:blipFill>
        <p:spPr bwMode="auto">
          <a:xfrm>
            <a:off x="3810000" y="4876800"/>
            <a:ext cx="91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5817576" y="48768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libri" pitchFamily="34" charset="0"/>
                <a:cs typeface="Times New Roman" pitchFamily="18" charset="0"/>
              </a:rPr>
              <a:t>0.999999                              </a:t>
            </a:r>
            <a:r>
              <a:rPr lang="en-US" sz="2400" dirty="0">
                <a:latin typeface="Calibri" pitchFamily="34" charset="0"/>
                <a:cs typeface="Times New Roman" pitchFamily="18" charset="0"/>
              </a:rPr>
              <a:t>0.000001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38800" y="56388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No change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5410200" y="4191000"/>
            <a:ext cx="5486400" cy="2133600"/>
            <a:chOff x="5410200" y="4191000"/>
            <a:chExt cx="5486400" cy="2133600"/>
          </a:xfrm>
        </p:grpSpPr>
        <p:sp>
          <p:nvSpPr>
            <p:cNvPr id="12" name="Oval 11"/>
            <p:cNvSpPr/>
            <p:nvPr/>
          </p:nvSpPr>
          <p:spPr>
            <a:xfrm>
              <a:off x="7772400" y="4419600"/>
              <a:ext cx="457200" cy="457200"/>
            </a:xfrm>
            <a:prstGeom prst="ellipse">
              <a:avLst/>
            </a:prstGeom>
            <a:solidFill>
              <a:srgbClr val="B5EDC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3" name="Straight Arrow Connector 12"/>
            <p:cNvCxnSpPr>
              <a:stCxn id="12" idx="4"/>
            </p:cNvCxnSpPr>
            <p:nvPr/>
          </p:nvCxnSpPr>
          <p:spPr>
            <a:xfrm flipH="1">
              <a:off x="6553200" y="4876800"/>
              <a:ext cx="1447800" cy="7620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2" idx="4"/>
            </p:cNvCxnSpPr>
            <p:nvPr/>
          </p:nvCxnSpPr>
          <p:spPr>
            <a:xfrm>
              <a:off x="8001000" y="4876800"/>
              <a:ext cx="1752600" cy="7620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ounded Rectangle 16"/>
            <p:cNvSpPr/>
            <p:nvPr/>
          </p:nvSpPr>
          <p:spPr>
            <a:xfrm>
              <a:off x="5410200" y="4191000"/>
              <a:ext cx="5486400" cy="21336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676400" y="4800600"/>
            <a:ext cx="2438400" cy="838200"/>
            <a:chOff x="6858000" y="3505200"/>
            <a:chExt cx="2438400" cy="838200"/>
          </a:xfrm>
        </p:grpSpPr>
        <p:sp>
          <p:nvSpPr>
            <p:cNvPr id="18" name="Rounded Rectangle 17"/>
            <p:cNvSpPr/>
            <p:nvPr/>
          </p:nvSpPr>
          <p:spPr>
            <a:xfrm>
              <a:off x="6858000" y="3505200"/>
              <a:ext cx="1600200" cy="8382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010400" y="3657600"/>
              <a:ext cx="2286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>
                  <a:solidFill>
                    <a:srgbClr val="C00000"/>
                  </a:solidFill>
                  <a:latin typeface="Calibri" pitchFamily="34" charset="0"/>
                  <a:cs typeface="Times New Roman" pitchFamily="18" charset="0"/>
                </a:rPr>
                <a:t>Pay $50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8610600" y="56388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Instant death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5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Hidden Markov Models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>
          <a:xfrm>
            <a:off x="1117600" y="3511550"/>
            <a:ext cx="10439400" cy="3194045"/>
          </a:xfrm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Sensor models are the same at all times </a:t>
            </a:r>
          </a:p>
          <a:p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Current evidence is independent of everything else given the current state</a:t>
            </a:r>
          </a:p>
          <a:p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Filtering: calculate the distribution </a:t>
            </a:r>
            <a:r>
              <a:rPr lang="en-US" sz="2400" b="1" i="1" dirty="0">
                <a:solidFill>
                  <a:srgbClr val="CC00CC"/>
                </a:solidFill>
                <a:ea typeface="ＭＳ Ｐゴシック" pitchFamily="34" charset="-128"/>
              </a:rPr>
              <a:t>f</a:t>
            </a:r>
            <a:r>
              <a:rPr lang="en-US" sz="2400" baseline="-25000" dirty="0">
                <a:solidFill>
                  <a:srgbClr val="CC00CC"/>
                </a:solidFill>
                <a:ea typeface="ＭＳ Ｐゴシック" pitchFamily="34" charset="-128"/>
              </a:rPr>
              <a:t>1:</a:t>
            </a:r>
            <a:r>
              <a:rPr lang="en-US" sz="2400" i="1" baseline="-25000" dirty="0">
                <a:solidFill>
                  <a:srgbClr val="CC00CC"/>
                </a:solidFill>
                <a:ea typeface="ＭＳ Ｐゴシック" pitchFamily="34" charset="-128"/>
              </a:rPr>
              <a:t>t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 </a:t>
            </a:r>
            <a:r>
              <a:rPr lang="en-US" sz="2400" dirty="0">
                <a:ea typeface="ＭＳ Ｐゴシック" pitchFamily="34" charset="-128"/>
              </a:rPr>
              <a:t>=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X</a:t>
            </a:r>
            <a:r>
              <a:rPr lang="en-US" sz="2800" i="1" baseline="-25000" dirty="0">
                <a:solidFill>
                  <a:srgbClr val="CC00CC"/>
                </a:solidFill>
              </a:rPr>
              <a:t>t</a:t>
            </a:r>
            <a:r>
              <a:rPr lang="en-US" sz="2400" dirty="0">
                <a:solidFill>
                  <a:srgbClr val="CC00CC"/>
                </a:solidFill>
              </a:rPr>
              <a:t>|</a:t>
            </a:r>
            <a:r>
              <a:rPr lang="en-US" sz="2400" i="1" dirty="0">
                <a:solidFill>
                  <a:srgbClr val="CC00CC"/>
                </a:solidFill>
              </a:rPr>
              <a:t>e</a:t>
            </a:r>
            <a:r>
              <a:rPr lang="en-US" sz="2800" baseline="-25000" dirty="0">
                <a:solidFill>
                  <a:srgbClr val="CC00CC"/>
                </a:solidFill>
              </a:rPr>
              <a:t>1:</a:t>
            </a:r>
            <a:r>
              <a:rPr lang="en-US" sz="2800" i="1" baseline="-25000" dirty="0">
                <a:solidFill>
                  <a:srgbClr val="CC00CC"/>
                </a:solidFill>
              </a:rPr>
              <a:t>t</a:t>
            </a:r>
            <a:r>
              <a:rPr lang="en-US" sz="2400" dirty="0">
                <a:solidFill>
                  <a:srgbClr val="CC00CC"/>
                </a:solidFill>
              </a:rPr>
              <a:t>) .</a:t>
            </a:r>
          </a:p>
          <a:p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Forward Algorithm: Predict (Time Elapse), Update, Normalize.</a:t>
            </a:r>
            <a:endParaRPr lang="en-US" sz="2400" dirty="0">
              <a:solidFill>
                <a:srgbClr val="CC00CC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Forward Algorithm: </a:t>
            </a:r>
            <a:r>
              <a:rPr lang="en-US" sz="2400" i="1" dirty="0">
                <a:solidFill>
                  <a:srgbClr val="CC00CD"/>
                </a:solidFill>
              </a:rPr>
              <a:t>P</a:t>
            </a:r>
            <a:r>
              <a:rPr lang="en-US" sz="2400" dirty="0">
                <a:solidFill>
                  <a:srgbClr val="CC00CD"/>
                </a:solidFill>
              </a:rPr>
              <a:t>(</a:t>
            </a:r>
            <a:r>
              <a:rPr lang="en-US" sz="2400" i="1" dirty="0">
                <a:solidFill>
                  <a:srgbClr val="CC00CD"/>
                </a:solidFill>
              </a:rPr>
              <a:t>X</a:t>
            </a:r>
            <a:r>
              <a:rPr lang="en-US" sz="2400" i="1" baseline="-25000" dirty="0">
                <a:solidFill>
                  <a:srgbClr val="CC00CD"/>
                </a:solidFill>
              </a:rPr>
              <a:t>t</a:t>
            </a:r>
            <a:r>
              <a:rPr lang="en-US" sz="2400" baseline="-25000" dirty="0">
                <a:solidFill>
                  <a:srgbClr val="CC00CD"/>
                </a:solidFill>
              </a:rPr>
              <a:t>+1</a:t>
            </a:r>
            <a:r>
              <a:rPr lang="en-US" sz="2400" dirty="0">
                <a:solidFill>
                  <a:srgbClr val="CC00CD"/>
                </a:solidFill>
              </a:rPr>
              <a:t>|</a:t>
            </a:r>
            <a:r>
              <a:rPr lang="en-US" sz="2400" i="1" dirty="0">
                <a:solidFill>
                  <a:srgbClr val="CC00CD"/>
                </a:solidFill>
              </a:rPr>
              <a:t>e</a:t>
            </a:r>
            <a:r>
              <a:rPr lang="en-US" sz="2400" baseline="-25000" dirty="0">
                <a:solidFill>
                  <a:srgbClr val="CC00CD"/>
                </a:solidFill>
              </a:rPr>
              <a:t>1:</a:t>
            </a:r>
            <a:r>
              <a:rPr lang="en-US" sz="2400" i="1" baseline="-25000" dirty="0">
                <a:solidFill>
                  <a:srgbClr val="CC00CD"/>
                </a:solidFill>
              </a:rPr>
              <a:t>t</a:t>
            </a:r>
            <a:r>
              <a:rPr lang="en-US" sz="2400" baseline="-25000" dirty="0">
                <a:solidFill>
                  <a:srgbClr val="CC00CD"/>
                </a:solidFill>
              </a:rPr>
              <a:t>+1</a:t>
            </a:r>
            <a:r>
              <a:rPr lang="en-US" sz="2400" dirty="0">
                <a:solidFill>
                  <a:srgbClr val="CC00CD"/>
                </a:solidFill>
              </a:rPr>
              <a:t>) = </a:t>
            </a:r>
            <a:r>
              <a:rPr lang="en-US" sz="2400" i="1" dirty="0">
                <a:solidFill>
                  <a:srgbClr val="CC00CD"/>
                </a:solidFill>
                <a:sym typeface="Symbol"/>
              </a:rPr>
              <a:t>α </a:t>
            </a:r>
            <a:r>
              <a:rPr lang="en-US" sz="2400" i="1" dirty="0">
                <a:solidFill>
                  <a:srgbClr val="CC00CD"/>
                </a:solidFill>
              </a:rPr>
              <a:t>P</a:t>
            </a:r>
            <a:r>
              <a:rPr lang="en-US" sz="2400" dirty="0">
                <a:solidFill>
                  <a:srgbClr val="CC00CD"/>
                </a:solidFill>
              </a:rPr>
              <a:t>(</a:t>
            </a:r>
            <a:r>
              <a:rPr lang="en-US" sz="2400" i="1" dirty="0">
                <a:solidFill>
                  <a:srgbClr val="CC00CD"/>
                </a:solidFill>
              </a:rPr>
              <a:t>e</a:t>
            </a:r>
            <a:r>
              <a:rPr lang="en-US" sz="2400" i="1" baseline="-25000" dirty="0">
                <a:solidFill>
                  <a:srgbClr val="CC00CD"/>
                </a:solidFill>
              </a:rPr>
              <a:t>t</a:t>
            </a:r>
            <a:r>
              <a:rPr lang="en-US" sz="2400" baseline="-25000" dirty="0">
                <a:solidFill>
                  <a:srgbClr val="CC00CD"/>
                </a:solidFill>
              </a:rPr>
              <a:t>+1</a:t>
            </a:r>
            <a:r>
              <a:rPr lang="en-US" sz="2400" dirty="0">
                <a:solidFill>
                  <a:srgbClr val="CC00CD"/>
                </a:solidFill>
              </a:rPr>
              <a:t>|</a:t>
            </a:r>
            <a:r>
              <a:rPr lang="en-US" sz="2400" i="1" dirty="0">
                <a:solidFill>
                  <a:srgbClr val="CC00CD"/>
                </a:solidFill>
              </a:rPr>
              <a:t>X</a:t>
            </a:r>
            <a:r>
              <a:rPr lang="en-US" sz="2400" i="1" baseline="-25000" dirty="0">
                <a:solidFill>
                  <a:srgbClr val="CC00CD"/>
                </a:solidFill>
              </a:rPr>
              <a:t>t</a:t>
            </a:r>
            <a:r>
              <a:rPr lang="en-US" sz="2400" baseline="-25000" dirty="0">
                <a:solidFill>
                  <a:srgbClr val="CC00CD"/>
                </a:solidFill>
              </a:rPr>
              <a:t>+1</a:t>
            </a:r>
            <a:r>
              <a:rPr lang="en-US" sz="2400" dirty="0">
                <a:solidFill>
                  <a:srgbClr val="CC00CD"/>
                </a:solidFill>
              </a:rPr>
              <a:t>) </a:t>
            </a:r>
            <a:r>
              <a:rPr lang="en-US" sz="2400" dirty="0">
                <a:solidFill>
                  <a:srgbClr val="CC00CD"/>
                </a:solidFill>
                <a:sym typeface="Symbol"/>
              </a:rPr>
              <a:t></a:t>
            </a:r>
            <a:r>
              <a:rPr lang="en-US" sz="2800" i="1" baseline="-25000" dirty="0" err="1">
                <a:solidFill>
                  <a:srgbClr val="CC00CD"/>
                </a:solidFill>
                <a:sym typeface="Symbol"/>
              </a:rPr>
              <a:t>x</a:t>
            </a:r>
            <a:r>
              <a:rPr lang="en-US" sz="2400" i="1" baseline="-51000" dirty="0" err="1">
                <a:solidFill>
                  <a:srgbClr val="CC00CD"/>
                </a:solidFill>
                <a:sym typeface="Symbol"/>
              </a:rPr>
              <a:t>t</a:t>
            </a:r>
            <a:r>
              <a:rPr lang="en-US" sz="2400" i="1" dirty="0">
                <a:solidFill>
                  <a:srgbClr val="CC00CD"/>
                </a:solidFill>
                <a:sym typeface="Symbol"/>
              </a:rPr>
              <a:t> P</a:t>
            </a:r>
            <a:r>
              <a:rPr lang="en-US" sz="2400" dirty="0">
                <a:solidFill>
                  <a:srgbClr val="CC00CD"/>
                </a:solidFill>
                <a:sym typeface="Symbol"/>
              </a:rPr>
              <a:t>(</a:t>
            </a:r>
            <a:r>
              <a:rPr lang="en-US" sz="2400" i="1" dirty="0" err="1">
                <a:solidFill>
                  <a:srgbClr val="CC00CD"/>
                </a:solidFill>
                <a:sym typeface="Symbol"/>
              </a:rPr>
              <a:t>x</a:t>
            </a:r>
            <a:r>
              <a:rPr lang="en-US" sz="2400" i="1" baseline="-25000" dirty="0" err="1">
                <a:solidFill>
                  <a:srgbClr val="CC00CD"/>
                </a:solidFill>
                <a:latin typeface="Calibri"/>
                <a:cs typeface="Calibri"/>
              </a:rPr>
              <a:t>t</a:t>
            </a:r>
            <a:r>
              <a:rPr lang="en-US" sz="2400" dirty="0">
                <a:solidFill>
                  <a:srgbClr val="CC00CD"/>
                </a:solidFill>
                <a:latin typeface="Calibri"/>
                <a:cs typeface="Calibri"/>
                <a:sym typeface="Symbol"/>
              </a:rPr>
              <a:t> </a:t>
            </a:r>
            <a:r>
              <a:rPr lang="en-US" sz="2400" dirty="0">
                <a:solidFill>
                  <a:srgbClr val="CC00CD"/>
                </a:solidFill>
              </a:rPr>
              <a:t>| </a:t>
            </a:r>
            <a:r>
              <a:rPr lang="en-US" sz="2400" i="1" dirty="0">
                <a:solidFill>
                  <a:srgbClr val="CC00CD"/>
                </a:solidFill>
              </a:rPr>
              <a:t>e</a:t>
            </a:r>
            <a:r>
              <a:rPr lang="en-US" sz="2400" baseline="-25000" dirty="0">
                <a:solidFill>
                  <a:srgbClr val="CC00CD"/>
                </a:solidFill>
              </a:rPr>
              <a:t>1:</a:t>
            </a:r>
            <a:r>
              <a:rPr lang="en-US" sz="2400" i="1" baseline="-25000" dirty="0">
                <a:solidFill>
                  <a:srgbClr val="CC00CD"/>
                </a:solidFill>
              </a:rPr>
              <a:t>t</a:t>
            </a:r>
            <a:r>
              <a:rPr lang="en-US" sz="2400" dirty="0">
                <a:solidFill>
                  <a:srgbClr val="CC00CD"/>
                </a:solidFill>
                <a:sym typeface="Symbol"/>
              </a:rPr>
              <a:t>)</a:t>
            </a:r>
            <a:r>
              <a:rPr lang="en-US" sz="2400" i="1" dirty="0">
                <a:solidFill>
                  <a:srgbClr val="CC00CD"/>
                </a:solidFill>
                <a:sym typeface="Symbol"/>
              </a:rPr>
              <a:t> P</a:t>
            </a:r>
            <a:r>
              <a:rPr lang="en-US" sz="2400" dirty="0">
                <a:solidFill>
                  <a:srgbClr val="CC00CD"/>
                </a:solidFill>
                <a:sym typeface="Symbol"/>
              </a:rPr>
              <a:t>(</a:t>
            </a:r>
            <a:r>
              <a:rPr lang="en-US" sz="2400" i="1" dirty="0">
                <a:solidFill>
                  <a:srgbClr val="CC00CD"/>
                </a:solidFill>
                <a:sym typeface="Symbol"/>
              </a:rPr>
              <a:t>X</a:t>
            </a:r>
            <a:r>
              <a:rPr lang="en-US" sz="2400" i="1" baseline="-25000" dirty="0">
                <a:solidFill>
                  <a:srgbClr val="CC00CD"/>
                </a:solidFill>
                <a:latin typeface="Calibri"/>
                <a:cs typeface="Calibri"/>
              </a:rPr>
              <a:t>t</a:t>
            </a:r>
            <a:r>
              <a:rPr lang="en-US" sz="2400" baseline="-25000" dirty="0">
                <a:solidFill>
                  <a:srgbClr val="CC00CD"/>
                </a:solidFill>
              </a:rPr>
              <a:t>+1</a:t>
            </a:r>
            <a:r>
              <a:rPr lang="en-US" sz="2400" dirty="0">
                <a:solidFill>
                  <a:srgbClr val="CC00CD"/>
                </a:solidFill>
                <a:latin typeface="Calibri"/>
                <a:cs typeface="Calibri"/>
              </a:rPr>
              <a:t>|</a:t>
            </a:r>
            <a:r>
              <a:rPr lang="en-US" sz="2400" baseline="-25000" dirty="0">
                <a:solidFill>
                  <a:srgbClr val="CC00CD"/>
                </a:solidFill>
                <a:latin typeface="Calibri"/>
                <a:cs typeface="Calibri"/>
              </a:rPr>
              <a:t> </a:t>
            </a:r>
            <a:r>
              <a:rPr lang="en-US" sz="2400" i="1" dirty="0" err="1">
                <a:solidFill>
                  <a:srgbClr val="CC00CD"/>
                </a:solidFill>
                <a:sym typeface="Symbol"/>
              </a:rPr>
              <a:t>x</a:t>
            </a:r>
            <a:r>
              <a:rPr lang="en-US" sz="2400" i="1" baseline="-25000" dirty="0" err="1">
                <a:solidFill>
                  <a:srgbClr val="CC00CD"/>
                </a:solidFill>
                <a:latin typeface="Calibri"/>
                <a:cs typeface="Calibri"/>
              </a:rPr>
              <a:t>t</a:t>
            </a:r>
            <a:r>
              <a:rPr lang="en-US" sz="2400" dirty="0">
                <a:solidFill>
                  <a:srgbClr val="CC00CD"/>
                </a:solidFill>
                <a:sym typeface="Symbol"/>
              </a:rPr>
              <a:t>)</a:t>
            </a:r>
          </a:p>
          <a:p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Equivalently: </a:t>
            </a:r>
            <a:r>
              <a:rPr lang="en-US" sz="2400" b="1" i="1" dirty="0">
                <a:solidFill>
                  <a:srgbClr val="CC00CC"/>
                </a:solidFill>
                <a:sym typeface="Symbol"/>
              </a:rPr>
              <a:t>f</a:t>
            </a:r>
            <a:r>
              <a:rPr lang="en-US" sz="2400" baseline="-25000" dirty="0">
                <a:solidFill>
                  <a:srgbClr val="CC00CC"/>
                </a:solidFill>
                <a:sym typeface="Symbol"/>
              </a:rPr>
              <a:t>1:</a:t>
            </a:r>
            <a:r>
              <a:rPr lang="en-US" sz="2400" i="1" baseline="-25000" dirty="0">
                <a:solidFill>
                  <a:srgbClr val="CC00CC"/>
                </a:solidFill>
                <a:sym typeface="Symbol"/>
              </a:rPr>
              <a:t>t</a:t>
            </a:r>
            <a:r>
              <a:rPr lang="en-US" sz="2400" baseline="-25000" dirty="0">
                <a:solidFill>
                  <a:srgbClr val="CC00CC"/>
                </a:solidFill>
                <a:sym typeface="Symbol"/>
              </a:rPr>
              <a:t>+1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 = 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α O</a:t>
            </a:r>
            <a:r>
              <a:rPr lang="en-US" sz="2400" i="1" baseline="-25000" dirty="0">
                <a:solidFill>
                  <a:srgbClr val="CC00CC"/>
                </a:solidFill>
              </a:rPr>
              <a:t>t</a:t>
            </a:r>
            <a:r>
              <a:rPr lang="en-US" sz="2400" baseline="-25000" dirty="0">
                <a:solidFill>
                  <a:srgbClr val="CC00CC"/>
                </a:solidFill>
              </a:rPr>
              <a:t>+1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r>
              <a:rPr lang="en-US" sz="2400" baseline="30000" dirty="0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400" b="1" i="1" dirty="0">
                <a:solidFill>
                  <a:srgbClr val="CC00CC"/>
                </a:solidFill>
                <a:sym typeface="Symbol"/>
              </a:rPr>
              <a:t>f</a:t>
            </a:r>
            <a:r>
              <a:rPr lang="en-US" sz="2400" baseline="-25000" dirty="0">
                <a:solidFill>
                  <a:srgbClr val="CC00CC"/>
                </a:solidFill>
                <a:sym typeface="Symbol"/>
              </a:rPr>
              <a:t>1:</a:t>
            </a:r>
            <a:r>
              <a:rPr lang="en-US" sz="2400" i="1" baseline="-25000" dirty="0">
                <a:solidFill>
                  <a:srgbClr val="CC00CC"/>
                </a:solidFill>
                <a:sym typeface="Symbol"/>
              </a:rPr>
              <a:t>t</a:t>
            </a:r>
          </a:p>
          <a:p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Most likely explanation: </a:t>
            </a:r>
            <a:r>
              <a:rPr lang="en-US" sz="2400" dirty="0" err="1">
                <a:solidFill>
                  <a:srgbClr val="CC00CC"/>
                </a:solidFill>
              </a:rPr>
              <a:t>arg</a:t>
            </a:r>
            <a:r>
              <a:rPr lang="en-US" sz="2400" dirty="0">
                <a:solidFill>
                  <a:srgbClr val="CC00CC"/>
                </a:solidFill>
              </a:rPr>
              <a:t> max</a:t>
            </a:r>
            <a:r>
              <a:rPr lang="en-US" sz="2800" i="1" baseline="-25000" dirty="0">
                <a:solidFill>
                  <a:srgbClr val="CC00CC"/>
                </a:solidFill>
              </a:rPr>
              <a:t>x</a:t>
            </a:r>
            <a:r>
              <a:rPr lang="en-US" sz="2000" baseline="-50000" dirty="0">
                <a:solidFill>
                  <a:srgbClr val="CC00CC"/>
                </a:solidFill>
              </a:rPr>
              <a:t>1:</a:t>
            </a:r>
            <a:r>
              <a:rPr lang="en-US" sz="2000" i="1" baseline="-50000" dirty="0">
                <a:solidFill>
                  <a:srgbClr val="CC00CC"/>
                </a:solidFill>
              </a:rPr>
              <a:t>t</a:t>
            </a:r>
            <a:r>
              <a:rPr lang="en-US" sz="1800" baseline="-50000" dirty="0">
                <a:solidFill>
                  <a:srgbClr val="CC00CC"/>
                </a:solidFill>
              </a:rPr>
              <a:t>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x</a:t>
            </a:r>
            <a:r>
              <a:rPr lang="en-US" sz="2800" baseline="-25000" dirty="0">
                <a:solidFill>
                  <a:srgbClr val="CC00CC"/>
                </a:solidFill>
              </a:rPr>
              <a:t>1:</a:t>
            </a:r>
            <a:r>
              <a:rPr lang="en-US" sz="2800" i="1" baseline="-25000" dirty="0">
                <a:solidFill>
                  <a:srgbClr val="CC00CC"/>
                </a:solidFill>
              </a:rPr>
              <a:t>t </a:t>
            </a:r>
            <a:r>
              <a:rPr lang="en-US" sz="2400" dirty="0">
                <a:solidFill>
                  <a:srgbClr val="CC00CC"/>
                </a:solidFill>
              </a:rPr>
              <a:t>| </a:t>
            </a:r>
            <a:r>
              <a:rPr lang="en-US" sz="2400" i="1" dirty="0">
                <a:solidFill>
                  <a:srgbClr val="CC00CC"/>
                </a:solidFill>
              </a:rPr>
              <a:t>e</a:t>
            </a:r>
            <a:r>
              <a:rPr lang="en-US" sz="2800" baseline="-25000" dirty="0">
                <a:solidFill>
                  <a:srgbClr val="CC00CC"/>
                </a:solidFill>
              </a:rPr>
              <a:t>1:</a:t>
            </a:r>
            <a:r>
              <a:rPr lang="en-US" sz="2800" i="1" baseline="-25000" dirty="0">
                <a:solidFill>
                  <a:srgbClr val="CC00CC"/>
                </a:solidFill>
              </a:rPr>
              <a:t>t</a:t>
            </a:r>
            <a:r>
              <a:rPr lang="en-US" sz="2400" dirty="0">
                <a:solidFill>
                  <a:srgbClr val="CC00CC"/>
                </a:solidFill>
              </a:rPr>
              <a:t>)</a:t>
            </a:r>
            <a:endParaRPr lang="en-US" sz="2400" dirty="0">
              <a:solidFill>
                <a:srgbClr val="CC00CD"/>
              </a:solidFill>
              <a:sym typeface="Symbo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784600" y="1377951"/>
            <a:ext cx="4800600" cy="1600200"/>
            <a:chOff x="1676400" y="4267200"/>
            <a:chExt cx="4800600" cy="1600200"/>
          </a:xfrm>
        </p:grpSpPr>
        <p:sp>
          <p:nvSpPr>
            <p:cNvPr id="36867" name="Oval 4"/>
            <p:cNvSpPr>
              <a:spLocks noChangeArrowheads="1"/>
            </p:cNvSpPr>
            <p:nvPr/>
          </p:nvSpPr>
          <p:spPr bwMode="auto">
            <a:xfrm>
              <a:off x="59436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>
                  <a:solidFill>
                    <a:schemeClr val="bg1"/>
                  </a:solidFill>
                  <a:latin typeface="Calibri"/>
                  <a:cs typeface="Calibri"/>
                </a:rPr>
                <a:t>X</a:t>
              </a:r>
              <a:r>
                <a:rPr lang="en-US" sz="2400" baseline="-25000">
                  <a:solidFill>
                    <a:schemeClr val="bg1"/>
                  </a:solidFill>
                  <a:latin typeface="Calibri"/>
                  <a:cs typeface="Calibri"/>
                </a:rPr>
                <a:t>5</a:t>
              </a:r>
            </a:p>
          </p:txBody>
        </p:sp>
        <p:cxnSp>
          <p:nvCxnSpPr>
            <p:cNvPr id="36868" name="AutoShape 5"/>
            <p:cNvCxnSpPr>
              <a:cxnSpLocks noChangeShapeType="1"/>
              <a:stCxn id="36867" idx="4"/>
              <a:endCxn id="36883" idx="0"/>
            </p:cNvCxnSpPr>
            <p:nvPr/>
          </p:nvCxnSpPr>
          <p:spPr bwMode="auto">
            <a:xfrm>
              <a:off x="62103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6869" name="Oval 6"/>
            <p:cNvSpPr>
              <a:spLocks noChangeArrowheads="1"/>
            </p:cNvSpPr>
            <p:nvPr/>
          </p:nvSpPr>
          <p:spPr bwMode="auto">
            <a:xfrm>
              <a:off x="25908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36870" name="AutoShape 7"/>
            <p:cNvCxnSpPr>
              <a:cxnSpLocks noChangeShapeType="1"/>
              <a:stCxn id="36869" idx="4"/>
              <a:endCxn id="36880" idx="0"/>
            </p:cNvCxnSpPr>
            <p:nvPr/>
          </p:nvCxnSpPr>
          <p:spPr bwMode="auto">
            <a:xfrm>
              <a:off x="28575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6872" name="AutoShape 9"/>
            <p:cNvCxnSpPr>
              <a:cxnSpLocks noChangeShapeType="1"/>
              <a:stCxn id="36873" idx="6"/>
              <a:endCxn id="36869" idx="2"/>
            </p:cNvCxnSpPr>
            <p:nvPr/>
          </p:nvCxnSpPr>
          <p:spPr bwMode="auto">
            <a:xfrm>
              <a:off x="22240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6873" name="Oval 10"/>
            <p:cNvSpPr>
              <a:spLocks noChangeArrowheads="1"/>
            </p:cNvSpPr>
            <p:nvPr/>
          </p:nvSpPr>
          <p:spPr bwMode="auto">
            <a:xfrm>
              <a:off x="16764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36875" name="Oval 12"/>
            <p:cNvSpPr>
              <a:spLocks noChangeArrowheads="1"/>
            </p:cNvSpPr>
            <p:nvPr/>
          </p:nvSpPr>
          <p:spPr bwMode="auto">
            <a:xfrm>
              <a:off x="35052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36876" name="AutoShape 13"/>
            <p:cNvCxnSpPr>
              <a:cxnSpLocks noChangeShapeType="1"/>
              <a:stCxn id="36875" idx="6"/>
              <a:endCxn id="36878" idx="2"/>
            </p:cNvCxnSpPr>
            <p:nvPr/>
          </p:nvCxnSpPr>
          <p:spPr bwMode="auto">
            <a:xfrm>
              <a:off x="40528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6877" name="AutoShape 14"/>
            <p:cNvCxnSpPr>
              <a:cxnSpLocks noChangeShapeType="1"/>
              <a:stCxn id="36869" idx="6"/>
              <a:endCxn id="36875" idx="2"/>
            </p:cNvCxnSpPr>
            <p:nvPr/>
          </p:nvCxnSpPr>
          <p:spPr bwMode="auto">
            <a:xfrm>
              <a:off x="31384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6878" name="Oval 15"/>
            <p:cNvSpPr>
              <a:spLocks noChangeArrowheads="1"/>
            </p:cNvSpPr>
            <p:nvPr/>
          </p:nvSpPr>
          <p:spPr bwMode="auto">
            <a:xfrm>
              <a:off x="44196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36879" name="AutoShape 16"/>
            <p:cNvCxnSpPr>
              <a:cxnSpLocks noChangeShapeType="1"/>
              <a:stCxn id="36878" idx="6"/>
              <a:endCxn id="36867" idx="2"/>
            </p:cNvCxnSpPr>
            <p:nvPr/>
          </p:nvCxnSpPr>
          <p:spPr bwMode="auto">
            <a:xfrm>
              <a:off x="4967288" y="4533900"/>
              <a:ext cx="9620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6880" name="Oval 17"/>
            <p:cNvSpPr>
              <a:spLocks noChangeArrowheads="1"/>
            </p:cNvSpPr>
            <p:nvPr/>
          </p:nvSpPr>
          <p:spPr bwMode="auto">
            <a:xfrm>
              <a:off x="25908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E</a:t>
              </a:r>
              <a:r>
                <a:rPr lang="en-US" sz="2400" baseline="-25000" dirty="0"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36881" name="Oval 18"/>
            <p:cNvSpPr>
              <a:spLocks noChangeArrowheads="1"/>
            </p:cNvSpPr>
            <p:nvPr/>
          </p:nvSpPr>
          <p:spPr bwMode="auto">
            <a:xfrm>
              <a:off x="35052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E</a:t>
              </a:r>
              <a:r>
                <a:rPr lang="en-US" sz="24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36882" name="Oval 19"/>
            <p:cNvSpPr>
              <a:spLocks noChangeArrowheads="1"/>
            </p:cNvSpPr>
            <p:nvPr/>
          </p:nvSpPr>
          <p:spPr bwMode="auto">
            <a:xfrm>
              <a:off x="44196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E</a:t>
              </a:r>
              <a:r>
                <a:rPr lang="en-US" sz="2400" baseline="-25000" dirty="0"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36883" name="Oval 20"/>
            <p:cNvSpPr>
              <a:spLocks noChangeArrowheads="1"/>
            </p:cNvSpPr>
            <p:nvPr/>
          </p:nvSpPr>
          <p:spPr bwMode="auto">
            <a:xfrm>
              <a:off x="5943600" y="53340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>
                  <a:solidFill>
                    <a:schemeClr val="bg1"/>
                  </a:solidFill>
                  <a:latin typeface="Calibri"/>
                  <a:cs typeface="Calibri"/>
                </a:rPr>
                <a:t>E</a:t>
              </a:r>
              <a:r>
                <a:rPr lang="en-US" sz="2400" baseline="-25000">
                  <a:solidFill>
                    <a:schemeClr val="bg1"/>
                  </a:solidFill>
                  <a:latin typeface="Calibri"/>
                  <a:cs typeface="Calibri"/>
                </a:rPr>
                <a:t>5</a:t>
              </a:r>
            </a:p>
          </p:txBody>
        </p:sp>
        <p:cxnSp>
          <p:nvCxnSpPr>
            <p:cNvPr id="36884" name="AutoShape 21"/>
            <p:cNvCxnSpPr>
              <a:cxnSpLocks noChangeShapeType="1"/>
              <a:stCxn id="36875" idx="4"/>
              <a:endCxn id="36881" idx="0"/>
            </p:cNvCxnSpPr>
            <p:nvPr/>
          </p:nvCxnSpPr>
          <p:spPr bwMode="auto">
            <a:xfrm>
              <a:off x="37719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6885" name="AutoShape 22"/>
            <p:cNvCxnSpPr>
              <a:cxnSpLocks noChangeShapeType="1"/>
              <a:stCxn id="36878" idx="4"/>
              <a:endCxn id="36882" idx="0"/>
            </p:cNvCxnSpPr>
            <p:nvPr/>
          </p:nvCxnSpPr>
          <p:spPr bwMode="auto">
            <a:xfrm>
              <a:off x="46863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63098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0" y="1143000"/>
            <a:ext cx="4546600" cy="261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Money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6324600" cy="3048000"/>
          </a:xfrm>
        </p:spPr>
        <p:txBody>
          <a:bodyPr/>
          <a:lstStyle/>
          <a:p>
            <a:pPr>
              <a:defRPr/>
            </a:pPr>
            <a:r>
              <a:rPr lang="en-US" sz="2000" dirty="0"/>
              <a:t>Money </a:t>
            </a:r>
            <a:r>
              <a:rPr lang="en-US" sz="2000" b="1" i="1" dirty="0">
                <a:solidFill>
                  <a:srgbClr val="0000FF"/>
                </a:solidFill>
              </a:rPr>
              <a:t>does not </a:t>
            </a:r>
            <a:r>
              <a:rPr lang="en-US" sz="2000" dirty="0"/>
              <a:t>behave as a utility function, but we can talk about the utility of having money (or being in debt)</a:t>
            </a:r>
          </a:p>
          <a:p>
            <a:pPr>
              <a:defRPr/>
            </a:pPr>
            <a:r>
              <a:rPr lang="en-US" sz="2000" dirty="0"/>
              <a:t>Given a lottery </a:t>
            </a:r>
            <a:r>
              <a:rPr lang="en-US" sz="2000" i="1" dirty="0">
                <a:solidFill>
                  <a:srgbClr val="C505BF"/>
                </a:solidFill>
              </a:rPr>
              <a:t>L</a:t>
            </a:r>
            <a:r>
              <a:rPr lang="en-US" sz="2000" dirty="0">
                <a:solidFill>
                  <a:srgbClr val="C505BF"/>
                </a:solidFill>
              </a:rPr>
              <a:t> = [</a:t>
            </a:r>
            <a:r>
              <a:rPr lang="en-US" sz="2000" i="1" dirty="0">
                <a:solidFill>
                  <a:srgbClr val="C505BF"/>
                </a:solidFill>
              </a:rPr>
              <a:t>p</a:t>
            </a:r>
            <a:r>
              <a:rPr lang="en-US" sz="2000" dirty="0">
                <a:solidFill>
                  <a:srgbClr val="C505BF"/>
                </a:solidFill>
              </a:rPr>
              <a:t>, $</a:t>
            </a:r>
            <a:r>
              <a:rPr lang="en-US" sz="2000" i="1" dirty="0">
                <a:solidFill>
                  <a:srgbClr val="C505BF"/>
                </a:solidFill>
              </a:rPr>
              <a:t>X</a:t>
            </a:r>
            <a:r>
              <a:rPr lang="en-US" sz="2000" dirty="0">
                <a:solidFill>
                  <a:srgbClr val="C505BF"/>
                </a:solidFill>
              </a:rPr>
              <a:t>; (1-</a:t>
            </a:r>
            <a:r>
              <a:rPr lang="en-US" sz="2000" i="1" dirty="0">
                <a:solidFill>
                  <a:srgbClr val="C505BF"/>
                </a:solidFill>
              </a:rPr>
              <a:t>p</a:t>
            </a:r>
            <a:r>
              <a:rPr lang="en-US" sz="2000" dirty="0">
                <a:solidFill>
                  <a:srgbClr val="C505BF"/>
                </a:solidFill>
              </a:rPr>
              <a:t>), $</a:t>
            </a:r>
            <a:r>
              <a:rPr lang="en-US" sz="2000" i="1" dirty="0">
                <a:solidFill>
                  <a:srgbClr val="C505BF"/>
                </a:solidFill>
              </a:rPr>
              <a:t>Y</a:t>
            </a:r>
            <a:r>
              <a:rPr lang="en-US" sz="2000" dirty="0">
                <a:solidFill>
                  <a:srgbClr val="C505BF"/>
                </a:solidFill>
              </a:rPr>
              <a:t>]</a:t>
            </a:r>
          </a:p>
          <a:p>
            <a:pPr lvl="1">
              <a:defRPr/>
            </a:pPr>
            <a:r>
              <a:rPr lang="en-US" sz="2000" dirty="0"/>
              <a:t>The </a:t>
            </a:r>
            <a:r>
              <a:rPr lang="en-US" sz="2000" b="1" i="1" dirty="0">
                <a:solidFill>
                  <a:srgbClr val="CC0000"/>
                </a:solidFill>
              </a:rPr>
              <a:t>expected monetary value </a:t>
            </a:r>
            <a:r>
              <a:rPr lang="en-US" sz="2000" dirty="0">
                <a:solidFill>
                  <a:srgbClr val="C505BF"/>
                </a:solidFill>
              </a:rPr>
              <a:t>EMV(</a:t>
            </a:r>
            <a:r>
              <a:rPr lang="en-US" sz="2000" i="1" dirty="0">
                <a:solidFill>
                  <a:srgbClr val="C505BF"/>
                </a:solidFill>
              </a:rPr>
              <a:t>L</a:t>
            </a:r>
            <a:r>
              <a:rPr lang="en-US" sz="2000" dirty="0">
                <a:solidFill>
                  <a:srgbClr val="C505BF"/>
                </a:solidFill>
              </a:rPr>
              <a:t>) =</a:t>
            </a:r>
            <a:r>
              <a:rPr lang="en-US" sz="2000" dirty="0"/>
              <a:t> </a:t>
            </a:r>
            <a:r>
              <a:rPr lang="en-US" sz="2000" i="1" dirty="0" err="1">
                <a:solidFill>
                  <a:srgbClr val="C505BF"/>
                </a:solidFill>
              </a:rPr>
              <a:t>pX</a:t>
            </a:r>
            <a:r>
              <a:rPr lang="en-US" sz="2000" dirty="0">
                <a:solidFill>
                  <a:srgbClr val="C505BF"/>
                </a:solidFill>
              </a:rPr>
              <a:t> + (1-</a:t>
            </a:r>
            <a:r>
              <a:rPr lang="en-US" sz="2000" i="1" dirty="0">
                <a:solidFill>
                  <a:srgbClr val="C505BF"/>
                </a:solidFill>
              </a:rPr>
              <a:t>p</a:t>
            </a:r>
            <a:r>
              <a:rPr lang="en-US" sz="2000" dirty="0">
                <a:solidFill>
                  <a:srgbClr val="C505BF"/>
                </a:solidFill>
              </a:rPr>
              <a:t>)</a:t>
            </a:r>
            <a:r>
              <a:rPr lang="en-US" sz="2000" i="1" dirty="0">
                <a:solidFill>
                  <a:srgbClr val="C505BF"/>
                </a:solidFill>
              </a:rPr>
              <a:t>Y</a:t>
            </a:r>
          </a:p>
          <a:p>
            <a:pPr lvl="1">
              <a:defRPr/>
            </a:pPr>
            <a:r>
              <a:rPr lang="en-US" sz="2000" dirty="0"/>
              <a:t>The utility is </a:t>
            </a:r>
            <a:r>
              <a:rPr lang="en-US" sz="2000" i="1" dirty="0">
                <a:solidFill>
                  <a:srgbClr val="C505BF"/>
                </a:solidFill>
              </a:rPr>
              <a:t>U</a:t>
            </a:r>
            <a:r>
              <a:rPr lang="en-US" sz="2000" dirty="0">
                <a:solidFill>
                  <a:srgbClr val="C505BF"/>
                </a:solidFill>
              </a:rPr>
              <a:t>(</a:t>
            </a:r>
            <a:r>
              <a:rPr lang="en-US" sz="2000" i="1" dirty="0">
                <a:solidFill>
                  <a:srgbClr val="C505BF"/>
                </a:solidFill>
              </a:rPr>
              <a:t>L</a:t>
            </a:r>
            <a:r>
              <a:rPr lang="en-US" sz="2000" dirty="0">
                <a:solidFill>
                  <a:srgbClr val="C505BF"/>
                </a:solidFill>
              </a:rPr>
              <a:t>) = </a:t>
            </a:r>
            <a:r>
              <a:rPr lang="en-US" sz="2000" i="1" dirty="0" err="1">
                <a:solidFill>
                  <a:srgbClr val="C505BF"/>
                </a:solidFill>
              </a:rPr>
              <a:t>pU</a:t>
            </a:r>
            <a:r>
              <a:rPr lang="en-US" sz="2000" dirty="0">
                <a:solidFill>
                  <a:srgbClr val="C505BF"/>
                </a:solidFill>
              </a:rPr>
              <a:t>($</a:t>
            </a:r>
            <a:r>
              <a:rPr lang="en-US" sz="2000" i="1" dirty="0">
                <a:solidFill>
                  <a:srgbClr val="C505BF"/>
                </a:solidFill>
              </a:rPr>
              <a:t>X</a:t>
            </a:r>
            <a:r>
              <a:rPr lang="en-US" sz="2000" dirty="0">
                <a:solidFill>
                  <a:srgbClr val="C505BF"/>
                </a:solidFill>
              </a:rPr>
              <a:t>) + (1-</a:t>
            </a:r>
            <a:r>
              <a:rPr lang="en-US" sz="2000" i="1" dirty="0">
                <a:solidFill>
                  <a:srgbClr val="C505BF"/>
                </a:solidFill>
              </a:rPr>
              <a:t>p</a:t>
            </a:r>
            <a:r>
              <a:rPr lang="en-US" sz="2000" dirty="0">
                <a:solidFill>
                  <a:srgbClr val="C505BF"/>
                </a:solidFill>
              </a:rPr>
              <a:t>)</a:t>
            </a:r>
            <a:r>
              <a:rPr lang="en-US" sz="2000" i="1" dirty="0">
                <a:solidFill>
                  <a:srgbClr val="C505BF"/>
                </a:solidFill>
              </a:rPr>
              <a:t>U</a:t>
            </a:r>
            <a:r>
              <a:rPr lang="en-US" sz="2000" dirty="0">
                <a:solidFill>
                  <a:srgbClr val="C505BF"/>
                </a:solidFill>
              </a:rPr>
              <a:t>($</a:t>
            </a:r>
            <a:r>
              <a:rPr lang="en-US" sz="2000" i="1" dirty="0">
                <a:solidFill>
                  <a:srgbClr val="C505BF"/>
                </a:solidFill>
              </a:rPr>
              <a:t>Y</a:t>
            </a:r>
            <a:r>
              <a:rPr lang="en-US" sz="2000" dirty="0">
                <a:solidFill>
                  <a:srgbClr val="C505BF"/>
                </a:solidFill>
              </a:rPr>
              <a:t>)</a:t>
            </a:r>
          </a:p>
          <a:p>
            <a:pPr lvl="1">
              <a:defRPr/>
            </a:pPr>
            <a:r>
              <a:rPr lang="en-US" sz="2000" dirty="0"/>
              <a:t>Typically, </a:t>
            </a:r>
            <a:r>
              <a:rPr lang="en-US" sz="2000" i="1" dirty="0">
                <a:solidFill>
                  <a:srgbClr val="C505BF"/>
                </a:solidFill>
              </a:rPr>
              <a:t>U</a:t>
            </a:r>
            <a:r>
              <a:rPr lang="en-US" sz="2000" dirty="0">
                <a:solidFill>
                  <a:srgbClr val="C505BF"/>
                </a:solidFill>
              </a:rPr>
              <a:t>(</a:t>
            </a:r>
            <a:r>
              <a:rPr lang="en-US" sz="2000" i="1" dirty="0">
                <a:solidFill>
                  <a:srgbClr val="C505BF"/>
                </a:solidFill>
              </a:rPr>
              <a:t>L</a:t>
            </a:r>
            <a:r>
              <a:rPr lang="en-US" sz="2000" dirty="0">
                <a:solidFill>
                  <a:srgbClr val="C505BF"/>
                </a:solidFill>
              </a:rPr>
              <a:t>) &lt; </a:t>
            </a:r>
            <a:r>
              <a:rPr lang="en-US" sz="2000" i="1" dirty="0">
                <a:solidFill>
                  <a:srgbClr val="C505BF"/>
                </a:solidFill>
              </a:rPr>
              <a:t>U</a:t>
            </a:r>
            <a:r>
              <a:rPr lang="en-US" sz="2000" dirty="0">
                <a:solidFill>
                  <a:srgbClr val="C505BF"/>
                </a:solidFill>
              </a:rPr>
              <a:t>( EMV(</a:t>
            </a:r>
            <a:r>
              <a:rPr lang="en-US" sz="2000" i="1" dirty="0">
                <a:solidFill>
                  <a:srgbClr val="C505BF"/>
                </a:solidFill>
              </a:rPr>
              <a:t>L</a:t>
            </a:r>
            <a:r>
              <a:rPr lang="en-US" sz="2000" dirty="0">
                <a:solidFill>
                  <a:srgbClr val="C505BF"/>
                </a:solidFill>
              </a:rPr>
              <a:t>) )</a:t>
            </a:r>
          </a:p>
          <a:p>
            <a:pPr lvl="1">
              <a:defRPr/>
            </a:pPr>
            <a:r>
              <a:rPr lang="en-US" sz="2000" dirty="0"/>
              <a:t>In this sense, people are </a:t>
            </a:r>
            <a:r>
              <a:rPr lang="en-US" sz="2000" b="1" i="1" dirty="0">
                <a:solidFill>
                  <a:srgbClr val="CC0000"/>
                </a:solidFill>
              </a:rPr>
              <a:t>risk-averse</a:t>
            </a:r>
          </a:p>
          <a:p>
            <a:pPr lvl="1">
              <a:defRPr/>
            </a:pPr>
            <a:r>
              <a:rPr lang="en-US" sz="2000" dirty="0"/>
              <a:t>E.g., how much would you pay for a lottery ticket  </a:t>
            </a:r>
            <a:r>
              <a:rPr lang="en-US" sz="2000" dirty="0">
                <a:solidFill>
                  <a:srgbClr val="C505BF"/>
                </a:solidFill>
              </a:rPr>
              <a:t>L=[0.5, $10,000;  0.5, $0]</a:t>
            </a:r>
            <a:r>
              <a:rPr lang="en-US" sz="2000" dirty="0">
                <a:solidFill>
                  <a:srgbClr val="000000"/>
                </a:solidFill>
              </a:rPr>
              <a:t>?</a:t>
            </a:r>
          </a:p>
          <a:p>
            <a:pPr lvl="1">
              <a:defRPr/>
            </a:pPr>
            <a:r>
              <a:rPr lang="en-US" sz="2000" dirty="0">
                <a:solidFill>
                  <a:srgbClr val="000000"/>
                </a:solidFill>
              </a:rPr>
              <a:t>The </a:t>
            </a:r>
            <a:r>
              <a:rPr lang="en-US" sz="2000" b="1" i="1" dirty="0">
                <a:solidFill>
                  <a:srgbClr val="FF0000"/>
                </a:solidFill>
              </a:rPr>
              <a:t>certainty equivalent </a:t>
            </a:r>
            <a:r>
              <a:rPr lang="en-US" sz="2000" dirty="0">
                <a:solidFill>
                  <a:srgbClr val="000000"/>
                </a:solidFill>
              </a:rPr>
              <a:t>of a lottery </a:t>
            </a:r>
            <a:r>
              <a:rPr lang="en-US" sz="2000" dirty="0">
                <a:solidFill>
                  <a:srgbClr val="C505BF"/>
                </a:solidFill>
              </a:rPr>
              <a:t>CE(</a:t>
            </a:r>
            <a:r>
              <a:rPr lang="en-US" sz="2000" i="1" dirty="0">
                <a:solidFill>
                  <a:srgbClr val="C505BF"/>
                </a:solidFill>
              </a:rPr>
              <a:t>L</a:t>
            </a:r>
            <a:r>
              <a:rPr lang="en-US" sz="2000" dirty="0">
                <a:solidFill>
                  <a:srgbClr val="C505BF"/>
                </a:solidFill>
              </a:rPr>
              <a:t>) </a:t>
            </a:r>
            <a:r>
              <a:rPr lang="en-US" sz="2000" dirty="0">
                <a:solidFill>
                  <a:srgbClr val="000000"/>
                </a:solidFill>
              </a:rPr>
              <a:t>is the cash amount such that </a:t>
            </a:r>
            <a:r>
              <a:rPr lang="en-US" sz="2000" dirty="0">
                <a:solidFill>
                  <a:srgbClr val="C505BF"/>
                </a:solidFill>
              </a:rPr>
              <a:t>CE(</a:t>
            </a:r>
            <a:r>
              <a:rPr lang="en-US" sz="2000" i="1" dirty="0">
                <a:solidFill>
                  <a:srgbClr val="C505BF"/>
                </a:solidFill>
              </a:rPr>
              <a:t>L</a:t>
            </a:r>
            <a:r>
              <a:rPr lang="en-US" sz="2000" dirty="0">
                <a:solidFill>
                  <a:srgbClr val="C505BF"/>
                </a:solidFill>
              </a:rPr>
              <a:t>) ~ </a:t>
            </a:r>
            <a:r>
              <a:rPr lang="en-US" sz="2000" i="1" dirty="0">
                <a:solidFill>
                  <a:srgbClr val="C505BF"/>
                </a:solidFill>
              </a:rPr>
              <a:t>L</a:t>
            </a:r>
            <a:endParaRPr lang="en-US" sz="2000" i="1" dirty="0"/>
          </a:p>
          <a:p>
            <a:pPr lvl="1">
              <a:defRPr/>
            </a:pPr>
            <a:r>
              <a:rPr lang="en-US" sz="2000" dirty="0">
                <a:solidFill>
                  <a:srgbClr val="000000"/>
                </a:solidFill>
              </a:rPr>
              <a:t>The </a:t>
            </a:r>
            <a:r>
              <a:rPr lang="en-US" sz="2000" b="1" i="1" dirty="0">
                <a:solidFill>
                  <a:srgbClr val="FF0000"/>
                </a:solidFill>
              </a:rPr>
              <a:t>insurance premium </a:t>
            </a:r>
            <a:r>
              <a:rPr lang="en-US" sz="2000" dirty="0">
                <a:solidFill>
                  <a:srgbClr val="000000"/>
                </a:solidFill>
              </a:rPr>
              <a:t>is </a:t>
            </a:r>
            <a:r>
              <a:rPr lang="en-US" sz="2000" dirty="0">
                <a:solidFill>
                  <a:srgbClr val="C505BF"/>
                </a:solidFill>
              </a:rPr>
              <a:t>EMV(</a:t>
            </a:r>
            <a:r>
              <a:rPr lang="en-US" sz="2000" i="1" dirty="0">
                <a:solidFill>
                  <a:srgbClr val="C505BF"/>
                </a:solidFill>
              </a:rPr>
              <a:t>L</a:t>
            </a:r>
            <a:r>
              <a:rPr lang="en-US" sz="2000" dirty="0">
                <a:solidFill>
                  <a:srgbClr val="C505BF"/>
                </a:solidFill>
              </a:rPr>
              <a:t>) - CE(</a:t>
            </a:r>
            <a:r>
              <a:rPr lang="en-US" sz="2000" i="1" dirty="0">
                <a:solidFill>
                  <a:srgbClr val="C505BF"/>
                </a:solidFill>
              </a:rPr>
              <a:t>L</a:t>
            </a:r>
            <a:r>
              <a:rPr lang="en-US" sz="2000" dirty="0">
                <a:solidFill>
                  <a:srgbClr val="C505BF"/>
                </a:solidFill>
              </a:rPr>
              <a:t>)</a:t>
            </a:r>
          </a:p>
          <a:p>
            <a:pPr lvl="1">
              <a:defRPr/>
            </a:pPr>
            <a:r>
              <a:rPr lang="en-US" sz="2000" dirty="0">
                <a:solidFill>
                  <a:srgbClr val="000000"/>
                </a:solidFill>
              </a:rPr>
              <a:t>If people were risk-neutral, this would be zero!</a:t>
            </a:r>
          </a:p>
          <a:p>
            <a:pPr lvl="1">
              <a:defRPr/>
            </a:pPr>
            <a:endParaRPr lang="en-US" sz="2000" dirty="0"/>
          </a:p>
        </p:txBody>
      </p:sp>
      <p:pic>
        <p:nvPicPr>
          <p:cNvPr id="2" name="Picture 1" descr="utility-curve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112" y="3962400"/>
            <a:ext cx="5603488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Networks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295400"/>
            <a:ext cx="7085861" cy="524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9544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Networks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362200"/>
            <a:ext cx="4321411" cy="3200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5297E2-E9DE-644B-BAA7-40B9F9220A56}"/>
              </a:ext>
            </a:extLst>
          </p:cNvPr>
          <p:cNvSpPr txBox="1"/>
          <p:nvPr/>
        </p:nvSpPr>
        <p:spPr>
          <a:xfrm>
            <a:off x="685800" y="2700972"/>
            <a:ext cx="763542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its most general form, a decision network represents information about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Its current state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Its possible actions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state that will result from its actions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utility of that state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DBB9D8-9B29-D048-ADB7-69D1425898C9}"/>
              </a:ext>
            </a:extLst>
          </p:cNvPr>
          <p:cNvSpPr/>
          <p:nvPr/>
        </p:nvSpPr>
        <p:spPr>
          <a:xfrm>
            <a:off x="685800" y="4800600"/>
            <a:ext cx="4794454" cy="3194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rgbClr val="0070C0"/>
                </a:solidFill>
                <a:latin typeface="Calibri"/>
                <a:ea typeface="ＭＳ Ｐゴシック" pitchFamily="34" charset="-128"/>
                <a:cs typeface="Calibri"/>
              </a:rPr>
              <a:t>Decision network = Bayes net + Actions + Utilities</a:t>
            </a:r>
          </a:p>
        </p:txBody>
      </p:sp>
    </p:spTree>
    <p:extLst>
      <p:ext uri="{BB962C8B-B14F-4D97-AF65-F5344CB8AC3E}">
        <p14:creationId xmlns:p14="http://schemas.microsoft.com/office/powerpoint/2010/main" val="21464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Decision Networks</a:t>
            </a:r>
          </a:p>
        </p:txBody>
      </p:sp>
      <p:cxnSp>
        <p:nvCxnSpPr>
          <p:cNvPr id="17411" name="AutoShape 4"/>
          <p:cNvCxnSpPr>
            <a:cxnSpLocks noChangeShapeType="1"/>
            <a:stCxn id="17412" idx="4"/>
            <a:endCxn id="17413" idx="0"/>
          </p:cNvCxnSpPr>
          <p:nvPr/>
        </p:nvCxnSpPr>
        <p:spPr bwMode="auto">
          <a:xfrm>
            <a:off x="5335588" y="4170363"/>
            <a:ext cx="0" cy="1149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7412" name="Oval 5"/>
          <p:cNvSpPr>
            <a:spLocks noChangeArrowheads="1"/>
          </p:cNvSpPr>
          <p:nvPr/>
        </p:nvSpPr>
        <p:spPr bwMode="auto">
          <a:xfrm>
            <a:off x="4724400" y="35814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Weather</a:t>
            </a:r>
          </a:p>
        </p:txBody>
      </p:sp>
      <p:sp>
        <p:nvSpPr>
          <p:cNvPr id="17413" name="Oval 6"/>
          <p:cNvSpPr>
            <a:spLocks noChangeArrowheads="1"/>
          </p:cNvSpPr>
          <p:nvPr/>
        </p:nvSpPr>
        <p:spPr bwMode="auto">
          <a:xfrm>
            <a:off x="4724400" y="53340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en-US">
                <a:latin typeface="Calibri" pitchFamily="34" charset="0"/>
                <a:cs typeface="Calibri" pitchFamily="34" charset="0"/>
              </a:rPr>
              <a:t>Forecast</a:t>
            </a:r>
          </a:p>
        </p:txBody>
      </p:sp>
      <p:sp>
        <p:nvSpPr>
          <p:cNvPr id="17414" name="Rectangle 7"/>
          <p:cNvSpPr>
            <a:spLocks noChangeArrowheads="1"/>
          </p:cNvSpPr>
          <p:nvPr/>
        </p:nvSpPr>
        <p:spPr bwMode="auto">
          <a:xfrm>
            <a:off x="4800600" y="2098675"/>
            <a:ext cx="1143000" cy="533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 pitchFamily="34" charset="0"/>
                <a:cs typeface="Calibri" pitchFamily="34" charset="0"/>
              </a:rPr>
              <a:t>Umbrella</a:t>
            </a:r>
          </a:p>
        </p:txBody>
      </p:sp>
      <p:grpSp>
        <p:nvGrpSpPr>
          <p:cNvPr id="17415" name="Group 8"/>
          <p:cNvGrpSpPr>
            <a:grpSpLocks/>
          </p:cNvGrpSpPr>
          <p:nvPr/>
        </p:nvGrpSpPr>
        <p:grpSpPr bwMode="auto">
          <a:xfrm>
            <a:off x="7010400" y="2860675"/>
            <a:ext cx="838200" cy="533400"/>
            <a:chOff x="4368" y="1728"/>
            <a:chExt cx="528" cy="336"/>
          </a:xfrm>
        </p:grpSpPr>
        <p:sp>
          <p:nvSpPr>
            <p:cNvPr id="17422" name="Freeform 9"/>
            <p:cNvSpPr>
              <a:spLocks/>
            </p:cNvSpPr>
            <p:nvPr/>
          </p:nvSpPr>
          <p:spPr bwMode="auto">
            <a:xfrm>
              <a:off x="4368" y="1728"/>
              <a:ext cx="528" cy="336"/>
            </a:xfrm>
            <a:custGeom>
              <a:avLst/>
              <a:gdLst>
                <a:gd name="T0" fmla="*/ 16 w 783"/>
                <a:gd name="T1" fmla="*/ 0 h 288"/>
                <a:gd name="T2" fmla="*/ 0 w 783"/>
                <a:gd name="T3" fmla="*/ 496 h 288"/>
                <a:gd name="T4" fmla="*/ 16 w 783"/>
                <a:gd name="T5" fmla="*/ 988 h 288"/>
                <a:gd name="T6" fmla="*/ 34 w 783"/>
                <a:gd name="T7" fmla="*/ 484 h 288"/>
                <a:gd name="T8" fmla="*/ 16 w 783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3"/>
                <a:gd name="T16" fmla="*/ 0 h 288"/>
                <a:gd name="T17" fmla="*/ 783 w 783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3" h="288">
                  <a:moveTo>
                    <a:pt x="384" y="0"/>
                  </a:moveTo>
                  <a:lnTo>
                    <a:pt x="0" y="144"/>
                  </a:lnTo>
                  <a:lnTo>
                    <a:pt x="384" y="288"/>
                  </a:lnTo>
                  <a:lnTo>
                    <a:pt x="783" y="141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7423" name="Text Box 10"/>
            <p:cNvSpPr txBox="1">
              <a:spLocks noChangeArrowheads="1"/>
            </p:cNvSpPr>
            <p:nvPr/>
          </p:nvSpPr>
          <p:spPr bwMode="auto">
            <a:xfrm>
              <a:off x="4512" y="1776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>
                  <a:latin typeface="Calibri" pitchFamily="34" charset="0"/>
                  <a:cs typeface="Calibri" pitchFamily="34" charset="0"/>
                </a:rPr>
                <a:t>U</a:t>
              </a:r>
            </a:p>
          </p:txBody>
        </p:sp>
      </p:grpSp>
      <p:cxnSp>
        <p:nvCxnSpPr>
          <p:cNvPr id="17416" name="AutoShape 11"/>
          <p:cNvCxnSpPr>
            <a:cxnSpLocks noChangeShapeType="1"/>
            <a:stCxn id="17414" idx="3"/>
            <a:endCxn id="17422" idx="1"/>
          </p:cNvCxnSpPr>
          <p:nvPr/>
        </p:nvCxnSpPr>
        <p:spPr bwMode="auto">
          <a:xfrm>
            <a:off x="5957888" y="2365375"/>
            <a:ext cx="1038225" cy="7620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417" name="AutoShape 12"/>
          <p:cNvCxnSpPr>
            <a:cxnSpLocks noChangeShapeType="1"/>
            <a:stCxn id="17412" idx="6"/>
            <a:endCxn id="17422" idx="1"/>
          </p:cNvCxnSpPr>
          <p:nvPr/>
        </p:nvCxnSpPr>
        <p:spPr bwMode="auto">
          <a:xfrm flipV="1">
            <a:off x="5961063" y="3127375"/>
            <a:ext cx="1035050" cy="7413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600200"/>
            <a:ext cx="2071456" cy="12191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887" y="3505200"/>
            <a:ext cx="1923112" cy="10834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5098676"/>
            <a:ext cx="2057400" cy="114972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1752600"/>
            <a:ext cx="4717564" cy="319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62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Decision Networks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001000" y="3692525"/>
            <a:ext cx="1222375" cy="2327275"/>
            <a:chOff x="7543800" y="3886200"/>
            <a:chExt cx="1222375" cy="2327275"/>
          </a:xfrm>
        </p:grpSpPr>
        <p:cxnSp>
          <p:nvCxnSpPr>
            <p:cNvPr id="17411" name="AutoShape 4"/>
            <p:cNvCxnSpPr>
              <a:cxnSpLocks noChangeShapeType="1"/>
              <a:stCxn id="17412" idx="4"/>
              <a:endCxn id="17413" idx="0"/>
            </p:cNvCxnSpPr>
            <p:nvPr/>
          </p:nvCxnSpPr>
          <p:spPr bwMode="auto">
            <a:xfrm>
              <a:off x="8154988" y="4475163"/>
              <a:ext cx="0" cy="11493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7412" name="Oval 5"/>
            <p:cNvSpPr>
              <a:spLocks noChangeArrowheads="1"/>
            </p:cNvSpPr>
            <p:nvPr/>
          </p:nvSpPr>
          <p:spPr bwMode="auto">
            <a:xfrm>
              <a:off x="7543800" y="3886200"/>
              <a:ext cx="1222375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cs typeface="Calibri"/>
                </a:rPr>
                <a:t>Weather</a:t>
              </a:r>
            </a:p>
          </p:txBody>
        </p:sp>
        <p:sp>
          <p:nvSpPr>
            <p:cNvPr id="17413" name="Oval 6"/>
            <p:cNvSpPr>
              <a:spLocks noChangeArrowheads="1"/>
            </p:cNvSpPr>
            <p:nvPr/>
          </p:nvSpPr>
          <p:spPr bwMode="auto">
            <a:xfrm>
              <a:off x="7543800" y="5638800"/>
              <a:ext cx="1222375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>
                  <a:latin typeface="Calibri"/>
                  <a:cs typeface="Calibri"/>
                </a:rPr>
                <a:t>Forecast</a:t>
              </a:r>
            </a:p>
          </p:txBody>
        </p:sp>
      </p:grpSp>
      <p:sp>
        <p:nvSpPr>
          <p:cNvPr id="17414" name="Rectangle 7"/>
          <p:cNvSpPr>
            <a:spLocks noChangeArrowheads="1"/>
          </p:cNvSpPr>
          <p:nvPr/>
        </p:nvSpPr>
        <p:spPr bwMode="auto">
          <a:xfrm>
            <a:off x="8077200" y="2209800"/>
            <a:ext cx="1143000" cy="533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/>
                <a:cs typeface="Calibri"/>
              </a:rPr>
              <a:t>Umbrella</a:t>
            </a:r>
          </a:p>
        </p:txBody>
      </p:sp>
      <p:grpSp>
        <p:nvGrpSpPr>
          <p:cNvPr id="17415" name="Group 8"/>
          <p:cNvGrpSpPr>
            <a:grpSpLocks/>
          </p:cNvGrpSpPr>
          <p:nvPr/>
        </p:nvGrpSpPr>
        <p:grpSpPr bwMode="auto">
          <a:xfrm>
            <a:off x="10287000" y="2971800"/>
            <a:ext cx="838200" cy="533400"/>
            <a:chOff x="4368" y="1728"/>
            <a:chExt cx="528" cy="336"/>
          </a:xfrm>
        </p:grpSpPr>
        <p:sp>
          <p:nvSpPr>
            <p:cNvPr id="17422" name="Freeform 9"/>
            <p:cNvSpPr>
              <a:spLocks/>
            </p:cNvSpPr>
            <p:nvPr/>
          </p:nvSpPr>
          <p:spPr bwMode="auto">
            <a:xfrm>
              <a:off x="4368" y="1728"/>
              <a:ext cx="528" cy="336"/>
            </a:xfrm>
            <a:custGeom>
              <a:avLst/>
              <a:gdLst>
                <a:gd name="T0" fmla="*/ 16 w 783"/>
                <a:gd name="T1" fmla="*/ 0 h 288"/>
                <a:gd name="T2" fmla="*/ 0 w 783"/>
                <a:gd name="T3" fmla="*/ 496 h 288"/>
                <a:gd name="T4" fmla="*/ 16 w 783"/>
                <a:gd name="T5" fmla="*/ 988 h 288"/>
                <a:gd name="T6" fmla="*/ 34 w 783"/>
                <a:gd name="T7" fmla="*/ 484 h 288"/>
                <a:gd name="T8" fmla="*/ 16 w 783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3"/>
                <a:gd name="T16" fmla="*/ 0 h 288"/>
                <a:gd name="T17" fmla="*/ 783 w 783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3" h="288">
                  <a:moveTo>
                    <a:pt x="384" y="0"/>
                  </a:moveTo>
                  <a:lnTo>
                    <a:pt x="0" y="144"/>
                  </a:lnTo>
                  <a:lnTo>
                    <a:pt x="384" y="288"/>
                  </a:lnTo>
                  <a:lnTo>
                    <a:pt x="783" y="141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7423" name="Text Box 10"/>
            <p:cNvSpPr txBox="1">
              <a:spLocks noChangeArrowheads="1"/>
            </p:cNvSpPr>
            <p:nvPr/>
          </p:nvSpPr>
          <p:spPr bwMode="auto">
            <a:xfrm>
              <a:off x="4512" y="1776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>
                  <a:latin typeface="Calibri"/>
                  <a:cs typeface="Calibri"/>
                </a:rPr>
                <a:t>U</a:t>
              </a:r>
            </a:p>
          </p:txBody>
        </p:sp>
      </p:grpSp>
      <p:cxnSp>
        <p:nvCxnSpPr>
          <p:cNvPr id="17416" name="AutoShape 11"/>
          <p:cNvCxnSpPr>
            <a:cxnSpLocks noChangeShapeType="1"/>
            <a:stCxn id="17414" idx="3"/>
            <a:endCxn id="17422" idx="1"/>
          </p:cNvCxnSpPr>
          <p:nvPr/>
        </p:nvCxnSpPr>
        <p:spPr bwMode="auto">
          <a:xfrm>
            <a:off x="9234488" y="2476500"/>
            <a:ext cx="1038225" cy="7620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417" name="AutoShape 12"/>
          <p:cNvCxnSpPr>
            <a:cxnSpLocks noChangeShapeType="1"/>
            <a:stCxn id="17412" idx="6"/>
            <a:endCxn id="17422" idx="1"/>
          </p:cNvCxnSpPr>
          <p:nvPr/>
        </p:nvCxnSpPr>
        <p:spPr bwMode="auto">
          <a:xfrm flipV="1">
            <a:off x="9237663" y="3238500"/>
            <a:ext cx="1035050" cy="7413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503238" y="2514600"/>
            <a:ext cx="533400" cy="228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7" name="Freeform 9"/>
          <p:cNvSpPr>
            <a:spLocks/>
          </p:cNvSpPr>
          <p:nvPr/>
        </p:nvSpPr>
        <p:spPr bwMode="auto">
          <a:xfrm>
            <a:off x="457200" y="3124200"/>
            <a:ext cx="609600" cy="304800"/>
          </a:xfrm>
          <a:custGeom>
            <a:avLst/>
            <a:gdLst>
              <a:gd name="T0" fmla="*/ 21821033 w 783"/>
              <a:gd name="T1" fmla="*/ 0 h 288"/>
              <a:gd name="T2" fmla="*/ 0 w 783"/>
              <a:gd name="T3" fmla="*/ 407704925 h 288"/>
              <a:gd name="T4" fmla="*/ 21821033 w 783"/>
              <a:gd name="T5" fmla="*/ 813170417 h 288"/>
              <a:gd name="T6" fmla="*/ 44853480 w 783"/>
              <a:gd name="T7" fmla="*/ 398745075 h 288"/>
              <a:gd name="T8" fmla="*/ 21821033 w 783"/>
              <a:gd name="T9" fmla="*/ 0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3"/>
              <a:gd name="T16" fmla="*/ 0 h 288"/>
              <a:gd name="T17" fmla="*/ 783 w 783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3" h="288">
                <a:moveTo>
                  <a:pt x="384" y="0"/>
                </a:moveTo>
                <a:lnTo>
                  <a:pt x="0" y="144"/>
                </a:lnTo>
                <a:lnTo>
                  <a:pt x="384" y="288"/>
                </a:lnTo>
                <a:lnTo>
                  <a:pt x="783" y="141"/>
                </a:lnTo>
                <a:lnTo>
                  <a:pt x="384" y="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685800" y="1600200"/>
            <a:ext cx="7240588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Decision network = Bayes net + Actions + Utilities</a:t>
            </a:r>
            <a:endParaRPr lang="en-US" sz="500" dirty="0">
              <a:latin typeface="Calibri"/>
              <a:cs typeface="Calibri"/>
            </a:endParaRPr>
          </a:p>
          <a:p>
            <a:pPr lvl="6">
              <a:lnSpc>
                <a:spcPct val="80000"/>
              </a:lnSpc>
            </a:pPr>
            <a:endParaRPr lang="en-US" sz="5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b="1" i="1" dirty="0">
                <a:solidFill>
                  <a:srgbClr val="FF0000"/>
                </a:solidFill>
                <a:latin typeface="Calibri"/>
                <a:cs typeface="Calibri"/>
              </a:rPr>
              <a:t>Chance nodes </a:t>
            </a:r>
            <a:r>
              <a:rPr lang="en-US" sz="2000" dirty="0">
                <a:latin typeface="Calibri"/>
                <a:cs typeface="Calibri"/>
              </a:rPr>
              <a:t>(just like BNs)</a:t>
            </a:r>
          </a:p>
          <a:p>
            <a:pPr lvl="6">
              <a:lnSpc>
                <a:spcPct val="80000"/>
              </a:lnSpc>
            </a:pPr>
            <a:endParaRPr lang="en-US" sz="500" dirty="0">
              <a:latin typeface="Calibri"/>
              <a:cs typeface="Calibri"/>
            </a:endParaRPr>
          </a:p>
          <a:p>
            <a:pPr lvl="6">
              <a:lnSpc>
                <a:spcPct val="80000"/>
              </a:lnSpc>
            </a:pPr>
            <a:endParaRPr lang="en-US" sz="5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b="1" i="1" dirty="0">
                <a:solidFill>
                  <a:srgbClr val="FF0000"/>
                </a:solidFill>
                <a:latin typeface="Calibri"/>
                <a:cs typeface="Calibri"/>
              </a:rPr>
              <a:t>Action nodes </a:t>
            </a:r>
            <a:r>
              <a:rPr lang="en-US" sz="2000" dirty="0">
                <a:latin typeface="Calibri"/>
                <a:cs typeface="Calibri"/>
              </a:rPr>
              <a:t>(rectangles, cannot have parents, will have value fixed by algorithm)</a:t>
            </a:r>
            <a:endParaRPr lang="en-US" sz="500" dirty="0">
              <a:latin typeface="Calibri"/>
              <a:cs typeface="Calibri"/>
            </a:endParaRPr>
          </a:p>
          <a:p>
            <a:pPr lvl="5">
              <a:lnSpc>
                <a:spcPct val="80000"/>
              </a:lnSpc>
            </a:pPr>
            <a:endParaRPr lang="en-US" sz="5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b="1" i="1" dirty="0">
                <a:solidFill>
                  <a:srgbClr val="FF0000"/>
                </a:solidFill>
                <a:latin typeface="Calibri"/>
                <a:cs typeface="Calibri"/>
              </a:rPr>
              <a:t>Utility nodes </a:t>
            </a:r>
            <a:r>
              <a:rPr lang="en-US" sz="2000" dirty="0">
                <a:latin typeface="Calibri"/>
                <a:cs typeface="Calibri"/>
              </a:rPr>
              <a:t>(diamond, depends on action and chance nodes)</a:t>
            </a:r>
          </a:p>
          <a:p>
            <a:pPr lvl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Decision algorithm: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Fix evidence </a:t>
            </a:r>
            <a:r>
              <a:rPr lang="en-US" sz="2400" b="1" i="1" dirty="0">
                <a:solidFill>
                  <a:srgbClr val="C505BF"/>
                </a:solidFill>
                <a:latin typeface="Calibri"/>
                <a:cs typeface="Calibri"/>
              </a:rPr>
              <a:t>e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For each possible action </a:t>
            </a:r>
            <a:r>
              <a:rPr lang="en-US" sz="2400" i="1" dirty="0">
                <a:solidFill>
                  <a:srgbClr val="C505BF"/>
                </a:solidFill>
                <a:latin typeface="Calibri"/>
                <a:cs typeface="Calibri"/>
              </a:rPr>
              <a:t>a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Fix action node to </a:t>
            </a:r>
            <a:r>
              <a:rPr lang="en-US" sz="2000" i="1" dirty="0">
                <a:solidFill>
                  <a:srgbClr val="C505BF"/>
                </a:solidFill>
                <a:latin typeface="Calibri"/>
                <a:cs typeface="Calibri"/>
              </a:rPr>
              <a:t>a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Compute posterior </a:t>
            </a:r>
            <a:r>
              <a:rPr lang="en-US" sz="2000" i="1" dirty="0">
                <a:solidFill>
                  <a:srgbClr val="C505BF"/>
                </a:solidFill>
                <a:latin typeface="Calibri"/>
                <a:cs typeface="Calibri"/>
              </a:rPr>
              <a:t>P</a:t>
            </a:r>
            <a:r>
              <a:rPr lang="en-US" sz="2000" dirty="0">
                <a:solidFill>
                  <a:srgbClr val="C505BF"/>
                </a:solidFill>
                <a:latin typeface="Calibri"/>
                <a:cs typeface="Calibri"/>
              </a:rPr>
              <a:t>(</a:t>
            </a:r>
            <a:r>
              <a:rPr lang="en-US" sz="2000" b="1" i="1" dirty="0" err="1">
                <a:solidFill>
                  <a:srgbClr val="C505BF"/>
                </a:solidFill>
                <a:latin typeface="Calibri"/>
                <a:cs typeface="Calibri"/>
              </a:rPr>
              <a:t>W</a:t>
            </a:r>
            <a:r>
              <a:rPr lang="en-US" sz="2000" dirty="0" err="1">
                <a:solidFill>
                  <a:srgbClr val="C505BF"/>
                </a:solidFill>
                <a:latin typeface="Calibri"/>
                <a:cs typeface="Calibri"/>
              </a:rPr>
              <a:t>|</a:t>
            </a:r>
            <a:r>
              <a:rPr lang="en-US" sz="2000" b="1" i="1" dirty="0" err="1">
                <a:solidFill>
                  <a:srgbClr val="C505BF"/>
                </a:solidFill>
                <a:latin typeface="Calibri"/>
                <a:cs typeface="Calibri"/>
              </a:rPr>
              <a:t>e</a:t>
            </a:r>
            <a:r>
              <a:rPr lang="en-US" sz="2000" i="1" dirty="0" err="1">
                <a:solidFill>
                  <a:srgbClr val="C505BF"/>
                </a:solidFill>
                <a:latin typeface="Calibri"/>
                <a:cs typeface="Calibri"/>
              </a:rPr>
              <a:t>,a</a:t>
            </a:r>
            <a:r>
              <a:rPr lang="en-US" sz="2000" dirty="0">
                <a:solidFill>
                  <a:srgbClr val="C505BF"/>
                </a:solidFill>
                <a:latin typeface="Calibri"/>
                <a:cs typeface="Calibri"/>
              </a:rPr>
              <a:t>)</a:t>
            </a:r>
            <a:r>
              <a:rPr lang="en-US" sz="2000" dirty="0">
                <a:latin typeface="Calibri"/>
                <a:cs typeface="Calibri"/>
              </a:rPr>
              <a:t> for parents </a:t>
            </a:r>
            <a:r>
              <a:rPr lang="en-US" sz="2000" b="1" i="1" dirty="0">
                <a:solidFill>
                  <a:srgbClr val="C505BF"/>
                </a:solidFill>
                <a:latin typeface="Calibri"/>
                <a:cs typeface="Calibri"/>
              </a:rPr>
              <a:t>W</a:t>
            </a:r>
            <a:r>
              <a:rPr lang="en-US" sz="2000" dirty="0">
                <a:latin typeface="Calibri"/>
                <a:cs typeface="Calibri"/>
              </a:rPr>
              <a:t> of </a:t>
            </a:r>
            <a:r>
              <a:rPr lang="en-US" sz="2000" i="1" dirty="0">
                <a:solidFill>
                  <a:srgbClr val="C505BF"/>
                </a:solidFill>
                <a:latin typeface="Calibri"/>
                <a:cs typeface="Calibri"/>
              </a:rPr>
              <a:t>U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Compute expected utility 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</a:t>
            </a:r>
            <a:r>
              <a:rPr lang="en-US" sz="2000" b="1" i="1" baseline="-25000" dirty="0">
                <a:solidFill>
                  <a:srgbClr val="CC00CC"/>
                </a:solidFill>
                <a:sym typeface="Symbol"/>
              </a:rPr>
              <a:t>w</a:t>
            </a:r>
            <a:r>
              <a:rPr lang="en-US" sz="2000" i="1" dirty="0">
                <a:solidFill>
                  <a:srgbClr val="CC00CC"/>
                </a:solidFill>
                <a:sym typeface="Symbol"/>
              </a:rPr>
              <a:t> P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000" b="1" i="1" dirty="0" err="1">
                <a:solidFill>
                  <a:srgbClr val="CC00CC"/>
                </a:solidFill>
                <a:sym typeface="Symbol"/>
              </a:rPr>
              <a:t>w</a:t>
            </a:r>
            <a:r>
              <a:rPr lang="en-US" sz="2000" dirty="0" err="1">
                <a:solidFill>
                  <a:srgbClr val="CC00CC"/>
                </a:solidFill>
                <a:sym typeface="Symbol"/>
              </a:rPr>
              <a:t>|</a:t>
            </a:r>
            <a:r>
              <a:rPr lang="en-US" sz="2000" b="1" i="1" dirty="0" err="1">
                <a:solidFill>
                  <a:srgbClr val="CC00CC"/>
                </a:solidFill>
                <a:sym typeface="Symbol"/>
              </a:rPr>
              <a:t>e</a:t>
            </a:r>
            <a:r>
              <a:rPr lang="en-US" sz="2000" dirty="0" err="1">
                <a:solidFill>
                  <a:srgbClr val="CC00CC"/>
                </a:solidFill>
                <a:sym typeface="Symbol"/>
              </a:rPr>
              <a:t>,</a:t>
            </a:r>
            <a:r>
              <a:rPr lang="en-US" sz="2000" i="1" dirty="0" err="1">
                <a:solidFill>
                  <a:srgbClr val="CC00CC"/>
                </a:solidFill>
                <a:sym typeface="Symbol"/>
              </a:rPr>
              <a:t>a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) </a:t>
            </a:r>
            <a:r>
              <a:rPr lang="en-US" sz="2000" i="1" dirty="0">
                <a:solidFill>
                  <a:srgbClr val="CC00CC"/>
                </a:solidFill>
                <a:sym typeface="Symbol"/>
              </a:rPr>
              <a:t>U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000" i="1" dirty="0" err="1">
                <a:solidFill>
                  <a:srgbClr val="CC00CC"/>
                </a:solidFill>
                <a:sym typeface="Symbol"/>
              </a:rPr>
              <a:t>a,</a:t>
            </a:r>
            <a:r>
              <a:rPr lang="en-US" sz="2000" b="1" i="1" dirty="0" err="1">
                <a:solidFill>
                  <a:srgbClr val="CC00CC"/>
                </a:solidFill>
                <a:sym typeface="Symbol"/>
              </a:rPr>
              <a:t>w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)</a:t>
            </a:r>
            <a:endParaRPr lang="en-US" sz="2000" dirty="0">
              <a:sym typeface="Symbol"/>
            </a:endParaRPr>
          </a:p>
          <a:p>
            <a:pPr lvl="1">
              <a:lnSpc>
                <a:spcPct val="80000"/>
              </a:lnSpc>
            </a:pPr>
            <a:r>
              <a:rPr lang="en-US" sz="2400" dirty="0">
                <a:sym typeface="Symbol"/>
              </a:rPr>
              <a:t>Return action with highest expected utility</a:t>
            </a:r>
            <a:endParaRPr lang="en-US" sz="2400" dirty="0"/>
          </a:p>
          <a:p>
            <a:pPr lvl="2">
              <a:lnSpc>
                <a:spcPct val="80000"/>
              </a:lnSpc>
            </a:pPr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4800600" y="4114800"/>
            <a:ext cx="2667000" cy="685800"/>
          </a:xfrm>
          <a:prstGeom prst="wedgeRoundRectCallout">
            <a:avLst>
              <a:gd name="adj1" fmla="val -61309"/>
              <a:gd name="adj2" fmla="val 147685"/>
              <a:gd name="adj3" fmla="val 16667"/>
            </a:avLst>
          </a:prstGeom>
          <a:solidFill>
            <a:srgbClr val="FFFFFF"/>
          </a:soli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Bayes net inference!</a:t>
            </a:r>
          </a:p>
        </p:txBody>
      </p:sp>
      <p:sp>
        <p:nvSpPr>
          <p:cNvPr id="19" name="Oval 5">
            <a:extLst>
              <a:ext uri="{FF2B5EF4-FFF2-40B4-BE49-F238E27FC236}">
                <a16:creationId xmlns:a16="http://schemas.microsoft.com/office/drawing/2014/main" id="{B4EFAC95-B3E0-CB40-8F98-C07F1BF886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138" y="2025625"/>
            <a:ext cx="6096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083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Maximum Expected Utility</a:t>
            </a:r>
          </a:p>
        </p:txBody>
      </p:sp>
      <p:sp>
        <p:nvSpPr>
          <p:cNvPr id="17412" name="Oval 5"/>
          <p:cNvSpPr>
            <a:spLocks noChangeArrowheads="1"/>
          </p:cNvSpPr>
          <p:nvPr/>
        </p:nvSpPr>
        <p:spPr bwMode="auto">
          <a:xfrm>
            <a:off x="5791200" y="361632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/>
                <a:cs typeface="Calibri"/>
              </a:rPr>
              <a:t>Weather</a:t>
            </a:r>
          </a:p>
        </p:txBody>
      </p:sp>
      <p:sp>
        <p:nvSpPr>
          <p:cNvPr id="17414" name="Rectangle 7"/>
          <p:cNvSpPr>
            <a:spLocks noChangeArrowheads="1"/>
          </p:cNvSpPr>
          <p:nvPr/>
        </p:nvSpPr>
        <p:spPr bwMode="auto">
          <a:xfrm>
            <a:off x="5867400" y="2133600"/>
            <a:ext cx="1143000" cy="533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/>
                <a:cs typeface="Calibri"/>
              </a:rPr>
              <a:t>Umbrella</a:t>
            </a:r>
          </a:p>
        </p:txBody>
      </p:sp>
      <p:grpSp>
        <p:nvGrpSpPr>
          <p:cNvPr id="17415" name="Group 8"/>
          <p:cNvGrpSpPr>
            <a:grpSpLocks/>
          </p:cNvGrpSpPr>
          <p:nvPr/>
        </p:nvGrpSpPr>
        <p:grpSpPr bwMode="auto">
          <a:xfrm>
            <a:off x="8077200" y="2895600"/>
            <a:ext cx="838200" cy="533400"/>
            <a:chOff x="4368" y="1728"/>
            <a:chExt cx="528" cy="336"/>
          </a:xfrm>
        </p:grpSpPr>
        <p:sp>
          <p:nvSpPr>
            <p:cNvPr id="17422" name="Freeform 9"/>
            <p:cNvSpPr>
              <a:spLocks/>
            </p:cNvSpPr>
            <p:nvPr/>
          </p:nvSpPr>
          <p:spPr bwMode="auto">
            <a:xfrm>
              <a:off x="4368" y="1728"/>
              <a:ext cx="528" cy="336"/>
            </a:xfrm>
            <a:custGeom>
              <a:avLst/>
              <a:gdLst>
                <a:gd name="T0" fmla="*/ 16 w 783"/>
                <a:gd name="T1" fmla="*/ 0 h 288"/>
                <a:gd name="T2" fmla="*/ 0 w 783"/>
                <a:gd name="T3" fmla="*/ 496 h 288"/>
                <a:gd name="T4" fmla="*/ 16 w 783"/>
                <a:gd name="T5" fmla="*/ 988 h 288"/>
                <a:gd name="T6" fmla="*/ 34 w 783"/>
                <a:gd name="T7" fmla="*/ 484 h 288"/>
                <a:gd name="T8" fmla="*/ 16 w 783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3"/>
                <a:gd name="T16" fmla="*/ 0 h 288"/>
                <a:gd name="T17" fmla="*/ 783 w 783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3" h="288">
                  <a:moveTo>
                    <a:pt x="384" y="0"/>
                  </a:moveTo>
                  <a:lnTo>
                    <a:pt x="0" y="144"/>
                  </a:lnTo>
                  <a:lnTo>
                    <a:pt x="384" y="288"/>
                  </a:lnTo>
                  <a:lnTo>
                    <a:pt x="783" y="141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7423" name="Text Box 10"/>
            <p:cNvSpPr txBox="1">
              <a:spLocks noChangeArrowheads="1"/>
            </p:cNvSpPr>
            <p:nvPr/>
          </p:nvSpPr>
          <p:spPr bwMode="auto">
            <a:xfrm>
              <a:off x="4512" y="1776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>
                  <a:latin typeface="Calibri"/>
                  <a:cs typeface="Calibri"/>
                </a:rPr>
                <a:t>U</a:t>
              </a:r>
            </a:p>
          </p:txBody>
        </p:sp>
      </p:grpSp>
      <p:cxnSp>
        <p:nvCxnSpPr>
          <p:cNvPr id="17416" name="AutoShape 11"/>
          <p:cNvCxnSpPr>
            <a:cxnSpLocks noChangeShapeType="1"/>
            <a:stCxn id="17414" idx="3"/>
            <a:endCxn id="17422" idx="1"/>
          </p:cNvCxnSpPr>
          <p:nvPr/>
        </p:nvCxnSpPr>
        <p:spPr bwMode="auto">
          <a:xfrm>
            <a:off x="7024688" y="2400300"/>
            <a:ext cx="1038225" cy="7620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7417" name="AutoShape 12"/>
          <p:cNvCxnSpPr>
            <a:cxnSpLocks noChangeShapeType="1"/>
            <a:stCxn id="17412" idx="6"/>
            <a:endCxn id="17422" idx="1"/>
          </p:cNvCxnSpPr>
          <p:nvPr/>
        </p:nvCxnSpPr>
        <p:spPr bwMode="auto">
          <a:xfrm flipV="1">
            <a:off x="7027863" y="3162300"/>
            <a:ext cx="1035050" cy="7413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7" name="Group 10"/>
          <p:cNvGraphicFramePr>
            <a:graphicFrameLocks noGrp="1"/>
          </p:cNvGraphicFramePr>
          <p:nvPr/>
        </p:nvGraphicFramePr>
        <p:xfrm>
          <a:off x="5562600" y="4525962"/>
          <a:ext cx="1828800" cy="1189038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P(W)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0.7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" name="Text Box 52"/>
          <p:cNvSpPr txBox="1">
            <a:spLocks noChangeArrowheads="1"/>
          </p:cNvSpPr>
          <p:nvPr/>
        </p:nvSpPr>
        <p:spPr bwMode="auto">
          <a:xfrm>
            <a:off x="457200" y="1600200"/>
            <a:ext cx="228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Umbrella = leave</a:t>
            </a:r>
          </a:p>
        </p:txBody>
      </p:sp>
      <p:sp>
        <p:nvSpPr>
          <p:cNvPr id="20" name="Text Box 53"/>
          <p:cNvSpPr txBox="1">
            <a:spLocks noChangeArrowheads="1"/>
          </p:cNvSpPr>
          <p:nvPr/>
        </p:nvSpPr>
        <p:spPr bwMode="auto">
          <a:xfrm>
            <a:off x="457200" y="3429000"/>
            <a:ext cx="228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Umbrella = take</a:t>
            </a:r>
          </a:p>
        </p:txBody>
      </p:sp>
      <p:pic>
        <p:nvPicPr>
          <p:cNvPr id="21" name="Picture 68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2133600"/>
            <a:ext cx="36576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9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3937000"/>
            <a:ext cx="35052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1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724400"/>
            <a:ext cx="2667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62"/>
          <p:cNvSpPr txBox="1">
            <a:spLocks noChangeArrowheads="1"/>
          </p:cNvSpPr>
          <p:nvPr/>
        </p:nvSpPr>
        <p:spPr bwMode="auto">
          <a:xfrm>
            <a:off x="457200" y="5653088"/>
            <a:ext cx="2743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Optimal decision = leave</a:t>
            </a:r>
          </a:p>
        </p:txBody>
      </p:sp>
      <p:pic>
        <p:nvPicPr>
          <p:cNvPr id="25" name="Picture 64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19400"/>
            <a:ext cx="2692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70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6248400"/>
            <a:ext cx="3073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948" y="1303026"/>
            <a:ext cx="3591652" cy="2430773"/>
          </a:xfrm>
          <a:prstGeom prst="rect">
            <a:avLst/>
          </a:prstGeom>
        </p:spPr>
      </p:pic>
      <p:graphicFrame>
        <p:nvGraphicFramePr>
          <p:cNvPr id="27" name="Group 25"/>
          <p:cNvGraphicFramePr>
            <a:graphicFrameLocks noGrp="1"/>
          </p:cNvGraphicFramePr>
          <p:nvPr/>
        </p:nvGraphicFramePr>
        <p:xfrm>
          <a:off x="8686800" y="4191000"/>
          <a:ext cx="3200400" cy="1981200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U(A,W)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leave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leave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take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take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11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Decisions as Outcome Trees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3733800" y="5791200"/>
            <a:ext cx="8229600" cy="853438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Almost exactly like </a:t>
            </a:r>
            <a:r>
              <a:rPr lang="en-US" sz="2400" dirty="0" err="1">
                <a:ea typeface="ＭＳ Ｐゴシック" pitchFamily="34" charset="-128"/>
              </a:rPr>
              <a:t>expectimax</a:t>
            </a:r>
            <a:r>
              <a:rPr lang="en-US" sz="2400" dirty="0">
                <a:ea typeface="ＭＳ Ｐゴシック" pitchFamily="34" charset="-128"/>
              </a:rPr>
              <a:t>! </a:t>
            </a:r>
          </a:p>
          <a:p>
            <a:r>
              <a:rPr lang="en-US" sz="2400" dirty="0">
                <a:ea typeface="ＭＳ Ｐゴシック" pitchFamily="34" charset="-128"/>
              </a:rPr>
              <a:t>What’</a:t>
            </a:r>
            <a:r>
              <a:rPr lang="en-US" altLang="ja-JP" sz="2400" dirty="0">
                <a:ea typeface="ＭＳ Ｐゴシック" pitchFamily="34" charset="-128"/>
              </a:rPr>
              <a:t>s changed?</a:t>
            </a:r>
            <a:endParaRPr lang="en-US" sz="2400" dirty="0">
              <a:ea typeface="ＭＳ Ｐゴシック" pitchFamily="34" charset="-128"/>
            </a:endParaRPr>
          </a:p>
        </p:txBody>
      </p:sp>
      <p:grpSp>
        <p:nvGrpSpPr>
          <p:cNvPr id="21508" name="Group 44"/>
          <p:cNvGrpSpPr>
            <a:grpSpLocks/>
          </p:cNvGrpSpPr>
          <p:nvPr/>
        </p:nvGrpSpPr>
        <p:grpSpPr bwMode="auto">
          <a:xfrm>
            <a:off x="3505200" y="1600200"/>
            <a:ext cx="8534400" cy="3124200"/>
            <a:chOff x="228600" y="1676400"/>
            <a:chExt cx="8534400" cy="3124200"/>
          </a:xfrm>
        </p:grpSpPr>
        <p:grpSp>
          <p:nvGrpSpPr>
            <p:cNvPr id="21509" name="Group 5"/>
            <p:cNvGrpSpPr>
              <a:grpSpLocks/>
            </p:cNvGrpSpPr>
            <p:nvPr/>
          </p:nvGrpSpPr>
          <p:grpSpPr bwMode="auto">
            <a:xfrm>
              <a:off x="228600" y="4267200"/>
              <a:ext cx="1828800" cy="533400"/>
              <a:chOff x="4368" y="1728"/>
              <a:chExt cx="528" cy="336"/>
            </a:xfrm>
          </p:grpSpPr>
          <p:sp>
            <p:nvSpPr>
              <p:cNvPr id="21534" name="Freeform 6"/>
              <p:cNvSpPr>
                <a:spLocks/>
              </p:cNvSpPr>
              <p:nvPr/>
            </p:nvSpPr>
            <p:spPr bwMode="auto">
              <a:xfrm>
                <a:off x="4368" y="1728"/>
                <a:ext cx="528" cy="336"/>
              </a:xfrm>
              <a:custGeom>
                <a:avLst/>
                <a:gdLst>
                  <a:gd name="T0" fmla="*/ 16 w 783"/>
                  <a:gd name="T1" fmla="*/ 0 h 288"/>
                  <a:gd name="T2" fmla="*/ 0 w 783"/>
                  <a:gd name="T3" fmla="*/ 496 h 288"/>
                  <a:gd name="T4" fmla="*/ 16 w 783"/>
                  <a:gd name="T5" fmla="*/ 988 h 288"/>
                  <a:gd name="T6" fmla="*/ 34 w 783"/>
                  <a:gd name="T7" fmla="*/ 484 h 288"/>
                  <a:gd name="T8" fmla="*/ 16 w 783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3"/>
                  <a:gd name="T16" fmla="*/ 0 h 288"/>
                  <a:gd name="T17" fmla="*/ 783 w 783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3" h="288">
                    <a:moveTo>
                      <a:pt x="384" y="0"/>
                    </a:moveTo>
                    <a:lnTo>
                      <a:pt x="0" y="144"/>
                    </a:lnTo>
                    <a:lnTo>
                      <a:pt x="384" y="288"/>
                    </a:lnTo>
                    <a:lnTo>
                      <a:pt x="783" y="141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1535" name="Text Box 7"/>
              <p:cNvSpPr txBox="1">
                <a:spLocks noChangeArrowheads="1"/>
              </p:cNvSpPr>
              <p:nvPr/>
            </p:nvSpPr>
            <p:spPr bwMode="auto">
              <a:xfrm>
                <a:off x="4512" y="1776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800">
                    <a:latin typeface="Calibri" pitchFamily="34" charset="0"/>
                    <a:cs typeface="Calibri" pitchFamily="34" charset="0"/>
                  </a:rPr>
                  <a:t>U(t,s)</a:t>
                </a:r>
              </a:p>
            </p:txBody>
          </p:sp>
        </p:grpSp>
        <p:sp>
          <p:nvSpPr>
            <p:cNvPr id="21510" name="Oval 3"/>
            <p:cNvSpPr>
              <a:spLocks noChangeArrowheads="1"/>
            </p:cNvSpPr>
            <p:nvPr/>
          </p:nvSpPr>
          <p:spPr bwMode="auto">
            <a:xfrm>
              <a:off x="1447800" y="2895600"/>
              <a:ext cx="1371600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pitchFamily="34" charset="0"/>
                  <a:cs typeface="Calibri" pitchFamily="34" charset="0"/>
                </a:rPr>
                <a:t>Weather | {}</a:t>
              </a:r>
            </a:p>
          </p:txBody>
        </p:sp>
        <p:sp>
          <p:nvSpPr>
            <p:cNvPr id="21511" name="Oval 3"/>
            <p:cNvSpPr>
              <a:spLocks noChangeArrowheads="1"/>
            </p:cNvSpPr>
            <p:nvPr/>
          </p:nvSpPr>
          <p:spPr bwMode="auto">
            <a:xfrm>
              <a:off x="6172200" y="2895600"/>
              <a:ext cx="1371599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 pitchFamily="34" charset="0"/>
                  <a:cs typeface="Calibri" pitchFamily="34" charset="0"/>
                </a:rPr>
                <a:t>Weather | {}</a:t>
              </a:r>
            </a:p>
          </p:txBody>
        </p:sp>
        <p:cxnSp>
          <p:nvCxnSpPr>
            <p:cNvPr id="12" name="Straight Arrow Connector 11"/>
            <p:cNvCxnSpPr>
              <a:stCxn id="18" idx="3"/>
              <a:endCxn id="21510" idx="0"/>
            </p:cNvCxnSpPr>
            <p:nvPr/>
          </p:nvCxnSpPr>
          <p:spPr>
            <a:xfrm rot="5400000">
              <a:off x="2914650" y="1352550"/>
              <a:ext cx="762000" cy="23241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18" idx="3"/>
              <a:endCxn id="21511" idx="0"/>
            </p:cNvCxnSpPr>
            <p:nvPr/>
          </p:nvCxnSpPr>
          <p:spPr>
            <a:xfrm rot="16200000" flipH="1">
              <a:off x="5276850" y="1314450"/>
              <a:ext cx="762000" cy="24003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14" name="TextBox 15"/>
            <p:cNvSpPr txBox="1">
              <a:spLocks noChangeArrowheads="1"/>
            </p:cNvSpPr>
            <p:nvPr/>
          </p:nvSpPr>
          <p:spPr bwMode="auto">
            <a:xfrm rot="-1071566">
              <a:off x="2625356" y="2219479"/>
              <a:ext cx="9906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800">
                  <a:latin typeface="Calibri" pitchFamily="34" charset="0"/>
                  <a:cs typeface="Calibri" pitchFamily="34" charset="0"/>
                </a:rPr>
                <a:t>take</a:t>
              </a:r>
            </a:p>
          </p:txBody>
        </p:sp>
        <p:sp>
          <p:nvSpPr>
            <p:cNvPr id="21515" name="TextBox 16"/>
            <p:cNvSpPr txBox="1">
              <a:spLocks noChangeArrowheads="1"/>
            </p:cNvSpPr>
            <p:nvPr/>
          </p:nvSpPr>
          <p:spPr bwMode="auto">
            <a:xfrm rot="1093261">
              <a:off x="5444931" y="2278920"/>
              <a:ext cx="9906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800">
                  <a:latin typeface="Calibri" pitchFamily="34" charset="0"/>
                  <a:cs typeface="Calibri" pitchFamily="34" charset="0"/>
                </a:rPr>
                <a:t>leave</a:t>
              </a:r>
            </a:p>
          </p:txBody>
        </p:sp>
        <p:sp>
          <p:nvSpPr>
            <p:cNvPr id="18" name="Isosceles Triangle 17"/>
            <p:cNvSpPr/>
            <p:nvPr/>
          </p:nvSpPr>
          <p:spPr>
            <a:xfrm>
              <a:off x="3886200" y="1676400"/>
              <a:ext cx="1143000" cy="45720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{}</a:t>
              </a:r>
            </a:p>
            <a:p>
              <a:pPr algn="ctr">
                <a:defRPr/>
              </a:pPr>
              <a:endParaRPr lang="en-US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19" name="Straight Arrow Connector 18"/>
            <p:cNvCxnSpPr>
              <a:stCxn id="21510" idx="4"/>
            </p:cNvCxnSpPr>
            <p:nvPr/>
          </p:nvCxnSpPr>
          <p:spPr>
            <a:xfrm rot="5400000">
              <a:off x="1201737" y="3335338"/>
              <a:ext cx="796925" cy="10668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18" name="TextBox 19"/>
            <p:cNvSpPr txBox="1">
              <a:spLocks noChangeArrowheads="1"/>
            </p:cNvSpPr>
            <p:nvPr/>
          </p:nvSpPr>
          <p:spPr bwMode="auto">
            <a:xfrm rot="-2151216">
              <a:off x="972872" y="3497698"/>
              <a:ext cx="9906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800">
                  <a:latin typeface="Calibri" pitchFamily="34" charset="0"/>
                  <a:cs typeface="Calibri" pitchFamily="34" charset="0"/>
                </a:rPr>
                <a:t>sun</a:t>
              </a:r>
            </a:p>
          </p:txBody>
        </p:sp>
        <p:grpSp>
          <p:nvGrpSpPr>
            <p:cNvPr id="21519" name="Group 21"/>
            <p:cNvGrpSpPr>
              <a:grpSpLocks/>
            </p:cNvGrpSpPr>
            <p:nvPr/>
          </p:nvGrpSpPr>
          <p:grpSpPr bwMode="auto">
            <a:xfrm>
              <a:off x="2209800" y="4267200"/>
              <a:ext cx="1828800" cy="533400"/>
              <a:chOff x="4368" y="1728"/>
              <a:chExt cx="528" cy="336"/>
            </a:xfrm>
          </p:grpSpPr>
          <p:sp>
            <p:nvSpPr>
              <p:cNvPr id="21532" name="Freeform 22"/>
              <p:cNvSpPr>
                <a:spLocks/>
              </p:cNvSpPr>
              <p:nvPr/>
            </p:nvSpPr>
            <p:spPr bwMode="auto">
              <a:xfrm>
                <a:off x="4368" y="1728"/>
                <a:ext cx="528" cy="336"/>
              </a:xfrm>
              <a:custGeom>
                <a:avLst/>
                <a:gdLst>
                  <a:gd name="T0" fmla="*/ 16 w 783"/>
                  <a:gd name="T1" fmla="*/ 0 h 288"/>
                  <a:gd name="T2" fmla="*/ 0 w 783"/>
                  <a:gd name="T3" fmla="*/ 496 h 288"/>
                  <a:gd name="T4" fmla="*/ 16 w 783"/>
                  <a:gd name="T5" fmla="*/ 988 h 288"/>
                  <a:gd name="T6" fmla="*/ 34 w 783"/>
                  <a:gd name="T7" fmla="*/ 484 h 288"/>
                  <a:gd name="T8" fmla="*/ 16 w 783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3"/>
                  <a:gd name="T16" fmla="*/ 0 h 288"/>
                  <a:gd name="T17" fmla="*/ 783 w 783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3" h="288">
                    <a:moveTo>
                      <a:pt x="384" y="0"/>
                    </a:moveTo>
                    <a:lnTo>
                      <a:pt x="0" y="144"/>
                    </a:lnTo>
                    <a:lnTo>
                      <a:pt x="384" y="288"/>
                    </a:lnTo>
                    <a:lnTo>
                      <a:pt x="783" y="141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1533" name="Text Box 7"/>
              <p:cNvSpPr txBox="1">
                <a:spLocks noChangeArrowheads="1"/>
              </p:cNvSpPr>
              <p:nvPr/>
            </p:nvSpPr>
            <p:spPr bwMode="auto">
              <a:xfrm>
                <a:off x="4512" y="1776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800">
                    <a:latin typeface="Calibri" pitchFamily="34" charset="0"/>
                    <a:cs typeface="Calibri" pitchFamily="34" charset="0"/>
                  </a:rPr>
                  <a:t>U(t,r)</a:t>
                </a:r>
              </a:p>
            </p:txBody>
          </p:sp>
        </p:grpSp>
        <p:cxnSp>
          <p:nvCxnSpPr>
            <p:cNvPr id="25" name="Straight Arrow Connector 24"/>
            <p:cNvCxnSpPr>
              <a:stCxn id="21510" idx="4"/>
            </p:cNvCxnSpPr>
            <p:nvPr/>
          </p:nvCxnSpPr>
          <p:spPr>
            <a:xfrm rot="16200000" flipH="1">
              <a:off x="2230437" y="3373438"/>
              <a:ext cx="796925" cy="9906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21" name="TextBox 32"/>
            <p:cNvSpPr txBox="1">
              <a:spLocks noChangeArrowheads="1"/>
            </p:cNvSpPr>
            <p:nvPr/>
          </p:nvSpPr>
          <p:spPr bwMode="auto">
            <a:xfrm rot="2243371">
              <a:off x="2576893" y="3766819"/>
              <a:ext cx="9906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800" dirty="0">
                  <a:latin typeface="Calibri" pitchFamily="34" charset="0"/>
                  <a:cs typeface="Calibri" pitchFamily="34" charset="0"/>
                </a:rPr>
                <a:t>rain</a:t>
              </a:r>
            </a:p>
          </p:txBody>
        </p:sp>
        <p:grpSp>
          <p:nvGrpSpPr>
            <p:cNvPr id="21522" name="Group 34"/>
            <p:cNvGrpSpPr>
              <a:grpSpLocks/>
            </p:cNvGrpSpPr>
            <p:nvPr/>
          </p:nvGrpSpPr>
          <p:grpSpPr bwMode="auto">
            <a:xfrm>
              <a:off x="4953000" y="4267200"/>
              <a:ext cx="1828800" cy="533400"/>
              <a:chOff x="4368" y="1728"/>
              <a:chExt cx="528" cy="336"/>
            </a:xfrm>
          </p:grpSpPr>
          <p:sp>
            <p:nvSpPr>
              <p:cNvPr id="21530" name="Freeform 35"/>
              <p:cNvSpPr>
                <a:spLocks/>
              </p:cNvSpPr>
              <p:nvPr/>
            </p:nvSpPr>
            <p:spPr bwMode="auto">
              <a:xfrm>
                <a:off x="4368" y="1728"/>
                <a:ext cx="528" cy="336"/>
              </a:xfrm>
              <a:custGeom>
                <a:avLst/>
                <a:gdLst>
                  <a:gd name="T0" fmla="*/ 16 w 783"/>
                  <a:gd name="T1" fmla="*/ 0 h 288"/>
                  <a:gd name="T2" fmla="*/ 0 w 783"/>
                  <a:gd name="T3" fmla="*/ 496 h 288"/>
                  <a:gd name="T4" fmla="*/ 16 w 783"/>
                  <a:gd name="T5" fmla="*/ 988 h 288"/>
                  <a:gd name="T6" fmla="*/ 34 w 783"/>
                  <a:gd name="T7" fmla="*/ 484 h 288"/>
                  <a:gd name="T8" fmla="*/ 16 w 783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3"/>
                  <a:gd name="T16" fmla="*/ 0 h 288"/>
                  <a:gd name="T17" fmla="*/ 783 w 783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3" h="288">
                    <a:moveTo>
                      <a:pt x="384" y="0"/>
                    </a:moveTo>
                    <a:lnTo>
                      <a:pt x="0" y="144"/>
                    </a:lnTo>
                    <a:lnTo>
                      <a:pt x="384" y="288"/>
                    </a:lnTo>
                    <a:lnTo>
                      <a:pt x="783" y="141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1531" name="Text Box 7"/>
              <p:cNvSpPr txBox="1">
                <a:spLocks noChangeArrowheads="1"/>
              </p:cNvSpPr>
              <p:nvPr/>
            </p:nvSpPr>
            <p:spPr bwMode="auto">
              <a:xfrm>
                <a:off x="4512" y="1776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800">
                    <a:latin typeface="Calibri" pitchFamily="34" charset="0"/>
                    <a:cs typeface="Calibri" pitchFamily="34" charset="0"/>
                  </a:rPr>
                  <a:t>U(l,s)</a:t>
                </a:r>
              </a:p>
            </p:txBody>
          </p:sp>
        </p:grpSp>
        <p:cxnSp>
          <p:nvCxnSpPr>
            <p:cNvPr id="38" name="Straight Arrow Connector 37"/>
            <p:cNvCxnSpPr/>
            <p:nvPr/>
          </p:nvCxnSpPr>
          <p:spPr>
            <a:xfrm rot="5400000">
              <a:off x="5926931" y="3334544"/>
              <a:ext cx="796925" cy="10683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524" name="Group 38"/>
            <p:cNvGrpSpPr>
              <a:grpSpLocks/>
            </p:cNvGrpSpPr>
            <p:nvPr/>
          </p:nvGrpSpPr>
          <p:grpSpPr bwMode="auto">
            <a:xfrm>
              <a:off x="6934200" y="4267200"/>
              <a:ext cx="1828800" cy="533400"/>
              <a:chOff x="4368" y="1728"/>
              <a:chExt cx="528" cy="336"/>
            </a:xfrm>
          </p:grpSpPr>
          <p:sp>
            <p:nvSpPr>
              <p:cNvPr id="21528" name="Freeform 39"/>
              <p:cNvSpPr>
                <a:spLocks/>
              </p:cNvSpPr>
              <p:nvPr/>
            </p:nvSpPr>
            <p:spPr bwMode="auto">
              <a:xfrm>
                <a:off x="4368" y="1728"/>
                <a:ext cx="528" cy="336"/>
              </a:xfrm>
              <a:custGeom>
                <a:avLst/>
                <a:gdLst>
                  <a:gd name="T0" fmla="*/ 16 w 783"/>
                  <a:gd name="T1" fmla="*/ 0 h 288"/>
                  <a:gd name="T2" fmla="*/ 0 w 783"/>
                  <a:gd name="T3" fmla="*/ 496 h 288"/>
                  <a:gd name="T4" fmla="*/ 16 w 783"/>
                  <a:gd name="T5" fmla="*/ 988 h 288"/>
                  <a:gd name="T6" fmla="*/ 34 w 783"/>
                  <a:gd name="T7" fmla="*/ 484 h 288"/>
                  <a:gd name="T8" fmla="*/ 16 w 783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3"/>
                  <a:gd name="T16" fmla="*/ 0 h 288"/>
                  <a:gd name="T17" fmla="*/ 783 w 783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3" h="288">
                    <a:moveTo>
                      <a:pt x="384" y="0"/>
                    </a:moveTo>
                    <a:lnTo>
                      <a:pt x="0" y="144"/>
                    </a:lnTo>
                    <a:lnTo>
                      <a:pt x="384" y="288"/>
                    </a:lnTo>
                    <a:lnTo>
                      <a:pt x="783" y="141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1529" name="Text Box 7"/>
              <p:cNvSpPr txBox="1">
                <a:spLocks noChangeArrowheads="1"/>
              </p:cNvSpPr>
              <p:nvPr/>
            </p:nvSpPr>
            <p:spPr bwMode="auto">
              <a:xfrm>
                <a:off x="4512" y="1776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800">
                    <a:latin typeface="Calibri" pitchFamily="34" charset="0"/>
                    <a:cs typeface="Calibri" pitchFamily="34" charset="0"/>
                  </a:rPr>
                  <a:t>U(l,r)</a:t>
                </a:r>
              </a:p>
            </p:txBody>
          </p:sp>
        </p:grpSp>
        <p:cxnSp>
          <p:nvCxnSpPr>
            <p:cNvPr id="42" name="Straight Arrow Connector 41"/>
            <p:cNvCxnSpPr/>
            <p:nvPr/>
          </p:nvCxnSpPr>
          <p:spPr>
            <a:xfrm rot="16200000" flipH="1">
              <a:off x="6955631" y="3374232"/>
              <a:ext cx="796925" cy="98901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26" name="TextBox 42"/>
            <p:cNvSpPr txBox="1">
              <a:spLocks noChangeArrowheads="1"/>
            </p:cNvSpPr>
            <p:nvPr/>
          </p:nvSpPr>
          <p:spPr bwMode="auto">
            <a:xfrm rot="2243371">
              <a:off x="7301293" y="3766819"/>
              <a:ext cx="9906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800">
                  <a:latin typeface="Calibri" pitchFamily="34" charset="0"/>
                  <a:cs typeface="Calibri" pitchFamily="34" charset="0"/>
                </a:rPr>
                <a:t>rain</a:t>
              </a:r>
            </a:p>
          </p:txBody>
        </p:sp>
        <p:sp>
          <p:nvSpPr>
            <p:cNvPr id="21527" name="TextBox 43"/>
            <p:cNvSpPr txBox="1">
              <a:spLocks noChangeArrowheads="1"/>
            </p:cNvSpPr>
            <p:nvPr/>
          </p:nvSpPr>
          <p:spPr bwMode="auto">
            <a:xfrm rot="-2151216">
              <a:off x="5697272" y="3479791"/>
              <a:ext cx="9906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800">
                  <a:latin typeface="Calibri" pitchFamily="34" charset="0"/>
                  <a:cs typeface="Calibri" pitchFamily="34" charset="0"/>
                </a:rPr>
                <a:t>sun</a:t>
              </a:r>
            </a:p>
          </p:txBody>
        </p:sp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572000"/>
            <a:ext cx="1889895" cy="22098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81000" y="2362200"/>
            <a:ext cx="2493773" cy="1638300"/>
            <a:chOff x="9046973" y="1409700"/>
            <a:chExt cx="3124200" cy="2057400"/>
          </a:xfrm>
        </p:grpSpPr>
        <p:sp>
          <p:nvSpPr>
            <p:cNvPr id="33" name="Oval 5"/>
            <p:cNvSpPr>
              <a:spLocks noChangeArrowheads="1"/>
            </p:cNvSpPr>
            <p:nvPr/>
          </p:nvSpPr>
          <p:spPr bwMode="auto">
            <a:xfrm>
              <a:off x="9046973" y="2892425"/>
              <a:ext cx="1222375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 pitchFamily="34" charset="0"/>
                  <a:cs typeface="Calibri" pitchFamily="34" charset="0"/>
                </a:rPr>
                <a:t>Weather</a:t>
              </a:r>
            </a:p>
          </p:txBody>
        </p:sp>
        <p:sp>
          <p:nvSpPr>
            <p:cNvPr id="34" name="Rectangle 7"/>
            <p:cNvSpPr>
              <a:spLocks noChangeArrowheads="1"/>
            </p:cNvSpPr>
            <p:nvPr/>
          </p:nvSpPr>
          <p:spPr bwMode="auto">
            <a:xfrm>
              <a:off x="9123173" y="1409700"/>
              <a:ext cx="1143000" cy="5334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pitchFamily="34" charset="0"/>
                  <a:cs typeface="Calibri" pitchFamily="34" charset="0"/>
                </a:rPr>
                <a:t>Umbrella</a:t>
              </a:r>
            </a:p>
          </p:txBody>
        </p:sp>
        <p:grpSp>
          <p:nvGrpSpPr>
            <p:cNvPr id="35" name="Group 8"/>
            <p:cNvGrpSpPr>
              <a:grpSpLocks/>
            </p:cNvGrpSpPr>
            <p:nvPr/>
          </p:nvGrpSpPr>
          <p:grpSpPr bwMode="auto">
            <a:xfrm>
              <a:off x="11332973" y="2171700"/>
              <a:ext cx="838200" cy="533400"/>
              <a:chOff x="4368" y="1728"/>
              <a:chExt cx="528" cy="336"/>
            </a:xfrm>
          </p:grpSpPr>
          <p:sp>
            <p:nvSpPr>
              <p:cNvPr id="36" name="Freeform 9"/>
              <p:cNvSpPr>
                <a:spLocks/>
              </p:cNvSpPr>
              <p:nvPr/>
            </p:nvSpPr>
            <p:spPr bwMode="auto">
              <a:xfrm>
                <a:off x="4368" y="1728"/>
                <a:ext cx="528" cy="336"/>
              </a:xfrm>
              <a:custGeom>
                <a:avLst/>
                <a:gdLst>
                  <a:gd name="T0" fmla="*/ 16 w 783"/>
                  <a:gd name="T1" fmla="*/ 0 h 288"/>
                  <a:gd name="T2" fmla="*/ 0 w 783"/>
                  <a:gd name="T3" fmla="*/ 496 h 288"/>
                  <a:gd name="T4" fmla="*/ 16 w 783"/>
                  <a:gd name="T5" fmla="*/ 988 h 288"/>
                  <a:gd name="T6" fmla="*/ 34 w 783"/>
                  <a:gd name="T7" fmla="*/ 484 h 288"/>
                  <a:gd name="T8" fmla="*/ 16 w 783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3"/>
                  <a:gd name="T16" fmla="*/ 0 h 288"/>
                  <a:gd name="T17" fmla="*/ 783 w 783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3" h="288">
                    <a:moveTo>
                      <a:pt x="384" y="0"/>
                    </a:moveTo>
                    <a:lnTo>
                      <a:pt x="0" y="144"/>
                    </a:lnTo>
                    <a:lnTo>
                      <a:pt x="384" y="288"/>
                    </a:lnTo>
                    <a:lnTo>
                      <a:pt x="783" y="141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7" name="Text Box 10"/>
              <p:cNvSpPr txBox="1">
                <a:spLocks noChangeArrowheads="1"/>
              </p:cNvSpPr>
              <p:nvPr/>
            </p:nvSpPr>
            <p:spPr bwMode="auto">
              <a:xfrm>
                <a:off x="4512" y="1776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800">
                    <a:latin typeface="Calibri" pitchFamily="34" charset="0"/>
                    <a:cs typeface="Calibri" pitchFamily="34" charset="0"/>
                  </a:rPr>
                  <a:t>U</a:t>
                </a:r>
              </a:p>
            </p:txBody>
          </p:sp>
        </p:grpSp>
        <p:cxnSp>
          <p:nvCxnSpPr>
            <p:cNvPr id="39" name="AutoShape 11"/>
            <p:cNvCxnSpPr>
              <a:cxnSpLocks noChangeShapeType="1"/>
              <a:stCxn id="34" idx="3"/>
              <a:endCxn id="36" idx="1"/>
            </p:cNvCxnSpPr>
            <p:nvPr/>
          </p:nvCxnSpPr>
          <p:spPr bwMode="auto">
            <a:xfrm>
              <a:off x="10280461" y="1676400"/>
              <a:ext cx="1038225" cy="7620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" name="AutoShape 12"/>
            <p:cNvCxnSpPr>
              <a:cxnSpLocks noChangeShapeType="1"/>
              <a:stCxn id="33" idx="6"/>
              <a:endCxn id="36" idx="1"/>
            </p:cNvCxnSpPr>
            <p:nvPr/>
          </p:nvCxnSpPr>
          <p:spPr bwMode="auto">
            <a:xfrm flipV="1">
              <a:off x="10283636" y="2438400"/>
              <a:ext cx="1035050" cy="74136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0"/>
            <a:ext cx="2016390" cy="13646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4800600"/>
            <a:ext cx="1210033" cy="9143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800600"/>
            <a:ext cx="1133567" cy="68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4800600"/>
            <a:ext cx="1066800" cy="782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800600"/>
            <a:ext cx="1219200" cy="76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91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4" name="Group 7"/>
          <p:cNvGrpSpPr>
            <a:grpSpLocks/>
          </p:cNvGrpSpPr>
          <p:nvPr/>
        </p:nvGrpSpPr>
        <p:grpSpPr bwMode="auto">
          <a:xfrm>
            <a:off x="5087937" y="3238500"/>
            <a:ext cx="838200" cy="533400"/>
            <a:chOff x="4368" y="1728"/>
            <a:chExt cx="528" cy="336"/>
          </a:xfrm>
        </p:grpSpPr>
        <p:sp>
          <p:nvSpPr>
            <p:cNvPr id="22588" name="Freeform 8"/>
            <p:cNvSpPr>
              <a:spLocks/>
            </p:cNvSpPr>
            <p:nvPr/>
          </p:nvSpPr>
          <p:spPr bwMode="auto">
            <a:xfrm>
              <a:off x="4368" y="1728"/>
              <a:ext cx="528" cy="336"/>
            </a:xfrm>
            <a:custGeom>
              <a:avLst/>
              <a:gdLst>
                <a:gd name="T0" fmla="*/ 16 w 783"/>
                <a:gd name="T1" fmla="*/ 0 h 288"/>
                <a:gd name="T2" fmla="*/ 0 w 783"/>
                <a:gd name="T3" fmla="*/ 496 h 288"/>
                <a:gd name="T4" fmla="*/ 16 w 783"/>
                <a:gd name="T5" fmla="*/ 988 h 288"/>
                <a:gd name="T6" fmla="*/ 34 w 783"/>
                <a:gd name="T7" fmla="*/ 484 h 288"/>
                <a:gd name="T8" fmla="*/ 16 w 783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3"/>
                <a:gd name="T16" fmla="*/ 0 h 288"/>
                <a:gd name="T17" fmla="*/ 783 w 783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3" h="288">
                  <a:moveTo>
                    <a:pt x="384" y="0"/>
                  </a:moveTo>
                  <a:lnTo>
                    <a:pt x="0" y="144"/>
                  </a:lnTo>
                  <a:lnTo>
                    <a:pt x="384" y="288"/>
                  </a:lnTo>
                  <a:lnTo>
                    <a:pt x="783" y="141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22589" name="Text Box 9"/>
            <p:cNvSpPr txBox="1">
              <a:spLocks noChangeArrowheads="1"/>
            </p:cNvSpPr>
            <p:nvPr/>
          </p:nvSpPr>
          <p:spPr bwMode="auto">
            <a:xfrm>
              <a:off x="4512" y="1776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>
                  <a:latin typeface="Calibri"/>
                  <a:cs typeface="Calibri"/>
                </a:rPr>
                <a:t>U</a:t>
              </a: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820" y="4681175"/>
            <a:ext cx="3158180" cy="2176824"/>
          </a:xfrm>
          <a:prstGeom prst="rect">
            <a:avLst/>
          </a:prstGeom>
        </p:spPr>
      </p:pic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Example: Take an umbrella?</a:t>
            </a:r>
          </a:p>
        </p:txBody>
      </p:sp>
      <p:cxnSp>
        <p:nvCxnSpPr>
          <p:cNvPr id="22530" name="AutoShape 3"/>
          <p:cNvCxnSpPr>
            <a:cxnSpLocks noChangeShapeType="1"/>
            <a:stCxn id="22531" idx="4"/>
            <a:endCxn id="22532" idx="0"/>
          </p:cNvCxnSpPr>
          <p:nvPr/>
        </p:nvCxnSpPr>
        <p:spPr bwMode="auto">
          <a:xfrm>
            <a:off x="3413125" y="4548188"/>
            <a:ext cx="0" cy="1149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2531" name="Oval 4"/>
          <p:cNvSpPr>
            <a:spLocks noChangeArrowheads="1"/>
          </p:cNvSpPr>
          <p:nvPr/>
        </p:nvSpPr>
        <p:spPr bwMode="auto">
          <a:xfrm>
            <a:off x="2801937" y="395922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Weather</a:t>
            </a:r>
          </a:p>
        </p:txBody>
      </p:sp>
      <p:sp>
        <p:nvSpPr>
          <p:cNvPr id="22532" name="Oval 5"/>
          <p:cNvSpPr>
            <a:spLocks noChangeArrowheads="1"/>
          </p:cNvSpPr>
          <p:nvPr/>
        </p:nvSpPr>
        <p:spPr bwMode="auto">
          <a:xfrm>
            <a:off x="2801937" y="5711825"/>
            <a:ext cx="1222375" cy="574675"/>
          </a:xfrm>
          <a:prstGeom prst="ellipse">
            <a:avLst/>
          </a:prstGeom>
          <a:solidFill>
            <a:srgbClr val="C0C0C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en-US">
                <a:latin typeface="Calibri"/>
                <a:cs typeface="Calibri"/>
              </a:rPr>
              <a:t>Forecast</a:t>
            </a:r>
          </a:p>
          <a:p>
            <a:pPr algn="ctr" rtl="1"/>
            <a:r>
              <a:rPr lang="en-US">
                <a:latin typeface="Calibri"/>
                <a:cs typeface="Calibri"/>
              </a:rPr>
              <a:t>=bad</a:t>
            </a:r>
          </a:p>
        </p:txBody>
      </p:sp>
      <p:sp>
        <p:nvSpPr>
          <p:cNvPr id="22533" name="Rectangle 6"/>
          <p:cNvSpPr>
            <a:spLocks noChangeArrowheads="1"/>
          </p:cNvSpPr>
          <p:nvPr/>
        </p:nvSpPr>
        <p:spPr bwMode="auto">
          <a:xfrm>
            <a:off x="2878137" y="2171700"/>
            <a:ext cx="1143000" cy="533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/>
                <a:cs typeface="Calibri"/>
              </a:rPr>
              <a:t>Umbrella</a:t>
            </a:r>
          </a:p>
        </p:txBody>
      </p:sp>
      <p:cxnSp>
        <p:nvCxnSpPr>
          <p:cNvPr id="22535" name="AutoShape 10"/>
          <p:cNvCxnSpPr>
            <a:cxnSpLocks noChangeShapeType="1"/>
            <a:stCxn id="22533" idx="3"/>
            <a:endCxn id="22588" idx="1"/>
          </p:cNvCxnSpPr>
          <p:nvPr/>
        </p:nvCxnSpPr>
        <p:spPr bwMode="auto">
          <a:xfrm>
            <a:off x="4021137" y="2438400"/>
            <a:ext cx="1066800" cy="11112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2536" name="AutoShape 11"/>
          <p:cNvCxnSpPr>
            <a:cxnSpLocks noChangeShapeType="1"/>
            <a:stCxn id="22531" idx="6"/>
            <a:endCxn id="22588" idx="1"/>
          </p:cNvCxnSpPr>
          <p:nvPr/>
        </p:nvCxnSpPr>
        <p:spPr bwMode="auto">
          <a:xfrm flipV="1">
            <a:off x="4038600" y="3505200"/>
            <a:ext cx="1035050" cy="7413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aphicFrame>
        <p:nvGraphicFramePr>
          <p:cNvPr id="1184780" name="Group 12"/>
          <p:cNvGraphicFramePr>
            <a:graphicFrameLocks noGrp="1"/>
          </p:cNvGraphicFramePr>
          <p:nvPr/>
        </p:nvGraphicFramePr>
        <p:xfrm>
          <a:off x="4859337" y="1272442"/>
          <a:ext cx="2286000" cy="1722392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U(A,W)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3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leave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100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3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leave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3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take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3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take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70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3" name="Group 10"/>
          <p:cNvGraphicFramePr>
            <a:graphicFrameLocks noGrp="1"/>
          </p:cNvGraphicFramePr>
          <p:nvPr/>
        </p:nvGraphicFramePr>
        <p:xfrm>
          <a:off x="1735931" y="3467226"/>
          <a:ext cx="990600" cy="518208"/>
        </p:xfrm>
        <a:graphic>
          <a:graphicData uri="http://schemas.openxmlformats.org/drawingml/2006/table">
            <a:tbl>
              <a:tblPr/>
              <a:tblGrid>
                <a:gridCol w="49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21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P(W)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1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0.7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5" name="Group 97"/>
          <p:cNvGraphicFramePr>
            <a:graphicFrameLocks noGrp="1"/>
          </p:cNvGraphicFramePr>
          <p:nvPr/>
        </p:nvGraphicFramePr>
        <p:xfrm>
          <a:off x="1144115" y="5809137"/>
          <a:ext cx="1524000" cy="823134"/>
        </p:xfrm>
        <a:graphic>
          <a:graphicData uri="http://schemas.openxmlformats.org/drawingml/2006/table">
            <a:tbl>
              <a:tblPr/>
              <a:tblGrid>
                <a:gridCol w="564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9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19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marT="45749" marB="457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P(F=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bad|W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</a:p>
                  </a:txBody>
                  <a:tcPr marT="45749" marB="45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2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marT="45749" marB="457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0.17</a:t>
                      </a:r>
                    </a:p>
                  </a:txBody>
                  <a:tcPr marT="45749" marB="45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2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marT="45749" marB="457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0.77</a:t>
                      </a:r>
                    </a:p>
                  </a:txBody>
                  <a:tcPr marT="45749" marB="45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1" name="Picture 30">
            <a:extLst>
              <a:ext uri="{FF2B5EF4-FFF2-40B4-BE49-F238E27FC236}">
                <a16:creationId xmlns:a16="http://schemas.microsoft.com/office/drawing/2014/main" id="{9F052159-C9DF-D54C-841F-2FAB32F3DA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1386115"/>
            <a:ext cx="2983668" cy="201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7655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4" name="Group 7"/>
          <p:cNvGrpSpPr>
            <a:grpSpLocks/>
          </p:cNvGrpSpPr>
          <p:nvPr/>
        </p:nvGrpSpPr>
        <p:grpSpPr bwMode="auto">
          <a:xfrm>
            <a:off x="9829800" y="3291666"/>
            <a:ext cx="838200" cy="533400"/>
            <a:chOff x="4368" y="1728"/>
            <a:chExt cx="528" cy="336"/>
          </a:xfrm>
        </p:grpSpPr>
        <p:sp>
          <p:nvSpPr>
            <p:cNvPr id="22588" name="Freeform 8"/>
            <p:cNvSpPr>
              <a:spLocks/>
            </p:cNvSpPr>
            <p:nvPr/>
          </p:nvSpPr>
          <p:spPr bwMode="auto">
            <a:xfrm>
              <a:off x="4368" y="1728"/>
              <a:ext cx="528" cy="336"/>
            </a:xfrm>
            <a:custGeom>
              <a:avLst/>
              <a:gdLst>
                <a:gd name="T0" fmla="*/ 16 w 783"/>
                <a:gd name="T1" fmla="*/ 0 h 288"/>
                <a:gd name="T2" fmla="*/ 0 w 783"/>
                <a:gd name="T3" fmla="*/ 496 h 288"/>
                <a:gd name="T4" fmla="*/ 16 w 783"/>
                <a:gd name="T5" fmla="*/ 988 h 288"/>
                <a:gd name="T6" fmla="*/ 34 w 783"/>
                <a:gd name="T7" fmla="*/ 484 h 288"/>
                <a:gd name="T8" fmla="*/ 16 w 783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3"/>
                <a:gd name="T16" fmla="*/ 0 h 288"/>
                <a:gd name="T17" fmla="*/ 783 w 783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3" h="288">
                  <a:moveTo>
                    <a:pt x="384" y="0"/>
                  </a:moveTo>
                  <a:lnTo>
                    <a:pt x="0" y="144"/>
                  </a:lnTo>
                  <a:lnTo>
                    <a:pt x="384" y="288"/>
                  </a:lnTo>
                  <a:lnTo>
                    <a:pt x="783" y="141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22589" name="Text Box 9"/>
            <p:cNvSpPr txBox="1">
              <a:spLocks noChangeArrowheads="1"/>
            </p:cNvSpPr>
            <p:nvPr/>
          </p:nvSpPr>
          <p:spPr bwMode="auto">
            <a:xfrm>
              <a:off x="4512" y="1776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>
                  <a:latin typeface="Calibri"/>
                  <a:cs typeface="Calibri"/>
                </a:rPr>
                <a:t>U</a:t>
              </a:r>
            </a:p>
          </p:txBody>
        </p:sp>
      </p:grp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296041" y="1141241"/>
            <a:ext cx="7011988" cy="2086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Decision algorithm: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Fix evidence </a:t>
            </a:r>
            <a:r>
              <a:rPr lang="en-US" sz="2000" b="1" i="1" dirty="0">
                <a:solidFill>
                  <a:srgbClr val="C505BF"/>
                </a:solidFill>
                <a:latin typeface="Calibri"/>
                <a:cs typeface="Calibri"/>
              </a:rPr>
              <a:t>e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For each possible action </a:t>
            </a:r>
            <a:r>
              <a:rPr lang="en-US" sz="2000" i="1" dirty="0">
                <a:solidFill>
                  <a:srgbClr val="C505BF"/>
                </a:solidFill>
                <a:latin typeface="Calibri"/>
                <a:cs typeface="Calibri"/>
              </a:rPr>
              <a:t>a</a:t>
            </a:r>
          </a:p>
          <a:p>
            <a:pPr lvl="2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Fix action node to </a:t>
            </a:r>
            <a:r>
              <a:rPr lang="en-US" sz="1800" i="1" dirty="0">
                <a:solidFill>
                  <a:srgbClr val="C505BF"/>
                </a:solidFill>
                <a:latin typeface="Calibri"/>
                <a:cs typeface="Calibri"/>
              </a:rPr>
              <a:t>a</a:t>
            </a:r>
          </a:p>
          <a:p>
            <a:pPr lvl="2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Compute posterior </a:t>
            </a:r>
            <a:r>
              <a:rPr lang="en-US" sz="1800" i="1" dirty="0">
                <a:solidFill>
                  <a:srgbClr val="C505BF"/>
                </a:solidFill>
                <a:latin typeface="Calibri"/>
                <a:cs typeface="Calibri"/>
              </a:rPr>
              <a:t>P</a:t>
            </a:r>
            <a:r>
              <a:rPr lang="en-US" sz="1800" dirty="0">
                <a:solidFill>
                  <a:srgbClr val="C505BF"/>
                </a:solidFill>
                <a:latin typeface="Calibri"/>
                <a:cs typeface="Calibri"/>
              </a:rPr>
              <a:t>(</a:t>
            </a:r>
            <a:r>
              <a:rPr lang="en-US" sz="1800" b="1" i="1" dirty="0" err="1">
                <a:solidFill>
                  <a:srgbClr val="C505BF"/>
                </a:solidFill>
                <a:latin typeface="Calibri"/>
                <a:cs typeface="Calibri"/>
              </a:rPr>
              <a:t>W</a:t>
            </a:r>
            <a:r>
              <a:rPr lang="en-US" sz="1800" dirty="0" err="1">
                <a:solidFill>
                  <a:srgbClr val="C505BF"/>
                </a:solidFill>
                <a:latin typeface="Calibri"/>
                <a:cs typeface="Calibri"/>
              </a:rPr>
              <a:t>|</a:t>
            </a:r>
            <a:r>
              <a:rPr lang="en-US" sz="1800" b="1" i="1" dirty="0" err="1">
                <a:solidFill>
                  <a:srgbClr val="C505BF"/>
                </a:solidFill>
                <a:latin typeface="Calibri"/>
                <a:cs typeface="Calibri"/>
              </a:rPr>
              <a:t>e</a:t>
            </a:r>
            <a:r>
              <a:rPr lang="en-US" sz="1800" i="1" dirty="0">
                <a:solidFill>
                  <a:srgbClr val="C505BF"/>
                </a:solidFill>
                <a:latin typeface="Calibri"/>
                <a:cs typeface="Calibri"/>
              </a:rPr>
              <a:t>)</a:t>
            </a:r>
            <a:r>
              <a:rPr lang="en-US" sz="1800" dirty="0">
                <a:latin typeface="Calibri"/>
                <a:cs typeface="Calibri"/>
              </a:rPr>
              <a:t> for parents </a:t>
            </a:r>
            <a:r>
              <a:rPr lang="en-US" sz="1800" b="1" i="1" dirty="0">
                <a:solidFill>
                  <a:srgbClr val="C505BF"/>
                </a:solidFill>
                <a:latin typeface="Calibri"/>
                <a:cs typeface="Calibri"/>
              </a:rPr>
              <a:t>W</a:t>
            </a:r>
            <a:r>
              <a:rPr lang="en-US" sz="1800" dirty="0">
                <a:latin typeface="Calibri"/>
                <a:cs typeface="Calibri"/>
              </a:rPr>
              <a:t> of </a:t>
            </a:r>
            <a:r>
              <a:rPr lang="en-US" sz="1800" i="1" dirty="0">
                <a:solidFill>
                  <a:srgbClr val="C505BF"/>
                </a:solidFill>
                <a:latin typeface="Calibri"/>
                <a:cs typeface="Calibri"/>
              </a:rPr>
              <a:t>U</a:t>
            </a:r>
          </a:p>
          <a:p>
            <a:pPr lvl="2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Compute expected utility of action </a:t>
            </a:r>
            <a:r>
              <a:rPr lang="en-US" sz="1800" i="1" dirty="0">
                <a:solidFill>
                  <a:srgbClr val="C505BF"/>
                </a:solidFill>
                <a:latin typeface="Calibri"/>
                <a:cs typeface="Calibri"/>
              </a:rPr>
              <a:t>a</a:t>
            </a:r>
            <a:r>
              <a:rPr lang="en-US" sz="1800" dirty="0">
                <a:latin typeface="Calibri"/>
                <a:cs typeface="Calibri"/>
              </a:rPr>
              <a:t>: </a:t>
            </a:r>
            <a:r>
              <a:rPr lang="en-US" sz="1800" dirty="0">
                <a:solidFill>
                  <a:srgbClr val="CC00CC"/>
                </a:solidFill>
                <a:sym typeface="Symbol"/>
              </a:rPr>
              <a:t></a:t>
            </a:r>
            <a:r>
              <a:rPr lang="en-US" sz="1800" b="1" i="1" baseline="-25000" dirty="0">
                <a:solidFill>
                  <a:srgbClr val="CC00CC"/>
                </a:solidFill>
                <a:sym typeface="Symbol"/>
              </a:rPr>
              <a:t>w</a:t>
            </a:r>
            <a:r>
              <a:rPr lang="en-US" sz="1800" i="1" dirty="0">
                <a:solidFill>
                  <a:srgbClr val="CC00CC"/>
                </a:solidFill>
                <a:sym typeface="Symbol"/>
              </a:rPr>
              <a:t> P</a:t>
            </a:r>
            <a:r>
              <a:rPr lang="en-US" sz="18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1800" b="1" i="1" dirty="0" err="1">
                <a:solidFill>
                  <a:srgbClr val="CC00CC"/>
                </a:solidFill>
                <a:sym typeface="Symbol"/>
              </a:rPr>
              <a:t>w</a:t>
            </a:r>
            <a:r>
              <a:rPr lang="en-US" sz="1800" dirty="0" err="1">
                <a:solidFill>
                  <a:srgbClr val="CC00CC"/>
                </a:solidFill>
                <a:sym typeface="Symbol"/>
              </a:rPr>
              <a:t>|</a:t>
            </a:r>
            <a:r>
              <a:rPr lang="en-US" sz="1800" b="1" i="1" dirty="0" err="1">
                <a:solidFill>
                  <a:srgbClr val="CC00CC"/>
                </a:solidFill>
                <a:sym typeface="Symbol"/>
              </a:rPr>
              <a:t>e</a:t>
            </a:r>
            <a:r>
              <a:rPr lang="en-US" sz="1800" dirty="0">
                <a:solidFill>
                  <a:srgbClr val="CC00CC"/>
                </a:solidFill>
                <a:sym typeface="Symbol"/>
              </a:rPr>
              <a:t>) </a:t>
            </a:r>
            <a:r>
              <a:rPr lang="en-US" sz="1800" i="1" dirty="0">
                <a:solidFill>
                  <a:srgbClr val="CC00CC"/>
                </a:solidFill>
                <a:sym typeface="Symbol"/>
              </a:rPr>
              <a:t>U</a:t>
            </a:r>
            <a:r>
              <a:rPr lang="en-US" sz="18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1800" i="1" dirty="0" err="1">
                <a:solidFill>
                  <a:srgbClr val="CC00CC"/>
                </a:solidFill>
                <a:sym typeface="Symbol"/>
              </a:rPr>
              <a:t>a,</a:t>
            </a:r>
            <a:r>
              <a:rPr lang="en-US" sz="1800" b="1" i="1" dirty="0" err="1">
                <a:solidFill>
                  <a:srgbClr val="CC00CC"/>
                </a:solidFill>
                <a:sym typeface="Symbol"/>
              </a:rPr>
              <a:t>w</a:t>
            </a:r>
            <a:r>
              <a:rPr lang="en-US" sz="1800" dirty="0">
                <a:solidFill>
                  <a:srgbClr val="CC00CC"/>
                </a:solidFill>
                <a:sym typeface="Symbol"/>
              </a:rPr>
              <a:t>)</a:t>
            </a:r>
            <a:endParaRPr lang="en-US" sz="1800" dirty="0">
              <a:sym typeface="Symbol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sym typeface="Symbol"/>
              </a:rPr>
              <a:t>Return the action with highest expected utility</a:t>
            </a:r>
            <a:endParaRPr lang="en-US" sz="2000" dirty="0"/>
          </a:p>
          <a:p>
            <a:pPr lvl="2">
              <a:lnSpc>
                <a:spcPct val="80000"/>
              </a:lnSpc>
            </a:pPr>
            <a:endParaRPr lang="en-US" sz="1400" dirty="0">
              <a:latin typeface="Calibri"/>
              <a:cs typeface="Calibri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820" y="4681175"/>
            <a:ext cx="3158180" cy="2176824"/>
          </a:xfrm>
          <a:prstGeom prst="rect">
            <a:avLst/>
          </a:prstGeom>
        </p:spPr>
      </p:pic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Example: Take an umbrella?</a:t>
            </a:r>
          </a:p>
        </p:txBody>
      </p:sp>
      <p:cxnSp>
        <p:nvCxnSpPr>
          <p:cNvPr id="22530" name="AutoShape 3"/>
          <p:cNvCxnSpPr>
            <a:cxnSpLocks noChangeShapeType="1"/>
            <a:stCxn id="22531" idx="4"/>
            <a:endCxn id="22532" idx="0"/>
          </p:cNvCxnSpPr>
          <p:nvPr/>
        </p:nvCxnSpPr>
        <p:spPr bwMode="auto">
          <a:xfrm>
            <a:off x="8154988" y="4601354"/>
            <a:ext cx="0" cy="1149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2531" name="Oval 4"/>
          <p:cNvSpPr>
            <a:spLocks noChangeArrowheads="1"/>
          </p:cNvSpPr>
          <p:nvPr/>
        </p:nvSpPr>
        <p:spPr bwMode="auto">
          <a:xfrm>
            <a:off x="7543800" y="4012391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Weather</a:t>
            </a:r>
          </a:p>
        </p:txBody>
      </p:sp>
      <p:sp>
        <p:nvSpPr>
          <p:cNvPr id="22532" name="Oval 5"/>
          <p:cNvSpPr>
            <a:spLocks noChangeArrowheads="1"/>
          </p:cNvSpPr>
          <p:nvPr/>
        </p:nvSpPr>
        <p:spPr bwMode="auto">
          <a:xfrm>
            <a:off x="7543800" y="5764991"/>
            <a:ext cx="1222375" cy="574675"/>
          </a:xfrm>
          <a:prstGeom prst="ellipse">
            <a:avLst/>
          </a:prstGeom>
          <a:solidFill>
            <a:srgbClr val="C0C0C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en-US">
                <a:latin typeface="Calibri"/>
                <a:cs typeface="Calibri"/>
              </a:rPr>
              <a:t>Forecast</a:t>
            </a:r>
          </a:p>
          <a:p>
            <a:pPr algn="ctr" rtl="1"/>
            <a:r>
              <a:rPr lang="en-US">
                <a:latin typeface="Calibri"/>
                <a:cs typeface="Calibri"/>
              </a:rPr>
              <a:t>=bad</a:t>
            </a:r>
          </a:p>
        </p:txBody>
      </p:sp>
      <p:sp>
        <p:nvSpPr>
          <p:cNvPr id="22533" name="Rectangle 6"/>
          <p:cNvSpPr>
            <a:spLocks noChangeArrowheads="1"/>
          </p:cNvSpPr>
          <p:nvPr/>
        </p:nvSpPr>
        <p:spPr bwMode="auto">
          <a:xfrm>
            <a:off x="7620000" y="2224866"/>
            <a:ext cx="1143000" cy="533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/>
                <a:cs typeface="Calibri"/>
              </a:rPr>
              <a:t>Umbrella</a:t>
            </a:r>
          </a:p>
        </p:txBody>
      </p:sp>
      <p:cxnSp>
        <p:nvCxnSpPr>
          <p:cNvPr id="22535" name="AutoShape 10"/>
          <p:cNvCxnSpPr>
            <a:cxnSpLocks noChangeShapeType="1"/>
            <a:stCxn id="22533" idx="3"/>
            <a:endCxn id="22588" idx="1"/>
          </p:cNvCxnSpPr>
          <p:nvPr/>
        </p:nvCxnSpPr>
        <p:spPr bwMode="auto">
          <a:xfrm>
            <a:off x="8763000" y="2491566"/>
            <a:ext cx="1066800" cy="11112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2536" name="AutoShape 11"/>
          <p:cNvCxnSpPr>
            <a:cxnSpLocks noChangeShapeType="1"/>
            <a:stCxn id="22531" idx="6"/>
            <a:endCxn id="22588" idx="1"/>
          </p:cNvCxnSpPr>
          <p:nvPr/>
        </p:nvCxnSpPr>
        <p:spPr bwMode="auto">
          <a:xfrm flipV="1">
            <a:off x="8780463" y="3558366"/>
            <a:ext cx="1035050" cy="7413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aphicFrame>
        <p:nvGraphicFramePr>
          <p:cNvPr id="1184780" name="Group 12"/>
          <p:cNvGraphicFramePr>
            <a:graphicFrameLocks noGrp="1"/>
          </p:cNvGraphicFramePr>
          <p:nvPr>
            <p:extLst/>
          </p:nvPr>
        </p:nvGraphicFramePr>
        <p:xfrm>
          <a:off x="9601200" y="1325608"/>
          <a:ext cx="2286000" cy="1722392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U(A,W)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3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leave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100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3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leave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3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take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3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take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70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184865" name="Group 97"/>
          <p:cNvGraphicFramePr>
            <a:graphicFrameLocks noGrp="1"/>
          </p:cNvGraphicFramePr>
          <p:nvPr>
            <p:extLst/>
          </p:nvPr>
        </p:nvGraphicFramePr>
        <p:xfrm>
          <a:off x="5735432" y="4612153"/>
          <a:ext cx="2057400" cy="1006322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marT="45749" marB="457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P(W|F=bad)</a:t>
                      </a:r>
                    </a:p>
                  </a:txBody>
                  <a:tcPr marT="45749" marB="45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4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marT="45749" marB="457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0.34</a:t>
                      </a:r>
                    </a:p>
                  </a:txBody>
                  <a:tcPr marT="45749" marB="45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4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marT="45749" marB="457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0.66</a:t>
                      </a:r>
                    </a:p>
                  </a:txBody>
                  <a:tcPr marT="45749" marB="45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2579" name="Text Box 83"/>
          <p:cNvSpPr txBox="1">
            <a:spLocks noChangeArrowheads="1"/>
          </p:cNvSpPr>
          <p:nvPr/>
        </p:nvSpPr>
        <p:spPr bwMode="auto">
          <a:xfrm>
            <a:off x="296041" y="3249236"/>
            <a:ext cx="228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Umbrella = leave</a:t>
            </a:r>
          </a:p>
        </p:txBody>
      </p:sp>
      <p:graphicFrame>
        <p:nvGraphicFramePr>
          <p:cNvPr id="23" name="Group 10"/>
          <p:cNvGraphicFramePr>
            <a:graphicFrameLocks noGrp="1"/>
          </p:cNvGraphicFramePr>
          <p:nvPr>
            <p:extLst/>
          </p:nvPr>
        </p:nvGraphicFramePr>
        <p:xfrm>
          <a:off x="6477794" y="3520392"/>
          <a:ext cx="990600" cy="518208"/>
        </p:xfrm>
        <a:graphic>
          <a:graphicData uri="http://schemas.openxmlformats.org/drawingml/2006/table">
            <a:tbl>
              <a:tblPr/>
              <a:tblGrid>
                <a:gridCol w="49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21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P(W)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1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0.7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5" name="Group 97"/>
          <p:cNvGraphicFramePr>
            <a:graphicFrameLocks noGrp="1"/>
          </p:cNvGraphicFramePr>
          <p:nvPr>
            <p:extLst/>
          </p:nvPr>
        </p:nvGraphicFramePr>
        <p:xfrm>
          <a:off x="5885978" y="5862303"/>
          <a:ext cx="1524000" cy="823134"/>
        </p:xfrm>
        <a:graphic>
          <a:graphicData uri="http://schemas.openxmlformats.org/drawingml/2006/table">
            <a:tbl>
              <a:tblPr/>
              <a:tblGrid>
                <a:gridCol w="564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9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19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marT="45749" marB="457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P(F=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bad|W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</a:p>
                  </a:txBody>
                  <a:tcPr marT="45749" marB="45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2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marT="45749" marB="457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0.17</a:t>
                      </a:r>
                    </a:p>
                  </a:txBody>
                  <a:tcPr marT="45749" marB="45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2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marT="45749" marB="457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0.77</a:t>
                      </a:r>
                    </a:p>
                  </a:txBody>
                  <a:tcPr marT="45749" marB="45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77041" y="3630236"/>
            <a:ext cx="489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505BF"/>
                </a:solidFill>
              </a:rPr>
              <a:t>EU(</a:t>
            </a:r>
            <a:r>
              <a:rPr lang="en-US" dirty="0" err="1">
                <a:solidFill>
                  <a:srgbClr val="C505BF"/>
                </a:solidFill>
              </a:rPr>
              <a:t>leave|</a:t>
            </a:r>
            <a:r>
              <a:rPr lang="en-US" i="1" dirty="0" err="1">
                <a:solidFill>
                  <a:srgbClr val="C505BF"/>
                </a:solidFill>
              </a:rPr>
              <a:t>F</a:t>
            </a:r>
            <a:r>
              <a:rPr lang="en-US" dirty="0">
                <a:solidFill>
                  <a:srgbClr val="C505BF"/>
                </a:solidFill>
              </a:rPr>
              <a:t>=bad) =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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w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 P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i="1" dirty="0" err="1">
                <a:solidFill>
                  <a:srgbClr val="CC00CC"/>
                </a:solidFill>
                <a:sym typeface="Symbol"/>
              </a:rPr>
              <a:t>w</a:t>
            </a:r>
            <a:r>
              <a:rPr lang="en-US" dirty="0" err="1">
                <a:solidFill>
                  <a:srgbClr val="CC00CC"/>
                </a:solidFill>
                <a:sym typeface="Symbol"/>
              </a:rPr>
              <a:t>|</a:t>
            </a:r>
            <a:r>
              <a:rPr lang="en-US" i="1" dirty="0" err="1">
                <a:solidFill>
                  <a:srgbClr val="CC00CC"/>
                </a:solidFill>
                <a:sym typeface="Symbol"/>
              </a:rPr>
              <a:t>F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=</a:t>
            </a:r>
            <a:r>
              <a:rPr lang="en-US" dirty="0">
                <a:solidFill>
                  <a:srgbClr val="CC00CC"/>
                </a:solidFill>
                <a:sym typeface="Symbol"/>
              </a:rPr>
              <a:t>bad)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U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dirty="0" err="1">
                <a:solidFill>
                  <a:srgbClr val="CC00CC"/>
                </a:solidFill>
                <a:sym typeface="Symbol"/>
              </a:rPr>
              <a:t>leave,</a:t>
            </a:r>
            <a:r>
              <a:rPr lang="en-US" i="1" dirty="0" err="1">
                <a:solidFill>
                  <a:srgbClr val="CC00CC"/>
                </a:solidFill>
                <a:sym typeface="Symbol"/>
              </a:rPr>
              <a:t>w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</a:t>
            </a:r>
            <a:endParaRPr lang="en-US" dirty="0"/>
          </a:p>
        </p:txBody>
      </p:sp>
      <p:sp>
        <p:nvSpPr>
          <p:cNvPr id="30" name="Rounded Rectangular Callout 29"/>
          <p:cNvSpPr/>
          <p:nvPr/>
        </p:nvSpPr>
        <p:spPr>
          <a:xfrm>
            <a:off x="4267200" y="1394847"/>
            <a:ext cx="2496932" cy="510153"/>
          </a:xfrm>
          <a:prstGeom prst="wedgeRoundRectCallout">
            <a:avLst>
              <a:gd name="adj1" fmla="val -61309"/>
              <a:gd name="adj2" fmla="val 147685"/>
              <a:gd name="adj3" fmla="val 16667"/>
            </a:avLst>
          </a:prstGeom>
          <a:solidFill>
            <a:srgbClr val="FFFFFF"/>
          </a:soli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Bayes net inference!</a:t>
            </a:r>
          </a:p>
        </p:txBody>
      </p:sp>
      <p:pic>
        <p:nvPicPr>
          <p:cNvPr id="21" name="Picture 20" descr="latex-image-1.pdf">
            <a:extLst>
              <a:ext uri="{FF2B5EF4-FFF2-40B4-BE49-F238E27FC236}">
                <a16:creationId xmlns:a16="http://schemas.microsoft.com/office/drawing/2014/main" id="{2E71FD13-2348-044E-A919-97B3C434D1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986" y="4275782"/>
            <a:ext cx="729343" cy="322268"/>
          </a:xfrm>
          <a:prstGeom prst="rect">
            <a:avLst/>
          </a:prstGeom>
        </p:spPr>
      </p:pic>
      <p:pic>
        <p:nvPicPr>
          <p:cNvPr id="22" name="Picture 21" descr="latex-image-1.pdf">
            <a:extLst>
              <a:ext uri="{FF2B5EF4-FFF2-40B4-BE49-F238E27FC236}">
                <a16:creationId xmlns:a16="http://schemas.microsoft.com/office/drawing/2014/main" id="{8976964A-7E78-5D47-9988-E470FCB3E5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608" y="4262124"/>
            <a:ext cx="1085548" cy="3495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F5F62F5-091F-CC40-B9F3-59BC3D914307}"/>
              </a:ext>
            </a:extLst>
          </p:cNvPr>
          <p:cNvSpPr txBox="1"/>
          <p:nvPr/>
        </p:nvSpPr>
        <p:spPr>
          <a:xfrm>
            <a:off x="1425245" y="4231778"/>
            <a:ext cx="1155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have:</a:t>
            </a:r>
          </a:p>
        </p:txBody>
      </p:sp>
      <p:pic>
        <p:nvPicPr>
          <p:cNvPr id="27" name="Picture 26" descr="latex-image-1.pdf">
            <a:extLst>
              <a:ext uri="{FF2B5EF4-FFF2-40B4-BE49-F238E27FC236}">
                <a16:creationId xmlns:a16="http://schemas.microsoft.com/office/drawing/2014/main" id="{F0E8553B-ACAD-874F-BBDE-B23427C234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598" y="4778718"/>
            <a:ext cx="1155124" cy="371989"/>
          </a:xfrm>
          <a:prstGeom prst="rect">
            <a:avLst/>
          </a:prstGeom>
        </p:spPr>
      </p:pic>
      <p:pic>
        <p:nvPicPr>
          <p:cNvPr id="28" name="Picture 27" descr="latex-image-1.pdf">
            <a:extLst>
              <a:ext uri="{FF2B5EF4-FFF2-40B4-BE49-F238E27FC236}">
                <a16:creationId xmlns:a16="http://schemas.microsoft.com/office/drawing/2014/main" id="{C782159A-8FC0-D244-8616-10F871DB4A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367" y="4704432"/>
            <a:ext cx="1747228" cy="700502"/>
          </a:xfrm>
          <a:prstGeom prst="rect">
            <a:avLst/>
          </a:prstGeom>
        </p:spPr>
      </p:pic>
      <p:pic>
        <p:nvPicPr>
          <p:cNvPr id="29" name="Picture 28" descr="latex-image-1.pdf">
            <a:extLst>
              <a:ext uri="{FF2B5EF4-FFF2-40B4-BE49-F238E27FC236}">
                <a16:creationId xmlns:a16="http://schemas.microsoft.com/office/drawing/2014/main" id="{A66CB77E-7D60-134A-BB44-3D267B6117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409" y="5503231"/>
            <a:ext cx="2280936" cy="67497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C271520-7933-8342-8305-08CE7959C36A}"/>
              </a:ext>
            </a:extLst>
          </p:cNvPr>
          <p:cNvSpPr/>
          <p:nvPr/>
        </p:nvSpPr>
        <p:spPr>
          <a:xfrm>
            <a:off x="1052741" y="4162841"/>
            <a:ext cx="3954406" cy="2176825"/>
          </a:xfrm>
          <a:prstGeom prst="rect">
            <a:avLst/>
          </a:prstGeom>
          <a:noFill/>
          <a:ln>
            <a:solidFill>
              <a:schemeClr val="accent5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AAD56D2-54BD-2F44-8B2F-DA3F878D2CA3}"/>
              </a:ext>
            </a:extLst>
          </p:cNvPr>
          <p:cNvCxnSpPr/>
          <p:nvPr/>
        </p:nvCxnSpPr>
        <p:spPr>
          <a:xfrm>
            <a:off x="296041" y="3234949"/>
            <a:ext cx="7113937" cy="142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26959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79" grpId="0"/>
      <p:bldP spid="2" grpId="0"/>
      <p:bldP spid="30" grpId="0" animBg="1"/>
      <p:bldP spid="3" grpId="0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4" name="Group 7"/>
          <p:cNvGrpSpPr>
            <a:grpSpLocks/>
          </p:cNvGrpSpPr>
          <p:nvPr/>
        </p:nvGrpSpPr>
        <p:grpSpPr bwMode="auto">
          <a:xfrm>
            <a:off x="9829800" y="3291666"/>
            <a:ext cx="838200" cy="533400"/>
            <a:chOff x="4368" y="1728"/>
            <a:chExt cx="528" cy="336"/>
          </a:xfrm>
        </p:grpSpPr>
        <p:sp>
          <p:nvSpPr>
            <p:cNvPr id="22588" name="Freeform 8"/>
            <p:cNvSpPr>
              <a:spLocks/>
            </p:cNvSpPr>
            <p:nvPr/>
          </p:nvSpPr>
          <p:spPr bwMode="auto">
            <a:xfrm>
              <a:off x="4368" y="1728"/>
              <a:ext cx="528" cy="336"/>
            </a:xfrm>
            <a:custGeom>
              <a:avLst/>
              <a:gdLst>
                <a:gd name="T0" fmla="*/ 16 w 783"/>
                <a:gd name="T1" fmla="*/ 0 h 288"/>
                <a:gd name="T2" fmla="*/ 0 w 783"/>
                <a:gd name="T3" fmla="*/ 496 h 288"/>
                <a:gd name="T4" fmla="*/ 16 w 783"/>
                <a:gd name="T5" fmla="*/ 988 h 288"/>
                <a:gd name="T6" fmla="*/ 34 w 783"/>
                <a:gd name="T7" fmla="*/ 484 h 288"/>
                <a:gd name="T8" fmla="*/ 16 w 783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3"/>
                <a:gd name="T16" fmla="*/ 0 h 288"/>
                <a:gd name="T17" fmla="*/ 783 w 783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3" h="288">
                  <a:moveTo>
                    <a:pt x="384" y="0"/>
                  </a:moveTo>
                  <a:lnTo>
                    <a:pt x="0" y="144"/>
                  </a:lnTo>
                  <a:lnTo>
                    <a:pt x="384" y="288"/>
                  </a:lnTo>
                  <a:lnTo>
                    <a:pt x="783" y="141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22589" name="Text Box 9"/>
            <p:cNvSpPr txBox="1">
              <a:spLocks noChangeArrowheads="1"/>
            </p:cNvSpPr>
            <p:nvPr/>
          </p:nvSpPr>
          <p:spPr bwMode="auto">
            <a:xfrm>
              <a:off x="4512" y="1776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>
                  <a:latin typeface="Calibri"/>
                  <a:cs typeface="Calibri"/>
                </a:rPr>
                <a:t>U</a:t>
              </a:r>
            </a:p>
          </p:txBody>
        </p:sp>
      </p:grp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381000" y="1269999"/>
            <a:ext cx="7240588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Decision algorithm: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Fix evidence </a:t>
            </a:r>
            <a:r>
              <a:rPr lang="en-US" sz="2000" b="1" i="1" dirty="0">
                <a:solidFill>
                  <a:srgbClr val="C505BF"/>
                </a:solidFill>
                <a:latin typeface="Calibri"/>
                <a:cs typeface="Calibri"/>
              </a:rPr>
              <a:t>e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For each possible action </a:t>
            </a:r>
            <a:r>
              <a:rPr lang="en-US" sz="2000" i="1" dirty="0">
                <a:solidFill>
                  <a:srgbClr val="C505BF"/>
                </a:solidFill>
                <a:latin typeface="Calibri"/>
                <a:cs typeface="Calibri"/>
              </a:rPr>
              <a:t>a</a:t>
            </a:r>
          </a:p>
          <a:p>
            <a:pPr lvl="2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Fix action node to </a:t>
            </a:r>
            <a:r>
              <a:rPr lang="en-US" sz="1800" i="1" dirty="0">
                <a:solidFill>
                  <a:srgbClr val="C505BF"/>
                </a:solidFill>
                <a:latin typeface="Calibri"/>
                <a:cs typeface="Calibri"/>
              </a:rPr>
              <a:t>a</a:t>
            </a:r>
          </a:p>
          <a:p>
            <a:pPr lvl="2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Compute posterior </a:t>
            </a:r>
            <a:r>
              <a:rPr lang="en-US" sz="1800" i="1" dirty="0">
                <a:solidFill>
                  <a:srgbClr val="C505BF"/>
                </a:solidFill>
                <a:latin typeface="Calibri"/>
                <a:cs typeface="Calibri"/>
              </a:rPr>
              <a:t>P</a:t>
            </a:r>
            <a:r>
              <a:rPr lang="en-US" sz="1800" dirty="0">
                <a:solidFill>
                  <a:srgbClr val="C505BF"/>
                </a:solidFill>
                <a:latin typeface="Calibri"/>
                <a:cs typeface="Calibri"/>
              </a:rPr>
              <a:t>(</a:t>
            </a:r>
            <a:r>
              <a:rPr lang="en-US" sz="1800" b="1" i="1" dirty="0" err="1">
                <a:solidFill>
                  <a:srgbClr val="C505BF"/>
                </a:solidFill>
                <a:latin typeface="Calibri"/>
                <a:cs typeface="Calibri"/>
              </a:rPr>
              <a:t>W</a:t>
            </a:r>
            <a:r>
              <a:rPr lang="en-US" sz="1800" dirty="0" err="1">
                <a:solidFill>
                  <a:srgbClr val="C505BF"/>
                </a:solidFill>
                <a:latin typeface="Calibri"/>
                <a:cs typeface="Calibri"/>
              </a:rPr>
              <a:t>|</a:t>
            </a:r>
            <a:r>
              <a:rPr lang="en-US" sz="1800" b="1" i="1" dirty="0" err="1">
                <a:solidFill>
                  <a:srgbClr val="C505BF"/>
                </a:solidFill>
                <a:latin typeface="Calibri"/>
                <a:cs typeface="Calibri"/>
              </a:rPr>
              <a:t>e</a:t>
            </a:r>
            <a:r>
              <a:rPr lang="en-US" sz="1800" i="1" dirty="0" err="1">
                <a:solidFill>
                  <a:srgbClr val="C505BF"/>
                </a:solidFill>
                <a:latin typeface="Calibri"/>
                <a:cs typeface="Calibri"/>
              </a:rPr>
              <a:t>,a</a:t>
            </a:r>
            <a:r>
              <a:rPr lang="en-US" sz="1800" dirty="0">
                <a:solidFill>
                  <a:srgbClr val="C505BF"/>
                </a:solidFill>
                <a:latin typeface="Calibri"/>
                <a:cs typeface="Calibri"/>
              </a:rPr>
              <a:t>)</a:t>
            </a:r>
            <a:r>
              <a:rPr lang="en-US" sz="1800" dirty="0">
                <a:latin typeface="Calibri"/>
                <a:cs typeface="Calibri"/>
              </a:rPr>
              <a:t> for parents </a:t>
            </a:r>
            <a:r>
              <a:rPr lang="en-US" sz="1800" b="1" i="1" dirty="0">
                <a:solidFill>
                  <a:srgbClr val="C505BF"/>
                </a:solidFill>
                <a:latin typeface="Calibri"/>
                <a:cs typeface="Calibri"/>
              </a:rPr>
              <a:t>W</a:t>
            </a:r>
            <a:r>
              <a:rPr lang="en-US" sz="1800" dirty="0">
                <a:latin typeface="Calibri"/>
                <a:cs typeface="Calibri"/>
              </a:rPr>
              <a:t> of </a:t>
            </a:r>
            <a:r>
              <a:rPr lang="en-US" sz="1800" i="1" dirty="0">
                <a:solidFill>
                  <a:srgbClr val="C505BF"/>
                </a:solidFill>
                <a:latin typeface="Calibri"/>
                <a:cs typeface="Calibri"/>
              </a:rPr>
              <a:t>U</a:t>
            </a:r>
          </a:p>
          <a:p>
            <a:pPr lvl="2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Compute expected utility of action </a:t>
            </a:r>
            <a:r>
              <a:rPr lang="en-US" sz="1800" i="1" dirty="0">
                <a:solidFill>
                  <a:srgbClr val="C505BF"/>
                </a:solidFill>
                <a:latin typeface="Calibri"/>
                <a:cs typeface="Calibri"/>
              </a:rPr>
              <a:t>a</a:t>
            </a:r>
            <a:r>
              <a:rPr lang="en-US" sz="1800" dirty="0">
                <a:latin typeface="Calibri"/>
                <a:cs typeface="Calibri"/>
              </a:rPr>
              <a:t>: </a:t>
            </a:r>
            <a:r>
              <a:rPr lang="en-US" sz="1800" dirty="0">
                <a:solidFill>
                  <a:srgbClr val="CC00CC"/>
                </a:solidFill>
                <a:sym typeface="Symbol"/>
              </a:rPr>
              <a:t></a:t>
            </a:r>
            <a:r>
              <a:rPr lang="en-US" sz="1800" b="1" i="1" baseline="-25000" dirty="0">
                <a:solidFill>
                  <a:srgbClr val="CC00CC"/>
                </a:solidFill>
                <a:sym typeface="Symbol"/>
              </a:rPr>
              <a:t>w</a:t>
            </a:r>
            <a:r>
              <a:rPr lang="en-US" sz="1800" i="1" dirty="0">
                <a:solidFill>
                  <a:srgbClr val="CC00CC"/>
                </a:solidFill>
                <a:sym typeface="Symbol"/>
              </a:rPr>
              <a:t> P</a:t>
            </a:r>
            <a:r>
              <a:rPr lang="en-US" sz="18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1800" b="1" i="1" dirty="0" err="1">
                <a:solidFill>
                  <a:srgbClr val="CC00CC"/>
                </a:solidFill>
                <a:sym typeface="Symbol"/>
              </a:rPr>
              <a:t>w</a:t>
            </a:r>
            <a:r>
              <a:rPr lang="en-US" sz="1800" dirty="0" err="1">
                <a:solidFill>
                  <a:srgbClr val="CC00CC"/>
                </a:solidFill>
                <a:sym typeface="Symbol"/>
              </a:rPr>
              <a:t>|</a:t>
            </a:r>
            <a:r>
              <a:rPr lang="en-US" sz="1800" b="1" i="1" dirty="0" err="1">
                <a:solidFill>
                  <a:srgbClr val="CC00CC"/>
                </a:solidFill>
                <a:sym typeface="Symbol"/>
              </a:rPr>
              <a:t>e</a:t>
            </a:r>
            <a:r>
              <a:rPr lang="en-US" sz="1800" dirty="0" err="1">
                <a:solidFill>
                  <a:srgbClr val="CC00CC"/>
                </a:solidFill>
                <a:sym typeface="Symbol"/>
              </a:rPr>
              <a:t>,</a:t>
            </a:r>
            <a:r>
              <a:rPr lang="en-US" sz="1800" i="1" dirty="0" err="1">
                <a:solidFill>
                  <a:srgbClr val="CC00CC"/>
                </a:solidFill>
                <a:sym typeface="Symbol"/>
              </a:rPr>
              <a:t>a</a:t>
            </a:r>
            <a:r>
              <a:rPr lang="en-US" sz="1800" dirty="0">
                <a:solidFill>
                  <a:srgbClr val="CC00CC"/>
                </a:solidFill>
                <a:sym typeface="Symbol"/>
              </a:rPr>
              <a:t>) </a:t>
            </a:r>
            <a:r>
              <a:rPr lang="en-US" sz="1800" i="1" dirty="0">
                <a:solidFill>
                  <a:srgbClr val="CC00CC"/>
                </a:solidFill>
                <a:sym typeface="Symbol"/>
              </a:rPr>
              <a:t>U</a:t>
            </a:r>
            <a:r>
              <a:rPr lang="en-US" sz="18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1800" i="1" dirty="0" err="1">
                <a:solidFill>
                  <a:srgbClr val="CC00CC"/>
                </a:solidFill>
                <a:sym typeface="Symbol"/>
              </a:rPr>
              <a:t>a,</a:t>
            </a:r>
            <a:r>
              <a:rPr lang="en-US" sz="1800" b="1" i="1" dirty="0" err="1">
                <a:solidFill>
                  <a:srgbClr val="CC00CC"/>
                </a:solidFill>
                <a:sym typeface="Symbol"/>
              </a:rPr>
              <a:t>w</a:t>
            </a:r>
            <a:r>
              <a:rPr lang="en-US" sz="1800" dirty="0">
                <a:solidFill>
                  <a:srgbClr val="CC00CC"/>
                </a:solidFill>
                <a:sym typeface="Symbol"/>
              </a:rPr>
              <a:t>)</a:t>
            </a:r>
            <a:endParaRPr lang="en-US" sz="1800" dirty="0">
              <a:sym typeface="Symbol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sym typeface="Symbol"/>
              </a:rPr>
              <a:t>Return action with highest expected utility</a:t>
            </a:r>
            <a:endParaRPr lang="en-US" sz="2000" dirty="0"/>
          </a:p>
          <a:p>
            <a:pPr lvl="2">
              <a:lnSpc>
                <a:spcPct val="80000"/>
              </a:lnSpc>
            </a:pPr>
            <a:endParaRPr lang="en-US" sz="1400" dirty="0">
              <a:latin typeface="Calibri"/>
              <a:cs typeface="Calibri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820" y="4681175"/>
            <a:ext cx="3158180" cy="2176824"/>
          </a:xfrm>
          <a:prstGeom prst="rect">
            <a:avLst/>
          </a:prstGeom>
        </p:spPr>
      </p:pic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Example: Take an umbrella?</a:t>
            </a:r>
          </a:p>
        </p:txBody>
      </p:sp>
      <p:cxnSp>
        <p:nvCxnSpPr>
          <p:cNvPr id="22530" name="AutoShape 3"/>
          <p:cNvCxnSpPr>
            <a:cxnSpLocks noChangeShapeType="1"/>
            <a:stCxn id="22531" idx="4"/>
            <a:endCxn id="22532" idx="0"/>
          </p:cNvCxnSpPr>
          <p:nvPr/>
        </p:nvCxnSpPr>
        <p:spPr bwMode="auto">
          <a:xfrm>
            <a:off x="8154988" y="4601354"/>
            <a:ext cx="0" cy="1149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2531" name="Oval 4"/>
          <p:cNvSpPr>
            <a:spLocks noChangeArrowheads="1"/>
          </p:cNvSpPr>
          <p:nvPr/>
        </p:nvSpPr>
        <p:spPr bwMode="auto">
          <a:xfrm>
            <a:off x="7543800" y="4012391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Weather</a:t>
            </a:r>
          </a:p>
        </p:txBody>
      </p:sp>
      <p:sp>
        <p:nvSpPr>
          <p:cNvPr id="22532" name="Oval 5"/>
          <p:cNvSpPr>
            <a:spLocks noChangeArrowheads="1"/>
          </p:cNvSpPr>
          <p:nvPr/>
        </p:nvSpPr>
        <p:spPr bwMode="auto">
          <a:xfrm>
            <a:off x="7543800" y="5764991"/>
            <a:ext cx="1222375" cy="574675"/>
          </a:xfrm>
          <a:prstGeom prst="ellipse">
            <a:avLst/>
          </a:prstGeom>
          <a:solidFill>
            <a:srgbClr val="C0C0C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en-US">
                <a:latin typeface="Calibri"/>
                <a:cs typeface="Calibri"/>
              </a:rPr>
              <a:t>Forecast</a:t>
            </a:r>
          </a:p>
          <a:p>
            <a:pPr algn="ctr" rtl="1"/>
            <a:r>
              <a:rPr lang="en-US">
                <a:latin typeface="Calibri"/>
                <a:cs typeface="Calibri"/>
              </a:rPr>
              <a:t>=bad</a:t>
            </a:r>
          </a:p>
        </p:txBody>
      </p:sp>
      <p:sp>
        <p:nvSpPr>
          <p:cNvPr id="22533" name="Rectangle 6"/>
          <p:cNvSpPr>
            <a:spLocks noChangeArrowheads="1"/>
          </p:cNvSpPr>
          <p:nvPr/>
        </p:nvSpPr>
        <p:spPr bwMode="auto">
          <a:xfrm>
            <a:off x="7620000" y="2224866"/>
            <a:ext cx="1143000" cy="533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/>
                <a:cs typeface="Calibri"/>
              </a:rPr>
              <a:t>Umbrella</a:t>
            </a:r>
          </a:p>
        </p:txBody>
      </p:sp>
      <p:cxnSp>
        <p:nvCxnSpPr>
          <p:cNvPr id="22535" name="AutoShape 10"/>
          <p:cNvCxnSpPr>
            <a:cxnSpLocks noChangeShapeType="1"/>
            <a:stCxn id="22533" idx="3"/>
            <a:endCxn id="22588" idx="1"/>
          </p:cNvCxnSpPr>
          <p:nvPr/>
        </p:nvCxnSpPr>
        <p:spPr bwMode="auto">
          <a:xfrm>
            <a:off x="8763000" y="2491566"/>
            <a:ext cx="1066800" cy="11112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2536" name="AutoShape 11"/>
          <p:cNvCxnSpPr>
            <a:cxnSpLocks noChangeShapeType="1"/>
            <a:stCxn id="22531" idx="6"/>
            <a:endCxn id="22588" idx="1"/>
          </p:cNvCxnSpPr>
          <p:nvPr/>
        </p:nvCxnSpPr>
        <p:spPr bwMode="auto">
          <a:xfrm flipV="1">
            <a:off x="8780463" y="3558366"/>
            <a:ext cx="1035050" cy="7413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aphicFrame>
        <p:nvGraphicFramePr>
          <p:cNvPr id="1184780" name="Group 12"/>
          <p:cNvGraphicFramePr>
            <a:graphicFrameLocks noGrp="1"/>
          </p:cNvGraphicFramePr>
          <p:nvPr/>
        </p:nvGraphicFramePr>
        <p:xfrm>
          <a:off x="9601200" y="1325608"/>
          <a:ext cx="2286000" cy="1722392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U(A,W)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3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leave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100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3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leave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3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take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3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take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70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184865" name="Group 97"/>
          <p:cNvGraphicFramePr>
            <a:graphicFrameLocks noGrp="1"/>
          </p:cNvGraphicFramePr>
          <p:nvPr/>
        </p:nvGraphicFramePr>
        <p:xfrm>
          <a:off x="5735432" y="4612153"/>
          <a:ext cx="2057400" cy="1006322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marT="45749" marB="457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P(W|F=bad)</a:t>
                      </a:r>
                    </a:p>
                  </a:txBody>
                  <a:tcPr marT="45749" marB="45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4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marT="45749" marB="457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0.34</a:t>
                      </a:r>
                    </a:p>
                  </a:txBody>
                  <a:tcPr marT="45749" marB="45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4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marT="45749" marB="457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0.66</a:t>
                      </a:r>
                    </a:p>
                  </a:txBody>
                  <a:tcPr marT="45749" marB="45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2579" name="Text Box 83"/>
          <p:cNvSpPr txBox="1">
            <a:spLocks noChangeArrowheads="1"/>
          </p:cNvSpPr>
          <p:nvPr/>
        </p:nvSpPr>
        <p:spPr bwMode="auto">
          <a:xfrm>
            <a:off x="457200" y="3671887"/>
            <a:ext cx="228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Umbrella = leave</a:t>
            </a:r>
          </a:p>
        </p:txBody>
      </p:sp>
      <p:sp>
        <p:nvSpPr>
          <p:cNvPr id="22580" name="Text Box 84"/>
          <p:cNvSpPr txBox="1">
            <a:spLocks noChangeArrowheads="1"/>
          </p:cNvSpPr>
          <p:nvPr/>
        </p:nvSpPr>
        <p:spPr bwMode="auto">
          <a:xfrm>
            <a:off x="457200" y="4967287"/>
            <a:ext cx="228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Umbrella = take</a:t>
            </a:r>
          </a:p>
        </p:txBody>
      </p:sp>
      <p:sp>
        <p:nvSpPr>
          <p:cNvPr id="22583" name="Text Box 89"/>
          <p:cNvSpPr txBox="1">
            <a:spLocks noChangeArrowheads="1"/>
          </p:cNvSpPr>
          <p:nvPr/>
        </p:nvSpPr>
        <p:spPr bwMode="auto">
          <a:xfrm>
            <a:off x="457200" y="6262687"/>
            <a:ext cx="2743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Optimal decision = take!</a:t>
            </a:r>
          </a:p>
        </p:txBody>
      </p:sp>
      <p:graphicFrame>
        <p:nvGraphicFramePr>
          <p:cNvPr id="23" name="Group 10"/>
          <p:cNvGraphicFramePr>
            <a:graphicFrameLocks noGrp="1"/>
          </p:cNvGraphicFramePr>
          <p:nvPr/>
        </p:nvGraphicFramePr>
        <p:xfrm>
          <a:off x="6477794" y="3520392"/>
          <a:ext cx="990600" cy="518208"/>
        </p:xfrm>
        <a:graphic>
          <a:graphicData uri="http://schemas.openxmlformats.org/drawingml/2006/table">
            <a:tbl>
              <a:tblPr/>
              <a:tblGrid>
                <a:gridCol w="49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21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P(W)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1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0.7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5" name="Group 97"/>
          <p:cNvGraphicFramePr>
            <a:graphicFrameLocks noGrp="1"/>
          </p:cNvGraphicFramePr>
          <p:nvPr/>
        </p:nvGraphicFramePr>
        <p:xfrm>
          <a:off x="5885978" y="5862303"/>
          <a:ext cx="1524000" cy="823134"/>
        </p:xfrm>
        <a:graphic>
          <a:graphicData uri="http://schemas.openxmlformats.org/drawingml/2006/table">
            <a:tbl>
              <a:tblPr/>
              <a:tblGrid>
                <a:gridCol w="564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9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19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marT="45749" marB="457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P(F=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bad|W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</a:p>
                  </a:txBody>
                  <a:tcPr marT="45749" marB="45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2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marT="45749" marB="457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0.17</a:t>
                      </a:r>
                    </a:p>
                  </a:txBody>
                  <a:tcPr marT="45749" marB="45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2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marT="45749" marB="457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0.77</a:t>
                      </a:r>
                    </a:p>
                  </a:txBody>
                  <a:tcPr marT="45749" marB="45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38200" y="4052887"/>
            <a:ext cx="489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505BF"/>
                </a:solidFill>
              </a:rPr>
              <a:t>EU(</a:t>
            </a:r>
            <a:r>
              <a:rPr lang="en-US" dirty="0" err="1">
                <a:solidFill>
                  <a:srgbClr val="C505BF"/>
                </a:solidFill>
              </a:rPr>
              <a:t>leave|</a:t>
            </a:r>
            <a:r>
              <a:rPr lang="en-US" i="1" dirty="0" err="1">
                <a:solidFill>
                  <a:srgbClr val="C505BF"/>
                </a:solidFill>
              </a:rPr>
              <a:t>F</a:t>
            </a:r>
            <a:r>
              <a:rPr lang="en-US" dirty="0">
                <a:solidFill>
                  <a:srgbClr val="C505BF"/>
                </a:solidFill>
              </a:rPr>
              <a:t>=bad) =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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w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 P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i="1" dirty="0" err="1">
                <a:solidFill>
                  <a:srgbClr val="CC00CC"/>
                </a:solidFill>
                <a:sym typeface="Symbol"/>
              </a:rPr>
              <a:t>w</a:t>
            </a:r>
            <a:r>
              <a:rPr lang="en-US" dirty="0" err="1">
                <a:solidFill>
                  <a:srgbClr val="CC00CC"/>
                </a:solidFill>
                <a:sym typeface="Symbol"/>
              </a:rPr>
              <a:t>|</a:t>
            </a:r>
            <a:r>
              <a:rPr lang="en-US" i="1" dirty="0" err="1">
                <a:solidFill>
                  <a:srgbClr val="CC00CC"/>
                </a:solidFill>
                <a:sym typeface="Symbol"/>
              </a:rPr>
              <a:t>F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=</a:t>
            </a:r>
            <a:r>
              <a:rPr lang="en-US" dirty="0">
                <a:solidFill>
                  <a:srgbClr val="CC00CC"/>
                </a:solidFill>
                <a:sym typeface="Symbol"/>
              </a:rPr>
              <a:t>bad)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U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dirty="0" err="1">
                <a:solidFill>
                  <a:srgbClr val="CC00CC"/>
                </a:solidFill>
                <a:sym typeface="Symbol"/>
              </a:rPr>
              <a:t>leave,</a:t>
            </a:r>
            <a:r>
              <a:rPr lang="en-US" i="1" dirty="0" err="1">
                <a:solidFill>
                  <a:srgbClr val="CC00CC"/>
                </a:solidFill>
                <a:sym typeface="Symbol"/>
              </a:rPr>
              <a:t>w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838200" y="4521755"/>
            <a:ext cx="3065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505BF"/>
                </a:solidFill>
              </a:rPr>
              <a:t>    = </a:t>
            </a:r>
            <a:r>
              <a:rPr lang="en-US" dirty="0">
                <a:solidFill>
                  <a:srgbClr val="FF0000"/>
                </a:solidFill>
              </a:rPr>
              <a:t>0.34</a:t>
            </a:r>
            <a:r>
              <a:rPr lang="en-US" dirty="0">
                <a:solidFill>
                  <a:srgbClr val="C505B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100</a:t>
            </a:r>
            <a:r>
              <a:rPr lang="en-US" dirty="0">
                <a:solidFill>
                  <a:srgbClr val="C505BF"/>
                </a:solidFill>
              </a:rPr>
              <a:t> + </a:t>
            </a:r>
            <a:r>
              <a:rPr lang="en-US" dirty="0">
                <a:solidFill>
                  <a:srgbClr val="FF0000"/>
                </a:solidFill>
              </a:rPr>
              <a:t>0.66</a:t>
            </a:r>
            <a:r>
              <a:rPr lang="en-US" dirty="0">
                <a:solidFill>
                  <a:srgbClr val="C505B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0</a:t>
            </a:r>
            <a:r>
              <a:rPr lang="en-US" dirty="0">
                <a:solidFill>
                  <a:srgbClr val="C505BF"/>
                </a:solidFill>
              </a:rPr>
              <a:t> = </a:t>
            </a:r>
            <a:r>
              <a:rPr lang="en-US" dirty="0">
                <a:solidFill>
                  <a:srgbClr val="0000FF"/>
                </a:solidFill>
              </a:rPr>
              <a:t>34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38200" y="5348287"/>
            <a:ext cx="4666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505BF"/>
                </a:solidFill>
              </a:rPr>
              <a:t>EU(</a:t>
            </a:r>
            <a:r>
              <a:rPr lang="en-US" dirty="0" err="1">
                <a:solidFill>
                  <a:srgbClr val="C505BF"/>
                </a:solidFill>
              </a:rPr>
              <a:t>take|</a:t>
            </a:r>
            <a:r>
              <a:rPr lang="en-US" i="1" dirty="0" err="1">
                <a:solidFill>
                  <a:srgbClr val="C505BF"/>
                </a:solidFill>
              </a:rPr>
              <a:t>F</a:t>
            </a:r>
            <a:r>
              <a:rPr lang="en-US" dirty="0">
                <a:solidFill>
                  <a:srgbClr val="C505BF"/>
                </a:solidFill>
              </a:rPr>
              <a:t>=bad) =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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w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 P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i="1" dirty="0" err="1">
                <a:solidFill>
                  <a:srgbClr val="CC00CC"/>
                </a:solidFill>
                <a:sym typeface="Symbol"/>
              </a:rPr>
              <a:t>w</a:t>
            </a:r>
            <a:r>
              <a:rPr lang="en-US" dirty="0" err="1">
                <a:solidFill>
                  <a:srgbClr val="CC00CC"/>
                </a:solidFill>
                <a:sym typeface="Symbol"/>
              </a:rPr>
              <a:t>|</a:t>
            </a:r>
            <a:r>
              <a:rPr lang="en-US" i="1" dirty="0" err="1">
                <a:solidFill>
                  <a:srgbClr val="CC00CC"/>
                </a:solidFill>
                <a:sym typeface="Symbol"/>
              </a:rPr>
              <a:t>F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=</a:t>
            </a:r>
            <a:r>
              <a:rPr lang="en-US" dirty="0">
                <a:solidFill>
                  <a:srgbClr val="CC00CC"/>
                </a:solidFill>
                <a:sym typeface="Symbol"/>
              </a:rPr>
              <a:t>bad)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U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dirty="0" err="1">
                <a:solidFill>
                  <a:srgbClr val="CC00CC"/>
                </a:solidFill>
                <a:sym typeface="Symbol"/>
              </a:rPr>
              <a:t>take,</a:t>
            </a:r>
            <a:r>
              <a:rPr lang="en-US" i="1" dirty="0" err="1">
                <a:solidFill>
                  <a:srgbClr val="CC00CC"/>
                </a:solidFill>
                <a:sym typeface="Symbol"/>
              </a:rPr>
              <a:t>w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838200" y="5817155"/>
            <a:ext cx="3065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505BF"/>
                </a:solidFill>
              </a:rPr>
              <a:t>    = </a:t>
            </a:r>
            <a:r>
              <a:rPr lang="en-US" dirty="0">
                <a:solidFill>
                  <a:srgbClr val="FF0000"/>
                </a:solidFill>
              </a:rPr>
              <a:t>0.34</a:t>
            </a:r>
            <a:r>
              <a:rPr lang="en-US" dirty="0">
                <a:solidFill>
                  <a:srgbClr val="C505B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20</a:t>
            </a:r>
            <a:r>
              <a:rPr lang="en-US" dirty="0">
                <a:solidFill>
                  <a:srgbClr val="C505BF"/>
                </a:solidFill>
              </a:rPr>
              <a:t> + </a:t>
            </a:r>
            <a:r>
              <a:rPr lang="en-US" dirty="0">
                <a:solidFill>
                  <a:srgbClr val="FF0000"/>
                </a:solidFill>
              </a:rPr>
              <a:t>0.66</a:t>
            </a:r>
            <a:r>
              <a:rPr lang="en-US" dirty="0">
                <a:solidFill>
                  <a:srgbClr val="C505B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70</a:t>
            </a:r>
            <a:r>
              <a:rPr lang="en-US" dirty="0">
                <a:solidFill>
                  <a:srgbClr val="C505BF"/>
                </a:solidFill>
              </a:rPr>
              <a:t> = </a:t>
            </a:r>
            <a:r>
              <a:rPr lang="en-US" dirty="0">
                <a:solidFill>
                  <a:srgbClr val="0000FF"/>
                </a:solidFill>
              </a:rPr>
              <a:t>53</a:t>
            </a:r>
          </a:p>
        </p:txBody>
      </p:sp>
      <p:sp>
        <p:nvSpPr>
          <p:cNvPr id="30" name="Rounded Rectangular Callout 29"/>
          <p:cNvSpPr/>
          <p:nvPr/>
        </p:nvSpPr>
        <p:spPr>
          <a:xfrm>
            <a:off x="4267200" y="1394847"/>
            <a:ext cx="2496932" cy="510153"/>
          </a:xfrm>
          <a:prstGeom prst="wedgeRoundRectCallout">
            <a:avLst>
              <a:gd name="adj1" fmla="val -61309"/>
              <a:gd name="adj2" fmla="val 147685"/>
              <a:gd name="adj3" fmla="val 16667"/>
            </a:avLst>
          </a:prstGeom>
          <a:solidFill>
            <a:srgbClr val="FFFFFF"/>
          </a:soli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Bayes net inference!</a:t>
            </a:r>
          </a:p>
        </p:txBody>
      </p:sp>
    </p:spTree>
    <p:extLst>
      <p:ext uri="{BB962C8B-B14F-4D97-AF65-F5344CB8AC3E}">
        <p14:creationId xmlns:p14="http://schemas.microsoft.com/office/powerpoint/2010/main" val="36927027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79" grpId="0"/>
      <p:bldP spid="22580" grpId="0"/>
      <p:bldP spid="22583" grpId="0"/>
      <p:bldP spid="2" grpId="0"/>
      <p:bldP spid="27" grpId="0"/>
      <p:bldP spid="28" grpId="0"/>
      <p:bldP spid="29" grpId="0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Dynamic Bayes Nets (DBNs)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315200" cy="5181600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We want to track multiple variables over time, using multiple sources of evidence</a:t>
            </a:r>
          </a:p>
          <a:p>
            <a:pPr lvl="7"/>
            <a:endParaRPr lang="en-US" sz="6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Idea: Repeat a fixed Bayes net structure at each time</a:t>
            </a:r>
          </a:p>
          <a:p>
            <a:pPr lvl="7"/>
            <a:endParaRPr lang="en-US" sz="6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Variables at time </a:t>
            </a:r>
            <a:r>
              <a:rPr lang="en-US" sz="24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 can have parents at time </a:t>
            </a:r>
            <a:r>
              <a:rPr lang="en-US" sz="24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t-1</a:t>
            </a:r>
          </a:p>
          <a:p>
            <a:endParaRPr lang="en-US" sz="2400" i="1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i="1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i="1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i="1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i="1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i="1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1800" i="1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i="1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i="1" dirty="0">
              <a:latin typeface="Calibri"/>
              <a:ea typeface="ＭＳ Ｐゴシック" pitchFamily="34" charset="-128"/>
              <a:cs typeface="Calibri"/>
            </a:endParaRPr>
          </a:p>
        </p:txBody>
      </p:sp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1231901" y="3762375"/>
            <a:ext cx="1357313" cy="1970088"/>
            <a:chOff x="1231366" y="3762103"/>
            <a:chExt cx="1358537" cy="1970314"/>
          </a:xfrm>
        </p:grpSpPr>
        <p:sp>
          <p:nvSpPr>
            <p:cNvPr id="79909" name="Oval 2"/>
            <p:cNvSpPr>
              <a:spLocks noChangeArrowheads="1"/>
            </p:cNvSpPr>
            <p:nvPr/>
          </p:nvSpPr>
          <p:spPr bwMode="auto">
            <a:xfrm>
              <a:off x="1231366" y="3762103"/>
              <a:ext cx="627017" cy="6270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b="1">
                  <a:latin typeface="Calibri"/>
                  <a:cs typeface="Calibri"/>
                </a:rPr>
                <a:t>G</a:t>
              </a:r>
              <a:r>
                <a:rPr lang="en-US" b="1" baseline="-25000">
                  <a:latin typeface="Calibri"/>
                  <a:cs typeface="Calibri"/>
                </a:rPr>
                <a:t>1</a:t>
              </a:r>
              <a:r>
                <a:rPr lang="en-US" b="1" baseline="30000">
                  <a:latin typeface="Calibri"/>
                  <a:cs typeface="Calibri"/>
                </a:rPr>
                <a:t>a</a:t>
              </a:r>
              <a:endParaRPr lang="en-US" b="1">
                <a:latin typeface="Calibri"/>
                <a:cs typeface="Calibri"/>
              </a:endParaRPr>
            </a:p>
          </p:txBody>
        </p:sp>
        <p:sp>
          <p:nvSpPr>
            <p:cNvPr id="9" name="Oval 3"/>
            <p:cNvSpPr>
              <a:spLocks noChangeArrowheads="1"/>
            </p:cNvSpPr>
            <p:nvPr/>
          </p:nvSpPr>
          <p:spPr bwMode="auto">
            <a:xfrm>
              <a:off x="1231366" y="5105282"/>
              <a:ext cx="627628" cy="62713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 dirty="0">
                  <a:latin typeface="Calibri"/>
                  <a:cs typeface="Calibri"/>
                </a:rPr>
                <a:t>E</a:t>
              </a:r>
              <a:r>
                <a:rPr lang="en-US" sz="1600" b="1" baseline="-25000" dirty="0">
                  <a:latin typeface="Calibri"/>
                  <a:cs typeface="Calibri"/>
                </a:rPr>
                <a:t>1</a:t>
              </a:r>
              <a:r>
                <a:rPr lang="en-US" b="1" baseline="30000" dirty="0">
                  <a:latin typeface="Calibri"/>
                  <a:cs typeface="Calibri"/>
                </a:rPr>
                <a:t>a</a:t>
              </a:r>
              <a:endParaRPr lang="en-US" sz="2000" b="1" dirty="0">
                <a:latin typeface="Calibri"/>
                <a:cs typeface="Calibri"/>
              </a:endParaRPr>
            </a:p>
          </p:txBody>
        </p:sp>
        <p:cxnSp>
          <p:nvCxnSpPr>
            <p:cNvPr id="79911" name="AutoShape 4"/>
            <p:cNvCxnSpPr>
              <a:cxnSpLocks noChangeShapeType="1"/>
              <a:stCxn id="79909" idx="4"/>
              <a:endCxn id="9" idx="0"/>
            </p:cNvCxnSpPr>
            <p:nvPr/>
          </p:nvCxnSpPr>
          <p:spPr bwMode="auto">
            <a:xfrm rot="5400000">
              <a:off x="1186735" y="4747260"/>
              <a:ext cx="716280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" name="Oval 5"/>
            <p:cNvSpPr>
              <a:spLocks noChangeArrowheads="1"/>
            </p:cNvSpPr>
            <p:nvPr/>
          </p:nvSpPr>
          <p:spPr bwMode="auto">
            <a:xfrm>
              <a:off x="1962275" y="5105282"/>
              <a:ext cx="627628" cy="62713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 dirty="0">
                  <a:latin typeface="Calibri"/>
                  <a:cs typeface="Calibri"/>
                </a:rPr>
                <a:t>E</a:t>
              </a:r>
              <a:r>
                <a:rPr lang="en-US" sz="1600" b="1" baseline="-25000" dirty="0">
                  <a:latin typeface="Calibri"/>
                  <a:cs typeface="Calibri"/>
                </a:rPr>
                <a:t>1</a:t>
              </a:r>
              <a:r>
                <a:rPr lang="en-US" b="1" baseline="30000" dirty="0">
                  <a:latin typeface="Calibri"/>
                  <a:cs typeface="Calibri"/>
                </a:rPr>
                <a:t>b</a:t>
              </a:r>
              <a:endParaRPr lang="en-US" sz="2000" b="1" dirty="0">
                <a:latin typeface="Calibri"/>
                <a:cs typeface="Calibri"/>
              </a:endParaRPr>
            </a:p>
          </p:txBody>
        </p:sp>
        <p:cxnSp>
          <p:nvCxnSpPr>
            <p:cNvPr id="79913" name="AutoShape 6"/>
            <p:cNvCxnSpPr>
              <a:cxnSpLocks noChangeShapeType="1"/>
              <a:stCxn id="79914" idx="4"/>
              <a:endCxn id="11" idx="0"/>
            </p:cNvCxnSpPr>
            <p:nvPr/>
          </p:nvCxnSpPr>
          <p:spPr bwMode="auto">
            <a:xfrm rot="5400000">
              <a:off x="2162095" y="4991100"/>
              <a:ext cx="228600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9914" name="Oval 9"/>
            <p:cNvSpPr>
              <a:spLocks noChangeArrowheads="1"/>
            </p:cNvSpPr>
            <p:nvPr/>
          </p:nvSpPr>
          <p:spPr bwMode="auto">
            <a:xfrm>
              <a:off x="1962886" y="4249783"/>
              <a:ext cx="627017" cy="6270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b="1">
                  <a:latin typeface="Calibri"/>
                  <a:cs typeface="Calibri"/>
                </a:rPr>
                <a:t>G</a:t>
              </a:r>
              <a:r>
                <a:rPr lang="en-US" b="1" baseline="-25000">
                  <a:latin typeface="Calibri"/>
                  <a:cs typeface="Calibri"/>
                </a:rPr>
                <a:t>1</a:t>
              </a:r>
              <a:r>
                <a:rPr lang="en-US" b="1" baseline="30000">
                  <a:latin typeface="Calibri"/>
                  <a:cs typeface="Calibri"/>
                </a:rPr>
                <a:t>b</a:t>
              </a:r>
              <a:endParaRPr lang="en-US" b="1">
                <a:latin typeface="Calibri"/>
                <a:cs typeface="Calibri"/>
              </a:endParaRPr>
            </a:p>
          </p:txBody>
        </p:sp>
      </p:grp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1858353" y="3762375"/>
            <a:ext cx="2891447" cy="1970088"/>
            <a:chOff x="1857773" y="3762103"/>
            <a:chExt cx="2891855" cy="1970314"/>
          </a:xfrm>
        </p:grpSpPr>
        <p:sp>
          <p:nvSpPr>
            <p:cNvPr id="79899" name="Oval 17"/>
            <p:cNvSpPr>
              <a:spLocks noChangeArrowheads="1"/>
            </p:cNvSpPr>
            <p:nvPr/>
          </p:nvSpPr>
          <p:spPr bwMode="auto">
            <a:xfrm>
              <a:off x="3391091" y="3762103"/>
              <a:ext cx="627017" cy="6270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b="1">
                  <a:latin typeface="Calibri"/>
                  <a:cs typeface="Calibri"/>
                </a:rPr>
                <a:t>G</a:t>
              </a:r>
              <a:r>
                <a:rPr lang="en-US" b="1" baseline="-25000">
                  <a:latin typeface="Calibri"/>
                  <a:cs typeface="Calibri"/>
                </a:rPr>
                <a:t>2</a:t>
              </a:r>
              <a:r>
                <a:rPr lang="en-US" b="1" baseline="30000">
                  <a:latin typeface="Calibri"/>
                  <a:cs typeface="Calibri"/>
                </a:rPr>
                <a:t>a</a:t>
              </a:r>
              <a:endParaRPr lang="en-US" b="1">
                <a:latin typeface="Calibri"/>
                <a:cs typeface="Calibri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3390536" y="5105282"/>
              <a:ext cx="627152" cy="62713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 dirty="0">
                  <a:latin typeface="Calibri"/>
                  <a:cs typeface="Calibri"/>
                </a:rPr>
                <a:t>E</a:t>
              </a:r>
              <a:r>
                <a:rPr lang="en-US" sz="1600" b="1" baseline="-25000" dirty="0">
                  <a:latin typeface="Calibri"/>
                  <a:cs typeface="Calibri"/>
                </a:rPr>
                <a:t>2</a:t>
              </a:r>
              <a:r>
                <a:rPr lang="en-US" b="1" baseline="30000" dirty="0">
                  <a:latin typeface="Calibri"/>
                  <a:cs typeface="Calibri"/>
                </a:rPr>
                <a:t>a</a:t>
              </a:r>
              <a:endParaRPr lang="en-US" sz="2000" b="1" dirty="0">
                <a:latin typeface="Calibri"/>
                <a:cs typeface="Calibri"/>
              </a:endParaRPr>
            </a:p>
          </p:txBody>
        </p:sp>
        <p:cxnSp>
          <p:nvCxnSpPr>
            <p:cNvPr id="79901" name="AutoShape 19"/>
            <p:cNvCxnSpPr>
              <a:cxnSpLocks noChangeShapeType="1"/>
              <a:stCxn id="79899" idx="4"/>
              <a:endCxn id="15" idx="0"/>
            </p:cNvCxnSpPr>
            <p:nvPr/>
          </p:nvCxnSpPr>
          <p:spPr bwMode="auto">
            <a:xfrm rot="5400000">
              <a:off x="3346460" y="4747260"/>
              <a:ext cx="716280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4122477" y="5105282"/>
              <a:ext cx="627151" cy="62713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 dirty="0">
                  <a:latin typeface="Calibri"/>
                  <a:cs typeface="Calibri"/>
                </a:rPr>
                <a:t>E</a:t>
              </a:r>
              <a:r>
                <a:rPr lang="en-US" sz="1600" b="1" baseline="-25000" dirty="0">
                  <a:latin typeface="Calibri"/>
                  <a:cs typeface="Calibri"/>
                </a:rPr>
                <a:t>2</a:t>
              </a:r>
              <a:r>
                <a:rPr lang="en-US" b="1" baseline="30000" dirty="0">
                  <a:latin typeface="Calibri"/>
                  <a:cs typeface="Calibri"/>
                </a:rPr>
                <a:t>b</a:t>
              </a:r>
              <a:endParaRPr lang="en-US" sz="2000" b="1" dirty="0">
                <a:latin typeface="Calibri"/>
                <a:cs typeface="Calibri"/>
              </a:endParaRPr>
            </a:p>
          </p:txBody>
        </p:sp>
        <p:cxnSp>
          <p:nvCxnSpPr>
            <p:cNvPr id="79903" name="AutoShape 21"/>
            <p:cNvCxnSpPr>
              <a:cxnSpLocks noChangeShapeType="1"/>
              <a:stCxn id="79904" idx="4"/>
              <a:endCxn id="17" idx="0"/>
            </p:cNvCxnSpPr>
            <p:nvPr/>
          </p:nvCxnSpPr>
          <p:spPr bwMode="auto">
            <a:xfrm rot="5400000">
              <a:off x="4321820" y="4991100"/>
              <a:ext cx="228600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9904" name="Oval 22"/>
            <p:cNvSpPr>
              <a:spLocks noChangeArrowheads="1"/>
            </p:cNvSpPr>
            <p:nvPr/>
          </p:nvSpPr>
          <p:spPr bwMode="auto">
            <a:xfrm>
              <a:off x="4122611" y="4249783"/>
              <a:ext cx="627017" cy="6270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b="1">
                  <a:latin typeface="Calibri"/>
                  <a:cs typeface="Calibri"/>
                </a:rPr>
                <a:t>G</a:t>
              </a:r>
              <a:r>
                <a:rPr lang="en-US" b="1" baseline="-25000">
                  <a:latin typeface="Calibri"/>
                  <a:cs typeface="Calibri"/>
                </a:rPr>
                <a:t>2</a:t>
              </a:r>
              <a:r>
                <a:rPr lang="en-US" b="1" baseline="30000">
                  <a:latin typeface="Calibri"/>
                  <a:cs typeface="Calibri"/>
                </a:rPr>
                <a:t>b</a:t>
              </a:r>
              <a:endParaRPr lang="en-US" b="1">
                <a:latin typeface="Calibri"/>
                <a:cs typeface="Calibri"/>
              </a:endParaRPr>
            </a:p>
          </p:txBody>
        </p:sp>
        <p:cxnSp>
          <p:nvCxnSpPr>
            <p:cNvPr id="79905" name="AutoShape 25"/>
            <p:cNvCxnSpPr>
              <a:cxnSpLocks noChangeShapeType="1"/>
              <a:stCxn id="79909" idx="6"/>
              <a:endCxn id="79899" idx="2"/>
            </p:cNvCxnSpPr>
            <p:nvPr/>
          </p:nvCxnSpPr>
          <p:spPr bwMode="auto">
            <a:xfrm flipV="1">
              <a:off x="1857773" y="4075612"/>
              <a:ext cx="1533318" cy="7620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906" name="AutoShape 26"/>
            <p:cNvCxnSpPr>
              <a:cxnSpLocks noChangeShapeType="1"/>
              <a:stCxn id="79914" idx="6"/>
              <a:endCxn id="79904" idx="2"/>
            </p:cNvCxnSpPr>
            <p:nvPr/>
          </p:nvCxnSpPr>
          <p:spPr bwMode="auto">
            <a:xfrm flipV="1">
              <a:off x="2588737" y="4563292"/>
              <a:ext cx="1533873" cy="7620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907" name="AutoShape 27"/>
            <p:cNvCxnSpPr>
              <a:cxnSpLocks noChangeShapeType="1"/>
              <a:stCxn id="79914" idx="6"/>
              <a:endCxn id="79899" idx="3"/>
            </p:cNvCxnSpPr>
            <p:nvPr/>
          </p:nvCxnSpPr>
          <p:spPr bwMode="auto">
            <a:xfrm flipV="1">
              <a:off x="2588737" y="4297295"/>
              <a:ext cx="894179" cy="34220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908" name="AutoShape 28"/>
            <p:cNvCxnSpPr>
              <a:cxnSpLocks noChangeShapeType="1"/>
              <a:stCxn id="79899" idx="6"/>
              <a:endCxn id="79904" idx="1"/>
            </p:cNvCxnSpPr>
            <p:nvPr/>
          </p:nvCxnSpPr>
          <p:spPr bwMode="auto">
            <a:xfrm>
              <a:off x="4018108" y="4075612"/>
              <a:ext cx="196328" cy="26599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" name="Group 53"/>
          <p:cNvGrpSpPr>
            <a:grpSpLocks/>
          </p:cNvGrpSpPr>
          <p:nvPr/>
        </p:nvGrpSpPr>
        <p:grpSpPr bwMode="auto">
          <a:xfrm>
            <a:off x="1035051" y="3276600"/>
            <a:ext cx="1727200" cy="2590800"/>
            <a:chOff x="1035423" y="3276600"/>
            <a:chExt cx="1726474" cy="2590800"/>
          </a:xfrm>
        </p:grpSpPr>
        <p:sp>
          <p:nvSpPr>
            <p:cNvPr id="79897" name="Rectangle 16"/>
            <p:cNvSpPr>
              <a:spLocks noChangeArrowheads="1"/>
            </p:cNvSpPr>
            <p:nvPr/>
          </p:nvSpPr>
          <p:spPr bwMode="auto">
            <a:xfrm>
              <a:off x="1035423" y="3657600"/>
              <a:ext cx="1726474" cy="2209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79898" name="TextBox 26"/>
            <p:cNvSpPr txBox="1">
              <a:spLocks noChangeArrowheads="1"/>
            </p:cNvSpPr>
            <p:nvPr/>
          </p:nvSpPr>
          <p:spPr bwMode="auto">
            <a:xfrm>
              <a:off x="1618898" y="3276600"/>
              <a:ext cx="565974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900" dirty="0">
                  <a:latin typeface="Calibri"/>
                  <a:cs typeface="Calibri"/>
                </a:rPr>
                <a:t>t =1</a:t>
              </a:r>
            </a:p>
          </p:txBody>
        </p:sp>
      </p:grpSp>
      <p:grpSp>
        <p:nvGrpSpPr>
          <p:cNvPr id="6" name="Group 54"/>
          <p:cNvGrpSpPr>
            <a:grpSpLocks/>
          </p:cNvGrpSpPr>
          <p:nvPr/>
        </p:nvGrpSpPr>
        <p:grpSpPr bwMode="auto">
          <a:xfrm>
            <a:off x="3219451" y="3276600"/>
            <a:ext cx="1676400" cy="2590800"/>
            <a:chOff x="3219097" y="3276600"/>
            <a:chExt cx="1676400" cy="2590800"/>
          </a:xfrm>
        </p:grpSpPr>
        <p:sp>
          <p:nvSpPr>
            <p:cNvPr id="79895" name="Rectangle 16"/>
            <p:cNvSpPr>
              <a:spLocks noChangeArrowheads="1"/>
            </p:cNvSpPr>
            <p:nvPr/>
          </p:nvSpPr>
          <p:spPr bwMode="auto">
            <a:xfrm>
              <a:off x="3219097" y="3657600"/>
              <a:ext cx="1676400" cy="2209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79896" name="TextBox 27"/>
            <p:cNvSpPr txBox="1">
              <a:spLocks noChangeArrowheads="1"/>
            </p:cNvSpPr>
            <p:nvPr/>
          </p:nvSpPr>
          <p:spPr bwMode="auto">
            <a:xfrm>
              <a:off x="3862498" y="3276600"/>
              <a:ext cx="566212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900" dirty="0">
                  <a:latin typeface="Calibri"/>
                  <a:cs typeface="Calibri"/>
                </a:rPr>
                <a:t>t =2</a:t>
              </a:r>
            </a:p>
          </p:txBody>
        </p:sp>
      </p:grpSp>
      <p:grpSp>
        <p:nvGrpSpPr>
          <p:cNvPr id="7" name="Group 52"/>
          <p:cNvGrpSpPr>
            <a:grpSpLocks/>
          </p:cNvGrpSpPr>
          <p:nvPr/>
        </p:nvGrpSpPr>
        <p:grpSpPr bwMode="auto">
          <a:xfrm>
            <a:off x="4018384" y="3276600"/>
            <a:ext cx="4363616" cy="2590800"/>
            <a:chOff x="4018529" y="3276600"/>
            <a:chExt cx="4363471" cy="2590800"/>
          </a:xfrm>
        </p:grpSpPr>
        <p:sp>
          <p:nvSpPr>
            <p:cNvPr id="79880" name="Oval 17"/>
            <p:cNvSpPr>
              <a:spLocks noChangeArrowheads="1"/>
            </p:cNvSpPr>
            <p:nvPr/>
          </p:nvSpPr>
          <p:spPr bwMode="auto">
            <a:xfrm>
              <a:off x="5518160" y="3762103"/>
              <a:ext cx="627017" cy="6270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b="1">
                  <a:latin typeface="Calibri"/>
                  <a:cs typeface="Calibri"/>
                </a:rPr>
                <a:t>G</a:t>
              </a:r>
              <a:r>
                <a:rPr lang="en-US" b="1" baseline="-25000">
                  <a:latin typeface="Calibri"/>
                  <a:cs typeface="Calibri"/>
                </a:rPr>
                <a:t>3</a:t>
              </a:r>
              <a:r>
                <a:rPr lang="en-US" b="1" baseline="30000">
                  <a:latin typeface="Calibri"/>
                  <a:cs typeface="Calibri"/>
                </a:rPr>
                <a:t>a</a:t>
              </a:r>
              <a:endParaRPr lang="en-US" b="1">
                <a:latin typeface="Calibri"/>
                <a:cs typeface="Calibri"/>
              </a:endParaRPr>
            </a:p>
          </p:txBody>
        </p:sp>
        <p:sp>
          <p:nvSpPr>
            <p:cNvPr id="31" name="Oval 18"/>
            <p:cNvSpPr>
              <a:spLocks noChangeArrowheads="1"/>
            </p:cNvSpPr>
            <p:nvPr/>
          </p:nvSpPr>
          <p:spPr bwMode="auto">
            <a:xfrm>
              <a:off x="5518245" y="5105400"/>
              <a:ext cx="627042" cy="627063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 dirty="0">
                  <a:latin typeface="Calibri"/>
                  <a:cs typeface="Calibri"/>
                </a:rPr>
                <a:t>E</a:t>
              </a:r>
              <a:r>
                <a:rPr lang="en-US" sz="1600" b="1" baseline="-25000" dirty="0">
                  <a:latin typeface="Calibri"/>
                  <a:cs typeface="Calibri"/>
                </a:rPr>
                <a:t>3</a:t>
              </a:r>
              <a:r>
                <a:rPr lang="en-US" b="1" baseline="30000" dirty="0">
                  <a:latin typeface="Calibri"/>
                  <a:cs typeface="Calibri"/>
                </a:rPr>
                <a:t>a</a:t>
              </a:r>
              <a:endParaRPr lang="en-US" sz="2000" b="1" dirty="0">
                <a:latin typeface="Calibri"/>
                <a:cs typeface="Calibri"/>
              </a:endParaRPr>
            </a:p>
          </p:txBody>
        </p:sp>
        <p:cxnSp>
          <p:nvCxnSpPr>
            <p:cNvPr id="79882" name="AutoShape 19"/>
            <p:cNvCxnSpPr>
              <a:cxnSpLocks noChangeShapeType="1"/>
              <a:stCxn id="79880" idx="4"/>
              <a:endCxn id="31" idx="0"/>
            </p:cNvCxnSpPr>
            <p:nvPr/>
          </p:nvCxnSpPr>
          <p:spPr bwMode="auto">
            <a:xfrm rot="5400000">
              <a:off x="5473529" y="4747260"/>
              <a:ext cx="716280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" name="Oval 20"/>
            <p:cNvSpPr>
              <a:spLocks noChangeArrowheads="1"/>
            </p:cNvSpPr>
            <p:nvPr/>
          </p:nvSpPr>
          <p:spPr bwMode="auto">
            <a:xfrm>
              <a:off x="6250059" y="5105400"/>
              <a:ext cx="627041" cy="627063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 dirty="0">
                  <a:latin typeface="Calibri"/>
                  <a:cs typeface="Calibri"/>
                </a:rPr>
                <a:t>E</a:t>
              </a:r>
              <a:r>
                <a:rPr lang="en-US" sz="1600" b="1" baseline="-25000" dirty="0">
                  <a:latin typeface="Calibri"/>
                  <a:cs typeface="Calibri"/>
                </a:rPr>
                <a:t>3</a:t>
              </a:r>
              <a:r>
                <a:rPr lang="en-US" b="1" baseline="30000" dirty="0">
                  <a:latin typeface="Calibri"/>
                  <a:cs typeface="Calibri"/>
                </a:rPr>
                <a:t>b</a:t>
              </a:r>
              <a:endParaRPr lang="en-US" sz="2000" b="1" dirty="0">
                <a:latin typeface="Calibri"/>
                <a:cs typeface="Calibri"/>
              </a:endParaRPr>
            </a:p>
          </p:txBody>
        </p:sp>
        <p:cxnSp>
          <p:nvCxnSpPr>
            <p:cNvPr id="79884" name="AutoShape 21"/>
            <p:cNvCxnSpPr>
              <a:cxnSpLocks noChangeShapeType="1"/>
              <a:stCxn id="79885" idx="4"/>
              <a:endCxn id="33" idx="0"/>
            </p:cNvCxnSpPr>
            <p:nvPr/>
          </p:nvCxnSpPr>
          <p:spPr bwMode="auto">
            <a:xfrm rot="5400000">
              <a:off x="6448889" y="4991100"/>
              <a:ext cx="228600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9885" name="Oval 22"/>
            <p:cNvSpPr>
              <a:spLocks noChangeArrowheads="1"/>
            </p:cNvSpPr>
            <p:nvPr/>
          </p:nvSpPr>
          <p:spPr bwMode="auto">
            <a:xfrm>
              <a:off x="6249680" y="4249783"/>
              <a:ext cx="627017" cy="6270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b="1">
                  <a:latin typeface="Calibri"/>
                  <a:cs typeface="Calibri"/>
                </a:rPr>
                <a:t>G</a:t>
              </a:r>
              <a:r>
                <a:rPr lang="en-US" b="1" baseline="-25000">
                  <a:latin typeface="Calibri"/>
                  <a:cs typeface="Calibri"/>
                </a:rPr>
                <a:t>3</a:t>
              </a:r>
              <a:r>
                <a:rPr lang="en-US" b="1" baseline="30000">
                  <a:latin typeface="Calibri"/>
                  <a:cs typeface="Calibri"/>
                </a:rPr>
                <a:t>b</a:t>
              </a:r>
              <a:endParaRPr lang="en-US" b="1">
                <a:latin typeface="Calibri"/>
                <a:cs typeface="Calibri"/>
              </a:endParaRPr>
            </a:p>
          </p:txBody>
        </p:sp>
        <p:cxnSp>
          <p:nvCxnSpPr>
            <p:cNvPr id="79886" name="AutoShape 28"/>
            <p:cNvCxnSpPr>
              <a:cxnSpLocks noChangeShapeType="1"/>
              <a:stCxn id="79880" idx="6"/>
              <a:endCxn id="79885" idx="1"/>
            </p:cNvCxnSpPr>
            <p:nvPr/>
          </p:nvCxnSpPr>
          <p:spPr bwMode="auto">
            <a:xfrm>
              <a:off x="6145177" y="4075612"/>
              <a:ext cx="196328" cy="26599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9887" name="TextBox 36"/>
            <p:cNvSpPr txBox="1">
              <a:spLocks noChangeArrowheads="1"/>
            </p:cNvSpPr>
            <p:nvPr/>
          </p:nvSpPr>
          <p:spPr bwMode="auto">
            <a:xfrm>
              <a:off x="5989568" y="3276600"/>
              <a:ext cx="566193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900" dirty="0">
                  <a:latin typeface="Calibri"/>
                  <a:cs typeface="Calibri"/>
                </a:rPr>
                <a:t>t =3</a:t>
              </a:r>
            </a:p>
          </p:txBody>
        </p:sp>
        <p:cxnSp>
          <p:nvCxnSpPr>
            <p:cNvPr id="79888" name="AutoShape 25"/>
            <p:cNvCxnSpPr>
              <a:cxnSpLocks noChangeShapeType="1"/>
              <a:stCxn id="79899" idx="6"/>
              <a:endCxn id="79880" idx="2"/>
            </p:cNvCxnSpPr>
            <p:nvPr/>
          </p:nvCxnSpPr>
          <p:spPr bwMode="auto">
            <a:xfrm flipV="1">
              <a:off x="4018529" y="4075612"/>
              <a:ext cx="1499631" cy="7643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889" name="AutoShape 27"/>
            <p:cNvCxnSpPr>
              <a:cxnSpLocks noChangeShapeType="1"/>
              <a:stCxn id="79904" idx="6"/>
              <a:endCxn id="79880" idx="3"/>
            </p:cNvCxnSpPr>
            <p:nvPr/>
          </p:nvCxnSpPr>
          <p:spPr bwMode="auto">
            <a:xfrm flipV="1">
              <a:off x="4749921" y="4297296"/>
              <a:ext cx="860064" cy="34237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890" name="AutoShape 26"/>
            <p:cNvCxnSpPr>
              <a:cxnSpLocks noChangeShapeType="1"/>
              <a:stCxn id="79904" idx="6"/>
              <a:endCxn id="79885" idx="2"/>
            </p:cNvCxnSpPr>
            <p:nvPr/>
          </p:nvCxnSpPr>
          <p:spPr bwMode="auto">
            <a:xfrm flipV="1">
              <a:off x="4749921" y="4563292"/>
              <a:ext cx="1499759" cy="7638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9891" name="Rectangle 16"/>
            <p:cNvSpPr>
              <a:spLocks noChangeArrowheads="1"/>
            </p:cNvSpPr>
            <p:nvPr/>
          </p:nvSpPr>
          <p:spPr bwMode="auto">
            <a:xfrm>
              <a:off x="5352697" y="3657600"/>
              <a:ext cx="1676400" cy="2209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cxnSp>
          <p:nvCxnSpPr>
            <p:cNvPr id="79892" name="AutoShape 25"/>
            <p:cNvCxnSpPr>
              <a:cxnSpLocks noChangeShapeType="1"/>
            </p:cNvCxnSpPr>
            <p:nvPr/>
          </p:nvCxnSpPr>
          <p:spPr bwMode="auto">
            <a:xfrm>
              <a:off x="6150428" y="4078941"/>
              <a:ext cx="1500052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893" name="AutoShape 27"/>
            <p:cNvCxnSpPr>
              <a:cxnSpLocks noChangeShapeType="1"/>
            </p:cNvCxnSpPr>
            <p:nvPr/>
          </p:nvCxnSpPr>
          <p:spPr bwMode="auto">
            <a:xfrm flipV="1">
              <a:off x="6881948" y="4300625"/>
              <a:ext cx="860357" cy="26599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894" name="AutoShape 26"/>
            <p:cNvCxnSpPr>
              <a:cxnSpLocks noChangeShapeType="1"/>
            </p:cNvCxnSpPr>
            <p:nvPr/>
          </p:nvCxnSpPr>
          <p:spPr bwMode="auto">
            <a:xfrm>
              <a:off x="6881948" y="4566621"/>
              <a:ext cx="1500052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5984" y="1295400"/>
            <a:ext cx="3671107" cy="2376574"/>
          </a:xfrm>
          <a:prstGeom prst="rect">
            <a:avLst/>
          </a:prstGeom>
          <a:noFill/>
        </p:spPr>
      </p:pic>
      <p:pic>
        <p:nvPicPr>
          <p:cNvPr id="45" name="Picture 44" descr="Screen Shot 2014-08-21 at 7.49.23 PM.png">
            <a:extLst>
              <a:ext uri="{FF2B5EF4-FFF2-40B4-BE49-F238E27FC236}">
                <a16:creationId xmlns:a16="http://schemas.microsoft.com/office/drawing/2014/main" id="{52221FD5-DB78-B649-9D75-799EF6AEF6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717" y="3884064"/>
            <a:ext cx="3387860" cy="2838793"/>
          </a:xfrm>
          <a:prstGeom prst="rect">
            <a:avLst/>
          </a:prstGeom>
        </p:spPr>
      </p:pic>
      <p:cxnSp>
        <p:nvCxnSpPr>
          <p:cNvPr id="46" name="AutoShape 28">
            <a:extLst>
              <a:ext uri="{FF2B5EF4-FFF2-40B4-BE49-F238E27FC236}">
                <a16:creationId xmlns:a16="http://schemas.microsoft.com/office/drawing/2014/main" id="{D1D3D8F2-360D-C381-9687-8D2CB4B4DFE4}"/>
              </a:ext>
            </a:extLst>
          </p:cNvPr>
          <p:cNvCxnSpPr>
            <a:cxnSpLocks noChangeShapeType="1"/>
            <a:endCxn id="79914" idx="1"/>
          </p:cNvCxnSpPr>
          <p:nvPr/>
        </p:nvCxnSpPr>
        <p:spPr bwMode="auto">
          <a:xfrm>
            <a:off x="1845866" y="4132204"/>
            <a:ext cx="208638" cy="209609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69219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Decisions as Outcome Trees</a:t>
            </a:r>
          </a:p>
        </p:txBody>
      </p:sp>
      <p:grpSp>
        <p:nvGrpSpPr>
          <p:cNvPr id="23556" name="Group 5"/>
          <p:cNvGrpSpPr>
            <a:grpSpLocks/>
          </p:cNvGrpSpPr>
          <p:nvPr/>
        </p:nvGrpSpPr>
        <p:grpSpPr bwMode="auto">
          <a:xfrm>
            <a:off x="3540390" y="4318009"/>
            <a:ext cx="1828800" cy="533400"/>
            <a:chOff x="4368" y="1728"/>
            <a:chExt cx="528" cy="336"/>
          </a:xfrm>
        </p:grpSpPr>
        <p:sp>
          <p:nvSpPr>
            <p:cNvPr id="23582" name="Freeform 6"/>
            <p:cNvSpPr>
              <a:spLocks/>
            </p:cNvSpPr>
            <p:nvPr/>
          </p:nvSpPr>
          <p:spPr bwMode="auto">
            <a:xfrm>
              <a:off x="4368" y="1728"/>
              <a:ext cx="528" cy="336"/>
            </a:xfrm>
            <a:custGeom>
              <a:avLst/>
              <a:gdLst>
                <a:gd name="T0" fmla="*/ 16 w 783"/>
                <a:gd name="T1" fmla="*/ 0 h 288"/>
                <a:gd name="T2" fmla="*/ 0 w 783"/>
                <a:gd name="T3" fmla="*/ 496 h 288"/>
                <a:gd name="T4" fmla="*/ 16 w 783"/>
                <a:gd name="T5" fmla="*/ 988 h 288"/>
                <a:gd name="T6" fmla="*/ 34 w 783"/>
                <a:gd name="T7" fmla="*/ 484 h 288"/>
                <a:gd name="T8" fmla="*/ 16 w 783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3"/>
                <a:gd name="T16" fmla="*/ 0 h 288"/>
                <a:gd name="T17" fmla="*/ 783 w 783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3" h="288">
                  <a:moveTo>
                    <a:pt x="384" y="0"/>
                  </a:moveTo>
                  <a:lnTo>
                    <a:pt x="0" y="144"/>
                  </a:lnTo>
                  <a:lnTo>
                    <a:pt x="384" y="288"/>
                  </a:lnTo>
                  <a:lnTo>
                    <a:pt x="783" y="141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23583" name="Text Box 7"/>
            <p:cNvSpPr txBox="1">
              <a:spLocks noChangeArrowheads="1"/>
            </p:cNvSpPr>
            <p:nvPr/>
          </p:nvSpPr>
          <p:spPr bwMode="auto">
            <a:xfrm>
              <a:off x="4512" y="1776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>
                  <a:latin typeface="Calibri"/>
                  <a:cs typeface="Calibri"/>
                </a:rPr>
                <a:t>U(t,s)</a:t>
              </a:r>
            </a:p>
          </p:txBody>
        </p:sp>
      </p:grpSp>
      <p:sp>
        <p:nvSpPr>
          <p:cNvPr id="23557" name="Oval 3"/>
          <p:cNvSpPr>
            <a:spLocks noChangeArrowheads="1"/>
          </p:cNvSpPr>
          <p:nvPr/>
        </p:nvSpPr>
        <p:spPr bwMode="auto">
          <a:xfrm>
            <a:off x="4835790" y="2946409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W | {b}</a:t>
            </a:r>
          </a:p>
        </p:txBody>
      </p:sp>
      <p:sp>
        <p:nvSpPr>
          <p:cNvPr id="23558" name="Oval 3"/>
          <p:cNvSpPr>
            <a:spLocks noChangeArrowheads="1"/>
          </p:cNvSpPr>
          <p:nvPr/>
        </p:nvSpPr>
        <p:spPr bwMode="auto">
          <a:xfrm>
            <a:off x="9557015" y="2946409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W | {b}</a:t>
            </a:r>
          </a:p>
        </p:txBody>
      </p:sp>
      <p:cxnSp>
        <p:nvCxnSpPr>
          <p:cNvPr id="12" name="Straight Arrow Connector 11"/>
          <p:cNvCxnSpPr>
            <a:stCxn id="18" idx="3"/>
            <a:endCxn id="23557" idx="0"/>
          </p:cNvCxnSpPr>
          <p:nvPr/>
        </p:nvCxnSpPr>
        <p:spPr>
          <a:xfrm rot="5400000">
            <a:off x="6227234" y="1404153"/>
            <a:ext cx="762000" cy="2322512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8" idx="3"/>
            <a:endCxn id="23558" idx="0"/>
          </p:cNvCxnSpPr>
          <p:nvPr/>
        </p:nvCxnSpPr>
        <p:spPr>
          <a:xfrm rot="16200000" flipH="1">
            <a:off x="8587847" y="1366052"/>
            <a:ext cx="762000" cy="2398713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1" name="TextBox 15"/>
          <p:cNvSpPr txBox="1">
            <a:spLocks noChangeArrowheads="1"/>
          </p:cNvSpPr>
          <p:nvPr/>
        </p:nvSpPr>
        <p:spPr bwMode="auto">
          <a:xfrm rot="-1071566">
            <a:off x="5937515" y="2270134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/>
                <a:cs typeface="Calibri"/>
              </a:rPr>
              <a:t>take</a:t>
            </a:r>
          </a:p>
        </p:txBody>
      </p:sp>
      <p:sp>
        <p:nvSpPr>
          <p:cNvPr id="23562" name="TextBox 16"/>
          <p:cNvSpPr txBox="1">
            <a:spLocks noChangeArrowheads="1"/>
          </p:cNvSpPr>
          <p:nvPr/>
        </p:nvSpPr>
        <p:spPr bwMode="auto">
          <a:xfrm rot="1093261">
            <a:off x="8756915" y="2330459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/>
                <a:cs typeface="Calibri"/>
              </a:rPr>
              <a:t>leave</a:t>
            </a:r>
          </a:p>
        </p:txBody>
      </p:sp>
      <p:sp>
        <p:nvSpPr>
          <p:cNvPr id="18" name="Isosceles Triangle 17"/>
          <p:cNvSpPr/>
          <p:nvPr/>
        </p:nvSpPr>
        <p:spPr>
          <a:xfrm>
            <a:off x="7197990" y="1727209"/>
            <a:ext cx="1143000" cy="45720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cxnSp>
        <p:nvCxnSpPr>
          <p:cNvPr id="19" name="Straight Arrow Connector 18"/>
          <p:cNvCxnSpPr>
            <a:stCxn id="23557" idx="4"/>
          </p:cNvCxnSpPr>
          <p:nvPr/>
        </p:nvCxnSpPr>
        <p:spPr>
          <a:xfrm rot="5400000">
            <a:off x="4514321" y="3385353"/>
            <a:ext cx="796925" cy="1068388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5" name="TextBox 19"/>
          <p:cNvSpPr txBox="1">
            <a:spLocks noChangeArrowheads="1"/>
          </p:cNvSpPr>
          <p:nvPr/>
        </p:nvSpPr>
        <p:spPr bwMode="auto">
          <a:xfrm rot="-2151216">
            <a:off x="4284928" y="3548072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/>
                <a:cs typeface="Calibri"/>
              </a:rPr>
              <a:t>sun</a:t>
            </a:r>
          </a:p>
        </p:txBody>
      </p:sp>
      <p:grpSp>
        <p:nvGrpSpPr>
          <p:cNvPr id="23566" name="Group 21"/>
          <p:cNvGrpSpPr>
            <a:grpSpLocks/>
          </p:cNvGrpSpPr>
          <p:nvPr/>
        </p:nvGrpSpPr>
        <p:grpSpPr bwMode="auto">
          <a:xfrm>
            <a:off x="5521590" y="4318009"/>
            <a:ext cx="1828800" cy="533400"/>
            <a:chOff x="4368" y="1728"/>
            <a:chExt cx="528" cy="336"/>
          </a:xfrm>
        </p:grpSpPr>
        <p:sp>
          <p:nvSpPr>
            <p:cNvPr id="23580" name="Freeform 22"/>
            <p:cNvSpPr>
              <a:spLocks/>
            </p:cNvSpPr>
            <p:nvPr/>
          </p:nvSpPr>
          <p:spPr bwMode="auto">
            <a:xfrm>
              <a:off x="4368" y="1728"/>
              <a:ext cx="528" cy="336"/>
            </a:xfrm>
            <a:custGeom>
              <a:avLst/>
              <a:gdLst>
                <a:gd name="T0" fmla="*/ 16 w 783"/>
                <a:gd name="T1" fmla="*/ 0 h 288"/>
                <a:gd name="T2" fmla="*/ 0 w 783"/>
                <a:gd name="T3" fmla="*/ 496 h 288"/>
                <a:gd name="T4" fmla="*/ 16 w 783"/>
                <a:gd name="T5" fmla="*/ 988 h 288"/>
                <a:gd name="T6" fmla="*/ 34 w 783"/>
                <a:gd name="T7" fmla="*/ 484 h 288"/>
                <a:gd name="T8" fmla="*/ 16 w 783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3"/>
                <a:gd name="T16" fmla="*/ 0 h 288"/>
                <a:gd name="T17" fmla="*/ 783 w 783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3" h="288">
                  <a:moveTo>
                    <a:pt x="384" y="0"/>
                  </a:moveTo>
                  <a:lnTo>
                    <a:pt x="0" y="144"/>
                  </a:lnTo>
                  <a:lnTo>
                    <a:pt x="384" y="288"/>
                  </a:lnTo>
                  <a:lnTo>
                    <a:pt x="783" y="141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23581" name="Text Box 7"/>
            <p:cNvSpPr txBox="1">
              <a:spLocks noChangeArrowheads="1"/>
            </p:cNvSpPr>
            <p:nvPr/>
          </p:nvSpPr>
          <p:spPr bwMode="auto">
            <a:xfrm>
              <a:off x="4512" y="1776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>
                  <a:latin typeface="Calibri"/>
                  <a:cs typeface="Calibri"/>
                </a:rPr>
                <a:t>U(t,r)</a:t>
              </a:r>
            </a:p>
          </p:txBody>
        </p:sp>
      </p:grpSp>
      <p:cxnSp>
        <p:nvCxnSpPr>
          <p:cNvPr id="25" name="Straight Arrow Connector 24"/>
          <p:cNvCxnSpPr>
            <a:stCxn id="23557" idx="4"/>
          </p:cNvCxnSpPr>
          <p:nvPr/>
        </p:nvCxnSpPr>
        <p:spPr>
          <a:xfrm rot="16200000" flipH="1">
            <a:off x="5543021" y="3425041"/>
            <a:ext cx="796925" cy="989012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8" name="TextBox 32"/>
          <p:cNvSpPr txBox="1">
            <a:spLocks noChangeArrowheads="1"/>
          </p:cNvSpPr>
          <p:nvPr/>
        </p:nvSpPr>
        <p:spPr bwMode="auto">
          <a:xfrm rot="2243371">
            <a:off x="5888303" y="3817947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/>
                <a:cs typeface="Calibri"/>
              </a:rPr>
              <a:t>rain</a:t>
            </a:r>
          </a:p>
        </p:txBody>
      </p:sp>
      <p:grpSp>
        <p:nvGrpSpPr>
          <p:cNvPr id="23569" name="Group 34"/>
          <p:cNvGrpSpPr>
            <a:grpSpLocks/>
          </p:cNvGrpSpPr>
          <p:nvPr/>
        </p:nvGrpSpPr>
        <p:grpSpPr bwMode="auto">
          <a:xfrm>
            <a:off x="8264790" y="4318009"/>
            <a:ext cx="1828800" cy="533400"/>
            <a:chOff x="4368" y="1728"/>
            <a:chExt cx="528" cy="336"/>
          </a:xfrm>
        </p:grpSpPr>
        <p:sp>
          <p:nvSpPr>
            <p:cNvPr id="23578" name="Freeform 35"/>
            <p:cNvSpPr>
              <a:spLocks/>
            </p:cNvSpPr>
            <p:nvPr/>
          </p:nvSpPr>
          <p:spPr bwMode="auto">
            <a:xfrm>
              <a:off x="4368" y="1728"/>
              <a:ext cx="528" cy="336"/>
            </a:xfrm>
            <a:custGeom>
              <a:avLst/>
              <a:gdLst>
                <a:gd name="T0" fmla="*/ 16 w 783"/>
                <a:gd name="T1" fmla="*/ 0 h 288"/>
                <a:gd name="T2" fmla="*/ 0 w 783"/>
                <a:gd name="T3" fmla="*/ 496 h 288"/>
                <a:gd name="T4" fmla="*/ 16 w 783"/>
                <a:gd name="T5" fmla="*/ 988 h 288"/>
                <a:gd name="T6" fmla="*/ 34 w 783"/>
                <a:gd name="T7" fmla="*/ 484 h 288"/>
                <a:gd name="T8" fmla="*/ 16 w 783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3"/>
                <a:gd name="T16" fmla="*/ 0 h 288"/>
                <a:gd name="T17" fmla="*/ 783 w 783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3" h="288">
                  <a:moveTo>
                    <a:pt x="384" y="0"/>
                  </a:moveTo>
                  <a:lnTo>
                    <a:pt x="0" y="144"/>
                  </a:lnTo>
                  <a:lnTo>
                    <a:pt x="384" y="288"/>
                  </a:lnTo>
                  <a:lnTo>
                    <a:pt x="783" y="141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23579" name="Text Box 7"/>
            <p:cNvSpPr txBox="1">
              <a:spLocks noChangeArrowheads="1"/>
            </p:cNvSpPr>
            <p:nvPr/>
          </p:nvSpPr>
          <p:spPr bwMode="auto">
            <a:xfrm>
              <a:off x="4512" y="1776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>
                  <a:latin typeface="Calibri"/>
                  <a:cs typeface="Calibri"/>
                </a:rPr>
                <a:t>U(l,s)</a:t>
              </a:r>
            </a:p>
          </p:txBody>
        </p:sp>
      </p:grpSp>
      <p:cxnSp>
        <p:nvCxnSpPr>
          <p:cNvPr id="38" name="Straight Arrow Connector 37"/>
          <p:cNvCxnSpPr/>
          <p:nvPr/>
        </p:nvCxnSpPr>
        <p:spPr>
          <a:xfrm rot="5400000">
            <a:off x="9238721" y="3385353"/>
            <a:ext cx="796925" cy="1068388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571" name="Group 38"/>
          <p:cNvGrpSpPr>
            <a:grpSpLocks/>
          </p:cNvGrpSpPr>
          <p:nvPr/>
        </p:nvGrpSpPr>
        <p:grpSpPr bwMode="auto">
          <a:xfrm>
            <a:off x="10245990" y="4318009"/>
            <a:ext cx="1828800" cy="533400"/>
            <a:chOff x="4368" y="1728"/>
            <a:chExt cx="528" cy="336"/>
          </a:xfrm>
        </p:grpSpPr>
        <p:sp>
          <p:nvSpPr>
            <p:cNvPr id="23576" name="Freeform 39"/>
            <p:cNvSpPr>
              <a:spLocks/>
            </p:cNvSpPr>
            <p:nvPr/>
          </p:nvSpPr>
          <p:spPr bwMode="auto">
            <a:xfrm>
              <a:off x="4368" y="1728"/>
              <a:ext cx="528" cy="336"/>
            </a:xfrm>
            <a:custGeom>
              <a:avLst/>
              <a:gdLst>
                <a:gd name="T0" fmla="*/ 16 w 783"/>
                <a:gd name="T1" fmla="*/ 0 h 288"/>
                <a:gd name="T2" fmla="*/ 0 w 783"/>
                <a:gd name="T3" fmla="*/ 496 h 288"/>
                <a:gd name="T4" fmla="*/ 16 w 783"/>
                <a:gd name="T5" fmla="*/ 988 h 288"/>
                <a:gd name="T6" fmla="*/ 34 w 783"/>
                <a:gd name="T7" fmla="*/ 484 h 288"/>
                <a:gd name="T8" fmla="*/ 16 w 783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3"/>
                <a:gd name="T16" fmla="*/ 0 h 288"/>
                <a:gd name="T17" fmla="*/ 783 w 783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3" h="288">
                  <a:moveTo>
                    <a:pt x="384" y="0"/>
                  </a:moveTo>
                  <a:lnTo>
                    <a:pt x="0" y="144"/>
                  </a:lnTo>
                  <a:lnTo>
                    <a:pt x="384" y="288"/>
                  </a:lnTo>
                  <a:lnTo>
                    <a:pt x="783" y="141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23577" name="Text Box 7"/>
            <p:cNvSpPr txBox="1">
              <a:spLocks noChangeArrowheads="1"/>
            </p:cNvSpPr>
            <p:nvPr/>
          </p:nvSpPr>
          <p:spPr bwMode="auto">
            <a:xfrm>
              <a:off x="4512" y="1776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>
                  <a:latin typeface="Calibri"/>
                  <a:cs typeface="Calibri"/>
                </a:rPr>
                <a:t>U(l,r)</a:t>
              </a:r>
            </a:p>
          </p:txBody>
        </p:sp>
      </p:grpSp>
      <p:cxnSp>
        <p:nvCxnSpPr>
          <p:cNvPr id="42" name="Straight Arrow Connector 41"/>
          <p:cNvCxnSpPr/>
          <p:nvPr/>
        </p:nvCxnSpPr>
        <p:spPr>
          <a:xfrm rot="16200000" flipH="1">
            <a:off x="10267421" y="3425041"/>
            <a:ext cx="796925" cy="989012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73" name="TextBox 42"/>
          <p:cNvSpPr txBox="1">
            <a:spLocks noChangeArrowheads="1"/>
          </p:cNvSpPr>
          <p:nvPr/>
        </p:nvSpPr>
        <p:spPr bwMode="auto">
          <a:xfrm rot="2243371">
            <a:off x="10612703" y="3817947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/>
                <a:cs typeface="Calibri"/>
              </a:rPr>
              <a:t>rain</a:t>
            </a:r>
          </a:p>
        </p:txBody>
      </p:sp>
      <p:sp>
        <p:nvSpPr>
          <p:cNvPr id="23574" name="TextBox 43"/>
          <p:cNvSpPr txBox="1">
            <a:spLocks noChangeArrowheads="1"/>
          </p:cNvSpPr>
          <p:nvPr/>
        </p:nvSpPr>
        <p:spPr bwMode="auto">
          <a:xfrm rot="-2151216">
            <a:off x="9009328" y="3530609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/>
                <a:cs typeface="Calibri"/>
              </a:rPr>
              <a:t>sun</a:t>
            </a:r>
          </a:p>
        </p:txBody>
      </p:sp>
      <p:sp>
        <p:nvSpPr>
          <p:cNvPr id="23575" name="TextBox 31"/>
          <p:cNvSpPr txBox="1">
            <a:spLocks noChangeArrowheads="1"/>
          </p:cNvSpPr>
          <p:nvPr/>
        </p:nvSpPr>
        <p:spPr bwMode="auto">
          <a:xfrm>
            <a:off x="7426590" y="1814522"/>
            <a:ext cx="685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800">
                <a:latin typeface="Calibri"/>
                <a:cs typeface="Calibri"/>
              </a:rPr>
              <a:t>{b}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04800" y="1752600"/>
            <a:ext cx="2420937" cy="3619500"/>
            <a:chOff x="9126537" y="1257300"/>
            <a:chExt cx="3124200" cy="4114800"/>
          </a:xfrm>
        </p:grpSpPr>
        <p:cxnSp>
          <p:nvCxnSpPr>
            <p:cNvPr id="31" name="AutoShape 3"/>
            <p:cNvCxnSpPr>
              <a:cxnSpLocks noChangeShapeType="1"/>
              <a:stCxn id="32" idx="4"/>
              <a:endCxn id="33" idx="0"/>
            </p:cNvCxnSpPr>
            <p:nvPr/>
          </p:nvCxnSpPr>
          <p:spPr bwMode="auto">
            <a:xfrm>
              <a:off x="9737725" y="3633788"/>
              <a:ext cx="0" cy="11493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" name="Oval 4"/>
            <p:cNvSpPr>
              <a:spLocks noChangeArrowheads="1"/>
            </p:cNvSpPr>
            <p:nvPr/>
          </p:nvSpPr>
          <p:spPr bwMode="auto">
            <a:xfrm>
              <a:off x="9126537" y="3044825"/>
              <a:ext cx="1222375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Weather</a:t>
              </a:r>
            </a:p>
          </p:txBody>
        </p:sp>
        <p:sp>
          <p:nvSpPr>
            <p:cNvPr id="33" name="Oval 5"/>
            <p:cNvSpPr>
              <a:spLocks noChangeArrowheads="1"/>
            </p:cNvSpPr>
            <p:nvPr/>
          </p:nvSpPr>
          <p:spPr bwMode="auto">
            <a:xfrm>
              <a:off x="9126537" y="4797425"/>
              <a:ext cx="1222375" cy="574675"/>
            </a:xfrm>
            <a:prstGeom prst="ellipse">
              <a:avLst/>
            </a:prstGeom>
            <a:solidFill>
              <a:srgbClr val="C0C0C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1700" dirty="0">
                  <a:latin typeface="Calibri"/>
                  <a:cs typeface="Calibri"/>
                </a:rPr>
                <a:t>Forecast</a:t>
              </a:r>
            </a:p>
            <a:p>
              <a:pPr algn="ctr" rtl="1"/>
              <a:r>
                <a:rPr lang="en-US" sz="1700" dirty="0">
                  <a:latin typeface="Calibri"/>
                  <a:cs typeface="Calibri"/>
                </a:rPr>
                <a:t>=bad</a:t>
              </a:r>
            </a:p>
          </p:txBody>
        </p:sp>
        <p:sp>
          <p:nvSpPr>
            <p:cNvPr id="34" name="Rectangle 6"/>
            <p:cNvSpPr>
              <a:spLocks noChangeArrowheads="1"/>
            </p:cNvSpPr>
            <p:nvPr/>
          </p:nvSpPr>
          <p:spPr bwMode="auto">
            <a:xfrm>
              <a:off x="9202737" y="1257300"/>
              <a:ext cx="1143000" cy="5334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cs typeface="Calibri"/>
                </a:rPr>
                <a:t>Umbrella</a:t>
              </a:r>
            </a:p>
          </p:txBody>
        </p:sp>
        <p:grpSp>
          <p:nvGrpSpPr>
            <p:cNvPr id="35" name="Group 7"/>
            <p:cNvGrpSpPr>
              <a:grpSpLocks/>
            </p:cNvGrpSpPr>
            <p:nvPr/>
          </p:nvGrpSpPr>
          <p:grpSpPr bwMode="auto">
            <a:xfrm>
              <a:off x="11412537" y="2324100"/>
              <a:ext cx="838200" cy="533400"/>
              <a:chOff x="4368" y="1728"/>
              <a:chExt cx="528" cy="336"/>
            </a:xfrm>
          </p:grpSpPr>
          <p:sp>
            <p:nvSpPr>
              <p:cNvPr id="36" name="Freeform 8"/>
              <p:cNvSpPr>
                <a:spLocks/>
              </p:cNvSpPr>
              <p:nvPr/>
            </p:nvSpPr>
            <p:spPr bwMode="auto">
              <a:xfrm>
                <a:off x="4368" y="1728"/>
                <a:ext cx="528" cy="336"/>
              </a:xfrm>
              <a:custGeom>
                <a:avLst/>
                <a:gdLst>
                  <a:gd name="T0" fmla="*/ 16 w 783"/>
                  <a:gd name="T1" fmla="*/ 0 h 288"/>
                  <a:gd name="T2" fmla="*/ 0 w 783"/>
                  <a:gd name="T3" fmla="*/ 496 h 288"/>
                  <a:gd name="T4" fmla="*/ 16 w 783"/>
                  <a:gd name="T5" fmla="*/ 988 h 288"/>
                  <a:gd name="T6" fmla="*/ 34 w 783"/>
                  <a:gd name="T7" fmla="*/ 484 h 288"/>
                  <a:gd name="T8" fmla="*/ 16 w 783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3"/>
                  <a:gd name="T16" fmla="*/ 0 h 288"/>
                  <a:gd name="T17" fmla="*/ 783 w 783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3" h="288">
                    <a:moveTo>
                      <a:pt x="384" y="0"/>
                    </a:moveTo>
                    <a:lnTo>
                      <a:pt x="0" y="144"/>
                    </a:lnTo>
                    <a:lnTo>
                      <a:pt x="384" y="288"/>
                    </a:lnTo>
                    <a:lnTo>
                      <a:pt x="783" y="141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37" name="Text Box 9"/>
              <p:cNvSpPr txBox="1">
                <a:spLocks noChangeArrowheads="1"/>
              </p:cNvSpPr>
              <p:nvPr/>
            </p:nvSpPr>
            <p:spPr bwMode="auto">
              <a:xfrm>
                <a:off x="4512" y="1776"/>
                <a:ext cx="240" cy="2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800">
                    <a:latin typeface="Calibri"/>
                    <a:cs typeface="Calibri"/>
                  </a:rPr>
                  <a:t>U</a:t>
                </a:r>
              </a:p>
            </p:txBody>
          </p:sp>
        </p:grpSp>
        <p:cxnSp>
          <p:nvCxnSpPr>
            <p:cNvPr id="39" name="AutoShape 10"/>
            <p:cNvCxnSpPr>
              <a:cxnSpLocks noChangeShapeType="1"/>
              <a:stCxn id="34" idx="3"/>
              <a:endCxn id="36" idx="1"/>
            </p:cNvCxnSpPr>
            <p:nvPr/>
          </p:nvCxnSpPr>
          <p:spPr bwMode="auto">
            <a:xfrm>
              <a:off x="10345737" y="1524000"/>
              <a:ext cx="1066800" cy="11112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" name="AutoShape 11"/>
            <p:cNvCxnSpPr>
              <a:cxnSpLocks noChangeShapeType="1"/>
              <a:stCxn id="32" idx="6"/>
              <a:endCxn id="36" idx="1"/>
            </p:cNvCxnSpPr>
            <p:nvPr/>
          </p:nvCxnSpPr>
          <p:spPr bwMode="auto">
            <a:xfrm flipV="1">
              <a:off x="10363200" y="2590800"/>
              <a:ext cx="1035050" cy="74136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521272"/>
            <a:ext cx="1828800" cy="126052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4876800"/>
            <a:ext cx="1210033" cy="91439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876800"/>
            <a:ext cx="1133567" cy="6858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0" y="4876800"/>
            <a:ext cx="1066800" cy="7824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876800"/>
            <a:ext cx="1219200" cy="76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25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animBg="1"/>
      <p:bldP spid="23558" grpId="0" animBg="1"/>
      <p:bldP spid="23561" grpId="0"/>
      <p:bldP spid="23562" grpId="0"/>
      <p:bldP spid="18" grpId="0" animBg="1"/>
      <p:bldP spid="23565" grpId="0"/>
      <p:bldP spid="23568" grpId="0"/>
      <p:bldP spid="23573" grpId="0"/>
      <p:bldP spid="23574" grpId="0"/>
      <p:bldP spid="2357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820" y="4681175"/>
            <a:ext cx="3158180" cy="2176824"/>
          </a:xfrm>
          <a:prstGeom prst="rect">
            <a:avLst/>
          </a:prstGeom>
        </p:spPr>
      </p:pic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Decision network with utilities on outcome states</a:t>
            </a:r>
          </a:p>
        </p:txBody>
      </p:sp>
      <p:cxnSp>
        <p:nvCxnSpPr>
          <p:cNvPr id="22530" name="AutoShape 3"/>
          <p:cNvCxnSpPr>
            <a:cxnSpLocks noChangeShapeType="1"/>
            <a:stCxn id="22531" idx="4"/>
            <a:endCxn id="22532" idx="0"/>
          </p:cNvCxnSpPr>
          <p:nvPr/>
        </p:nvCxnSpPr>
        <p:spPr bwMode="auto">
          <a:xfrm>
            <a:off x="3278188" y="4129088"/>
            <a:ext cx="0" cy="1149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2531" name="Oval 4"/>
          <p:cNvSpPr>
            <a:spLocks noChangeArrowheads="1"/>
          </p:cNvSpPr>
          <p:nvPr/>
        </p:nvSpPr>
        <p:spPr bwMode="auto">
          <a:xfrm>
            <a:off x="2667000" y="354012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Weather</a:t>
            </a:r>
          </a:p>
        </p:txBody>
      </p:sp>
      <p:sp>
        <p:nvSpPr>
          <p:cNvPr id="22532" name="Oval 5"/>
          <p:cNvSpPr>
            <a:spLocks noChangeArrowheads="1"/>
          </p:cNvSpPr>
          <p:nvPr/>
        </p:nvSpPr>
        <p:spPr bwMode="auto">
          <a:xfrm>
            <a:off x="2667000" y="5292725"/>
            <a:ext cx="1222375" cy="574675"/>
          </a:xfrm>
          <a:prstGeom prst="ellipse">
            <a:avLst/>
          </a:prstGeom>
          <a:solidFill>
            <a:srgbClr val="C0C0C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en-US">
                <a:latin typeface="Calibri"/>
                <a:cs typeface="Calibri"/>
              </a:rPr>
              <a:t>Forecast</a:t>
            </a:r>
          </a:p>
          <a:p>
            <a:pPr algn="ctr" rtl="1"/>
            <a:r>
              <a:rPr lang="en-US">
                <a:latin typeface="Calibri"/>
                <a:cs typeface="Calibri"/>
              </a:rPr>
              <a:t>=bad</a:t>
            </a:r>
          </a:p>
        </p:txBody>
      </p:sp>
      <p:sp>
        <p:nvSpPr>
          <p:cNvPr id="22533" name="Rectangle 6"/>
          <p:cNvSpPr>
            <a:spLocks noChangeArrowheads="1"/>
          </p:cNvSpPr>
          <p:nvPr/>
        </p:nvSpPr>
        <p:spPr bwMode="auto">
          <a:xfrm>
            <a:off x="2743200" y="1752600"/>
            <a:ext cx="1143000" cy="533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/>
                <a:cs typeface="Calibri"/>
              </a:rPr>
              <a:t>Umbrella</a:t>
            </a:r>
          </a:p>
        </p:txBody>
      </p:sp>
      <p:grpSp>
        <p:nvGrpSpPr>
          <p:cNvPr id="22534" name="Group 7"/>
          <p:cNvGrpSpPr>
            <a:grpSpLocks/>
          </p:cNvGrpSpPr>
          <p:nvPr/>
        </p:nvGrpSpPr>
        <p:grpSpPr bwMode="auto">
          <a:xfrm>
            <a:off x="6172200" y="2819400"/>
            <a:ext cx="838200" cy="533400"/>
            <a:chOff x="4368" y="1728"/>
            <a:chExt cx="528" cy="336"/>
          </a:xfrm>
        </p:grpSpPr>
        <p:sp>
          <p:nvSpPr>
            <p:cNvPr id="22588" name="Freeform 8"/>
            <p:cNvSpPr>
              <a:spLocks/>
            </p:cNvSpPr>
            <p:nvPr/>
          </p:nvSpPr>
          <p:spPr bwMode="auto">
            <a:xfrm>
              <a:off x="4368" y="1728"/>
              <a:ext cx="528" cy="336"/>
            </a:xfrm>
            <a:custGeom>
              <a:avLst/>
              <a:gdLst>
                <a:gd name="T0" fmla="*/ 16 w 783"/>
                <a:gd name="T1" fmla="*/ 0 h 288"/>
                <a:gd name="T2" fmla="*/ 0 w 783"/>
                <a:gd name="T3" fmla="*/ 496 h 288"/>
                <a:gd name="T4" fmla="*/ 16 w 783"/>
                <a:gd name="T5" fmla="*/ 988 h 288"/>
                <a:gd name="T6" fmla="*/ 34 w 783"/>
                <a:gd name="T7" fmla="*/ 484 h 288"/>
                <a:gd name="T8" fmla="*/ 16 w 783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3"/>
                <a:gd name="T16" fmla="*/ 0 h 288"/>
                <a:gd name="T17" fmla="*/ 783 w 783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3" h="288">
                  <a:moveTo>
                    <a:pt x="384" y="0"/>
                  </a:moveTo>
                  <a:lnTo>
                    <a:pt x="0" y="144"/>
                  </a:lnTo>
                  <a:lnTo>
                    <a:pt x="384" y="288"/>
                  </a:lnTo>
                  <a:lnTo>
                    <a:pt x="783" y="141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22589" name="Text Box 9"/>
            <p:cNvSpPr txBox="1">
              <a:spLocks noChangeArrowheads="1"/>
            </p:cNvSpPr>
            <p:nvPr/>
          </p:nvSpPr>
          <p:spPr bwMode="auto">
            <a:xfrm>
              <a:off x="4512" y="1776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>
                  <a:latin typeface="Calibri"/>
                  <a:cs typeface="Calibri"/>
                </a:rPr>
                <a:t>U</a:t>
              </a:r>
            </a:p>
          </p:txBody>
        </p:sp>
      </p:grpSp>
      <p:cxnSp>
        <p:nvCxnSpPr>
          <p:cNvPr id="22535" name="AutoShape 10"/>
          <p:cNvCxnSpPr>
            <a:cxnSpLocks noChangeShapeType="1"/>
            <a:stCxn id="22533" idx="3"/>
            <a:endCxn id="30" idx="1"/>
          </p:cNvCxnSpPr>
          <p:nvPr/>
        </p:nvCxnSpPr>
        <p:spPr bwMode="auto">
          <a:xfrm>
            <a:off x="3886200" y="2019300"/>
            <a:ext cx="636213" cy="1223984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2536" name="AutoShape 11"/>
          <p:cNvCxnSpPr>
            <a:cxnSpLocks noChangeShapeType="1"/>
            <a:stCxn id="22531" idx="6"/>
            <a:endCxn id="30" idx="3"/>
          </p:cNvCxnSpPr>
          <p:nvPr/>
        </p:nvCxnSpPr>
        <p:spPr bwMode="auto">
          <a:xfrm flipV="1">
            <a:off x="3889375" y="3649641"/>
            <a:ext cx="633038" cy="17782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aphicFrame>
        <p:nvGraphicFramePr>
          <p:cNvPr id="1184780" name="Group 12"/>
          <p:cNvGraphicFramePr>
            <a:graphicFrameLocks noGrp="1"/>
          </p:cNvGraphicFramePr>
          <p:nvPr/>
        </p:nvGraphicFramePr>
        <p:xfrm>
          <a:off x="7315200" y="1295400"/>
          <a:ext cx="2590800" cy="1722392"/>
        </p:xfrm>
        <a:graphic>
          <a:graphicData uri="http://schemas.openxmlformats.org/drawingml/2006/table">
            <a:tbl>
              <a:tblPr/>
              <a:tblGrid>
                <a:gridCol w="86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Wet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FeelStupid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U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3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dry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100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3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wet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3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dry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3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damp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70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3" name="Group 10"/>
          <p:cNvGraphicFramePr>
            <a:graphicFrameLocks noGrp="1"/>
          </p:cNvGraphicFramePr>
          <p:nvPr/>
        </p:nvGraphicFramePr>
        <p:xfrm>
          <a:off x="1828800" y="2910792"/>
          <a:ext cx="990600" cy="518208"/>
        </p:xfrm>
        <a:graphic>
          <a:graphicData uri="http://schemas.openxmlformats.org/drawingml/2006/table">
            <a:tbl>
              <a:tblPr/>
              <a:tblGrid>
                <a:gridCol w="49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21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P(W)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1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0.7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5" name="Group 97"/>
          <p:cNvGraphicFramePr>
            <a:graphicFrameLocks noGrp="1"/>
          </p:cNvGraphicFramePr>
          <p:nvPr/>
        </p:nvGraphicFramePr>
        <p:xfrm>
          <a:off x="1295400" y="4419600"/>
          <a:ext cx="1524000" cy="823134"/>
        </p:xfrm>
        <a:graphic>
          <a:graphicData uri="http://schemas.openxmlformats.org/drawingml/2006/table">
            <a:tbl>
              <a:tblPr/>
              <a:tblGrid>
                <a:gridCol w="564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9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92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marT="45749" marB="457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P(F=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bad|W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</a:p>
                  </a:txBody>
                  <a:tcPr marT="45749" marB="45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2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marT="45749" marB="457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0.17</a:t>
                      </a:r>
                    </a:p>
                  </a:txBody>
                  <a:tcPr marT="45749" marB="45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2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marT="45749" marB="457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0.77</a:t>
                      </a:r>
                    </a:p>
                  </a:txBody>
                  <a:tcPr marT="45749" marB="45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6" name="Oval 4"/>
          <p:cNvSpPr>
            <a:spLocks noChangeArrowheads="1"/>
          </p:cNvSpPr>
          <p:nvPr/>
        </p:nvSpPr>
        <p:spPr bwMode="auto">
          <a:xfrm>
            <a:off x="4340225" y="22860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/>
                <a:cs typeface="Calibri"/>
              </a:rPr>
              <a:t>Wet</a:t>
            </a:r>
          </a:p>
        </p:txBody>
      </p:sp>
      <p:sp>
        <p:nvSpPr>
          <p:cNvPr id="30" name="Oval 4"/>
          <p:cNvSpPr>
            <a:spLocks noChangeArrowheads="1"/>
          </p:cNvSpPr>
          <p:nvPr/>
        </p:nvSpPr>
        <p:spPr bwMode="auto">
          <a:xfrm>
            <a:off x="4343400" y="315912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err="1">
                <a:latin typeface="Calibri"/>
                <a:cs typeface="Calibri"/>
              </a:rPr>
              <a:t>FeelStupid</a:t>
            </a:r>
            <a:endParaRPr lang="en-US" dirty="0">
              <a:latin typeface="Calibri"/>
              <a:cs typeface="Calibri"/>
            </a:endParaRPr>
          </a:p>
        </p:txBody>
      </p:sp>
      <p:cxnSp>
        <p:nvCxnSpPr>
          <p:cNvPr id="31" name="AutoShape 11"/>
          <p:cNvCxnSpPr>
            <a:cxnSpLocks noChangeShapeType="1"/>
            <a:stCxn id="22531" idx="6"/>
            <a:endCxn id="26" idx="3"/>
          </p:cNvCxnSpPr>
          <p:nvPr/>
        </p:nvCxnSpPr>
        <p:spPr bwMode="auto">
          <a:xfrm flipV="1">
            <a:off x="3889375" y="2776516"/>
            <a:ext cx="629863" cy="105094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2" name="AutoShape 10"/>
          <p:cNvCxnSpPr>
            <a:cxnSpLocks noChangeShapeType="1"/>
            <a:stCxn id="22533" idx="3"/>
            <a:endCxn id="26" idx="1"/>
          </p:cNvCxnSpPr>
          <p:nvPr/>
        </p:nvCxnSpPr>
        <p:spPr bwMode="auto">
          <a:xfrm>
            <a:off x="3886200" y="2019300"/>
            <a:ext cx="633038" cy="35085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5" name="AutoShape 10"/>
          <p:cNvCxnSpPr>
            <a:cxnSpLocks noChangeShapeType="1"/>
            <a:stCxn id="26" idx="6"/>
          </p:cNvCxnSpPr>
          <p:nvPr/>
        </p:nvCxnSpPr>
        <p:spPr bwMode="auto">
          <a:xfrm>
            <a:off x="5562600" y="2573338"/>
            <a:ext cx="685800" cy="4746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0" name="AutoShape 10"/>
          <p:cNvCxnSpPr>
            <a:cxnSpLocks noChangeShapeType="1"/>
            <a:stCxn id="30" idx="6"/>
          </p:cNvCxnSpPr>
          <p:nvPr/>
        </p:nvCxnSpPr>
        <p:spPr bwMode="auto">
          <a:xfrm flipV="1">
            <a:off x="5565775" y="3124200"/>
            <a:ext cx="682625" cy="3222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5029200" y="4495800"/>
            <a:ext cx="37260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Here, U is a true utility.</a:t>
            </a:r>
          </a:p>
          <a:p>
            <a:endParaRPr lang="en-US" dirty="0"/>
          </a:p>
          <a:p>
            <a:r>
              <a:rPr lang="en-US" dirty="0"/>
              <a:t>With an action node as parent, it is</a:t>
            </a:r>
          </a:p>
          <a:p>
            <a:r>
              <a:rPr lang="en-US" dirty="0"/>
              <a:t>sometimes called a </a:t>
            </a:r>
            <a:r>
              <a:rPr lang="en-US" b="1" i="1" dirty="0">
                <a:solidFill>
                  <a:srgbClr val="FF0000"/>
                </a:solidFill>
              </a:rPr>
              <a:t>Q-value</a:t>
            </a:r>
          </a:p>
        </p:txBody>
      </p:sp>
    </p:spTree>
    <p:extLst>
      <p:ext uri="{BB962C8B-B14F-4D97-AF65-F5344CB8AC3E}">
        <p14:creationId xmlns:p14="http://schemas.microsoft.com/office/powerpoint/2010/main" val="41254257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DBNs and HMMs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295400"/>
            <a:ext cx="10261600" cy="4729164"/>
          </a:xfrm>
        </p:spPr>
        <p:txBody>
          <a:bodyPr/>
          <a:lstStyle/>
          <a:p>
            <a:r>
              <a:rPr lang="en-US" sz="2800" dirty="0"/>
              <a:t>Every HMM is a single-variable DBN</a:t>
            </a:r>
          </a:p>
          <a:p>
            <a:r>
              <a:rPr lang="en-US" sz="2800" dirty="0"/>
              <a:t>Every discrete DBN is an HMM </a:t>
            </a:r>
          </a:p>
          <a:p>
            <a:pPr lvl="1"/>
            <a:r>
              <a:rPr lang="en-US" sz="2400" dirty="0"/>
              <a:t>HMM state is Cartesian product of DBN state variables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Sparse dependencies =&gt; exponentially fewer parameters in DBN</a:t>
            </a:r>
          </a:p>
          <a:p>
            <a:pPr lvl="1"/>
            <a:r>
              <a:rPr lang="en-US" sz="2400" dirty="0"/>
              <a:t>E.g., 20 state variables, 3 parents each; </a:t>
            </a:r>
          </a:p>
          <a:p>
            <a:pPr marL="457165" lvl="1" indent="0">
              <a:buNone/>
            </a:pPr>
            <a:r>
              <a:rPr lang="en-US" sz="2400" dirty="0"/>
              <a:t>    DBN has 20 x 2</a:t>
            </a:r>
            <a:r>
              <a:rPr lang="en-US" sz="2400" baseline="30000" dirty="0"/>
              <a:t>3</a:t>
            </a:r>
            <a:r>
              <a:rPr lang="en-US" sz="2400" dirty="0"/>
              <a:t> = 160 parameters, HMM has 2</a:t>
            </a:r>
            <a:r>
              <a:rPr lang="en-US" sz="2400" baseline="30000" dirty="0"/>
              <a:t>20</a:t>
            </a:r>
            <a:r>
              <a:rPr lang="en-US" sz="2400" dirty="0"/>
              <a:t> x 2</a:t>
            </a:r>
            <a:r>
              <a:rPr lang="en-US" sz="2400" baseline="30000" dirty="0"/>
              <a:t>20</a:t>
            </a:r>
            <a:r>
              <a:rPr lang="en-US" sz="2400" dirty="0"/>
              <a:t> =~ 10</a:t>
            </a:r>
            <a:r>
              <a:rPr lang="en-US" sz="2400" baseline="30000" dirty="0"/>
              <a:t>12</a:t>
            </a:r>
            <a:r>
              <a:rPr lang="en-US" sz="2400" dirty="0"/>
              <a:t> parameters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9892526-40FF-284F-AEE9-0EF128E5D89C}"/>
              </a:ext>
            </a:extLst>
          </p:cNvPr>
          <p:cNvGrpSpPr/>
          <p:nvPr/>
        </p:nvGrpSpPr>
        <p:grpSpPr>
          <a:xfrm>
            <a:off x="2895600" y="2869810"/>
            <a:ext cx="1466283" cy="2235590"/>
            <a:chOff x="2895600" y="2869810"/>
            <a:chExt cx="1466283" cy="2235590"/>
          </a:xfrm>
        </p:grpSpPr>
        <p:grpSp>
          <p:nvGrpSpPr>
            <p:cNvPr id="17" name="Group 16"/>
            <p:cNvGrpSpPr/>
            <p:nvPr/>
          </p:nvGrpSpPr>
          <p:grpSpPr>
            <a:xfrm>
              <a:off x="3467129" y="2869810"/>
              <a:ext cx="304800" cy="239486"/>
              <a:chOff x="2438400" y="2781300"/>
              <a:chExt cx="609600" cy="49530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2438400" y="2781300"/>
                <a:ext cx="609600" cy="495300"/>
              </a:xfrm>
              <a:prstGeom prst="rect">
                <a:avLst/>
              </a:prstGeom>
              <a:noFill/>
              <a:ln w="28575">
                <a:solidFill>
                  <a:srgbClr val="007F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Connector 7"/>
              <p:cNvCxnSpPr>
                <a:stCxn id="4" idx="0"/>
                <a:endCxn id="4" idx="2"/>
              </p:cNvCxnSpPr>
              <p:nvPr/>
            </p:nvCxnSpPr>
            <p:spPr>
              <a:xfrm>
                <a:off x="2743200" y="2781300"/>
                <a:ext cx="0" cy="4953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>
                <a:stCxn id="4" idx="1"/>
                <a:endCxn id="4" idx="3"/>
              </p:cNvCxnSpPr>
              <p:nvPr/>
            </p:nvCxnSpPr>
            <p:spPr>
              <a:xfrm>
                <a:off x="2438400" y="3028950"/>
                <a:ext cx="6096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/>
            <p:cNvGrpSpPr/>
            <p:nvPr/>
          </p:nvGrpSpPr>
          <p:grpSpPr>
            <a:xfrm>
              <a:off x="3467129" y="3666545"/>
              <a:ext cx="304800" cy="239486"/>
              <a:chOff x="2438400" y="2781300"/>
              <a:chExt cx="609600" cy="4953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2438400" y="2781300"/>
                <a:ext cx="609600" cy="495300"/>
              </a:xfrm>
              <a:prstGeom prst="rect">
                <a:avLst/>
              </a:prstGeom>
              <a:noFill/>
              <a:ln w="28575">
                <a:solidFill>
                  <a:srgbClr val="007F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" name="Straight Connector 19"/>
              <p:cNvCxnSpPr>
                <a:stCxn id="20" idx="0"/>
                <a:endCxn id="20" idx="2"/>
              </p:cNvCxnSpPr>
              <p:nvPr/>
            </p:nvCxnSpPr>
            <p:spPr>
              <a:xfrm>
                <a:off x="2743200" y="2781300"/>
                <a:ext cx="0" cy="4953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>
                <a:stCxn id="20" idx="1"/>
                <a:endCxn id="20" idx="3"/>
              </p:cNvCxnSpPr>
              <p:nvPr/>
            </p:nvCxnSpPr>
            <p:spPr>
              <a:xfrm>
                <a:off x="2438400" y="3028950"/>
                <a:ext cx="6096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/>
            <p:cNvGrpSpPr/>
            <p:nvPr/>
          </p:nvGrpSpPr>
          <p:grpSpPr>
            <a:xfrm>
              <a:off x="3467129" y="4425043"/>
              <a:ext cx="304800" cy="239486"/>
              <a:chOff x="2438400" y="2781300"/>
              <a:chExt cx="609600" cy="495300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2438400" y="2781300"/>
                <a:ext cx="609600" cy="495300"/>
              </a:xfrm>
              <a:prstGeom prst="rect">
                <a:avLst/>
              </a:prstGeom>
              <a:noFill/>
              <a:ln w="28575">
                <a:solidFill>
                  <a:srgbClr val="007F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" name="Straight Connector 23"/>
              <p:cNvCxnSpPr>
                <a:stCxn id="24" idx="0"/>
                <a:endCxn id="24" idx="2"/>
              </p:cNvCxnSpPr>
              <p:nvPr/>
            </p:nvCxnSpPr>
            <p:spPr>
              <a:xfrm>
                <a:off x="2743200" y="2781300"/>
                <a:ext cx="0" cy="4953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>
                <a:stCxn id="24" idx="1"/>
                <a:endCxn id="24" idx="3"/>
              </p:cNvCxnSpPr>
              <p:nvPr/>
            </p:nvCxnSpPr>
            <p:spPr>
              <a:xfrm>
                <a:off x="2438400" y="3028950"/>
                <a:ext cx="6096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Oval 5"/>
            <p:cNvSpPr>
              <a:spLocks noChangeArrowheads="1"/>
            </p:cNvSpPr>
            <p:nvPr/>
          </p:nvSpPr>
          <p:spPr bwMode="auto">
            <a:xfrm>
              <a:off x="3810000" y="3016483"/>
              <a:ext cx="542842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i="1">
                  <a:solidFill>
                    <a:srgbClr val="CC00CD"/>
                  </a:solidFill>
                  <a:latin typeface="+mj-lt"/>
                  <a:cs typeface="Times New Roman" pitchFamily="18" charset="0"/>
                </a:rPr>
                <a:t>X</a:t>
              </a:r>
              <a:r>
                <a:rPr lang="en-US" sz="2000" baseline="-25000">
                  <a:solidFill>
                    <a:srgbClr val="CC00CD"/>
                  </a:solidFill>
                  <a:latin typeface="+mj-lt"/>
                  <a:cs typeface="Times New Roman" pitchFamily="18" charset="0"/>
                </a:rPr>
                <a:t>t+1</a:t>
              </a:r>
              <a:endParaRPr lang="en-US" sz="2000" baseline="-25000" dirty="0">
                <a:solidFill>
                  <a:srgbClr val="CC00CD"/>
                </a:solidFill>
                <a:latin typeface="+mj-lt"/>
                <a:cs typeface="Times New Roman" pitchFamily="18" charset="0"/>
              </a:endParaRPr>
            </a:p>
          </p:txBody>
        </p:sp>
        <p:cxnSp>
          <p:nvCxnSpPr>
            <p:cNvPr id="27" name="AutoShape 6"/>
            <p:cNvCxnSpPr>
              <a:cxnSpLocks noChangeShapeType="1"/>
            </p:cNvCxnSpPr>
            <p:nvPr/>
          </p:nvCxnSpPr>
          <p:spPr bwMode="auto">
            <a:xfrm>
              <a:off x="3438442" y="3283183"/>
              <a:ext cx="371558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8" name="Oval 7"/>
            <p:cNvSpPr>
              <a:spLocks noChangeArrowheads="1"/>
            </p:cNvSpPr>
            <p:nvPr/>
          </p:nvSpPr>
          <p:spPr bwMode="auto">
            <a:xfrm>
              <a:off x="2895600" y="3016483"/>
              <a:ext cx="542842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i="1" dirty="0" err="1">
                  <a:solidFill>
                    <a:srgbClr val="CC00CD"/>
                  </a:solidFill>
                  <a:latin typeface="+mj-lt"/>
                  <a:cs typeface="Times New Roman" pitchFamily="18" charset="0"/>
                </a:rPr>
                <a:t>X</a:t>
              </a:r>
              <a:r>
                <a:rPr lang="en-US" sz="2000" baseline="-25000" dirty="0" err="1">
                  <a:solidFill>
                    <a:srgbClr val="CC00CD"/>
                  </a:solidFill>
                  <a:latin typeface="+mj-lt"/>
                  <a:cs typeface="Times New Roman" pitchFamily="18" charset="0"/>
                </a:rPr>
                <a:t>t</a:t>
              </a:r>
              <a:endParaRPr lang="en-US" sz="2000" baseline="-25000" dirty="0">
                <a:solidFill>
                  <a:srgbClr val="CC00CD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30" name="Oval 5"/>
            <p:cNvSpPr>
              <a:spLocks noChangeArrowheads="1"/>
            </p:cNvSpPr>
            <p:nvPr/>
          </p:nvSpPr>
          <p:spPr bwMode="auto">
            <a:xfrm>
              <a:off x="3810000" y="3786288"/>
              <a:ext cx="542842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i="1" dirty="0">
                  <a:solidFill>
                    <a:srgbClr val="CC00CD"/>
                  </a:solidFill>
                  <a:latin typeface="+mj-lt"/>
                  <a:cs typeface="Times New Roman" pitchFamily="18" charset="0"/>
                </a:rPr>
                <a:t>Y</a:t>
              </a:r>
              <a:r>
                <a:rPr lang="en-US" sz="2000" baseline="-25000" dirty="0">
                  <a:solidFill>
                    <a:srgbClr val="CC00CD"/>
                  </a:solidFill>
                  <a:latin typeface="+mj-lt"/>
                  <a:cs typeface="Times New Roman" pitchFamily="18" charset="0"/>
                </a:rPr>
                <a:t>t+1</a:t>
              </a:r>
            </a:p>
          </p:txBody>
        </p:sp>
        <p:cxnSp>
          <p:nvCxnSpPr>
            <p:cNvPr id="31" name="AutoShape 6"/>
            <p:cNvCxnSpPr>
              <a:cxnSpLocks noChangeShapeType="1"/>
            </p:cNvCxnSpPr>
            <p:nvPr/>
          </p:nvCxnSpPr>
          <p:spPr bwMode="auto">
            <a:xfrm>
              <a:off x="3438442" y="4052988"/>
              <a:ext cx="371558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2" name="Oval 7"/>
            <p:cNvSpPr>
              <a:spLocks noChangeArrowheads="1"/>
            </p:cNvSpPr>
            <p:nvPr/>
          </p:nvSpPr>
          <p:spPr bwMode="auto">
            <a:xfrm>
              <a:off x="2895600" y="3786288"/>
              <a:ext cx="542842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i="1" dirty="0" err="1">
                  <a:solidFill>
                    <a:srgbClr val="CC00CD"/>
                  </a:solidFill>
                  <a:latin typeface="+mj-lt"/>
                  <a:cs typeface="Times New Roman" pitchFamily="18" charset="0"/>
                </a:rPr>
                <a:t>Y</a:t>
              </a:r>
              <a:r>
                <a:rPr lang="en-US" sz="2000" baseline="-25000" dirty="0" err="1">
                  <a:solidFill>
                    <a:srgbClr val="CC00CD"/>
                  </a:solidFill>
                  <a:latin typeface="+mj-lt"/>
                  <a:cs typeface="Times New Roman" pitchFamily="18" charset="0"/>
                </a:rPr>
                <a:t>t</a:t>
              </a:r>
              <a:endParaRPr lang="en-US" sz="2000" baseline="-25000" dirty="0">
                <a:solidFill>
                  <a:srgbClr val="CC00CD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33" name="Oval 5"/>
            <p:cNvSpPr>
              <a:spLocks noChangeArrowheads="1"/>
            </p:cNvSpPr>
            <p:nvPr/>
          </p:nvSpPr>
          <p:spPr bwMode="auto">
            <a:xfrm>
              <a:off x="3819041" y="4572000"/>
              <a:ext cx="542842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i="1" dirty="0">
                  <a:solidFill>
                    <a:srgbClr val="CC00CD"/>
                  </a:solidFill>
                  <a:latin typeface="+mj-lt"/>
                  <a:cs typeface="Times New Roman" pitchFamily="18" charset="0"/>
                </a:rPr>
                <a:t>Z</a:t>
              </a:r>
              <a:r>
                <a:rPr lang="en-US" sz="2000" baseline="-25000" dirty="0">
                  <a:solidFill>
                    <a:srgbClr val="CC00CD"/>
                  </a:solidFill>
                  <a:latin typeface="+mj-lt"/>
                  <a:cs typeface="Times New Roman" pitchFamily="18" charset="0"/>
                </a:rPr>
                <a:t>t+1</a:t>
              </a:r>
            </a:p>
          </p:txBody>
        </p:sp>
        <p:cxnSp>
          <p:nvCxnSpPr>
            <p:cNvPr id="34" name="AutoShape 6"/>
            <p:cNvCxnSpPr>
              <a:cxnSpLocks noChangeShapeType="1"/>
            </p:cNvCxnSpPr>
            <p:nvPr/>
          </p:nvCxnSpPr>
          <p:spPr bwMode="auto">
            <a:xfrm>
              <a:off x="3447483" y="4838700"/>
              <a:ext cx="371558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5" name="Oval 7"/>
            <p:cNvSpPr>
              <a:spLocks noChangeArrowheads="1"/>
            </p:cNvSpPr>
            <p:nvPr/>
          </p:nvSpPr>
          <p:spPr bwMode="auto">
            <a:xfrm>
              <a:off x="2904641" y="4572000"/>
              <a:ext cx="542842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i="1" dirty="0" err="1">
                  <a:solidFill>
                    <a:srgbClr val="CC00CD"/>
                  </a:solidFill>
                  <a:latin typeface="+mj-lt"/>
                  <a:cs typeface="Times New Roman" pitchFamily="18" charset="0"/>
                </a:rPr>
                <a:t>Z</a:t>
              </a:r>
              <a:r>
                <a:rPr lang="en-US" sz="2000" baseline="-25000" dirty="0" err="1">
                  <a:solidFill>
                    <a:srgbClr val="CC00CD"/>
                  </a:solidFill>
                  <a:latin typeface="+mj-lt"/>
                  <a:cs typeface="Times New Roman" pitchFamily="18" charset="0"/>
                </a:rPr>
                <a:t>t</a:t>
              </a:r>
              <a:endParaRPr lang="en-US" sz="2000" baseline="-25000" dirty="0">
                <a:solidFill>
                  <a:srgbClr val="CC00CD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D17E064-91CB-8B40-B474-EE916A71EA87}"/>
              </a:ext>
            </a:extLst>
          </p:cNvPr>
          <p:cNvGrpSpPr/>
          <p:nvPr/>
        </p:nvGrpSpPr>
        <p:grpSpPr>
          <a:xfrm>
            <a:off x="8247020" y="3048000"/>
            <a:ext cx="2420980" cy="1800864"/>
            <a:chOff x="8247020" y="2522863"/>
            <a:chExt cx="2420980" cy="1800864"/>
          </a:xfrm>
        </p:grpSpPr>
        <p:sp>
          <p:nvSpPr>
            <p:cNvPr id="48" name="Oval 5">
              <a:extLst>
                <a:ext uri="{FF2B5EF4-FFF2-40B4-BE49-F238E27FC236}">
                  <a16:creationId xmlns:a16="http://schemas.microsoft.com/office/drawing/2014/main" id="{11E96EE9-11E6-7648-BA5B-66712B5090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94821" y="3786288"/>
              <a:ext cx="973179" cy="53743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i="1">
                  <a:solidFill>
                    <a:srgbClr val="CC00CD"/>
                  </a:solidFill>
                  <a:latin typeface="+mn-lt"/>
                  <a:cs typeface="Times New Roman" pitchFamily="18" charset="0"/>
                </a:rPr>
                <a:t>XYZ</a:t>
              </a:r>
              <a:r>
                <a:rPr lang="en-US" sz="2000" baseline="-25000">
                  <a:solidFill>
                    <a:srgbClr val="CC00CD"/>
                  </a:solidFill>
                  <a:latin typeface="+mn-lt"/>
                  <a:cs typeface="Times New Roman" pitchFamily="18" charset="0"/>
                </a:rPr>
                <a:t>t+1</a:t>
              </a:r>
              <a:endParaRPr lang="en-US" sz="2000" baseline="-25000" dirty="0">
                <a:solidFill>
                  <a:srgbClr val="CC00CD"/>
                </a:solidFill>
                <a:latin typeface="+mn-lt"/>
                <a:cs typeface="Times New Roman" pitchFamily="18" charset="0"/>
              </a:endParaRPr>
            </a:p>
          </p:txBody>
        </p:sp>
        <p:cxnSp>
          <p:nvCxnSpPr>
            <p:cNvPr id="49" name="AutoShape 6">
              <a:extLst>
                <a:ext uri="{FF2B5EF4-FFF2-40B4-BE49-F238E27FC236}">
                  <a16:creationId xmlns:a16="http://schemas.microsoft.com/office/drawing/2014/main" id="{2DC039E8-8E37-4A47-90CB-2BBF9D89940B}"/>
                </a:ext>
              </a:extLst>
            </p:cNvPr>
            <p:cNvCxnSpPr>
              <a:cxnSpLocks noChangeShapeType="1"/>
              <a:stCxn id="50" idx="6"/>
            </p:cNvCxnSpPr>
            <p:nvPr/>
          </p:nvCxnSpPr>
          <p:spPr bwMode="auto">
            <a:xfrm flipV="1">
              <a:off x="9220199" y="4052988"/>
              <a:ext cx="474622" cy="202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0" name="Oval 7">
              <a:extLst>
                <a:ext uri="{FF2B5EF4-FFF2-40B4-BE49-F238E27FC236}">
                  <a16:creationId xmlns:a16="http://schemas.microsoft.com/office/drawing/2014/main" id="{EF78CE80-5DD2-304A-B75C-4636E1875F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47020" y="3786288"/>
              <a:ext cx="973179" cy="53743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i="1" dirty="0" err="1">
                  <a:solidFill>
                    <a:srgbClr val="CC00CD"/>
                  </a:solidFill>
                  <a:latin typeface="+mn-lt"/>
                  <a:cs typeface="Times New Roman" pitchFamily="18" charset="0"/>
                </a:rPr>
                <a:t>XYZ</a:t>
              </a:r>
              <a:r>
                <a:rPr lang="en-US" sz="2000" baseline="-25000" dirty="0" err="1">
                  <a:solidFill>
                    <a:srgbClr val="CC00CD"/>
                  </a:solidFill>
                  <a:latin typeface="+mn-lt"/>
                  <a:cs typeface="Times New Roman" pitchFamily="18" charset="0"/>
                </a:rPr>
                <a:t>t</a:t>
              </a:r>
              <a:endParaRPr lang="en-US" sz="2000" baseline="-25000" dirty="0">
                <a:solidFill>
                  <a:srgbClr val="CC00CD"/>
                </a:solidFill>
                <a:latin typeface="+mn-lt"/>
                <a:cs typeface="Times New Roman" pitchFamily="18" charset="0"/>
              </a:endParaRPr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1D33A20C-089D-4746-B51F-6D4578F5C062}"/>
                </a:ext>
              </a:extLst>
            </p:cNvPr>
            <p:cNvGrpSpPr/>
            <p:nvPr/>
          </p:nvGrpSpPr>
          <p:grpSpPr>
            <a:xfrm>
              <a:off x="8626569" y="2522863"/>
              <a:ext cx="1554841" cy="1177972"/>
              <a:chOff x="8991600" y="3429000"/>
              <a:chExt cx="2438400" cy="1847370"/>
            </a:xfrm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0583CB9F-9CAA-C648-B4B5-2BFB0F65F3F1}"/>
                  </a:ext>
                </a:extLst>
              </p:cNvPr>
              <p:cNvSpPr/>
              <p:nvPr/>
            </p:nvSpPr>
            <p:spPr>
              <a:xfrm>
                <a:off x="8991600" y="3429000"/>
                <a:ext cx="2438400" cy="1829650"/>
              </a:xfrm>
              <a:prstGeom prst="rect">
                <a:avLst/>
              </a:prstGeom>
              <a:noFill/>
              <a:ln w="28575">
                <a:solidFill>
                  <a:srgbClr val="007F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CC00CD"/>
                  </a:solidFill>
                </a:endParaRPr>
              </a:p>
            </p:txBody>
          </p: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2365ABAB-BB83-F14D-8A53-A560D61092AF}"/>
                  </a:ext>
                </a:extLst>
              </p:cNvPr>
              <p:cNvCxnSpPr>
                <a:stCxn id="52" idx="0"/>
                <a:endCxn id="52" idx="2"/>
              </p:cNvCxnSpPr>
              <p:nvPr/>
            </p:nvCxnSpPr>
            <p:spPr>
              <a:xfrm>
                <a:off x="10210800" y="3429000"/>
                <a:ext cx="0" cy="18296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13F32176-276F-944E-9688-DC31627AD349}"/>
                  </a:ext>
                </a:extLst>
              </p:cNvPr>
              <p:cNvCxnSpPr/>
              <p:nvPr/>
            </p:nvCxnSpPr>
            <p:spPr>
              <a:xfrm>
                <a:off x="8991600" y="4343400"/>
                <a:ext cx="24384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ADC265EA-000B-3D4B-A3D1-C81363F37B6D}"/>
                  </a:ext>
                </a:extLst>
              </p:cNvPr>
              <p:cNvCxnSpPr/>
              <p:nvPr/>
            </p:nvCxnSpPr>
            <p:spPr>
              <a:xfrm>
                <a:off x="8991600" y="3886200"/>
                <a:ext cx="24384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B075088D-AFDF-2346-89EC-FD0396789D3D}"/>
                  </a:ext>
                </a:extLst>
              </p:cNvPr>
              <p:cNvCxnSpPr/>
              <p:nvPr/>
            </p:nvCxnSpPr>
            <p:spPr>
              <a:xfrm>
                <a:off x="8991600" y="4800600"/>
                <a:ext cx="24384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990960A8-0CC4-694E-B992-4FB707CED60C}"/>
                  </a:ext>
                </a:extLst>
              </p:cNvPr>
              <p:cNvCxnSpPr/>
              <p:nvPr/>
            </p:nvCxnSpPr>
            <p:spPr>
              <a:xfrm>
                <a:off x="8991600" y="4572000"/>
                <a:ext cx="24384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9491ACA6-447C-444A-9B4A-6C88A189A045}"/>
                  </a:ext>
                </a:extLst>
              </p:cNvPr>
              <p:cNvCxnSpPr/>
              <p:nvPr/>
            </p:nvCxnSpPr>
            <p:spPr>
              <a:xfrm>
                <a:off x="8991600" y="4114800"/>
                <a:ext cx="24384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F85ECEE3-08BE-CD49-9723-A5AD4BCF99AE}"/>
                  </a:ext>
                </a:extLst>
              </p:cNvPr>
              <p:cNvCxnSpPr/>
              <p:nvPr/>
            </p:nvCxnSpPr>
            <p:spPr>
              <a:xfrm>
                <a:off x="8991600" y="5029200"/>
                <a:ext cx="24384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621C4654-8E2E-ED42-9598-5C15D96DD95A}"/>
                  </a:ext>
                </a:extLst>
              </p:cNvPr>
              <p:cNvCxnSpPr/>
              <p:nvPr/>
            </p:nvCxnSpPr>
            <p:spPr>
              <a:xfrm>
                <a:off x="8991600" y="3657600"/>
                <a:ext cx="24384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F1D7185F-68B6-1348-875A-4639C354110A}"/>
                  </a:ext>
                </a:extLst>
              </p:cNvPr>
              <p:cNvCxnSpPr/>
              <p:nvPr/>
            </p:nvCxnSpPr>
            <p:spPr>
              <a:xfrm>
                <a:off x="9601200" y="3437860"/>
                <a:ext cx="0" cy="18296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77B1F68F-A29E-CA4D-8AA6-62BDCF9E78FC}"/>
                  </a:ext>
                </a:extLst>
              </p:cNvPr>
              <p:cNvCxnSpPr/>
              <p:nvPr/>
            </p:nvCxnSpPr>
            <p:spPr>
              <a:xfrm>
                <a:off x="10515600" y="3437860"/>
                <a:ext cx="0" cy="18296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CFAA53E3-4CF4-7849-BEE2-D28DF69D2C04}"/>
                  </a:ext>
                </a:extLst>
              </p:cNvPr>
              <p:cNvCxnSpPr/>
              <p:nvPr/>
            </p:nvCxnSpPr>
            <p:spPr>
              <a:xfrm>
                <a:off x="9906000" y="3446720"/>
                <a:ext cx="0" cy="18296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9435E5E8-4813-674F-A8DF-61D769415B31}"/>
                  </a:ext>
                </a:extLst>
              </p:cNvPr>
              <p:cNvCxnSpPr/>
              <p:nvPr/>
            </p:nvCxnSpPr>
            <p:spPr>
              <a:xfrm>
                <a:off x="9308805" y="3437860"/>
                <a:ext cx="0" cy="18296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373C75AD-4145-7F4A-B3EE-5E52C46839CC}"/>
                  </a:ext>
                </a:extLst>
              </p:cNvPr>
              <p:cNvCxnSpPr/>
              <p:nvPr/>
            </p:nvCxnSpPr>
            <p:spPr>
              <a:xfrm>
                <a:off x="11125200" y="3437860"/>
                <a:ext cx="0" cy="18296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82A5BAA8-6642-2543-909F-312254A1DAD8}"/>
                  </a:ext>
                </a:extLst>
              </p:cNvPr>
              <p:cNvCxnSpPr/>
              <p:nvPr/>
            </p:nvCxnSpPr>
            <p:spPr>
              <a:xfrm>
                <a:off x="10832805" y="3437860"/>
                <a:ext cx="0" cy="18296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" name="Right Arrow 5">
            <a:extLst>
              <a:ext uri="{FF2B5EF4-FFF2-40B4-BE49-F238E27FC236}">
                <a16:creationId xmlns:a16="http://schemas.microsoft.com/office/drawing/2014/main" id="{837A5BD8-5DD9-9F42-813C-EA590EB0EB19}"/>
              </a:ext>
            </a:extLst>
          </p:cNvPr>
          <p:cNvSpPr/>
          <p:nvPr/>
        </p:nvSpPr>
        <p:spPr>
          <a:xfrm>
            <a:off x="5638800" y="3549883"/>
            <a:ext cx="1143000" cy="5184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6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Exact Inference in DBNs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12192000" cy="4830765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Variable elimination applies to dynamic Bayes nets</a:t>
            </a:r>
          </a:p>
          <a:p>
            <a:pPr lvl="6"/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Offline: 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“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unroll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”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 the network for T time steps, then eliminate variables to find </a:t>
            </a:r>
            <a:r>
              <a:rPr lang="en-US" altLang="ja-JP" sz="24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P(X</a:t>
            </a:r>
            <a:r>
              <a:rPr lang="en-US" altLang="ja-JP" sz="2400" baseline="-250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altLang="ja-JP" sz="24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|e</a:t>
            </a:r>
            <a:r>
              <a:rPr lang="en-US" altLang="ja-JP" sz="2400" baseline="-250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1:T</a:t>
            </a:r>
            <a:r>
              <a:rPr lang="en-US" altLang="ja-JP" sz="24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)</a:t>
            </a:r>
          </a:p>
          <a:p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4"/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  <a:p>
            <a:pPr lvl="2"/>
            <a:endParaRPr lang="en-US" sz="16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36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Online: eliminate all variables from the previous time step; store factors for current time only</a:t>
            </a: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Problem: largest factor contains all variables for current time (plus a few more)</a:t>
            </a:r>
          </a:p>
          <a:p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buFont typeface="Wingdings" pitchFamily="2" charset="2"/>
              <a:buNone/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356A95E-DF5B-9E4E-A89D-5237779B91B0}"/>
              </a:ext>
            </a:extLst>
          </p:cNvPr>
          <p:cNvGrpSpPr/>
          <p:nvPr/>
        </p:nvGrpSpPr>
        <p:grpSpPr>
          <a:xfrm>
            <a:off x="3149600" y="2667000"/>
            <a:ext cx="5994400" cy="2590800"/>
            <a:chOff x="3149600" y="2667000"/>
            <a:chExt cx="5994400" cy="2590800"/>
          </a:xfrm>
        </p:grpSpPr>
        <p:grpSp>
          <p:nvGrpSpPr>
            <p:cNvPr id="4" name="Group 45"/>
            <p:cNvGrpSpPr>
              <a:grpSpLocks/>
            </p:cNvGrpSpPr>
            <p:nvPr/>
          </p:nvGrpSpPr>
          <p:grpSpPr bwMode="auto">
            <a:xfrm>
              <a:off x="3149600" y="2667000"/>
              <a:ext cx="5994400" cy="2590800"/>
              <a:chOff x="1035423" y="3048000"/>
              <a:chExt cx="5993674" cy="2590800"/>
            </a:xfrm>
          </p:grpSpPr>
          <p:grpSp>
            <p:nvGrpSpPr>
              <p:cNvPr id="5" name="Group 22"/>
              <p:cNvGrpSpPr>
                <a:grpSpLocks/>
              </p:cNvGrpSpPr>
              <p:nvPr/>
            </p:nvGrpSpPr>
            <p:grpSpPr bwMode="auto">
              <a:xfrm>
                <a:off x="1035423" y="3048000"/>
                <a:ext cx="1726474" cy="2590800"/>
                <a:chOff x="1035423" y="3276600"/>
                <a:chExt cx="1726474" cy="2590800"/>
              </a:xfrm>
            </p:grpSpPr>
            <p:sp>
              <p:nvSpPr>
                <p:cNvPr id="80920" name="Rectangle 16"/>
                <p:cNvSpPr>
                  <a:spLocks noChangeArrowheads="1"/>
                </p:cNvSpPr>
                <p:nvPr/>
              </p:nvSpPr>
              <p:spPr bwMode="auto">
                <a:xfrm>
                  <a:off x="1035423" y="3657600"/>
                  <a:ext cx="1726474" cy="220980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80921" name="TextBox 24"/>
                <p:cNvSpPr txBox="1">
                  <a:spLocks noChangeArrowheads="1"/>
                </p:cNvSpPr>
                <p:nvPr/>
              </p:nvSpPr>
              <p:spPr bwMode="auto">
                <a:xfrm>
                  <a:off x="1618896" y="3276600"/>
                  <a:ext cx="566143" cy="3847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/>
                  <a:r>
                    <a:rPr lang="en-US" sz="1900" dirty="0">
                      <a:latin typeface="Calibri"/>
                      <a:cs typeface="Calibri"/>
                    </a:rPr>
                    <a:t>t =1</a:t>
                  </a:r>
                </a:p>
              </p:txBody>
            </p:sp>
          </p:grpSp>
          <p:grpSp>
            <p:nvGrpSpPr>
              <p:cNvPr id="6" name="Group 25"/>
              <p:cNvGrpSpPr>
                <a:grpSpLocks/>
              </p:cNvGrpSpPr>
              <p:nvPr/>
            </p:nvGrpSpPr>
            <p:grpSpPr bwMode="auto">
              <a:xfrm>
                <a:off x="3219097" y="3048000"/>
                <a:ext cx="1676400" cy="2590800"/>
                <a:chOff x="3219097" y="3276600"/>
                <a:chExt cx="1676400" cy="2590800"/>
              </a:xfrm>
            </p:grpSpPr>
            <p:sp>
              <p:nvSpPr>
                <p:cNvPr id="80918" name="Rectangle 16"/>
                <p:cNvSpPr>
                  <a:spLocks noChangeArrowheads="1"/>
                </p:cNvSpPr>
                <p:nvPr/>
              </p:nvSpPr>
              <p:spPr bwMode="auto">
                <a:xfrm>
                  <a:off x="3219097" y="3657600"/>
                  <a:ext cx="1676400" cy="220980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80919" name="TextBox 27"/>
                <p:cNvSpPr txBox="1">
                  <a:spLocks noChangeArrowheads="1"/>
                </p:cNvSpPr>
                <p:nvPr/>
              </p:nvSpPr>
              <p:spPr bwMode="auto">
                <a:xfrm>
                  <a:off x="3862498" y="3276600"/>
                  <a:ext cx="566143" cy="3847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/>
                  <a:r>
                    <a:rPr lang="en-US" sz="1900" dirty="0">
                      <a:latin typeface="Calibri"/>
                      <a:cs typeface="Calibri"/>
                    </a:rPr>
                    <a:t>t =2</a:t>
                  </a:r>
                </a:p>
              </p:txBody>
            </p:sp>
          </p:grpSp>
          <p:sp>
            <p:nvSpPr>
              <p:cNvPr id="80916" name="TextBox 36"/>
              <p:cNvSpPr txBox="1">
                <a:spLocks noChangeArrowheads="1"/>
              </p:cNvSpPr>
              <p:nvPr/>
            </p:nvSpPr>
            <p:spPr bwMode="auto">
              <a:xfrm>
                <a:off x="5989567" y="3048000"/>
                <a:ext cx="566143" cy="3847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sz="1900" dirty="0">
                    <a:latin typeface="Calibri"/>
                    <a:cs typeface="Calibri"/>
                  </a:rPr>
                  <a:t>t =3</a:t>
                </a:r>
              </a:p>
            </p:txBody>
          </p:sp>
          <p:sp>
            <p:nvSpPr>
              <p:cNvPr id="80917" name="Rectangle 16"/>
              <p:cNvSpPr>
                <a:spLocks noChangeArrowheads="1"/>
              </p:cNvSpPr>
              <p:nvPr/>
            </p:nvSpPr>
            <p:spPr bwMode="auto">
              <a:xfrm>
                <a:off x="5352697" y="3429000"/>
                <a:ext cx="1676400" cy="22098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3346451" y="3152775"/>
              <a:ext cx="5645150" cy="1970090"/>
              <a:chOff x="3346451" y="3152775"/>
              <a:chExt cx="5645150" cy="1970090"/>
            </a:xfrm>
          </p:grpSpPr>
          <p:grpSp>
            <p:nvGrpSpPr>
              <p:cNvPr id="2" name="Group 4"/>
              <p:cNvGrpSpPr>
                <a:grpSpLocks/>
              </p:cNvGrpSpPr>
              <p:nvPr/>
            </p:nvGrpSpPr>
            <p:grpSpPr bwMode="auto">
              <a:xfrm>
                <a:off x="3346451" y="3152775"/>
                <a:ext cx="1358900" cy="1970088"/>
                <a:chOff x="1231366" y="3762103"/>
                <a:chExt cx="1358537" cy="1970314"/>
              </a:xfrm>
            </p:grpSpPr>
            <p:sp>
              <p:nvSpPr>
                <p:cNvPr id="80932" name="Oval 2"/>
                <p:cNvSpPr>
                  <a:spLocks noChangeArrowheads="1"/>
                </p:cNvSpPr>
                <p:nvPr/>
              </p:nvSpPr>
              <p:spPr bwMode="auto">
                <a:xfrm>
                  <a:off x="1231366" y="3762103"/>
                  <a:ext cx="627017" cy="627017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b="1">
                      <a:latin typeface="Calibri"/>
                      <a:cs typeface="Calibri"/>
                    </a:rPr>
                    <a:t>G</a:t>
                  </a:r>
                  <a:r>
                    <a:rPr lang="en-US" b="1" baseline="-25000">
                      <a:latin typeface="Calibri"/>
                      <a:cs typeface="Calibri"/>
                    </a:rPr>
                    <a:t>1</a:t>
                  </a:r>
                  <a:r>
                    <a:rPr lang="en-US" b="1" baseline="30000">
                      <a:latin typeface="Calibri"/>
                      <a:cs typeface="Calibri"/>
                    </a:rPr>
                    <a:t>a</a:t>
                  </a:r>
                  <a:endParaRPr lang="en-US" b="1">
                    <a:latin typeface="Calibri"/>
                    <a:cs typeface="Calibri"/>
                  </a:endParaRPr>
                </a:p>
              </p:txBody>
            </p:sp>
            <p:sp>
              <p:nvSpPr>
                <p:cNvPr id="7" name="Oval 3"/>
                <p:cNvSpPr>
                  <a:spLocks noChangeArrowheads="1"/>
                </p:cNvSpPr>
                <p:nvPr/>
              </p:nvSpPr>
              <p:spPr bwMode="auto">
                <a:xfrm>
                  <a:off x="1231366" y="5105282"/>
                  <a:ext cx="626895" cy="627135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b="1" dirty="0">
                      <a:latin typeface="Calibri"/>
                      <a:cs typeface="Calibri"/>
                    </a:rPr>
                    <a:t>E</a:t>
                  </a:r>
                  <a:r>
                    <a:rPr lang="en-US" sz="1600" b="1" baseline="-25000" dirty="0">
                      <a:latin typeface="Calibri"/>
                      <a:cs typeface="Calibri"/>
                    </a:rPr>
                    <a:t>1</a:t>
                  </a:r>
                  <a:r>
                    <a:rPr lang="en-US" b="1" baseline="30000" dirty="0">
                      <a:latin typeface="Calibri"/>
                      <a:cs typeface="Calibri"/>
                    </a:rPr>
                    <a:t>a</a:t>
                  </a:r>
                  <a:endParaRPr lang="en-US" sz="2000" b="1" dirty="0"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80934" name="AutoShape 4"/>
                <p:cNvCxnSpPr>
                  <a:cxnSpLocks noChangeShapeType="1"/>
                  <a:stCxn id="80932" idx="4"/>
                  <a:endCxn id="7" idx="0"/>
                </p:cNvCxnSpPr>
                <p:nvPr/>
              </p:nvCxnSpPr>
              <p:spPr bwMode="auto">
                <a:xfrm rot="5400000">
                  <a:off x="1186735" y="4747260"/>
                  <a:ext cx="716280" cy="1588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9" name="Oval 5"/>
                <p:cNvSpPr>
                  <a:spLocks noChangeArrowheads="1"/>
                </p:cNvSpPr>
                <p:nvPr/>
              </p:nvSpPr>
              <p:spPr bwMode="auto">
                <a:xfrm>
                  <a:off x="1963009" y="5105282"/>
                  <a:ext cx="626894" cy="627135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b="1" dirty="0">
                      <a:latin typeface="Calibri"/>
                      <a:cs typeface="Calibri"/>
                    </a:rPr>
                    <a:t>E</a:t>
                  </a:r>
                  <a:r>
                    <a:rPr lang="en-US" sz="1600" b="1" baseline="-25000" dirty="0">
                      <a:latin typeface="Calibri"/>
                      <a:cs typeface="Calibri"/>
                    </a:rPr>
                    <a:t>1</a:t>
                  </a:r>
                  <a:r>
                    <a:rPr lang="en-US" b="1" baseline="30000" dirty="0">
                      <a:latin typeface="Calibri"/>
                      <a:cs typeface="Calibri"/>
                    </a:rPr>
                    <a:t>b</a:t>
                  </a:r>
                  <a:endParaRPr lang="en-US" sz="2000" b="1" dirty="0"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80936" name="AutoShape 6"/>
                <p:cNvCxnSpPr>
                  <a:cxnSpLocks noChangeShapeType="1"/>
                  <a:stCxn id="80937" idx="4"/>
                  <a:endCxn id="9" idx="0"/>
                </p:cNvCxnSpPr>
                <p:nvPr/>
              </p:nvCxnSpPr>
              <p:spPr bwMode="auto">
                <a:xfrm rot="5400000">
                  <a:off x="2162095" y="4991100"/>
                  <a:ext cx="228600" cy="1588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80937" name="Oval 9"/>
                <p:cNvSpPr>
                  <a:spLocks noChangeArrowheads="1"/>
                </p:cNvSpPr>
                <p:nvPr/>
              </p:nvSpPr>
              <p:spPr bwMode="auto">
                <a:xfrm>
                  <a:off x="1962886" y="4249783"/>
                  <a:ext cx="627017" cy="627017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b="1">
                      <a:latin typeface="Calibri"/>
                      <a:cs typeface="Calibri"/>
                    </a:rPr>
                    <a:t>G</a:t>
                  </a:r>
                  <a:r>
                    <a:rPr lang="en-US" b="1" baseline="-25000">
                      <a:latin typeface="Calibri"/>
                      <a:cs typeface="Calibri"/>
                    </a:rPr>
                    <a:t>1</a:t>
                  </a:r>
                  <a:r>
                    <a:rPr lang="en-US" b="1" baseline="30000">
                      <a:latin typeface="Calibri"/>
                      <a:cs typeface="Calibri"/>
                    </a:rPr>
                    <a:t>b</a:t>
                  </a:r>
                  <a:endParaRPr lang="en-US" b="1"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3" name="Group 11"/>
              <p:cNvGrpSpPr>
                <a:grpSpLocks/>
              </p:cNvGrpSpPr>
              <p:nvPr/>
            </p:nvGrpSpPr>
            <p:grpSpPr bwMode="auto">
              <a:xfrm>
                <a:off x="3973636" y="3152775"/>
                <a:ext cx="2890714" cy="1970088"/>
                <a:chOff x="1858495" y="3762103"/>
                <a:chExt cx="2891133" cy="1970314"/>
              </a:xfrm>
            </p:grpSpPr>
            <p:sp>
              <p:nvSpPr>
                <p:cNvPr id="80922" name="Oval 17"/>
                <p:cNvSpPr>
                  <a:spLocks noChangeArrowheads="1"/>
                </p:cNvSpPr>
                <p:nvPr/>
              </p:nvSpPr>
              <p:spPr bwMode="auto">
                <a:xfrm>
                  <a:off x="3391091" y="3762103"/>
                  <a:ext cx="627017" cy="627017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b="1">
                      <a:latin typeface="Calibri"/>
                      <a:cs typeface="Calibri"/>
                    </a:rPr>
                    <a:t>G</a:t>
                  </a:r>
                  <a:r>
                    <a:rPr lang="en-US" b="1" baseline="-25000">
                      <a:latin typeface="Calibri"/>
                      <a:cs typeface="Calibri"/>
                    </a:rPr>
                    <a:t>2</a:t>
                  </a:r>
                  <a:r>
                    <a:rPr lang="en-US" b="1" baseline="30000">
                      <a:latin typeface="Calibri"/>
                      <a:cs typeface="Calibri"/>
                    </a:rPr>
                    <a:t>a</a:t>
                  </a:r>
                  <a:endParaRPr lang="en-US" b="1">
                    <a:latin typeface="Calibri"/>
                    <a:cs typeface="Calibri"/>
                  </a:endParaRPr>
                </a:p>
              </p:txBody>
            </p:sp>
            <p:sp>
              <p:nvSpPr>
                <p:cNvPr id="14" name="Oval 18"/>
                <p:cNvSpPr>
                  <a:spLocks noChangeArrowheads="1"/>
                </p:cNvSpPr>
                <p:nvPr/>
              </p:nvSpPr>
              <p:spPr bwMode="auto">
                <a:xfrm>
                  <a:off x="3390531" y="5105282"/>
                  <a:ext cx="627154" cy="627135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b="1" dirty="0">
                      <a:latin typeface="Calibri"/>
                      <a:cs typeface="Calibri"/>
                    </a:rPr>
                    <a:t>E</a:t>
                  </a:r>
                  <a:r>
                    <a:rPr lang="en-US" sz="1600" b="1" baseline="-25000" dirty="0">
                      <a:latin typeface="Calibri"/>
                      <a:cs typeface="Calibri"/>
                    </a:rPr>
                    <a:t>2</a:t>
                  </a:r>
                  <a:r>
                    <a:rPr lang="en-US" b="1" baseline="30000" dirty="0">
                      <a:latin typeface="Calibri"/>
                      <a:cs typeface="Calibri"/>
                    </a:rPr>
                    <a:t>a</a:t>
                  </a:r>
                  <a:endParaRPr lang="en-US" sz="2000" b="1" dirty="0"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80924" name="AutoShape 19"/>
                <p:cNvCxnSpPr>
                  <a:cxnSpLocks noChangeShapeType="1"/>
                  <a:stCxn id="80922" idx="4"/>
                  <a:endCxn id="14" idx="0"/>
                </p:cNvCxnSpPr>
                <p:nvPr/>
              </p:nvCxnSpPr>
              <p:spPr bwMode="auto">
                <a:xfrm rot="5400000">
                  <a:off x="3346460" y="4747260"/>
                  <a:ext cx="716280" cy="1588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6" name="Oval 20"/>
                <p:cNvSpPr>
                  <a:spLocks noChangeArrowheads="1"/>
                </p:cNvSpPr>
                <p:nvPr/>
              </p:nvSpPr>
              <p:spPr bwMode="auto">
                <a:xfrm>
                  <a:off x="4122475" y="5105282"/>
                  <a:ext cx="627153" cy="627135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b="1" dirty="0">
                      <a:latin typeface="Calibri"/>
                      <a:cs typeface="Calibri"/>
                    </a:rPr>
                    <a:t>E</a:t>
                  </a:r>
                  <a:r>
                    <a:rPr lang="en-US" sz="1600" b="1" baseline="-25000" dirty="0">
                      <a:latin typeface="Calibri"/>
                      <a:cs typeface="Calibri"/>
                    </a:rPr>
                    <a:t>2</a:t>
                  </a:r>
                  <a:r>
                    <a:rPr lang="en-US" b="1" baseline="30000" dirty="0">
                      <a:latin typeface="Calibri"/>
                      <a:cs typeface="Calibri"/>
                    </a:rPr>
                    <a:t>b</a:t>
                  </a:r>
                  <a:endParaRPr lang="en-US" sz="2000" b="1" dirty="0"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80926" name="AutoShape 21"/>
                <p:cNvCxnSpPr>
                  <a:cxnSpLocks noChangeShapeType="1"/>
                  <a:stCxn id="80927" idx="4"/>
                  <a:endCxn id="16" idx="0"/>
                </p:cNvCxnSpPr>
                <p:nvPr/>
              </p:nvCxnSpPr>
              <p:spPr bwMode="auto">
                <a:xfrm rot="5400000">
                  <a:off x="4321820" y="4991100"/>
                  <a:ext cx="228600" cy="1588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80927" name="Oval 22"/>
                <p:cNvSpPr>
                  <a:spLocks noChangeArrowheads="1"/>
                </p:cNvSpPr>
                <p:nvPr/>
              </p:nvSpPr>
              <p:spPr bwMode="auto">
                <a:xfrm>
                  <a:off x="4122611" y="4249783"/>
                  <a:ext cx="627017" cy="627017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b="1">
                      <a:latin typeface="Calibri"/>
                      <a:cs typeface="Calibri"/>
                    </a:rPr>
                    <a:t>G</a:t>
                  </a:r>
                  <a:r>
                    <a:rPr lang="en-US" b="1" baseline="-25000">
                      <a:latin typeface="Calibri"/>
                      <a:cs typeface="Calibri"/>
                    </a:rPr>
                    <a:t>2</a:t>
                  </a:r>
                  <a:r>
                    <a:rPr lang="en-US" b="1" baseline="30000">
                      <a:latin typeface="Calibri"/>
                      <a:cs typeface="Calibri"/>
                    </a:rPr>
                    <a:t>b</a:t>
                  </a:r>
                  <a:endParaRPr lang="en-US" b="1"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80928" name="AutoShape 25"/>
                <p:cNvCxnSpPr>
                  <a:cxnSpLocks noChangeShapeType="1"/>
                  <a:stCxn id="80932" idx="6"/>
                  <a:endCxn id="80922" idx="2"/>
                </p:cNvCxnSpPr>
                <p:nvPr/>
              </p:nvCxnSpPr>
              <p:spPr bwMode="auto">
                <a:xfrm>
                  <a:off x="1858495" y="3999403"/>
                  <a:ext cx="1532596" cy="76209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0929" name="AutoShape 26"/>
                <p:cNvCxnSpPr>
                  <a:cxnSpLocks noChangeShapeType="1"/>
                  <a:stCxn id="80937" idx="6"/>
                  <a:endCxn id="80927" idx="2"/>
                </p:cNvCxnSpPr>
                <p:nvPr/>
              </p:nvCxnSpPr>
              <p:spPr bwMode="auto">
                <a:xfrm>
                  <a:off x="2590316" y="4487083"/>
                  <a:ext cx="1532295" cy="76209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0930" name="AutoShape 27"/>
                <p:cNvCxnSpPr>
                  <a:cxnSpLocks noChangeShapeType="1"/>
                  <a:stCxn id="80937" idx="6"/>
                  <a:endCxn id="80922" idx="3"/>
                </p:cNvCxnSpPr>
                <p:nvPr/>
              </p:nvCxnSpPr>
              <p:spPr bwMode="auto">
                <a:xfrm flipV="1">
                  <a:off x="2590316" y="4297295"/>
                  <a:ext cx="892599" cy="189788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0931" name="AutoShape 28"/>
                <p:cNvCxnSpPr>
                  <a:cxnSpLocks noChangeShapeType="1"/>
                  <a:stCxn id="80922" idx="6"/>
                  <a:endCxn id="80927" idx="1"/>
                </p:cNvCxnSpPr>
                <p:nvPr/>
              </p:nvCxnSpPr>
              <p:spPr bwMode="auto">
                <a:xfrm>
                  <a:off x="4018108" y="4075612"/>
                  <a:ext cx="196328" cy="265995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30" name="Oval 17"/>
              <p:cNvSpPr>
                <a:spLocks noChangeArrowheads="1"/>
              </p:cNvSpPr>
              <p:nvPr/>
            </p:nvSpPr>
            <p:spPr bwMode="auto">
              <a:xfrm>
                <a:off x="7632702" y="3152777"/>
                <a:ext cx="627063" cy="627063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438" tIns="45719" rIns="91438" bIns="45719" anchor="ctr"/>
              <a:lstStyle/>
              <a:p>
                <a:pPr algn="ctr"/>
                <a:r>
                  <a:rPr lang="en-US" b="1">
                    <a:latin typeface="Calibri"/>
                    <a:cs typeface="Calibri"/>
                  </a:rPr>
                  <a:t>G</a:t>
                </a:r>
                <a:r>
                  <a:rPr lang="en-US" b="1" baseline="-25000">
                    <a:latin typeface="Calibri"/>
                    <a:cs typeface="Calibri"/>
                  </a:rPr>
                  <a:t>3</a:t>
                </a:r>
                <a:r>
                  <a:rPr lang="en-US" b="1" baseline="30000">
                    <a:latin typeface="Calibri"/>
                    <a:cs typeface="Calibri"/>
                  </a:rPr>
                  <a:t>a</a:t>
                </a:r>
                <a:endParaRPr lang="en-US" b="1">
                  <a:latin typeface="Calibri"/>
                  <a:cs typeface="Calibri"/>
                </a:endParaRPr>
              </a:p>
            </p:txBody>
          </p:sp>
          <p:sp>
            <p:nvSpPr>
              <p:cNvPr id="31" name="Oval 18"/>
              <p:cNvSpPr>
                <a:spLocks noChangeArrowheads="1"/>
              </p:cNvSpPr>
              <p:nvPr/>
            </p:nvSpPr>
            <p:spPr bwMode="auto">
              <a:xfrm>
                <a:off x="7632702" y="4495802"/>
                <a:ext cx="627063" cy="627063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1438" tIns="45719" rIns="91438" bIns="45719" anchor="ctr"/>
              <a:lstStyle/>
              <a:p>
                <a:pPr algn="ctr">
                  <a:defRPr/>
                </a:pPr>
                <a:r>
                  <a:rPr lang="en-US" b="1" dirty="0">
                    <a:latin typeface="Calibri"/>
                    <a:cs typeface="Calibri"/>
                  </a:rPr>
                  <a:t>E</a:t>
                </a:r>
                <a:r>
                  <a:rPr lang="en-US" sz="1600" b="1" baseline="-25000" dirty="0">
                    <a:latin typeface="Calibri"/>
                    <a:cs typeface="Calibri"/>
                  </a:rPr>
                  <a:t>3</a:t>
                </a:r>
                <a:r>
                  <a:rPr lang="en-US" b="1" baseline="30000" dirty="0">
                    <a:latin typeface="Calibri"/>
                    <a:cs typeface="Calibri"/>
                  </a:rPr>
                  <a:t>a</a:t>
                </a:r>
                <a:endParaRPr lang="en-US" sz="2000" b="1" dirty="0">
                  <a:latin typeface="Calibri"/>
                  <a:cs typeface="Calibri"/>
                </a:endParaRPr>
              </a:p>
            </p:txBody>
          </p:sp>
          <p:cxnSp>
            <p:nvCxnSpPr>
              <p:cNvPr id="32" name="AutoShape 19"/>
              <p:cNvCxnSpPr>
                <a:cxnSpLocks noChangeShapeType="1"/>
                <a:stCxn id="30" idx="4"/>
                <a:endCxn id="31" idx="0"/>
              </p:cNvCxnSpPr>
              <p:nvPr/>
            </p:nvCxnSpPr>
            <p:spPr bwMode="auto">
              <a:xfrm rot="5400000">
                <a:off x="7587458" y="4137820"/>
                <a:ext cx="717551" cy="1587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3" name="Oval 20"/>
              <p:cNvSpPr>
                <a:spLocks noChangeArrowheads="1"/>
              </p:cNvSpPr>
              <p:nvPr/>
            </p:nvSpPr>
            <p:spPr bwMode="auto">
              <a:xfrm>
                <a:off x="8364538" y="4495802"/>
                <a:ext cx="627063" cy="627063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1438" tIns="45719" rIns="91438" bIns="45719" anchor="ctr"/>
              <a:lstStyle/>
              <a:p>
                <a:pPr algn="ctr">
                  <a:defRPr/>
                </a:pPr>
                <a:r>
                  <a:rPr lang="en-US" b="1" dirty="0">
                    <a:latin typeface="Calibri"/>
                    <a:cs typeface="Calibri"/>
                  </a:rPr>
                  <a:t>E</a:t>
                </a:r>
                <a:r>
                  <a:rPr lang="en-US" sz="1600" b="1" baseline="-25000" dirty="0">
                    <a:latin typeface="Calibri"/>
                    <a:cs typeface="Calibri"/>
                  </a:rPr>
                  <a:t>3</a:t>
                </a:r>
                <a:r>
                  <a:rPr lang="en-US" b="1" baseline="30000" dirty="0">
                    <a:latin typeface="Calibri"/>
                    <a:cs typeface="Calibri"/>
                  </a:rPr>
                  <a:t>b</a:t>
                </a:r>
                <a:endParaRPr lang="en-US" sz="2000" b="1" dirty="0">
                  <a:latin typeface="Calibri"/>
                  <a:cs typeface="Calibri"/>
                </a:endParaRPr>
              </a:p>
            </p:txBody>
          </p:sp>
          <p:cxnSp>
            <p:nvCxnSpPr>
              <p:cNvPr id="34" name="AutoShape 21"/>
              <p:cNvCxnSpPr>
                <a:cxnSpLocks noChangeShapeType="1"/>
                <a:stCxn id="35" idx="4"/>
                <a:endCxn id="33" idx="0"/>
              </p:cNvCxnSpPr>
              <p:nvPr/>
            </p:nvCxnSpPr>
            <p:spPr bwMode="auto">
              <a:xfrm rot="5400000">
                <a:off x="8563769" y="4382295"/>
                <a:ext cx="228600" cy="158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5" name="Oval 22"/>
              <p:cNvSpPr>
                <a:spLocks noChangeArrowheads="1"/>
              </p:cNvSpPr>
              <p:nvPr/>
            </p:nvSpPr>
            <p:spPr bwMode="auto">
              <a:xfrm>
                <a:off x="8364538" y="3640138"/>
                <a:ext cx="627063" cy="627063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438" tIns="45719" rIns="91438" bIns="45719" anchor="ctr"/>
              <a:lstStyle/>
              <a:p>
                <a:pPr algn="ctr"/>
                <a:r>
                  <a:rPr lang="en-US" b="1">
                    <a:latin typeface="Calibri"/>
                    <a:cs typeface="Calibri"/>
                  </a:rPr>
                  <a:t>G</a:t>
                </a:r>
                <a:r>
                  <a:rPr lang="en-US" b="1" baseline="-25000">
                    <a:latin typeface="Calibri"/>
                    <a:cs typeface="Calibri"/>
                  </a:rPr>
                  <a:t>3</a:t>
                </a:r>
                <a:r>
                  <a:rPr lang="en-US" b="1" baseline="30000">
                    <a:latin typeface="Calibri"/>
                    <a:cs typeface="Calibri"/>
                  </a:rPr>
                  <a:t>b</a:t>
                </a:r>
                <a:endParaRPr lang="en-US" b="1">
                  <a:latin typeface="Calibri"/>
                  <a:cs typeface="Calibri"/>
                </a:endParaRPr>
              </a:p>
            </p:txBody>
          </p:sp>
          <p:cxnSp>
            <p:nvCxnSpPr>
              <p:cNvPr id="36" name="AutoShape 28"/>
              <p:cNvCxnSpPr>
                <a:cxnSpLocks noChangeShapeType="1"/>
                <a:stCxn id="30" idx="6"/>
                <a:endCxn id="35" idx="1"/>
              </p:cNvCxnSpPr>
              <p:nvPr/>
            </p:nvCxnSpPr>
            <p:spPr bwMode="auto">
              <a:xfrm>
                <a:off x="8259763" y="3465514"/>
                <a:ext cx="196851" cy="26670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8" name="AutoShape 25"/>
              <p:cNvCxnSpPr>
                <a:cxnSpLocks noChangeShapeType="1"/>
                <a:stCxn id="80922" idx="6"/>
                <a:endCxn id="30" idx="2"/>
              </p:cNvCxnSpPr>
              <p:nvPr/>
            </p:nvCxnSpPr>
            <p:spPr bwMode="auto">
              <a:xfrm>
                <a:off x="6132513" y="3465513"/>
                <a:ext cx="1500187" cy="1587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9" name="AutoShape 27"/>
              <p:cNvCxnSpPr>
                <a:cxnSpLocks noChangeShapeType="1"/>
                <a:endCxn id="30" idx="3"/>
              </p:cNvCxnSpPr>
              <p:nvPr/>
            </p:nvCxnSpPr>
            <p:spPr bwMode="auto">
              <a:xfrm flipV="1">
                <a:off x="6864352" y="3687763"/>
                <a:ext cx="860425" cy="19050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0" name="AutoShape 26"/>
              <p:cNvCxnSpPr>
                <a:cxnSpLocks noChangeShapeType="1"/>
                <a:stCxn id="80927" idx="6"/>
                <a:endCxn id="35" idx="2"/>
              </p:cNvCxnSpPr>
              <p:nvPr/>
            </p:nvCxnSpPr>
            <p:spPr bwMode="auto">
              <a:xfrm flipV="1">
                <a:off x="6864351" y="3954463"/>
                <a:ext cx="1500188" cy="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7" name="Oval 22"/>
              <p:cNvSpPr>
                <a:spLocks noChangeArrowheads="1"/>
              </p:cNvSpPr>
              <p:nvPr/>
            </p:nvSpPr>
            <p:spPr bwMode="auto">
              <a:xfrm>
                <a:off x="8362951" y="3638551"/>
                <a:ext cx="627063" cy="627063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1438" tIns="45719" rIns="91438" bIns="45719" anchor="ctr"/>
              <a:lstStyle/>
              <a:p>
                <a:pPr algn="ctr"/>
                <a:r>
                  <a:rPr lang="en-US" b="1">
                    <a:latin typeface="Calibri"/>
                    <a:cs typeface="Calibri"/>
                  </a:rPr>
                  <a:t>G</a:t>
                </a:r>
                <a:r>
                  <a:rPr lang="en-US" b="1" baseline="-25000">
                    <a:latin typeface="Calibri"/>
                    <a:cs typeface="Calibri"/>
                  </a:rPr>
                  <a:t>3</a:t>
                </a:r>
                <a:r>
                  <a:rPr lang="en-US" b="1" baseline="30000">
                    <a:latin typeface="Calibri"/>
                    <a:cs typeface="Calibri"/>
                  </a:rPr>
                  <a:t>b</a:t>
                </a:r>
                <a:endParaRPr lang="en-US" b="1">
                  <a:latin typeface="Calibri"/>
                  <a:cs typeface="Calibri"/>
                </a:endParaRPr>
              </a:p>
            </p:txBody>
          </p:sp>
        </p:grpSp>
      </p:grpSp>
      <p:cxnSp>
        <p:nvCxnSpPr>
          <p:cNvPr id="44" name="AutoShape 28">
            <a:extLst>
              <a:ext uri="{FF2B5EF4-FFF2-40B4-BE49-F238E27FC236}">
                <a16:creationId xmlns:a16="http://schemas.microsoft.com/office/drawing/2014/main" id="{46F3F217-B832-A6DF-446F-6A5C148E11E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60952" y="3389254"/>
            <a:ext cx="254987" cy="32152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1383808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DBN Particle Filters</a:t>
            </a:r>
          </a:p>
        </p:txBody>
      </p:sp>
      <p:sp>
        <p:nvSpPr>
          <p:cNvPr id="819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 particle is a complete sample for a time step</a:t>
            </a:r>
          </a:p>
          <a:p>
            <a:pPr lvl="6"/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b="1" dirty="0">
                <a:latin typeface="Calibri"/>
                <a:ea typeface="ＭＳ Ｐゴシック" pitchFamily="34" charset="-128"/>
                <a:cs typeface="Calibri"/>
              </a:rPr>
              <a:t>Initialize</a:t>
            </a: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: Generate prior samples for the t=1 Bayes net</a:t>
            </a:r>
          </a:p>
          <a:p>
            <a:pPr lvl="1"/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Example particle: </a:t>
            </a:r>
            <a:r>
              <a:rPr lang="en-US" sz="2400" b="1" dirty="0">
                <a:latin typeface="Calibri"/>
                <a:ea typeface="ＭＳ Ｐゴシック" pitchFamily="34" charset="-128"/>
                <a:cs typeface="Calibri"/>
              </a:rPr>
              <a:t>G</a:t>
            </a:r>
            <a:r>
              <a:rPr lang="en-US" sz="2400" b="1" baseline="-25000" dirty="0">
                <a:latin typeface="Calibri"/>
                <a:ea typeface="ＭＳ Ｐゴシック" pitchFamily="34" charset="-128"/>
                <a:cs typeface="Calibri"/>
              </a:rPr>
              <a:t>1</a:t>
            </a:r>
            <a:r>
              <a:rPr lang="en-US" sz="2400" b="1" baseline="30000" dirty="0">
                <a:latin typeface="Calibri"/>
                <a:ea typeface="ＭＳ Ｐゴシック" pitchFamily="34" charset="-128"/>
                <a:cs typeface="Calibri"/>
              </a:rPr>
              <a:t>a </a:t>
            </a: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= (3,3) </a:t>
            </a:r>
            <a:r>
              <a:rPr lang="en-US" sz="2400" b="1" dirty="0">
                <a:latin typeface="Calibri"/>
                <a:ea typeface="ＭＳ Ｐゴシック" pitchFamily="34" charset="-128"/>
                <a:cs typeface="Calibri"/>
              </a:rPr>
              <a:t>G</a:t>
            </a:r>
            <a:r>
              <a:rPr lang="en-US" sz="2400" b="1" baseline="-25000" dirty="0">
                <a:latin typeface="Calibri"/>
                <a:ea typeface="ＭＳ Ｐゴシック" pitchFamily="34" charset="-128"/>
                <a:cs typeface="Calibri"/>
              </a:rPr>
              <a:t>1</a:t>
            </a:r>
            <a:r>
              <a:rPr lang="en-US" sz="2400" b="1" baseline="30000" dirty="0">
                <a:latin typeface="Calibri"/>
                <a:ea typeface="ＭＳ Ｐゴシック" pitchFamily="34" charset="-128"/>
                <a:cs typeface="Calibri"/>
              </a:rPr>
              <a:t>b </a:t>
            </a: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= (5,3) </a:t>
            </a:r>
          </a:p>
          <a:p>
            <a:pPr lvl="1"/>
            <a:endParaRPr lang="en-US" sz="11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b="1" dirty="0">
                <a:latin typeface="Calibri"/>
                <a:ea typeface="ＭＳ Ｐゴシック" pitchFamily="34" charset="-128"/>
                <a:cs typeface="Calibri"/>
              </a:rPr>
              <a:t>Elapse time</a:t>
            </a: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: Sample a successor for each particle </a:t>
            </a:r>
          </a:p>
          <a:p>
            <a:pPr lvl="1"/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Example successor: </a:t>
            </a:r>
            <a:r>
              <a:rPr lang="en-US" sz="2400" b="1" dirty="0">
                <a:latin typeface="Calibri"/>
                <a:ea typeface="ＭＳ Ｐゴシック" pitchFamily="34" charset="-128"/>
                <a:cs typeface="Calibri"/>
              </a:rPr>
              <a:t>G</a:t>
            </a:r>
            <a:r>
              <a:rPr lang="en-US" sz="2400" b="1" baseline="-25000" dirty="0">
                <a:latin typeface="Calibri"/>
                <a:ea typeface="ＭＳ Ｐゴシック" pitchFamily="34" charset="-128"/>
                <a:cs typeface="Calibri"/>
              </a:rPr>
              <a:t>2</a:t>
            </a:r>
            <a:r>
              <a:rPr lang="en-US" sz="2400" b="1" baseline="30000" dirty="0">
                <a:latin typeface="Calibri"/>
                <a:ea typeface="ＭＳ Ｐゴシック" pitchFamily="34" charset="-128"/>
                <a:cs typeface="Calibri"/>
              </a:rPr>
              <a:t>a </a:t>
            </a: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= (2,3) </a:t>
            </a:r>
            <a:r>
              <a:rPr lang="en-US" sz="2400" b="1" dirty="0">
                <a:latin typeface="Calibri"/>
                <a:ea typeface="ＭＳ Ｐゴシック" pitchFamily="34" charset="-128"/>
                <a:cs typeface="Calibri"/>
              </a:rPr>
              <a:t>G</a:t>
            </a:r>
            <a:r>
              <a:rPr lang="en-US" sz="2400" b="1" baseline="-25000" dirty="0">
                <a:latin typeface="Calibri"/>
                <a:ea typeface="ＭＳ Ｐゴシック" pitchFamily="34" charset="-128"/>
                <a:cs typeface="Calibri"/>
              </a:rPr>
              <a:t>2</a:t>
            </a:r>
            <a:r>
              <a:rPr lang="en-US" sz="2400" b="1" baseline="30000" dirty="0">
                <a:latin typeface="Calibri"/>
                <a:ea typeface="ＭＳ Ｐゴシック" pitchFamily="34" charset="-128"/>
                <a:cs typeface="Calibri"/>
              </a:rPr>
              <a:t>b </a:t>
            </a: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= (6,3)</a:t>
            </a:r>
          </a:p>
          <a:p>
            <a:pPr lvl="8"/>
            <a:endParaRPr lang="en-US" sz="1600" b="1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b="1" dirty="0">
                <a:latin typeface="Calibri"/>
                <a:ea typeface="ＭＳ Ｐゴシック" pitchFamily="34" charset="-128"/>
                <a:cs typeface="Calibri"/>
              </a:rPr>
              <a:t>Observe</a:t>
            </a: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: Weight each </a:t>
            </a:r>
            <a:r>
              <a:rPr lang="en-US" sz="2400" i="1" u="sng" dirty="0">
                <a:latin typeface="Calibri"/>
                <a:ea typeface="ＭＳ Ｐゴシック" pitchFamily="34" charset="-128"/>
                <a:cs typeface="Calibri"/>
              </a:rPr>
              <a:t>entire</a:t>
            </a: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 sample by the likelihood of the evidence conditioned on the sample</a:t>
            </a:r>
          </a:p>
          <a:p>
            <a:pPr lvl="1"/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Likelihood: P(</a:t>
            </a:r>
            <a:r>
              <a:rPr lang="en-US" sz="2400" b="1" dirty="0"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lang="en-US" sz="2400" b="1" baseline="-25000" dirty="0">
                <a:latin typeface="Calibri"/>
                <a:ea typeface="ＭＳ Ｐゴシック" pitchFamily="34" charset="-128"/>
                <a:cs typeface="Calibri"/>
              </a:rPr>
              <a:t>2</a:t>
            </a:r>
            <a:r>
              <a:rPr lang="en-US" sz="2400" b="1" baseline="30000" dirty="0">
                <a:latin typeface="Calibri"/>
                <a:ea typeface="ＭＳ Ｐゴシック" pitchFamily="34" charset="-128"/>
                <a:cs typeface="Calibri"/>
              </a:rPr>
              <a:t>a </a:t>
            </a: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|</a:t>
            </a:r>
            <a:r>
              <a:rPr lang="en-US" sz="2400" b="1" dirty="0">
                <a:latin typeface="Calibri"/>
                <a:ea typeface="ＭＳ Ｐゴシック" pitchFamily="34" charset="-128"/>
                <a:cs typeface="Calibri"/>
              </a:rPr>
              <a:t>G</a:t>
            </a:r>
            <a:r>
              <a:rPr lang="en-US" sz="2400" b="1" baseline="-25000" dirty="0">
                <a:latin typeface="Calibri"/>
                <a:ea typeface="ＭＳ Ｐゴシック" pitchFamily="34" charset="-128"/>
                <a:cs typeface="Calibri"/>
              </a:rPr>
              <a:t>2</a:t>
            </a:r>
            <a:r>
              <a:rPr lang="en-US" sz="2400" b="1" baseline="30000" dirty="0">
                <a:latin typeface="Calibri"/>
                <a:ea typeface="ＭＳ Ｐゴシック" pitchFamily="34" charset="-128"/>
                <a:cs typeface="Calibri"/>
              </a:rPr>
              <a:t>a </a:t>
            </a: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) * P(</a:t>
            </a:r>
            <a:r>
              <a:rPr lang="en-US" sz="2400" b="1" dirty="0"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lang="en-US" sz="2400" b="1" baseline="-25000" dirty="0">
                <a:latin typeface="Calibri"/>
                <a:ea typeface="ＭＳ Ｐゴシック" pitchFamily="34" charset="-128"/>
                <a:cs typeface="Calibri"/>
              </a:rPr>
              <a:t>2</a:t>
            </a:r>
            <a:r>
              <a:rPr lang="en-US" sz="2400" b="1" baseline="30000" dirty="0">
                <a:latin typeface="Calibri"/>
                <a:ea typeface="ＭＳ Ｐゴシック" pitchFamily="34" charset="-128"/>
                <a:cs typeface="Calibri"/>
              </a:rPr>
              <a:t>b </a:t>
            </a: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|</a:t>
            </a:r>
            <a:r>
              <a:rPr lang="en-US" sz="2400" b="1" dirty="0">
                <a:latin typeface="Calibri"/>
                <a:ea typeface="ＭＳ Ｐゴシック" pitchFamily="34" charset="-128"/>
                <a:cs typeface="Calibri"/>
              </a:rPr>
              <a:t>G</a:t>
            </a:r>
            <a:r>
              <a:rPr lang="en-US" sz="2400" b="1" baseline="-25000" dirty="0">
                <a:latin typeface="Calibri"/>
                <a:ea typeface="ＭＳ Ｐゴシック" pitchFamily="34" charset="-128"/>
                <a:cs typeface="Calibri"/>
              </a:rPr>
              <a:t>2</a:t>
            </a:r>
            <a:r>
              <a:rPr lang="en-US" sz="2400" b="1" baseline="30000" dirty="0">
                <a:latin typeface="Calibri"/>
                <a:ea typeface="ＭＳ Ｐゴシック" pitchFamily="34" charset="-128"/>
                <a:cs typeface="Calibri"/>
              </a:rPr>
              <a:t>b </a:t>
            </a: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)</a:t>
            </a:r>
          </a:p>
          <a:p>
            <a:endParaRPr lang="en-US" sz="1100" b="1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b="1" dirty="0">
                <a:latin typeface="Calibri"/>
                <a:ea typeface="ＭＳ Ｐゴシック" pitchFamily="34" charset="-128"/>
                <a:cs typeface="Calibri"/>
              </a:rPr>
              <a:t>Resample: </a:t>
            </a: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Select prior samples (tuples of values) in proportion to their likelihood</a:t>
            </a:r>
          </a:p>
          <a:p>
            <a:endParaRPr lang="en-US" sz="1100" b="1" dirty="0">
              <a:latin typeface="Calibri"/>
              <a:ea typeface="ＭＳ Ｐゴシック" pitchFamily="34" charset="-128"/>
              <a:cs typeface="Calibr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CDEE8DE-828C-8AE3-9CA6-CACDD55F74EB}"/>
              </a:ext>
            </a:extLst>
          </p:cNvPr>
          <p:cNvGrpSpPr>
            <a:grpSpLocks noChangeAspect="1"/>
          </p:cNvGrpSpPr>
          <p:nvPr/>
        </p:nvGrpSpPr>
        <p:grpSpPr>
          <a:xfrm>
            <a:off x="7696200" y="1524000"/>
            <a:ext cx="4231341" cy="1559859"/>
            <a:chOff x="3149600" y="3048000"/>
            <a:chExt cx="5994400" cy="2209800"/>
          </a:xfrm>
        </p:grpSpPr>
        <p:grpSp>
          <p:nvGrpSpPr>
            <p:cNvPr id="5" name="Group 45">
              <a:extLst>
                <a:ext uri="{FF2B5EF4-FFF2-40B4-BE49-F238E27FC236}">
                  <a16:creationId xmlns:a16="http://schemas.microsoft.com/office/drawing/2014/main" id="{8677647C-7FFB-F3CA-005C-B417A2306B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49600" y="3048000"/>
              <a:ext cx="5994400" cy="2209800"/>
              <a:chOff x="1035423" y="3429000"/>
              <a:chExt cx="5993674" cy="2209800"/>
            </a:xfrm>
          </p:grpSpPr>
          <p:sp>
            <p:nvSpPr>
              <p:cNvPr id="42" name="Rectangle 16">
                <a:extLst>
                  <a:ext uri="{FF2B5EF4-FFF2-40B4-BE49-F238E27FC236}">
                    <a16:creationId xmlns:a16="http://schemas.microsoft.com/office/drawing/2014/main" id="{EF769519-E92D-5BF4-AEF9-AFD6DFE20D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5423" y="3429000"/>
                <a:ext cx="1726474" cy="22098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0" name="Rectangle 16">
                <a:extLst>
                  <a:ext uri="{FF2B5EF4-FFF2-40B4-BE49-F238E27FC236}">
                    <a16:creationId xmlns:a16="http://schemas.microsoft.com/office/drawing/2014/main" id="{C7E069A0-5627-7E6E-7EDA-C7595568D7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9098" y="3429000"/>
                <a:ext cx="1676399" cy="22098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39" name="Rectangle 16">
                <a:extLst>
                  <a:ext uri="{FF2B5EF4-FFF2-40B4-BE49-F238E27FC236}">
                    <a16:creationId xmlns:a16="http://schemas.microsoft.com/office/drawing/2014/main" id="{45FF282B-5DD2-8E06-7F00-F3E391831A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2697" y="3429000"/>
                <a:ext cx="1676400" cy="22098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C71EC79-CF96-39D5-A133-7211B4EE2378}"/>
                </a:ext>
              </a:extLst>
            </p:cNvPr>
            <p:cNvGrpSpPr/>
            <p:nvPr/>
          </p:nvGrpSpPr>
          <p:grpSpPr>
            <a:xfrm>
              <a:off x="3346451" y="3152774"/>
              <a:ext cx="5645150" cy="1970091"/>
              <a:chOff x="3346451" y="3152774"/>
              <a:chExt cx="5645150" cy="1970091"/>
            </a:xfrm>
          </p:grpSpPr>
          <p:grpSp>
            <p:nvGrpSpPr>
              <p:cNvPr id="7" name="Group 4">
                <a:extLst>
                  <a:ext uri="{FF2B5EF4-FFF2-40B4-BE49-F238E27FC236}">
                    <a16:creationId xmlns:a16="http://schemas.microsoft.com/office/drawing/2014/main" id="{F0345E99-6E72-5BBE-0F22-FA23BA1070D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46451" y="3152774"/>
                <a:ext cx="1358900" cy="1114569"/>
                <a:chOff x="1231366" y="3762103"/>
                <a:chExt cx="1358537" cy="1114697"/>
              </a:xfrm>
            </p:grpSpPr>
            <p:sp>
              <p:nvSpPr>
                <p:cNvPr id="30" name="Oval 2">
                  <a:extLst>
                    <a:ext uri="{FF2B5EF4-FFF2-40B4-BE49-F238E27FC236}">
                      <a16:creationId xmlns:a16="http://schemas.microsoft.com/office/drawing/2014/main" id="{92218ACD-5D50-4456-6A70-472C98BE21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31366" y="3762103"/>
                  <a:ext cx="627017" cy="627017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b="1">
                      <a:latin typeface="Calibri"/>
                      <a:cs typeface="Calibri"/>
                    </a:rPr>
                    <a:t>G</a:t>
                  </a:r>
                  <a:r>
                    <a:rPr lang="en-US" b="1" baseline="-25000">
                      <a:latin typeface="Calibri"/>
                      <a:cs typeface="Calibri"/>
                    </a:rPr>
                    <a:t>1</a:t>
                  </a:r>
                  <a:r>
                    <a:rPr lang="en-US" b="1" baseline="30000">
                      <a:latin typeface="Calibri"/>
                      <a:cs typeface="Calibri"/>
                    </a:rPr>
                    <a:t>a</a:t>
                  </a:r>
                  <a:endParaRPr lang="en-US" b="1">
                    <a:latin typeface="Calibri"/>
                    <a:cs typeface="Calibri"/>
                  </a:endParaRPr>
                </a:p>
              </p:txBody>
            </p:sp>
            <p:sp>
              <p:nvSpPr>
                <p:cNvPr id="35" name="Oval 9">
                  <a:extLst>
                    <a:ext uri="{FF2B5EF4-FFF2-40B4-BE49-F238E27FC236}">
                      <a16:creationId xmlns:a16="http://schemas.microsoft.com/office/drawing/2014/main" id="{5A7D5C2F-B7A0-7ACD-480E-F3C5AF6176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2886" y="4249783"/>
                  <a:ext cx="627017" cy="627017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b="1">
                      <a:latin typeface="Calibri"/>
                      <a:cs typeface="Calibri"/>
                    </a:rPr>
                    <a:t>G</a:t>
                  </a:r>
                  <a:r>
                    <a:rPr lang="en-US" b="1" baseline="-25000">
                      <a:latin typeface="Calibri"/>
                      <a:cs typeface="Calibri"/>
                    </a:rPr>
                    <a:t>1</a:t>
                  </a:r>
                  <a:r>
                    <a:rPr lang="en-US" b="1" baseline="30000">
                      <a:latin typeface="Calibri"/>
                      <a:cs typeface="Calibri"/>
                    </a:rPr>
                    <a:t>b</a:t>
                  </a:r>
                  <a:endParaRPr lang="en-US" b="1"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8" name="Group 11">
                <a:extLst>
                  <a:ext uri="{FF2B5EF4-FFF2-40B4-BE49-F238E27FC236}">
                    <a16:creationId xmlns:a16="http://schemas.microsoft.com/office/drawing/2014/main" id="{90C45E74-2D4C-CC8D-5E5F-5C0A683F17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73636" y="3152775"/>
                <a:ext cx="2890714" cy="1970088"/>
                <a:chOff x="1858495" y="3762103"/>
                <a:chExt cx="2891133" cy="1970314"/>
              </a:xfrm>
            </p:grpSpPr>
            <p:sp>
              <p:nvSpPr>
                <p:cNvPr id="20" name="Oval 17">
                  <a:extLst>
                    <a:ext uri="{FF2B5EF4-FFF2-40B4-BE49-F238E27FC236}">
                      <a16:creationId xmlns:a16="http://schemas.microsoft.com/office/drawing/2014/main" id="{A007B541-EF23-3DB2-B884-6CF08EB2B9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91091" y="3762103"/>
                  <a:ext cx="627017" cy="627017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b="1">
                      <a:latin typeface="Calibri"/>
                      <a:cs typeface="Calibri"/>
                    </a:rPr>
                    <a:t>G</a:t>
                  </a:r>
                  <a:r>
                    <a:rPr lang="en-US" b="1" baseline="-25000">
                      <a:latin typeface="Calibri"/>
                      <a:cs typeface="Calibri"/>
                    </a:rPr>
                    <a:t>2</a:t>
                  </a:r>
                  <a:r>
                    <a:rPr lang="en-US" b="1" baseline="30000">
                      <a:latin typeface="Calibri"/>
                      <a:cs typeface="Calibri"/>
                    </a:rPr>
                    <a:t>a</a:t>
                  </a:r>
                  <a:endParaRPr lang="en-US" b="1">
                    <a:latin typeface="Calibri"/>
                    <a:cs typeface="Calibri"/>
                  </a:endParaRPr>
                </a:p>
              </p:txBody>
            </p:sp>
            <p:sp>
              <p:nvSpPr>
                <p:cNvPr id="21" name="Oval 18">
                  <a:extLst>
                    <a:ext uri="{FF2B5EF4-FFF2-40B4-BE49-F238E27FC236}">
                      <a16:creationId xmlns:a16="http://schemas.microsoft.com/office/drawing/2014/main" id="{ECA6BA0C-AE67-1D76-6A1B-83744B8DB1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90531" y="5105282"/>
                  <a:ext cx="627154" cy="627135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b="1" dirty="0">
                      <a:latin typeface="Calibri"/>
                      <a:cs typeface="Calibri"/>
                    </a:rPr>
                    <a:t>E</a:t>
                  </a:r>
                  <a:r>
                    <a:rPr lang="en-US" sz="1600" b="1" baseline="-25000" dirty="0">
                      <a:latin typeface="Calibri"/>
                      <a:cs typeface="Calibri"/>
                    </a:rPr>
                    <a:t>2</a:t>
                  </a:r>
                  <a:r>
                    <a:rPr lang="en-US" b="1" baseline="30000" dirty="0">
                      <a:latin typeface="Calibri"/>
                      <a:cs typeface="Calibri"/>
                    </a:rPr>
                    <a:t>a</a:t>
                  </a:r>
                  <a:endParaRPr lang="en-US" sz="2000" b="1" dirty="0"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22" name="AutoShape 19">
                  <a:extLst>
                    <a:ext uri="{FF2B5EF4-FFF2-40B4-BE49-F238E27FC236}">
                      <a16:creationId xmlns:a16="http://schemas.microsoft.com/office/drawing/2014/main" id="{6CB154ED-62CA-0A40-BD08-53808FB8FA25}"/>
                    </a:ext>
                  </a:extLst>
                </p:cNvPr>
                <p:cNvCxnSpPr>
                  <a:cxnSpLocks noChangeShapeType="1"/>
                  <a:stCxn id="20" idx="4"/>
                  <a:endCxn id="21" idx="0"/>
                </p:cNvCxnSpPr>
                <p:nvPr/>
              </p:nvCxnSpPr>
              <p:spPr bwMode="auto">
                <a:xfrm rot="5400000">
                  <a:off x="3346460" y="4747260"/>
                  <a:ext cx="716280" cy="1588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3" name="Oval 20">
                  <a:extLst>
                    <a:ext uri="{FF2B5EF4-FFF2-40B4-BE49-F238E27FC236}">
                      <a16:creationId xmlns:a16="http://schemas.microsoft.com/office/drawing/2014/main" id="{AA606E9D-CA61-B9FA-7912-D332E5A828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22475" y="5105282"/>
                  <a:ext cx="627153" cy="627135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b="1" dirty="0">
                      <a:latin typeface="Calibri"/>
                      <a:cs typeface="Calibri"/>
                    </a:rPr>
                    <a:t>E</a:t>
                  </a:r>
                  <a:r>
                    <a:rPr lang="en-US" sz="1600" b="1" baseline="-25000" dirty="0">
                      <a:latin typeface="Calibri"/>
                      <a:cs typeface="Calibri"/>
                    </a:rPr>
                    <a:t>2</a:t>
                  </a:r>
                  <a:r>
                    <a:rPr lang="en-US" b="1" baseline="30000" dirty="0">
                      <a:latin typeface="Calibri"/>
                      <a:cs typeface="Calibri"/>
                    </a:rPr>
                    <a:t>b</a:t>
                  </a:r>
                  <a:endParaRPr lang="en-US" sz="2000" b="1" dirty="0"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24" name="AutoShape 21">
                  <a:extLst>
                    <a:ext uri="{FF2B5EF4-FFF2-40B4-BE49-F238E27FC236}">
                      <a16:creationId xmlns:a16="http://schemas.microsoft.com/office/drawing/2014/main" id="{B2E7DFFF-5F82-F000-DF3C-9A6B13A93275}"/>
                    </a:ext>
                  </a:extLst>
                </p:cNvPr>
                <p:cNvCxnSpPr>
                  <a:cxnSpLocks noChangeShapeType="1"/>
                  <a:stCxn id="25" idx="4"/>
                  <a:endCxn id="23" idx="0"/>
                </p:cNvCxnSpPr>
                <p:nvPr/>
              </p:nvCxnSpPr>
              <p:spPr bwMode="auto">
                <a:xfrm rot="5400000">
                  <a:off x="4321820" y="4991100"/>
                  <a:ext cx="228600" cy="1588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5" name="Oval 22">
                  <a:extLst>
                    <a:ext uri="{FF2B5EF4-FFF2-40B4-BE49-F238E27FC236}">
                      <a16:creationId xmlns:a16="http://schemas.microsoft.com/office/drawing/2014/main" id="{44906956-5870-BCC0-1035-E66975D621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22611" y="4249783"/>
                  <a:ext cx="627017" cy="627017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b="1">
                      <a:latin typeface="Calibri"/>
                      <a:cs typeface="Calibri"/>
                    </a:rPr>
                    <a:t>G</a:t>
                  </a:r>
                  <a:r>
                    <a:rPr lang="en-US" b="1" baseline="-25000">
                      <a:latin typeface="Calibri"/>
                      <a:cs typeface="Calibri"/>
                    </a:rPr>
                    <a:t>2</a:t>
                  </a:r>
                  <a:r>
                    <a:rPr lang="en-US" b="1" baseline="30000">
                      <a:latin typeface="Calibri"/>
                      <a:cs typeface="Calibri"/>
                    </a:rPr>
                    <a:t>b</a:t>
                  </a:r>
                  <a:endParaRPr lang="en-US" b="1"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26" name="AutoShape 25">
                  <a:extLst>
                    <a:ext uri="{FF2B5EF4-FFF2-40B4-BE49-F238E27FC236}">
                      <a16:creationId xmlns:a16="http://schemas.microsoft.com/office/drawing/2014/main" id="{4668B84A-4E52-8FE4-49B6-6483E79A2DF9}"/>
                    </a:ext>
                  </a:extLst>
                </p:cNvPr>
                <p:cNvCxnSpPr>
                  <a:cxnSpLocks noChangeShapeType="1"/>
                  <a:stCxn id="30" idx="6"/>
                  <a:endCxn id="20" idx="2"/>
                </p:cNvCxnSpPr>
                <p:nvPr/>
              </p:nvCxnSpPr>
              <p:spPr bwMode="auto">
                <a:xfrm>
                  <a:off x="1858495" y="3999403"/>
                  <a:ext cx="1532596" cy="76209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7" name="AutoShape 26">
                  <a:extLst>
                    <a:ext uri="{FF2B5EF4-FFF2-40B4-BE49-F238E27FC236}">
                      <a16:creationId xmlns:a16="http://schemas.microsoft.com/office/drawing/2014/main" id="{1E8CC859-C2BF-EBEB-F1B6-D8A229C68954}"/>
                    </a:ext>
                  </a:extLst>
                </p:cNvPr>
                <p:cNvCxnSpPr>
                  <a:cxnSpLocks noChangeShapeType="1"/>
                  <a:stCxn id="35" idx="6"/>
                  <a:endCxn id="25" idx="2"/>
                </p:cNvCxnSpPr>
                <p:nvPr/>
              </p:nvCxnSpPr>
              <p:spPr bwMode="auto">
                <a:xfrm>
                  <a:off x="2590316" y="4487083"/>
                  <a:ext cx="1532295" cy="76209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8" name="AutoShape 27">
                  <a:extLst>
                    <a:ext uri="{FF2B5EF4-FFF2-40B4-BE49-F238E27FC236}">
                      <a16:creationId xmlns:a16="http://schemas.microsoft.com/office/drawing/2014/main" id="{5F8728FB-F3AB-6659-72F3-A240AB6244FC}"/>
                    </a:ext>
                  </a:extLst>
                </p:cNvPr>
                <p:cNvCxnSpPr>
                  <a:cxnSpLocks noChangeShapeType="1"/>
                  <a:stCxn id="35" idx="6"/>
                  <a:endCxn id="20" idx="3"/>
                </p:cNvCxnSpPr>
                <p:nvPr/>
              </p:nvCxnSpPr>
              <p:spPr bwMode="auto">
                <a:xfrm flipV="1">
                  <a:off x="2590316" y="4297295"/>
                  <a:ext cx="892599" cy="189788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9" name="AutoShape 28">
                  <a:extLst>
                    <a:ext uri="{FF2B5EF4-FFF2-40B4-BE49-F238E27FC236}">
                      <a16:creationId xmlns:a16="http://schemas.microsoft.com/office/drawing/2014/main" id="{2141B108-4BDC-7F6A-139E-A038E12BDF63}"/>
                    </a:ext>
                  </a:extLst>
                </p:cNvPr>
                <p:cNvCxnSpPr>
                  <a:cxnSpLocks noChangeShapeType="1"/>
                  <a:stCxn id="20" idx="6"/>
                  <a:endCxn id="25" idx="1"/>
                </p:cNvCxnSpPr>
                <p:nvPr/>
              </p:nvCxnSpPr>
              <p:spPr bwMode="auto">
                <a:xfrm>
                  <a:off x="4018108" y="4075612"/>
                  <a:ext cx="196328" cy="265995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9" name="Oval 17">
                <a:extLst>
                  <a:ext uri="{FF2B5EF4-FFF2-40B4-BE49-F238E27FC236}">
                    <a16:creationId xmlns:a16="http://schemas.microsoft.com/office/drawing/2014/main" id="{FA00A4B3-5DFE-22FC-E7E1-06564F4F2B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32702" y="3152777"/>
                <a:ext cx="627063" cy="627063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438" tIns="45719" rIns="91438" bIns="45719" anchor="ctr"/>
              <a:lstStyle/>
              <a:p>
                <a:pPr algn="ctr"/>
                <a:r>
                  <a:rPr lang="en-US" b="1">
                    <a:latin typeface="Calibri"/>
                    <a:cs typeface="Calibri"/>
                  </a:rPr>
                  <a:t>G</a:t>
                </a:r>
                <a:r>
                  <a:rPr lang="en-US" b="1" baseline="-25000">
                    <a:latin typeface="Calibri"/>
                    <a:cs typeface="Calibri"/>
                  </a:rPr>
                  <a:t>3</a:t>
                </a:r>
                <a:r>
                  <a:rPr lang="en-US" b="1" baseline="30000">
                    <a:latin typeface="Calibri"/>
                    <a:cs typeface="Calibri"/>
                  </a:rPr>
                  <a:t>a</a:t>
                </a:r>
                <a:endParaRPr lang="en-US" b="1">
                  <a:latin typeface="Calibri"/>
                  <a:cs typeface="Calibri"/>
                </a:endParaRPr>
              </a:p>
            </p:txBody>
          </p:sp>
          <p:sp>
            <p:nvSpPr>
              <p:cNvPr id="10" name="Oval 18">
                <a:extLst>
                  <a:ext uri="{FF2B5EF4-FFF2-40B4-BE49-F238E27FC236}">
                    <a16:creationId xmlns:a16="http://schemas.microsoft.com/office/drawing/2014/main" id="{B53F17B3-2DF5-C981-14FA-C4749A6070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32702" y="4495802"/>
                <a:ext cx="627063" cy="627063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1438" tIns="45719" rIns="91438" bIns="45719" anchor="ctr"/>
              <a:lstStyle/>
              <a:p>
                <a:pPr algn="ctr">
                  <a:defRPr/>
                </a:pPr>
                <a:r>
                  <a:rPr lang="en-US" b="1" dirty="0">
                    <a:latin typeface="Calibri"/>
                    <a:cs typeface="Calibri"/>
                  </a:rPr>
                  <a:t>E</a:t>
                </a:r>
                <a:r>
                  <a:rPr lang="en-US" sz="1600" b="1" baseline="-25000" dirty="0">
                    <a:latin typeface="Calibri"/>
                    <a:cs typeface="Calibri"/>
                  </a:rPr>
                  <a:t>3</a:t>
                </a:r>
                <a:r>
                  <a:rPr lang="en-US" b="1" baseline="30000" dirty="0">
                    <a:latin typeface="Calibri"/>
                    <a:cs typeface="Calibri"/>
                  </a:rPr>
                  <a:t>a</a:t>
                </a:r>
                <a:endParaRPr lang="en-US" sz="2000" b="1" dirty="0">
                  <a:latin typeface="Calibri"/>
                  <a:cs typeface="Calibri"/>
                </a:endParaRPr>
              </a:p>
            </p:txBody>
          </p:sp>
          <p:cxnSp>
            <p:nvCxnSpPr>
              <p:cNvPr id="11" name="AutoShape 19">
                <a:extLst>
                  <a:ext uri="{FF2B5EF4-FFF2-40B4-BE49-F238E27FC236}">
                    <a16:creationId xmlns:a16="http://schemas.microsoft.com/office/drawing/2014/main" id="{4A6C4714-9DDC-C6ED-8615-7F31C5974147}"/>
                  </a:ext>
                </a:extLst>
              </p:cNvPr>
              <p:cNvCxnSpPr>
                <a:cxnSpLocks noChangeShapeType="1"/>
                <a:stCxn id="9" idx="4"/>
                <a:endCxn id="10" idx="0"/>
              </p:cNvCxnSpPr>
              <p:nvPr/>
            </p:nvCxnSpPr>
            <p:spPr bwMode="auto">
              <a:xfrm rot="5400000">
                <a:off x="7587458" y="4137820"/>
                <a:ext cx="717551" cy="1587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2" name="Oval 20">
                <a:extLst>
                  <a:ext uri="{FF2B5EF4-FFF2-40B4-BE49-F238E27FC236}">
                    <a16:creationId xmlns:a16="http://schemas.microsoft.com/office/drawing/2014/main" id="{36D00CE0-4CB1-1FE1-4CD9-5FB7E18C0B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64538" y="4495802"/>
                <a:ext cx="627063" cy="627063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1438" tIns="45719" rIns="91438" bIns="45719" anchor="ctr"/>
              <a:lstStyle/>
              <a:p>
                <a:pPr algn="ctr">
                  <a:defRPr/>
                </a:pPr>
                <a:r>
                  <a:rPr lang="en-US" b="1" dirty="0">
                    <a:latin typeface="Calibri"/>
                    <a:cs typeface="Calibri"/>
                  </a:rPr>
                  <a:t>E</a:t>
                </a:r>
                <a:r>
                  <a:rPr lang="en-US" sz="1600" b="1" baseline="-25000" dirty="0">
                    <a:latin typeface="Calibri"/>
                    <a:cs typeface="Calibri"/>
                  </a:rPr>
                  <a:t>3</a:t>
                </a:r>
                <a:r>
                  <a:rPr lang="en-US" b="1" baseline="30000" dirty="0">
                    <a:latin typeface="Calibri"/>
                    <a:cs typeface="Calibri"/>
                  </a:rPr>
                  <a:t>b</a:t>
                </a:r>
                <a:endParaRPr lang="en-US" sz="2000" b="1" dirty="0">
                  <a:latin typeface="Calibri"/>
                  <a:cs typeface="Calibri"/>
                </a:endParaRPr>
              </a:p>
            </p:txBody>
          </p:sp>
          <p:cxnSp>
            <p:nvCxnSpPr>
              <p:cNvPr id="13" name="AutoShape 21">
                <a:extLst>
                  <a:ext uri="{FF2B5EF4-FFF2-40B4-BE49-F238E27FC236}">
                    <a16:creationId xmlns:a16="http://schemas.microsoft.com/office/drawing/2014/main" id="{1F1B1B43-11A2-934B-6486-904C32E45811}"/>
                  </a:ext>
                </a:extLst>
              </p:cNvPr>
              <p:cNvCxnSpPr>
                <a:cxnSpLocks noChangeShapeType="1"/>
                <a:stCxn id="14" idx="4"/>
                <a:endCxn id="12" idx="0"/>
              </p:cNvCxnSpPr>
              <p:nvPr/>
            </p:nvCxnSpPr>
            <p:spPr bwMode="auto">
              <a:xfrm rot="5400000">
                <a:off x="8563769" y="4382295"/>
                <a:ext cx="228600" cy="158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4" name="Oval 22">
                <a:extLst>
                  <a:ext uri="{FF2B5EF4-FFF2-40B4-BE49-F238E27FC236}">
                    <a16:creationId xmlns:a16="http://schemas.microsoft.com/office/drawing/2014/main" id="{513C719B-A572-AD41-E6ED-D7B174FAA6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64538" y="3640138"/>
                <a:ext cx="627063" cy="627063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438" tIns="45719" rIns="91438" bIns="45719" anchor="ctr"/>
              <a:lstStyle/>
              <a:p>
                <a:pPr algn="ctr"/>
                <a:r>
                  <a:rPr lang="en-US" b="1">
                    <a:latin typeface="Calibri"/>
                    <a:cs typeface="Calibri"/>
                  </a:rPr>
                  <a:t>G</a:t>
                </a:r>
                <a:r>
                  <a:rPr lang="en-US" b="1" baseline="-25000">
                    <a:latin typeface="Calibri"/>
                    <a:cs typeface="Calibri"/>
                  </a:rPr>
                  <a:t>3</a:t>
                </a:r>
                <a:r>
                  <a:rPr lang="en-US" b="1" baseline="30000">
                    <a:latin typeface="Calibri"/>
                    <a:cs typeface="Calibri"/>
                  </a:rPr>
                  <a:t>b</a:t>
                </a:r>
                <a:endParaRPr lang="en-US" b="1">
                  <a:latin typeface="Calibri"/>
                  <a:cs typeface="Calibri"/>
                </a:endParaRPr>
              </a:p>
            </p:txBody>
          </p:sp>
          <p:cxnSp>
            <p:nvCxnSpPr>
              <p:cNvPr id="15" name="AutoShape 28">
                <a:extLst>
                  <a:ext uri="{FF2B5EF4-FFF2-40B4-BE49-F238E27FC236}">
                    <a16:creationId xmlns:a16="http://schemas.microsoft.com/office/drawing/2014/main" id="{D21D50FD-9A9E-5614-D02A-654F1BFFD77E}"/>
                  </a:ext>
                </a:extLst>
              </p:cNvPr>
              <p:cNvCxnSpPr>
                <a:cxnSpLocks noChangeShapeType="1"/>
                <a:stCxn id="9" idx="6"/>
                <a:endCxn id="14" idx="1"/>
              </p:cNvCxnSpPr>
              <p:nvPr/>
            </p:nvCxnSpPr>
            <p:spPr bwMode="auto">
              <a:xfrm>
                <a:off x="8259763" y="3465514"/>
                <a:ext cx="196851" cy="26670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" name="AutoShape 25">
                <a:extLst>
                  <a:ext uri="{FF2B5EF4-FFF2-40B4-BE49-F238E27FC236}">
                    <a16:creationId xmlns:a16="http://schemas.microsoft.com/office/drawing/2014/main" id="{7BC1F03A-52A3-F8E1-F928-E24FBB369DDF}"/>
                  </a:ext>
                </a:extLst>
              </p:cNvPr>
              <p:cNvCxnSpPr>
                <a:cxnSpLocks noChangeShapeType="1"/>
                <a:stCxn id="20" idx="6"/>
                <a:endCxn id="9" idx="2"/>
              </p:cNvCxnSpPr>
              <p:nvPr/>
            </p:nvCxnSpPr>
            <p:spPr bwMode="auto">
              <a:xfrm>
                <a:off x="6132513" y="3465513"/>
                <a:ext cx="1500187" cy="1587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" name="AutoShape 27">
                <a:extLst>
                  <a:ext uri="{FF2B5EF4-FFF2-40B4-BE49-F238E27FC236}">
                    <a16:creationId xmlns:a16="http://schemas.microsoft.com/office/drawing/2014/main" id="{B4094180-D6E7-E858-ED1A-434CDD69A987}"/>
                  </a:ext>
                </a:extLst>
              </p:cNvPr>
              <p:cNvCxnSpPr>
                <a:cxnSpLocks noChangeShapeType="1"/>
                <a:endCxn id="9" idx="3"/>
              </p:cNvCxnSpPr>
              <p:nvPr/>
            </p:nvCxnSpPr>
            <p:spPr bwMode="auto">
              <a:xfrm flipV="1">
                <a:off x="6864352" y="3687763"/>
                <a:ext cx="860425" cy="19050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" name="AutoShape 26">
                <a:extLst>
                  <a:ext uri="{FF2B5EF4-FFF2-40B4-BE49-F238E27FC236}">
                    <a16:creationId xmlns:a16="http://schemas.microsoft.com/office/drawing/2014/main" id="{55D12303-A779-9CC4-54A0-8B2252EEB42A}"/>
                  </a:ext>
                </a:extLst>
              </p:cNvPr>
              <p:cNvCxnSpPr>
                <a:cxnSpLocks noChangeShapeType="1"/>
                <a:stCxn id="25" idx="6"/>
                <a:endCxn id="14" idx="2"/>
              </p:cNvCxnSpPr>
              <p:nvPr/>
            </p:nvCxnSpPr>
            <p:spPr bwMode="auto">
              <a:xfrm flipV="1">
                <a:off x="6864351" y="3954463"/>
                <a:ext cx="1500188" cy="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9" name="Oval 22">
                <a:extLst>
                  <a:ext uri="{FF2B5EF4-FFF2-40B4-BE49-F238E27FC236}">
                    <a16:creationId xmlns:a16="http://schemas.microsoft.com/office/drawing/2014/main" id="{0F874485-AD2F-220F-E980-EB0E90141C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62951" y="3638551"/>
                <a:ext cx="627063" cy="627063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1438" tIns="45719" rIns="91438" bIns="45719" anchor="ctr"/>
              <a:lstStyle/>
              <a:p>
                <a:pPr algn="ctr"/>
                <a:r>
                  <a:rPr lang="en-US" b="1">
                    <a:latin typeface="Calibri"/>
                    <a:cs typeface="Calibri"/>
                  </a:rPr>
                  <a:t>G</a:t>
                </a:r>
                <a:r>
                  <a:rPr lang="en-US" b="1" baseline="-25000">
                    <a:latin typeface="Calibri"/>
                    <a:cs typeface="Calibri"/>
                  </a:rPr>
                  <a:t>3</a:t>
                </a:r>
                <a:r>
                  <a:rPr lang="en-US" b="1" baseline="30000">
                    <a:latin typeface="Calibri"/>
                    <a:cs typeface="Calibri"/>
                  </a:rPr>
                  <a:t>b</a:t>
                </a:r>
                <a:endParaRPr lang="en-US" b="1">
                  <a:latin typeface="Calibri"/>
                  <a:cs typeface="Calibri"/>
                </a:endParaRPr>
              </a:p>
            </p:txBody>
          </p:sp>
        </p:grpSp>
      </p:grpSp>
      <p:cxnSp>
        <p:nvCxnSpPr>
          <p:cNvPr id="44" name="AutoShape 28">
            <a:extLst>
              <a:ext uri="{FF2B5EF4-FFF2-40B4-BE49-F238E27FC236}">
                <a16:creationId xmlns:a16="http://schemas.microsoft.com/office/drawing/2014/main" id="{FB63E52F-1607-FD00-D237-AF7D4868686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276753" y="1798780"/>
            <a:ext cx="181447" cy="164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6887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4565" y="1447800"/>
            <a:ext cx="6578036" cy="419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28600"/>
            <a:ext cx="12192000" cy="1470025"/>
          </a:xfrm>
        </p:spPr>
        <p:txBody>
          <a:bodyPr/>
          <a:lstStyle/>
          <a:p>
            <a:pPr eaLnBrk="1" hangingPunct="1"/>
            <a:r>
              <a:rPr lang="en-US" dirty="0"/>
              <a:t>CS 188: Artificial Intelligence</a:t>
            </a:r>
            <a:br>
              <a:rPr lang="en-US" dirty="0"/>
            </a:b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990600"/>
            <a:ext cx="12192000" cy="1524000"/>
          </a:xfrm>
        </p:spPr>
        <p:txBody>
          <a:bodyPr/>
          <a:lstStyle/>
          <a:p>
            <a:pPr eaLnBrk="1" hangingPunct="1"/>
            <a:r>
              <a:rPr lang="en-US" dirty="0"/>
              <a:t>Rational Decisions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366308-2C86-FB4F-A91A-C365416DD2D8}"/>
              </a:ext>
            </a:extLst>
          </p:cNvPr>
          <p:cNvSpPr/>
          <p:nvPr/>
        </p:nvSpPr>
        <p:spPr>
          <a:xfrm>
            <a:off x="3124200" y="5519916"/>
            <a:ext cx="6096000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400" dirty="0">
                <a:latin typeface="Calibri"/>
                <a:cs typeface="Calibri"/>
              </a:rPr>
              <a:t>Instructors: Angela Liu and </a:t>
            </a:r>
            <a:r>
              <a:rPr lang="en-US" sz="2400" dirty="0" err="1">
                <a:latin typeface="Calibri"/>
                <a:cs typeface="Calibri"/>
              </a:rPr>
              <a:t>Yanlai</a:t>
            </a:r>
            <a:r>
              <a:rPr lang="en-US" sz="2400" dirty="0">
                <a:latin typeface="Calibri"/>
                <a:cs typeface="Calibri"/>
              </a:rPr>
              <a:t> Yang</a:t>
            </a:r>
          </a:p>
          <a:p>
            <a:pPr algn="ctr">
              <a:spcBef>
                <a:spcPts val="600"/>
              </a:spcBef>
            </a:pPr>
            <a:r>
              <a:rPr lang="en-US" sz="2400" dirty="0">
                <a:latin typeface="Calibri"/>
                <a:cs typeface="Calibri"/>
              </a:rPr>
              <a:t>University of California, Berkeley</a:t>
            </a:r>
          </a:p>
          <a:p>
            <a:pPr algn="ctr">
              <a:spcBef>
                <a:spcPts val="600"/>
              </a:spcBef>
            </a:pPr>
            <a:r>
              <a:rPr lang="en-US" dirty="0">
                <a:latin typeface="Calibri"/>
                <a:cs typeface="Calibri"/>
              </a:rPr>
              <a:t>(Slides adapted Stuart Russell and Dawn Song) </a:t>
            </a:r>
          </a:p>
        </p:txBody>
      </p:sp>
    </p:spTree>
    <p:extLst>
      <p:ext uri="{BB962C8B-B14F-4D97-AF65-F5344CB8AC3E}">
        <p14:creationId xmlns:p14="http://schemas.microsoft.com/office/powerpoint/2010/main" val="342216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71987" y="1568450"/>
            <a:ext cx="6389338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Utilities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24824" y="1504578"/>
            <a:ext cx="3704463" cy="276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Maximum Expected Utility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46238"/>
            <a:ext cx="79248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Principle of maximum expected utility: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 rational agent should choose the action that </a:t>
            </a:r>
            <a:r>
              <a:rPr lang="en-US" sz="2000" dirty="0">
                <a:solidFill>
                  <a:srgbClr val="CC0000"/>
                </a:solidFill>
              </a:rPr>
              <a:t>maximizes its expected utility, given its knowledge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r>
              <a:rPr lang="en-US" sz="2400" dirty="0"/>
              <a:t>Questions:</a:t>
            </a:r>
          </a:p>
          <a:p>
            <a:pPr lvl="1"/>
            <a:r>
              <a:rPr lang="en-US" sz="2000" dirty="0"/>
              <a:t>Where do utilities come from?</a:t>
            </a:r>
          </a:p>
          <a:p>
            <a:pPr lvl="1"/>
            <a:r>
              <a:rPr lang="en-US" sz="2000" dirty="0"/>
              <a:t>How do we know such utilities even exist?</a:t>
            </a:r>
          </a:p>
          <a:p>
            <a:pPr lvl="1"/>
            <a:r>
              <a:rPr lang="en-US" sz="2000" dirty="0"/>
              <a:t>How do we know that averaging even makes sense?</a:t>
            </a:r>
          </a:p>
          <a:p>
            <a:pPr lvl="1"/>
            <a:r>
              <a:rPr lang="en-US" sz="2000" dirty="0"/>
              <a:t>What if our behavior (preferences) can’t be described by utilities?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85"/>
  <p:tag name="DEFAULTHEIGHT" val="28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&#10;\mbox{EU}(\mathrm{leave}) = \sum_w P(w) U(\mathrm{leave},w)&#10;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MAGNIFICATION" val="2000"/>
  <p:tag name="ORIGWIDTH" val="144"/>
  <p:tag name="PICTUREFILESIZE" val="702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&#10;\mbox{EU}(\mathrm{take}) = \sum_w P(w) U(\mathrm{take},w)&#10;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MAGNIFICATION" val="2000"/>
  <p:tag name="ORIGWIDTH" val="138"/>
  <p:tag name="PICTUREFILESIZE" val="765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&#10;= 0.7 \cdot 20 + 0.3 \cdot 70 = 35&#10;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MAGNIFICATION" val="2000"/>
  <p:tag name="ORIGWIDTH" val="105"/>
  <p:tag name="PICTUREFILESIZE" val="354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&#10;= 0.7 \cdot 100 + 0.3 \cdot 0 = 70&#10;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MAGNIFICATION" val="2000"/>
  <p:tag name="ORIGWIDTH" val="106"/>
  <p:tag name="PICTUREFILESIZE" val="290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&#10;\mbox{MEU}(\o) = \max_a \mbox{EU}(a) = 70&#10;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MAGNIFICATION" val="2000"/>
  <p:tag name="ORIGWIDTH" val="121"/>
  <p:tag name="PICTUREFILESIZE" val="5084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3 -- a-star search</Template>
  <TotalTime>77389</TotalTime>
  <Words>2401</Words>
  <Application>Microsoft Macintosh PowerPoint</Application>
  <PresentationFormat>Widescreen</PresentationFormat>
  <Paragraphs>547</Paragraphs>
  <Slides>31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ＭＳ Ｐゴシック</vt:lpstr>
      <vt:lpstr>Arial</vt:lpstr>
      <vt:lpstr>Calibri</vt:lpstr>
      <vt:lpstr>Cambria Math</vt:lpstr>
      <vt:lpstr>Symbol</vt:lpstr>
      <vt:lpstr>Times New Roman</vt:lpstr>
      <vt:lpstr>Wingdings</vt:lpstr>
      <vt:lpstr>dan-berkeley-nlp-v1</vt:lpstr>
      <vt:lpstr>Dynamic Bayes Nets</vt:lpstr>
      <vt:lpstr>Hidden Markov Models</vt:lpstr>
      <vt:lpstr>Dynamic Bayes Nets (DBNs)</vt:lpstr>
      <vt:lpstr>DBNs and HMMs</vt:lpstr>
      <vt:lpstr>Exact Inference in DBNs</vt:lpstr>
      <vt:lpstr>DBN Particle Filters</vt:lpstr>
      <vt:lpstr>CS 188: Artificial Intelligence </vt:lpstr>
      <vt:lpstr>Utilities</vt:lpstr>
      <vt:lpstr>Maximum Expected Utility</vt:lpstr>
      <vt:lpstr>The need for numbers</vt:lpstr>
      <vt:lpstr>Utilities</vt:lpstr>
      <vt:lpstr>Utilities: Uncertain Outcomes</vt:lpstr>
      <vt:lpstr>Preferences</vt:lpstr>
      <vt:lpstr>Rationality</vt:lpstr>
      <vt:lpstr>Rational Preferences</vt:lpstr>
      <vt:lpstr>Rational Preferences</vt:lpstr>
      <vt:lpstr>MEU Principle</vt:lpstr>
      <vt:lpstr>Human Utilities</vt:lpstr>
      <vt:lpstr>Human Utilities</vt:lpstr>
      <vt:lpstr>Money</vt:lpstr>
      <vt:lpstr>Decision Networks</vt:lpstr>
      <vt:lpstr>Decision Networks</vt:lpstr>
      <vt:lpstr>Decision Networks</vt:lpstr>
      <vt:lpstr>Decision Networks</vt:lpstr>
      <vt:lpstr>Maximum Expected Utility</vt:lpstr>
      <vt:lpstr>Decisions as Outcome Trees</vt:lpstr>
      <vt:lpstr>Example: Take an umbrella?</vt:lpstr>
      <vt:lpstr>Example: Take an umbrella?</vt:lpstr>
      <vt:lpstr>Example: Take an umbrella?</vt:lpstr>
      <vt:lpstr>Decisions as Outcome Trees</vt:lpstr>
      <vt:lpstr>Decision network with utilities on outcome states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Microsoft Office User</cp:lastModifiedBy>
  <cp:revision>4155</cp:revision>
  <cp:lastPrinted>2014-03-13T16:53:01Z</cp:lastPrinted>
  <dcterms:created xsi:type="dcterms:W3CDTF">2004-08-27T04:16:05Z</dcterms:created>
  <dcterms:modified xsi:type="dcterms:W3CDTF">2022-07-18T09:06:40Z</dcterms:modified>
</cp:coreProperties>
</file>