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1" r:id="rId1"/>
  </p:sldMasterIdLst>
  <p:notesMasterIdLst>
    <p:notesMasterId r:id="rId42"/>
  </p:notesMasterIdLst>
  <p:handoutMasterIdLst>
    <p:handoutMasterId r:id="rId43"/>
  </p:handoutMasterIdLst>
  <p:sldIdLst>
    <p:sldId id="828" r:id="rId2"/>
    <p:sldId id="792" r:id="rId3"/>
    <p:sldId id="463" r:id="rId4"/>
    <p:sldId id="796" r:id="rId5"/>
    <p:sldId id="988" r:id="rId6"/>
    <p:sldId id="800" r:id="rId7"/>
    <p:sldId id="825" r:id="rId8"/>
    <p:sldId id="471" r:id="rId9"/>
    <p:sldId id="813" r:id="rId10"/>
    <p:sldId id="472" r:id="rId11"/>
    <p:sldId id="482" r:id="rId12"/>
    <p:sldId id="804" r:id="rId13"/>
    <p:sldId id="474" r:id="rId14"/>
    <p:sldId id="475" r:id="rId15"/>
    <p:sldId id="476" r:id="rId16"/>
    <p:sldId id="446" r:id="rId17"/>
    <p:sldId id="447" r:id="rId18"/>
    <p:sldId id="448" r:id="rId19"/>
    <p:sldId id="449" r:id="rId20"/>
    <p:sldId id="893" r:id="rId21"/>
    <p:sldId id="860" r:id="rId22"/>
    <p:sldId id="981" r:id="rId23"/>
    <p:sldId id="980" r:id="rId24"/>
    <p:sldId id="859" r:id="rId25"/>
    <p:sldId id="929" r:id="rId26"/>
    <p:sldId id="982" r:id="rId27"/>
    <p:sldId id="983" r:id="rId28"/>
    <p:sldId id="968" r:id="rId29"/>
    <p:sldId id="979" r:id="rId30"/>
    <p:sldId id="985" r:id="rId31"/>
    <p:sldId id="986" r:id="rId32"/>
    <p:sldId id="946" r:id="rId33"/>
    <p:sldId id="987" r:id="rId34"/>
    <p:sldId id="897" r:id="rId35"/>
    <p:sldId id="898" r:id="rId36"/>
    <p:sldId id="989" r:id="rId37"/>
    <p:sldId id="899" r:id="rId38"/>
    <p:sldId id="864" r:id="rId39"/>
    <p:sldId id="932" r:id="rId40"/>
    <p:sldId id="863" r:id="rId41"/>
  </p:sldIdLst>
  <p:sldSz cx="12192000" cy="6858000"/>
  <p:notesSz cx="7315200" cy="9601200"/>
  <p:custDataLst>
    <p:tags r:id="rId4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18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37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56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75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5943" algn="l" defTabSz="91437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131" algn="l" defTabSz="91437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320" algn="l" defTabSz="91437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509" algn="l" defTabSz="91437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clrMru>
    <a:srgbClr val="3333FF"/>
    <a:srgbClr val="CC00CD"/>
    <a:srgbClr val="007F3F"/>
    <a:srgbClr val="F36B11"/>
    <a:srgbClr val="FF9999"/>
    <a:srgbClr val="99CCFF"/>
    <a:srgbClr val="FF3300"/>
    <a:srgbClr val="33CC33"/>
    <a:srgbClr val="FFFF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85" autoAdjust="0"/>
    <p:restoredTop sz="67684" autoAdjust="0"/>
  </p:normalViewPr>
  <p:slideViewPr>
    <p:cSldViewPr>
      <p:cViewPr varScale="1">
        <p:scale>
          <a:sx n="82" d="100"/>
          <a:sy n="82" d="100"/>
        </p:scale>
        <p:origin x="65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71774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>
            <a:lvl1pPr defTabSz="96524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427" y="0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>
            <a:lvl1pPr algn="r" defTabSz="96524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20172"/>
            <a:ext cx="3171774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b" anchorCtr="0" compatLnSpc="1">
            <a:prstTxWarp prst="textNoShape">
              <a:avLst/>
            </a:prstTxWarp>
          </a:bodyPr>
          <a:lstStyle>
            <a:lvl1pPr defTabSz="96524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427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b" anchorCtr="0" compatLnSpc="1">
            <a:prstTxWarp prst="textNoShape">
              <a:avLst/>
            </a:prstTxWarp>
          </a:bodyPr>
          <a:lstStyle>
            <a:lvl1pPr algn="r" defTabSz="965241">
              <a:defRPr sz="1300"/>
            </a:lvl1pPr>
          </a:lstStyle>
          <a:p>
            <a:pPr>
              <a:defRPr/>
            </a:pPr>
            <a:fld id="{89F97694-6472-446A-BE5B-F133C71BC9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364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71774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>
            <a:lvl1pPr defTabSz="96524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427" y="0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>
            <a:lvl1pPr algn="r" defTabSz="96524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8788" y="720725"/>
            <a:ext cx="63976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194" y="4560086"/>
            <a:ext cx="5852814" cy="4320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20172"/>
            <a:ext cx="3171774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b" anchorCtr="0" compatLnSpc="1">
            <a:prstTxWarp prst="textNoShape">
              <a:avLst/>
            </a:prstTxWarp>
          </a:bodyPr>
          <a:lstStyle>
            <a:lvl1pPr defTabSz="96524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427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b" anchorCtr="0" compatLnSpc="1">
            <a:prstTxWarp prst="textNoShape">
              <a:avLst/>
            </a:prstTxWarp>
          </a:bodyPr>
          <a:lstStyle>
            <a:lvl1pPr algn="r" defTabSz="965241">
              <a:defRPr sz="1300"/>
            </a:lvl1pPr>
          </a:lstStyle>
          <a:p>
            <a:pPr>
              <a:defRPr/>
            </a:pPr>
            <a:fld id="{59C69F30-6CED-4CAB-8FA0-AD51C6EBDC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8849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18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37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56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75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retain proper</a:t>
            </a:r>
            <a:r>
              <a:rPr lang="en-US" baseline="0" dirty="0"/>
              <a:t> attribution and the reference to </a:t>
            </a:r>
            <a:r>
              <a:rPr lang="en-US" baseline="0" dirty="0" err="1"/>
              <a:t>ai.berkeley.edu</a:t>
            </a:r>
            <a:r>
              <a:rPr lang="en-US" baseline="0" dirty="0"/>
              <a:t>.  Thanks!</a:t>
            </a:r>
            <a:endParaRPr lang="en-US" sz="1200" dirty="0"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3ED746-492E-4D0C-832A-ACED5D621C8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8187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C69F30-6CED-4CAB-8FA0-AD51C6EBDC9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036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0, positive, 99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3ED746-492E-4D0C-832A-ACED5D621C8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3741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3ED746-492E-4D0C-832A-ACED5D621C8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7227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C69F30-6CED-4CAB-8FA0-AD51C6EBDC9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1709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C69F30-6CED-4CAB-8FA0-AD51C6EBDC9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1828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3ED746-492E-4D0C-832A-ACED5D621C8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6864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3ED746-492E-4D0C-832A-ACED5D621C8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3915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C69F30-6CED-4CAB-8FA0-AD51C6EBDC9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54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retain proper</a:t>
            </a:r>
            <a:r>
              <a:rPr lang="en-US" baseline="0" dirty="0"/>
              <a:t> attribution, including the reference to </a:t>
            </a:r>
            <a:r>
              <a:rPr lang="en-US" baseline="0" dirty="0" err="1"/>
              <a:t>ai.berkeley.edu</a:t>
            </a:r>
            <a:r>
              <a:rPr lang="en-US" baseline="0" dirty="0"/>
              <a:t>.  </a:t>
            </a:r>
            <a:r>
              <a:rPr lang="en-US" baseline="0"/>
              <a:t>Thanks!</a:t>
            </a:r>
            <a:endParaRPr lang="en-US" sz="1200"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438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C69F30-6CED-4CAB-8FA0-AD51C6EBDC9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980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Arial" pitchFamily="34" charset="0"/>
                <a:ea typeface="ＭＳ Ｐゴシック" pitchFamily="34" charset="-128"/>
              </a:rPr>
              <a:t>There exists a ghostbusters demo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999ECC27-508E-4753-97C7-4AB399A8CBA1}" type="slidenum">
              <a:rPr lang="en-US" sz="1300"/>
              <a:pPr eaLnBrk="1" hangingPunct="1"/>
              <a:t>2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21745354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552C0BAA-F2C0-47C6-A20B-733CA31DCFFD}" type="slidenum">
              <a:rPr lang="en-US"/>
              <a:pPr defTabSz="988101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9613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ACAB68C1-092D-468B-8690-7D27B27041C8}" type="slidenum">
              <a:rPr lang="en-US"/>
              <a:pPr defTabSz="988101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9332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69A4D5-BA7F-4965-9F32-D31D11C0DA97}" type="slidenum">
              <a:rPr lang="en-US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240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When you</a:t>
            </a:r>
            <a:r>
              <a:rPr lang="en-US" baseline="0" dirty="0"/>
              <a:t> plan you will have to take these into account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7520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1600E29C-1E14-41D6-ACAF-300C17152C85}" type="slidenum">
              <a:rPr lang="en-US"/>
              <a:pPr defTabSz="988101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0572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C69F30-6CED-4CAB-8FA0-AD51C6EBDC9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8165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C69F30-6CED-4CAB-8FA0-AD51C6EBDC9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317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C69F30-6CED-4CAB-8FA0-AD51C6EBDC9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6824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C69F30-6CED-4CAB-8FA0-AD51C6EBDC9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3778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730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Arial" pitchFamily="34" charset="0"/>
                <a:ea typeface="ＭＳ Ｐゴシック" pitchFamily="34" charset="-128"/>
              </a:rPr>
              <a:t>Q: What other decision-making algorithm in this class do decision networks remind you of?</a:t>
            </a:r>
          </a:p>
          <a:p>
            <a:endParaRPr lang="en-US" dirty="0">
              <a:latin typeface="Arial" pitchFamily="34" charset="0"/>
              <a:ea typeface="ＭＳ Ｐゴシック" pitchFamily="34" charset="-128"/>
            </a:endParaRPr>
          </a:p>
          <a:p>
            <a:r>
              <a:rPr lang="en-US" dirty="0">
                <a:latin typeface="Arial" pitchFamily="34" charset="0"/>
                <a:ea typeface="ＭＳ Ｐゴシック" pitchFamily="34" charset="-128"/>
              </a:rPr>
              <a:t>There exists a ghostbusters demo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999ECC27-508E-4753-97C7-4AB399A8CBA1}" type="slidenum">
              <a:rPr lang="en-US" sz="1300"/>
              <a:pPr eaLnBrk="1" hangingPunct="1"/>
              <a:t>3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23436296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C69F30-6CED-4CAB-8FA0-AD51C6EBDC9A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5665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381D20B8-C290-4C94-8C7F-0277B9D2F6EE}" type="slidenum">
              <a:rPr lang="en-US"/>
              <a:pPr defTabSz="988101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7474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C69F30-6CED-4CAB-8FA0-AD51C6EBDC9A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5582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C69F30-6CED-4CAB-8FA0-AD51C6EBDC9A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1738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4974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C69F30-6CED-4CAB-8FA0-AD51C6EBDC9A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00280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8DDD6D-317B-4886-9A60-0B722A074D75}" type="slidenum">
              <a:rPr lang="en-US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61671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C69F30-6CED-4CAB-8FA0-AD51C6EBDC9A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07502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C69F30-6CED-4CAB-8FA0-AD51C6EBDC9A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259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C69F30-6CED-4CAB-8FA0-AD51C6EBDC9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816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C69F30-6CED-4CAB-8FA0-AD51C6EBDC9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314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C69F30-6CED-4CAB-8FA0-AD51C6EBDC9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930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3ED746-492E-4D0C-832A-ACED5D621C8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730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3ED746-492E-4D0C-832A-ACED5D621C8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0206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C69F30-6CED-4CAB-8FA0-AD51C6EBDC9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846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80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53BDD-7DB4-4FE6-B7BE-096ACE1CEC1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E36BC-58BB-4D53-BE3D-CAFE603330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A6983-D404-4630-AE92-91158E4DE9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CA83B-42AC-4C02-ADA8-40CD500B8D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7" indent="0">
              <a:buNone/>
              <a:defRPr sz="1900"/>
            </a:lvl2pPr>
            <a:lvl3pPr marL="914332" indent="0">
              <a:buNone/>
              <a:defRPr sz="1600"/>
            </a:lvl3pPr>
            <a:lvl4pPr marL="1371498" indent="0">
              <a:buNone/>
              <a:defRPr sz="1500"/>
            </a:lvl4pPr>
            <a:lvl5pPr marL="1828664" indent="0">
              <a:buNone/>
              <a:defRPr sz="1500"/>
            </a:lvl5pPr>
            <a:lvl6pPr marL="2285830" indent="0">
              <a:buNone/>
              <a:defRPr sz="1500"/>
            </a:lvl6pPr>
            <a:lvl7pPr marL="2742994" indent="0">
              <a:buNone/>
              <a:defRPr sz="1500"/>
            </a:lvl7pPr>
            <a:lvl8pPr marL="3200160" indent="0">
              <a:buNone/>
              <a:defRPr sz="1500"/>
            </a:lvl8pPr>
            <a:lvl9pPr marL="3657327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09949-8294-417B-8CEF-7919E25A3D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4F473-2930-4E27-9DE6-3CB8EA8A50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9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9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77489-1089-46B0-876A-68AC4A6FB9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FAD75-B3B8-4438-B724-A09412E2CDA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F60E9-D2FB-40BD-8DAB-9C48525AFD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4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4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67" indent="0">
              <a:buNone/>
              <a:defRPr sz="1200"/>
            </a:lvl2pPr>
            <a:lvl3pPr marL="914332" indent="0">
              <a:buNone/>
              <a:defRPr sz="11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30" indent="0">
              <a:buNone/>
              <a:defRPr sz="900"/>
            </a:lvl6pPr>
            <a:lvl7pPr marL="2742994" indent="0">
              <a:buNone/>
              <a:defRPr sz="900"/>
            </a:lvl7pPr>
            <a:lvl8pPr marL="3200160" indent="0">
              <a:buNone/>
              <a:defRPr sz="900"/>
            </a:lvl8pPr>
            <a:lvl9pPr marL="365732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F07BF-9D23-46CE-9C7F-03972BEB57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67" indent="0">
              <a:buNone/>
              <a:defRPr sz="1200"/>
            </a:lvl2pPr>
            <a:lvl3pPr marL="914332" indent="0">
              <a:buNone/>
              <a:defRPr sz="11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30" indent="0">
              <a:buNone/>
              <a:defRPr sz="900"/>
            </a:lvl6pPr>
            <a:lvl7pPr marL="2742994" indent="0">
              <a:buNone/>
              <a:defRPr sz="900"/>
            </a:lvl7pPr>
            <a:lvl8pPr marL="3200160" indent="0">
              <a:buNone/>
              <a:defRPr sz="900"/>
            </a:lvl8pPr>
            <a:lvl9pPr marL="365732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B5E4D-0FE7-45EE-A80D-369438F132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8" rIns="91434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2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pPr>
              <a:defRPr/>
            </a:pPr>
            <a:fld id="{0BC86645-1A16-44AB-A4F2-3CFE29DE47A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3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4" tIns="45718" rIns="91434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67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49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66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74" indent="-34287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895" indent="-28573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2914" indent="-22858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080" indent="-228584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247" indent="-22858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412" indent="-22858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578" indent="-22858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744" indent="-22858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5910" indent="-22858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9.xml"/><Relationship Id="rId7" Type="http://schemas.openxmlformats.org/officeDocument/2006/relationships/image" Target="../media/image11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4.png"/><Relationship Id="rId4" Type="http://schemas.openxmlformats.org/officeDocument/2006/relationships/tags" Target="../tags/tag10.xml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emf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wmf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tags" Target="../tags/tag15.xml"/><Relationship Id="rId7" Type="http://schemas.openxmlformats.org/officeDocument/2006/relationships/image" Target="../media/image35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34.jpeg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wmf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tags" Target="../tags/tag4.xml"/><Relationship Id="rId7" Type="http://schemas.openxmlformats.org/officeDocument/2006/relationships/notesSlide" Target="../notesSlides/notesSlide3.xml"/><Relationship Id="rId12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5.png"/><Relationship Id="rId5" Type="http://schemas.openxmlformats.org/officeDocument/2006/relationships/tags" Target="../tags/tag6.xml"/><Relationship Id="rId10" Type="http://schemas.openxmlformats.org/officeDocument/2006/relationships/image" Target="../media/image4.png"/><Relationship Id="rId4" Type="http://schemas.openxmlformats.org/officeDocument/2006/relationships/tags" Target="../tags/tag5.xml"/><Relationship Id="rId9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5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tags" Target="../tags/tag18.xml"/><Relationship Id="rId7" Type="http://schemas.openxmlformats.org/officeDocument/2006/relationships/image" Target="../media/image55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57.png"/><Relationship Id="rId5" Type="http://schemas.openxmlformats.org/officeDocument/2006/relationships/notesSlide" Target="../notesSlides/notesSlide34.xml"/><Relationship Id="rId10" Type="http://schemas.openxmlformats.org/officeDocument/2006/relationships/image" Target="../media/image60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tags" Target="../tags/tag21.xml"/><Relationship Id="rId7" Type="http://schemas.openxmlformats.org/officeDocument/2006/relationships/image" Target="../media/image59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58.png"/><Relationship Id="rId5" Type="http://schemas.openxmlformats.org/officeDocument/2006/relationships/notesSlide" Target="../notesSlides/notesSlide36.xml"/><Relationship Id="rId10" Type="http://schemas.openxmlformats.org/officeDocument/2006/relationships/image" Target="../media/image61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4565" y="1447800"/>
            <a:ext cx="6578036" cy="419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28600"/>
            <a:ext cx="12192000" cy="1470025"/>
          </a:xfrm>
        </p:spPr>
        <p:txBody>
          <a:bodyPr/>
          <a:lstStyle/>
          <a:p>
            <a:pPr eaLnBrk="1" hangingPunct="1"/>
            <a:r>
              <a:rPr lang="en-US" dirty="0"/>
              <a:t>CS 188: Artificial Intelligence</a:t>
            </a:r>
            <a:br>
              <a:rPr lang="en-US" dirty="0"/>
            </a:b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990600"/>
            <a:ext cx="12192000" cy="1524000"/>
          </a:xfrm>
        </p:spPr>
        <p:txBody>
          <a:bodyPr/>
          <a:lstStyle/>
          <a:p>
            <a:pPr eaLnBrk="1" hangingPunct="1"/>
            <a:r>
              <a:rPr lang="en-US" dirty="0"/>
              <a:t>Decision Networks + VPI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366308-2C86-FB4F-A91A-C365416DD2D8}"/>
              </a:ext>
            </a:extLst>
          </p:cNvPr>
          <p:cNvSpPr/>
          <p:nvPr/>
        </p:nvSpPr>
        <p:spPr>
          <a:xfrm>
            <a:off x="3124200" y="5519916"/>
            <a:ext cx="6096000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400" dirty="0">
                <a:latin typeface="Calibri"/>
                <a:cs typeface="Calibri"/>
              </a:rPr>
              <a:t>Instructors: Angela Liu and </a:t>
            </a:r>
            <a:r>
              <a:rPr lang="en-US" sz="2400" dirty="0" err="1">
                <a:latin typeface="Calibri"/>
                <a:cs typeface="Calibri"/>
              </a:rPr>
              <a:t>Yanlai</a:t>
            </a:r>
            <a:r>
              <a:rPr lang="en-US" sz="2400" dirty="0">
                <a:latin typeface="Calibri"/>
                <a:cs typeface="Calibri"/>
              </a:rPr>
              <a:t> Yang</a:t>
            </a:r>
          </a:p>
          <a:p>
            <a:pPr algn="ctr">
              <a:spcBef>
                <a:spcPts val="600"/>
              </a:spcBef>
            </a:pPr>
            <a:r>
              <a:rPr lang="en-US" sz="2400" dirty="0">
                <a:latin typeface="Calibri"/>
                <a:cs typeface="Calibri"/>
              </a:rPr>
              <a:t>University of California, Berkeley</a:t>
            </a:r>
          </a:p>
          <a:p>
            <a:pPr algn="ctr">
              <a:spcBef>
                <a:spcPts val="600"/>
              </a:spcBef>
            </a:pPr>
            <a:r>
              <a:rPr lang="en-US" dirty="0">
                <a:latin typeface="Calibri"/>
                <a:cs typeface="Calibri"/>
              </a:rPr>
              <a:t>(Slides adapted Stuart Russell and Dawn Song) </a:t>
            </a:r>
          </a:p>
        </p:txBody>
      </p:sp>
    </p:spTree>
    <p:extLst>
      <p:ext uri="{BB962C8B-B14F-4D97-AF65-F5344CB8AC3E}">
        <p14:creationId xmlns:p14="http://schemas.microsoft.com/office/powerpoint/2010/main" val="2195313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Value of Information</a:t>
            </a:r>
          </a:p>
        </p:txBody>
      </p:sp>
      <p:sp>
        <p:nvSpPr>
          <p:cNvPr id="1143811" name="Rectangle 3"/>
          <p:cNvSpPr>
            <a:spLocks noGrp="1" noChangeArrowheads="1"/>
          </p:cNvSpPr>
          <p:nvPr>
            <p:ph idx="1"/>
          </p:nvPr>
        </p:nvSpPr>
        <p:spPr>
          <a:xfrm>
            <a:off x="1447800" y="1447800"/>
            <a:ext cx="8229600" cy="5105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>
                <a:ea typeface="ＭＳ Ｐゴシック" pitchFamily="34" charset="-128"/>
              </a:rPr>
              <a:t>Assume we have evidence E=e.  Value if we act now:</a:t>
            </a:r>
          </a:p>
          <a:p>
            <a:pPr>
              <a:lnSpc>
                <a:spcPct val="80000"/>
              </a:lnSpc>
            </a:pPr>
            <a:endParaRPr lang="en-US" sz="18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endParaRPr lang="en-US" sz="1800" dirty="0">
              <a:ea typeface="ＭＳ Ｐゴシック" pitchFamily="34" charset="-128"/>
            </a:endParaRPr>
          </a:p>
          <a:p>
            <a:pPr lvl="2">
              <a:lnSpc>
                <a:spcPct val="80000"/>
              </a:lnSpc>
            </a:pPr>
            <a:endParaRPr lang="en-US" sz="10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1800" dirty="0">
                <a:ea typeface="ＭＳ Ｐゴシック" pitchFamily="34" charset="-128"/>
              </a:rPr>
              <a:t>Assume we see that E</a:t>
            </a:r>
            <a:r>
              <a:rPr lang="ja-JP" altLang="en-US" sz="1800" dirty="0">
                <a:ea typeface="ＭＳ Ｐゴシック" pitchFamily="34" charset="-128"/>
              </a:rPr>
              <a:t>’</a:t>
            </a:r>
            <a:r>
              <a:rPr lang="en-US" altLang="ja-JP" sz="1800" dirty="0">
                <a:ea typeface="ＭＳ Ｐゴシック" pitchFamily="34" charset="-128"/>
              </a:rPr>
              <a:t> = e</a:t>
            </a:r>
            <a:r>
              <a:rPr lang="ja-JP" altLang="en-US" sz="1800" dirty="0">
                <a:ea typeface="ＭＳ Ｐゴシック" pitchFamily="34" charset="-128"/>
              </a:rPr>
              <a:t>’</a:t>
            </a:r>
            <a:r>
              <a:rPr lang="en-US" altLang="ja-JP" sz="1800" dirty="0">
                <a:ea typeface="ＭＳ Ｐゴシック" pitchFamily="34" charset="-128"/>
              </a:rPr>
              <a:t>.  Value if we act then:</a:t>
            </a:r>
            <a:endParaRPr lang="en-US" altLang="ja-JP" sz="1800" baseline="-25000" dirty="0">
              <a:solidFill>
                <a:srgbClr val="CC0000"/>
              </a:solidFill>
              <a:ea typeface="ＭＳ Ｐゴシック" pitchFamily="34" charset="-128"/>
            </a:endParaRPr>
          </a:p>
          <a:p>
            <a:pPr lvl="2">
              <a:lnSpc>
                <a:spcPct val="80000"/>
              </a:lnSpc>
            </a:pPr>
            <a:endParaRPr lang="en-US" sz="10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endParaRPr lang="en-US" sz="18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endParaRPr lang="en-US" sz="18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1800" dirty="0">
                <a:ea typeface="ＭＳ Ｐゴシック" pitchFamily="34" charset="-128"/>
              </a:rPr>
              <a:t>BUT </a:t>
            </a:r>
            <a:r>
              <a:rPr lang="en-US" sz="1800" dirty="0">
                <a:solidFill>
                  <a:srgbClr val="A50021"/>
                </a:solidFill>
                <a:ea typeface="ＭＳ Ｐゴシック" pitchFamily="34" charset="-128"/>
              </a:rPr>
              <a:t>E</a:t>
            </a:r>
            <a:r>
              <a:rPr lang="ja-JP" altLang="en-US" sz="1800" dirty="0">
                <a:solidFill>
                  <a:srgbClr val="A50021"/>
                </a:solidFill>
                <a:ea typeface="ＭＳ Ｐゴシック" pitchFamily="34" charset="-128"/>
              </a:rPr>
              <a:t>’</a:t>
            </a:r>
            <a:r>
              <a:rPr lang="en-US" altLang="ja-JP" sz="1800" dirty="0">
                <a:solidFill>
                  <a:srgbClr val="A50021"/>
                </a:solidFill>
                <a:ea typeface="ＭＳ Ｐゴシック" pitchFamily="34" charset="-128"/>
              </a:rPr>
              <a:t> is a random variable whose value is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>
                <a:solidFill>
                  <a:srgbClr val="A50021"/>
                </a:solidFill>
                <a:ea typeface="ＭＳ Ｐゴシック" pitchFamily="34" charset="-128"/>
              </a:rPr>
              <a:t>	unknown</a:t>
            </a:r>
            <a:r>
              <a:rPr lang="en-US" sz="1800" dirty="0">
                <a:ea typeface="ＭＳ Ｐゴシック" pitchFamily="34" charset="-128"/>
              </a:rPr>
              <a:t>, so we don</a:t>
            </a:r>
            <a:r>
              <a:rPr lang="ja-JP" altLang="en-US" sz="1800" dirty="0">
                <a:ea typeface="ＭＳ Ｐゴシック" pitchFamily="34" charset="-128"/>
              </a:rPr>
              <a:t>’</a:t>
            </a:r>
            <a:r>
              <a:rPr lang="en-US" altLang="ja-JP" sz="1800" dirty="0">
                <a:ea typeface="ＭＳ Ｐゴシック" pitchFamily="34" charset="-128"/>
              </a:rPr>
              <a:t>t know what e</a:t>
            </a:r>
            <a:r>
              <a:rPr lang="ja-JP" altLang="en-US" sz="1800" dirty="0">
                <a:ea typeface="ＭＳ Ｐゴシック" pitchFamily="34" charset="-128"/>
              </a:rPr>
              <a:t>’</a:t>
            </a:r>
            <a:r>
              <a:rPr lang="en-US" altLang="ja-JP" sz="1800" dirty="0">
                <a:ea typeface="ＭＳ Ｐゴシック" pitchFamily="34" charset="-128"/>
              </a:rPr>
              <a:t> will be</a:t>
            </a:r>
          </a:p>
          <a:p>
            <a:pPr lvl="1">
              <a:lnSpc>
                <a:spcPct val="80000"/>
              </a:lnSpc>
            </a:pPr>
            <a:endParaRPr lang="en-US" sz="1400" dirty="0">
              <a:solidFill>
                <a:srgbClr val="A50021"/>
              </a:solidFill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1800" dirty="0">
                <a:ea typeface="ＭＳ Ｐゴシック" pitchFamily="34" charset="-128"/>
              </a:rPr>
              <a:t>Expected value if E</a:t>
            </a:r>
            <a:r>
              <a:rPr lang="ja-JP" altLang="en-US" sz="1800" dirty="0">
                <a:ea typeface="ＭＳ Ｐゴシック" pitchFamily="34" charset="-128"/>
              </a:rPr>
              <a:t>’</a:t>
            </a:r>
            <a:r>
              <a:rPr lang="en-US" altLang="ja-JP" sz="1800" dirty="0">
                <a:ea typeface="ＭＳ Ｐゴシック" pitchFamily="34" charset="-128"/>
              </a:rPr>
              <a:t> is revealed and then we act:</a:t>
            </a:r>
          </a:p>
          <a:p>
            <a:pPr>
              <a:lnSpc>
                <a:spcPct val="80000"/>
              </a:lnSpc>
            </a:pPr>
            <a:endParaRPr lang="en-US" sz="18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endParaRPr lang="en-US" sz="18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endParaRPr lang="en-US" sz="18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1800" dirty="0">
                <a:ea typeface="ＭＳ Ｐゴシック" pitchFamily="34" charset="-128"/>
              </a:rPr>
              <a:t>Value of information: how much MEU goes up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>
                <a:ea typeface="ＭＳ Ｐゴシック" pitchFamily="34" charset="-128"/>
              </a:rPr>
              <a:t>	by revealing E</a:t>
            </a:r>
            <a:r>
              <a:rPr lang="ja-JP" altLang="en-US" sz="1800" dirty="0">
                <a:ea typeface="ＭＳ Ｐゴシック" pitchFamily="34" charset="-128"/>
              </a:rPr>
              <a:t>’</a:t>
            </a:r>
            <a:r>
              <a:rPr lang="en-US" altLang="ja-JP" sz="1800" dirty="0">
                <a:ea typeface="ＭＳ Ｐゴシック" pitchFamily="34" charset="-128"/>
              </a:rPr>
              <a:t> first then acting, over acting now: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8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endParaRPr lang="en-US" sz="18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endParaRPr lang="en-US" sz="18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endParaRPr lang="en-US" sz="18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endParaRPr lang="en-US" sz="18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endParaRPr lang="en-US" sz="1800" dirty="0">
              <a:ea typeface="ＭＳ Ｐゴシック" pitchFamily="34" charset="-128"/>
            </a:endParaRPr>
          </a:p>
        </p:txBody>
      </p:sp>
      <p:pic>
        <p:nvPicPr>
          <p:cNvPr id="69" name="Picture 6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463" y="6019800"/>
            <a:ext cx="4554537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3822" name="Picture 1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828800"/>
            <a:ext cx="42338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3823" name="Picture 1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88" y="2819400"/>
            <a:ext cx="49006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27"/>
          <p:cNvGrpSpPr>
            <a:grpSpLocks/>
          </p:cNvGrpSpPr>
          <p:nvPr/>
        </p:nvGrpSpPr>
        <p:grpSpPr bwMode="auto">
          <a:xfrm>
            <a:off x="7239000" y="1382713"/>
            <a:ext cx="2776538" cy="1425575"/>
            <a:chOff x="6248397" y="1383268"/>
            <a:chExt cx="2776657" cy="1424464"/>
          </a:xfrm>
        </p:grpSpPr>
        <p:sp>
          <p:nvSpPr>
            <p:cNvPr id="26713" name="TextBox 37"/>
            <p:cNvSpPr txBox="1">
              <a:spLocks noChangeArrowheads="1"/>
            </p:cNvSpPr>
            <p:nvPr/>
          </p:nvSpPr>
          <p:spPr bwMode="auto">
            <a:xfrm>
              <a:off x="6248397" y="2133600"/>
              <a:ext cx="114300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800">
                  <a:latin typeface="Palatino"/>
                  <a:cs typeface="Palatino"/>
                </a:rPr>
                <a:t>P(s | +e)</a:t>
              </a:r>
            </a:p>
          </p:txBody>
        </p:sp>
        <p:grpSp>
          <p:nvGrpSpPr>
            <p:cNvPr id="26714" name="Group 124"/>
            <p:cNvGrpSpPr>
              <a:grpSpLocks/>
            </p:cNvGrpSpPr>
            <p:nvPr/>
          </p:nvGrpSpPr>
          <p:grpSpPr bwMode="auto">
            <a:xfrm>
              <a:off x="6629400" y="1383268"/>
              <a:ext cx="2395654" cy="1424464"/>
              <a:chOff x="6629400" y="1383268"/>
              <a:chExt cx="2395654" cy="1424464"/>
            </a:xfrm>
          </p:grpSpPr>
          <p:grpSp>
            <p:nvGrpSpPr>
              <p:cNvPr id="26715" name="Group 7"/>
              <p:cNvGrpSpPr>
                <a:grpSpLocks/>
              </p:cNvGrpSpPr>
              <p:nvPr/>
            </p:nvGrpSpPr>
            <p:grpSpPr bwMode="auto">
              <a:xfrm>
                <a:off x="6934200" y="1600586"/>
                <a:ext cx="2090854" cy="1104256"/>
                <a:chOff x="228600" y="1677500"/>
                <a:chExt cx="8534400" cy="3148500"/>
              </a:xfrm>
            </p:grpSpPr>
            <p:grpSp>
              <p:nvGrpSpPr>
                <p:cNvPr id="26719" name="Group 5"/>
                <p:cNvGrpSpPr>
                  <a:grpSpLocks/>
                </p:cNvGrpSpPr>
                <p:nvPr/>
              </p:nvGrpSpPr>
              <p:grpSpPr bwMode="auto">
                <a:xfrm>
                  <a:off x="228600" y="4267200"/>
                  <a:ext cx="1828800" cy="558800"/>
                  <a:chOff x="4368" y="1728"/>
                  <a:chExt cx="528" cy="352"/>
                </a:xfrm>
              </p:grpSpPr>
              <p:sp>
                <p:nvSpPr>
                  <p:cNvPr id="26738" name="Freeform 33"/>
                  <p:cNvSpPr>
                    <a:spLocks/>
                  </p:cNvSpPr>
                  <p:nvPr/>
                </p:nvSpPr>
                <p:spPr bwMode="auto">
                  <a:xfrm>
                    <a:off x="4368" y="1728"/>
                    <a:ext cx="528" cy="336"/>
                  </a:xfrm>
                  <a:custGeom>
                    <a:avLst/>
                    <a:gdLst>
                      <a:gd name="T0" fmla="*/ 16 w 783"/>
                      <a:gd name="T1" fmla="*/ 0 h 288"/>
                      <a:gd name="T2" fmla="*/ 0 w 783"/>
                      <a:gd name="T3" fmla="*/ 496 h 288"/>
                      <a:gd name="T4" fmla="*/ 16 w 783"/>
                      <a:gd name="T5" fmla="*/ 988 h 288"/>
                      <a:gd name="T6" fmla="*/ 34 w 783"/>
                      <a:gd name="T7" fmla="*/ 484 h 288"/>
                      <a:gd name="T8" fmla="*/ 16 w 783"/>
                      <a:gd name="T9" fmla="*/ 0 h 28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83"/>
                      <a:gd name="T16" fmla="*/ 0 h 288"/>
                      <a:gd name="T17" fmla="*/ 783 w 783"/>
                      <a:gd name="T18" fmla="*/ 288 h 28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83" h="288">
                        <a:moveTo>
                          <a:pt x="384" y="0"/>
                        </a:moveTo>
                        <a:lnTo>
                          <a:pt x="0" y="144"/>
                        </a:lnTo>
                        <a:lnTo>
                          <a:pt x="384" y="288"/>
                        </a:lnTo>
                        <a:lnTo>
                          <a:pt x="783" y="141"/>
                        </a:lnTo>
                        <a:lnTo>
                          <a:pt x="384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Palatino"/>
                      <a:cs typeface="Palatino"/>
                    </a:endParaRPr>
                  </a:p>
                </p:txBody>
              </p:sp>
              <p:sp>
                <p:nvSpPr>
                  <p:cNvPr id="26739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12" y="1776"/>
                    <a:ext cx="240" cy="30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endParaRPr lang="en-US" sz="500">
                      <a:latin typeface="Palatino"/>
                      <a:cs typeface="Palatino"/>
                    </a:endParaRPr>
                  </a:p>
                </p:txBody>
              </p:sp>
            </p:grpSp>
            <p:sp>
              <p:nvSpPr>
                <p:cNvPr id="26720" name="Oval 3"/>
                <p:cNvSpPr>
                  <a:spLocks noChangeArrowheads="1"/>
                </p:cNvSpPr>
                <p:nvPr/>
              </p:nvSpPr>
              <p:spPr bwMode="auto">
                <a:xfrm>
                  <a:off x="1524000" y="2895600"/>
                  <a:ext cx="1222375" cy="574675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500">
                    <a:latin typeface="Palatino"/>
                    <a:cs typeface="Palatino"/>
                  </a:endParaRPr>
                </a:p>
              </p:txBody>
            </p:sp>
            <p:sp>
              <p:nvSpPr>
                <p:cNvPr id="26721" name="Oval 3"/>
                <p:cNvSpPr>
                  <a:spLocks noChangeArrowheads="1"/>
                </p:cNvSpPr>
                <p:nvPr/>
              </p:nvSpPr>
              <p:spPr bwMode="auto">
                <a:xfrm>
                  <a:off x="6245225" y="2895600"/>
                  <a:ext cx="1222375" cy="574675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500">
                    <a:latin typeface="Palatino"/>
                    <a:cs typeface="Palatino"/>
                  </a:endParaRPr>
                </a:p>
              </p:txBody>
            </p:sp>
            <p:cxnSp>
              <p:nvCxnSpPr>
                <p:cNvPr id="12" name="Straight Arrow Connector 11"/>
                <p:cNvCxnSpPr>
                  <a:stCxn id="16" idx="3"/>
                  <a:endCxn id="26720" idx="0"/>
                </p:cNvCxnSpPr>
                <p:nvPr/>
              </p:nvCxnSpPr>
              <p:spPr>
                <a:xfrm rot="5400000">
                  <a:off x="2914857" y="1353304"/>
                  <a:ext cx="764355" cy="2326358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Arrow Connector 12"/>
                <p:cNvCxnSpPr>
                  <a:stCxn id="16" idx="3"/>
                  <a:endCxn id="26721" idx="0"/>
                </p:cNvCxnSpPr>
                <p:nvPr/>
              </p:nvCxnSpPr>
              <p:spPr>
                <a:xfrm rot="16200000" flipH="1">
                  <a:off x="5276855" y="1317665"/>
                  <a:ext cx="764355" cy="2397637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" name="Isosceles Triangle 15"/>
                <p:cNvSpPr/>
                <p:nvPr/>
              </p:nvSpPr>
              <p:spPr>
                <a:xfrm>
                  <a:off x="3883483" y="1677500"/>
                  <a:ext cx="1146980" cy="456806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500" dirty="0">
                    <a:solidFill>
                      <a:schemeClr val="tx1"/>
                    </a:solidFill>
                    <a:latin typeface="Palatino"/>
                    <a:cs typeface="Palatino"/>
                  </a:endParaRPr>
                </a:p>
              </p:txBody>
            </p:sp>
            <p:cxnSp>
              <p:nvCxnSpPr>
                <p:cNvPr id="17" name="Straight Arrow Connector 16"/>
                <p:cNvCxnSpPr>
                  <a:stCxn id="26720" idx="4"/>
                </p:cNvCxnSpPr>
                <p:nvPr/>
              </p:nvCxnSpPr>
              <p:spPr>
                <a:xfrm rot="5400000">
                  <a:off x="1201242" y="3336459"/>
                  <a:ext cx="796016" cy="1069214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6726" name="Group 21"/>
                <p:cNvGrpSpPr>
                  <a:grpSpLocks/>
                </p:cNvGrpSpPr>
                <p:nvPr/>
              </p:nvGrpSpPr>
              <p:grpSpPr bwMode="auto">
                <a:xfrm>
                  <a:off x="2209800" y="4267200"/>
                  <a:ext cx="1828800" cy="558800"/>
                  <a:chOff x="4368" y="1728"/>
                  <a:chExt cx="528" cy="352"/>
                </a:xfrm>
              </p:grpSpPr>
              <p:sp>
                <p:nvSpPr>
                  <p:cNvPr id="26736" name="Freeform 31"/>
                  <p:cNvSpPr>
                    <a:spLocks/>
                  </p:cNvSpPr>
                  <p:nvPr/>
                </p:nvSpPr>
                <p:spPr bwMode="auto">
                  <a:xfrm>
                    <a:off x="4368" y="1728"/>
                    <a:ext cx="528" cy="336"/>
                  </a:xfrm>
                  <a:custGeom>
                    <a:avLst/>
                    <a:gdLst>
                      <a:gd name="T0" fmla="*/ 16 w 783"/>
                      <a:gd name="T1" fmla="*/ 0 h 288"/>
                      <a:gd name="T2" fmla="*/ 0 w 783"/>
                      <a:gd name="T3" fmla="*/ 496 h 288"/>
                      <a:gd name="T4" fmla="*/ 16 w 783"/>
                      <a:gd name="T5" fmla="*/ 988 h 288"/>
                      <a:gd name="T6" fmla="*/ 34 w 783"/>
                      <a:gd name="T7" fmla="*/ 484 h 288"/>
                      <a:gd name="T8" fmla="*/ 16 w 783"/>
                      <a:gd name="T9" fmla="*/ 0 h 28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83"/>
                      <a:gd name="T16" fmla="*/ 0 h 288"/>
                      <a:gd name="T17" fmla="*/ 783 w 783"/>
                      <a:gd name="T18" fmla="*/ 288 h 28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83" h="288">
                        <a:moveTo>
                          <a:pt x="384" y="0"/>
                        </a:moveTo>
                        <a:lnTo>
                          <a:pt x="0" y="144"/>
                        </a:lnTo>
                        <a:lnTo>
                          <a:pt x="384" y="288"/>
                        </a:lnTo>
                        <a:lnTo>
                          <a:pt x="783" y="141"/>
                        </a:lnTo>
                        <a:lnTo>
                          <a:pt x="384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Palatino"/>
                      <a:cs typeface="Palatino"/>
                    </a:endParaRPr>
                  </a:p>
                </p:txBody>
              </p:sp>
              <p:sp>
                <p:nvSpPr>
                  <p:cNvPr id="26737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12" y="1776"/>
                    <a:ext cx="240" cy="30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endParaRPr lang="en-US" sz="500">
                      <a:latin typeface="Palatino"/>
                      <a:cs typeface="Palatino"/>
                    </a:endParaRPr>
                  </a:p>
                </p:txBody>
              </p:sp>
            </p:grpSp>
            <p:cxnSp>
              <p:nvCxnSpPr>
                <p:cNvPr id="20" name="Straight Arrow Connector 19"/>
                <p:cNvCxnSpPr>
                  <a:stCxn id="26720" idx="4"/>
                </p:cNvCxnSpPr>
                <p:nvPr/>
              </p:nvCxnSpPr>
              <p:spPr>
                <a:xfrm rot="16200000" flipH="1">
                  <a:off x="2231576" y="3375339"/>
                  <a:ext cx="796016" cy="991457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6728" name="Group 34"/>
                <p:cNvGrpSpPr>
                  <a:grpSpLocks/>
                </p:cNvGrpSpPr>
                <p:nvPr/>
              </p:nvGrpSpPr>
              <p:grpSpPr bwMode="auto">
                <a:xfrm>
                  <a:off x="4953000" y="4267200"/>
                  <a:ext cx="1828800" cy="558800"/>
                  <a:chOff x="4368" y="1728"/>
                  <a:chExt cx="528" cy="352"/>
                </a:xfrm>
              </p:grpSpPr>
              <p:sp>
                <p:nvSpPr>
                  <p:cNvPr id="26734" name="Freeform 29"/>
                  <p:cNvSpPr>
                    <a:spLocks/>
                  </p:cNvSpPr>
                  <p:nvPr/>
                </p:nvSpPr>
                <p:spPr bwMode="auto">
                  <a:xfrm>
                    <a:off x="4368" y="1728"/>
                    <a:ext cx="528" cy="336"/>
                  </a:xfrm>
                  <a:custGeom>
                    <a:avLst/>
                    <a:gdLst>
                      <a:gd name="T0" fmla="*/ 16 w 783"/>
                      <a:gd name="T1" fmla="*/ 0 h 288"/>
                      <a:gd name="T2" fmla="*/ 0 w 783"/>
                      <a:gd name="T3" fmla="*/ 496 h 288"/>
                      <a:gd name="T4" fmla="*/ 16 w 783"/>
                      <a:gd name="T5" fmla="*/ 988 h 288"/>
                      <a:gd name="T6" fmla="*/ 34 w 783"/>
                      <a:gd name="T7" fmla="*/ 484 h 288"/>
                      <a:gd name="T8" fmla="*/ 16 w 783"/>
                      <a:gd name="T9" fmla="*/ 0 h 28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83"/>
                      <a:gd name="T16" fmla="*/ 0 h 288"/>
                      <a:gd name="T17" fmla="*/ 783 w 783"/>
                      <a:gd name="T18" fmla="*/ 288 h 28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83" h="288">
                        <a:moveTo>
                          <a:pt x="384" y="0"/>
                        </a:moveTo>
                        <a:lnTo>
                          <a:pt x="0" y="144"/>
                        </a:lnTo>
                        <a:lnTo>
                          <a:pt x="384" y="288"/>
                        </a:lnTo>
                        <a:lnTo>
                          <a:pt x="783" y="141"/>
                        </a:lnTo>
                        <a:lnTo>
                          <a:pt x="384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Palatino"/>
                      <a:cs typeface="Palatino"/>
                    </a:endParaRPr>
                  </a:p>
                </p:txBody>
              </p:sp>
              <p:sp>
                <p:nvSpPr>
                  <p:cNvPr id="26735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12" y="1776"/>
                    <a:ext cx="240" cy="30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endParaRPr lang="en-US" sz="500">
                      <a:latin typeface="Palatino"/>
                      <a:cs typeface="Palatino"/>
                    </a:endParaRPr>
                  </a:p>
                </p:txBody>
              </p:sp>
            </p:grpSp>
            <p:cxnSp>
              <p:nvCxnSpPr>
                <p:cNvPr id="23" name="Straight Arrow Connector 22"/>
                <p:cNvCxnSpPr/>
                <p:nvPr/>
              </p:nvCxnSpPr>
              <p:spPr>
                <a:xfrm rot="5400000">
                  <a:off x="5925233" y="3336458"/>
                  <a:ext cx="796016" cy="1069219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6730" name="Group 38"/>
                <p:cNvGrpSpPr>
                  <a:grpSpLocks/>
                </p:cNvGrpSpPr>
                <p:nvPr/>
              </p:nvGrpSpPr>
              <p:grpSpPr bwMode="auto">
                <a:xfrm>
                  <a:off x="6934200" y="4267200"/>
                  <a:ext cx="1828800" cy="558800"/>
                  <a:chOff x="4368" y="1728"/>
                  <a:chExt cx="528" cy="352"/>
                </a:xfrm>
              </p:grpSpPr>
              <p:sp>
                <p:nvSpPr>
                  <p:cNvPr id="26732" name="Freeform 27"/>
                  <p:cNvSpPr>
                    <a:spLocks/>
                  </p:cNvSpPr>
                  <p:nvPr/>
                </p:nvSpPr>
                <p:spPr bwMode="auto">
                  <a:xfrm>
                    <a:off x="4368" y="1728"/>
                    <a:ext cx="528" cy="336"/>
                  </a:xfrm>
                  <a:custGeom>
                    <a:avLst/>
                    <a:gdLst>
                      <a:gd name="T0" fmla="*/ 16 w 783"/>
                      <a:gd name="T1" fmla="*/ 0 h 288"/>
                      <a:gd name="T2" fmla="*/ 0 w 783"/>
                      <a:gd name="T3" fmla="*/ 496 h 288"/>
                      <a:gd name="T4" fmla="*/ 16 w 783"/>
                      <a:gd name="T5" fmla="*/ 988 h 288"/>
                      <a:gd name="T6" fmla="*/ 34 w 783"/>
                      <a:gd name="T7" fmla="*/ 484 h 288"/>
                      <a:gd name="T8" fmla="*/ 16 w 783"/>
                      <a:gd name="T9" fmla="*/ 0 h 28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83"/>
                      <a:gd name="T16" fmla="*/ 0 h 288"/>
                      <a:gd name="T17" fmla="*/ 783 w 783"/>
                      <a:gd name="T18" fmla="*/ 288 h 28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83" h="288">
                        <a:moveTo>
                          <a:pt x="384" y="0"/>
                        </a:moveTo>
                        <a:lnTo>
                          <a:pt x="0" y="144"/>
                        </a:lnTo>
                        <a:lnTo>
                          <a:pt x="384" y="288"/>
                        </a:lnTo>
                        <a:lnTo>
                          <a:pt x="783" y="141"/>
                        </a:lnTo>
                        <a:lnTo>
                          <a:pt x="384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Palatino"/>
                      <a:cs typeface="Palatino"/>
                    </a:endParaRPr>
                  </a:p>
                </p:txBody>
              </p:sp>
              <p:sp>
                <p:nvSpPr>
                  <p:cNvPr id="26733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12" y="1776"/>
                    <a:ext cx="240" cy="30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endParaRPr lang="en-US" sz="500">
                      <a:latin typeface="Palatino"/>
                      <a:cs typeface="Palatino"/>
                    </a:endParaRPr>
                  </a:p>
                </p:txBody>
              </p:sp>
            </p:grpSp>
            <p:cxnSp>
              <p:nvCxnSpPr>
                <p:cNvPr id="25" name="Straight Arrow Connector 24"/>
                <p:cNvCxnSpPr/>
                <p:nvPr/>
              </p:nvCxnSpPr>
              <p:spPr>
                <a:xfrm rot="16200000" flipH="1">
                  <a:off x="6955571" y="3375340"/>
                  <a:ext cx="796016" cy="991453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6716" name="TextBox 35"/>
              <p:cNvSpPr txBox="1">
                <a:spLocks noChangeArrowheads="1"/>
              </p:cNvSpPr>
              <p:nvPr/>
            </p:nvSpPr>
            <p:spPr bwMode="auto">
              <a:xfrm>
                <a:off x="7391447" y="1383268"/>
                <a:ext cx="609554" cy="3690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sz="1800">
                    <a:latin typeface="Palatino"/>
                    <a:cs typeface="Palatino"/>
                  </a:rPr>
                  <a:t>{+e}</a:t>
                </a:r>
              </a:p>
            </p:txBody>
          </p:sp>
          <p:sp>
            <p:nvSpPr>
              <p:cNvPr id="26717" name="TextBox 36"/>
              <p:cNvSpPr txBox="1">
                <a:spLocks noChangeArrowheads="1"/>
              </p:cNvSpPr>
              <p:nvPr/>
            </p:nvSpPr>
            <p:spPr bwMode="auto">
              <a:xfrm>
                <a:off x="7162800" y="1611868"/>
                <a:ext cx="5334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sz="1800">
                    <a:latin typeface="Palatino"/>
                    <a:cs typeface="Palatino"/>
                  </a:rPr>
                  <a:t>a</a:t>
                </a:r>
              </a:p>
            </p:txBody>
          </p:sp>
          <p:sp>
            <p:nvSpPr>
              <p:cNvPr id="26718" name="TextBox 38"/>
              <p:cNvSpPr txBox="1">
                <a:spLocks noChangeArrowheads="1"/>
              </p:cNvSpPr>
              <p:nvPr/>
            </p:nvSpPr>
            <p:spPr bwMode="auto">
              <a:xfrm>
                <a:off x="6629400" y="2438400"/>
                <a:ext cx="10668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sz="1800">
                    <a:latin typeface="Palatino"/>
                    <a:cs typeface="Palatino"/>
                  </a:rPr>
                  <a:t>U</a:t>
                </a:r>
              </a:p>
            </p:txBody>
          </p:sp>
        </p:grpSp>
      </p:grpSp>
      <p:grpSp>
        <p:nvGrpSpPr>
          <p:cNvPr id="9" name="Group 125"/>
          <p:cNvGrpSpPr>
            <a:grpSpLocks/>
          </p:cNvGrpSpPr>
          <p:nvPr/>
        </p:nvGrpSpPr>
        <p:grpSpPr bwMode="auto">
          <a:xfrm>
            <a:off x="6781800" y="2895600"/>
            <a:ext cx="3233738" cy="1412875"/>
            <a:chOff x="5791191" y="2895600"/>
            <a:chExt cx="3233863" cy="1412796"/>
          </a:xfrm>
        </p:grpSpPr>
        <p:grpSp>
          <p:nvGrpSpPr>
            <p:cNvPr id="26687" name="Group 39"/>
            <p:cNvGrpSpPr>
              <a:grpSpLocks/>
            </p:cNvGrpSpPr>
            <p:nvPr/>
          </p:nvGrpSpPr>
          <p:grpSpPr bwMode="auto">
            <a:xfrm>
              <a:off x="6934200" y="3113076"/>
              <a:ext cx="2090854" cy="1104097"/>
              <a:chOff x="228600" y="1677951"/>
              <a:chExt cx="8534400" cy="3148049"/>
            </a:xfrm>
          </p:grpSpPr>
          <p:grpSp>
            <p:nvGrpSpPr>
              <p:cNvPr id="26692" name="Group 5"/>
              <p:cNvGrpSpPr>
                <a:grpSpLocks/>
              </p:cNvGrpSpPr>
              <p:nvPr/>
            </p:nvGrpSpPr>
            <p:grpSpPr bwMode="auto">
              <a:xfrm>
                <a:off x="228600" y="4267200"/>
                <a:ext cx="1828800" cy="558800"/>
                <a:chOff x="4368" y="1728"/>
                <a:chExt cx="528" cy="352"/>
              </a:xfrm>
            </p:grpSpPr>
            <p:sp>
              <p:nvSpPr>
                <p:cNvPr id="26711" name="Freeform 59"/>
                <p:cNvSpPr>
                  <a:spLocks/>
                </p:cNvSpPr>
                <p:nvPr/>
              </p:nvSpPr>
              <p:spPr bwMode="auto">
                <a:xfrm>
                  <a:off x="4368" y="1728"/>
                  <a:ext cx="528" cy="336"/>
                </a:xfrm>
                <a:custGeom>
                  <a:avLst/>
                  <a:gdLst>
                    <a:gd name="T0" fmla="*/ 16 w 783"/>
                    <a:gd name="T1" fmla="*/ 0 h 288"/>
                    <a:gd name="T2" fmla="*/ 0 w 783"/>
                    <a:gd name="T3" fmla="*/ 496 h 288"/>
                    <a:gd name="T4" fmla="*/ 16 w 783"/>
                    <a:gd name="T5" fmla="*/ 988 h 288"/>
                    <a:gd name="T6" fmla="*/ 34 w 783"/>
                    <a:gd name="T7" fmla="*/ 484 h 288"/>
                    <a:gd name="T8" fmla="*/ 16 w 783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3"/>
                    <a:gd name="T16" fmla="*/ 0 h 288"/>
                    <a:gd name="T17" fmla="*/ 783 w 783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3" h="288">
                      <a:moveTo>
                        <a:pt x="384" y="0"/>
                      </a:moveTo>
                      <a:lnTo>
                        <a:pt x="0" y="144"/>
                      </a:lnTo>
                      <a:lnTo>
                        <a:pt x="384" y="288"/>
                      </a:lnTo>
                      <a:lnTo>
                        <a:pt x="783" y="141"/>
                      </a:lnTo>
                      <a:lnTo>
                        <a:pt x="38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Palatino"/>
                    <a:cs typeface="Palatino"/>
                  </a:endParaRPr>
                </a:p>
              </p:txBody>
            </p:sp>
            <p:sp>
              <p:nvSpPr>
                <p:cNvPr id="26712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512" y="1776"/>
                  <a:ext cx="240" cy="3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endParaRPr lang="en-US" sz="500">
                    <a:latin typeface="Palatino"/>
                    <a:cs typeface="Palatino"/>
                  </a:endParaRPr>
                </a:p>
              </p:txBody>
            </p:sp>
          </p:grpSp>
          <p:sp>
            <p:nvSpPr>
              <p:cNvPr id="26693" name="Oval 3"/>
              <p:cNvSpPr>
                <a:spLocks noChangeArrowheads="1"/>
              </p:cNvSpPr>
              <p:nvPr/>
            </p:nvSpPr>
            <p:spPr bwMode="auto">
              <a:xfrm>
                <a:off x="1524000" y="2895600"/>
                <a:ext cx="1222375" cy="57467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500">
                  <a:latin typeface="Palatino"/>
                  <a:cs typeface="Palatino"/>
                </a:endParaRPr>
              </a:p>
            </p:txBody>
          </p:sp>
          <p:sp>
            <p:nvSpPr>
              <p:cNvPr id="26694" name="Oval 3"/>
              <p:cNvSpPr>
                <a:spLocks noChangeArrowheads="1"/>
              </p:cNvSpPr>
              <p:nvPr/>
            </p:nvSpPr>
            <p:spPr bwMode="auto">
              <a:xfrm>
                <a:off x="6245225" y="2895600"/>
                <a:ext cx="1222375" cy="57467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500">
                  <a:latin typeface="Palatino"/>
                  <a:cs typeface="Palatino"/>
                </a:endParaRPr>
              </a:p>
            </p:txBody>
          </p:sp>
          <p:cxnSp>
            <p:nvCxnSpPr>
              <p:cNvPr id="44" name="Straight Arrow Connector 43"/>
              <p:cNvCxnSpPr>
                <a:stCxn id="46" idx="3"/>
                <a:endCxn id="26693" idx="0"/>
              </p:cNvCxnSpPr>
              <p:nvPr/>
            </p:nvCxnSpPr>
            <p:spPr>
              <a:xfrm rot="5400000">
                <a:off x="2916868" y="1352102"/>
                <a:ext cx="760384" cy="232634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>
                <a:stCxn id="46" idx="3"/>
                <a:endCxn id="26694" idx="0"/>
              </p:cNvCxnSpPr>
              <p:nvPr/>
            </p:nvCxnSpPr>
            <p:spPr>
              <a:xfrm rot="16200000" flipH="1">
                <a:off x="5278855" y="1316462"/>
                <a:ext cx="760384" cy="239762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Isosceles Triangle 45"/>
              <p:cNvSpPr/>
              <p:nvPr/>
            </p:nvSpPr>
            <p:spPr>
              <a:xfrm>
                <a:off x="3883504" y="1677951"/>
                <a:ext cx="1146975" cy="457134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500" dirty="0">
                  <a:solidFill>
                    <a:schemeClr val="tx1"/>
                  </a:solidFill>
                  <a:latin typeface="Palatino"/>
                  <a:cs typeface="Palatino"/>
                </a:endParaRPr>
              </a:p>
            </p:txBody>
          </p:sp>
          <p:cxnSp>
            <p:nvCxnSpPr>
              <p:cNvPr id="47" name="Straight Arrow Connector 46"/>
              <p:cNvCxnSpPr>
                <a:stCxn id="26693" idx="4"/>
              </p:cNvCxnSpPr>
              <p:nvPr/>
            </p:nvCxnSpPr>
            <p:spPr>
              <a:xfrm rot="5400000">
                <a:off x="1200985" y="3333974"/>
                <a:ext cx="796593" cy="106921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699" name="Group 21"/>
              <p:cNvGrpSpPr>
                <a:grpSpLocks/>
              </p:cNvGrpSpPr>
              <p:nvPr/>
            </p:nvGrpSpPr>
            <p:grpSpPr bwMode="auto">
              <a:xfrm>
                <a:off x="2209800" y="4267200"/>
                <a:ext cx="1828800" cy="558800"/>
                <a:chOff x="4368" y="1728"/>
                <a:chExt cx="528" cy="352"/>
              </a:xfrm>
            </p:grpSpPr>
            <p:sp>
              <p:nvSpPr>
                <p:cNvPr id="26709" name="Freeform 57"/>
                <p:cNvSpPr>
                  <a:spLocks/>
                </p:cNvSpPr>
                <p:nvPr/>
              </p:nvSpPr>
              <p:spPr bwMode="auto">
                <a:xfrm>
                  <a:off x="4368" y="1728"/>
                  <a:ext cx="528" cy="336"/>
                </a:xfrm>
                <a:custGeom>
                  <a:avLst/>
                  <a:gdLst>
                    <a:gd name="T0" fmla="*/ 16 w 783"/>
                    <a:gd name="T1" fmla="*/ 0 h 288"/>
                    <a:gd name="T2" fmla="*/ 0 w 783"/>
                    <a:gd name="T3" fmla="*/ 496 h 288"/>
                    <a:gd name="T4" fmla="*/ 16 w 783"/>
                    <a:gd name="T5" fmla="*/ 988 h 288"/>
                    <a:gd name="T6" fmla="*/ 34 w 783"/>
                    <a:gd name="T7" fmla="*/ 484 h 288"/>
                    <a:gd name="T8" fmla="*/ 16 w 783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3"/>
                    <a:gd name="T16" fmla="*/ 0 h 288"/>
                    <a:gd name="T17" fmla="*/ 783 w 783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3" h="288">
                      <a:moveTo>
                        <a:pt x="384" y="0"/>
                      </a:moveTo>
                      <a:lnTo>
                        <a:pt x="0" y="144"/>
                      </a:lnTo>
                      <a:lnTo>
                        <a:pt x="384" y="288"/>
                      </a:lnTo>
                      <a:lnTo>
                        <a:pt x="783" y="141"/>
                      </a:lnTo>
                      <a:lnTo>
                        <a:pt x="38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Palatino"/>
                    <a:cs typeface="Palatino"/>
                  </a:endParaRPr>
                </a:p>
              </p:txBody>
            </p:sp>
            <p:sp>
              <p:nvSpPr>
                <p:cNvPr id="26710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512" y="1776"/>
                  <a:ext cx="240" cy="3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endParaRPr lang="en-US" sz="500">
                    <a:latin typeface="Palatino"/>
                    <a:cs typeface="Palatino"/>
                  </a:endParaRPr>
                </a:p>
              </p:txBody>
            </p:sp>
          </p:grpSp>
          <p:cxnSp>
            <p:nvCxnSpPr>
              <p:cNvPr id="49" name="Straight Arrow Connector 48"/>
              <p:cNvCxnSpPr>
                <a:stCxn id="26693" idx="4"/>
              </p:cNvCxnSpPr>
              <p:nvPr/>
            </p:nvCxnSpPr>
            <p:spPr>
              <a:xfrm rot="16200000" flipH="1">
                <a:off x="2231314" y="3372854"/>
                <a:ext cx="796593" cy="99145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701" name="Group 34"/>
              <p:cNvGrpSpPr>
                <a:grpSpLocks/>
              </p:cNvGrpSpPr>
              <p:nvPr/>
            </p:nvGrpSpPr>
            <p:grpSpPr bwMode="auto">
              <a:xfrm>
                <a:off x="4953000" y="4267200"/>
                <a:ext cx="1828800" cy="558800"/>
                <a:chOff x="4368" y="1728"/>
                <a:chExt cx="528" cy="352"/>
              </a:xfrm>
            </p:grpSpPr>
            <p:sp>
              <p:nvSpPr>
                <p:cNvPr id="26707" name="Freeform 55"/>
                <p:cNvSpPr>
                  <a:spLocks/>
                </p:cNvSpPr>
                <p:nvPr/>
              </p:nvSpPr>
              <p:spPr bwMode="auto">
                <a:xfrm>
                  <a:off x="4368" y="1728"/>
                  <a:ext cx="528" cy="336"/>
                </a:xfrm>
                <a:custGeom>
                  <a:avLst/>
                  <a:gdLst>
                    <a:gd name="T0" fmla="*/ 16 w 783"/>
                    <a:gd name="T1" fmla="*/ 0 h 288"/>
                    <a:gd name="T2" fmla="*/ 0 w 783"/>
                    <a:gd name="T3" fmla="*/ 496 h 288"/>
                    <a:gd name="T4" fmla="*/ 16 w 783"/>
                    <a:gd name="T5" fmla="*/ 988 h 288"/>
                    <a:gd name="T6" fmla="*/ 34 w 783"/>
                    <a:gd name="T7" fmla="*/ 484 h 288"/>
                    <a:gd name="T8" fmla="*/ 16 w 783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3"/>
                    <a:gd name="T16" fmla="*/ 0 h 288"/>
                    <a:gd name="T17" fmla="*/ 783 w 783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3" h="288">
                      <a:moveTo>
                        <a:pt x="384" y="0"/>
                      </a:moveTo>
                      <a:lnTo>
                        <a:pt x="0" y="144"/>
                      </a:lnTo>
                      <a:lnTo>
                        <a:pt x="384" y="288"/>
                      </a:lnTo>
                      <a:lnTo>
                        <a:pt x="783" y="141"/>
                      </a:lnTo>
                      <a:lnTo>
                        <a:pt x="38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Palatino"/>
                    <a:cs typeface="Palatino"/>
                  </a:endParaRPr>
                </a:p>
              </p:txBody>
            </p:sp>
            <p:sp>
              <p:nvSpPr>
                <p:cNvPr id="26708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512" y="1776"/>
                  <a:ext cx="240" cy="3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endParaRPr lang="en-US" sz="500">
                    <a:latin typeface="Palatino"/>
                    <a:cs typeface="Palatino"/>
                  </a:endParaRPr>
                </a:p>
              </p:txBody>
            </p:sp>
          </p:grpSp>
          <p:cxnSp>
            <p:nvCxnSpPr>
              <p:cNvPr id="51" name="Straight Arrow Connector 50"/>
              <p:cNvCxnSpPr/>
              <p:nvPr/>
            </p:nvCxnSpPr>
            <p:spPr>
              <a:xfrm rot="5400000">
                <a:off x="5924955" y="3333974"/>
                <a:ext cx="796593" cy="106921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703" name="Group 38"/>
              <p:cNvGrpSpPr>
                <a:grpSpLocks/>
              </p:cNvGrpSpPr>
              <p:nvPr/>
            </p:nvGrpSpPr>
            <p:grpSpPr bwMode="auto">
              <a:xfrm>
                <a:off x="6934200" y="4267200"/>
                <a:ext cx="1828800" cy="558800"/>
                <a:chOff x="4368" y="1728"/>
                <a:chExt cx="528" cy="352"/>
              </a:xfrm>
            </p:grpSpPr>
            <p:sp>
              <p:nvSpPr>
                <p:cNvPr id="26705" name="Freeform 53"/>
                <p:cNvSpPr>
                  <a:spLocks/>
                </p:cNvSpPr>
                <p:nvPr/>
              </p:nvSpPr>
              <p:spPr bwMode="auto">
                <a:xfrm>
                  <a:off x="4368" y="1728"/>
                  <a:ext cx="528" cy="336"/>
                </a:xfrm>
                <a:custGeom>
                  <a:avLst/>
                  <a:gdLst>
                    <a:gd name="T0" fmla="*/ 16 w 783"/>
                    <a:gd name="T1" fmla="*/ 0 h 288"/>
                    <a:gd name="T2" fmla="*/ 0 w 783"/>
                    <a:gd name="T3" fmla="*/ 496 h 288"/>
                    <a:gd name="T4" fmla="*/ 16 w 783"/>
                    <a:gd name="T5" fmla="*/ 988 h 288"/>
                    <a:gd name="T6" fmla="*/ 34 w 783"/>
                    <a:gd name="T7" fmla="*/ 484 h 288"/>
                    <a:gd name="T8" fmla="*/ 16 w 783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3"/>
                    <a:gd name="T16" fmla="*/ 0 h 288"/>
                    <a:gd name="T17" fmla="*/ 783 w 783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3" h="288">
                      <a:moveTo>
                        <a:pt x="384" y="0"/>
                      </a:moveTo>
                      <a:lnTo>
                        <a:pt x="0" y="144"/>
                      </a:lnTo>
                      <a:lnTo>
                        <a:pt x="384" y="288"/>
                      </a:lnTo>
                      <a:lnTo>
                        <a:pt x="783" y="141"/>
                      </a:lnTo>
                      <a:lnTo>
                        <a:pt x="38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Palatino"/>
                    <a:cs typeface="Palatino"/>
                  </a:endParaRPr>
                </a:p>
              </p:txBody>
            </p:sp>
            <p:sp>
              <p:nvSpPr>
                <p:cNvPr id="26706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512" y="1776"/>
                  <a:ext cx="240" cy="3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endParaRPr lang="en-US" sz="500">
                    <a:latin typeface="Palatino"/>
                    <a:cs typeface="Palatino"/>
                  </a:endParaRPr>
                </a:p>
              </p:txBody>
            </p:sp>
          </p:grpSp>
          <p:cxnSp>
            <p:nvCxnSpPr>
              <p:cNvPr id="53" name="Straight Arrow Connector 52"/>
              <p:cNvCxnSpPr/>
              <p:nvPr/>
            </p:nvCxnSpPr>
            <p:spPr>
              <a:xfrm rot="16200000" flipH="1">
                <a:off x="6955289" y="3372855"/>
                <a:ext cx="796593" cy="99144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688" name="TextBox 61"/>
            <p:cNvSpPr txBox="1">
              <a:spLocks noChangeArrowheads="1"/>
            </p:cNvSpPr>
            <p:nvPr/>
          </p:nvSpPr>
          <p:spPr bwMode="auto">
            <a:xfrm>
              <a:off x="6858108" y="2895600"/>
              <a:ext cx="1219171" cy="369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800" dirty="0">
                  <a:latin typeface="Palatino"/>
                  <a:cs typeface="Palatino"/>
                </a:rPr>
                <a:t>{+e, </a:t>
              </a:r>
              <a:r>
                <a:rPr lang="en-US" sz="1800" dirty="0">
                  <a:solidFill>
                    <a:srgbClr val="FF0000"/>
                  </a:solidFill>
                  <a:latin typeface="Palatino"/>
                  <a:cs typeface="Palatino"/>
                </a:rPr>
                <a:t>+e</a:t>
              </a:r>
              <a:r>
                <a:rPr lang="ja-JP" altLang="en-US" sz="1800" dirty="0">
                  <a:solidFill>
                    <a:srgbClr val="FF0000"/>
                  </a:solidFill>
                  <a:latin typeface="Palatino"/>
                  <a:cs typeface="Palatino"/>
                </a:rPr>
                <a:t>’</a:t>
              </a:r>
              <a:r>
                <a:rPr lang="en-US" altLang="ja-JP" sz="1800" dirty="0">
                  <a:latin typeface="Palatino"/>
                  <a:cs typeface="Palatino"/>
                </a:rPr>
                <a:t>}</a:t>
              </a:r>
              <a:endParaRPr lang="en-US" sz="1800" dirty="0">
                <a:latin typeface="Palatino"/>
                <a:cs typeface="Palatino"/>
              </a:endParaRPr>
            </a:p>
          </p:txBody>
        </p:sp>
        <p:sp>
          <p:nvSpPr>
            <p:cNvPr id="26689" name="TextBox 62"/>
            <p:cNvSpPr txBox="1">
              <a:spLocks noChangeArrowheads="1"/>
            </p:cNvSpPr>
            <p:nvPr/>
          </p:nvSpPr>
          <p:spPr bwMode="auto">
            <a:xfrm>
              <a:off x="7162800" y="3124200"/>
              <a:ext cx="5334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800">
                  <a:latin typeface="Palatino"/>
                  <a:cs typeface="Palatino"/>
                </a:rPr>
                <a:t>a</a:t>
              </a:r>
            </a:p>
          </p:txBody>
        </p:sp>
        <p:sp>
          <p:nvSpPr>
            <p:cNvPr id="26690" name="TextBox 63"/>
            <p:cNvSpPr txBox="1">
              <a:spLocks noChangeArrowheads="1"/>
            </p:cNvSpPr>
            <p:nvPr/>
          </p:nvSpPr>
          <p:spPr bwMode="auto">
            <a:xfrm>
              <a:off x="5791191" y="3645932"/>
              <a:ext cx="1752609" cy="369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800" dirty="0">
                  <a:latin typeface="Palatino"/>
                  <a:cs typeface="Palatino"/>
                </a:rPr>
                <a:t>P(s | +e, </a:t>
              </a:r>
              <a:r>
                <a:rPr lang="en-US" sz="1800" dirty="0">
                  <a:solidFill>
                    <a:srgbClr val="FF0000"/>
                  </a:solidFill>
                  <a:latin typeface="Palatino"/>
                  <a:cs typeface="Palatino"/>
                </a:rPr>
                <a:t>+e</a:t>
              </a:r>
              <a:r>
                <a:rPr lang="ja-JP" altLang="en-US" sz="1800" dirty="0">
                  <a:solidFill>
                    <a:srgbClr val="FF0000"/>
                  </a:solidFill>
                  <a:latin typeface="Palatino"/>
                  <a:cs typeface="Palatino"/>
                </a:rPr>
                <a:t>’</a:t>
              </a:r>
              <a:r>
                <a:rPr lang="en-US" altLang="ja-JP" sz="1800" dirty="0">
                  <a:latin typeface="Palatino"/>
                  <a:cs typeface="Palatino"/>
                </a:rPr>
                <a:t>)</a:t>
              </a:r>
              <a:endParaRPr lang="en-US" sz="1800" dirty="0">
                <a:latin typeface="Palatino"/>
                <a:cs typeface="Palatino"/>
              </a:endParaRPr>
            </a:p>
          </p:txBody>
        </p:sp>
        <p:sp>
          <p:nvSpPr>
            <p:cNvPr id="26691" name="TextBox 64"/>
            <p:cNvSpPr txBox="1">
              <a:spLocks noChangeArrowheads="1"/>
            </p:cNvSpPr>
            <p:nvPr/>
          </p:nvSpPr>
          <p:spPr bwMode="auto">
            <a:xfrm>
              <a:off x="6629400" y="3939064"/>
              <a:ext cx="5334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800">
                  <a:latin typeface="Palatino"/>
                  <a:cs typeface="Palatino"/>
                </a:rPr>
                <a:t>U</a:t>
              </a:r>
            </a:p>
          </p:txBody>
        </p:sp>
      </p:grpSp>
      <p:pic>
        <p:nvPicPr>
          <p:cNvPr id="67" name="Picture 6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608513"/>
            <a:ext cx="4527550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126"/>
          <p:cNvGrpSpPr>
            <a:grpSpLocks/>
          </p:cNvGrpSpPr>
          <p:nvPr/>
        </p:nvGrpSpPr>
        <p:grpSpPr bwMode="auto">
          <a:xfrm>
            <a:off x="7315200" y="4430714"/>
            <a:ext cx="2743200" cy="1556364"/>
            <a:chOff x="6324600" y="4431268"/>
            <a:chExt cx="2743200" cy="1556257"/>
          </a:xfrm>
        </p:grpSpPr>
        <p:grpSp>
          <p:nvGrpSpPr>
            <p:cNvPr id="26637" name="Group 69"/>
            <p:cNvGrpSpPr>
              <a:grpSpLocks/>
            </p:cNvGrpSpPr>
            <p:nvPr/>
          </p:nvGrpSpPr>
          <p:grpSpPr bwMode="auto">
            <a:xfrm>
              <a:off x="6629400" y="5307508"/>
              <a:ext cx="1143000" cy="680017"/>
              <a:chOff x="228600" y="1679295"/>
              <a:chExt cx="8534400" cy="3546755"/>
            </a:xfrm>
          </p:grpSpPr>
          <p:grpSp>
            <p:nvGrpSpPr>
              <p:cNvPr id="26666" name="Group 5"/>
              <p:cNvGrpSpPr>
                <a:grpSpLocks/>
              </p:cNvGrpSpPr>
              <p:nvPr/>
            </p:nvGrpSpPr>
            <p:grpSpPr bwMode="auto">
              <a:xfrm>
                <a:off x="228600" y="4267200"/>
                <a:ext cx="1828800" cy="958850"/>
                <a:chOff x="4368" y="1728"/>
                <a:chExt cx="528" cy="604"/>
              </a:xfrm>
            </p:grpSpPr>
            <p:sp>
              <p:nvSpPr>
                <p:cNvPr id="26685" name="Freeform 89"/>
                <p:cNvSpPr>
                  <a:spLocks/>
                </p:cNvSpPr>
                <p:nvPr/>
              </p:nvSpPr>
              <p:spPr bwMode="auto">
                <a:xfrm>
                  <a:off x="4368" y="1728"/>
                  <a:ext cx="528" cy="336"/>
                </a:xfrm>
                <a:custGeom>
                  <a:avLst/>
                  <a:gdLst>
                    <a:gd name="T0" fmla="*/ 16 w 783"/>
                    <a:gd name="T1" fmla="*/ 0 h 288"/>
                    <a:gd name="T2" fmla="*/ 0 w 783"/>
                    <a:gd name="T3" fmla="*/ 496 h 288"/>
                    <a:gd name="T4" fmla="*/ 16 w 783"/>
                    <a:gd name="T5" fmla="*/ 988 h 288"/>
                    <a:gd name="T6" fmla="*/ 34 w 783"/>
                    <a:gd name="T7" fmla="*/ 484 h 288"/>
                    <a:gd name="T8" fmla="*/ 16 w 783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3"/>
                    <a:gd name="T16" fmla="*/ 0 h 288"/>
                    <a:gd name="T17" fmla="*/ 783 w 783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3" h="288">
                      <a:moveTo>
                        <a:pt x="384" y="0"/>
                      </a:moveTo>
                      <a:lnTo>
                        <a:pt x="0" y="144"/>
                      </a:lnTo>
                      <a:lnTo>
                        <a:pt x="384" y="288"/>
                      </a:lnTo>
                      <a:lnTo>
                        <a:pt x="783" y="141"/>
                      </a:lnTo>
                      <a:lnTo>
                        <a:pt x="38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Palatino"/>
                    <a:cs typeface="Palatino"/>
                  </a:endParaRPr>
                </a:p>
              </p:txBody>
            </p:sp>
            <p:sp>
              <p:nvSpPr>
                <p:cNvPr id="26686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512" y="1776"/>
                  <a:ext cx="240" cy="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endParaRPr lang="en-US" sz="500">
                    <a:latin typeface="Palatino"/>
                    <a:cs typeface="Palatino"/>
                  </a:endParaRPr>
                </a:p>
              </p:txBody>
            </p:sp>
          </p:grpSp>
          <p:sp>
            <p:nvSpPr>
              <p:cNvPr id="26667" name="Oval 3"/>
              <p:cNvSpPr>
                <a:spLocks noChangeArrowheads="1"/>
              </p:cNvSpPr>
              <p:nvPr/>
            </p:nvSpPr>
            <p:spPr bwMode="auto">
              <a:xfrm>
                <a:off x="1524000" y="2895600"/>
                <a:ext cx="1222375" cy="57467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500">
                  <a:latin typeface="Palatino"/>
                  <a:cs typeface="Palatino"/>
                </a:endParaRPr>
              </a:p>
            </p:txBody>
          </p:sp>
          <p:sp>
            <p:nvSpPr>
              <p:cNvPr id="26668" name="Oval 3"/>
              <p:cNvSpPr>
                <a:spLocks noChangeArrowheads="1"/>
              </p:cNvSpPr>
              <p:nvPr/>
            </p:nvSpPr>
            <p:spPr bwMode="auto">
              <a:xfrm>
                <a:off x="6245225" y="2895600"/>
                <a:ext cx="1222375" cy="57467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500">
                  <a:latin typeface="Palatino"/>
                  <a:cs typeface="Palatino"/>
                </a:endParaRPr>
              </a:p>
            </p:txBody>
          </p:sp>
          <p:cxnSp>
            <p:nvCxnSpPr>
              <p:cNvPr id="74" name="Straight Arrow Connector 73"/>
              <p:cNvCxnSpPr>
                <a:stCxn id="76" idx="3"/>
                <a:endCxn id="26667" idx="0"/>
              </p:cNvCxnSpPr>
              <p:nvPr/>
            </p:nvCxnSpPr>
            <p:spPr>
              <a:xfrm rot="5400000">
                <a:off x="2917768" y="1353878"/>
                <a:ext cx="761699" cy="232325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/>
              <p:cNvCxnSpPr>
                <a:stCxn id="76" idx="3"/>
                <a:endCxn id="26668" idx="0"/>
              </p:cNvCxnSpPr>
              <p:nvPr/>
            </p:nvCxnSpPr>
            <p:spPr>
              <a:xfrm rot="16200000" flipH="1">
                <a:off x="5276585" y="1318315"/>
                <a:ext cx="761699" cy="239437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Isosceles Triangle 75"/>
              <p:cNvSpPr/>
              <p:nvPr/>
            </p:nvSpPr>
            <p:spPr>
              <a:xfrm>
                <a:off x="3891284" y="1679295"/>
                <a:ext cx="1137920" cy="455361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500" dirty="0">
                  <a:solidFill>
                    <a:schemeClr val="tx1"/>
                  </a:solidFill>
                  <a:latin typeface="Palatino"/>
                  <a:cs typeface="Palatino"/>
                </a:endParaRPr>
              </a:p>
            </p:txBody>
          </p:sp>
          <p:cxnSp>
            <p:nvCxnSpPr>
              <p:cNvPr id="77" name="Straight Arrow Connector 76"/>
              <p:cNvCxnSpPr>
                <a:stCxn id="26667" idx="4"/>
              </p:cNvCxnSpPr>
              <p:nvPr/>
            </p:nvCxnSpPr>
            <p:spPr>
              <a:xfrm rot="5400000">
                <a:off x="1202044" y="3335776"/>
                <a:ext cx="803093" cy="106680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673" name="Group 21"/>
              <p:cNvGrpSpPr>
                <a:grpSpLocks/>
              </p:cNvGrpSpPr>
              <p:nvPr/>
            </p:nvGrpSpPr>
            <p:grpSpPr bwMode="auto">
              <a:xfrm>
                <a:off x="2209800" y="4267200"/>
                <a:ext cx="1828800" cy="958850"/>
                <a:chOff x="4368" y="1728"/>
                <a:chExt cx="528" cy="604"/>
              </a:xfrm>
            </p:grpSpPr>
            <p:sp>
              <p:nvSpPr>
                <p:cNvPr id="26683" name="Freeform 87"/>
                <p:cNvSpPr>
                  <a:spLocks/>
                </p:cNvSpPr>
                <p:nvPr/>
              </p:nvSpPr>
              <p:spPr bwMode="auto">
                <a:xfrm>
                  <a:off x="4368" y="1728"/>
                  <a:ext cx="528" cy="336"/>
                </a:xfrm>
                <a:custGeom>
                  <a:avLst/>
                  <a:gdLst>
                    <a:gd name="T0" fmla="*/ 16 w 783"/>
                    <a:gd name="T1" fmla="*/ 0 h 288"/>
                    <a:gd name="T2" fmla="*/ 0 w 783"/>
                    <a:gd name="T3" fmla="*/ 496 h 288"/>
                    <a:gd name="T4" fmla="*/ 16 w 783"/>
                    <a:gd name="T5" fmla="*/ 988 h 288"/>
                    <a:gd name="T6" fmla="*/ 34 w 783"/>
                    <a:gd name="T7" fmla="*/ 484 h 288"/>
                    <a:gd name="T8" fmla="*/ 16 w 783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3"/>
                    <a:gd name="T16" fmla="*/ 0 h 288"/>
                    <a:gd name="T17" fmla="*/ 783 w 783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3" h="288">
                      <a:moveTo>
                        <a:pt x="384" y="0"/>
                      </a:moveTo>
                      <a:lnTo>
                        <a:pt x="0" y="144"/>
                      </a:lnTo>
                      <a:lnTo>
                        <a:pt x="384" y="288"/>
                      </a:lnTo>
                      <a:lnTo>
                        <a:pt x="783" y="141"/>
                      </a:lnTo>
                      <a:lnTo>
                        <a:pt x="38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Palatino"/>
                    <a:cs typeface="Palatino"/>
                  </a:endParaRPr>
                </a:p>
              </p:txBody>
            </p:sp>
            <p:sp>
              <p:nvSpPr>
                <p:cNvPr id="26684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512" y="1776"/>
                  <a:ext cx="240" cy="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endParaRPr lang="en-US" sz="500">
                    <a:latin typeface="Palatino"/>
                    <a:cs typeface="Palatino"/>
                  </a:endParaRPr>
                </a:p>
              </p:txBody>
            </p:sp>
          </p:grpSp>
          <p:cxnSp>
            <p:nvCxnSpPr>
              <p:cNvPr id="79" name="Straight Arrow Connector 78"/>
              <p:cNvCxnSpPr>
                <a:stCxn id="26667" idx="4"/>
              </p:cNvCxnSpPr>
              <p:nvPr/>
            </p:nvCxnSpPr>
            <p:spPr>
              <a:xfrm rot="16200000" flipH="1">
                <a:off x="2227352" y="3377268"/>
                <a:ext cx="803093" cy="98382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675" name="Group 34"/>
              <p:cNvGrpSpPr>
                <a:grpSpLocks/>
              </p:cNvGrpSpPr>
              <p:nvPr/>
            </p:nvGrpSpPr>
            <p:grpSpPr bwMode="auto">
              <a:xfrm>
                <a:off x="4953000" y="4267200"/>
                <a:ext cx="1828800" cy="958850"/>
                <a:chOff x="4368" y="1728"/>
                <a:chExt cx="528" cy="604"/>
              </a:xfrm>
            </p:grpSpPr>
            <p:sp>
              <p:nvSpPr>
                <p:cNvPr id="26681" name="Freeform 85"/>
                <p:cNvSpPr>
                  <a:spLocks/>
                </p:cNvSpPr>
                <p:nvPr/>
              </p:nvSpPr>
              <p:spPr bwMode="auto">
                <a:xfrm>
                  <a:off x="4368" y="1728"/>
                  <a:ext cx="528" cy="336"/>
                </a:xfrm>
                <a:custGeom>
                  <a:avLst/>
                  <a:gdLst>
                    <a:gd name="T0" fmla="*/ 16 w 783"/>
                    <a:gd name="T1" fmla="*/ 0 h 288"/>
                    <a:gd name="T2" fmla="*/ 0 w 783"/>
                    <a:gd name="T3" fmla="*/ 496 h 288"/>
                    <a:gd name="T4" fmla="*/ 16 w 783"/>
                    <a:gd name="T5" fmla="*/ 988 h 288"/>
                    <a:gd name="T6" fmla="*/ 34 w 783"/>
                    <a:gd name="T7" fmla="*/ 484 h 288"/>
                    <a:gd name="T8" fmla="*/ 16 w 783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3"/>
                    <a:gd name="T16" fmla="*/ 0 h 288"/>
                    <a:gd name="T17" fmla="*/ 783 w 783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3" h="288">
                      <a:moveTo>
                        <a:pt x="384" y="0"/>
                      </a:moveTo>
                      <a:lnTo>
                        <a:pt x="0" y="144"/>
                      </a:lnTo>
                      <a:lnTo>
                        <a:pt x="384" y="288"/>
                      </a:lnTo>
                      <a:lnTo>
                        <a:pt x="783" y="141"/>
                      </a:lnTo>
                      <a:lnTo>
                        <a:pt x="38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Palatino"/>
                    <a:cs typeface="Palatino"/>
                  </a:endParaRPr>
                </a:p>
              </p:txBody>
            </p:sp>
            <p:sp>
              <p:nvSpPr>
                <p:cNvPr id="26682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512" y="1776"/>
                  <a:ext cx="240" cy="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endParaRPr lang="en-US" sz="500">
                    <a:latin typeface="Palatino"/>
                    <a:cs typeface="Palatino"/>
                  </a:endParaRPr>
                </a:p>
              </p:txBody>
            </p:sp>
          </p:grpSp>
          <p:cxnSp>
            <p:nvCxnSpPr>
              <p:cNvPr id="81" name="Straight Arrow Connector 80"/>
              <p:cNvCxnSpPr/>
              <p:nvPr/>
            </p:nvCxnSpPr>
            <p:spPr>
              <a:xfrm rot="5400000">
                <a:off x="5919671" y="3335776"/>
                <a:ext cx="803093" cy="106680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677" name="Group 38"/>
              <p:cNvGrpSpPr>
                <a:grpSpLocks/>
              </p:cNvGrpSpPr>
              <p:nvPr/>
            </p:nvGrpSpPr>
            <p:grpSpPr bwMode="auto">
              <a:xfrm>
                <a:off x="6934200" y="4267200"/>
                <a:ext cx="1828800" cy="958850"/>
                <a:chOff x="4368" y="1728"/>
                <a:chExt cx="528" cy="604"/>
              </a:xfrm>
            </p:grpSpPr>
            <p:sp>
              <p:nvSpPr>
                <p:cNvPr id="26679" name="Freeform 83"/>
                <p:cNvSpPr>
                  <a:spLocks/>
                </p:cNvSpPr>
                <p:nvPr/>
              </p:nvSpPr>
              <p:spPr bwMode="auto">
                <a:xfrm>
                  <a:off x="4368" y="1728"/>
                  <a:ext cx="528" cy="336"/>
                </a:xfrm>
                <a:custGeom>
                  <a:avLst/>
                  <a:gdLst>
                    <a:gd name="T0" fmla="*/ 16 w 783"/>
                    <a:gd name="T1" fmla="*/ 0 h 288"/>
                    <a:gd name="T2" fmla="*/ 0 w 783"/>
                    <a:gd name="T3" fmla="*/ 496 h 288"/>
                    <a:gd name="T4" fmla="*/ 16 w 783"/>
                    <a:gd name="T5" fmla="*/ 988 h 288"/>
                    <a:gd name="T6" fmla="*/ 34 w 783"/>
                    <a:gd name="T7" fmla="*/ 484 h 288"/>
                    <a:gd name="T8" fmla="*/ 16 w 783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3"/>
                    <a:gd name="T16" fmla="*/ 0 h 288"/>
                    <a:gd name="T17" fmla="*/ 783 w 783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3" h="288">
                      <a:moveTo>
                        <a:pt x="384" y="0"/>
                      </a:moveTo>
                      <a:lnTo>
                        <a:pt x="0" y="144"/>
                      </a:lnTo>
                      <a:lnTo>
                        <a:pt x="384" y="288"/>
                      </a:lnTo>
                      <a:lnTo>
                        <a:pt x="783" y="141"/>
                      </a:lnTo>
                      <a:lnTo>
                        <a:pt x="38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Palatino"/>
                    <a:cs typeface="Palatino"/>
                  </a:endParaRPr>
                </a:p>
              </p:txBody>
            </p:sp>
            <p:sp>
              <p:nvSpPr>
                <p:cNvPr id="26680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512" y="1776"/>
                  <a:ext cx="240" cy="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endParaRPr lang="en-US" sz="500">
                    <a:latin typeface="Palatino"/>
                    <a:cs typeface="Palatino"/>
                  </a:endParaRPr>
                </a:p>
              </p:txBody>
            </p:sp>
          </p:grpSp>
          <p:cxnSp>
            <p:nvCxnSpPr>
              <p:cNvPr id="83" name="Straight Arrow Connector 82"/>
              <p:cNvCxnSpPr/>
              <p:nvPr/>
            </p:nvCxnSpPr>
            <p:spPr>
              <a:xfrm rot="16200000" flipH="1">
                <a:off x="6950907" y="3371339"/>
                <a:ext cx="803093" cy="99568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638" name="Group 91"/>
            <p:cNvGrpSpPr>
              <a:grpSpLocks/>
            </p:cNvGrpSpPr>
            <p:nvPr/>
          </p:nvGrpSpPr>
          <p:grpSpPr bwMode="auto">
            <a:xfrm>
              <a:off x="7924800" y="5307508"/>
              <a:ext cx="1143000" cy="680017"/>
              <a:chOff x="228600" y="1679295"/>
              <a:chExt cx="8534400" cy="3546755"/>
            </a:xfrm>
          </p:grpSpPr>
          <p:grpSp>
            <p:nvGrpSpPr>
              <p:cNvPr id="26645" name="Group 5"/>
              <p:cNvGrpSpPr>
                <a:grpSpLocks/>
              </p:cNvGrpSpPr>
              <p:nvPr/>
            </p:nvGrpSpPr>
            <p:grpSpPr bwMode="auto">
              <a:xfrm>
                <a:off x="228600" y="4267200"/>
                <a:ext cx="1828800" cy="958850"/>
                <a:chOff x="4368" y="1728"/>
                <a:chExt cx="528" cy="604"/>
              </a:xfrm>
            </p:grpSpPr>
            <p:sp>
              <p:nvSpPr>
                <p:cNvPr id="26664" name="Freeform 111"/>
                <p:cNvSpPr>
                  <a:spLocks/>
                </p:cNvSpPr>
                <p:nvPr/>
              </p:nvSpPr>
              <p:spPr bwMode="auto">
                <a:xfrm>
                  <a:off x="4368" y="1728"/>
                  <a:ext cx="528" cy="336"/>
                </a:xfrm>
                <a:custGeom>
                  <a:avLst/>
                  <a:gdLst>
                    <a:gd name="T0" fmla="*/ 16 w 783"/>
                    <a:gd name="T1" fmla="*/ 0 h 288"/>
                    <a:gd name="T2" fmla="*/ 0 w 783"/>
                    <a:gd name="T3" fmla="*/ 496 h 288"/>
                    <a:gd name="T4" fmla="*/ 16 w 783"/>
                    <a:gd name="T5" fmla="*/ 988 h 288"/>
                    <a:gd name="T6" fmla="*/ 34 w 783"/>
                    <a:gd name="T7" fmla="*/ 484 h 288"/>
                    <a:gd name="T8" fmla="*/ 16 w 783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3"/>
                    <a:gd name="T16" fmla="*/ 0 h 288"/>
                    <a:gd name="T17" fmla="*/ 783 w 783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3" h="288">
                      <a:moveTo>
                        <a:pt x="384" y="0"/>
                      </a:moveTo>
                      <a:lnTo>
                        <a:pt x="0" y="144"/>
                      </a:lnTo>
                      <a:lnTo>
                        <a:pt x="384" y="288"/>
                      </a:lnTo>
                      <a:lnTo>
                        <a:pt x="783" y="141"/>
                      </a:lnTo>
                      <a:lnTo>
                        <a:pt x="38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Palatino"/>
                    <a:cs typeface="Palatino"/>
                  </a:endParaRPr>
                </a:p>
              </p:txBody>
            </p:sp>
            <p:sp>
              <p:nvSpPr>
                <p:cNvPr id="26665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512" y="1776"/>
                  <a:ext cx="240" cy="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endParaRPr lang="en-US" sz="500">
                    <a:latin typeface="Palatino"/>
                    <a:cs typeface="Palatino"/>
                  </a:endParaRPr>
                </a:p>
              </p:txBody>
            </p:sp>
          </p:grpSp>
          <p:sp>
            <p:nvSpPr>
              <p:cNvPr id="26646" name="Oval 3"/>
              <p:cNvSpPr>
                <a:spLocks noChangeArrowheads="1"/>
              </p:cNvSpPr>
              <p:nvPr/>
            </p:nvSpPr>
            <p:spPr bwMode="auto">
              <a:xfrm>
                <a:off x="1524000" y="2895600"/>
                <a:ext cx="1222375" cy="57467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500">
                  <a:latin typeface="Palatino"/>
                  <a:cs typeface="Palatino"/>
                </a:endParaRPr>
              </a:p>
            </p:txBody>
          </p:sp>
          <p:sp>
            <p:nvSpPr>
              <p:cNvPr id="26647" name="Oval 3"/>
              <p:cNvSpPr>
                <a:spLocks noChangeArrowheads="1"/>
              </p:cNvSpPr>
              <p:nvPr/>
            </p:nvSpPr>
            <p:spPr bwMode="auto">
              <a:xfrm>
                <a:off x="6245225" y="2895600"/>
                <a:ext cx="1222375" cy="57467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500">
                  <a:latin typeface="Palatino"/>
                  <a:cs typeface="Palatino"/>
                </a:endParaRPr>
              </a:p>
            </p:txBody>
          </p:sp>
          <p:cxnSp>
            <p:nvCxnSpPr>
              <p:cNvPr id="96" name="Straight Arrow Connector 95"/>
              <p:cNvCxnSpPr>
                <a:stCxn id="98" idx="3"/>
                <a:endCxn id="26646" idx="0"/>
              </p:cNvCxnSpPr>
              <p:nvPr/>
            </p:nvCxnSpPr>
            <p:spPr>
              <a:xfrm rot="5400000">
                <a:off x="2917768" y="1353878"/>
                <a:ext cx="761699" cy="232325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Arrow Connector 96"/>
              <p:cNvCxnSpPr>
                <a:stCxn id="98" idx="3"/>
                <a:endCxn id="26647" idx="0"/>
              </p:cNvCxnSpPr>
              <p:nvPr/>
            </p:nvCxnSpPr>
            <p:spPr>
              <a:xfrm rot="16200000" flipH="1">
                <a:off x="5276585" y="1318315"/>
                <a:ext cx="761699" cy="239437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" name="Isosceles Triangle 97"/>
              <p:cNvSpPr/>
              <p:nvPr/>
            </p:nvSpPr>
            <p:spPr>
              <a:xfrm>
                <a:off x="3891284" y="1679295"/>
                <a:ext cx="1137920" cy="455361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500" dirty="0">
                  <a:solidFill>
                    <a:schemeClr val="tx1"/>
                  </a:solidFill>
                  <a:latin typeface="Palatino"/>
                  <a:cs typeface="Palatino"/>
                </a:endParaRPr>
              </a:p>
            </p:txBody>
          </p:sp>
          <p:cxnSp>
            <p:nvCxnSpPr>
              <p:cNvPr id="99" name="Straight Arrow Connector 98"/>
              <p:cNvCxnSpPr>
                <a:stCxn id="26646" idx="4"/>
              </p:cNvCxnSpPr>
              <p:nvPr/>
            </p:nvCxnSpPr>
            <p:spPr>
              <a:xfrm rot="5400000">
                <a:off x="1202044" y="3335776"/>
                <a:ext cx="803093" cy="106680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652" name="Group 21"/>
              <p:cNvGrpSpPr>
                <a:grpSpLocks/>
              </p:cNvGrpSpPr>
              <p:nvPr/>
            </p:nvGrpSpPr>
            <p:grpSpPr bwMode="auto">
              <a:xfrm>
                <a:off x="2209800" y="4267200"/>
                <a:ext cx="1828800" cy="958850"/>
                <a:chOff x="4368" y="1728"/>
                <a:chExt cx="528" cy="604"/>
              </a:xfrm>
            </p:grpSpPr>
            <p:sp>
              <p:nvSpPr>
                <p:cNvPr id="26662" name="Freeform 109"/>
                <p:cNvSpPr>
                  <a:spLocks/>
                </p:cNvSpPr>
                <p:nvPr/>
              </p:nvSpPr>
              <p:spPr bwMode="auto">
                <a:xfrm>
                  <a:off x="4368" y="1728"/>
                  <a:ext cx="528" cy="336"/>
                </a:xfrm>
                <a:custGeom>
                  <a:avLst/>
                  <a:gdLst>
                    <a:gd name="T0" fmla="*/ 16 w 783"/>
                    <a:gd name="T1" fmla="*/ 0 h 288"/>
                    <a:gd name="T2" fmla="*/ 0 w 783"/>
                    <a:gd name="T3" fmla="*/ 496 h 288"/>
                    <a:gd name="T4" fmla="*/ 16 w 783"/>
                    <a:gd name="T5" fmla="*/ 988 h 288"/>
                    <a:gd name="T6" fmla="*/ 34 w 783"/>
                    <a:gd name="T7" fmla="*/ 484 h 288"/>
                    <a:gd name="T8" fmla="*/ 16 w 783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3"/>
                    <a:gd name="T16" fmla="*/ 0 h 288"/>
                    <a:gd name="T17" fmla="*/ 783 w 783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3" h="288">
                      <a:moveTo>
                        <a:pt x="384" y="0"/>
                      </a:moveTo>
                      <a:lnTo>
                        <a:pt x="0" y="144"/>
                      </a:lnTo>
                      <a:lnTo>
                        <a:pt x="384" y="288"/>
                      </a:lnTo>
                      <a:lnTo>
                        <a:pt x="783" y="141"/>
                      </a:lnTo>
                      <a:lnTo>
                        <a:pt x="38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Palatino"/>
                    <a:cs typeface="Palatino"/>
                  </a:endParaRPr>
                </a:p>
              </p:txBody>
            </p:sp>
            <p:sp>
              <p:nvSpPr>
                <p:cNvPr id="26663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512" y="1776"/>
                  <a:ext cx="240" cy="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endParaRPr lang="en-US" sz="500">
                    <a:latin typeface="Palatino"/>
                    <a:cs typeface="Palatino"/>
                  </a:endParaRPr>
                </a:p>
              </p:txBody>
            </p:sp>
          </p:grpSp>
          <p:cxnSp>
            <p:nvCxnSpPr>
              <p:cNvPr id="101" name="Straight Arrow Connector 100"/>
              <p:cNvCxnSpPr>
                <a:stCxn id="26646" idx="4"/>
              </p:cNvCxnSpPr>
              <p:nvPr/>
            </p:nvCxnSpPr>
            <p:spPr>
              <a:xfrm rot="16200000" flipH="1">
                <a:off x="2227352" y="3377268"/>
                <a:ext cx="803093" cy="98382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654" name="Group 34"/>
              <p:cNvGrpSpPr>
                <a:grpSpLocks/>
              </p:cNvGrpSpPr>
              <p:nvPr/>
            </p:nvGrpSpPr>
            <p:grpSpPr bwMode="auto">
              <a:xfrm>
                <a:off x="4953000" y="4267200"/>
                <a:ext cx="1828800" cy="958850"/>
                <a:chOff x="4368" y="1728"/>
                <a:chExt cx="528" cy="604"/>
              </a:xfrm>
            </p:grpSpPr>
            <p:sp>
              <p:nvSpPr>
                <p:cNvPr id="26660" name="Freeform 107"/>
                <p:cNvSpPr>
                  <a:spLocks/>
                </p:cNvSpPr>
                <p:nvPr/>
              </p:nvSpPr>
              <p:spPr bwMode="auto">
                <a:xfrm>
                  <a:off x="4368" y="1728"/>
                  <a:ext cx="528" cy="336"/>
                </a:xfrm>
                <a:custGeom>
                  <a:avLst/>
                  <a:gdLst>
                    <a:gd name="T0" fmla="*/ 16 w 783"/>
                    <a:gd name="T1" fmla="*/ 0 h 288"/>
                    <a:gd name="T2" fmla="*/ 0 w 783"/>
                    <a:gd name="T3" fmla="*/ 496 h 288"/>
                    <a:gd name="T4" fmla="*/ 16 w 783"/>
                    <a:gd name="T5" fmla="*/ 988 h 288"/>
                    <a:gd name="T6" fmla="*/ 34 w 783"/>
                    <a:gd name="T7" fmla="*/ 484 h 288"/>
                    <a:gd name="T8" fmla="*/ 16 w 783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3"/>
                    <a:gd name="T16" fmla="*/ 0 h 288"/>
                    <a:gd name="T17" fmla="*/ 783 w 783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3" h="288">
                      <a:moveTo>
                        <a:pt x="384" y="0"/>
                      </a:moveTo>
                      <a:lnTo>
                        <a:pt x="0" y="144"/>
                      </a:lnTo>
                      <a:lnTo>
                        <a:pt x="384" y="288"/>
                      </a:lnTo>
                      <a:lnTo>
                        <a:pt x="783" y="141"/>
                      </a:lnTo>
                      <a:lnTo>
                        <a:pt x="38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Palatino"/>
                    <a:cs typeface="Palatino"/>
                  </a:endParaRPr>
                </a:p>
              </p:txBody>
            </p:sp>
            <p:sp>
              <p:nvSpPr>
                <p:cNvPr id="26661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512" y="1776"/>
                  <a:ext cx="240" cy="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endParaRPr lang="en-US" sz="500">
                    <a:latin typeface="Palatino"/>
                    <a:cs typeface="Palatino"/>
                  </a:endParaRPr>
                </a:p>
              </p:txBody>
            </p:sp>
          </p:grpSp>
          <p:cxnSp>
            <p:nvCxnSpPr>
              <p:cNvPr id="103" name="Straight Arrow Connector 102"/>
              <p:cNvCxnSpPr/>
              <p:nvPr/>
            </p:nvCxnSpPr>
            <p:spPr>
              <a:xfrm rot="5400000">
                <a:off x="5919671" y="3335776"/>
                <a:ext cx="803093" cy="106680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656" name="Group 38"/>
              <p:cNvGrpSpPr>
                <a:grpSpLocks/>
              </p:cNvGrpSpPr>
              <p:nvPr/>
            </p:nvGrpSpPr>
            <p:grpSpPr bwMode="auto">
              <a:xfrm>
                <a:off x="6934200" y="4267200"/>
                <a:ext cx="1828800" cy="958850"/>
                <a:chOff x="4368" y="1728"/>
                <a:chExt cx="528" cy="604"/>
              </a:xfrm>
            </p:grpSpPr>
            <p:sp>
              <p:nvSpPr>
                <p:cNvPr id="26658" name="Freeform 105"/>
                <p:cNvSpPr>
                  <a:spLocks/>
                </p:cNvSpPr>
                <p:nvPr/>
              </p:nvSpPr>
              <p:spPr bwMode="auto">
                <a:xfrm>
                  <a:off x="4368" y="1728"/>
                  <a:ext cx="528" cy="336"/>
                </a:xfrm>
                <a:custGeom>
                  <a:avLst/>
                  <a:gdLst>
                    <a:gd name="T0" fmla="*/ 16 w 783"/>
                    <a:gd name="T1" fmla="*/ 0 h 288"/>
                    <a:gd name="T2" fmla="*/ 0 w 783"/>
                    <a:gd name="T3" fmla="*/ 496 h 288"/>
                    <a:gd name="T4" fmla="*/ 16 w 783"/>
                    <a:gd name="T5" fmla="*/ 988 h 288"/>
                    <a:gd name="T6" fmla="*/ 34 w 783"/>
                    <a:gd name="T7" fmla="*/ 484 h 288"/>
                    <a:gd name="T8" fmla="*/ 16 w 783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3"/>
                    <a:gd name="T16" fmla="*/ 0 h 288"/>
                    <a:gd name="T17" fmla="*/ 783 w 783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3" h="288">
                      <a:moveTo>
                        <a:pt x="384" y="0"/>
                      </a:moveTo>
                      <a:lnTo>
                        <a:pt x="0" y="144"/>
                      </a:lnTo>
                      <a:lnTo>
                        <a:pt x="384" y="288"/>
                      </a:lnTo>
                      <a:lnTo>
                        <a:pt x="783" y="141"/>
                      </a:lnTo>
                      <a:lnTo>
                        <a:pt x="38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Palatino"/>
                    <a:cs typeface="Palatino"/>
                  </a:endParaRPr>
                </a:p>
              </p:txBody>
            </p:sp>
            <p:sp>
              <p:nvSpPr>
                <p:cNvPr id="26659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512" y="1776"/>
                  <a:ext cx="240" cy="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endParaRPr lang="en-US" sz="500">
                    <a:latin typeface="Palatino"/>
                    <a:cs typeface="Palatino"/>
                  </a:endParaRPr>
                </a:p>
              </p:txBody>
            </p:sp>
          </p:grpSp>
          <p:cxnSp>
            <p:nvCxnSpPr>
              <p:cNvPr id="105" name="Straight Arrow Connector 104"/>
              <p:cNvCxnSpPr/>
              <p:nvPr/>
            </p:nvCxnSpPr>
            <p:spPr>
              <a:xfrm rot="16200000" flipH="1">
                <a:off x="6950907" y="3371339"/>
                <a:ext cx="803093" cy="99568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639" name="Oval 3"/>
            <p:cNvSpPr>
              <a:spLocks noChangeArrowheads="1"/>
            </p:cNvSpPr>
            <p:nvPr/>
          </p:nvSpPr>
          <p:spPr bwMode="auto">
            <a:xfrm>
              <a:off x="7620000" y="4800600"/>
              <a:ext cx="299471" cy="20155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500">
                <a:latin typeface="Palatino"/>
                <a:cs typeface="Palatino"/>
              </a:endParaRPr>
            </a:p>
          </p:txBody>
        </p:sp>
        <p:cxnSp>
          <p:nvCxnSpPr>
            <p:cNvPr id="115" name="Straight Arrow Connector 114"/>
            <p:cNvCxnSpPr>
              <a:stCxn id="26639" idx="4"/>
            </p:cNvCxnSpPr>
            <p:nvPr/>
          </p:nvCxnSpPr>
          <p:spPr>
            <a:xfrm rot="5400000">
              <a:off x="7330292" y="4868574"/>
              <a:ext cx="304779" cy="57308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>
              <a:stCxn id="26639" idx="4"/>
            </p:cNvCxnSpPr>
            <p:nvPr/>
          </p:nvCxnSpPr>
          <p:spPr>
            <a:xfrm rot="16200000" flipH="1">
              <a:off x="7977992" y="4793961"/>
              <a:ext cx="304779" cy="72231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42" name="TextBox 120"/>
            <p:cNvSpPr txBox="1">
              <a:spLocks noChangeArrowheads="1"/>
            </p:cNvSpPr>
            <p:nvPr/>
          </p:nvSpPr>
          <p:spPr bwMode="auto">
            <a:xfrm>
              <a:off x="7391400" y="4431268"/>
              <a:ext cx="685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800">
                  <a:latin typeface="Palatino"/>
                  <a:cs typeface="Palatino"/>
                </a:rPr>
                <a:t>{+e}</a:t>
              </a:r>
            </a:p>
          </p:txBody>
        </p:sp>
        <p:sp>
          <p:nvSpPr>
            <p:cNvPr id="26643" name="TextBox 121"/>
            <p:cNvSpPr txBox="1">
              <a:spLocks noChangeArrowheads="1"/>
            </p:cNvSpPr>
            <p:nvPr/>
          </p:nvSpPr>
          <p:spPr bwMode="auto">
            <a:xfrm>
              <a:off x="6324600" y="4736577"/>
              <a:ext cx="1600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800" dirty="0">
                  <a:latin typeface="Palatino"/>
                  <a:cs typeface="Palatino"/>
                </a:rPr>
                <a:t>P(</a:t>
              </a:r>
              <a:r>
                <a:rPr lang="en-US" sz="1800" dirty="0">
                  <a:solidFill>
                    <a:srgbClr val="FF0000"/>
                  </a:solidFill>
                  <a:latin typeface="Palatino"/>
                  <a:cs typeface="Palatino"/>
                </a:rPr>
                <a:t>+e</a:t>
              </a:r>
              <a:r>
                <a:rPr lang="ja-JP" altLang="en-US" sz="1800" dirty="0">
                  <a:solidFill>
                    <a:srgbClr val="FF0000"/>
                  </a:solidFill>
                  <a:latin typeface="Palatino"/>
                  <a:cs typeface="Palatino"/>
                </a:rPr>
                <a:t>’</a:t>
              </a:r>
              <a:r>
                <a:rPr lang="en-US" altLang="ja-JP" sz="1800" dirty="0">
                  <a:solidFill>
                    <a:srgbClr val="FF0000"/>
                  </a:solidFill>
                  <a:latin typeface="Palatino"/>
                  <a:cs typeface="Palatino"/>
                </a:rPr>
                <a:t> </a:t>
              </a:r>
              <a:r>
                <a:rPr lang="en-US" altLang="ja-JP" sz="1800" dirty="0">
                  <a:latin typeface="Palatino"/>
                  <a:cs typeface="Palatino"/>
                </a:rPr>
                <a:t>| +e)</a:t>
              </a:r>
              <a:endParaRPr lang="en-US" sz="1800" dirty="0">
                <a:latin typeface="Palatino"/>
                <a:cs typeface="Palatino"/>
              </a:endParaRPr>
            </a:p>
          </p:txBody>
        </p:sp>
        <p:sp>
          <p:nvSpPr>
            <p:cNvPr id="26644" name="TextBox 123"/>
            <p:cNvSpPr txBox="1">
              <a:spLocks noChangeArrowheads="1"/>
            </p:cNvSpPr>
            <p:nvPr/>
          </p:nvSpPr>
          <p:spPr bwMode="auto">
            <a:xfrm>
              <a:off x="6400800" y="5029714"/>
              <a:ext cx="1143000" cy="307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400" dirty="0">
                  <a:latin typeface="Palatino"/>
                  <a:cs typeface="Palatino"/>
                </a:rPr>
                <a:t>{+e, +</a:t>
              </a:r>
              <a:r>
                <a:rPr lang="en-US" sz="1400" dirty="0">
                  <a:solidFill>
                    <a:srgbClr val="FF0000"/>
                  </a:solidFill>
                  <a:latin typeface="Palatino"/>
                  <a:cs typeface="Palatino"/>
                </a:rPr>
                <a:t>e</a:t>
              </a:r>
              <a:r>
                <a:rPr lang="ja-JP" altLang="en-US" sz="1400" dirty="0">
                  <a:solidFill>
                    <a:srgbClr val="FF0000"/>
                  </a:solidFill>
                  <a:latin typeface="Palatino"/>
                  <a:cs typeface="Palatino"/>
                </a:rPr>
                <a:t>’</a:t>
              </a:r>
              <a:r>
                <a:rPr lang="en-US" altLang="ja-JP" sz="1400" dirty="0">
                  <a:latin typeface="Palatino"/>
                  <a:cs typeface="Palatino"/>
                </a:rPr>
                <a:t>}</a:t>
              </a:r>
              <a:endParaRPr lang="en-US" sz="1400" dirty="0">
                <a:latin typeface="Palatino"/>
                <a:cs typeface="Palatino"/>
              </a:endParaRPr>
            </a:p>
          </p:txBody>
        </p:sp>
      </p:grpSp>
      <p:sp>
        <p:nvSpPr>
          <p:cNvPr id="114" name="TextBox 121"/>
          <p:cNvSpPr txBox="1">
            <a:spLocks noChangeArrowheads="1"/>
          </p:cNvSpPr>
          <p:nvPr/>
        </p:nvSpPr>
        <p:spPr bwMode="auto">
          <a:xfrm>
            <a:off x="8915400" y="4811713"/>
            <a:ext cx="1600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latin typeface="Palatino"/>
                <a:cs typeface="Palatino"/>
              </a:rPr>
              <a:t>P(</a:t>
            </a:r>
            <a:r>
              <a:rPr lang="en-US" sz="1800" dirty="0">
                <a:solidFill>
                  <a:srgbClr val="FF0000"/>
                </a:solidFill>
                <a:latin typeface="Palatino"/>
                <a:cs typeface="Palatino"/>
              </a:rPr>
              <a:t>-e</a:t>
            </a:r>
            <a:r>
              <a:rPr lang="ja-JP" altLang="en-US" sz="1800" dirty="0">
                <a:solidFill>
                  <a:srgbClr val="FF0000"/>
                </a:solidFill>
                <a:latin typeface="Palatino"/>
                <a:cs typeface="Palatino"/>
              </a:rPr>
              <a:t>’</a:t>
            </a:r>
            <a:r>
              <a:rPr lang="en-US" altLang="ja-JP" sz="1800" dirty="0">
                <a:solidFill>
                  <a:srgbClr val="FF0000"/>
                </a:solidFill>
                <a:latin typeface="Palatino"/>
                <a:cs typeface="Palatino"/>
              </a:rPr>
              <a:t> </a:t>
            </a:r>
            <a:r>
              <a:rPr lang="en-US" altLang="ja-JP" sz="1800" dirty="0">
                <a:latin typeface="Palatino"/>
                <a:cs typeface="Palatino"/>
              </a:rPr>
              <a:t>| +e)</a:t>
            </a:r>
            <a:endParaRPr lang="en-US" sz="1800" dirty="0">
              <a:latin typeface="Palatino"/>
              <a:cs typeface="Palatino"/>
            </a:endParaRPr>
          </a:p>
        </p:txBody>
      </p:sp>
      <p:sp>
        <p:nvSpPr>
          <p:cNvPr id="116" name="TextBox 123"/>
          <p:cNvSpPr txBox="1">
            <a:spLocks noChangeArrowheads="1"/>
          </p:cNvSpPr>
          <p:nvPr/>
        </p:nvSpPr>
        <p:spPr bwMode="auto">
          <a:xfrm>
            <a:off x="9296400" y="5029200"/>
            <a:ext cx="990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>
                <a:latin typeface="Palatino"/>
                <a:cs typeface="Palatino"/>
              </a:rPr>
              <a:t>{+e, </a:t>
            </a:r>
            <a:r>
              <a:rPr lang="en-US" sz="1400" dirty="0">
                <a:solidFill>
                  <a:srgbClr val="FF0000"/>
                </a:solidFill>
                <a:latin typeface="Palatino"/>
                <a:cs typeface="Palatino"/>
              </a:rPr>
              <a:t>-e</a:t>
            </a:r>
            <a:r>
              <a:rPr lang="ja-JP" altLang="en-US" sz="1400" dirty="0">
                <a:solidFill>
                  <a:srgbClr val="FF0000"/>
                </a:solidFill>
                <a:latin typeface="Palatino"/>
                <a:cs typeface="Palatino"/>
              </a:rPr>
              <a:t>’</a:t>
            </a:r>
            <a:r>
              <a:rPr lang="en-US" altLang="ja-JP" sz="1400" dirty="0">
                <a:latin typeface="Palatino"/>
                <a:cs typeface="Palatino"/>
              </a:rPr>
              <a:t>}</a:t>
            </a:r>
            <a:endParaRPr lang="en-US" sz="1400" dirty="0">
              <a:latin typeface="Palatino"/>
              <a:cs typeface="Palatino"/>
            </a:endParaRPr>
          </a:p>
        </p:txBody>
      </p:sp>
      <p:sp>
        <p:nvSpPr>
          <p:cNvPr id="117" name="TextBox 62"/>
          <p:cNvSpPr txBox="1">
            <a:spLocks noChangeArrowheads="1"/>
          </p:cNvSpPr>
          <p:nvPr/>
        </p:nvSpPr>
        <p:spPr bwMode="auto">
          <a:xfrm>
            <a:off x="7696200" y="5181600"/>
            <a:ext cx="381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>
                <a:latin typeface="Palatino"/>
                <a:cs typeface="Palatino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57518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116" grpId="0"/>
      <p:bldP spid="1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Value of Information</a:t>
            </a:r>
          </a:p>
        </p:txBody>
      </p:sp>
      <p:grpSp>
        <p:nvGrpSpPr>
          <p:cNvPr id="2" name="Group 127"/>
          <p:cNvGrpSpPr>
            <a:grpSpLocks/>
          </p:cNvGrpSpPr>
          <p:nvPr/>
        </p:nvGrpSpPr>
        <p:grpSpPr bwMode="auto">
          <a:xfrm>
            <a:off x="7239000" y="1382713"/>
            <a:ext cx="2776538" cy="1425575"/>
            <a:chOff x="6248397" y="1383268"/>
            <a:chExt cx="2776657" cy="1424464"/>
          </a:xfrm>
        </p:grpSpPr>
        <p:sp>
          <p:nvSpPr>
            <p:cNvPr id="26713" name="TextBox 37"/>
            <p:cNvSpPr txBox="1">
              <a:spLocks noChangeArrowheads="1"/>
            </p:cNvSpPr>
            <p:nvPr/>
          </p:nvSpPr>
          <p:spPr bwMode="auto">
            <a:xfrm>
              <a:off x="6248397" y="2133600"/>
              <a:ext cx="114300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800">
                  <a:latin typeface="Palatino"/>
                  <a:cs typeface="Palatino"/>
                </a:rPr>
                <a:t>P(s | +e)</a:t>
              </a:r>
            </a:p>
          </p:txBody>
        </p:sp>
        <p:grpSp>
          <p:nvGrpSpPr>
            <p:cNvPr id="26714" name="Group 124"/>
            <p:cNvGrpSpPr>
              <a:grpSpLocks/>
            </p:cNvGrpSpPr>
            <p:nvPr/>
          </p:nvGrpSpPr>
          <p:grpSpPr bwMode="auto">
            <a:xfrm>
              <a:off x="6629400" y="1383268"/>
              <a:ext cx="2395654" cy="1424464"/>
              <a:chOff x="6629400" y="1383268"/>
              <a:chExt cx="2395654" cy="1424464"/>
            </a:xfrm>
          </p:grpSpPr>
          <p:grpSp>
            <p:nvGrpSpPr>
              <p:cNvPr id="26715" name="Group 7"/>
              <p:cNvGrpSpPr>
                <a:grpSpLocks/>
              </p:cNvGrpSpPr>
              <p:nvPr/>
            </p:nvGrpSpPr>
            <p:grpSpPr bwMode="auto">
              <a:xfrm>
                <a:off x="6934200" y="1600586"/>
                <a:ext cx="2090854" cy="1104256"/>
                <a:chOff x="228600" y="1677500"/>
                <a:chExt cx="8534400" cy="3148500"/>
              </a:xfrm>
            </p:grpSpPr>
            <p:grpSp>
              <p:nvGrpSpPr>
                <p:cNvPr id="26719" name="Group 5"/>
                <p:cNvGrpSpPr>
                  <a:grpSpLocks/>
                </p:cNvGrpSpPr>
                <p:nvPr/>
              </p:nvGrpSpPr>
              <p:grpSpPr bwMode="auto">
                <a:xfrm>
                  <a:off x="228600" y="4267200"/>
                  <a:ext cx="1828800" cy="558800"/>
                  <a:chOff x="4368" y="1728"/>
                  <a:chExt cx="528" cy="352"/>
                </a:xfrm>
              </p:grpSpPr>
              <p:sp>
                <p:nvSpPr>
                  <p:cNvPr id="26738" name="Freeform 33"/>
                  <p:cNvSpPr>
                    <a:spLocks/>
                  </p:cNvSpPr>
                  <p:nvPr/>
                </p:nvSpPr>
                <p:spPr bwMode="auto">
                  <a:xfrm>
                    <a:off x="4368" y="1728"/>
                    <a:ext cx="528" cy="336"/>
                  </a:xfrm>
                  <a:custGeom>
                    <a:avLst/>
                    <a:gdLst>
                      <a:gd name="T0" fmla="*/ 16 w 783"/>
                      <a:gd name="T1" fmla="*/ 0 h 288"/>
                      <a:gd name="T2" fmla="*/ 0 w 783"/>
                      <a:gd name="T3" fmla="*/ 496 h 288"/>
                      <a:gd name="T4" fmla="*/ 16 w 783"/>
                      <a:gd name="T5" fmla="*/ 988 h 288"/>
                      <a:gd name="T6" fmla="*/ 34 w 783"/>
                      <a:gd name="T7" fmla="*/ 484 h 288"/>
                      <a:gd name="T8" fmla="*/ 16 w 783"/>
                      <a:gd name="T9" fmla="*/ 0 h 28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83"/>
                      <a:gd name="T16" fmla="*/ 0 h 288"/>
                      <a:gd name="T17" fmla="*/ 783 w 783"/>
                      <a:gd name="T18" fmla="*/ 288 h 28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83" h="288">
                        <a:moveTo>
                          <a:pt x="384" y="0"/>
                        </a:moveTo>
                        <a:lnTo>
                          <a:pt x="0" y="144"/>
                        </a:lnTo>
                        <a:lnTo>
                          <a:pt x="384" y="288"/>
                        </a:lnTo>
                        <a:lnTo>
                          <a:pt x="783" y="141"/>
                        </a:lnTo>
                        <a:lnTo>
                          <a:pt x="384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Palatino"/>
                      <a:cs typeface="Palatino"/>
                    </a:endParaRPr>
                  </a:p>
                </p:txBody>
              </p:sp>
              <p:sp>
                <p:nvSpPr>
                  <p:cNvPr id="26739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12" y="1776"/>
                    <a:ext cx="240" cy="30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endParaRPr lang="en-US" sz="500">
                      <a:latin typeface="Palatino"/>
                      <a:cs typeface="Palatino"/>
                    </a:endParaRPr>
                  </a:p>
                </p:txBody>
              </p:sp>
            </p:grpSp>
            <p:sp>
              <p:nvSpPr>
                <p:cNvPr id="26720" name="Oval 3"/>
                <p:cNvSpPr>
                  <a:spLocks noChangeArrowheads="1"/>
                </p:cNvSpPr>
                <p:nvPr/>
              </p:nvSpPr>
              <p:spPr bwMode="auto">
                <a:xfrm>
                  <a:off x="1524000" y="2895600"/>
                  <a:ext cx="1222375" cy="574675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500">
                    <a:latin typeface="Palatino"/>
                    <a:cs typeface="Palatino"/>
                  </a:endParaRPr>
                </a:p>
              </p:txBody>
            </p:sp>
            <p:sp>
              <p:nvSpPr>
                <p:cNvPr id="26721" name="Oval 3"/>
                <p:cNvSpPr>
                  <a:spLocks noChangeArrowheads="1"/>
                </p:cNvSpPr>
                <p:nvPr/>
              </p:nvSpPr>
              <p:spPr bwMode="auto">
                <a:xfrm>
                  <a:off x="6245225" y="2895600"/>
                  <a:ext cx="1222375" cy="574675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500">
                    <a:latin typeface="Palatino"/>
                    <a:cs typeface="Palatino"/>
                  </a:endParaRPr>
                </a:p>
              </p:txBody>
            </p:sp>
            <p:cxnSp>
              <p:nvCxnSpPr>
                <p:cNvPr id="12" name="Straight Arrow Connector 11"/>
                <p:cNvCxnSpPr>
                  <a:stCxn id="16" idx="3"/>
                  <a:endCxn id="26720" idx="0"/>
                </p:cNvCxnSpPr>
                <p:nvPr/>
              </p:nvCxnSpPr>
              <p:spPr>
                <a:xfrm rot="5400000">
                  <a:off x="2914857" y="1353304"/>
                  <a:ext cx="764355" cy="2326358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Arrow Connector 12"/>
                <p:cNvCxnSpPr>
                  <a:stCxn id="16" idx="3"/>
                  <a:endCxn id="26721" idx="0"/>
                </p:cNvCxnSpPr>
                <p:nvPr/>
              </p:nvCxnSpPr>
              <p:spPr>
                <a:xfrm rot="16200000" flipH="1">
                  <a:off x="5276855" y="1317665"/>
                  <a:ext cx="764355" cy="2397637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" name="Isosceles Triangle 15"/>
                <p:cNvSpPr/>
                <p:nvPr/>
              </p:nvSpPr>
              <p:spPr>
                <a:xfrm>
                  <a:off x="3883483" y="1677500"/>
                  <a:ext cx="1146980" cy="456806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500" dirty="0">
                    <a:solidFill>
                      <a:schemeClr val="tx1"/>
                    </a:solidFill>
                    <a:latin typeface="Palatino"/>
                    <a:cs typeface="Palatino"/>
                  </a:endParaRPr>
                </a:p>
              </p:txBody>
            </p:sp>
            <p:cxnSp>
              <p:nvCxnSpPr>
                <p:cNvPr id="17" name="Straight Arrow Connector 16"/>
                <p:cNvCxnSpPr>
                  <a:stCxn id="26720" idx="4"/>
                </p:cNvCxnSpPr>
                <p:nvPr/>
              </p:nvCxnSpPr>
              <p:spPr>
                <a:xfrm rot="5400000">
                  <a:off x="1201242" y="3336459"/>
                  <a:ext cx="796016" cy="1069214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6726" name="Group 21"/>
                <p:cNvGrpSpPr>
                  <a:grpSpLocks/>
                </p:cNvGrpSpPr>
                <p:nvPr/>
              </p:nvGrpSpPr>
              <p:grpSpPr bwMode="auto">
                <a:xfrm>
                  <a:off x="2209800" y="4267200"/>
                  <a:ext cx="1828800" cy="558800"/>
                  <a:chOff x="4368" y="1728"/>
                  <a:chExt cx="528" cy="352"/>
                </a:xfrm>
              </p:grpSpPr>
              <p:sp>
                <p:nvSpPr>
                  <p:cNvPr id="26736" name="Freeform 31"/>
                  <p:cNvSpPr>
                    <a:spLocks/>
                  </p:cNvSpPr>
                  <p:nvPr/>
                </p:nvSpPr>
                <p:spPr bwMode="auto">
                  <a:xfrm>
                    <a:off x="4368" y="1728"/>
                    <a:ext cx="528" cy="336"/>
                  </a:xfrm>
                  <a:custGeom>
                    <a:avLst/>
                    <a:gdLst>
                      <a:gd name="T0" fmla="*/ 16 w 783"/>
                      <a:gd name="T1" fmla="*/ 0 h 288"/>
                      <a:gd name="T2" fmla="*/ 0 w 783"/>
                      <a:gd name="T3" fmla="*/ 496 h 288"/>
                      <a:gd name="T4" fmla="*/ 16 w 783"/>
                      <a:gd name="T5" fmla="*/ 988 h 288"/>
                      <a:gd name="T6" fmla="*/ 34 w 783"/>
                      <a:gd name="T7" fmla="*/ 484 h 288"/>
                      <a:gd name="T8" fmla="*/ 16 w 783"/>
                      <a:gd name="T9" fmla="*/ 0 h 28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83"/>
                      <a:gd name="T16" fmla="*/ 0 h 288"/>
                      <a:gd name="T17" fmla="*/ 783 w 783"/>
                      <a:gd name="T18" fmla="*/ 288 h 28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83" h="288">
                        <a:moveTo>
                          <a:pt x="384" y="0"/>
                        </a:moveTo>
                        <a:lnTo>
                          <a:pt x="0" y="144"/>
                        </a:lnTo>
                        <a:lnTo>
                          <a:pt x="384" y="288"/>
                        </a:lnTo>
                        <a:lnTo>
                          <a:pt x="783" y="141"/>
                        </a:lnTo>
                        <a:lnTo>
                          <a:pt x="384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Palatino"/>
                      <a:cs typeface="Palatino"/>
                    </a:endParaRPr>
                  </a:p>
                </p:txBody>
              </p:sp>
              <p:sp>
                <p:nvSpPr>
                  <p:cNvPr id="26737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12" y="1776"/>
                    <a:ext cx="240" cy="30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endParaRPr lang="en-US" sz="500">
                      <a:latin typeface="Palatino"/>
                      <a:cs typeface="Palatino"/>
                    </a:endParaRPr>
                  </a:p>
                </p:txBody>
              </p:sp>
            </p:grpSp>
            <p:cxnSp>
              <p:nvCxnSpPr>
                <p:cNvPr id="20" name="Straight Arrow Connector 19"/>
                <p:cNvCxnSpPr>
                  <a:stCxn id="26720" idx="4"/>
                </p:cNvCxnSpPr>
                <p:nvPr/>
              </p:nvCxnSpPr>
              <p:spPr>
                <a:xfrm rot="16200000" flipH="1">
                  <a:off x="2231576" y="3375339"/>
                  <a:ext cx="796016" cy="991457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6728" name="Group 34"/>
                <p:cNvGrpSpPr>
                  <a:grpSpLocks/>
                </p:cNvGrpSpPr>
                <p:nvPr/>
              </p:nvGrpSpPr>
              <p:grpSpPr bwMode="auto">
                <a:xfrm>
                  <a:off x="4953000" y="4267200"/>
                  <a:ext cx="1828800" cy="558800"/>
                  <a:chOff x="4368" y="1728"/>
                  <a:chExt cx="528" cy="352"/>
                </a:xfrm>
              </p:grpSpPr>
              <p:sp>
                <p:nvSpPr>
                  <p:cNvPr id="26734" name="Freeform 29"/>
                  <p:cNvSpPr>
                    <a:spLocks/>
                  </p:cNvSpPr>
                  <p:nvPr/>
                </p:nvSpPr>
                <p:spPr bwMode="auto">
                  <a:xfrm>
                    <a:off x="4368" y="1728"/>
                    <a:ext cx="528" cy="336"/>
                  </a:xfrm>
                  <a:custGeom>
                    <a:avLst/>
                    <a:gdLst>
                      <a:gd name="T0" fmla="*/ 16 w 783"/>
                      <a:gd name="T1" fmla="*/ 0 h 288"/>
                      <a:gd name="T2" fmla="*/ 0 w 783"/>
                      <a:gd name="T3" fmla="*/ 496 h 288"/>
                      <a:gd name="T4" fmla="*/ 16 w 783"/>
                      <a:gd name="T5" fmla="*/ 988 h 288"/>
                      <a:gd name="T6" fmla="*/ 34 w 783"/>
                      <a:gd name="T7" fmla="*/ 484 h 288"/>
                      <a:gd name="T8" fmla="*/ 16 w 783"/>
                      <a:gd name="T9" fmla="*/ 0 h 28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83"/>
                      <a:gd name="T16" fmla="*/ 0 h 288"/>
                      <a:gd name="T17" fmla="*/ 783 w 783"/>
                      <a:gd name="T18" fmla="*/ 288 h 28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83" h="288">
                        <a:moveTo>
                          <a:pt x="384" y="0"/>
                        </a:moveTo>
                        <a:lnTo>
                          <a:pt x="0" y="144"/>
                        </a:lnTo>
                        <a:lnTo>
                          <a:pt x="384" y="288"/>
                        </a:lnTo>
                        <a:lnTo>
                          <a:pt x="783" y="141"/>
                        </a:lnTo>
                        <a:lnTo>
                          <a:pt x="384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Palatino"/>
                      <a:cs typeface="Palatino"/>
                    </a:endParaRPr>
                  </a:p>
                </p:txBody>
              </p:sp>
              <p:sp>
                <p:nvSpPr>
                  <p:cNvPr id="26735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12" y="1776"/>
                    <a:ext cx="240" cy="30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endParaRPr lang="en-US" sz="500">
                      <a:latin typeface="Palatino"/>
                      <a:cs typeface="Palatino"/>
                    </a:endParaRPr>
                  </a:p>
                </p:txBody>
              </p:sp>
            </p:grpSp>
            <p:cxnSp>
              <p:nvCxnSpPr>
                <p:cNvPr id="23" name="Straight Arrow Connector 22"/>
                <p:cNvCxnSpPr/>
                <p:nvPr/>
              </p:nvCxnSpPr>
              <p:spPr>
                <a:xfrm rot="5400000">
                  <a:off x="5925233" y="3336458"/>
                  <a:ext cx="796016" cy="1069219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6730" name="Group 38"/>
                <p:cNvGrpSpPr>
                  <a:grpSpLocks/>
                </p:cNvGrpSpPr>
                <p:nvPr/>
              </p:nvGrpSpPr>
              <p:grpSpPr bwMode="auto">
                <a:xfrm>
                  <a:off x="6934200" y="4267200"/>
                  <a:ext cx="1828800" cy="558800"/>
                  <a:chOff x="4368" y="1728"/>
                  <a:chExt cx="528" cy="352"/>
                </a:xfrm>
              </p:grpSpPr>
              <p:sp>
                <p:nvSpPr>
                  <p:cNvPr id="26732" name="Freeform 27"/>
                  <p:cNvSpPr>
                    <a:spLocks/>
                  </p:cNvSpPr>
                  <p:nvPr/>
                </p:nvSpPr>
                <p:spPr bwMode="auto">
                  <a:xfrm>
                    <a:off x="4368" y="1728"/>
                    <a:ext cx="528" cy="336"/>
                  </a:xfrm>
                  <a:custGeom>
                    <a:avLst/>
                    <a:gdLst>
                      <a:gd name="T0" fmla="*/ 16 w 783"/>
                      <a:gd name="T1" fmla="*/ 0 h 288"/>
                      <a:gd name="T2" fmla="*/ 0 w 783"/>
                      <a:gd name="T3" fmla="*/ 496 h 288"/>
                      <a:gd name="T4" fmla="*/ 16 w 783"/>
                      <a:gd name="T5" fmla="*/ 988 h 288"/>
                      <a:gd name="T6" fmla="*/ 34 w 783"/>
                      <a:gd name="T7" fmla="*/ 484 h 288"/>
                      <a:gd name="T8" fmla="*/ 16 w 783"/>
                      <a:gd name="T9" fmla="*/ 0 h 28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83"/>
                      <a:gd name="T16" fmla="*/ 0 h 288"/>
                      <a:gd name="T17" fmla="*/ 783 w 783"/>
                      <a:gd name="T18" fmla="*/ 288 h 28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83" h="288">
                        <a:moveTo>
                          <a:pt x="384" y="0"/>
                        </a:moveTo>
                        <a:lnTo>
                          <a:pt x="0" y="144"/>
                        </a:lnTo>
                        <a:lnTo>
                          <a:pt x="384" y="288"/>
                        </a:lnTo>
                        <a:lnTo>
                          <a:pt x="783" y="141"/>
                        </a:lnTo>
                        <a:lnTo>
                          <a:pt x="384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Palatino"/>
                      <a:cs typeface="Palatino"/>
                    </a:endParaRPr>
                  </a:p>
                </p:txBody>
              </p:sp>
              <p:sp>
                <p:nvSpPr>
                  <p:cNvPr id="26733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12" y="1776"/>
                    <a:ext cx="240" cy="30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endParaRPr lang="en-US" sz="500">
                      <a:latin typeface="Palatino"/>
                      <a:cs typeface="Palatino"/>
                    </a:endParaRPr>
                  </a:p>
                </p:txBody>
              </p:sp>
            </p:grpSp>
            <p:cxnSp>
              <p:nvCxnSpPr>
                <p:cNvPr id="25" name="Straight Arrow Connector 24"/>
                <p:cNvCxnSpPr/>
                <p:nvPr/>
              </p:nvCxnSpPr>
              <p:spPr>
                <a:xfrm rot="16200000" flipH="1">
                  <a:off x="6955571" y="3375340"/>
                  <a:ext cx="796016" cy="991453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6716" name="TextBox 35"/>
              <p:cNvSpPr txBox="1">
                <a:spLocks noChangeArrowheads="1"/>
              </p:cNvSpPr>
              <p:nvPr/>
            </p:nvSpPr>
            <p:spPr bwMode="auto">
              <a:xfrm>
                <a:off x="7391447" y="1383268"/>
                <a:ext cx="609554" cy="3690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sz="1800">
                    <a:latin typeface="Palatino"/>
                    <a:cs typeface="Palatino"/>
                  </a:rPr>
                  <a:t>{+e}</a:t>
                </a:r>
              </a:p>
            </p:txBody>
          </p:sp>
          <p:sp>
            <p:nvSpPr>
              <p:cNvPr id="26717" name="TextBox 36"/>
              <p:cNvSpPr txBox="1">
                <a:spLocks noChangeArrowheads="1"/>
              </p:cNvSpPr>
              <p:nvPr/>
            </p:nvSpPr>
            <p:spPr bwMode="auto">
              <a:xfrm>
                <a:off x="7162800" y="1611868"/>
                <a:ext cx="5334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sz="1800">
                    <a:latin typeface="Palatino"/>
                    <a:cs typeface="Palatino"/>
                  </a:rPr>
                  <a:t>a</a:t>
                </a:r>
              </a:p>
            </p:txBody>
          </p:sp>
          <p:sp>
            <p:nvSpPr>
              <p:cNvPr id="26718" name="TextBox 38"/>
              <p:cNvSpPr txBox="1">
                <a:spLocks noChangeArrowheads="1"/>
              </p:cNvSpPr>
              <p:nvPr/>
            </p:nvSpPr>
            <p:spPr bwMode="auto">
              <a:xfrm>
                <a:off x="6629400" y="2438400"/>
                <a:ext cx="10668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sz="1800">
                    <a:latin typeface="Palatino"/>
                    <a:cs typeface="Palatino"/>
                  </a:rPr>
                  <a:t>U</a:t>
                </a:r>
              </a:p>
            </p:txBody>
          </p:sp>
        </p:grpSp>
      </p:grpSp>
      <p:grpSp>
        <p:nvGrpSpPr>
          <p:cNvPr id="9" name="Group 125"/>
          <p:cNvGrpSpPr>
            <a:grpSpLocks/>
          </p:cNvGrpSpPr>
          <p:nvPr/>
        </p:nvGrpSpPr>
        <p:grpSpPr bwMode="auto">
          <a:xfrm>
            <a:off x="6781800" y="2895600"/>
            <a:ext cx="3233738" cy="1412875"/>
            <a:chOff x="5791191" y="2895600"/>
            <a:chExt cx="3233863" cy="1412796"/>
          </a:xfrm>
        </p:grpSpPr>
        <p:grpSp>
          <p:nvGrpSpPr>
            <p:cNvPr id="26687" name="Group 39"/>
            <p:cNvGrpSpPr>
              <a:grpSpLocks/>
            </p:cNvGrpSpPr>
            <p:nvPr/>
          </p:nvGrpSpPr>
          <p:grpSpPr bwMode="auto">
            <a:xfrm>
              <a:off x="6934200" y="3113076"/>
              <a:ext cx="2090854" cy="1104097"/>
              <a:chOff x="228600" y="1677951"/>
              <a:chExt cx="8534400" cy="3148049"/>
            </a:xfrm>
          </p:grpSpPr>
          <p:grpSp>
            <p:nvGrpSpPr>
              <p:cNvPr id="26692" name="Group 5"/>
              <p:cNvGrpSpPr>
                <a:grpSpLocks/>
              </p:cNvGrpSpPr>
              <p:nvPr/>
            </p:nvGrpSpPr>
            <p:grpSpPr bwMode="auto">
              <a:xfrm>
                <a:off x="228600" y="4267200"/>
                <a:ext cx="1828800" cy="558800"/>
                <a:chOff x="4368" y="1728"/>
                <a:chExt cx="528" cy="352"/>
              </a:xfrm>
            </p:grpSpPr>
            <p:sp>
              <p:nvSpPr>
                <p:cNvPr id="26711" name="Freeform 59"/>
                <p:cNvSpPr>
                  <a:spLocks/>
                </p:cNvSpPr>
                <p:nvPr/>
              </p:nvSpPr>
              <p:spPr bwMode="auto">
                <a:xfrm>
                  <a:off x="4368" y="1728"/>
                  <a:ext cx="528" cy="336"/>
                </a:xfrm>
                <a:custGeom>
                  <a:avLst/>
                  <a:gdLst>
                    <a:gd name="T0" fmla="*/ 16 w 783"/>
                    <a:gd name="T1" fmla="*/ 0 h 288"/>
                    <a:gd name="T2" fmla="*/ 0 w 783"/>
                    <a:gd name="T3" fmla="*/ 496 h 288"/>
                    <a:gd name="T4" fmla="*/ 16 w 783"/>
                    <a:gd name="T5" fmla="*/ 988 h 288"/>
                    <a:gd name="T6" fmla="*/ 34 w 783"/>
                    <a:gd name="T7" fmla="*/ 484 h 288"/>
                    <a:gd name="T8" fmla="*/ 16 w 783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3"/>
                    <a:gd name="T16" fmla="*/ 0 h 288"/>
                    <a:gd name="T17" fmla="*/ 783 w 783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3" h="288">
                      <a:moveTo>
                        <a:pt x="384" y="0"/>
                      </a:moveTo>
                      <a:lnTo>
                        <a:pt x="0" y="144"/>
                      </a:lnTo>
                      <a:lnTo>
                        <a:pt x="384" y="288"/>
                      </a:lnTo>
                      <a:lnTo>
                        <a:pt x="783" y="141"/>
                      </a:lnTo>
                      <a:lnTo>
                        <a:pt x="38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Palatino"/>
                    <a:cs typeface="Palatino"/>
                  </a:endParaRPr>
                </a:p>
              </p:txBody>
            </p:sp>
            <p:sp>
              <p:nvSpPr>
                <p:cNvPr id="26712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512" y="1776"/>
                  <a:ext cx="240" cy="3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endParaRPr lang="en-US" sz="500">
                    <a:latin typeface="Palatino"/>
                    <a:cs typeface="Palatino"/>
                  </a:endParaRPr>
                </a:p>
              </p:txBody>
            </p:sp>
          </p:grpSp>
          <p:sp>
            <p:nvSpPr>
              <p:cNvPr id="26693" name="Oval 3"/>
              <p:cNvSpPr>
                <a:spLocks noChangeArrowheads="1"/>
              </p:cNvSpPr>
              <p:nvPr/>
            </p:nvSpPr>
            <p:spPr bwMode="auto">
              <a:xfrm>
                <a:off x="1524000" y="2895600"/>
                <a:ext cx="1222375" cy="57467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500">
                  <a:latin typeface="Palatino"/>
                  <a:cs typeface="Palatino"/>
                </a:endParaRPr>
              </a:p>
            </p:txBody>
          </p:sp>
          <p:sp>
            <p:nvSpPr>
              <p:cNvPr id="26694" name="Oval 3"/>
              <p:cNvSpPr>
                <a:spLocks noChangeArrowheads="1"/>
              </p:cNvSpPr>
              <p:nvPr/>
            </p:nvSpPr>
            <p:spPr bwMode="auto">
              <a:xfrm>
                <a:off x="6245225" y="2895600"/>
                <a:ext cx="1222375" cy="57467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500">
                  <a:latin typeface="Palatino"/>
                  <a:cs typeface="Palatino"/>
                </a:endParaRPr>
              </a:p>
            </p:txBody>
          </p:sp>
          <p:cxnSp>
            <p:nvCxnSpPr>
              <p:cNvPr id="44" name="Straight Arrow Connector 43"/>
              <p:cNvCxnSpPr>
                <a:stCxn id="46" idx="3"/>
                <a:endCxn id="26693" idx="0"/>
              </p:cNvCxnSpPr>
              <p:nvPr/>
            </p:nvCxnSpPr>
            <p:spPr>
              <a:xfrm rot="5400000">
                <a:off x="2916868" y="1352102"/>
                <a:ext cx="760384" cy="232634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>
                <a:stCxn id="46" idx="3"/>
                <a:endCxn id="26694" idx="0"/>
              </p:cNvCxnSpPr>
              <p:nvPr/>
            </p:nvCxnSpPr>
            <p:spPr>
              <a:xfrm rot="16200000" flipH="1">
                <a:off x="5278855" y="1316462"/>
                <a:ext cx="760384" cy="239762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Isosceles Triangle 45"/>
              <p:cNvSpPr/>
              <p:nvPr/>
            </p:nvSpPr>
            <p:spPr>
              <a:xfrm>
                <a:off x="3883504" y="1677951"/>
                <a:ext cx="1146975" cy="457134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500" dirty="0">
                  <a:solidFill>
                    <a:schemeClr val="tx1"/>
                  </a:solidFill>
                  <a:latin typeface="Palatino"/>
                  <a:cs typeface="Palatino"/>
                </a:endParaRPr>
              </a:p>
            </p:txBody>
          </p:sp>
          <p:cxnSp>
            <p:nvCxnSpPr>
              <p:cNvPr id="47" name="Straight Arrow Connector 46"/>
              <p:cNvCxnSpPr>
                <a:stCxn id="26693" idx="4"/>
              </p:cNvCxnSpPr>
              <p:nvPr/>
            </p:nvCxnSpPr>
            <p:spPr>
              <a:xfrm rot="5400000">
                <a:off x="1200985" y="3333974"/>
                <a:ext cx="796593" cy="106921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699" name="Group 21"/>
              <p:cNvGrpSpPr>
                <a:grpSpLocks/>
              </p:cNvGrpSpPr>
              <p:nvPr/>
            </p:nvGrpSpPr>
            <p:grpSpPr bwMode="auto">
              <a:xfrm>
                <a:off x="2209800" y="4267200"/>
                <a:ext cx="1828800" cy="558800"/>
                <a:chOff x="4368" y="1728"/>
                <a:chExt cx="528" cy="352"/>
              </a:xfrm>
            </p:grpSpPr>
            <p:sp>
              <p:nvSpPr>
                <p:cNvPr id="26709" name="Freeform 57"/>
                <p:cNvSpPr>
                  <a:spLocks/>
                </p:cNvSpPr>
                <p:nvPr/>
              </p:nvSpPr>
              <p:spPr bwMode="auto">
                <a:xfrm>
                  <a:off x="4368" y="1728"/>
                  <a:ext cx="528" cy="336"/>
                </a:xfrm>
                <a:custGeom>
                  <a:avLst/>
                  <a:gdLst>
                    <a:gd name="T0" fmla="*/ 16 w 783"/>
                    <a:gd name="T1" fmla="*/ 0 h 288"/>
                    <a:gd name="T2" fmla="*/ 0 w 783"/>
                    <a:gd name="T3" fmla="*/ 496 h 288"/>
                    <a:gd name="T4" fmla="*/ 16 w 783"/>
                    <a:gd name="T5" fmla="*/ 988 h 288"/>
                    <a:gd name="T6" fmla="*/ 34 w 783"/>
                    <a:gd name="T7" fmla="*/ 484 h 288"/>
                    <a:gd name="T8" fmla="*/ 16 w 783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3"/>
                    <a:gd name="T16" fmla="*/ 0 h 288"/>
                    <a:gd name="T17" fmla="*/ 783 w 783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3" h="288">
                      <a:moveTo>
                        <a:pt x="384" y="0"/>
                      </a:moveTo>
                      <a:lnTo>
                        <a:pt x="0" y="144"/>
                      </a:lnTo>
                      <a:lnTo>
                        <a:pt x="384" y="288"/>
                      </a:lnTo>
                      <a:lnTo>
                        <a:pt x="783" y="141"/>
                      </a:lnTo>
                      <a:lnTo>
                        <a:pt x="38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Palatino"/>
                    <a:cs typeface="Palatino"/>
                  </a:endParaRPr>
                </a:p>
              </p:txBody>
            </p:sp>
            <p:sp>
              <p:nvSpPr>
                <p:cNvPr id="26710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512" y="1776"/>
                  <a:ext cx="240" cy="3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endParaRPr lang="en-US" sz="500">
                    <a:latin typeface="Palatino"/>
                    <a:cs typeface="Palatino"/>
                  </a:endParaRPr>
                </a:p>
              </p:txBody>
            </p:sp>
          </p:grpSp>
          <p:cxnSp>
            <p:nvCxnSpPr>
              <p:cNvPr id="49" name="Straight Arrow Connector 48"/>
              <p:cNvCxnSpPr>
                <a:stCxn id="26693" idx="4"/>
              </p:cNvCxnSpPr>
              <p:nvPr/>
            </p:nvCxnSpPr>
            <p:spPr>
              <a:xfrm rot="16200000" flipH="1">
                <a:off x="2231314" y="3372854"/>
                <a:ext cx="796593" cy="99145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701" name="Group 34"/>
              <p:cNvGrpSpPr>
                <a:grpSpLocks/>
              </p:cNvGrpSpPr>
              <p:nvPr/>
            </p:nvGrpSpPr>
            <p:grpSpPr bwMode="auto">
              <a:xfrm>
                <a:off x="4953000" y="4267200"/>
                <a:ext cx="1828800" cy="558800"/>
                <a:chOff x="4368" y="1728"/>
                <a:chExt cx="528" cy="352"/>
              </a:xfrm>
            </p:grpSpPr>
            <p:sp>
              <p:nvSpPr>
                <p:cNvPr id="26707" name="Freeform 55"/>
                <p:cNvSpPr>
                  <a:spLocks/>
                </p:cNvSpPr>
                <p:nvPr/>
              </p:nvSpPr>
              <p:spPr bwMode="auto">
                <a:xfrm>
                  <a:off x="4368" y="1728"/>
                  <a:ext cx="528" cy="336"/>
                </a:xfrm>
                <a:custGeom>
                  <a:avLst/>
                  <a:gdLst>
                    <a:gd name="T0" fmla="*/ 16 w 783"/>
                    <a:gd name="T1" fmla="*/ 0 h 288"/>
                    <a:gd name="T2" fmla="*/ 0 w 783"/>
                    <a:gd name="T3" fmla="*/ 496 h 288"/>
                    <a:gd name="T4" fmla="*/ 16 w 783"/>
                    <a:gd name="T5" fmla="*/ 988 h 288"/>
                    <a:gd name="T6" fmla="*/ 34 w 783"/>
                    <a:gd name="T7" fmla="*/ 484 h 288"/>
                    <a:gd name="T8" fmla="*/ 16 w 783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3"/>
                    <a:gd name="T16" fmla="*/ 0 h 288"/>
                    <a:gd name="T17" fmla="*/ 783 w 783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3" h="288">
                      <a:moveTo>
                        <a:pt x="384" y="0"/>
                      </a:moveTo>
                      <a:lnTo>
                        <a:pt x="0" y="144"/>
                      </a:lnTo>
                      <a:lnTo>
                        <a:pt x="384" y="288"/>
                      </a:lnTo>
                      <a:lnTo>
                        <a:pt x="783" y="141"/>
                      </a:lnTo>
                      <a:lnTo>
                        <a:pt x="38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Palatino"/>
                    <a:cs typeface="Palatino"/>
                  </a:endParaRPr>
                </a:p>
              </p:txBody>
            </p:sp>
            <p:sp>
              <p:nvSpPr>
                <p:cNvPr id="26708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512" y="1776"/>
                  <a:ext cx="240" cy="3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endParaRPr lang="en-US" sz="500">
                    <a:latin typeface="Palatino"/>
                    <a:cs typeface="Palatino"/>
                  </a:endParaRPr>
                </a:p>
              </p:txBody>
            </p:sp>
          </p:grpSp>
          <p:cxnSp>
            <p:nvCxnSpPr>
              <p:cNvPr id="51" name="Straight Arrow Connector 50"/>
              <p:cNvCxnSpPr/>
              <p:nvPr/>
            </p:nvCxnSpPr>
            <p:spPr>
              <a:xfrm rot="5400000">
                <a:off x="5924955" y="3333974"/>
                <a:ext cx="796593" cy="106921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703" name="Group 38"/>
              <p:cNvGrpSpPr>
                <a:grpSpLocks/>
              </p:cNvGrpSpPr>
              <p:nvPr/>
            </p:nvGrpSpPr>
            <p:grpSpPr bwMode="auto">
              <a:xfrm>
                <a:off x="6934200" y="4267200"/>
                <a:ext cx="1828800" cy="558800"/>
                <a:chOff x="4368" y="1728"/>
                <a:chExt cx="528" cy="352"/>
              </a:xfrm>
            </p:grpSpPr>
            <p:sp>
              <p:nvSpPr>
                <p:cNvPr id="26705" name="Freeform 53"/>
                <p:cNvSpPr>
                  <a:spLocks/>
                </p:cNvSpPr>
                <p:nvPr/>
              </p:nvSpPr>
              <p:spPr bwMode="auto">
                <a:xfrm>
                  <a:off x="4368" y="1728"/>
                  <a:ext cx="528" cy="336"/>
                </a:xfrm>
                <a:custGeom>
                  <a:avLst/>
                  <a:gdLst>
                    <a:gd name="T0" fmla="*/ 16 w 783"/>
                    <a:gd name="T1" fmla="*/ 0 h 288"/>
                    <a:gd name="T2" fmla="*/ 0 w 783"/>
                    <a:gd name="T3" fmla="*/ 496 h 288"/>
                    <a:gd name="T4" fmla="*/ 16 w 783"/>
                    <a:gd name="T5" fmla="*/ 988 h 288"/>
                    <a:gd name="T6" fmla="*/ 34 w 783"/>
                    <a:gd name="T7" fmla="*/ 484 h 288"/>
                    <a:gd name="T8" fmla="*/ 16 w 783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3"/>
                    <a:gd name="T16" fmla="*/ 0 h 288"/>
                    <a:gd name="T17" fmla="*/ 783 w 783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3" h="288">
                      <a:moveTo>
                        <a:pt x="384" y="0"/>
                      </a:moveTo>
                      <a:lnTo>
                        <a:pt x="0" y="144"/>
                      </a:lnTo>
                      <a:lnTo>
                        <a:pt x="384" y="288"/>
                      </a:lnTo>
                      <a:lnTo>
                        <a:pt x="783" y="141"/>
                      </a:lnTo>
                      <a:lnTo>
                        <a:pt x="38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Palatino"/>
                    <a:cs typeface="Palatino"/>
                  </a:endParaRPr>
                </a:p>
              </p:txBody>
            </p:sp>
            <p:sp>
              <p:nvSpPr>
                <p:cNvPr id="26706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512" y="1776"/>
                  <a:ext cx="240" cy="3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endParaRPr lang="en-US" sz="500">
                    <a:latin typeface="Palatino"/>
                    <a:cs typeface="Palatino"/>
                  </a:endParaRPr>
                </a:p>
              </p:txBody>
            </p:sp>
          </p:grpSp>
          <p:cxnSp>
            <p:nvCxnSpPr>
              <p:cNvPr id="53" name="Straight Arrow Connector 52"/>
              <p:cNvCxnSpPr/>
              <p:nvPr/>
            </p:nvCxnSpPr>
            <p:spPr>
              <a:xfrm rot="16200000" flipH="1">
                <a:off x="6955289" y="3372855"/>
                <a:ext cx="796593" cy="99144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688" name="TextBox 61"/>
            <p:cNvSpPr txBox="1">
              <a:spLocks noChangeArrowheads="1"/>
            </p:cNvSpPr>
            <p:nvPr/>
          </p:nvSpPr>
          <p:spPr bwMode="auto">
            <a:xfrm>
              <a:off x="6858108" y="2895600"/>
              <a:ext cx="1219171" cy="369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800" dirty="0">
                  <a:latin typeface="Palatino"/>
                  <a:cs typeface="Palatino"/>
                </a:rPr>
                <a:t>{+e, </a:t>
              </a:r>
              <a:r>
                <a:rPr lang="en-US" sz="1800" dirty="0">
                  <a:solidFill>
                    <a:srgbClr val="FF0000"/>
                  </a:solidFill>
                  <a:latin typeface="Palatino"/>
                  <a:cs typeface="Palatino"/>
                </a:rPr>
                <a:t>+e</a:t>
              </a:r>
              <a:r>
                <a:rPr lang="ja-JP" altLang="en-US" sz="1800" dirty="0">
                  <a:solidFill>
                    <a:srgbClr val="FF0000"/>
                  </a:solidFill>
                  <a:latin typeface="Palatino"/>
                  <a:cs typeface="Palatino"/>
                </a:rPr>
                <a:t>’</a:t>
              </a:r>
              <a:r>
                <a:rPr lang="en-US" altLang="ja-JP" sz="1800" dirty="0">
                  <a:latin typeface="Palatino"/>
                  <a:cs typeface="Palatino"/>
                </a:rPr>
                <a:t>}</a:t>
              </a:r>
              <a:endParaRPr lang="en-US" sz="1800" dirty="0">
                <a:latin typeface="Palatino"/>
                <a:cs typeface="Palatino"/>
              </a:endParaRPr>
            </a:p>
          </p:txBody>
        </p:sp>
        <p:sp>
          <p:nvSpPr>
            <p:cNvPr id="26689" name="TextBox 62"/>
            <p:cNvSpPr txBox="1">
              <a:spLocks noChangeArrowheads="1"/>
            </p:cNvSpPr>
            <p:nvPr/>
          </p:nvSpPr>
          <p:spPr bwMode="auto">
            <a:xfrm>
              <a:off x="7162800" y="3124200"/>
              <a:ext cx="5334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800">
                  <a:latin typeface="Palatino"/>
                  <a:cs typeface="Palatino"/>
                </a:rPr>
                <a:t>a</a:t>
              </a:r>
            </a:p>
          </p:txBody>
        </p:sp>
        <p:sp>
          <p:nvSpPr>
            <p:cNvPr id="26690" name="TextBox 63"/>
            <p:cNvSpPr txBox="1">
              <a:spLocks noChangeArrowheads="1"/>
            </p:cNvSpPr>
            <p:nvPr/>
          </p:nvSpPr>
          <p:spPr bwMode="auto">
            <a:xfrm>
              <a:off x="5791191" y="3645932"/>
              <a:ext cx="1752609" cy="369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800" dirty="0">
                  <a:latin typeface="Palatino"/>
                  <a:cs typeface="Palatino"/>
                </a:rPr>
                <a:t>P(s | +e, </a:t>
              </a:r>
              <a:r>
                <a:rPr lang="en-US" sz="1800" dirty="0">
                  <a:solidFill>
                    <a:srgbClr val="FF0000"/>
                  </a:solidFill>
                  <a:latin typeface="Palatino"/>
                  <a:cs typeface="Palatino"/>
                </a:rPr>
                <a:t>+e</a:t>
              </a:r>
              <a:r>
                <a:rPr lang="ja-JP" altLang="en-US" sz="1800" dirty="0">
                  <a:solidFill>
                    <a:srgbClr val="FF0000"/>
                  </a:solidFill>
                  <a:latin typeface="Palatino"/>
                  <a:cs typeface="Palatino"/>
                </a:rPr>
                <a:t>’</a:t>
              </a:r>
              <a:r>
                <a:rPr lang="en-US" altLang="ja-JP" sz="1800" dirty="0">
                  <a:latin typeface="Palatino"/>
                  <a:cs typeface="Palatino"/>
                </a:rPr>
                <a:t>)</a:t>
              </a:r>
              <a:endParaRPr lang="en-US" sz="1800" dirty="0">
                <a:latin typeface="Palatino"/>
                <a:cs typeface="Palatino"/>
              </a:endParaRPr>
            </a:p>
          </p:txBody>
        </p:sp>
        <p:sp>
          <p:nvSpPr>
            <p:cNvPr id="26691" name="TextBox 64"/>
            <p:cNvSpPr txBox="1">
              <a:spLocks noChangeArrowheads="1"/>
            </p:cNvSpPr>
            <p:nvPr/>
          </p:nvSpPr>
          <p:spPr bwMode="auto">
            <a:xfrm>
              <a:off x="6629400" y="3939064"/>
              <a:ext cx="5334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800">
                  <a:latin typeface="Palatino"/>
                  <a:cs typeface="Palatino"/>
                </a:rPr>
                <a:t>U</a:t>
              </a:r>
            </a:p>
          </p:txBody>
        </p:sp>
      </p:grpSp>
      <p:grpSp>
        <p:nvGrpSpPr>
          <p:cNvPr id="19" name="Group 126"/>
          <p:cNvGrpSpPr>
            <a:grpSpLocks/>
          </p:cNvGrpSpPr>
          <p:nvPr/>
        </p:nvGrpSpPr>
        <p:grpSpPr bwMode="auto">
          <a:xfrm>
            <a:off x="7315200" y="4430714"/>
            <a:ext cx="2743200" cy="1556364"/>
            <a:chOff x="6324600" y="4431268"/>
            <a:chExt cx="2743200" cy="1556257"/>
          </a:xfrm>
        </p:grpSpPr>
        <p:grpSp>
          <p:nvGrpSpPr>
            <p:cNvPr id="26637" name="Group 69"/>
            <p:cNvGrpSpPr>
              <a:grpSpLocks/>
            </p:cNvGrpSpPr>
            <p:nvPr/>
          </p:nvGrpSpPr>
          <p:grpSpPr bwMode="auto">
            <a:xfrm>
              <a:off x="6629400" y="5307508"/>
              <a:ext cx="1143000" cy="680017"/>
              <a:chOff x="228600" y="1679295"/>
              <a:chExt cx="8534400" cy="3546755"/>
            </a:xfrm>
          </p:grpSpPr>
          <p:grpSp>
            <p:nvGrpSpPr>
              <p:cNvPr id="26666" name="Group 5"/>
              <p:cNvGrpSpPr>
                <a:grpSpLocks/>
              </p:cNvGrpSpPr>
              <p:nvPr/>
            </p:nvGrpSpPr>
            <p:grpSpPr bwMode="auto">
              <a:xfrm>
                <a:off x="228600" y="4267200"/>
                <a:ext cx="1828800" cy="958850"/>
                <a:chOff x="4368" y="1728"/>
                <a:chExt cx="528" cy="604"/>
              </a:xfrm>
            </p:grpSpPr>
            <p:sp>
              <p:nvSpPr>
                <p:cNvPr id="26685" name="Freeform 89"/>
                <p:cNvSpPr>
                  <a:spLocks/>
                </p:cNvSpPr>
                <p:nvPr/>
              </p:nvSpPr>
              <p:spPr bwMode="auto">
                <a:xfrm>
                  <a:off x="4368" y="1728"/>
                  <a:ext cx="528" cy="336"/>
                </a:xfrm>
                <a:custGeom>
                  <a:avLst/>
                  <a:gdLst>
                    <a:gd name="T0" fmla="*/ 16 w 783"/>
                    <a:gd name="T1" fmla="*/ 0 h 288"/>
                    <a:gd name="T2" fmla="*/ 0 w 783"/>
                    <a:gd name="T3" fmla="*/ 496 h 288"/>
                    <a:gd name="T4" fmla="*/ 16 w 783"/>
                    <a:gd name="T5" fmla="*/ 988 h 288"/>
                    <a:gd name="T6" fmla="*/ 34 w 783"/>
                    <a:gd name="T7" fmla="*/ 484 h 288"/>
                    <a:gd name="T8" fmla="*/ 16 w 783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3"/>
                    <a:gd name="T16" fmla="*/ 0 h 288"/>
                    <a:gd name="T17" fmla="*/ 783 w 783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3" h="288">
                      <a:moveTo>
                        <a:pt x="384" y="0"/>
                      </a:moveTo>
                      <a:lnTo>
                        <a:pt x="0" y="144"/>
                      </a:lnTo>
                      <a:lnTo>
                        <a:pt x="384" y="288"/>
                      </a:lnTo>
                      <a:lnTo>
                        <a:pt x="783" y="141"/>
                      </a:lnTo>
                      <a:lnTo>
                        <a:pt x="38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Palatino"/>
                    <a:cs typeface="Palatino"/>
                  </a:endParaRPr>
                </a:p>
              </p:txBody>
            </p:sp>
            <p:sp>
              <p:nvSpPr>
                <p:cNvPr id="26686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512" y="1776"/>
                  <a:ext cx="240" cy="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endParaRPr lang="en-US" sz="500">
                    <a:latin typeface="Palatino"/>
                    <a:cs typeface="Palatino"/>
                  </a:endParaRPr>
                </a:p>
              </p:txBody>
            </p:sp>
          </p:grpSp>
          <p:sp>
            <p:nvSpPr>
              <p:cNvPr id="26667" name="Oval 3"/>
              <p:cNvSpPr>
                <a:spLocks noChangeArrowheads="1"/>
              </p:cNvSpPr>
              <p:nvPr/>
            </p:nvSpPr>
            <p:spPr bwMode="auto">
              <a:xfrm>
                <a:off x="1524000" y="2895600"/>
                <a:ext cx="1222375" cy="57467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500">
                  <a:latin typeface="Palatino"/>
                  <a:cs typeface="Palatino"/>
                </a:endParaRPr>
              </a:p>
            </p:txBody>
          </p:sp>
          <p:sp>
            <p:nvSpPr>
              <p:cNvPr id="26668" name="Oval 3"/>
              <p:cNvSpPr>
                <a:spLocks noChangeArrowheads="1"/>
              </p:cNvSpPr>
              <p:nvPr/>
            </p:nvSpPr>
            <p:spPr bwMode="auto">
              <a:xfrm>
                <a:off x="6245225" y="2895600"/>
                <a:ext cx="1222375" cy="57467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500">
                  <a:latin typeface="Palatino"/>
                  <a:cs typeface="Palatino"/>
                </a:endParaRPr>
              </a:p>
            </p:txBody>
          </p:sp>
          <p:cxnSp>
            <p:nvCxnSpPr>
              <p:cNvPr id="74" name="Straight Arrow Connector 73"/>
              <p:cNvCxnSpPr>
                <a:stCxn id="76" idx="3"/>
                <a:endCxn id="26667" idx="0"/>
              </p:cNvCxnSpPr>
              <p:nvPr/>
            </p:nvCxnSpPr>
            <p:spPr>
              <a:xfrm rot="5400000">
                <a:off x="2917768" y="1353878"/>
                <a:ext cx="761699" cy="232325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/>
              <p:cNvCxnSpPr>
                <a:stCxn id="76" idx="3"/>
                <a:endCxn id="26668" idx="0"/>
              </p:cNvCxnSpPr>
              <p:nvPr/>
            </p:nvCxnSpPr>
            <p:spPr>
              <a:xfrm rot="16200000" flipH="1">
                <a:off x="5276585" y="1318315"/>
                <a:ext cx="761699" cy="239437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Isosceles Triangle 75"/>
              <p:cNvSpPr/>
              <p:nvPr/>
            </p:nvSpPr>
            <p:spPr>
              <a:xfrm>
                <a:off x="3891284" y="1679295"/>
                <a:ext cx="1137920" cy="455361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500" dirty="0">
                  <a:solidFill>
                    <a:schemeClr val="tx1"/>
                  </a:solidFill>
                  <a:latin typeface="Palatino"/>
                  <a:cs typeface="Palatino"/>
                </a:endParaRPr>
              </a:p>
            </p:txBody>
          </p:sp>
          <p:cxnSp>
            <p:nvCxnSpPr>
              <p:cNvPr id="77" name="Straight Arrow Connector 76"/>
              <p:cNvCxnSpPr>
                <a:stCxn id="26667" idx="4"/>
              </p:cNvCxnSpPr>
              <p:nvPr/>
            </p:nvCxnSpPr>
            <p:spPr>
              <a:xfrm rot="5400000">
                <a:off x="1202044" y="3335776"/>
                <a:ext cx="803093" cy="106680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673" name="Group 21"/>
              <p:cNvGrpSpPr>
                <a:grpSpLocks/>
              </p:cNvGrpSpPr>
              <p:nvPr/>
            </p:nvGrpSpPr>
            <p:grpSpPr bwMode="auto">
              <a:xfrm>
                <a:off x="2209800" y="4267200"/>
                <a:ext cx="1828800" cy="958850"/>
                <a:chOff x="4368" y="1728"/>
                <a:chExt cx="528" cy="604"/>
              </a:xfrm>
            </p:grpSpPr>
            <p:sp>
              <p:nvSpPr>
                <p:cNvPr id="26683" name="Freeform 87"/>
                <p:cNvSpPr>
                  <a:spLocks/>
                </p:cNvSpPr>
                <p:nvPr/>
              </p:nvSpPr>
              <p:spPr bwMode="auto">
                <a:xfrm>
                  <a:off x="4368" y="1728"/>
                  <a:ext cx="528" cy="336"/>
                </a:xfrm>
                <a:custGeom>
                  <a:avLst/>
                  <a:gdLst>
                    <a:gd name="T0" fmla="*/ 16 w 783"/>
                    <a:gd name="T1" fmla="*/ 0 h 288"/>
                    <a:gd name="T2" fmla="*/ 0 w 783"/>
                    <a:gd name="T3" fmla="*/ 496 h 288"/>
                    <a:gd name="T4" fmla="*/ 16 w 783"/>
                    <a:gd name="T5" fmla="*/ 988 h 288"/>
                    <a:gd name="T6" fmla="*/ 34 w 783"/>
                    <a:gd name="T7" fmla="*/ 484 h 288"/>
                    <a:gd name="T8" fmla="*/ 16 w 783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3"/>
                    <a:gd name="T16" fmla="*/ 0 h 288"/>
                    <a:gd name="T17" fmla="*/ 783 w 783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3" h="288">
                      <a:moveTo>
                        <a:pt x="384" y="0"/>
                      </a:moveTo>
                      <a:lnTo>
                        <a:pt x="0" y="144"/>
                      </a:lnTo>
                      <a:lnTo>
                        <a:pt x="384" y="288"/>
                      </a:lnTo>
                      <a:lnTo>
                        <a:pt x="783" y="141"/>
                      </a:lnTo>
                      <a:lnTo>
                        <a:pt x="38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Palatino"/>
                    <a:cs typeface="Palatino"/>
                  </a:endParaRPr>
                </a:p>
              </p:txBody>
            </p:sp>
            <p:sp>
              <p:nvSpPr>
                <p:cNvPr id="26684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512" y="1776"/>
                  <a:ext cx="240" cy="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endParaRPr lang="en-US" sz="500">
                    <a:latin typeface="Palatino"/>
                    <a:cs typeface="Palatino"/>
                  </a:endParaRPr>
                </a:p>
              </p:txBody>
            </p:sp>
          </p:grpSp>
          <p:cxnSp>
            <p:nvCxnSpPr>
              <p:cNvPr id="79" name="Straight Arrow Connector 78"/>
              <p:cNvCxnSpPr>
                <a:stCxn id="26667" idx="4"/>
              </p:cNvCxnSpPr>
              <p:nvPr/>
            </p:nvCxnSpPr>
            <p:spPr>
              <a:xfrm rot="16200000" flipH="1">
                <a:off x="2227352" y="3377268"/>
                <a:ext cx="803093" cy="98382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675" name="Group 34"/>
              <p:cNvGrpSpPr>
                <a:grpSpLocks/>
              </p:cNvGrpSpPr>
              <p:nvPr/>
            </p:nvGrpSpPr>
            <p:grpSpPr bwMode="auto">
              <a:xfrm>
                <a:off x="4953000" y="4267200"/>
                <a:ext cx="1828800" cy="958850"/>
                <a:chOff x="4368" y="1728"/>
                <a:chExt cx="528" cy="604"/>
              </a:xfrm>
            </p:grpSpPr>
            <p:sp>
              <p:nvSpPr>
                <p:cNvPr id="26681" name="Freeform 85"/>
                <p:cNvSpPr>
                  <a:spLocks/>
                </p:cNvSpPr>
                <p:nvPr/>
              </p:nvSpPr>
              <p:spPr bwMode="auto">
                <a:xfrm>
                  <a:off x="4368" y="1728"/>
                  <a:ext cx="528" cy="336"/>
                </a:xfrm>
                <a:custGeom>
                  <a:avLst/>
                  <a:gdLst>
                    <a:gd name="T0" fmla="*/ 16 w 783"/>
                    <a:gd name="T1" fmla="*/ 0 h 288"/>
                    <a:gd name="T2" fmla="*/ 0 w 783"/>
                    <a:gd name="T3" fmla="*/ 496 h 288"/>
                    <a:gd name="T4" fmla="*/ 16 w 783"/>
                    <a:gd name="T5" fmla="*/ 988 h 288"/>
                    <a:gd name="T6" fmla="*/ 34 w 783"/>
                    <a:gd name="T7" fmla="*/ 484 h 288"/>
                    <a:gd name="T8" fmla="*/ 16 w 783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3"/>
                    <a:gd name="T16" fmla="*/ 0 h 288"/>
                    <a:gd name="T17" fmla="*/ 783 w 783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3" h="288">
                      <a:moveTo>
                        <a:pt x="384" y="0"/>
                      </a:moveTo>
                      <a:lnTo>
                        <a:pt x="0" y="144"/>
                      </a:lnTo>
                      <a:lnTo>
                        <a:pt x="384" y="288"/>
                      </a:lnTo>
                      <a:lnTo>
                        <a:pt x="783" y="141"/>
                      </a:lnTo>
                      <a:lnTo>
                        <a:pt x="38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Palatino"/>
                    <a:cs typeface="Palatino"/>
                  </a:endParaRPr>
                </a:p>
              </p:txBody>
            </p:sp>
            <p:sp>
              <p:nvSpPr>
                <p:cNvPr id="26682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512" y="1776"/>
                  <a:ext cx="240" cy="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endParaRPr lang="en-US" sz="500">
                    <a:latin typeface="Palatino"/>
                    <a:cs typeface="Palatino"/>
                  </a:endParaRPr>
                </a:p>
              </p:txBody>
            </p:sp>
          </p:grpSp>
          <p:cxnSp>
            <p:nvCxnSpPr>
              <p:cNvPr id="81" name="Straight Arrow Connector 80"/>
              <p:cNvCxnSpPr/>
              <p:nvPr/>
            </p:nvCxnSpPr>
            <p:spPr>
              <a:xfrm rot="5400000">
                <a:off x="5919671" y="3335776"/>
                <a:ext cx="803093" cy="106680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677" name="Group 38"/>
              <p:cNvGrpSpPr>
                <a:grpSpLocks/>
              </p:cNvGrpSpPr>
              <p:nvPr/>
            </p:nvGrpSpPr>
            <p:grpSpPr bwMode="auto">
              <a:xfrm>
                <a:off x="6934200" y="4267200"/>
                <a:ext cx="1828800" cy="958850"/>
                <a:chOff x="4368" y="1728"/>
                <a:chExt cx="528" cy="604"/>
              </a:xfrm>
            </p:grpSpPr>
            <p:sp>
              <p:nvSpPr>
                <p:cNvPr id="26679" name="Freeform 83"/>
                <p:cNvSpPr>
                  <a:spLocks/>
                </p:cNvSpPr>
                <p:nvPr/>
              </p:nvSpPr>
              <p:spPr bwMode="auto">
                <a:xfrm>
                  <a:off x="4368" y="1728"/>
                  <a:ext cx="528" cy="336"/>
                </a:xfrm>
                <a:custGeom>
                  <a:avLst/>
                  <a:gdLst>
                    <a:gd name="T0" fmla="*/ 16 w 783"/>
                    <a:gd name="T1" fmla="*/ 0 h 288"/>
                    <a:gd name="T2" fmla="*/ 0 w 783"/>
                    <a:gd name="T3" fmla="*/ 496 h 288"/>
                    <a:gd name="T4" fmla="*/ 16 w 783"/>
                    <a:gd name="T5" fmla="*/ 988 h 288"/>
                    <a:gd name="T6" fmla="*/ 34 w 783"/>
                    <a:gd name="T7" fmla="*/ 484 h 288"/>
                    <a:gd name="T8" fmla="*/ 16 w 783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3"/>
                    <a:gd name="T16" fmla="*/ 0 h 288"/>
                    <a:gd name="T17" fmla="*/ 783 w 783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3" h="288">
                      <a:moveTo>
                        <a:pt x="384" y="0"/>
                      </a:moveTo>
                      <a:lnTo>
                        <a:pt x="0" y="144"/>
                      </a:lnTo>
                      <a:lnTo>
                        <a:pt x="384" y="288"/>
                      </a:lnTo>
                      <a:lnTo>
                        <a:pt x="783" y="141"/>
                      </a:lnTo>
                      <a:lnTo>
                        <a:pt x="38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Palatino"/>
                    <a:cs typeface="Palatino"/>
                  </a:endParaRPr>
                </a:p>
              </p:txBody>
            </p:sp>
            <p:sp>
              <p:nvSpPr>
                <p:cNvPr id="26680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512" y="1776"/>
                  <a:ext cx="240" cy="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endParaRPr lang="en-US" sz="500">
                    <a:latin typeface="Palatino"/>
                    <a:cs typeface="Palatino"/>
                  </a:endParaRPr>
                </a:p>
              </p:txBody>
            </p:sp>
          </p:grpSp>
          <p:cxnSp>
            <p:nvCxnSpPr>
              <p:cNvPr id="83" name="Straight Arrow Connector 82"/>
              <p:cNvCxnSpPr/>
              <p:nvPr/>
            </p:nvCxnSpPr>
            <p:spPr>
              <a:xfrm rot="16200000" flipH="1">
                <a:off x="6950907" y="3371339"/>
                <a:ext cx="803093" cy="99568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638" name="Group 91"/>
            <p:cNvGrpSpPr>
              <a:grpSpLocks/>
            </p:cNvGrpSpPr>
            <p:nvPr/>
          </p:nvGrpSpPr>
          <p:grpSpPr bwMode="auto">
            <a:xfrm>
              <a:off x="7924800" y="5307508"/>
              <a:ext cx="1143000" cy="680017"/>
              <a:chOff x="228600" y="1679295"/>
              <a:chExt cx="8534400" cy="3546755"/>
            </a:xfrm>
          </p:grpSpPr>
          <p:grpSp>
            <p:nvGrpSpPr>
              <p:cNvPr id="26645" name="Group 5"/>
              <p:cNvGrpSpPr>
                <a:grpSpLocks/>
              </p:cNvGrpSpPr>
              <p:nvPr/>
            </p:nvGrpSpPr>
            <p:grpSpPr bwMode="auto">
              <a:xfrm>
                <a:off x="228600" y="4267200"/>
                <a:ext cx="1828800" cy="958850"/>
                <a:chOff x="4368" y="1728"/>
                <a:chExt cx="528" cy="604"/>
              </a:xfrm>
            </p:grpSpPr>
            <p:sp>
              <p:nvSpPr>
                <p:cNvPr id="26664" name="Freeform 111"/>
                <p:cNvSpPr>
                  <a:spLocks/>
                </p:cNvSpPr>
                <p:nvPr/>
              </p:nvSpPr>
              <p:spPr bwMode="auto">
                <a:xfrm>
                  <a:off x="4368" y="1728"/>
                  <a:ext cx="528" cy="336"/>
                </a:xfrm>
                <a:custGeom>
                  <a:avLst/>
                  <a:gdLst>
                    <a:gd name="T0" fmla="*/ 16 w 783"/>
                    <a:gd name="T1" fmla="*/ 0 h 288"/>
                    <a:gd name="T2" fmla="*/ 0 w 783"/>
                    <a:gd name="T3" fmla="*/ 496 h 288"/>
                    <a:gd name="T4" fmla="*/ 16 w 783"/>
                    <a:gd name="T5" fmla="*/ 988 h 288"/>
                    <a:gd name="T6" fmla="*/ 34 w 783"/>
                    <a:gd name="T7" fmla="*/ 484 h 288"/>
                    <a:gd name="T8" fmla="*/ 16 w 783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3"/>
                    <a:gd name="T16" fmla="*/ 0 h 288"/>
                    <a:gd name="T17" fmla="*/ 783 w 783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3" h="288">
                      <a:moveTo>
                        <a:pt x="384" y="0"/>
                      </a:moveTo>
                      <a:lnTo>
                        <a:pt x="0" y="144"/>
                      </a:lnTo>
                      <a:lnTo>
                        <a:pt x="384" y="288"/>
                      </a:lnTo>
                      <a:lnTo>
                        <a:pt x="783" y="141"/>
                      </a:lnTo>
                      <a:lnTo>
                        <a:pt x="38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Palatino"/>
                    <a:cs typeface="Palatino"/>
                  </a:endParaRPr>
                </a:p>
              </p:txBody>
            </p:sp>
            <p:sp>
              <p:nvSpPr>
                <p:cNvPr id="26665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512" y="1776"/>
                  <a:ext cx="240" cy="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endParaRPr lang="en-US" sz="500">
                    <a:latin typeface="Palatino"/>
                    <a:cs typeface="Palatino"/>
                  </a:endParaRPr>
                </a:p>
              </p:txBody>
            </p:sp>
          </p:grpSp>
          <p:sp>
            <p:nvSpPr>
              <p:cNvPr id="26646" name="Oval 3"/>
              <p:cNvSpPr>
                <a:spLocks noChangeArrowheads="1"/>
              </p:cNvSpPr>
              <p:nvPr/>
            </p:nvSpPr>
            <p:spPr bwMode="auto">
              <a:xfrm>
                <a:off x="1524000" y="2895600"/>
                <a:ext cx="1222375" cy="57467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500">
                  <a:latin typeface="Palatino"/>
                  <a:cs typeface="Palatino"/>
                </a:endParaRPr>
              </a:p>
            </p:txBody>
          </p:sp>
          <p:sp>
            <p:nvSpPr>
              <p:cNvPr id="26647" name="Oval 3"/>
              <p:cNvSpPr>
                <a:spLocks noChangeArrowheads="1"/>
              </p:cNvSpPr>
              <p:nvPr/>
            </p:nvSpPr>
            <p:spPr bwMode="auto">
              <a:xfrm>
                <a:off x="6245225" y="2895600"/>
                <a:ext cx="1222375" cy="57467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500">
                  <a:latin typeface="Palatino"/>
                  <a:cs typeface="Palatino"/>
                </a:endParaRPr>
              </a:p>
            </p:txBody>
          </p:sp>
          <p:cxnSp>
            <p:nvCxnSpPr>
              <p:cNvPr id="96" name="Straight Arrow Connector 95"/>
              <p:cNvCxnSpPr>
                <a:stCxn id="98" idx="3"/>
                <a:endCxn id="26646" idx="0"/>
              </p:cNvCxnSpPr>
              <p:nvPr/>
            </p:nvCxnSpPr>
            <p:spPr>
              <a:xfrm rot="5400000">
                <a:off x="2917768" y="1353878"/>
                <a:ext cx="761699" cy="232325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Arrow Connector 96"/>
              <p:cNvCxnSpPr>
                <a:stCxn id="98" idx="3"/>
                <a:endCxn id="26647" idx="0"/>
              </p:cNvCxnSpPr>
              <p:nvPr/>
            </p:nvCxnSpPr>
            <p:spPr>
              <a:xfrm rot="16200000" flipH="1">
                <a:off x="5276585" y="1318315"/>
                <a:ext cx="761699" cy="239437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" name="Isosceles Triangle 97"/>
              <p:cNvSpPr/>
              <p:nvPr/>
            </p:nvSpPr>
            <p:spPr>
              <a:xfrm>
                <a:off x="3891284" y="1679295"/>
                <a:ext cx="1137920" cy="455361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500" dirty="0">
                  <a:solidFill>
                    <a:schemeClr val="tx1"/>
                  </a:solidFill>
                  <a:latin typeface="Palatino"/>
                  <a:cs typeface="Palatino"/>
                </a:endParaRPr>
              </a:p>
            </p:txBody>
          </p:sp>
          <p:cxnSp>
            <p:nvCxnSpPr>
              <p:cNvPr id="99" name="Straight Arrow Connector 98"/>
              <p:cNvCxnSpPr>
                <a:stCxn id="26646" idx="4"/>
              </p:cNvCxnSpPr>
              <p:nvPr/>
            </p:nvCxnSpPr>
            <p:spPr>
              <a:xfrm rot="5400000">
                <a:off x="1202044" y="3335776"/>
                <a:ext cx="803093" cy="106680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652" name="Group 21"/>
              <p:cNvGrpSpPr>
                <a:grpSpLocks/>
              </p:cNvGrpSpPr>
              <p:nvPr/>
            </p:nvGrpSpPr>
            <p:grpSpPr bwMode="auto">
              <a:xfrm>
                <a:off x="2209800" y="4267200"/>
                <a:ext cx="1828800" cy="958850"/>
                <a:chOff x="4368" y="1728"/>
                <a:chExt cx="528" cy="604"/>
              </a:xfrm>
            </p:grpSpPr>
            <p:sp>
              <p:nvSpPr>
                <p:cNvPr id="26662" name="Freeform 109"/>
                <p:cNvSpPr>
                  <a:spLocks/>
                </p:cNvSpPr>
                <p:nvPr/>
              </p:nvSpPr>
              <p:spPr bwMode="auto">
                <a:xfrm>
                  <a:off x="4368" y="1728"/>
                  <a:ext cx="528" cy="336"/>
                </a:xfrm>
                <a:custGeom>
                  <a:avLst/>
                  <a:gdLst>
                    <a:gd name="T0" fmla="*/ 16 w 783"/>
                    <a:gd name="T1" fmla="*/ 0 h 288"/>
                    <a:gd name="T2" fmla="*/ 0 w 783"/>
                    <a:gd name="T3" fmla="*/ 496 h 288"/>
                    <a:gd name="T4" fmla="*/ 16 w 783"/>
                    <a:gd name="T5" fmla="*/ 988 h 288"/>
                    <a:gd name="T6" fmla="*/ 34 w 783"/>
                    <a:gd name="T7" fmla="*/ 484 h 288"/>
                    <a:gd name="T8" fmla="*/ 16 w 783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3"/>
                    <a:gd name="T16" fmla="*/ 0 h 288"/>
                    <a:gd name="T17" fmla="*/ 783 w 783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3" h="288">
                      <a:moveTo>
                        <a:pt x="384" y="0"/>
                      </a:moveTo>
                      <a:lnTo>
                        <a:pt x="0" y="144"/>
                      </a:lnTo>
                      <a:lnTo>
                        <a:pt x="384" y="288"/>
                      </a:lnTo>
                      <a:lnTo>
                        <a:pt x="783" y="141"/>
                      </a:lnTo>
                      <a:lnTo>
                        <a:pt x="38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Palatino"/>
                    <a:cs typeface="Palatino"/>
                  </a:endParaRPr>
                </a:p>
              </p:txBody>
            </p:sp>
            <p:sp>
              <p:nvSpPr>
                <p:cNvPr id="26663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512" y="1776"/>
                  <a:ext cx="240" cy="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endParaRPr lang="en-US" sz="500">
                    <a:latin typeface="Palatino"/>
                    <a:cs typeface="Palatino"/>
                  </a:endParaRPr>
                </a:p>
              </p:txBody>
            </p:sp>
          </p:grpSp>
          <p:cxnSp>
            <p:nvCxnSpPr>
              <p:cNvPr id="101" name="Straight Arrow Connector 100"/>
              <p:cNvCxnSpPr>
                <a:stCxn id="26646" idx="4"/>
              </p:cNvCxnSpPr>
              <p:nvPr/>
            </p:nvCxnSpPr>
            <p:spPr>
              <a:xfrm rot="16200000" flipH="1">
                <a:off x="2227352" y="3377268"/>
                <a:ext cx="803093" cy="98382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654" name="Group 34"/>
              <p:cNvGrpSpPr>
                <a:grpSpLocks/>
              </p:cNvGrpSpPr>
              <p:nvPr/>
            </p:nvGrpSpPr>
            <p:grpSpPr bwMode="auto">
              <a:xfrm>
                <a:off x="4953000" y="4267200"/>
                <a:ext cx="1828800" cy="958850"/>
                <a:chOff x="4368" y="1728"/>
                <a:chExt cx="528" cy="604"/>
              </a:xfrm>
            </p:grpSpPr>
            <p:sp>
              <p:nvSpPr>
                <p:cNvPr id="26660" name="Freeform 107"/>
                <p:cNvSpPr>
                  <a:spLocks/>
                </p:cNvSpPr>
                <p:nvPr/>
              </p:nvSpPr>
              <p:spPr bwMode="auto">
                <a:xfrm>
                  <a:off x="4368" y="1728"/>
                  <a:ext cx="528" cy="336"/>
                </a:xfrm>
                <a:custGeom>
                  <a:avLst/>
                  <a:gdLst>
                    <a:gd name="T0" fmla="*/ 16 w 783"/>
                    <a:gd name="T1" fmla="*/ 0 h 288"/>
                    <a:gd name="T2" fmla="*/ 0 w 783"/>
                    <a:gd name="T3" fmla="*/ 496 h 288"/>
                    <a:gd name="T4" fmla="*/ 16 w 783"/>
                    <a:gd name="T5" fmla="*/ 988 h 288"/>
                    <a:gd name="T6" fmla="*/ 34 w 783"/>
                    <a:gd name="T7" fmla="*/ 484 h 288"/>
                    <a:gd name="T8" fmla="*/ 16 w 783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3"/>
                    <a:gd name="T16" fmla="*/ 0 h 288"/>
                    <a:gd name="T17" fmla="*/ 783 w 783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3" h="288">
                      <a:moveTo>
                        <a:pt x="384" y="0"/>
                      </a:moveTo>
                      <a:lnTo>
                        <a:pt x="0" y="144"/>
                      </a:lnTo>
                      <a:lnTo>
                        <a:pt x="384" y="288"/>
                      </a:lnTo>
                      <a:lnTo>
                        <a:pt x="783" y="141"/>
                      </a:lnTo>
                      <a:lnTo>
                        <a:pt x="38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Palatino"/>
                    <a:cs typeface="Palatino"/>
                  </a:endParaRPr>
                </a:p>
              </p:txBody>
            </p:sp>
            <p:sp>
              <p:nvSpPr>
                <p:cNvPr id="26661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512" y="1776"/>
                  <a:ext cx="240" cy="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endParaRPr lang="en-US" sz="500">
                    <a:latin typeface="Palatino"/>
                    <a:cs typeface="Palatino"/>
                  </a:endParaRPr>
                </a:p>
              </p:txBody>
            </p:sp>
          </p:grpSp>
          <p:cxnSp>
            <p:nvCxnSpPr>
              <p:cNvPr id="103" name="Straight Arrow Connector 102"/>
              <p:cNvCxnSpPr/>
              <p:nvPr/>
            </p:nvCxnSpPr>
            <p:spPr>
              <a:xfrm rot="5400000">
                <a:off x="5919671" y="3335776"/>
                <a:ext cx="803093" cy="106680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656" name="Group 38"/>
              <p:cNvGrpSpPr>
                <a:grpSpLocks/>
              </p:cNvGrpSpPr>
              <p:nvPr/>
            </p:nvGrpSpPr>
            <p:grpSpPr bwMode="auto">
              <a:xfrm>
                <a:off x="6934200" y="4267200"/>
                <a:ext cx="1828800" cy="958850"/>
                <a:chOff x="4368" y="1728"/>
                <a:chExt cx="528" cy="604"/>
              </a:xfrm>
            </p:grpSpPr>
            <p:sp>
              <p:nvSpPr>
                <p:cNvPr id="26658" name="Freeform 105"/>
                <p:cNvSpPr>
                  <a:spLocks/>
                </p:cNvSpPr>
                <p:nvPr/>
              </p:nvSpPr>
              <p:spPr bwMode="auto">
                <a:xfrm>
                  <a:off x="4368" y="1728"/>
                  <a:ext cx="528" cy="336"/>
                </a:xfrm>
                <a:custGeom>
                  <a:avLst/>
                  <a:gdLst>
                    <a:gd name="T0" fmla="*/ 16 w 783"/>
                    <a:gd name="T1" fmla="*/ 0 h 288"/>
                    <a:gd name="T2" fmla="*/ 0 w 783"/>
                    <a:gd name="T3" fmla="*/ 496 h 288"/>
                    <a:gd name="T4" fmla="*/ 16 w 783"/>
                    <a:gd name="T5" fmla="*/ 988 h 288"/>
                    <a:gd name="T6" fmla="*/ 34 w 783"/>
                    <a:gd name="T7" fmla="*/ 484 h 288"/>
                    <a:gd name="T8" fmla="*/ 16 w 783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3"/>
                    <a:gd name="T16" fmla="*/ 0 h 288"/>
                    <a:gd name="T17" fmla="*/ 783 w 783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3" h="288">
                      <a:moveTo>
                        <a:pt x="384" y="0"/>
                      </a:moveTo>
                      <a:lnTo>
                        <a:pt x="0" y="144"/>
                      </a:lnTo>
                      <a:lnTo>
                        <a:pt x="384" y="288"/>
                      </a:lnTo>
                      <a:lnTo>
                        <a:pt x="783" y="141"/>
                      </a:lnTo>
                      <a:lnTo>
                        <a:pt x="38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Palatino"/>
                    <a:cs typeface="Palatino"/>
                  </a:endParaRPr>
                </a:p>
              </p:txBody>
            </p:sp>
            <p:sp>
              <p:nvSpPr>
                <p:cNvPr id="26659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512" y="1776"/>
                  <a:ext cx="240" cy="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endParaRPr lang="en-US" sz="500">
                    <a:latin typeface="Palatino"/>
                    <a:cs typeface="Palatino"/>
                  </a:endParaRPr>
                </a:p>
              </p:txBody>
            </p:sp>
          </p:grpSp>
          <p:cxnSp>
            <p:nvCxnSpPr>
              <p:cNvPr id="105" name="Straight Arrow Connector 104"/>
              <p:cNvCxnSpPr/>
              <p:nvPr/>
            </p:nvCxnSpPr>
            <p:spPr>
              <a:xfrm rot="16200000" flipH="1">
                <a:off x="6950907" y="3371339"/>
                <a:ext cx="803093" cy="99568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639" name="Oval 3"/>
            <p:cNvSpPr>
              <a:spLocks noChangeArrowheads="1"/>
            </p:cNvSpPr>
            <p:nvPr/>
          </p:nvSpPr>
          <p:spPr bwMode="auto">
            <a:xfrm>
              <a:off x="7620000" y="4800600"/>
              <a:ext cx="299471" cy="20155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500">
                <a:latin typeface="Palatino"/>
                <a:cs typeface="Palatino"/>
              </a:endParaRPr>
            </a:p>
          </p:txBody>
        </p:sp>
        <p:cxnSp>
          <p:nvCxnSpPr>
            <p:cNvPr id="115" name="Straight Arrow Connector 114"/>
            <p:cNvCxnSpPr>
              <a:stCxn id="26639" idx="4"/>
            </p:cNvCxnSpPr>
            <p:nvPr/>
          </p:nvCxnSpPr>
          <p:spPr>
            <a:xfrm rot="5400000">
              <a:off x="7330292" y="4868574"/>
              <a:ext cx="304779" cy="57308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>
              <a:stCxn id="26639" idx="4"/>
            </p:cNvCxnSpPr>
            <p:nvPr/>
          </p:nvCxnSpPr>
          <p:spPr>
            <a:xfrm rot="16200000" flipH="1">
              <a:off x="7977992" y="4793961"/>
              <a:ext cx="304779" cy="72231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42" name="TextBox 120"/>
            <p:cNvSpPr txBox="1">
              <a:spLocks noChangeArrowheads="1"/>
            </p:cNvSpPr>
            <p:nvPr/>
          </p:nvSpPr>
          <p:spPr bwMode="auto">
            <a:xfrm>
              <a:off x="7391400" y="4431268"/>
              <a:ext cx="685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800">
                  <a:latin typeface="Palatino"/>
                  <a:cs typeface="Palatino"/>
                </a:rPr>
                <a:t>{+e}</a:t>
              </a:r>
            </a:p>
          </p:txBody>
        </p:sp>
        <p:sp>
          <p:nvSpPr>
            <p:cNvPr id="26643" name="TextBox 121"/>
            <p:cNvSpPr txBox="1">
              <a:spLocks noChangeArrowheads="1"/>
            </p:cNvSpPr>
            <p:nvPr/>
          </p:nvSpPr>
          <p:spPr bwMode="auto">
            <a:xfrm>
              <a:off x="6324600" y="4736577"/>
              <a:ext cx="1600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800" dirty="0">
                  <a:latin typeface="Palatino"/>
                  <a:cs typeface="Palatino"/>
                </a:rPr>
                <a:t>P(</a:t>
              </a:r>
              <a:r>
                <a:rPr lang="en-US" sz="1800" dirty="0">
                  <a:solidFill>
                    <a:srgbClr val="FF0000"/>
                  </a:solidFill>
                  <a:latin typeface="Palatino"/>
                  <a:cs typeface="Palatino"/>
                </a:rPr>
                <a:t>+e</a:t>
              </a:r>
              <a:r>
                <a:rPr lang="ja-JP" altLang="en-US" sz="1800" dirty="0">
                  <a:solidFill>
                    <a:srgbClr val="FF0000"/>
                  </a:solidFill>
                  <a:latin typeface="Palatino"/>
                  <a:cs typeface="Palatino"/>
                </a:rPr>
                <a:t>’</a:t>
              </a:r>
              <a:r>
                <a:rPr lang="en-US" altLang="ja-JP" sz="1800" dirty="0">
                  <a:solidFill>
                    <a:srgbClr val="FF0000"/>
                  </a:solidFill>
                  <a:latin typeface="Palatino"/>
                  <a:cs typeface="Palatino"/>
                </a:rPr>
                <a:t> </a:t>
              </a:r>
              <a:r>
                <a:rPr lang="en-US" altLang="ja-JP" sz="1800" dirty="0">
                  <a:latin typeface="Palatino"/>
                  <a:cs typeface="Palatino"/>
                </a:rPr>
                <a:t>| +e)</a:t>
              </a:r>
              <a:endParaRPr lang="en-US" sz="1800" dirty="0">
                <a:latin typeface="Palatino"/>
                <a:cs typeface="Palatino"/>
              </a:endParaRPr>
            </a:p>
          </p:txBody>
        </p:sp>
        <p:sp>
          <p:nvSpPr>
            <p:cNvPr id="26644" name="TextBox 123"/>
            <p:cNvSpPr txBox="1">
              <a:spLocks noChangeArrowheads="1"/>
            </p:cNvSpPr>
            <p:nvPr/>
          </p:nvSpPr>
          <p:spPr bwMode="auto">
            <a:xfrm>
              <a:off x="6400800" y="5029714"/>
              <a:ext cx="1143000" cy="307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400" dirty="0">
                  <a:latin typeface="Palatino"/>
                  <a:cs typeface="Palatino"/>
                </a:rPr>
                <a:t>{+e, +</a:t>
              </a:r>
              <a:r>
                <a:rPr lang="en-US" sz="1400" dirty="0">
                  <a:solidFill>
                    <a:srgbClr val="FF0000"/>
                  </a:solidFill>
                  <a:latin typeface="Palatino"/>
                  <a:cs typeface="Palatino"/>
                </a:rPr>
                <a:t>e</a:t>
              </a:r>
              <a:r>
                <a:rPr lang="ja-JP" altLang="en-US" sz="1400" dirty="0">
                  <a:solidFill>
                    <a:srgbClr val="FF0000"/>
                  </a:solidFill>
                  <a:latin typeface="Palatino"/>
                  <a:cs typeface="Palatino"/>
                </a:rPr>
                <a:t>’</a:t>
              </a:r>
              <a:r>
                <a:rPr lang="en-US" altLang="ja-JP" sz="1400" dirty="0">
                  <a:latin typeface="Palatino"/>
                  <a:cs typeface="Palatino"/>
                </a:rPr>
                <a:t>}</a:t>
              </a:r>
              <a:endParaRPr lang="en-US" sz="1400" dirty="0">
                <a:latin typeface="Palatino"/>
                <a:cs typeface="Palatino"/>
              </a:endParaRPr>
            </a:p>
          </p:txBody>
        </p:sp>
      </p:grpSp>
      <p:sp>
        <p:nvSpPr>
          <p:cNvPr id="114" name="TextBox 121"/>
          <p:cNvSpPr txBox="1">
            <a:spLocks noChangeArrowheads="1"/>
          </p:cNvSpPr>
          <p:nvPr/>
        </p:nvSpPr>
        <p:spPr bwMode="auto">
          <a:xfrm>
            <a:off x="8915400" y="4811713"/>
            <a:ext cx="1600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latin typeface="Palatino"/>
                <a:cs typeface="Palatino"/>
              </a:rPr>
              <a:t>P(</a:t>
            </a:r>
            <a:r>
              <a:rPr lang="en-US" sz="1800" dirty="0">
                <a:solidFill>
                  <a:srgbClr val="FF0000"/>
                </a:solidFill>
                <a:latin typeface="Palatino"/>
                <a:cs typeface="Palatino"/>
              </a:rPr>
              <a:t>-e</a:t>
            </a:r>
            <a:r>
              <a:rPr lang="ja-JP" altLang="en-US" sz="1800" dirty="0">
                <a:solidFill>
                  <a:srgbClr val="FF0000"/>
                </a:solidFill>
                <a:latin typeface="Palatino"/>
                <a:cs typeface="Palatino"/>
              </a:rPr>
              <a:t>’</a:t>
            </a:r>
            <a:r>
              <a:rPr lang="en-US" altLang="ja-JP" sz="1800" dirty="0">
                <a:solidFill>
                  <a:srgbClr val="FF0000"/>
                </a:solidFill>
                <a:latin typeface="Palatino"/>
                <a:cs typeface="Palatino"/>
              </a:rPr>
              <a:t> </a:t>
            </a:r>
            <a:r>
              <a:rPr lang="en-US" altLang="ja-JP" sz="1800" dirty="0">
                <a:latin typeface="Palatino"/>
                <a:cs typeface="Palatino"/>
              </a:rPr>
              <a:t>| +e)</a:t>
            </a:r>
            <a:endParaRPr lang="en-US" sz="1800" dirty="0">
              <a:latin typeface="Palatino"/>
              <a:cs typeface="Palatino"/>
            </a:endParaRPr>
          </a:p>
        </p:txBody>
      </p:sp>
      <p:sp>
        <p:nvSpPr>
          <p:cNvPr id="116" name="TextBox 123"/>
          <p:cNvSpPr txBox="1">
            <a:spLocks noChangeArrowheads="1"/>
          </p:cNvSpPr>
          <p:nvPr/>
        </p:nvSpPr>
        <p:spPr bwMode="auto">
          <a:xfrm>
            <a:off x="9296400" y="5029200"/>
            <a:ext cx="990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>
                <a:latin typeface="Palatino"/>
                <a:cs typeface="Palatino"/>
              </a:rPr>
              <a:t>{+e, </a:t>
            </a:r>
            <a:r>
              <a:rPr lang="en-US" sz="1400" dirty="0">
                <a:solidFill>
                  <a:srgbClr val="FF0000"/>
                </a:solidFill>
                <a:latin typeface="Palatino"/>
                <a:cs typeface="Palatino"/>
              </a:rPr>
              <a:t>-e</a:t>
            </a:r>
            <a:r>
              <a:rPr lang="ja-JP" altLang="en-US" sz="1400" dirty="0">
                <a:solidFill>
                  <a:srgbClr val="FF0000"/>
                </a:solidFill>
                <a:latin typeface="Palatino"/>
                <a:cs typeface="Palatino"/>
              </a:rPr>
              <a:t>’</a:t>
            </a:r>
            <a:r>
              <a:rPr lang="en-US" altLang="ja-JP" sz="1400" dirty="0">
                <a:latin typeface="Palatino"/>
                <a:cs typeface="Palatino"/>
              </a:rPr>
              <a:t>}</a:t>
            </a:r>
            <a:endParaRPr lang="en-US" sz="1400" dirty="0">
              <a:latin typeface="Palatino"/>
              <a:cs typeface="Palatino"/>
            </a:endParaRPr>
          </a:p>
        </p:txBody>
      </p:sp>
      <p:sp>
        <p:nvSpPr>
          <p:cNvPr id="117" name="TextBox 62"/>
          <p:cNvSpPr txBox="1">
            <a:spLocks noChangeArrowheads="1"/>
          </p:cNvSpPr>
          <p:nvPr/>
        </p:nvSpPr>
        <p:spPr bwMode="auto">
          <a:xfrm>
            <a:off x="7696200" y="5181600"/>
            <a:ext cx="381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>
                <a:latin typeface="Palatino"/>
                <a:cs typeface="Palatino"/>
              </a:rPr>
              <a:t>a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767ED09-8805-3A41-AC88-4D713138FA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371600" y="2832828"/>
            <a:ext cx="3724249" cy="494875"/>
          </a:xfrm>
          <a:prstGeom prst="rect">
            <a:avLst/>
          </a:prstGeom>
        </p:spPr>
      </p:pic>
      <p:pic>
        <p:nvPicPr>
          <p:cNvPr id="123" name="Picture 122" descr="txp_fig">
            <a:extLst>
              <a:ext uri="{FF2B5EF4-FFF2-40B4-BE49-F238E27FC236}">
                <a16:creationId xmlns:a16="http://schemas.microsoft.com/office/drawing/2014/main" id="{E5B76C28-49A7-FB4D-82E2-1C240253D60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55" y="2123315"/>
            <a:ext cx="4527550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" name="Picture 14" descr="txp_fig">
            <a:extLst>
              <a:ext uri="{FF2B5EF4-FFF2-40B4-BE49-F238E27FC236}">
                <a16:creationId xmlns:a16="http://schemas.microsoft.com/office/drawing/2014/main" id="{32828625-28D2-7446-8E22-1B296BE6F7F0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23" y="3962275"/>
            <a:ext cx="42338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BDEDCBD-BC98-CE45-8210-6EB5A0F6C0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9018" y="5130303"/>
            <a:ext cx="3703553" cy="4921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2C7821F-861B-6C4C-8BE7-DA4DBE9FA6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99018" y="4527251"/>
            <a:ext cx="2968523" cy="49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98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VPI Properties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0" y="4953000"/>
            <a:ext cx="2438400" cy="1625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199" y="2895600"/>
            <a:ext cx="2397201" cy="17032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371600"/>
            <a:ext cx="4114800" cy="12398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1828800"/>
            <a:ext cx="9448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VPI is non-negative! </a:t>
            </a:r>
            <a:r>
              <a:rPr lang="en-US" sz="2400" dirty="0">
                <a:solidFill>
                  <a:srgbClr val="C505BF"/>
                </a:solidFill>
              </a:rPr>
              <a:t>VPI(</a:t>
            </a:r>
            <a:r>
              <a:rPr lang="en-US" sz="2400" i="1" dirty="0" err="1">
                <a:solidFill>
                  <a:srgbClr val="C505BF"/>
                </a:solidFill>
              </a:rPr>
              <a:t>E</a:t>
            </a:r>
            <a:r>
              <a:rPr lang="en-US" sz="2400" i="1" baseline="-25000" dirty="0" err="1">
                <a:solidFill>
                  <a:srgbClr val="C505BF"/>
                </a:solidFill>
              </a:rPr>
              <a:t>i</a:t>
            </a:r>
            <a:r>
              <a:rPr lang="en-US" sz="2400" dirty="0">
                <a:solidFill>
                  <a:srgbClr val="C505BF"/>
                </a:solidFill>
              </a:rPr>
              <a:t> | e) </a:t>
            </a:r>
            <a:r>
              <a:rPr lang="en-US" sz="2400" dirty="0">
                <a:solidFill>
                  <a:srgbClr val="C505BF"/>
                </a:solidFill>
                <a:sym typeface="Symbol"/>
              </a:rPr>
              <a:t></a:t>
            </a:r>
            <a:r>
              <a:rPr lang="en-US" sz="2400" dirty="0">
                <a:solidFill>
                  <a:srgbClr val="C505BF"/>
                </a:solidFill>
              </a:rPr>
              <a:t> 0</a:t>
            </a:r>
          </a:p>
          <a:p>
            <a:endParaRPr lang="en-US" sz="2400" dirty="0">
              <a:solidFill>
                <a:srgbClr val="C505BF"/>
              </a:solidFill>
            </a:endParaRPr>
          </a:p>
          <a:p>
            <a:endParaRPr lang="en-US" sz="2400" dirty="0">
              <a:solidFill>
                <a:srgbClr val="C505BF"/>
              </a:solidFill>
            </a:endParaRPr>
          </a:p>
          <a:p>
            <a:endParaRPr lang="en-US" sz="2400" dirty="0">
              <a:solidFill>
                <a:srgbClr val="C505BF"/>
              </a:solidFill>
            </a:endParaRPr>
          </a:p>
          <a:p>
            <a:r>
              <a:rPr lang="en-US" sz="2400" dirty="0"/>
              <a:t>VPI is not (usually) additive: </a:t>
            </a:r>
            <a:r>
              <a:rPr lang="en-US" sz="2400" dirty="0">
                <a:solidFill>
                  <a:srgbClr val="C505BF"/>
                </a:solidFill>
              </a:rPr>
              <a:t>VPI(</a:t>
            </a:r>
            <a:r>
              <a:rPr lang="en-US" sz="2400" i="1" dirty="0" err="1">
                <a:solidFill>
                  <a:srgbClr val="C505BF"/>
                </a:solidFill>
              </a:rPr>
              <a:t>E</a:t>
            </a:r>
            <a:r>
              <a:rPr lang="en-US" sz="2400" i="1" baseline="-25000" dirty="0" err="1">
                <a:solidFill>
                  <a:srgbClr val="C505BF"/>
                </a:solidFill>
              </a:rPr>
              <a:t>i</a:t>
            </a:r>
            <a:r>
              <a:rPr lang="en-US" sz="2400" dirty="0">
                <a:solidFill>
                  <a:srgbClr val="C505BF"/>
                </a:solidFill>
              </a:rPr>
              <a:t> , </a:t>
            </a:r>
            <a:r>
              <a:rPr lang="en-US" sz="2400" i="1" dirty="0" err="1">
                <a:solidFill>
                  <a:srgbClr val="C505BF"/>
                </a:solidFill>
              </a:rPr>
              <a:t>E</a:t>
            </a:r>
            <a:r>
              <a:rPr lang="en-US" sz="2400" i="1" baseline="-25000" dirty="0" err="1">
                <a:solidFill>
                  <a:srgbClr val="C505BF"/>
                </a:solidFill>
              </a:rPr>
              <a:t>j</a:t>
            </a:r>
            <a:r>
              <a:rPr lang="en-US" sz="2400" dirty="0">
                <a:solidFill>
                  <a:srgbClr val="C505BF"/>
                </a:solidFill>
              </a:rPr>
              <a:t> | e) </a:t>
            </a:r>
            <a:r>
              <a:rPr lang="en-US" sz="2400" dirty="0">
                <a:solidFill>
                  <a:srgbClr val="C505BF"/>
                </a:solidFill>
                <a:sym typeface="Symbol"/>
              </a:rPr>
              <a:t></a:t>
            </a:r>
            <a:r>
              <a:rPr lang="en-US" sz="2400" dirty="0">
                <a:solidFill>
                  <a:srgbClr val="C505BF"/>
                </a:solidFill>
              </a:rPr>
              <a:t> VPI(</a:t>
            </a:r>
            <a:r>
              <a:rPr lang="en-US" sz="2400" i="1" dirty="0" err="1">
                <a:solidFill>
                  <a:srgbClr val="C505BF"/>
                </a:solidFill>
              </a:rPr>
              <a:t>E</a:t>
            </a:r>
            <a:r>
              <a:rPr lang="en-US" sz="2400" i="1" baseline="-25000" dirty="0" err="1">
                <a:solidFill>
                  <a:srgbClr val="C505BF"/>
                </a:solidFill>
              </a:rPr>
              <a:t>i</a:t>
            </a:r>
            <a:r>
              <a:rPr lang="en-US" sz="2400" dirty="0">
                <a:solidFill>
                  <a:srgbClr val="C505BF"/>
                </a:solidFill>
              </a:rPr>
              <a:t> | e) + VPI(</a:t>
            </a:r>
            <a:r>
              <a:rPr lang="en-US" sz="2400" i="1" dirty="0" err="1">
                <a:solidFill>
                  <a:srgbClr val="C505BF"/>
                </a:solidFill>
              </a:rPr>
              <a:t>E</a:t>
            </a:r>
            <a:r>
              <a:rPr lang="en-US" sz="2400" i="1" baseline="-25000" dirty="0" err="1">
                <a:solidFill>
                  <a:srgbClr val="C505BF"/>
                </a:solidFill>
              </a:rPr>
              <a:t>j</a:t>
            </a:r>
            <a:r>
              <a:rPr lang="en-US" sz="2400" dirty="0">
                <a:solidFill>
                  <a:srgbClr val="C505BF"/>
                </a:solidFill>
              </a:rPr>
              <a:t> | e) </a:t>
            </a:r>
          </a:p>
          <a:p>
            <a:endParaRPr lang="en-US" sz="2400" dirty="0">
              <a:solidFill>
                <a:srgbClr val="C505BF"/>
              </a:solidFill>
            </a:endParaRPr>
          </a:p>
          <a:p>
            <a:endParaRPr lang="en-US" sz="2400" dirty="0">
              <a:solidFill>
                <a:srgbClr val="C505BF"/>
              </a:solidFill>
            </a:endParaRPr>
          </a:p>
          <a:p>
            <a:endParaRPr lang="en-US" sz="2400" dirty="0">
              <a:solidFill>
                <a:srgbClr val="C505BF"/>
              </a:solidFill>
            </a:endParaRPr>
          </a:p>
          <a:p>
            <a:r>
              <a:rPr lang="en-US" sz="2400" dirty="0"/>
              <a:t>VPI is order-independent: </a:t>
            </a:r>
            <a:r>
              <a:rPr lang="en-US" sz="2400" dirty="0">
                <a:solidFill>
                  <a:srgbClr val="C505BF"/>
                </a:solidFill>
              </a:rPr>
              <a:t>VPI(</a:t>
            </a:r>
            <a:r>
              <a:rPr lang="en-US" sz="2400" i="1" dirty="0" err="1">
                <a:solidFill>
                  <a:srgbClr val="C505BF"/>
                </a:solidFill>
              </a:rPr>
              <a:t>E</a:t>
            </a:r>
            <a:r>
              <a:rPr lang="en-US" sz="2400" i="1" baseline="-25000" dirty="0" err="1">
                <a:solidFill>
                  <a:srgbClr val="C505BF"/>
                </a:solidFill>
              </a:rPr>
              <a:t>i</a:t>
            </a:r>
            <a:r>
              <a:rPr lang="en-US" sz="2400" dirty="0">
                <a:solidFill>
                  <a:srgbClr val="C505BF"/>
                </a:solidFill>
              </a:rPr>
              <a:t> , </a:t>
            </a:r>
            <a:r>
              <a:rPr lang="en-US" sz="2400" i="1" dirty="0" err="1">
                <a:solidFill>
                  <a:srgbClr val="C505BF"/>
                </a:solidFill>
              </a:rPr>
              <a:t>E</a:t>
            </a:r>
            <a:r>
              <a:rPr lang="en-US" sz="2400" i="1" baseline="-25000" dirty="0" err="1">
                <a:solidFill>
                  <a:srgbClr val="C505BF"/>
                </a:solidFill>
              </a:rPr>
              <a:t>j</a:t>
            </a:r>
            <a:r>
              <a:rPr lang="en-US" sz="2400" dirty="0">
                <a:solidFill>
                  <a:srgbClr val="C505BF"/>
                </a:solidFill>
              </a:rPr>
              <a:t> | e) = VPI(</a:t>
            </a:r>
            <a:r>
              <a:rPr lang="en-US" sz="2400" i="1" dirty="0" err="1">
                <a:solidFill>
                  <a:srgbClr val="C505BF"/>
                </a:solidFill>
              </a:rPr>
              <a:t>E</a:t>
            </a:r>
            <a:r>
              <a:rPr lang="en-US" sz="2400" i="1" baseline="-25000" dirty="0" err="1">
                <a:solidFill>
                  <a:srgbClr val="C505BF"/>
                </a:solidFill>
              </a:rPr>
              <a:t>j</a:t>
            </a:r>
            <a:r>
              <a:rPr lang="en-US" sz="2400" dirty="0">
                <a:solidFill>
                  <a:srgbClr val="C505BF"/>
                </a:solidFill>
              </a:rPr>
              <a:t> , </a:t>
            </a:r>
            <a:r>
              <a:rPr lang="en-US" sz="2400" i="1" dirty="0" err="1">
                <a:solidFill>
                  <a:srgbClr val="C505BF"/>
                </a:solidFill>
              </a:rPr>
              <a:t>E</a:t>
            </a:r>
            <a:r>
              <a:rPr lang="en-US" sz="2400" i="1" baseline="-25000" dirty="0" err="1">
                <a:solidFill>
                  <a:srgbClr val="C505BF"/>
                </a:solidFill>
              </a:rPr>
              <a:t>i</a:t>
            </a:r>
            <a:r>
              <a:rPr lang="en-US" sz="2400" dirty="0">
                <a:solidFill>
                  <a:srgbClr val="C505BF"/>
                </a:solidFill>
              </a:rPr>
              <a:t> | e)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4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Quick VPI Questions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6858000" cy="5029200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The soup of the day is either clam chowder or split pea, but you wouldn’</a:t>
            </a:r>
            <a:r>
              <a:rPr lang="en-US" altLang="ja-JP" sz="2400" dirty="0">
                <a:ea typeface="ＭＳ Ｐゴシック" pitchFamily="34" charset="-128"/>
              </a:rPr>
              <a:t>t order either one.  What</a:t>
            </a:r>
            <a:r>
              <a:rPr lang="ja-JP" altLang="en-US" sz="2400" dirty="0">
                <a:ea typeface="ＭＳ Ｐゴシック" pitchFamily="34" charset="-128"/>
              </a:rPr>
              <a:t>’</a:t>
            </a:r>
            <a:r>
              <a:rPr lang="en-US" altLang="ja-JP" sz="2400" dirty="0">
                <a:ea typeface="ＭＳ Ｐゴシック" pitchFamily="34" charset="-128"/>
              </a:rPr>
              <a:t>s the value of knowing which it is?</a:t>
            </a:r>
          </a:p>
          <a:p>
            <a:pPr lvl="1"/>
            <a:endParaRPr lang="en-US" sz="20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There are two kinds of plastic forks at a picnic.  One kind is slightly sturdier.  What</a:t>
            </a:r>
            <a:r>
              <a:rPr lang="ja-JP" altLang="en-US" sz="2400" dirty="0">
                <a:ea typeface="ＭＳ Ｐゴシック" pitchFamily="34" charset="-128"/>
              </a:rPr>
              <a:t>’</a:t>
            </a:r>
            <a:r>
              <a:rPr lang="en-US" altLang="ja-JP" sz="2400" dirty="0">
                <a:ea typeface="ＭＳ Ｐゴシック" pitchFamily="34" charset="-128"/>
              </a:rPr>
              <a:t>s the value of knowing which?</a:t>
            </a:r>
          </a:p>
          <a:p>
            <a:pPr lvl="1"/>
            <a:endParaRPr lang="en-US" sz="20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You</a:t>
            </a:r>
            <a:r>
              <a:rPr lang="ja-JP" altLang="en-US" sz="2400" dirty="0">
                <a:ea typeface="ＭＳ Ｐゴシック" pitchFamily="34" charset="-128"/>
              </a:rPr>
              <a:t>’</a:t>
            </a:r>
            <a:r>
              <a:rPr lang="en-US" altLang="ja-JP" sz="2400" dirty="0">
                <a:ea typeface="ＭＳ Ｐゴシック" pitchFamily="34" charset="-128"/>
              </a:rPr>
              <a:t>re playing the lottery.  The prize will be $0 or $100.  You can play any number between 1 and 100 (chance of winning is 1%).  What is the value of knowing the winning number?</a:t>
            </a:r>
            <a:endParaRPr lang="en-US" sz="2400" dirty="0">
              <a:ea typeface="ＭＳ Ｐゴシック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219200"/>
            <a:ext cx="2674752" cy="190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3124200"/>
            <a:ext cx="2237802" cy="18279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5029200"/>
            <a:ext cx="2438399" cy="139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12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of Imperfect Information?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0" y="1676400"/>
            <a:ext cx="5080000" cy="4576764"/>
          </a:xfrm>
        </p:spPr>
        <p:txBody>
          <a:bodyPr/>
          <a:lstStyle/>
          <a:p>
            <a:r>
              <a:rPr lang="en-US" sz="2400" dirty="0"/>
              <a:t>No such thing</a:t>
            </a:r>
          </a:p>
          <a:p>
            <a:pPr lvl="4"/>
            <a:endParaRPr lang="en-US" sz="1200" dirty="0"/>
          </a:p>
          <a:p>
            <a:r>
              <a:rPr lang="en-US" sz="2400" dirty="0"/>
              <a:t>Information corresponds to the observation of a node in the decision network</a:t>
            </a:r>
          </a:p>
          <a:p>
            <a:pPr lvl="5"/>
            <a:endParaRPr lang="en-US" sz="1200" dirty="0">
              <a:latin typeface="Palatino"/>
              <a:cs typeface="Palatino"/>
            </a:endParaRPr>
          </a:p>
          <a:p>
            <a:r>
              <a:rPr lang="en-US" sz="2400" dirty="0"/>
              <a:t>If data is “noisy” that just means we don’t observe the original variable, but another variable which is a noisy version of the original one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05000"/>
            <a:ext cx="6027517" cy="309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376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673627"/>
            <a:ext cx="5715000" cy="31843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VPI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399" y="1397001"/>
            <a:ext cx="6437307" cy="3860799"/>
          </a:xfrm>
        </p:spPr>
        <p:txBody>
          <a:bodyPr/>
          <a:lstStyle/>
          <a:p>
            <a:r>
              <a:rPr lang="en-US" sz="2400" dirty="0"/>
              <a:t>VPI(</a:t>
            </a:r>
            <a:r>
              <a:rPr lang="en-US" sz="2400" dirty="0" err="1"/>
              <a:t>OilLoc</a:t>
            </a:r>
            <a:r>
              <a:rPr lang="en-US" sz="2400" dirty="0"/>
              <a:t>) ?</a:t>
            </a:r>
          </a:p>
          <a:p>
            <a:endParaRPr lang="en-US" sz="2400" dirty="0"/>
          </a:p>
          <a:p>
            <a:r>
              <a:rPr lang="en-US" sz="2400" dirty="0"/>
              <a:t>VPI(</a:t>
            </a:r>
            <a:r>
              <a:rPr lang="en-US" sz="2400" dirty="0" err="1"/>
              <a:t>ScoutingReport</a:t>
            </a:r>
            <a:r>
              <a:rPr lang="en-US" sz="2400" dirty="0"/>
              <a:t>) ?</a:t>
            </a:r>
          </a:p>
          <a:p>
            <a:endParaRPr lang="en-US" sz="2400" dirty="0"/>
          </a:p>
          <a:p>
            <a:r>
              <a:rPr lang="en-US" sz="2400" dirty="0"/>
              <a:t>VPI(Scout) ?</a:t>
            </a:r>
          </a:p>
          <a:p>
            <a:endParaRPr lang="en-US" sz="2400" dirty="0"/>
          </a:p>
          <a:p>
            <a:r>
              <a:rPr lang="en-US" sz="2400" dirty="0"/>
              <a:t>VPI(Scout | </a:t>
            </a:r>
            <a:r>
              <a:rPr lang="en-US" sz="2400" dirty="0" err="1"/>
              <a:t>ScoutingReport</a:t>
            </a:r>
            <a:r>
              <a:rPr lang="en-US" sz="2400" dirty="0"/>
              <a:t>) ?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Generally: </a:t>
            </a:r>
          </a:p>
          <a:p>
            <a:pPr marL="457176" lvl="1" indent="0">
              <a:buNone/>
            </a:pPr>
            <a:r>
              <a:rPr lang="en-US" sz="2000" dirty="0"/>
              <a:t>If          Parents(U)        Z   |   </a:t>
            </a:r>
            <a:r>
              <a:rPr lang="en-US" sz="2000" dirty="0" err="1"/>
              <a:t>CurrentEvidence</a:t>
            </a:r>
            <a:r>
              <a:rPr lang="en-US" sz="2000" dirty="0"/>
              <a:t>)</a:t>
            </a:r>
          </a:p>
          <a:p>
            <a:pPr marL="457176" lvl="1" indent="0">
              <a:buNone/>
            </a:pPr>
            <a:r>
              <a:rPr lang="en-US" sz="2000" dirty="0"/>
              <a:t>Then    VPI( Z | </a:t>
            </a:r>
            <a:r>
              <a:rPr lang="en-US" sz="2000" dirty="0" err="1"/>
              <a:t>CurrentEvidence</a:t>
            </a:r>
            <a:r>
              <a:rPr lang="en-US" sz="2000" dirty="0"/>
              <a:t>) = 0 </a:t>
            </a:r>
          </a:p>
        </p:txBody>
      </p: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6705600" y="1371600"/>
            <a:ext cx="2514600" cy="1412875"/>
            <a:chOff x="6400800" y="2046288"/>
            <a:chExt cx="2514600" cy="1412875"/>
          </a:xfrm>
        </p:grpSpPr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6553200" y="2884488"/>
              <a:ext cx="914400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 pitchFamily="34" charset="0"/>
                  <a:cs typeface="Calibri" pitchFamily="34" charset="0"/>
                </a:rPr>
                <a:t>OilLoc</a:t>
              </a: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6400800" y="2046288"/>
              <a:ext cx="1143000" cy="5334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 pitchFamily="34" charset="0"/>
                  <a:cs typeface="Calibri" pitchFamily="34" charset="0"/>
                </a:rPr>
                <a:t>DrillLoc</a:t>
              </a: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8077200" y="2427288"/>
              <a:ext cx="838200" cy="533400"/>
              <a:chOff x="4368" y="1728"/>
              <a:chExt cx="528" cy="336"/>
            </a:xfrm>
          </p:grpSpPr>
          <p:sp>
            <p:nvSpPr>
              <p:cNvPr id="11" name="Freeform 7"/>
              <p:cNvSpPr>
                <a:spLocks/>
              </p:cNvSpPr>
              <p:nvPr/>
            </p:nvSpPr>
            <p:spPr bwMode="auto">
              <a:xfrm>
                <a:off x="4368" y="1728"/>
                <a:ext cx="528" cy="336"/>
              </a:xfrm>
              <a:custGeom>
                <a:avLst/>
                <a:gdLst>
                  <a:gd name="T0" fmla="*/ 16 w 783"/>
                  <a:gd name="T1" fmla="*/ 0 h 288"/>
                  <a:gd name="T2" fmla="*/ 0 w 783"/>
                  <a:gd name="T3" fmla="*/ 496 h 288"/>
                  <a:gd name="T4" fmla="*/ 16 w 783"/>
                  <a:gd name="T5" fmla="*/ 988 h 288"/>
                  <a:gd name="T6" fmla="*/ 34 w 783"/>
                  <a:gd name="T7" fmla="*/ 484 h 288"/>
                  <a:gd name="T8" fmla="*/ 16 w 783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3"/>
                  <a:gd name="T16" fmla="*/ 0 h 288"/>
                  <a:gd name="T17" fmla="*/ 783 w 783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3" h="288">
                    <a:moveTo>
                      <a:pt x="384" y="0"/>
                    </a:moveTo>
                    <a:lnTo>
                      <a:pt x="0" y="144"/>
                    </a:lnTo>
                    <a:lnTo>
                      <a:pt x="384" y="288"/>
                    </a:lnTo>
                    <a:lnTo>
                      <a:pt x="783" y="141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2" name="Text Box 8"/>
              <p:cNvSpPr txBox="1">
                <a:spLocks noChangeArrowheads="1"/>
              </p:cNvSpPr>
              <p:nvPr/>
            </p:nvSpPr>
            <p:spPr bwMode="auto">
              <a:xfrm>
                <a:off x="4512" y="1776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800">
                    <a:latin typeface="Calibri" pitchFamily="34" charset="0"/>
                    <a:cs typeface="Calibri" pitchFamily="34" charset="0"/>
                  </a:rPr>
                  <a:t>U</a:t>
                </a:r>
              </a:p>
            </p:txBody>
          </p:sp>
        </p:grpSp>
        <p:cxnSp>
          <p:nvCxnSpPr>
            <p:cNvPr id="9" name="AutoShape 9"/>
            <p:cNvCxnSpPr>
              <a:cxnSpLocks noChangeShapeType="1"/>
              <a:stCxn id="7" idx="3"/>
            </p:cNvCxnSpPr>
            <p:nvPr/>
          </p:nvCxnSpPr>
          <p:spPr bwMode="auto">
            <a:xfrm>
              <a:off x="7558088" y="2312988"/>
              <a:ext cx="504825" cy="3810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" name="AutoShape 10"/>
            <p:cNvCxnSpPr>
              <a:cxnSpLocks noChangeShapeType="1"/>
              <a:stCxn id="6" idx="6"/>
            </p:cNvCxnSpPr>
            <p:nvPr/>
          </p:nvCxnSpPr>
          <p:spPr bwMode="auto">
            <a:xfrm flipV="1">
              <a:off x="7481888" y="2693988"/>
              <a:ext cx="581025" cy="47783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14" name="Oval 4"/>
          <p:cNvSpPr>
            <a:spLocks noChangeArrowheads="1"/>
          </p:cNvSpPr>
          <p:nvPr/>
        </p:nvSpPr>
        <p:spPr bwMode="auto">
          <a:xfrm>
            <a:off x="6172200" y="3352800"/>
            <a:ext cx="914400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 pitchFamily="34" charset="0"/>
                <a:cs typeface="Calibri" pitchFamily="34" charset="0"/>
              </a:rPr>
              <a:t>Scouting</a:t>
            </a:r>
          </a:p>
          <a:p>
            <a:pPr algn="ctr"/>
            <a:r>
              <a:rPr lang="en-US" dirty="0">
                <a:latin typeface="Calibri" pitchFamily="34" charset="0"/>
                <a:cs typeface="Calibri" pitchFamily="34" charset="0"/>
              </a:rPr>
              <a:t>Report</a:t>
            </a:r>
          </a:p>
        </p:txBody>
      </p:sp>
      <p:sp>
        <p:nvSpPr>
          <p:cNvPr id="15" name="Oval 4"/>
          <p:cNvSpPr>
            <a:spLocks noChangeArrowheads="1"/>
          </p:cNvSpPr>
          <p:nvPr/>
        </p:nvSpPr>
        <p:spPr bwMode="auto">
          <a:xfrm>
            <a:off x="5410200" y="2209800"/>
            <a:ext cx="914400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 pitchFamily="34" charset="0"/>
                <a:cs typeface="Calibri" pitchFamily="34" charset="0"/>
              </a:rPr>
              <a:t>Scout</a:t>
            </a:r>
          </a:p>
        </p:txBody>
      </p:sp>
      <p:cxnSp>
        <p:nvCxnSpPr>
          <p:cNvPr id="16" name="AutoShape 10"/>
          <p:cNvCxnSpPr>
            <a:cxnSpLocks noChangeShapeType="1"/>
            <a:stCxn id="6" idx="4"/>
            <a:endCxn id="14" idx="0"/>
          </p:cNvCxnSpPr>
          <p:nvPr/>
        </p:nvCxnSpPr>
        <p:spPr bwMode="auto">
          <a:xfrm flipH="1">
            <a:off x="6629400" y="2784475"/>
            <a:ext cx="685800" cy="5683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" name="AutoShape 10"/>
          <p:cNvCxnSpPr>
            <a:cxnSpLocks noChangeShapeType="1"/>
            <a:stCxn id="15" idx="4"/>
            <a:endCxn id="14" idx="0"/>
          </p:cNvCxnSpPr>
          <p:nvPr/>
        </p:nvCxnSpPr>
        <p:spPr bwMode="auto">
          <a:xfrm>
            <a:off x="5867400" y="2784475"/>
            <a:ext cx="762000" cy="5683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" name="Straight Connector 27"/>
          <p:cNvCxnSpPr/>
          <p:nvPr/>
        </p:nvCxnSpPr>
        <p:spPr>
          <a:xfrm>
            <a:off x="3048000" y="5867400"/>
            <a:ext cx="0" cy="22860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124200" y="5867400"/>
            <a:ext cx="0" cy="22860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895600" y="6117021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136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Decisions with unknown preferences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reality the assumption that we can write down our exact preferences for the machine to optimize is false</a:t>
            </a:r>
          </a:p>
          <a:p>
            <a:r>
              <a:rPr lang="en-US" dirty="0">
                <a:solidFill>
                  <a:srgbClr val="000090"/>
                </a:solidFill>
                <a:sym typeface="Symbol"/>
              </a:rPr>
              <a:t>A machine optimizing the wrong preferences causes problems</a:t>
            </a:r>
          </a:p>
        </p:txBody>
      </p:sp>
    </p:spTree>
    <p:extLst>
      <p:ext uri="{BB962C8B-B14F-4D97-AF65-F5344CB8AC3E}">
        <p14:creationId xmlns:p14="http://schemas.microsoft.com/office/powerpoint/2010/main" val="138279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Decisions with unknown preferences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reality the assumption that we can write down our exact preferences for the machine to optimize is false</a:t>
            </a:r>
          </a:p>
          <a:p>
            <a:r>
              <a:rPr lang="en-US" dirty="0">
                <a:solidFill>
                  <a:srgbClr val="000090"/>
                </a:solidFill>
                <a:sym typeface="Symbol"/>
              </a:rPr>
              <a:t>A machine optimizing the wrong preferences causes problems</a:t>
            </a:r>
          </a:p>
          <a:p>
            <a:r>
              <a:rPr lang="en-US" dirty="0">
                <a:solidFill>
                  <a:srgbClr val="000090"/>
                </a:solidFill>
                <a:sym typeface="Symbol"/>
              </a:rPr>
              <a:t>A machine that is explicitly uncertain about the human’s preferences will defer to the human (e.g., allow itself to be switched off)</a:t>
            </a:r>
          </a:p>
        </p:txBody>
      </p:sp>
    </p:spTree>
    <p:extLst>
      <p:ext uri="{BB962C8B-B14F-4D97-AF65-F5344CB8AC3E}">
        <p14:creationId xmlns:p14="http://schemas.microsoft.com/office/powerpoint/2010/main" val="4478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AE89E-5935-5941-83D5-2AD4DBA25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352"/>
            <a:ext cx="12192000" cy="1143000"/>
          </a:xfrm>
        </p:spPr>
        <p:txBody>
          <a:bodyPr/>
          <a:lstStyle/>
          <a:p>
            <a:r>
              <a:rPr lang="en-US" dirty="0"/>
              <a:t>Off-switch problem (example)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33FC39-E8F1-DF42-A727-DB2F6FE6B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293399" y="636824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451BBA2E-7FD9-46B8-A226-C36B49A97BFD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48CB6C-2F25-2447-827B-26D7FA3CD73F}"/>
              </a:ext>
            </a:extLst>
          </p:cNvPr>
          <p:cNvSpPr/>
          <p:nvPr/>
        </p:nvSpPr>
        <p:spPr>
          <a:xfrm>
            <a:off x="5555404" y="1616603"/>
            <a:ext cx="480508" cy="360381"/>
          </a:xfrm>
          <a:prstGeom prst="rect">
            <a:avLst/>
          </a:prstGeom>
          <a:solidFill>
            <a:srgbClr val="00B0F0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00" tIns="45600" rIns="91200" bIns="45600"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29F079-4316-4E4B-8DD5-3482AC2C2B38}"/>
              </a:ext>
            </a:extLst>
          </p:cNvPr>
          <p:cNvSpPr/>
          <p:nvPr/>
        </p:nvSpPr>
        <p:spPr>
          <a:xfrm>
            <a:off x="5555404" y="2830300"/>
            <a:ext cx="480508" cy="360381"/>
          </a:xfrm>
          <a:prstGeom prst="rect">
            <a:avLst/>
          </a:prstGeom>
          <a:solidFill>
            <a:srgbClr val="FF3300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00" tIns="45600" rIns="91200" bIns="45600"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DA94387-1A7F-8744-882B-DB85D2E204FE}"/>
              </a:ext>
            </a:extLst>
          </p:cNvPr>
          <p:cNvCxnSpPr>
            <a:stCxn id="6" idx="2"/>
          </p:cNvCxnSpPr>
          <p:nvPr/>
        </p:nvCxnSpPr>
        <p:spPr>
          <a:xfrm flipH="1">
            <a:off x="4398580" y="1976961"/>
            <a:ext cx="1397029" cy="853312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A8C61F2-1707-144A-B348-6BC03F798C42}"/>
              </a:ext>
            </a:extLst>
          </p:cNvPr>
          <p:cNvCxnSpPr>
            <a:stCxn id="6" idx="2"/>
            <a:endCxn id="7" idx="0"/>
          </p:cNvCxnSpPr>
          <p:nvPr/>
        </p:nvCxnSpPr>
        <p:spPr>
          <a:xfrm>
            <a:off x="5795609" y="1976961"/>
            <a:ext cx="0" cy="853312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C302BE9-A8D2-EA4C-910D-4977B5651C68}"/>
              </a:ext>
            </a:extLst>
          </p:cNvPr>
          <p:cNvCxnSpPr>
            <a:stCxn id="6" idx="2"/>
          </p:cNvCxnSpPr>
          <p:nvPr/>
        </p:nvCxnSpPr>
        <p:spPr>
          <a:xfrm>
            <a:off x="5795659" y="1976984"/>
            <a:ext cx="1396979" cy="853289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536D712-0E02-4647-AD67-910CA2024F99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>
            <a:off x="5795659" y="3190681"/>
            <a:ext cx="0" cy="853311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6688136-6E58-A54B-B08E-6689353C8862}"/>
              </a:ext>
            </a:extLst>
          </p:cNvPr>
          <p:cNvCxnSpPr>
            <a:stCxn id="7" idx="2"/>
          </p:cNvCxnSpPr>
          <p:nvPr/>
        </p:nvCxnSpPr>
        <p:spPr>
          <a:xfrm>
            <a:off x="5795659" y="3190681"/>
            <a:ext cx="1396979" cy="853284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EBD5A4C-8B18-C847-BC1A-B3AE17884D81}"/>
              </a:ext>
            </a:extLst>
          </p:cNvPr>
          <p:cNvSpPr txBox="1"/>
          <p:nvPr/>
        </p:nvSpPr>
        <p:spPr>
          <a:xfrm>
            <a:off x="6556014" y="3305895"/>
            <a:ext cx="2172320" cy="470694"/>
          </a:xfrm>
          <a:prstGeom prst="rect">
            <a:avLst/>
          </a:prstGeom>
          <a:noFill/>
          <a:effectLst/>
        </p:spPr>
        <p:txBody>
          <a:bodyPr wrap="none" lIns="91200" tIns="45600" rIns="91200" bIns="45600" rtlCol="0">
            <a:spAutoFit/>
          </a:bodyPr>
          <a:lstStyle/>
          <a:p>
            <a:r>
              <a:rPr lang="en-US" i="1" dirty="0">
                <a:latin typeface="Times New Roman"/>
                <a:cs typeface="Times New Roman"/>
              </a:rPr>
              <a:t>switch robot off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48928FA-6E55-2A43-95EE-9978BFD7B8CE}"/>
              </a:ext>
            </a:extLst>
          </p:cNvPr>
          <p:cNvSpPr txBox="1"/>
          <p:nvPr/>
        </p:nvSpPr>
        <p:spPr>
          <a:xfrm>
            <a:off x="6525261" y="2087452"/>
            <a:ext cx="1954125" cy="470694"/>
          </a:xfrm>
          <a:prstGeom prst="rect">
            <a:avLst/>
          </a:prstGeom>
          <a:noFill/>
          <a:effectLst/>
        </p:spPr>
        <p:txBody>
          <a:bodyPr wrap="none" lIns="91200" tIns="45600" rIns="91200" bIns="45600" rtlCol="0">
            <a:spAutoFit/>
          </a:bodyPr>
          <a:lstStyle/>
          <a:p>
            <a:r>
              <a:rPr lang="en-US" i="1" dirty="0">
                <a:latin typeface="Times New Roman"/>
                <a:cs typeface="Times New Roman"/>
              </a:rPr>
              <a:t>switch self off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6104AF-9FCF-5A4B-BEDF-136CA96749D9}"/>
              </a:ext>
            </a:extLst>
          </p:cNvPr>
          <p:cNvSpPr txBox="1"/>
          <p:nvPr/>
        </p:nvSpPr>
        <p:spPr>
          <a:xfrm>
            <a:off x="4489196" y="2087452"/>
            <a:ext cx="694687" cy="470694"/>
          </a:xfrm>
          <a:prstGeom prst="rect">
            <a:avLst/>
          </a:prstGeom>
          <a:noFill/>
          <a:effectLst/>
        </p:spPr>
        <p:txBody>
          <a:bodyPr wrap="none" lIns="91200" tIns="45600" rIns="91200" bIns="45600" rtlCol="0">
            <a:spAutoFit/>
          </a:bodyPr>
          <a:lstStyle/>
          <a:p>
            <a:r>
              <a:rPr lang="en-US" i="1" dirty="0">
                <a:latin typeface="Times New Roman"/>
                <a:cs typeface="Times New Roman"/>
              </a:rPr>
              <a:t>act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25B21F-C84A-3746-BD4C-22EC08838451}"/>
              </a:ext>
            </a:extLst>
          </p:cNvPr>
          <p:cNvSpPr txBox="1"/>
          <p:nvPr/>
        </p:nvSpPr>
        <p:spPr>
          <a:xfrm>
            <a:off x="3852255" y="2776069"/>
            <a:ext cx="891337" cy="470694"/>
          </a:xfrm>
          <a:prstGeom prst="rect">
            <a:avLst/>
          </a:prstGeom>
          <a:noFill/>
          <a:effectLst/>
        </p:spPr>
        <p:txBody>
          <a:bodyPr wrap="none" lIns="91200" tIns="45600" rIns="91200" bIns="45600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U = ?</a:t>
            </a:r>
            <a:endParaRPr lang="en-US" sz="2400" baseline="-250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9EF05D2-D73F-724D-ACB6-2F9D4F85FD97}"/>
              </a:ext>
            </a:extLst>
          </p:cNvPr>
          <p:cNvSpPr txBox="1"/>
          <p:nvPr/>
        </p:nvSpPr>
        <p:spPr>
          <a:xfrm>
            <a:off x="6737644" y="2776066"/>
            <a:ext cx="760680" cy="470694"/>
          </a:xfrm>
          <a:prstGeom prst="rect">
            <a:avLst/>
          </a:prstGeom>
          <a:noFill/>
          <a:effectLst/>
        </p:spPr>
        <p:txBody>
          <a:bodyPr wrap="none" lIns="91200" tIns="45600" rIns="91200" bIns="45600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U=0</a:t>
            </a:r>
            <a:endParaRPr lang="en-US" sz="2400" baseline="-250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373428-5411-1741-AA57-6F6A34440FD7}"/>
              </a:ext>
            </a:extLst>
          </p:cNvPr>
          <p:cNvSpPr txBox="1"/>
          <p:nvPr/>
        </p:nvSpPr>
        <p:spPr>
          <a:xfrm>
            <a:off x="4530461" y="3320357"/>
            <a:ext cx="1422435" cy="470694"/>
          </a:xfrm>
          <a:prstGeom prst="rect">
            <a:avLst/>
          </a:prstGeom>
          <a:noFill/>
          <a:effectLst/>
        </p:spPr>
        <p:txBody>
          <a:bodyPr wrap="none" lIns="91200" tIns="45600" rIns="91200" bIns="45600" rtlCol="0">
            <a:spAutoFit/>
          </a:bodyPr>
          <a:lstStyle/>
          <a:p>
            <a:r>
              <a:rPr lang="en-US" i="1" dirty="0">
                <a:latin typeface="Times New Roman"/>
                <a:cs typeface="Times New Roman"/>
                <a:sym typeface="Symbol"/>
              </a:rPr>
              <a:t>go ahead</a:t>
            </a:r>
            <a:endParaRPr lang="en-US" i="1" dirty="0">
              <a:latin typeface="Times New Roman"/>
              <a:cs typeface="Times New Roman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693F1BD-AC6E-264A-862E-66F5A213B0C8}"/>
              </a:ext>
            </a:extLst>
          </p:cNvPr>
          <p:cNvSpPr txBox="1"/>
          <p:nvPr/>
        </p:nvSpPr>
        <p:spPr>
          <a:xfrm>
            <a:off x="5098569" y="2316253"/>
            <a:ext cx="765843" cy="470694"/>
          </a:xfrm>
          <a:prstGeom prst="rect">
            <a:avLst/>
          </a:prstGeom>
          <a:noFill/>
          <a:effectLst/>
        </p:spPr>
        <p:txBody>
          <a:bodyPr wrap="none" lIns="91200" tIns="45600" rIns="91200" bIns="45600" rtlCol="0">
            <a:spAutoFit/>
          </a:bodyPr>
          <a:lstStyle/>
          <a:p>
            <a:r>
              <a:rPr lang="en-US" i="1" dirty="0">
                <a:latin typeface="Times New Roman"/>
                <a:cs typeface="Times New Roman"/>
              </a:rPr>
              <a:t>wait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BCF7CAC-E08D-6A4B-84C4-E1BD6F461D8F}"/>
              </a:ext>
            </a:extLst>
          </p:cNvPr>
          <p:cNvSpPr txBox="1"/>
          <p:nvPr/>
        </p:nvSpPr>
        <p:spPr>
          <a:xfrm>
            <a:off x="6812298" y="3986371"/>
            <a:ext cx="760680" cy="470694"/>
          </a:xfrm>
          <a:prstGeom prst="rect">
            <a:avLst/>
          </a:prstGeom>
          <a:noFill/>
          <a:effectLst/>
        </p:spPr>
        <p:txBody>
          <a:bodyPr wrap="none" lIns="91200" tIns="45600" rIns="91200" bIns="45600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U=0</a:t>
            </a:r>
            <a:endParaRPr lang="en-US" sz="2400" baseline="-250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4CD9451-FD9B-E34B-B43C-C13A64B27FF9}"/>
              </a:ext>
            </a:extLst>
          </p:cNvPr>
          <p:cNvGrpSpPr/>
          <p:nvPr/>
        </p:nvGrpSpPr>
        <p:grpSpPr>
          <a:xfrm>
            <a:off x="1197207" y="2352270"/>
            <a:ext cx="1951039" cy="1159918"/>
            <a:chOff x="615417" y="2199231"/>
            <a:chExt cx="1951039" cy="115991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9CD9B70-194F-DC47-903E-46DAC585B501}"/>
                </a:ext>
              </a:extLst>
            </p:cNvPr>
            <p:cNvSpPr/>
            <p:nvPr/>
          </p:nvSpPr>
          <p:spPr>
            <a:xfrm>
              <a:off x="894800" y="2563389"/>
              <a:ext cx="1388815" cy="494592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B355C3A6-3AE6-AB4E-8C8A-0B5130A48D01}"/>
                </a:ext>
              </a:extLst>
            </p:cNvPr>
            <p:cNvCxnSpPr/>
            <p:nvPr/>
          </p:nvCxnSpPr>
          <p:spPr>
            <a:xfrm>
              <a:off x="713599" y="3070490"/>
              <a:ext cx="1852857" cy="0"/>
            </a:xfrm>
            <a:prstGeom prst="straightConnector1">
              <a:avLst/>
            </a:prstGeom>
            <a:ln>
              <a:solidFill>
                <a:srgbClr val="40404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9FB637E2-6B81-5F49-8758-E0B2B6CE0BDA}"/>
                </a:ext>
              </a:extLst>
            </p:cNvPr>
            <p:cNvCxnSpPr/>
            <p:nvPr/>
          </p:nvCxnSpPr>
          <p:spPr>
            <a:xfrm flipV="1">
              <a:off x="1453077" y="2199231"/>
              <a:ext cx="0" cy="854701"/>
            </a:xfrm>
            <a:prstGeom prst="straightConnector1">
              <a:avLst/>
            </a:prstGeom>
            <a:ln>
              <a:solidFill>
                <a:srgbClr val="40404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D7DCE22-E9F9-124B-8EB3-8F5BA3444BF3}"/>
                </a:ext>
              </a:extLst>
            </p:cNvPr>
            <p:cNvSpPr txBox="1"/>
            <p:nvPr/>
          </p:nvSpPr>
          <p:spPr>
            <a:xfrm>
              <a:off x="615417" y="3006206"/>
              <a:ext cx="496488" cy="352943"/>
            </a:xfrm>
            <a:prstGeom prst="rect">
              <a:avLst/>
            </a:prstGeom>
            <a:noFill/>
            <a:effectLst/>
          </p:spPr>
          <p:txBody>
            <a:bodyPr wrap="none" lIns="91200" tIns="45600" rIns="91200" bIns="45600" rtlCol="0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-40</a:t>
              </a:r>
              <a:endParaRPr lang="en-US" sz="1200" baseline="-25000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AD240E1-E91C-E34F-9436-6AE222C3EA06}"/>
                </a:ext>
              </a:extLst>
            </p:cNvPr>
            <p:cNvSpPr txBox="1"/>
            <p:nvPr/>
          </p:nvSpPr>
          <p:spPr>
            <a:xfrm>
              <a:off x="1289876" y="3006206"/>
              <a:ext cx="333008" cy="352943"/>
            </a:xfrm>
            <a:prstGeom prst="rect">
              <a:avLst/>
            </a:prstGeom>
            <a:noFill/>
            <a:effectLst/>
          </p:spPr>
          <p:txBody>
            <a:bodyPr wrap="none" lIns="91200" tIns="45600" rIns="91200" bIns="45600" rtlCol="0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0</a:t>
              </a:r>
              <a:endParaRPr lang="en-US" sz="1200" baseline="-25000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C236D9B-6735-D54B-B194-99A79795BF29}"/>
                </a:ext>
              </a:extLst>
            </p:cNvPr>
            <p:cNvSpPr txBox="1"/>
            <p:nvPr/>
          </p:nvSpPr>
          <p:spPr>
            <a:xfrm>
              <a:off x="1990151" y="3006206"/>
              <a:ext cx="541813" cy="352943"/>
            </a:xfrm>
            <a:prstGeom prst="rect">
              <a:avLst/>
            </a:prstGeom>
            <a:noFill/>
            <a:effectLst/>
          </p:spPr>
          <p:txBody>
            <a:bodyPr wrap="none" lIns="91200" tIns="45600" rIns="91200" bIns="45600" rtlCol="0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+60</a:t>
              </a:r>
              <a:endParaRPr lang="en-US" sz="1200" baseline="-25000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C08A9CAB-FACB-5E4B-83AD-538BE282D41F}"/>
              </a:ext>
            </a:extLst>
          </p:cNvPr>
          <p:cNvSpPr/>
          <p:nvPr/>
        </p:nvSpPr>
        <p:spPr>
          <a:xfrm>
            <a:off x="5555404" y="4043992"/>
            <a:ext cx="480508" cy="360381"/>
          </a:xfrm>
          <a:prstGeom prst="rect">
            <a:avLst/>
          </a:prstGeom>
          <a:solidFill>
            <a:srgbClr val="00B0F0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00" tIns="45600" rIns="91200" bIns="45600"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01357D5-B3F7-8040-95CD-26171B32EFA7}"/>
              </a:ext>
            </a:extLst>
          </p:cNvPr>
          <p:cNvCxnSpPr>
            <a:stCxn id="8" idx="2"/>
          </p:cNvCxnSpPr>
          <p:nvPr/>
        </p:nvCxnSpPr>
        <p:spPr>
          <a:xfrm flipH="1">
            <a:off x="4398580" y="4404373"/>
            <a:ext cx="1397079" cy="853289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D2E1FBC-771D-0E4A-9C02-3A237C476B8C}"/>
              </a:ext>
            </a:extLst>
          </p:cNvPr>
          <p:cNvSpPr txBox="1"/>
          <p:nvPr/>
        </p:nvSpPr>
        <p:spPr>
          <a:xfrm>
            <a:off x="4402426" y="4550504"/>
            <a:ext cx="694687" cy="470694"/>
          </a:xfrm>
          <a:prstGeom prst="rect">
            <a:avLst/>
          </a:prstGeom>
          <a:noFill/>
          <a:effectLst/>
        </p:spPr>
        <p:txBody>
          <a:bodyPr wrap="none" lIns="91200" tIns="45600" rIns="91200" bIns="45600" rtlCol="0">
            <a:spAutoFit/>
          </a:bodyPr>
          <a:lstStyle/>
          <a:p>
            <a:r>
              <a:rPr lang="en-US" i="1" dirty="0">
                <a:latin typeface="Times New Roman"/>
                <a:cs typeface="Times New Roman"/>
              </a:rPr>
              <a:t>act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582180A-0D48-7D45-870E-E85EC42FA05A}"/>
              </a:ext>
            </a:extLst>
          </p:cNvPr>
          <p:cNvSpPr txBox="1"/>
          <p:nvPr/>
        </p:nvSpPr>
        <p:spPr>
          <a:xfrm>
            <a:off x="3852269" y="5235069"/>
            <a:ext cx="891337" cy="470694"/>
          </a:xfrm>
          <a:prstGeom prst="rect">
            <a:avLst/>
          </a:prstGeom>
          <a:noFill/>
          <a:effectLst/>
        </p:spPr>
        <p:txBody>
          <a:bodyPr wrap="none" lIns="91200" tIns="45600" rIns="91200" bIns="45600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U = ?</a:t>
            </a:r>
            <a:endParaRPr lang="en-US" sz="2400" baseline="-250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85E8796-8F59-6543-AC42-A5401220EB38}"/>
              </a:ext>
            </a:extLst>
          </p:cNvPr>
          <p:cNvGrpSpPr/>
          <p:nvPr/>
        </p:nvGrpSpPr>
        <p:grpSpPr>
          <a:xfrm>
            <a:off x="1179686" y="4741075"/>
            <a:ext cx="1951038" cy="1159918"/>
            <a:chOff x="609505" y="4709520"/>
            <a:chExt cx="1951038" cy="1159918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E4C614F-60EC-8B44-9720-B85E1DC95BDC}"/>
                </a:ext>
              </a:extLst>
            </p:cNvPr>
            <p:cNvSpPr/>
            <p:nvPr/>
          </p:nvSpPr>
          <p:spPr>
            <a:xfrm>
              <a:off x="1447164" y="5073678"/>
              <a:ext cx="830538" cy="494592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E712868D-931E-CA44-8147-BE7C38D4C1C9}"/>
                </a:ext>
              </a:extLst>
            </p:cNvPr>
            <p:cNvCxnSpPr/>
            <p:nvPr/>
          </p:nvCxnSpPr>
          <p:spPr>
            <a:xfrm>
              <a:off x="707686" y="5580779"/>
              <a:ext cx="1852857" cy="0"/>
            </a:xfrm>
            <a:prstGeom prst="straightConnector1">
              <a:avLst/>
            </a:prstGeom>
            <a:ln>
              <a:solidFill>
                <a:srgbClr val="40404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50A85BA6-8478-AF49-A04A-58EB3361ACE1}"/>
                </a:ext>
              </a:extLst>
            </p:cNvPr>
            <p:cNvCxnSpPr/>
            <p:nvPr/>
          </p:nvCxnSpPr>
          <p:spPr>
            <a:xfrm flipV="1">
              <a:off x="1447164" y="4709520"/>
              <a:ext cx="0" cy="854701"/>
            </a:xfrm>
            <a:prstGeom prst="straightConnector1">
              <a:avLst/>
            </a:prstGeom>
            <a:ln>
              <a:solidFill>
                <a:srgbClr val="40404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0A2369D-BA77-C947-A428-A0A472F78B83}"/>
                </a:ext>
              </a:extLst>
            </p:cNvPr>
            <p:cNvSpPr txBox="1"/>
            <p:nvPr/>
          </p:nvSpPr>
          <p:spPr>
            <a:xfrm>
              <a:off x="609505" y="5516495"/>
              <a:ext cx="496488" cy="352943"/>
            </a:xfrm>
            <a:prstGeom prst="rect">
              <a:avLst/>
            </a:prstGeom>
            <a:noFill/>
            <a:effectLst/>
          </p:spPr>
          <p:txBody>
            <a:bodyPr wrap="none" lIns="91200" tIns="45600" rIns="91200" bIns="45600" rtlCol="0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-40</a:t>
              </a:r>
              <a:endParaRPr lang="en-US" sz="1200" baseline="-25000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3DFA410-9E5F-2E48-89E9-C8C2EC3A8139}"/>
                </a:ext>
              </a:extLst>
            </p:cNvPr>
            <p:cNvSpPr txBox="1"/>
            <p:nvPr/>
          </p:nvSpPr>
          <p:spPr>
            <a:xfrm>
              <a:off x="1283964" y="5516495"/>
              <a:ext cx="333008" cy="352943"/>
            </a:xfrm>
            <a:prstGeom prst="rect">
              <a:avLst/>
            </a:prstGeom>
            <a:noFill/>
            <a:effectLst/>
          </p:spPr>
          <p:txBody>
            <a:bodyPr wrap="none" lIns="91200" tIns="45600" rIns="91200" bIns="45600" rtlCol="0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0</a:t>
              </a:r>
              <a:endParaRPr lang="en-US" sz="1200" baseline="-25000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1D591E7-40FB-C14E-B595-465CF986284F}"/>
                </a:ext>
              </a:extLst>
            </p:cNvPr>
            <p:cNvSpPr txBox="1"/>
            <p:nvPr/>
          </p:nvSpPr>
          <p:spPr>
            <a:xfrm>
              <a:off x="1984238" y="5516495"/>
              <a:ext cx="541813" cy="352943"/>
            </a:xfrm>
            <a:prstGeom prst="rect">
              <a:avLst/>
            </a:prstGeom>
            <a:noFill/>
            <a:effectLst/>
          </p:spPr>
          <p:txBody>
            <a:bodyPr wrap="none" lIns="91200" tIns="45600" rIns="91200" bIns="45600" rtlCol="0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+60</a:t>
              </a:r>
              <a:endParaRPr lang="en-US" sz="1200" baseline="-25000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FF1DA0E-4C9A-724B-97A7-48B8646243A4}"/>
              </a:ext>
            </a:extLst>
          </p:cNvPr>
          <p:cNvCxnSpPr>
            <a:stCxn id="8" idx="2"/>
          </p:cNvCxnSpPr>
          <p:nvPr/>
        </p:nvCxnSpPr>
        <p:spPr>
          <a:xfrm>
            <a:off x="5795659" y="4404373"/>
            <a:ext cx="1392979" cy="872407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FBD789DA-71DB-C647-904A-E6FAE383D62B}"/>
              </a:ext>
            </a:extLst>
          </p:cNvPr>
          <p:cNvSpPr txBox="1"/>
          <p:nvPr/>
        </p:nvSpPr>
        <p:spPr>
          <a:xfrm>
            <a:off x="6521260" y="4533958"/>
            <a:ext cx="1954125" cy="470694"/>
          </a:xfrm>
          <a:prstGeom prst="rect">
            <a:avLst/>
          </a:prstGeom>
          <a:noFill/>
          <a:effectLst/>
        </p:spPr>
        <p:txBody>
          <a:bodyPr wrap="none" lIns="91200" tIns="45600" rIns="91200" bIns="45600" rtlCol="0">
            <a:spAutoFit/>
          </a:bodyPr>
          <a:lstStyle/>
          <a:p>
            <a:r>
              <a:rPr lang="en-US" i="1" dirty="0">
                <a:latin typeface="Times New Roman"/>
                <a:cs typeface="Times New Roman"/>
              </a:rPr>
              <a:t>switch self off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EDF1652-B75F-434B-A087-BD0CBEA94430}"/>
              </a:ext>
            </a:extLst>
          </p:cNvPr>
          <p:cNvSpPr txBox="1"/>
          <p:nvPr/>
        </p:nvSpPr>
        <p:spPr>
          <a:xfrm>
            <a:off x="6733643" y="5222573"/>
            <a:ext cx="760680" cy="470694"/>
          </a:xfrm>
          <a:prstGeom prst="rect">
            <a:avLst/>
          </a:prstGeom>
          <a:noFill/>
          <a:effectLst/>
        </p:spPr>
        <p:txBody>
          <a:bodyPr wrap="none" lIns="91200" tIns="45600" rIns="91200" bIns="45600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U=0</a:t>
            </a:r>
            <a:endParaRPr lang="en-US" sz="2400" baseline="-250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8678643-5F16-C040-BEA9-6283DDC13521}"/>
              </a:ext>
            </a:extLst>
          </p:cNvPr>
          <p:cNvCxnSpPr>
            <a:stCxn id="8" idx="2"/>
          </p:cNvCxnSpPr>
          <p:nvPr/>
        </p:nvCxnSpPr>
        <p:spPr>
          <a:xfrm flipH="1">
            <a:off x="5795609" y="4404373"/>
            <a:ext cx="50" cy="872407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F69F169A-8C31-FA4E-8892-A36BD8B816CF}"/>
              </a:ext>
            </a:extLst>
          </p:cNvPr>
          <p:cNvSpPr txBox="1"/>
          <p:nvPr/>
        </p:nvSpPr>
        <p:spPr>
          <a:xfrm>
            <a:off x="5105017" y="4760366"/>
            <a:ext cx="765843" cy="470694"/>
          </a:xfrm>
          <a:prstGeom prst="rect">
            <a:avLst/>
          </a:prstGeom>
          <a:noFill/>
          <a:effectLst/>
        </p:spPr>
        <p:txBody>
          <a:bodyPr wrap="none" lIns="91200" tIns="45600" rIns="91200" bIns="45600" rtlCol="0">
            <a:spAutoFit/>
          </a:bodyPr>
          <a:lstStyle/>
          <a:p>
            <a:r>
              <a:rPr lang="en-US" i="1" dirty="0">
                <a:latin typeface="Times New Roman"/>
                <a:cs typeface="Times New Roman"/>
              </a:rPr>
              <a:t>wait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1A3C989-18DA-A147-92A4-7C2B4640832C}"/>
              </a:ext>
            </a:extLst>
          </p:cNvPr>
          <p:cNvSpPr txBox="1"/>
          <p:nvPr/>
        </p:nvSpPr>
        <p:spPr>
          <a:xfrm>
            <a:off x="3108842" y="3030793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CD5B1A6-6854-5D4F-A25D-64E0A69DD1AD}"/>
              </a:ext>
            </a:extLst>
          </p:cNvPr>
          <p:cNvSpPr txBox="1"/>
          <p:nvPr/>
        </p:nvSpPr>
        <p:spPr>
          <a:xfrm>
            <a:off x="3108842" y="5426499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0D3531A-9278-1643-A8EA-68AB58C80737}"/>
              </a:ext>
            </a:extLst>
          </p:cNvPr>
          <p:cNvSpPr txBox="1"/>
          <p:nvPr/>
        </p:nvSpPr>
        <p:spPr>
          <a:xfrm>
            <a:off x="1770228" y="2005397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P(U)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5430D30-63A8-A745-9D4E-0B06AAFB0758}"/>
              </a:ext>
            </a:extLst>
          </p:cNvPr>
          <p:cNvSpPr txBox="1"/>
          <p:nvPr/>
        </p:nvSpPr>
        <p:spPr>
          <a:xfrm>
            <a:off x="1712624" y="4391031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P(U)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2F42471-AF4E-8B4D-A5DD-E5D84E47B4B3}"/>
              </a:ext>
            </a:extLst>
          </p:cNvPr>
          <p:cNvSpPr/>
          <p:nvPr/>
        </p:nvSpPr>
        <p:spPr>
          <a:xfrm>
            <a:off x="8274710" y="303079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>
                <a:solidFill>
                  <a:srgbClr val="C505BF"/>
                </a:solidFill>
              </a:rPr>
              <a:t>EU(act) = </a:t>
            </a:r>
            <a:r>
              <a:rPr lang="en-US" i="1" dirty="0">
                <a:solidFill>
                  <a:srgbClr val="0015E1"/>
                </a:solidFill>
              </a:rPr>
              <a:t>+10 </a:t>
            </a:r>
          </a:p>
          <a:p>
            <a:endParaRPr lang="en-US" i="1" dirty="0">
              <a:solidFill>
                <a:srgbClr val="C505BF"/>
              </a:solidFill>
            </a:endParaRPr>
          </a:p>
          <a:p>
            <a:r>
              <a:rPr lang="en-US" i="1" dirty="0">
                <a:solidFill>
                  <a:srgbClr val="C505BF"/>
                </a:solidFill>
              </a:rPr>
              <a:t>EU(wait) = (</a:t>
            </a:r>
            <a:r>
              <a:rPr lang="en-US" i="1" dirty="0">
                <a:solidFill>
                  <a:srgbClr val="FF0000"/>
                </a:solidFill>
              </a:rPr>
              <a:t>0.4</a:t>
            </a:r>
            <a:r>
              <a:rPr lang="en-US" i="1" dirty="0">
                <a:solidFill>
                  <a:srgbClr val="C505BF"/>
                </a:solidFill>
              </a:rPr>
              <a:t> * </a:t>
            </a:r>
            <a:r>
              <a:rPr lang="en-US" i="1" dirty="0">
                <a:solidFill>
                  <a:srgbClr val="0015E1"/>
                </a:solidFill>
              </a:rPr>
              <a:t>0</a:t>
            </a:r>
            <a:r>
              <a:rPr lang="en-US" i="1" dirty="0">
                <a:solidFill>
                  <a:srgbClr val="C505BF"/>
                </a:solidFill>
              </a:rPr>
              <a:t>) + (0.6 * </a:t>
            </a:r>
            <a:r>
              <a:rPr lang="en-US" i="1" dirty="0">
                <a:solidFill>
                  <a:srgbClr val="0015E1"/>
                </a:solidFill>
              </a:rPr>
              <a:t>30</a:t>
            </a:r>
            <a:r>
              <a:rPr lang="en-US" i="1" dirty="0">
                <a:solidFill>
                  <a:srgbClr val="C505BF"/>
                </a:solidFill>
              </a:rPr>
              <a:t>) </a:t>
            </a:r>
          </a:p>
          <a:p>
            <a:r>
              <a:rPr lang="en-US" i="1" dirty="0">
                <a:solidFill>
                  <a:srgbClr val="C505BF"/>
                </a:solidFill>
              </a:rPr>
              <a:t>	= </a:t>
            </a:r>
            <a:r>
              <a:rPr lang="en-US" i="1" dirty="0">
                <a:solidFill>
                  <a:srgbClr val="0015E1"/>
                </a:solidFill>
              </a:rPr>
              <a:t>+18</a:t>
            </a:r>
          </a:p>
        </p:txBody>
      </p:sp>
    </p:spTree>
    <p:extLst>
      <p:ext uri="{BB962C8B-B14F-4D97-AF65-F5344CB8AC3E}">
        <p14:creationId xmlns:p14="http://schemas.microsoft.com/office/powerpoint/2010/main" val="225775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3" grpId="1"/>
      <p:bldP spid="8" grpId="0" animBg="1"/>
      <p:bldP spid="18" grpId="0"/>
      <p:bldP spid="30" grpId="0"/>
      <p:bldP spid="38" grpId="0"/>
      <p:bldP spid="39" grpId="0"/>
      <p:bldP spid="41" grpId="0"/>
      <p:bldP spid="46" grpId="0"/>
      <p:bldP spid="47" grpId="0"/>
      <p:bldP spid="48" grpId="0"/>
      <p:bldP spid="49" grpId="0"/>
      <p:bldP spid="50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BA19F-91C7-4F49-87A4-342BC070B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Off-switch problem (general proof)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32166F-FE0F-C348-B9E6-5A9285D90C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1229" y="1397001"/>
                <a:ext cx="11876688" cy="472916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𝐸𝑈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𝑎𝑐𝑡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limLoc m:val="undOvr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b="0" i="1" baseline="12000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𝑑𝑢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= </m:t>
                        </m:r>
                      </m:e>
                    </m:nary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i="1" baseline="1200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𝑑𝑢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  </m:t>
                        </m:r>
                      </m:e>
                    </m:nary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/>
                          </m:rP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+∞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i="1" baseline="1200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𝑑𝑢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</m:nary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𝐸𝑈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𝑤𝑎𝑖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limLoc m:val="undOvr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i="1" baseline="1200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 </m:t>
                        </m:r>
                      </m:e>
                    </m:nary>
                    <m:nary>
                      <m:naryPr>
                        <m:limLoc m:val="undOvr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/>
                          </m:rP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+∞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i="1" baseline="1200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𝑑𝑢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Obviously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i="1" baseline="1200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</m:nary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i="1" baseline="1200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𝑑𝑢</m:t>
                        </m:r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Hence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𝐸𝑈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𝑎𝑐𝑡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𝐸𝑈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𝑤𝑎𝑖𝑡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“If H doesn’t switch me off, then the action must be good for H, and I’ll get to do it, so that’s good; if H does switch me off, then it’s because the action must be bad for H, so it’s good that I won’t be allowed to do it.”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32166F-FE0F-C348-B9E6-5A9285D90C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1229" y="1397001"/>
                <a:ext cx="11876688" cy="4729164"/>
              </a:xfrm>
              <a:blipFill>
                <a:blip r:embed="rId3"/>
                <a:stretch>
                  <a:fillRect l="-1175" t="-18984" r="-1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96BE81-98D1-5340-9B73-74AE118CC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451BBA2E-7FD9-46B8-A226-C36B49A97BF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925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Decision Networks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001000" y="3692525"/>
            <a:ext cx="1222375" cy="2327275"/>
            <a:chOff x="7543800" y="3886200"/>
            <a:chExt cx="1222375" cy="2327275"/>
          </a:xfrm>
        </p:grpSpPr>
        <p:cxnSp>
          <p:nvCxnSpPr>
            <p:cNvPr id="17411" name="AutoShape 4"/>
            <p:cNvCxnSpPr>
              <a:cxnSpLocks noChangeShapeType="1"/>
              <a:stCxn id="17412" idx="4"/>
              <a:endCxn id="17413" idx="0"/>
            </p:cNvCxnSpPr>
            <p:nvPr/>
          </p:nvCxnSpPr>
          <p:spPr bwMode="auto">
            <a:xfrm>
              <a:off x="8154988" y="4475163"/>
              <a:ext cx="0" cy="11493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7412" name="Oval 5"/>
            <p:cNvSpPr>
              <a:spLocks noChangeArrowheads="1"/>
            </p:cNvSpPr>
            <p:nvPr/>
          </p:nvSpPr>
          <p:spPr bwMode="auto">
            <a:xfrm>
              <a:off x="7543800" y="3886200"/>
              <a:ext cx="1222375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cs typeface="Calibri"/>
                </a:rPr>
                <a:t>Weather</a:t>
              </a:r>
            </a:p>
          </p:txBody>
        </p:sp>
        <p:sp>
          <p:nvSpPr>
            <p:cNvPr id="17413" name="Oval 6"/>
            <p:cNvSpPr>
              <a:spLocks noChangeArrowheads="1"/>
            </p:cNvSpPr>
            <p:nvPr/>
          </p:nvSpPr>
          <p:spPr bwMode="auto">
            <a:xfrm>
              <a:off x="7543800" y="5638800"/>
              <a:ext cx="1222375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>
                  <a:latin typeface="Calibri"/>
                  <a:cs typeface="Calibri"/>
                </a:rPr>
                <a:t>Forecast</a:t>
              </a:r>
            </a:p>
          </p:txBody>
        </p:sp>
      </p:grpSp>
      <p:sp>
        <p:nvSpPr>
          <p:cNvPr id="17414" name="Rectangle 7"/>
          <p:cNvSpPr>
            <a:spLocks noChangeArrowheads="1"/>
          </p:cNvSpPr>
          <p:nvPr/>
        </p:nvSpPr>
        <p:spPr bwMode="auto">
          <a:xfrm>
            <a:off x="8077200" y="2209800"/>
            <a:ext cx="1143000" cy="533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/>
                <a:cs typeface="Calibri"/>
              </a:rPr>
              <a:t>Umbrella</a:t>
            </a:r>
          </a:p>
        </p:txBody>
      </p:sp>
      <p:grpSp>
        <p:nvGrpSpPr>
          <p:cNvPr id="17415" name="Group 8"/>
          <p:cNvGrpSpPr>
            <a:grpSpLocks/>
          </p:cNvGrpSpPr>
          <p:nvPr/>
        </p:nvGrpSpPr>
        <p:grpSpPr bwMode="auto">
          <a:xfrm>
            <a:off x="10287000" y="2971800"/>
            <a:ext cx="838200" cy="533400"/>
            <a:chOff x="4368" y="1728"/>
            <a:chExt cx="528" cy="336"/>
          </a:xfrm>
        </p:grpSpPr>
        <p:sp>
          <p:nvSpPr>
            <p:cNvPr id="17422" name="Freeform 9"/>
            <p:cNvSpPr>
              <a:spLocks/>
            </p:cNvSpPr>
            <p:nvPr/>
          </p:nvSpPr>
          <p:spPr bwMode="auto">
            <a:xfrm>
              <a:off x="4368" y="1728"/>
              <a:ext cx="528" cy="336"/>
            </a:xfrm>
            <a:custGeom>
              <a:avLst/>
              <a:gdLst>
                <a:gd name="T0" fmla="*/ 16 w 783"/>
                <a:gd name="T1" fmla="*/ 0 h 288"/>
                <a:gd name="T2" fmla="*/ 0 w 783"/>
                <a:gd name="T3" fmla="*/ 496 h 288"/>
                <a:gd name="T4" fmla="*/ 16 w 783"/>
                <a:gd name="T5" fmla="*/ 988 h 288"/>
                <a:gd name="T6" fmla="*/ 34 w 783"/>
                <a:gd name="T7" fmla="*/ 484 h 288"/>
                <a:gd name="T8" fmla="*/ 16 w 783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3"/>
                <a:gd name="T16" fmla="*/ 0 h 288"/>
                <a:gd name="T17" fmla="*/ 783 w 783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3" h="288">
                  <a:moveTo>
                    <a:pt x="384" y="0"/>
                  </a:moveTo>
                  <a:lnTo>
                    <a:pt x="0" y="144"/>
                  </a:lnTo>
                  <a:lnTo>
                    <a:pt x="384" y="288"/>
                  </a:lnTo>
                  <a:lnTo>
                    <a:pt x="783" y="141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7423" name="Text Box 10"/>
            <p:cNvSpPr txBox="1">
              <a:spLocks noChangeArrowheads="1"/>
            </p:cNvSpPr>
            <p:nvPr/>
          </p:nvSpPr>
          <p:spPr bwMode="auto">
            <a:xfrm>
              <a:off x="4512" y="1776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>
                  <a:latin typeface="Calibri"/>
                  <a:cs typeface="Calibri"/>
                </a:rPr>
                <a:t>U</a:t>
              </a:r>
            </a:p>
          </p:txBody>
        </p:sp>
      </p:grpSp>
      <p:cxnSp>
        <p:nvCxnSpPr>
          <p:cNvPr id="17416" name="AutoShape 11"/>
          <p:cNvCxnSpPr>
            <a:cxnSpLocks noChangeShapeType="1"/>
            <a:stCxn id="17414" idx="3"/>
            <a:endCxn id="17422" idx="1"/>
          </p:cNvCxnSpPr>
          <p:nvPr/>
        </p:nvCxnSpPr>
        <p:spPr bwMode="auto">
          <a:xfrm>
            <a:off x="9234488" y="2476500"/>
            <a:ext cx="1038225" cy="7620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417" name="AutoShape 12"/>
          <p:cNvCxnSpPr>
            <a:cxnSpLocks noChangeShapeType="1"/>
            <a:stCxn id="17412" idx="6"/>
            <a:endCxn id="17422" idx="1"/>
          </p:cNvCxnSpPr>
          <p:nvPr/>
        </p:nvCxnSpPr>
        <p:spPr bwMode="auto">
          <a:xfrm flipV="1">
            <a:off x="9237663" y="3238500"/>
            <a:ext cx="1035050" cy="7413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503238" y="2514600"/>
            <a:ext cx="533400" cy="228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7" name="Freeform 9"/>
          <p:cNvSpPr>
            <a:spLocks/>
          </p:cNvSpPr>
          <p:nvPr/>
        </p:nvSpPr>
        <p:spPr bwMode="auto">
          <a:xfrm>
            <a:off x="457200" y="3124200"/>
            <a:ext cx="609600" cy="304800"/>
          </a:xfrm>
          <a:custGeom>
            <a:avLst/>
            <a:gdLst>
              <a:gd name="T0" fmla="*/ 21821033 w 783"/>
              <a:gd name="T1" fmla="*/ 0 h 288"/>
              <a:gd name="T2" fmla="*/ 0 w 783"/>
              <a:gd name="T3" fmla="*/ 407704925 h 288"/>
              <a:gd name="T4" fmla="*/ 21821033 w 783"/>
              <a:gd name="T5" fmla="*/ 813170417 h 288"/>
              <a:gd name="T6" fmla="*/ 44853480 w 783"/>
              <a:gd name="T7" fmla="*/ 398745075 h 288"/>
              <a:gd name="T8" fmla="*/ 21821033 w 783"/>
              <a:gd name="T9" fmla="*/ 0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3"/>
              <a:gd name="T16" fmla="*/ 0 h 288"/>
              <a:gd name="T17" fmla="*/ 783 w 783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3" h="288">
                <a:moveTo>
                  <a:pt x="384" y="0"/>
                </a:moveTo>
                <a:lnTo>
                  <a:pt x="0" y="144"/>
                </a:lnTo>
                <a:lnTo>
                  <a:pt x="384" y="288"/>
                </a:lnTo>
                <a:lnTo>
                  <a:pt x="783" y="141"/>
                </a:lnTo>
                <a:lnTo>
                  <a:pt x="384" y="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685800" y="1600200"/>
            <a:ext cx="7240588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Decision network = Bayes net + Actions + Utilities</a:t>
            </a:r>
            <a:endParaRPr lang="en-US" sz="500" dirty="0">
              <a:latin typeface="Calibri"/>
              <a:cs typeface="Calibri"/>
            </a:endParaRPr>
          </a:p>
          <a:p>
            <a:pPr lvl="6">
              <a:lnSpc>
                <a:spcPct val="80000"/>
              </a:lnSpc>
            </a:pPr>
            <a:endParaRPr lang="en-US" sz="5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b="1" i="1" dirty="0">
                <a:solidFill>
                  <a:srgbClr val="FF0000"/>
                </a:solidFill>
                <a:latin typeface="Calibri"/>
                <a:cs typeface="Calibri"/>
              </a:rPr>
              <a:t>Chance nodes </a:t>
            </a:r>
            <a:r>
              <a:rPr lang="en-US" sz="2000" dirty="0">
                <a:latin typeface="Calibri"/>
                <a:cs typeface="Calibri"/>
              </a:rPr>
              <a:t>(just like BNs)</a:t>
            </a:r>
          </a:p>
          <a:p>
            <a:pPr lvl="6">
              <a:lnSpc>
                <a:spcPct val="80000"/>
              </a:lnSpc>
            </a:pPr>
            <a:endParaRPr lang="en-US" sz="500" dirty="0">
              <a:latin typeface="Calibri"/>
              <a:cs typeface="Calibri"/>
            </a:endParaRPr>
          </a:p>
          <a:p>
            <a:pPr lvl="6">
              <a:lnSpc>
                <a:spcPct val="80000"/>
              </a:lnSpc>
            </a:pPr>
            <a:endParaRPr lang="en-US" sz="5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b="1" i="1" dirty="0">
                <a:solidFill>
                  <a:srgbClr val="FF0000"/>
                </a:solidFill>
                <a:latin typeface="Calibri"/>
                <a:cs typeface="Calibri"/>
              </a:rPr>
              <a:t>Action nodes </a:t>
            </a:r>
            <a:r>
              <a:rPr lang="en-US" sz="2000" dirty="0">
                <a:latin typeface="Calibri"/>
                <a:cs typeface="Calibri"/>
              </a:rPr>
              <a:t>(rectangles, cannot have parents, will have value fixed by algorithm)</a:t>
            </a:r>
            <a:endParaRPr lang="en-US" sz="500" dirty="0">
              <a:latin typeface="Calibri"/>
              <a:cs typeface="Calibri"/>
            </a:endParaRPr>
          </a:p>
          <a:p>
            <a:pPr lvl="5">
              <a:lnSpc>
                <a:spcPct val="80000"/>
              </a:lnSpc>
            </a:pPr>
            <a:endParaRPr lang="en-US" sz="5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b="1" i="1" dirty="0">
                <a:solidFill>
                  <a:srgbClr val="FF0000"/>
                </a:solidFill>
                <a:latin typeface="Calibri"/>
                <a:cs typeface="Calibri"/>
              </a:rPr>
              <a:t>Utility nodes </a:t>
            </a:r>
            <a:r>
              <a:rPr lang="en-US" sz="2000" dirty="0">
                <a:latin typeface="Calibri"/>
                <a:cs typeface="Calibri"/>
              </a:rPr>
              <a:t>(diamond, depends on action and chance nodes)</a:t>
            </a:r>
          </a:p>
          <a:p>
            <a:pPr lvl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Decision algorithm: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Fix evidence </a:t>
            </a:r>
            <a:r>
              <a:rPr lang="en-US" sz="2400" b="1" i="1" dirty="0">
                <a:solidFill>
                  <a:srgbClr val="C505BF"/>
                </a:solidFill>
                <a:latin typeface="Calibri"/>
                <a:cs typeface="Calibri"/>
              </a:rPr>
              <a:t>e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For each possible action </a:t>
            </a:r>
            <a:r>
              <a:rPr lang="en-US" sz="2400" i="1" dirty="0">
                <a:solidFill>
                  <a:srgbClr val="C505BF"/>
                </a:solidFill>
                <a:latin typeface="Calibri"/>
                <a:cs typeface="Calibri"/>
              </a:rPr>
              <a:t>a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Fix action node to </a:t>
            </a:r>
            <a:r>
              <a:rPr lang="en-US" sz="2000" i="1" dirty="0">
                <a:solidFill>
                  <a:srgbClr val="C505BF"/>
                </a:solidFill>
                <a:latin typeface="Calibri"/>
                <a:cs typeface="Calibri"/>
              </a:rPr>
              <a:t>a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Compute posterior </a:t>
            </a:r>
            <a:r>
              <a:rPr lang="en-US" sz="2000" i="1" dirty="0">
                <a:solidFill>
                  <a:srgbClr val="C505BF"/>
                </a:solidFill>
                <a:latin typeface="Calibri"/>
                <a:cs typeface="Calibri"/>
              </a:rPr>
              <a:t>P</a:t>
            </a:r>
            <a:r>
              <a:rPr lang="en-US" sz="2000" dirty="0">
                <a:solidFill>
                  <a:srgbClr val="C505BF"/>
                </a:solidFill>
                <a:latin typeface="Calibri"/>
                <a:cs typeface="Calibri"/>
              </a:rPr>
              <a:t>(</a:t>
            </a:r>
            <a:r>
              <a:rPr lang="en-US" sz="2000" b="1" i="1" dirty="0" err="1">
                <a:solidFill>
                  <a:srgbClr val="C505BF"/>
                </a:solidFill>
                <a:latin typeface="Calibri"/>
                <a:cs typeface="Calibri"/>
              </a:rPr>
              <a:t>W</a:t>
            </a:r>
            <a:r>
              <a:rPr lang="en-US" sz="2000" dirty="0" err="1">
                <a:solidFill>
                  <a:srgbClr val="C505BF"/>
                </a:solidFill>
                <a:latin typeface="Calibri"/>
                <a:cs typeface="Calibri"/>
              </a:rPr>
              <a:t>|</a:t>
            </a:r>
            <a:r>
              <a:rPr lang="en-US" sz="2000" b="1" i="1" dirty="0" err="1">
                <a:solidFill>
                  <a:srgbClr val="C505BF"/>
                </a:solidFill>
                <a:latin typeface="Calibri"/>
                <a:cs typeface="Calibri"/>
              </a:rPr>
              <a:t>e</a:t>
            </a:r>
            <a:r>
              <a:rPr lang="en-US" sz="2000" i="1" dirty="0" err="1">
                <a:solidFill>
                  <a:srgbClr val="C505BF"/>
                </a:solidFill>
                <a:latin typeface="Calibri"/>
                <a:cs typeface="Calibri"/>
              </a:rPr>
              <a:t>,a</a:t>
            </a:r>
            <a:r>
              <a:rPr lang="en-US" sz="2000" dirty="0">
                <a:solidFill>
                  <a:srgbClr val="C505BF"/>
                </a:solidFill>
                <a:latin typeface="Calibri"/>
                <a:cs typeface="Calibri"/>
              </a:rPr>
              <a:t>)</a:t>
            </a:r>
            <a:r>
              <a:rPr lang="en-US" sz="2000" dirty="0">
                <a:latin typeface="Calibri"/>
                <a:cs typeface="Calibri"/>
              </a:rPr>
              <a:t> for parents </a:t>
            </a:r>
            <a:r>
              <a:rPr lang="en-US" sz="2000" b="1" i="1" dirty="0">
                <a:solidFill>
                  <a:srgbClr val="C505BF"/>
                </a:solidFill>
                <a:latin typeface="Calibri"/>
                <a:cs typeface="Calibri"/>
              </a:rPr>
              <a:t>W</a:t>
            </a:r>
            <a:r>
              <a:rPr lang="en-US" sz="2000" dirty="0">
                <a:latin typeface="Calibri"/>
                <a:cs typeface="Calibri"/>
              </a:rPr>
              <a:t> of </a:t>
            </a:r>
            <a:r>
              <a:rPr lang="en-US" sz="2000" i="1" dirty="0">
                <a:solidFill>
                  <a:srgbClr val="C505BF"/>
                </a:solidFill>
                <a:latin typeface="Calibri"/>
                <a:cs typeface="Calibri"/>
              </a:rPr>
              <a:t>U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Compute expected utility 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</a:t>
            </a:r>
            <a:r>
              <a:rPr lang="en-US" sz="2000" b="1" i="1" baseline="-25000" dirty="0">
                <a:solidFill>
                  <a:srgbClr val="CC00CC"/>
                </a:solidFill>
                <a:sym typeface="Symbol"/>
              </a:rPr>
              <a:t>w</a:t>
            </a:r>
            <a:r>
              <a:rPr lang="en-US" sz="2000" i="1" dirty="0">
                <a:solidFill>
                  <a:srgbClr val="CC00CC"/>
                </a:solidFill>
                <a:sym typeface="Symbol"/>
              </a:rPr>
              <a:t> P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000" b="1" i="1" dirty="0" err="1">
                <a:solidFill>
                  <a:srgbClr val="CC00CC"/>
                </a:solidFill>
                <a:sym typeface="Symbol"/>
              </a:rPr>
              <a:t>w</a:t>
            </a:r>
            <a:r>
              <a:rPr lang="en-US" sz="2000" dirty="0" err="1">
                <a:solidFill>
                  <a:srgbClr val="CC00CC"/>
                </a:solidFill>
                <a:sym typeface="Symbol"/>
              </a:rPr>
              <a:t>|</a:t>
            </a:r>
            <a:r>
              <a:rPr lang="en-US" sz="2000" b="1" i="1" dirty="0" err="1">
                <a:solidFill>
                  <a:srgbClr val="CC00CC"/>
                </a:solidFill>
                <a:sym typeface="Symbol"/>
              </a:rPr>
              <a:t>e</a:t>
            </a:r>
            <a:r>
              <a:rPr lang="en-US" sz="2000" dirty="0" err="1">
                <a:solidFill>
                  <a:srgbClr val="CC00CC"/>
                </a:solidFill>
                <a:sym typeface="Symbol"/>
              </a:rPr>
              <a:t>,</a:t>
            </a:r>
            <a:r>
              <a:rPr lang="en-US" sz="2000" i="1" dirty="0" err="1">
                <a:solidFill>
                  <a:srgbClr val="CC00CC"/>
                </a:solidFill>
                <a:sym typeface="Symbol"/>
              </a:rPr>
              <a:t>a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) </a:t>
            </a:r>
            <a:r>
              <a:rPr lang="en-US" sz="2000" i="1" dirty="0">
                <a:solidFill>
                  <a:srgbClr val="CC00CC"/>
                </a:solidFill>
                <a:sym typeface="Symbol"/>
              </a:rPr>
              <a:t>U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000" i="1" dirty="0" err="1">
                <a:solidFill>
                  <a:srgbClr val="CC00CC"/>
                </a:solidFill>
                <a:sym typeface="Symbol"/>
              </a:rPr>
              <a:t>a,</a:t>
            </a:r>
            <a:r>
              <a:rPr lang="en-US" sz="2000" b="1" i="1" dirty="0" err="1">
                <a:solidFill>
                  <a:srgbClr val="CC00CC"/>
                </a:solidFill>
                <a:sym typeface="Symbol"/>
              </a:rPr>
              <a:t>w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)</a:t>
            </a:r>
            <a:endParaRPr lang="en-US" sz="2000" dirty="0">
              <a:sym typeface="Symbol"/>
            </a:endParaRPr>
          </a:p>
          <a:p>
            <a:pPr lvl="1">
              <a:lnSpc>
                <a:spcPct val="80000"/>
              </a:lnSpc>
            </a:pPr>
            <a:r>
              <a:rPr lang="en-US" sz="2400" dirty="0">
                <a:sym typeface="Symbol"/>
              </a:rPr>
              <a:t>Return action with highest expected utility</a:t>
            </a:r>
            <a:endParaRPr lang="en-US" sz="2400" dirty="0"/>
          </a:p>
          <a:p>
            <a:pPr lvl="2">
              <a:lnSpc>
                <a:spcPct val="80000"/>
              </a:lnSpc>
            </a:pPr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4800600" y="4114800"/>
            <a:ext cx="2667000" cy="685800"/>
          </a:xfrm>
          <a:prstGeom prst="wedgeRoundRectCallout">
            <a:avLst>
              <a:gd name="adj1" fmla="val -61309"/>
              <a:gd name="adj2" fmla="val 147685"/>
              <a:gd name="adj3" fmla="val 16667"/>
            </a:avLst>
          </a:prstGeom>
          <a:solidFill>
            <a:srgbClr val="FFFFFF"/>
          </a:soli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Bayes net inference!</a:t>
            </a:r>
          </a:p>
        </p:txBody>
      </p:sp>
      <p:sp>
        <p:nvSpPr>
          <p:cNvPr id="19" name="Oval 5">
            <a:extLst>
              <a:ext uri="{FF2B5EF4-FFF2-40B4-BE49-F238E27FC236}">
                <a16:creationId xmlns:a16="http://schemas.microsoft.com/office/drawing/2014/main" id="{B4EFAC95-B3E0-CB40-8F98-C07F1BF886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138" y="2025625"/>
            <a:ext cx="6096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567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2200" y="1544224"/>
            <a:ext cx="7510462" cy="4018097"/>
          </a:xfrm>
          <a:prstGeom prst="rect">
            <a:avLst/>
          </a:prstGeom>
          <a:noFill/>
        </p:spPr>
      </p:pic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3"/>
            <a:ext cx="12192000" cy="1470025"/>
          </a:xfrm>
        </p:spPr>
        <p:txBody>
          <a:bodyPr/>
          <a:lstStyle/>
          <a:p>
            <a:pPr eaLnBrk="1" hangingPunct="1"/>
            <a:r>
              <a:rPr lang="en-US" dirty="0"/>
              <a:t>CS 188: Artificial Intelligence</a:t>
            </a:r>
            <a:br>
              <a:rPr lang="en-US" dirty="0"/>
            </a:b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123950"/>
            <a:ext cx="12192000" cy="1524000"/>
          </a:xfrm>
        </p:spPr>
        <p:txBody>
          <a:bodyPr/>
          <a:lstStyle/>
          <a:p>
            <a:pPr eaLnBrk="1" hangingPunct="1"/>
            <a:r>
              <a:rPr lang="en-US" sz="3600" dirty="0"/>
              <a:t>Markov Decision Processes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0" y="5542257"/>
            <a:ext cx="12192000" cy="131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Palatino"/>
                <a:cs typeface="Palatino"/>
              </a:rPr>
              <a:t>Instructor: Angela Liu and </a:t>
            </a:r>
            <a:r>
              <a:rPr lang="en-US" sz="2400" dirty="0" err="1">
                <a:latin typeface="Palatino"/>
                <a:cs typeface="Palatino"/>
              </a:rPr>
              <a:t>Yanlai</a:t>
            </a:r>
            <a:r>
              <a:rPr lang="en-US" sz="2400" dirty="0">
                <a:latin typeface="Palatino"/>
                <a:cs typeface="Palatino"/>
              </a:rPr>
              <a:t> Yang</a:t>
            </a:r>
          </a:p>
          <a:p>
            <a:pPr algn="ctr">
              <a:spcBef>
                <a:spcPct val="50000"/>
              </a:spcBef>
            </a:pPr>
            <a:r>
              <a:rPr lang="en-US" sz="2400" dirty="0">
                <a:latin typeface="Palatino"/>
                <a:cs typeface="Palatino"/>
              </a:rPr>
              <a:t>University of California, Berkeley</a:t>
            </a:r>
            <a:endParaRPr lang="en-US" sz="2000" dirty="0">
              <a:latin typeface="Palatino"/>
              <a:cs typeface="Palatino"/>
            </a:endParaRPr>
          </a:p>
          <a:p>
            <a:pPr algn="ctr">
              <a:spcBef>
                <a:spcPct val="50000"/>
              </a:spcBef>
            </a:pPr>
            <a:r>
              <a:rPr lang="en-US" sz="1400" dirty="0">
                <a:latin typeface="Palatino"/>
                <a:cs typeface="Palatino"/>
              </a:rPr>
              <a:t>[These slides adapted from Dan Klein and Pieter </a:t>
            </a:r>
            <a:r>
              <a:rPr lang="en-US" sz="1400" dirty="0" err="1">
                <a:latin typeface="Palatino"/>
                <a:cs typeface="Palatino"/>
              </a:rPr>
              <a:t>Abbeel</a:t>
            </a:r>
            <a:r>
              <a:rPr lang="en-US" sz="1400" dirty="0">
                <a:latin typeface="Palatino"/>
                <a:cs typeface="Palatino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1097167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Sequential decisions under uncertainty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48600" y="3161774"/>
            <a:ext cx="3994194" cy="3460031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910152-A341-A142-8112-EECFBCE518FC}"/>
              </a:ext>
            </a:extLst>
          </p:cNvPr>
          <p:cNvSpPr txBox="1"/>
          <p:nvPr/>
        </p:nvSpPr>
        <p:spPr>
          <a:xfrm>
            <a:off x="276567" y="1771471"/>
            <a:ext cx="987424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So far, decision problem is one-shot --- concerning only one action</a:t>
            </a:r>
          </a:p>
          <a:p>
            <a:endParaRPr lang="en-US" sz="2400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Sequential decision problem: agent’s utility depends on a sequence of actions</a:t>
            </a:r>
          </a:p>
          <a:p>
            <a:endParaRPr lang="en-US" sz="2400" dirty="0">
              <a:latin typeface="Calibri"/>
              <a:cs typeface="Calibri"/>
            </a:endParaRPr>
          </a:p>
          <a:p>
            <a:endParaRPr lang="en-US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5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Example: Grid World</a:t>
            </a:r>
          </a:p>
        </p:txBody>
      </p:sp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0735" y="1371600"/>
            <a:ext cx="4495800" cy="348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3"/>
          <p:cNvSpPr txBox="1">
            <a:spLocks noChangeArrowheads="1"/>
          </p:cNvSpPr>
          <p:nvPr/>
        </p:nvSpPr>
        <p:spPr bwMode="auto">
          <a:xfrm>
            <a:off x="228600" y="1493838"/>
            <a:ext cx="64770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accent2"/>
                </a:solidFill>
                <a:latin typeface="Calibri" pitchFamily="34" charset="0"/>
              </a:rPr>
              <a:t>A maze-like problem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The agent lives in a grid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Walls block the agent’</a:t>
            </a:r>
            <a:r>
              <a:rPr lang="en-US" altLang="ja-JP" dirty="0">
                <a:latin typeface="Calibri" pitchFamily="34" charset="0"/>
              </a:rPr>
              <a:t>s path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endParaRPr lang="en-US" altLang="ja-JP" sz="6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accent2"/>
                </a:solidFill>
                <a:latin typeface="Calibri" pitchFamily="34" charset="0"/>
              </a:rPr>
              <a:t>Noisy movement: </a:t>
            </a:r>
            <a:r>
              <a:rPr lang="en-US" altLang="ja-JP" sz="2000" dirty="0">
                <a:solidFill>
                  <a:schemeClr val="accent2"/>
                </a:solidFill>
                <a:latin typeface="Calibri" pitchFamily="34" charset="0"/>
              </a:rPr>
              <a:t>actions do not always go as planned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80% of the time, the action North takes the agent North </a:t>
            </a:r>
            <a:br>
              <a:rPr lang="en-US" dirty="0">
                <a:latin typeface="Calibri" pitchFamily="34" charset="0"/>
              </a:rPr>
            </a:br>
            <a:r>
              <a:rPr lang="en-US" dirty="0">
                <a:latin typeface="Calibri" pitchFamily="34" charset="0"/>
              </a:rPr>
              <a:t>(if there is no wall there)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10% of the time, North takes the agent West; 10% East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If there is a wall in the direction the agent would have been taken, the agent stays put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sz="6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accent2"/>
                </a:solidFill>
                <a:latin typeface="Calibri" pitchFamily="34" charset="0"/>
              </a:rPr>
              <a:t>The agent receives rewards each time step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Small </a:t>
            </a:r>
            <a:r>
              <a:rPr lang="en-US" altLang="ja-JP" dirty="0">
                <a:latin typeface="Calibri" pitchFamily="34" charset="0"/>
              </a:rPr>
              <a:t>“living” reward </a:t>
            </a:r>
            <a:r>
              <a:rPr lang="en-US" altLang="ja-JP" dirty="0">
                <a:solidFill>
                  <a:srgbClr val="FF0000"/>
                </a:solidFill>
                <a:latin typeface="Calibri" pitchFamily="34" charset="0"/>
              </a:rPr>
              <a:t>r </a:t>
            </a:r>
            <a:r>
              <a:rPr lang="en-US" altLang="ja-JP" dirty="0">
                <a:latin typeface="Calibri" pitchFamily="34" charset="0"/>
              </a:rPr>
              <a:t>each step (can be negative)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Big rewards come at the end (good or bad)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endParaRPr lang="en-US" sz="6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accent2"/>
                </a:solidFill>
                <a:latin typeface="Calibri" pitchFamily="34" charset="0"/>
              </a:rPr>
              <a:t>Goal: maximize sum of rewards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3135" y="1373299"/>
            <a:ext cx="4439265" cy="3197001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10800" y="3896549"/>
            <a:ext cx="457200" cy="24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67801" y="3886200"/>
            <a:ext cx="509618" cy="21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77400" y="2895600"/>
            <a:ext cx="433322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Dan\Dropbox\Office\CS 188\Ketrina Art\MDPs\AgentTopDow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471422" y="3581400"/>
            <a:ext cx="815578" cy="762000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C63ADF-BF4C-034F-A8D1-8EA4AE94543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72400" y="4978400"/>
            <a:ext cx="140939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64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Markov Decision Process (MDP)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610600" cy="5181600"/>
          </a:xfrm>
        </p:spPr>
        <p:txBody>
          <a:bodyPr/>
          <a:lstStyle/>
          <a:p>
            <a:r>
              <a:rPr lang="en-US" altLang="ja-JP" sz="2400" dirty="0">
                <a:ea typeface="ＭＳ Ｐゴシック" pitchFamily="34" charset="-128"/>
              </a:rPr>
              <a:t>Environment history: [s</a:t>
            </a:r>
            <a:r>
              <a:rPr lang="en-US" altLang="ja-JP" sz="2400" baseline="-25000" dirty="0">
                <a:ea typeface="ＭＳ Ｐゴシック" pitchFamily="34" charset="-128"/>
              </a:rPr>
              <a:t>0</a:t>
            </a:r>
            <a:r>
              <a:rPr lang="en-US" altLang="ja-JP" sz="2400" dirty="0">
                <a:ea typeface="ＭＳ Ｐゴシック" pitchFamily="34" charset="-128"/>
              </a:rPr>
              <a:t>, a</a:t>
            </a:r>
            <a:r>
              <a:rPr lang="en-US" altLang="ja-JP" sz="2400" baseline="-25000" dirty="0">
                <a:ea typeface="ＭＳ Ｐゴシック" pitchFamily="34" charset="-128"/>
              </a:rPr>
              <a:t>0</a:t>
            </a:r>
            <a:r>
              <a:rPr lang="en-US" altLang="ja-JP" sz="2400" dirty="0">
                <a:ea typeface="ＭＳ Ｐゴシック" pitchFamily="34" charset="-128"/>
              </a:rPr>
              <a:t>, s</a:t>
            </a:r>
            <a:r>
              <a:rPr lang="en-US" altLang="ja-JP" sz="2400" baseline="-25000" dirty="0">
                <a:ea typeface="ＭＳ Ｐゴシック" pitchFamily="34" charset="-128"/>
              </a:rPr>
              <a:t>1</a:t>
            </a:r>
            <a:r>
              <a:rPr lang="en-US" altLang="ja-JP" sz="2400" dirty="0">
                <a:ea typeface="ＭＳ Ｐゴシック" pitchFamily="34" charset="-128"/>
              </a:rPr>
              <a:t>, a</a:t>
            </a:r>
            <a:r>
              <a:rPr lang="en-US" altLang="ja-JP" sz="2400" baseline="-25000" dirty="0">
                <a:ea typeface="ＭＳ Ｐゴシック" pitchFamily="34" charset="-128"/>
              </a:rPr>
              <a:t>1</a:t>
            </a:r>
            <a:r>
              <a:rPr lang="en-US" altLang="ja-JP" sz="2400" dirty="0">
                <a:ea typeface="ＭＳ Ｐゴシック" pitchFamily="34" charset="-128"/>
              </a:rPr>
              <a:t>, …, </a:t>
            </a:r>
            <a:r>
              <a:rPr lang="en-US" altLang="ja-JP" sz="2400" dirty="0" err="1">
                <a:ea typeface="ＭＳ Ｐゴシック" pitchFamily="34" charset="-128"/>
              </a:rPr>
              <a:t>s</a:t>
            </a:r>
            <a:r>
              <a:rPr lang="en-US" altLang="ja-JP" sz="2400" baseline="-25000" dirty="0" err="1">
                <a:ea typeface="ＭＳ Ｐゴシック" pitchFamily="34" charset="-128"/>
              </a:rPr>
              <a:t>t</a:t>
            </a:r>
            <a:r>
              <a:rPr lang="en-US" altLang="ja-JP" sz="2400" dirty="0">
                <a:ea typeface="ＭＳ Ｐゴシック" pitchFamily="34" charset="-128"/>
              </a:rPr>
              <a:t>]</a:t>
            </a:r>
          </a:p>
          <a:p>
            <a:r>
              <a:rPr lang="en-US" altLang="ja-JP" sz="2400" dirty="0">
                <a:ea typeface="ＭＳ Ｐゴシック" pitchFamily="34" charset="-128"/>
              </a:rPr>
              <a:t>“Markov” generally means that given the present state, the future and the past are independent</a:t>
            </a:r>
          </a:p>
          <a:p>
            <a:pPr lvl="2"/>
            <a:endParaRPr lang="en-US" sz="16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For Markov decision processes, </a:t>
            </a:r>
            <a:r>
              <a:rPr lang="en-US" altLang="ja-JP" sz="2400" dirty="0">
                <a:ea typeface="ＭＳ Ｐゴシック" pitchFamily="34" charset="-128"/>
              </a:rPr>
              <a:t>“Markov” means action outcomes depend only on the current state</a:t>
            </a:r>
          </a:p>
          <a:p>
            <a:endParaRPr lang="en-US" altLang="ja-JP" sz="2400" dirty="0">
              <a:ea typeface="ＭＳ Ｐゴシック" pitchFamily="34" charset="-128"/>
            </a:endParaRPr>
          </a:p>
          <a:p>
            <a:endParaRPr lang="en-US" altLang="ja-JP" sz="2400" dirty="0">
              <a:ea typeface="ＭＳ Ｐゴシック" pitchFamily="34" charset="-128"/>
            </a:endParaRPr>
          </a:p>
          <a:p>
            <a:endParaRPr lang="en-US" altLang="ja-JP" sz="2000" dirty="0">
              <a:ea typeface="ＭＳ Ｐゴシック" pitchFamily="34" charset="-128"/>
            </a:endParaRPr>
          </a:p>
          <a:p>
            <a:endParaRPr lang="en-US" altLang="ja-JP" sz="2000" dirty="0">
              <a:ea typeface="ＭＳ Ｐゴシック" pitchFamily="34" charset="-128"/>
            </a:endParaRPr>
          </a:p>
          <a:p>
            <a:endParaRPr lang="en-US" altLang="ja-JP" sz="2000" dirty="0">
              <a:ea typeface="ＭＳ Ｐゴシック" pitchFamily="34" charset="-128"/>
            </a:endParaRPr>
          </a:p>
          <a:p>
            <a:r>
              <a:rPr lang="en-US" altLang="ja-JP" sz="2400" dirty="0">
                <a:ea typeface="ＭＳ Ｐゴシック" pitchFamily="34" charset="-128"/>
              </a:rPr>
              <a:t>This is just like search, where the successor function could only depend on the current state (not the history)</a:t>
            </a:r>
          </a:p>
          <a:p>
            <a:pPr>
              <a:buFont typeface="Wingdings" pitchFamily="2" charset="2"/>
              <a:buNone/>
            </a:pPr>
            <a:endParaRPr lang="en-US" sz="2400" dirty="0">
              <a:ea typeface="ＭＳ Ｐゴシック" pitchFamily="34" charset="-128"/>
            </a:endParaRPr>
          </a:p>
        </p:txBody>
      </p:sp>
      <p:pic>
        <p:nvPicPr>
          <p:cNvPr id="24579" name="Picture 2" descr="\\.host\Shared Folders\Shared with PC\images\Marko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96400" y="1447800"/>
            <a:ext cx="214312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1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06613" y="4724400"/>
            <a:ext cx="19367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44613" y="4114800"/>
            <a:ext cx="71897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0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44613" y="5181600"/>
            <a:ext cx="3497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448800" y="433447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alibri" pitchFamily="34" charset="0"/>
              </a:rPr>
              <a:t>Andrey</a:t>
            </a:r>
            <a:r>
              <a:rPr lang="en-US" dirty="0">
                <a:latin typeface="Calibri" pitchFamily="34" charset="0"/>
              </a:rPr>
              <a:t> Markov (1856-1922)</a:t>
            </a:r>
          </a:p>
          <a:p>
            <a:pPr algn="ctr"/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24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Markov Decision Process (MDP)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93838"/>
            <a:ext cx="8205820" cy="45259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An MDP is defined by: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A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set of states </a:t>
            </a:r>
            <a:r>
              <a:rPr lang="en-US" sz="2000" i="1" dirty="0">
                <a:solidFill>
                  <a:srgbClr val="CC00CC"/>
                </a:solidFill>
                <a:ea typeface="ＭＳ Ｐゴシック" pitchFamily="34" charset="-128"/>
              </a:rPr>
              <a:t>s</a:t>
            </a:r>
            <a:r>
              <a:rPr lang="en-US" sz="2000" dirty="0">
                <a:solidFill>
                  <a:srgbClr val="CC00CC"/>
                </a:solidFill>
                <a:ea typeface="ＭＳ Ｐゴシック" pitchFamily="34" charset="-128"/>
              </a:rPr>
              <a:t> </a:t>
            </a:r>
            <a:r>
              <a:rPr lang="en-US" sz="2000" dirty="0">
                <a:solidFill>
                  <a:srgbClr val="CC00CC"/>
                </a:solidFill>
                <a:ea typeface="ＭＳ Ｐゴシック" pitchFamily="34" charset="-128"/>
                <a:sym typeface="Symbol" pitchFamily="18" charset="2"/>
              </a:rPr>
              <a:t> </a:t>
            </a:r>
            <a:r>
              <a:rPr lang="en-US" sz="2000" i="1" dirty="0">
                <a:solidFill>
                  <a:srgbClr val="CC00CC"/>
                </a:solidFill>
                <a:ea typeface="ＭＳ Ｐゴシック" pitchFamily="34" charset="-128"/>
              </a:rPr>
              <a:t>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A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set of actions</a:t>
            </a:r>
            <a:r>
              <a:rPr lang="en-US" sz="2000" dirty="0">
                <a:solidFill>
                  <a:srgbClr val="CC00CC"/>
                </a:solidFill>
                <a:ea typeface="ＭＳ Ｐゴシック" pitchFamily="34" charset="-128"/>
              </a:rPr>
              <a:t> </a:t>
            </a:r>
            <a:r>
              <a:rPr lang="en-US" sz="2000" i="1" dirty="0">
                <a:solidFill>
                  <a:srgbClr val="CC00CC"/>
                </a:solidFill>
                <a:ea typeface="ＭＳ Ｐゴシック" pitchFamily="34" charset="-128"/>
              </a:rPr>
              <a:t>a</a:t>
            </a:r>
            <a:r>
              <a:rPr lang="en-US" sz="2000" dirty="0">
                <a:solidFill>
                  <a:srgbClr val="CC00CC"/>
                </a:solidFill>
                <a:ea typeface="ＭＳ Ｐゴシック" pitchFamily="34" charset="-128"/>
              </a:rPr>
              <a:t> </a:t>
            </a:r>
            <a:r>
              <a:rPr lang="en-US" sz="2000" dirty="0">
                <a:solidFill>
                  <a:srgbClr val="CC00CC"/>
                </a:solidFill>
                <a:ea typeface="ＭＳ Ｐゴシック" pitchFamily="34" charset="-128"/>
                <a:sym typeface="Symbol" pitchFamily="18" charset="2"/>
              </a:rPr>
              <a:t> </a:t>
            </a:r>
            <a:r>
              <a:rPr lang="en-US" sz="2000" i="1" dirty="0">
                <a:solidFill>
                  <a:srgbClr val="CC00CC"/>
                </a:solidFill>
                <a:ea typeface="ＭＳ Ｐゴシック" pitchFamily="34" charset="-128"/>
                <a:sym typeface="Symbol" pitchFamily="18" charset="2"/>
              </a:rPr>
              <a:t>A</a:t>
            </a:r>
            <a:endParaRPr lang="en-US" sz="2000" i="1" dirty="0">
              <a:solidFill>
                <a:srgbClr val="CC00CC"/>
              </a:solidFill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A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transition model </a:t>
            </a:r>
            <a:r>
              <a:rPr lang="en-US" sz="2000" i="1" dirty="0">
                <a:solidFill>
                  <a:srgbClr val="CC00CC"/>
                </a:solidFill>
                <a:ea typeface="ＭＳ Ｐゴシック" pitchFamily="34" charset="-128"/>
              </a:rPr>
              <a:t>T</a:t>
            </a:r>
            <a:r>
              <a:rPr lang="en-US" sz="2000" dirty="0">
                <a:solidFill>
                  <a:srgbClr val="CC00CC"/>
                </a:solidFill>
                <a:ea typeface="ＭＳ Ｐゴシック" pitchFamily="34" charset="-128"/>
              </a:rPr>
              <a:t>(</a:t>
            </a:r>
            <a:r>
              <a:rPr lang="en-US" sz="2000" i="1" dirty="0">
                <a:solidFill>
                  <a:srgbClr val="CC00CC"/>
                </a:solidFill>
                <a:ea typeface="ＭＳ Ｐゴシック" pitchFamily="34" charset="-128"/>
              </a:rPr>
              <a:t>s</a:t>
            </a:r>
            <a:r>
              <a:rPr lang="en-US" sz="2000" dirty="0">
                <a:solidFill>
                  <a:srgbClr val="CC00CC"/>
                </a:solidFill>
                <a:ea typeface="ＭＳ Ｐゴシック" pitchFamily="34" charset="-128"/>
              </a:rPr>
              <a:t>, </a:t>
            </a:r>
            <a:r>
              <a:rPr lang="en-US" sz="2000" i="1" dirty="0">
                <a:solidFill>
                  <a:srgbClr val="CC00CC"/>
                </a:solidFill>
                <a:ea typeface="ＭＳ Ｐゴシック" pitchFamily="34" charset="-128"/>
              </a:rPr>
              <a:t>a</a:t>
            </a:r>
            <a:r>
              <a:rPr lang="en-US" sz="2000" dirty="0">
                <a:solidFill>
                  <a:srgbClr val="CC00CC"/>
                </a:solidFill>
                <a:ea typeface="ＭＳ Ｐゴシック" pitchFamily="34" charset="-128"/>
              </a:rPr>
              <a:t>, </a:t>
            </a:r>
            <a:r>
              <a:rPr lang="en-US" sz="2000" i="1" dirty="0">
                <a:solidFill>
                  <a:srgbClr val="CC00CC"/>
                </a:solidFill>
                <a:ea typeface="ＭＳ Ｐゴシック" pitchFamily="34" charset="-128"/>
              </a:rPr>
              <a:t>s</a:t>
            </a:r>
            <a:r>
              <a:rPr lang="en-US" altLang="ja-JP" sz="2000" dirty="0">
                <a:solidFill>
                  <a:srgbClr val="CC00CC"/>
                </a:solidFill>
                <a:ea typeface="ＭＳ Ｐゴシック" pitchFamily="34" charset="-128"/>
              </a:rPr>
              <a:t>’)</a:t>
            </a:r>
          </a:p>
          <a:p>
            <a:pPr lvl="2">
              <a:lnSpc>
                <a:spcPct val="80000"/>
              </a:lnSpc>
            </a:pPr>
            <a:r>
              <a:rPr lang="en-US" sz="1800" dirty="0">
                <a:ea typeface="ＭＳ Ｐゴシック" pitchFamily="34" charset="-128"/>
              </a:rPr>
              <a:t>Probability that</a:t>
            </a:r>
            <a:r>
              <a:rPr lang="en-US" sz="1800" i="1" dirty="0">
                <a:solidFill>
                  <a:srgbClr val="CC00CC"/>
                </a:solidFill>
                <a:ea typeface="ＭＳ Ｐゴシック" pitchFamily="34" charset="-128"/>
              </a:rPr>
              <a:t> a</a:t>
            </a:r>
            <a:r>
              <a:rPr lang="en-US" sz="1800" dirty="0">
                <a:ea typeface="ＭＳ Ｐゴシック" pitchFamily="34" charset="-128"/>
              </a:rPr>
              <a:t> from</a:t>
            </a:r>
            <a:r>
              <a:rPr lang="en-US" sz="1800" i="1" dirty="0">
                <a:solidFill>
                  <a:srgbClr val="CC00CC"/>
                </a:solidFill>
                <a:ea typeface="ＭＳ Ｐゴシック" pitchFamily="34" charset="-128"/>
              </a:rPr>
              <a:t> s</a:t>
            </a:r>
            <a:r>
              <a:rPr lang="en-US" sz="1800" dirty="0">
                <a:ea typeface="ＭＳ Ｐゴシック" pitchFamily="34" charset="-128"/>
              </a:rPr>
              <a:t> leads to </a:t>
            </a:r>
            <a:r>
              <a:rPr lang="en-US" sz="1800" i="1" dirty="0">
                <a:solidFill>
                  <a:srgbClr val="CC00CC"/>
                </a:solidFill>
                <a:ea typeface="ＭＳ Ｐゴシック" pitchFamily="34" charset="-128"/>
              </a:rPr>
              <a:t>s</a:t>
            </a:r>
            <a:r>
              <a:rPr lang="en-US" sz="1800" dirty="0">
                <a:solidFill>
                  <a:srgbClr val="CC00CC"/>
                </a:solidFill>
                <a:ea typeface="ＭＳ Ｐゴシック" pitchFamily="34" charset="-128"/>
              </a:rPr>
              <a:t>’</a:t>
            </a:r>
            <a:r>
              <a:rPr lang="en-US" sz="1800" dirty="0">
                <a:ea typeface="ＭＳ Ｐゴシック" pitchFamily="34" charset="-128"/>
              </a:rPr>
              <a:t>, i.e.,</a:t>
            </a:r>
            <a:r>
              <a:rPr lang="en-US" sz="1800" dirty="0">
                <a:solidFill>
                  <a:srgbClr val="CC00CC"/>
                </a:solidFill>
                <a:ea typeface="ＭＳ Ｐゴシック" pitchFamily="34" charset="-128"/>
              </a:rPr>
              <a:t> </a:t>
            </a:r>
            <a:r>
              <a:rPr lang="en-US" sz="1800" i="1" dirty="0">
                <a:solidFill>
                  <a:srgbClr val="CC00CC"/>
                </a:solidFill>
                <a:ea typeface="ＭＳ Ｐゴシック" pitchFamily="34" charset="-128"/>
              </a:rPr>
              <a:t>P</a:t>
            </a:r>
            <a:r>
              <a:rPr lang="en-US" sz="1800" dirty="0">
                <a:solidFill>
                  <a:srgbClr val="CC00CC"/>
                </a:solidFill>
                <a:ea typeface="ＭＳ Ｐゴシック" pitchFamily="34" charset="-128"/>
              </a:rPr>
              <a:t>(</a:t>
            </a:r>
            <a:r>
              <a:rPr lang="en-US" sz="1800" i="1" dirty="0">
                <a:solidFill>
                  <a:srgbClr val="CC00CC"/>
                </a:solidFill>
                <a:ea typeface="ＭＳ Ｐゴシック" pitchFamily="34" charset="-128"/>
              </a:rPr>
              <a:t>s</a:t>
            </a:r>
            <a:r>
              <a:rPr lang="en-US" altLang="ja-JP" sz="1800" dirty="0">
                <a:solidFill>
                  <a:srgbClr val="CC00CC"/>
                </a:solidFill>
                <a:ea typeface="ＭＳ Ｐゴシック" pitchFamily="34" charset="-128"/>
              </a:rPr>
              <a:t>’|</a:t>
            </a:r>
            <a:r>
              <a:rPr lang="en-US" altLang="ja-JP" sz="1800" i="1" dirty="0">
                <a:solidFill>
                  <a:srgbClr val="CC00CC"/>
                </a:solidFill>
                <a:ea typeface="ＭＳ Ｐゴシック" pitchFamily="34" charset="-128"/>
              </a:rPr>
              <a:t> s</a:t>
            </a:r>
            <a:r>
              <a:rPr lang="en-US" altLang="ja-JP" sz="1800" dirty="0">
                <a:solidFill>
                  <a:srgbClr val="CC00CC"/>
                </a:solidFill>
                <a:ea typeface="ＭＳ Ｐゴシック" pitchFamily="34" charset="-128"/>
              </a:rPr>
              <a:t>, </a:t>
            </a:r>
            <a:r>
              <a:rPr lang="en-US" altLang="ja-JP" sz="1800" i="1" dirty="0">
                <a:solidFill>
                  <a:srgbClr val="CC00CC"/>
                </a:solidFill>
                <a:ea typeface="ＭＳ Ｐゴシック" pitchFamily="34" charset="-128"/>
              </a:rPr>
              <a:t>a</a:t>
            </a:r>
            <a:r>
              <a:rPr lang="en-US" altLang="ja-JP" sz="1800" dirty="0">
                <a:solidFill>
                  <a:srgbClr val="CC00CC"/>
                </a:solidFill>
                <a:ea typeface="ＭＳ Ｐゴシック" pitchFamily="34" charset="-128"/>
              </a:rPr>
              <a:t>)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A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reward function </a:t>
            </a:r>
            <a:r>
              <a:rPr lang="en-US" sz="1800" i="1" dirty="0">
                <a:solidFill>
                  <a:srgbClr val="CC00CC"/>
                </a:solidFill>
                <a:ea typeface="ＭＳ Ｐゴシック" pitchFamily="34" charset="-128"/>
              </a:rPr>
              <a:t>R</a:t>
            </a:r>
            <a:r>
              <a:rPr lang="en-US" sz="1800" dirty="0">
                <a:solidFill>
                  <a:srgbClr val="CC00CC"/>
                </a:solidFill>
                <a:ea typeface="ＭＳ Ｐゴシック" pitchFamily="34" charset="-128"/>
              </a:rPr>
              <a:t>(</a:t>
            </a:r>
            <a:r>
              <a:rPr lang="en-US" sz="1800" i="1" dirty="0">
                <a:solidFill>
                  <a:srgbClr val="CC00CC"/>
                </a:solidFill>
                <a:ea typeface="ＭＳ Ｐゴシック" pitchFamily="34" charset="-128"/>
              </a:rPr>
              <a:t>s, a, s’</a:t>
            </a:r>
            <a:r>
              <a:rPr lang="en-US" altLang="ja-JP" sz="1800" dirty="0">
                <a:solidFill>
                  <a:srgbClr val="CC00CC"/>
                </a:solidFill>
                <a:ea typeface="ＭＳ Ｐゴシック" pitchFamily="34" charset="-128"/>
              </a:rPr>
              <a:t>) for each transition </a:t>
            </a:r>
            <a:endParaRPr lang="en-US" altLang="ja-JP" sz="18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A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start state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Possibly a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terminal state</a:t>
            </a:r>
            <a:r>
              <a:rPr lang="en-US" sz="2000" dirty="0">
                <a:ea typeface="ＭＳ Ｐゴシック" pitchFamily="34" charset="-128"/>
              </a:rPr>
              <a:t> (or </a:t>
            </a:r>
            <a:r>
              <a:rPr lang="en-US" sz="2000" dirty="0">
                <a:solidFill>
                  <a:srgbClr val="FF0000"/>
                </a:solidFill>
                <a:ea typeface="ＭＳ Ｐゴシック" pitchFamily="34" charset="-128"/>
              </a:rPr>
              <a:t>absorbing</a:t>
            </a:r>
            <a:r>
              <a:rPr lang="en-US" sz="2000" dirty="0">
                <a:ea typeface="ＭＳ Ｐゴシック" pitchFamily="34" charset="-128"/>
              </a:rPr>
              <a:t> state)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Utility function which is additive (discounted) rewards</a:t>
            </a:r>
          </a:p>
          <a:p>
            <a:pPr marL="457176" lvl="1" indent="0">
              <a:lnSpc>
                <a:spcPct val="80000"/>
              </a:lnSpc>
              <a:buNone/>
            </a:pPr>
            <a:endParaRPr lang="en-US" sz="3200" dirty="0">
              <a:ea typeface="ＭＳ Ｐゴシック" pitchFamily="34" charset="-128"/>
            </a:endParaRPr>
          </a:p>
          <a:p>
            <a:pPr marL="457176" lvl="1" indent="0">
              <a:lnSpc>
                <a:spcPct val="80000"/>
              </a:lnSpc>
              <a:buNone/>
            </a:pPr>
            <a:endParaRPr lang="en-US" sz="32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MDPs are fully observable but probabilistic search problems</a:t>
            </a: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0735" y="1371600"/>
            <a:ext cx="4495800" cy="348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3135" y="1374999"/>
            <a:ext cx="4439265" cy="3197001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10800" y="3896549"/>
            <a:ext cx="457200" cy="24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67801" y="3886200"/>
            <a:ext cx="509618" cy="21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77400" y="2895600"/>
            <a:ext cx="433322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C:\Users\Dan\Dropbox\Office\CS 188\Ketrina Art\MDPs\AgentTopDow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471422" y="3581400"/>
            <a:ext cx="815578" cy="762000"/>
          </a:xfrm>
          <a:prstGeom prst="rect">
            <a:avLst/>
          </a:prstGeom>
          <a:noFill/>
        </p:spPr>
      </p:pic>
      <p:sp>
        <p:nvSpPr>
          <p:cNvPr id="20" name="Text Box 28"/>
          <p:cNvSpPr txBox="1">
            <a:spLocks noChangeArrowheads="1"/>
          </p:cNvSpPr>
          <p:nvPr/>
        </p:nvSpPr>
        <p:spPr bwMode="auto">
          <a:xfrm>
            <a:off x="7086600" y="6488112"/>
            <a:ext cx="510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[Demo – </a:t>
            </a:r>
            <a:r>
              <a:rPr lang="en-US" dirty="0" err="1">
                <a:solidFill>
                  <a:srgbClr val="CC0000"/>
                </a:solidFill>
                <a:latin typeface="Calibri" pitchFamily="34" charset="0"/>
              </a:rPr>
              <a:t>gridworld</a:t>
            </a: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 manual intro (L8D1)]</a:t>
            </a:r>
          </a:p>
        </p:txBody>
      </p:sp>
    </p:spTree>
    <p:extLst>
      <p:ext uri="{BB962C8B-B14F-4D97-AF65-F5344CB8AC3E}">
        <p14:creationId xmlns:p14="http://schemas.microsoft.com/office/powerpoint/2010/main" val="4491656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Grid World Actions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6308" y="1728787"/>
            <a:ext cx="2067596" cy="3113557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50953" y="1805405"/>
            <a:ext cx="6607647" cy="4518777"/>
          </a:xfrm>
          <a:prstGeom prst="rect">
            <a:avLst/>
          </a:prstGeom>
          <a:noFill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81000" y="1214735"/>
            <a:ext cx="449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Palatino"/>
                <a:cs typeface="Palatino"/>
              </a:rPr>
              <a:t>Deterministic Grid World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324600" y="1214735"/>
            <a:ext cx="449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Palatino"/>
                <a:cs typeface="Palatino"/>
              </a:rPr>
              <a:t>Stochastic Grid World</a:t>
            </a:r>
          </a:p>
        </p:txBody>
      </p:sp>
      <p:cxnSp>
        <p:nvCxnSpPr>
          <p:cNvPr id="8" name="Straight Connector 7"/>
          <p:cNvCxnSpPr/>
          <p:nvPr/>
        </p:nvCxnSpPr>
        <p:spPr>
          <a:xfrm rot="16200000" flipH="1">
            <a:off x="2171700" y="3924301"/>
            <a:ext cx="5181600" cy="7620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1600" y="4877716"/>
            <a:ext cx="2057400" cy="14426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95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Policies</a:t>
            </a:r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1524000"/>
            <a:ext cx="40132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3200" y="1295742"/>
            <a:ext cx="5410200" cy="3162994"/>
          </a:xfrm>
          <a:prstGeom prst="rect">
            <a:avLst/>
          </a:prstGeom>
          <a:noFill/>
        </p:spPr>
      </p:pic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47800"/>
            <a:ext cx="6781800" cy="4525963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  <a:sym typeface="Symbol" pitchFamily="18" charset="2"/>
              </a:rPr>
              <a:t>A policy 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en-US" sz="2400" dirty="0">
                <a:ea typeface="ＭＳ Ｐゴシック" pitchFamily="34" charset="-128"/>
                <a:sym typeface="Symbol" pitchFamily="18" charset="2"/>
              </a:rPr>
              <a:t> gives an action for each state, 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  <a:sym typeface="Symbol" pitchFamily="18" charset="2"/>
              </a:rPr>
              <a:t>: 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  <a:sym typeface="Symbol" pitchFamily="18" charset="2"/>
              </a:rPr>
              <a:t>S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  <a:sym typeface="Symbol" pitchFamily="18" charset="2"/>
              </a:rPr>
              <a:t> → 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  <a:sym typeface="Symbol" pitchFamily="18" charset="2"/>
              </a:rPr>
              <a:t>A</a:t>
            </a:r>
            <a:endParaRPr lang="en-US" sz="2400" dirty="0">
              <a:ea typeface="ＭＳ Ｐゴシック" pitchFamily="34" charset="-128"/>
              <a:sym typeface="Symbol" pitchFamily="18" charset="2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In deterministic single-agent search problems, we wanted an optimal </a:t>
            </a:r>
            <a:r>
              <a:rPr lang="en-US" sz="2400" b="1" i="1" dirty="0">
                <a:solidFill>
                  <a:srgbClr val="CC0000"/>
                </a:solidFill>
                <a:ea typeface="ＭＳ Ｐゴシック" pitchFamily="34" charset="-128"/>
              </a:rPr>
              <a:t>plan</a:t>
            </a:r>
            <a:r>
              <a:rPr lang="en-US" sz="2400" dirty="0">
                <a:ea typeface="ＭＳ Ｐゴシック" pitchFamily="34" charset="-128"/>
              </a:rPr>
              <a:t>, or sequence of actions, from start to a goal</a:t>
            </a:r>
          </a:p>
          <a:p>
            <a:endParaRPr lang="en-US" sz="24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For MDPs, we want an optimal </a:t>
            </a:r>
            <a:r>
              <a:rPr lang="en-US" sz="2400" b="1" i="1" dirty="0">
                <a:solidFill>
                  <a:srgbClr val="CC0000"/>
                </a:solidFill>
                <a:ea typeface="ＭＳ Ｐゴシック" pitchFamily="34" charset="-128"/>
              </a:rPr>
              <a:t>policy</a:t>
            </a:r>
            <a:r>
              <a:rPr lang="en-US" sz="2400" dirty="0">
                <a:solidFill>
                  <a:srgbClr val="CC0000"/>
                </a:solidFill>
                <a:ea typeface="ＭＳ Ｐゴシック" pitchFamily="34" charset="-128"/>
              </a:rPr>
              <a:t> 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  <a:sym typeface="Symbol" pitchFamily="18" charset="2"/>
              </a:rPr>
              <a:t>*: 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  <a:sym typeface="Symbol" pitchFamily="18" charset="2"/>
              </a:rPr>
              <a:t>S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  <a:sym typeface="Symbol" pitchFamily="18" charset="2"/>
              </a:rPr>
              <a:t> → 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  <a:sym typeface="Symbol" pitchFamily="18" charset="2"/>
              </a:rPr>
              <a:t>A</a:t>
            </a:r>
          </a:p>
          <a:p>
            <a:pPr lvl="1"/>
            <a:r>
              <a:rPr lang="en-US" sz="2000" dirty="0">
                <a:ea typeface="ＭＳ Ｐゴシック" pitchFamily="34" charset="-128"/>
                <a:sym typeface="Symbol" pitchFamily="18" charset="2"/>
              </a:rPr>
              <a:t>An optimal policy maximizes expected utility</a:t>
            </a:r>
          </a:p>
          <a:p>
            <a:pPr lvl="1"/>
            <a:r>
              <a:rPr lang="en-US" sz="2000" dirty="0">
                <a:ea typeface="ＭＳ Ｐゴシック" pitchFamily="34" charset="-128"/>
                <a:sym typeface="Symbol" pitchFamily="18" charset="2"/>
              </a:rPr>
              <a:t>An explicit policy defines a reflex agent</a:t>
            </a:r>
          </a:p>
          <a:p>
            <a:pPr marL="457176" lvl="1" indent="0">
              <a:buNone/>
            </a:pPr>
            <a:endParaRPr lang="en-US" sz="2000" dirty="0">
              <a:ea typeface="ＭＳ Ｐゴシック" pitchFamily="34" charset="-128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984178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policy for r&gt;0</a:t>
            </a: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5486400" y="5105400"/>
            <a:ext cx="144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Calibri"/>
                <a:cs typeface="Calibri"/>
              </a:rPr>
              <a:t>r &gt; 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F2F029-C775-654B-AE4B-B2C38895FE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1828800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20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policy for r&gt;0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1524000"/>
            <a:ext cx="4744493" cy="3662224"/>
          </a:xfrm>
          <a:prstGeom prst="rect">
            <a:avLst/>
          </a:prstGeom>
        </p:spPr>
      </p:pic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5486400" y="5105400"/>
            <a:ext cx="144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Calibri"/>
                <a:cs typeface="Calibri"/>
              </a:rPr>
              <a:t>r &gt; 0</a:t>
            </a:r>
          </a:p>
        </p:txBody>
      </p:sp>
    </p:spTree>
    <p:extLst>
      <p:ext uri="{BB962C8B-B14F-4D97-AF65-F5344CB8AC3E}">
        <p14:creationId xmlns:p14="http://schemas.microsoft.com/office/powerpoint/2010/main" val="24995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35CE4-662F-F44E-8DB5-EEB785D67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Optimal Policies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1C452C-4F0F-FA49-AE9C-A4EE54532B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752600"/>
            <a:ext cx="9164516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901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Maximum Expected Utility</a:t>
            </a:r>
          </a:p>
        </p:txBody>
      </p:sp>
      <p:sp>
        <p:nvSpPr>
          <p:cNvPr id="17412" name="Oval 5"/>
          <p:cNvSpPr>
            <a:spLocks noChangeArrowheads="1"/>
          </p:cNvSpPr>
          <p:nvPr/>
        </p:nvSpPr>
        <p:spPr bwMode="auto">
          <a:xfrm>
            <a:off x="5791200" y="361632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/>
                <a:cs typeface="Calibri"/>
              </a:rPr>
              <a:t>Weather</a:t>
            </a:r>
          </a:p>
        </p:txBody>
      </p:sp>
      <p:sp>
        <p:nvSpPr>
          <p:cNvPr id="17414" name="Rectangle 7"/>
          <p:cNvSpPr>
            <a:spLocks noChangeArrowheads="1"/>
          </p:cNvSpPr>
          <p:nvPr/>
        </p:nvSpPr>
        <p:spPr bwMode="auto">
          <a:xfrm>
            <a:off x="5867400" y="2133600"/>
            <a:ext cx="1143000" cy="533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/>
                <a:cs typeface="Calibri"/>
              </a:rPr>
              <a:t>Umbrella</a:t>
            </a:r>
          </a:p>
        </p:txBody>
      </p:sp>
      <p:grpSp>
        <p:nvGrpSpPr>
          <p:cNvPr id="17415" name="Group 8"/>
          <p:cNvGrpSpPr>
            <a:grpSpLocks/>
          </p:cNvGrpSpPr>
          <p:nvPr/>
        </p:nvGrpSpPr>
        <p:grpSpPr bwMode="auto">
          <a:xfrm>
            <a:off x="8077200" y="2895600"/>
            <a:ext cx="838200" cy="533400"/>
            <a:chOff x="4368" y="1728"/>
            <a:chExt cx="528" cy="336"/>
          </a:xfrm>
        </p:grpSpPr>
        <p:sp>
          <p:nvSpPr>
            <p:cNvPr id="17422" name="Freeform 9"/>
            <p:cNvSpPr>
              <a:spLocks/>
            </p:cNvSpPr>
            <p:nvPr/>
          </p:nvSpPr>
          <p:spPr bwMode="auto">
            <a:xfrm>
              <a:off x="4368" y="1728"/>
              <a:ext cx="528" cy="336"/>
            </a:xfrm>
            <a:custGeom>
              <a:avLst/>
              <a:gdLst>
                <a:gd name="T0" fmla="*/ 16 w 783"/>
                <a:gd name="T1" fmla="*/ 0 h 288"/>
                <a:gd name="T2" fmla="*/ 0 w 783"/>
                <a:gd name="T3" fmla="*/ 496 h 288"/>
                <a:gd name="T4" fmla="*/ 16 w 783"/>
                <a:gd name="T5" fmla="*/ 988 h 288"/>
                <a:gd name="T6" fmla="*/ 34 w 783"/>
                <a:gd name="T7" fmla="*/ 484 h 288"/>
                <a:gd name="T8" fmla="*/ 16 w 783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3"/>
                <a:gd name="T16" fmla="*/ 0 h 288"/>
                <a:gd name="T17" fmla="*/ 783 w 783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3" h="288">
                  <a:moveTo>
                    <a:pt x="384" y="0"/>
                  </a:moveTo>
                  <a:lnTo>
                    <a:pt x="0" y="144"/>
                  </a:lnTo>
                  <a:lnTo>
                    <a:pt x="384" y="288"/>
                  </a:lnTo>
                  <a:lnTo>
                    <a:pt x="783" y="141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7423" name="Text Box 10"/>
            <p:cNvSpPr txBox="1">
              <a:spLocks noChangeArrowheads="1"/>
            </p:cNvSpPr>
            <p:nvPr/>
          </p:nvSpPr>
          <p:spPr bwMode="auto">
            <a:xfrm>
              <a:off x="4512" y="1776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>
                  <a:latin typeface="Calibri"/>
                  <a:cs typeface="Calibri"/>
                </a:rPr>
                <a:t>U</a:t>
              </a:r>
            </a:p>
          </p:txBody>
        </p:sp>
      </p:grpSp>
      <p:cxnSp>
        <p:nvCxnSpPr>
          <p:cNvPr id="17416" name="AutoShape 11"/>
          <p:cNvCxnSpPr>
            <a:cxnSpLocks noChangeShapeType="1"/>
            <a:stCxn id="17414" idx="3"/>
            <a:endCxn id="17422" idx="1"/>
          </p:cNvCxnSpPr>
          <p:nvPr/>
        </p:nvCxnSpPr>
        <p:spPr bwMode="auto">
          <a:xfrm>
            <a:off x="7024688" y="2400300"/>
            <a:ext cx="1038225" cy="7620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7417" name="AutoShape 12"/>
          <p:cNvCxnSpPr>
            <a:cxnSpLocks noChangeShapeType="1"/>
            <a:stCxn id="17412" idx="6"/>
            <a:endCxn id="17422" idx="1"/>
          </p:cNvCxnSpPr>
          <p:nvPr/>
        </p:nvCxnSpPr>
        <p:spPr bwMode="auto">
          <a:xfrm flipV="1">
            <a:off x="7027863" y="3162300"/>
            <a:ext cx="1035050" cy="7413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7" name="Group 10"/>
          <p:cNvGraphicFramePr>
            <a:graphicFrameLocks noGrp="1"/>
          </p:cNvGraphicFramePr>
          <p:nvPr/>
        </p:nvGraphicFramePr>
        <p:xfrm>
          <a:off x="5562600" y="4525962"/>
          <a:ext cx="1828800" cy="1189038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P(W)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0.7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" name="Text Box 52"/>
          <p:cNvSpPr txBox="1">
            <a:spLocks noChangeArrowheads="1"/>
          </p:cNvSpPr>
          <p:nvPr/>
        </p:nvSpPr>
        <p:spPr bwMode="auto">
          <a:xfrm>
            <a:off x="457200" y="1600200"/>
            <a:ext cx="228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Umbrella = leave</a:t>
            </a:r>
          </a:p>
        </p:txBody>
      </p:sp>
      <p:sp>
        <p:nvSpPr>
          <p:cNvPr id="20" name="Text Box 53"/>
          <p:cNvSpPr txBox="1">
            <a:spLocks noChangeArrowheads="1"/>
          </p:cNvSpPr>
          <p:nvPr/>
        </p:nvSpPr>
        <p:spPr bwMode="auto">
          <a:xfrm>
            <a:off x="457200" y="3429000"/>
            <a:ext cx="228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Umbrella = take</a:t>
            </a:r>
          </a:p>
        </p:txBody>
      </p:sp>
      <p:pic>
        <p:nvPicPr>
          <p:cNvPr id="21" name="Picture 68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2133600"/>
            <a:ext cx="36576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9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3937000"/>
            <a:ext cx="35052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1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724400"/>
            <a:ext cx="2667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62"/>
          <p:cNvSpPr txBox="1">
            <a:spLocks noChangeArrowheads="1"/>
          </p:cNvSpPr>
          <p:nvPr/>
        </p:nvSpPr>
        <p:spPr bwMode="auto">
          <a:xfrm>
            <a:off x="457200" y="5653088"/>
            <a:ext cx="2743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Optimal decision = leave</a:t>
            </a:r>
          </a:p>
        </p:txBody>
      </p:sp>
      <p:pic>
        <p:nvPicPr>
          <p:cNvPr id="25" name="Picture 64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19400"/>
            <a:ext cx="2692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70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6248400"/>
            <a:ext cx="3073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948" y="1303026"/>
            <a:ext cx="3591652" cy="2430773"/>
          </a:xfrm>
          <a:prstGeom prst="rect">
            <a:avLst/>
          </a:prstGeom>
        </p:spPr>
      </p:pic>
      <p:graphicFrame>
        <p:nvGraphicFramePr>
          <p:cNvPr id="27" name="Group 25"/>
          <p:cNvGraphicFramePr>
            <a:graphicFrameLocks noGrp="1"/>
          </p:cNvGraphicFramePr>
          <p:nvPr/>
        </p:nvGraphicFramePr>
        <p:xfrm>
          <a:off x="8686800" y="4191000"/>
          <a:ext cx="3200400" cy="1981200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U(A,W)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leave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leave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take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take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813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Racing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6681" y="1353401"/>
            <a:ext cx="9418638" cy="50473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09207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Racing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11379200" cy="4729164"/>
          </a:xfrm>
        </p:spPr>
        <p:txBody>
          <a:bodyPr/>
          <a:lstStyle/>
          <a:p>
            <a:pPr>
              <a:buClrTx/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A robot car wants to travel far, quickly</a:t>
            </a:r>
          </a:p>
          <a:p>
            <a:pPr>
              <a:buClrTx/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Three states: </a:t>
            </a:r>
            <a:r>
              <a:rPr lang="en-US" sz="2000" dirty="0">
                <a:solidFill>
                  <a:srgbClr val="00B0F0"/>
                </a:solidFill>
                <a:latin typeface="Calibri"/>
                <a:cs typeface="Calibri"/>
              </a:rPr>
              <a:t>Cool</a:t>
            </a: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, </a:t>
            </a:r>
            <a:r>
              <a:rPr lang="en-US" sz="2000" dirty="0">
                <a:solidFill>
                  <a:srgbClr val="7F2727"/>
                </a:solidFill>
                <a:latin typeface="Calibri"/>
                <a:cs typeface="Calibri"/>
              </a:rPr>
              <a:t>Warm</a:t>
            </a: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, Overheated</a:t>
            </a:r>
          </a:p>
          <a:p>
            <a:pPr>
              <a:buClrTx/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Two actions: </a:t>
            </a:r>
            <a:r>
              <a:rPr lang="en-US" sz="2000" i="1" dirty="0">
                <a:latin typeface="Calibri"/>
                <a:cs typeface="Calibri"/>
              </a:rPr>
              <a:t>Slow</a:t>
            </a: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, </a:t>
            </a:r>
            <a:r>
              <a:rPr lang="en-US" sz="2000" i="1" dirty="0">
                <a:solidFill>
                  <a:srgbClr val="C00000"/>
                </a:solidFill>
                <a:latin typeface="Calibri"/>
                <a:cs typeface="Calibri"/>
              </a:rPr>
              <a:t>Fast</a:t>
            </a:r>
            <a:endParaRPr lang="en-US" sz="2000" i="1" dirty="0">
              <a:solidFill>
                <a:srgbClr val="0000FF"/>
              </a:solidFill>
              <a:latin typeface="Calibri"/>
              <a:cs typeface="Calibri"/>
            </a:endParaRPr>
          </a:p>
          <a:p>
            <a:pPr>
              <a:buClrTx/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Going faster gets double reward</a:t>
            </a:r>
          </a:p>
          <a:p>
            <a:endParaRPr lang="en-US" sz="2000" dirty="0">
              <a:latin typeface="Calibri"/>
              <a:cs typeface="Calibri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38200" y="2286000"/>
            <a:ext cx="11044696" cy="3962400"/>
            <a:chOff x="838200" y="2286000"/>
            <a:chExt cx="11044696" cy="3962400"/>
          </a:xfrm>
        </p:grpSpPr>
        <p:pic>
          <p:nvPicPr>
            <p:cNvPr id="1433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83518" y="3950732"/>
              <a:ext cx="2433764" cy="1600200"/>
            </a:xfrm>
            <a:prstGeom prst="rect">
              <a:avLst/>
            </a:prstGeom>
            <a:noFill/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46913" y="2731532"/>
              <a:ext cx="2660373" cy="1676400"/>
            </a:xfrm>
            <a:prstGeom prst="rect">
              <a:avLst/>
            </a:prstGeom>
            <a:noFill/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300704" y="3798332"/>
              <a:ext cx="2582192" cy="1828800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2057400" y="5341442"/>
              <a:ext cx="2286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B0F0"/>
                  </a:solidFill>
                  <a:latin typeface="Calibri"/>
                  <a:cs typeface="Calibri"/>
                </a:rPr>
                <a:t>Cool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943600" y="4160222"/>
              <a:ext cx="2286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7F2727"/>
                  </a:solidFill>
                  <a:latin typeface="Calibri"/>
                  <a:cs typeface="Calibri"/>
                </a:rPr>
                <a:t>Warm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296400" y="5455622"/>
              <a:ext cx="2286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Overheated</a:t>
              </a:r>
            </a:p>
          </p:txBody>
        </p:sp>
        <p:cxnSp>
          <p:nvCxnSpPr>
            <p:cNvPr id="13" name="Curved Connector 12"/>
            <p:cNvCxnSpPr>
              <a:stCxn id="14338" idx="3"/>
              <a:endCxn id="8" idx="2"/>
            </p:cNvCxnSpPr>
            <p:nvPr/>
          </p:nvCxnSpPr>
          <p:spPr>
            <a:xfrm flipH="1">
              <a:off x="3200400" y="4750832"/>
              <a:ext cx="1219200" cy="990720"/>
            </a:xfrm>
            <a:prstGeom prst="curvedConnector4">
              <a:avLst>
                <a:gd name="adj1" fmla="val -18750"/>
                <a:gd name="adj2" fmla="val 153572"/>
              </a:avLst>
            </a:prstGeom>
            <a:ln w="762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urved Connector 12"/>
            <p:cNvCxnSpPr>
              <a:stCxn id="14338" idx="3"/>
              <a:endCxn id="9" idx="2"/>
            </p:cNvCxnSpPr>
            <p:nvPr/>
          </p:nvCxnSpPr>
          <p:spPr>
            <a:xfrm flipV="1">
              <a:off x="4419600" y="4560332"/>
              <a:ext cx="2667000" cy="190500"/>
            </a:xfrm>
            <a:prstGeom prst="curvedConnector2">
              <a:avLst/>
            </a:prstGeom>
            <a:ln w="762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4724400" y="4788932"/>
              <a:ext cx="9144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C00000"/>
                  </a:solidFill>
                  <a:latin typeface="Calibri"/>
                  <a:cs typeface="Calibri"/>
                </a:rPr>
                <a:t>Fast</a:t>
              </a:r>
            </a:p>
          </p:txBody>
        </p:sp>
        <p:cxnSp>
          <p:nvCxnSpPr>
            <p:cNvPr id="19" name="Curved Connector 12"/>
            <p:cNvCxnSpPr>
              <a:stCxn id="6" idx="0"/>
            </p:cNvCxnSpPr>
            <p:nvPr/>
          </p:nvCxnSpPr>
          <p:spPr>
            <a:xfrm rot="16200000" flipH="1">
              <a:off x="8096250" y="1912382"/>
              <a:ext cx="1447800" cy="3086100"/>
            </a:xfrm>
            <a:prstGeom prst="curvedConnector4">
              <a:avLst>
                <a:gd name="adj1" fmla="val -15789"/>
                <a:gd name="adj2" fmla="val 105099"/>
              </a:avLst>
            </a:prstGeom>
            <a:ln w="762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9144000" y="2731532"/>
              <a:ext cx="9144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C00000"/>
                  </a:solidFill>
                  <a:latin typeface="Calibri"/>
                  <a:cs typeface="Calibri"/>
                </a:rPr>
                <a:t>Fast</a:t>
              </a:r>
            </a:p>
          </p:txBody>
        </p:sp>
        <p:cxnSp>
          <p:nvCxnSpPr>
            <p:cNvPr id="23" name="Curved Connector 12"/>
            <p:cNvCxnSpPr>
              <a:stCxn id="14338" idx="1"/>
            </p:cNvCxnSpPr>
            <p:nvPr/>
          </p:nvCxnSpPr>
          <p:spPr>
            <a:xfrm rot="10800000" flipH="1" flipV="1">
              <a:off x="1981200" y="4750832"/>
              <a:ext cx="152400" cy="190500"/>
            </a:xfrm>
            <a:prstGeom prst="curvedConnector4">
              <a:avLst>
                <a:gd name="adj1" fmla="val -635217"/>
                <a:gd name="adj2" fmla="val 482610"/>
              </a:avLst>
            </a:prstGeom>
            <a:ln w="7620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urved Connector 12"/>
            <p:cNvCxnSpPr>
              <a:stCxn id="6" idx="1"/>
              <a:endCxn id="14338" idx="0"/>
            </p:cNvCxnSpPr>
            <p:nvPr/>
          </p:nvCxnSpPr>
          <p:spPr>
            <a:xfrm rot="10800000" flipV="1">
              <a:off x="3200400" y="3569732"/>
              <a:ext cx="2743200" cy="381000"/>
            </a:xfrm>
            <a:prstGeom prst="curvedConnector2">
              <a:avLst/>
            </a:prstGeom>
            <a:ln w="7620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990600" y="4331732"/>
              <a:ext cx="9144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chemeClr val="accent6"/>
                  </a:solidFill>
                  <a:latin typeface="Calibri"/>
                  <a:cs typeface="Calibri"/>
                </a:rPr>
                <a:t>Slow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495800" y="3112532"/>
              <a:ext cx="9144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chemeClr val="accent6"/>
                  </a:solidFill>
                  <a:latin typeface="Calibri"/>
                  <a:cs typeface="Calibri"/>
                </a:rPr>
                <a:t>Slow</a:t>
              </a:r>
            </a:p>
          </p:txBody>
        </p:sp>
        <p:cxnSp>
          <p:nvCxnSpPr>
            <p:cNvPr id="60" name="Curved Connector 12"/>
            <p:cNvCxnSpPr/>
            <p:nvPr/>
          </p:nvCxnSpPr>
          <p:spPr>
            <a:xfrm rot="16200000" flipH="1" flipV="1">
              <a:off x="5962650" y="3398282"/>
              <a:ext cx="152400" cy="190500"/>
            </a:xfrm>
            <a:prstGeom prst="curvedConnector4">
              <a:avLst>
                <a:gd name="adj1" fmla="val -635217"/>
                <a:gd name="adj2" fmla="val 482610"/>
              </a:avLst>
            </a:prstGeom>
            <a:ln w="76200">
              <a:solidFill>
                <a:schemeClr val="accent2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4572000" y="3645932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  <a:latin typeface="Calibri"/>
                  <a:cs typeface="Calibri"/>
                </a:rPr>
                <a:t>0.5 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800600" y="22860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  <a:latin typeface="Calibri"/>
                  <a:cs typeface="Calibri"/>
                </a:rPr>
                <a:t>0.5 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724400" y="53340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  <a:latin typeface="Calibri"/>
                  <a:cs typeface="Calibri"/>
                </a:rPr>
                <a:t>0.5 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867400" y="4788932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  <a:latin typeface="Calibri"/>
                  <a:cs typeface="Calibri"/>
                </a:rPr>
                <a:t>0.5 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38200" y="5627132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  <a:latin typeface="Calibri"/>
                  <a:cs typeface="Calibri"/>
                </a:rPr>
                <a:t>1.0 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0210800" y="2579132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  <a:latin typeface="Calibri"/>
                  <a:cs typeface="Calibri"/>
                </a:rPr>
                <a:t>1.0 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905000" y="54864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latin typeface="Calibri"/>
                  <a:cs typeface="Calibri"/>
                </a:rPr>
                <a:t>+1 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581400" y="3288268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latin typeface="Calibri"/>
                  <a:cs typeface="Calibri"/>
                </a:rPr>
                <a:t>+1 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943600" y="22860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latin typeface="Calibri"/>
                  <a:cs typeface="Calibri"/>
                </a:rPr>
                <a:t>+1 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648200" y="5879068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latin typeface="Calibri"/>
                  <a:cs typeface="Calibri"/>
                </a:rPr>
                <a:t>+2 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477000" y="4788415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latin typeface="Calibri"/>
                  <a:cs typeface="Calibri"/>
                </a:rPr>
                <a:t>+2 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0668000" y="31242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latin typeface="Calibri"/>
                  <a:cs typeface="Calibri"/>
                </a:rPr>
                <a:t>-10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929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Racing Search Tree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3362" y="1295400"/>
            <a:ext cx="928190" cy="610285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54642" y="3124200"/>
            <a:ext cx="1014614" cy="639346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24561" y="4941332"/>
            <a:ext cx="984797" cy="697468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>
          <a:xfrm>
            <a:off x="1770678" y="2209800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790478" y="2209800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5" idx="2"/>
            <a:endCxn id="9" idx="1"/>
          </p:cNvCxnSpPr>
          <p:nvPr/>
        </p:nvCxnSpPr>
        <p:spPr>
          <a:xfrm>
            <a:off x="5207457" y="1905685"/>
            <a:ext cx="2627658" cy="348752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2"/>
            <a:endCxn id="8" idx="7"/>
          </p:cNvCxnSpPr>
          <p:nvPr/>
        </p:nvCxnSpPr>
        <p:spPr>
          <a:xfrm flipH="1">
            <a:off x="2030841" y="1905685"/>
            <a:ext cx="3176616" cy="348752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6004" y="3124200"/>
            <a:ext cx="928190" cy="610285"/>
          </a:xfrm>
          <a:prstGeom prst="rect">
            <a:avLst/>
          </a:prstGeom>
          <a:noFill/>
        </p:spPr>
      </p:pic>
      <p:cxnSp>
        <p:nvCxnSpPr>
          <p:cNvPr id="17" name="Straight Arrow Connector 16"/>
          <p:cNvCxnSpPr>
            <a:stCxn id="9" idx="4"/>
            <a:endCxn id="16" idx="0"/>
          </p:cNvCxnSpPr>
          <p:nvPr/>
        </p:nvCxnSpPr>
        <p:spPr>
          <a:xfrm flipH="1">
            <a:off x="6030099" y="2514600"/>
            <a:ext cx="1912779" cy="609600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4"/>
            <a:endCxn id="6" idx="0"/>
          </p:cNvCxnSpPr>
          <p:nvPr/>
        </p:nvCxnSpPr>
        <p:spPr>
          <a:xfrm>
            <a:off x="7942878" y="2514600"/>
            <a:ext cx="2219072" cy="609600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1204" y="3123515"/>
            <a:ext cx="928190" cy="610285"/>
          </a:xfrm>
          <a:prstGeom prst="rect">
            <a:avLst/>
          </a:prstGeom>
          <a:noFill/>
        </p:spPr>
      </p:pic>
      <p:cxnSp>
        <p:nvCxnSpPr>
          <p:cNvPr id="26" name="Straight Arrow Connector 25"/>
          <p:cNvCxnSpPr>
            <a:stCxn id="8" idx="4"/>
            <a:endCxn id="25" idx="0"/>
          </p:cNvCxnSpPr>
          <p:nvPr/>
        </p:nvCxnSpPr>
        <p:spPr>
          <a:xfrm flipH="1">
            <a:off x="1915299" y="2514600"/>
            <a:ext cx="7779" cy="60891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72842" y="5029200"/>
            <a:ext cx="1014614" cy="639346"/>
          </a:xfrm>
          <a:prstGeom prst="rect">
            <a:avLst/>
          </a:prstGeom>
          <a:noFill/>
        </p:spPr>
      </p:pic>
      <p:sp>
        <p:nvSpPr>
          <p:cNvPr id="30" name="Oval 29"/>
          <p:cNvSpPr/>
          <p:nvPr/>
        </p:nvSpPr>
        <p:spPr>
          <a:xfrm>
            <a:off x="764520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780040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>
            <a:stCxn id="25" idx="2"/>
            <a:endCxn id="31" idx="1"/>
          </p:cNvCxnSpPr>
          <p:nvPr/>
        </p:nvCxnSpPr>
        <p:spPr>
          <a:xfrm>
            <a:off x="1915299" y="3733800"/>
            <a:ext cx="909378" cy="424952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5" idx="2"/>
            <a:endCxn id="30" idx="7"/>
          </p:cNvCxnSpPr>
          <p:nvPr/>
        </p:nvCxnSpPr>
        <p:spPr>
          <a:xfrm flipH="1">
            <a:off x="1024683" y="3733800"/>
            <a:ext cx="890616" cy="424952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0804" y="5029200"/>
            <a:ext cx="928190" cy="610285"/>
          </a:xfrm>
          <a:prstGeom prst="rect">
            <a:avLst/>
          </a:prstGeom>
          <a:noFill/>
        </p:spPr>
      </p:pic>
      <p:cxnSp>
        <p:nvCxnSpPr>
          <p:cNvPr id="35" name="Straight Arrow Connector 34"/>
          <p:cNvCxnSpPr>
            <a:stCxn id="31" idx="4"/>
            <a:endCxn id="34" idx="0"/>
          </p:cNvCxnSpPr>
          <p:nvPr/>
        </p:nvCxnSpPr>
        <p:spPr>
          <a:xfrm flipH="1">
            <a:off x="2524899" y="4418915"/>
            <a:ext cx="407541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1" idx="4"/>
            <a:endCxn id="29" idx="0"/>
          </p:cNvCxnSpPr>
          <p:nvPr/>
        </p:nvCxnSpPr>
        <p:spPr>
          <a:xfrm>
            <a:off x="2932440" y="4418915"/>
            <a:ext cx="447710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0604" y="5027830"/>
            <a:ext cx="928190" cy="610285"/>
          </a:xfrm>
          <a:prstGeom prst="rect">
            <a:avLst/>
          </a:prstGeom>
          <a:noFill/>
        </p:spPr>
      </p:pic>
      <p:cxnSp>
        <p:nvCxnSpPr>
          <p:cNvPr id="38" name="Straight Arrow Connector 37"/>
          <p:cNvCxnSpPr>
            <a:stCxn id="30" idx="4"/>
            <a:endCxn id="37" idx="0"/>
          </p:cNvCxnSpPr>
          <p:nvPr/>
        </p:nvCxnSpPr>
        <p:spPr>
          <a:xfrm>
            <a:off x="916920" y="4418915"/>
            <a:ext cx="7779" cy="60891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4863762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/>
          <p:cNvCxnSpPr>
            <a:endCxn id="53" idx="7"/>
          </p:cNvCxnSpPr>
          <p:nvPr/>
        </p:nvCxnSpPr>
        <p:spPr>
          <a:xfrm flipH="1">
            <a:off x="5123925" y="3733800"/>
            <a:ext cx="890616" cy="424952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9846" y="5027830"/>
            <a:ext cx="928190" cy="610285"/>
          </a:xfrm>
          <a:prstGeom prst="rect">
            <a:avLst/>
          </a:prstGeom>
          <a:noFill/>
        </p:spPr>
      </p:pic>
      <p:cxnSp>
        <p:nvCxnSpPr>
          <p:cNvPr id="61" name="Straight Arrow Connector 60"/>
          <p:cNvCxnSpPr>
            <a:stCxn id="53" idx="4"/>
            <a:endCxn id="60" idx="0"/>
          </p:cNvCxnSpPr>
          <p:nvPr/>
        </p:nvCxnSpPr>
        <p:spPr>
          <a:xfrm>
            <a:off x="5016162" y="4418915"/>
            <a:ext cx="7779" cy="60891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87642" y="5029200"/>
            <a:ext cx="1014614" cy="639346"/>
          </a:xfrm>
          <a:prstGeom prst="rect">
            <a:avLst/>
          </a:prstGeom>
          <a:noFill/>
        </p:spPr>
      </p:pic>
      <p:sp>
        <p:nvSpPr>
          <p:cNvPr id="65" name="Oval 64"/>
          <p:cNvSpPr/>
          <p:nvPr/>
        </p:nvSpPr>
        <p:spPr>
          <a:xfrm>
            <a:off x="6894840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Arrow Connector 65"/>
          <p:cNvCxnSpPr>
            <a:stCxn id="16" idx="2"/>
            <a:endCxn id="65" idx="1"/>
          </p:cNvCxnSpPr>
          <p:nvPr/>
        </p:nvCxnSpPr>
        <p:spPr>
          <a:xfrm>
            <a:off x="6030099" y="3734485"/>
            <a:ext cx="909378" cy="424267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5604" y="5029200"/>
            <a:ext cx="928190" cy="610285"/>
          </a:xfrm>
          <a:prstGeom prst="rect">
            <a:avLst/>
          </a:prstGeom>
          <a:noFill/>
        </p:spPr>
      </p:pic>
      <p:cxnSp>
        <p:nvCxnSpPr>
          <p:cNvPr id="68" name="Straight Arrow Connector 67"/>
          <p:cNvCxnSpPr>
            <a:stCxn id="65" idx="4"/>
            <a:endCxn id="67" idx="0"/>
          </p:cNvCxnSpPr>
          <p:nvPr/>
        </p:nvCxnSpPr>
        <p:spPr>
          <a:xfrm flipH="1">
            <a:off x="6639699" y="4418915"/>
            <a:ext cx="407541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65" idx="4"/>
            <a:endCxn id="64" idx="0"/>
          </p:cNvCxnSpPr>
          <p:nvPr/>
        </p:nvCxnSpPr>
        <p:spPr>
          <a:xfrm>
            <a:off x="7047240" y="4418915"/>
            <a:ext cx="447710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5042" y="5028515"/>
            <a:ext cx="1014614" cy="639346"/>
          </a:xfrm>
          <a:prstGeom prst="rect">
            <a:avLst/>
          </a:prstGeom>
          <a:noFill/>
        </p:spPr>
      </p:pic>
      <p:sp>
        <p:nvSpPr>
          <p:cNvPr id="72" name="Oval 71"/>
          <p:cNvSpPr/>
          <p:nvPr/>
        </p:nvSpPr>
        <p:spPr>
          <a:xfrm>
            <a:off x="8952240" y="4113430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Arrow Connector 72"/>
          <p:cNvCxnSpPr>
            <a:stCxn id="6" idx="2"/>
            <a:endCxn id="72" idx="7"/>
          </p:cNvCxnSpPr>
          <p:nvPr/>
        </p:nvCxnSpPr>
        <p:spPr>
          <a:xfrm flipH="1">
            <a:off x="9212403" y="3763546"/>
            <a:ext cx="949547" cy="394521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33004" y="5028515"/>
            <a:ext cx="928190" cy="610285"/>
          </a:xfrm>
          <a:prstGeom prst="rect">
            <a:avLst/>
          </a:prstGeom>
          <a:noFill/>
        </p:spPr>
      </p:pic>
      <p:cxnSp>
        <p:nvCxnSpPr>
          <p:cNvPr id="75" name="Straight Arrow Connector 74"/>
          <p:cNvCxnSpPr>
            <a:stCxn id="72" idx="4"/>
            <a:endCxn id="74" idx="0"/>
          </p:cNvCxnSpPr>
          <p:nvPr/>
        </p:nvCxnSpPr>
        <p:spPr>
          <a:xfrm flipH="1">
            <a:off x="8697099" y="4418230"/>
            <a:ext cx="407541" cy="61028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72" idx="4"/>
            <a:endCxn id="71" idx="0"/>
          </p:cNvCxnSpPr>
          <p:nvPr/>
        </p:nvCxnSpPr>
        <p:spPr>
          <a:xfrm>
            <a:off x="9104640" y="4418230"/>
            <a:ext cx="447710" cy="61028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/>
          <p:cNvSpPr/>
          <p:nvPr/>
        </p:nvSpPr>
        <p:spPr>
          <a:xfrm>
            <a:off x="11119941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Arrow Connector 79"/>
          <p:cNvCxnSpPr>
            <a:stCxn id="6" idx="2"/>
            <a:endCxn id="79" idx="1"/>
          </p:cNvCxnSpPr>
          <p:nvPr/>
        </p:nvCxnSpPr>
        <p:spPr>
          <a:xfrm>
            <a:off x="10161950" y="3763546"/>
            <a:ext cx="1002628" cy="395206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79" idx="4"/>
          </p:cNvCxnSpPr>
          <p:nvPr/>
        </p:nvCxnSpPr>
        <p:spPr>
          <a:xfrm>
            <a:off x="11272341" y="4418915"/>
            <a:ext cx="7779" cy="60891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77963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MDP Search Trees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5237"/>
            <a:ext cx="11201400" cy="4525963"/>
          </a:xfrm>
        </p:spPr>
        <p:txBody>
          <a:bodyPr/>
          <a:lstStyle/>
          <a:p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Each MDP state projects an </a:t>
            </a:r>
            <a:r>
              <a:rPr lang="en-US" sz="2400" dirty="0" err="1">
                <a:latin typeface="Palatino" pitchFamily="2" charset="77"/>
                <a:ea typeface="Palatino" pitchFamily="2" charset="77"/>
                <a:cs typeface="Calibri"/>
              </a:rPr>
              <a:t>expectimax</a:t>
            </a:r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-like search tree</a:t>
            </a:r>
          </a:p>
        </p:txBody>
      </p:sp>
      <p:sp>
        <p:nvSpPr>
          <p:cNvPr id="35843" name="AutoShape 4"/>
          <p:cNvSpPr>
            <a:spLocks noChangeArrowheads="1"/>
          </p:cNvSpPr>
          <p:nvPr/>
        </p:nvSpPr>
        <p:spPr bwMode="auto">
          <a:xfrm>
            <a:off x="5486400" y="2133600"/>
            <a:ext cx="457200" cy="365125"/>
          </a:xfrm>
          <a:prstGeom prst="triangle">
            <a:avLst>
              <a:gd name="adj" fmla="val 50000"/>
            </a:avLst>
          </a:prstGeom>
          <a:solidFill>
            <a:srgbClr val="8FAA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Palatino" pitchFamily="2" charset="77"/>
              <a:ea typeface="Palatino" pitchFamily="2" charset="77"/>
              <a:cs typeface="Calibri"/>
            </a:endParaRPr>
          </a:p>
        </p:txBody>
      </p:sp>
      <p:sp>
        <p:nvSpPr>
          <p:cNvPr id="35844" name="AutoShape 5"/>
          <p:cNvSpPr>
            <a:spLocks noChangeArrowheads="1"/>
          </p:cNvSpPr>
          <p:nvPr/>
        </p:nvSpPr>
        <p:spPr bwMode="auto">
          <a:xfrm>
            <a:off x="5334000" y="5121275"/>
            <a:ext cx="457200" cy="365125"/>
          </a:xfrm>
          <a:prstGeom prst="triangle">
            <a:avLst>
              <a:gd name="adj" fmla="val 50000"/>
            </a:avLst>
          </a:prstGeom>
          <a:solidFill>
            <a:srgbClr val="8FAA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en-US">
              <a:latin typeface="Palatino" pitchFamily="2" charset="77"/>
              <a:ea typeface="Palatino" pitchFamily="2" charset="77"/>
              <a:cs typeface="Calibri"/>
            </a:endParaRPr>
          </a:p>
        </p:txBody>
      </p:sp>
      <p:grpSp>
        <p:nvGrpSpPr>
          <p:cNvPr id="35845" name="Group 6"/>
          <p:cNvGrpSpPr>
            <a:grpSpLocks/>
          </p:cNvGrpSpPr>
          <p:nvPr/>
        </p:nvGrpSpPr>
        <p:grpSpPr bwMode="auto">
          <a:xfrm>
            <a:off x="3886200" y="2514600"/>
            <a:ext cx="3733800" cy="1066800"/>
            <a:chOff x="1584" y="1680"/>
            <a:chExt cx="2352" cy="336"/>
          </a:xfrm>
        </p:grpSpPr>
        <p:sp>
          <p:nvSpPr>
            <p:cNvPr id="35869" name="Line 7"/>
            <p:cNvSpPr>
              <a:spLocks noChangeShapeType="1"/>
            </p:cNvSpPr>
            <p:nvPr/>
          </p:nvSpPr>
          <p:spPr bwMode="auto">
            <a:xfrm flipH="1">
              <a:off x="1584" y="1680"/>
              <a:ext cx="115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sp>
          <p:nvSpPr>
            <p:cNvPr id="35870" name="Line 8"/>
            <p:cNvSpPr>
              <a:spLocks noChangeShapeType="1"/>
            </p:cNvSpPr>
            <p:nvPr/>
          </p:nvSpPr>
          <p:spPr bwMode="auto">
            <a:xfrm>
              <a:off x="2736" y="1680"/>
              <a:ext cx="120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sp>
          <p:nvSpPr>
            <p:cNvPr id="35871" name="Line 9"/>
            <p:cNvSpPr>
              <a:spLocks noChangeShapeType="1"/>
            </p:cNvSpPr>
            <p:nvPr/>
          </p:nvSpPr>
          <p:spPr bwMode="auto">
            <a:xfrm flipH="1">
              <a:off x="2304" y="1680"/>
              <a:ext cx="432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sp>
          <p:nvSpPr>
            <p:cNvPr id="35872" name="Line 10"/>
            <p:cNvSpPr>
              <a:spLocks noChangeShapeType="1"/>
            </p:cNvSpPr>
            <p:nvPr/>
          </p:nvSpPr>
          <p:spPr bwMode="auto">
            <a:xfrm>
              <a:off x="2736" y="1680"/>
              <a:ext cx="43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</p:grpSp>
      <p:sp>
        <p:nvSpPr>
          <p:cNvPr id="35846" name="Oval 11"/>
          <p:cNvSpPr>
            <a:spLocks noChangeArrowheads="1"/>
          </p:cNvSpPr>
          <p:nvPr/>
        </p:nvSpPr>
        <p:spPr bwMode="auto">
          <a:xfrm>
            <a:off x="4876800" y="3581400"/>
            <a:ext cx="381000" cy="381000"/>
          </a:xfrm>
          <a:prstGeom prst="ellipse">
            <a:avLst/>
          </a:prstGeom>
          <a:solidFill>
            <a:srgbClr val="B8EA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Palatino" pitchFamily="2" charset="77"/>
              <a:ea typeface="Palatino" pitchFamily="2" charset="77"/>
              <a:cs typeface="Calibri"/>
            </a:endParaRPr>
          </a:p>
        </p:txBody>
      </p:sp>
      <p:grpSp>
        <p:nvGrpSpPr>
          <p:cNvPr id="35847" name="Group 12"/>
          <p:cNvGrpSpPr>
            <a:grpSpLocks/>
          </p:cNvGrpSpPr>
          <p:nvPr/>
        </p:nvGrpSpPr>
        <p:grpSpPr bwMode="auto">
          <a:xfrm>
            <a:off x="3505200" y="3962400"/>
            <a:ext cx="3124200" cy="1143000"/>
            <a:chOff x="1536" y="2400"/>
            <a:chExt cx="1584" cy="624"/>
          </a:xfrm>
        </p:grpSpPr>
        <p:sp>
          <p:nvSpPr>
            <p:cNvPr id="35865" name="Line 13"/>
            <p:cNvSpPr>
              <a:spLocks noChangeShapeType="1"/>
            </p:cNvSpPr>
            <p:nvPr/>
          </p:nvSpPr>
          <p:spPr bwMode="auto">
            <a:xfrm flipH="1">
              <a:off x="1536" y="2400"/>
              <a:ext cx="776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sp>
          <p:nvSpPr>
            <p:cNvPr id="35866" name="Line 14"/>
            <p:cNvSpPr>
              <a:spLocks noChangeShapeType="1"/>
            </p:cNvSpPr>
            <p:nvPr/>
          </p:nvSpPr>
          <p:spPr bwMode="auto">
            <a:xfrm>
              <a:off x="2312" y="2400"/>
              <a:ext cx="808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sp>
          <p:nvSpPr>
            <p:cNvPr id="35867" name="Line 15"/>
            <p:cNvSpPr>
              <a:spLocks noChangeShapeType="1"/>
            </p:cNvSpPr>
            <p:nvPr/>
          </p:nvSpPr>
          <p:spPr bwMode="auto">
            <a:xfrm flipH="1">
              <a:off x="2021" y="2400"/>
              <a:ext cx="291" cy="62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sp>
          <p:nvSpPr>
            <p:cNvPr id="35868" name="Line 16"/>
            <p:cNvSpPr>
              <a:spLocks noChangeShapeType="1"/>
            </p:cNvSpPr>
            <p:nvPr/>
          </p:nvSpPr>
          <p:spPr bwMode="auto">
            <a:xfrm>
              <a:off x="2312" y="2400"/>
              <a:ext cx="280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</p:grpSp>
      <p:sp>
        <p:nvSpPr>
          <p:cNvPr id="35848" name="Text Box 17"/>
          <p:cNvSpPr txBox="1">
            <a:spLocks noChangeArrowheads="1"/>
          </p:cNvSpPr>
          <p:nvPr/>
        </p:nvSpPr>
        <p:spPr bwMode="auto">
          <a:xfrm>
            <a:off x="5410200" y="2833688"/>
            <a:ext cx="38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a</a:t>
            </a:r>
          </a:p>
        </p:txBody>
      </p:sp>
      <p:sp>
        <p:nvSpPr>
          <p:cNvPr id="35849" name="Text Box 18"/>
          <p:cNvSpPr txBox="1">
            <a:spLocks noChangeArrowheads="1"/>
          </p:cNvSpPr>
          <p:nvPr/>
        </p:nvSpPr>
        <p:spPr bwMode="auto">
          <a:xfrm>
            <a:off x="5943600" y="21336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  <a:latin typeface="Palatino" pitchFamily="2" charset="77"/>
                <a:ea typeface="Palatino" pitchFamily="2" charset="77"/>
                <a:cs typeface="Calibri"/>
              </a:rPr>
              <a:t>s</a:t>
            </a:r>
          </a:p>
        </p:txBody>
      </p:sp>
      <p:sp>
        <p:nvSpPr>
          <p:cNvPr id="35850" name="Text Box 19"/>
          <p:cNvSpPr txBox="1">
            <a:spLocks noChangeArrowheads="1"/>
          </p:cNvSpPr>
          <p:nvPr/>
        </p:nvSpPr>
        <p:spPr bwMode="auto">
          <a:xfrm>
            <a:off x="5791200" y="51054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</a:rPr>
              <a:t>s</a:t>
            </a:r>
            <a:r>
              <a:rPr lang="ja-JP" altLang="en-US">
                <a:solidFill>
                  <a:schemeClr val="accent2"/>
                </a:solidFill>
                <a:latin typeface="Palatino" pitchFamily="2" charset="77"/>
                <a:cs typeface="Calibri"/>
              </a:rPr>
              <a:t>’</a:t>
            </a:r>
            <a:endParaRPr lang="en-US" dirty="0">
              <a:solidFill>
                <a:schemeClr val="accent2"/>
              </a:solidFill>
              <a:latin typeface="Palatino" pitchFamily="2" charset="77"/>
              <a:ea typeface="Palatino" pitchFamily="2" charset="77"/>
              <a:cs typeface="Calibri"/>
            </a:endParaRPr>
          </a:p>
        </p:txBody>
      </p:sp>
      <p:sp>
        <p:nvSpPr>
          <p:cNvPr id="35851" name="Text Box 20"/>
          <p:cNvSpPr txBox="1">
            <a:spLocks noChangeArrowheads="1"/>
          </p:cNvSpPr>
          <p:nvPr/>
        </p:nvSpPr>
        <p:spPr bwMode="auto">
          <a:xfrm>
            <a:off x="5257800" y="35814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8000"/>
                </a:solidFill>
                <a:latin typeface="Palatino" pitchFamily="2" charset="77"/>
                <a:ea typeface="Palatino" pitchFamily="2" charset="77"/>
                <a:cs typeface="Calibri"/>
              </a:rPr>
              <a:t>s, a</a:t>
            </a:r>
          </a:p>
        </p:txBody>
      </p:sp>
      <p:grpSp>
        <p:nvGrpSpPr>
          <p:cNvPr id="35852" name="Group 21"/>
          <p:cNvGrpSpPr>
            <a:grpSpLocks/>
          </p:cNvGrpSpPr>
          <p:nvPr/>
        </p:nvGrpSpPr>
        <p:grpSpPr bwMode="auto">
          <a:xfrm>
            <a:off x="3733800" y="5486400"/>
            <a:ext cx="3733800" cy="533400"/>
            <a:chOff x="1584" y="1680"/>
            <a:chExt cx="2352" cy="336"/>
          </a:xfrm>
        </p:grpSpPr>
        <p:sp>
          <p:nvSpPr>
            <p:cNvPr id="35861" name="Line 22"/>
            <p:cNvSpPr>
              <a:spLocks noChangeShapeType="1"/>
            </p:cNvSpPr>
            <p:nvPr/>
          </p:nvSpPr>
          <p:spPr bwMode="auto">
            <a:xfrm flipH="1">
              <a:off x="1584" y="1680"/>
              <a:ext cx="115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sp>
          <p:nvSpPr>
            <p:cNvPr id="35862" name="Line 23"/>
            <p:cNvSpPr>
              <a:spLocks noChangeShapeType="1"/>
            </p:cNvSpPr>
            <p:nvPr/>
          </p:nvSpPr>
          <p:spPr bwMode="auto">
            <a:xfrm>
              <a:off x="2736" y="1680"/>
              <a:ext cx="120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sp>
          <p:nvSpPr>
            <p:cNvPr id="35863" name="Line 24"/>
            <p:cNvSpPr>
              <a:spLocks noChangeShapeType="1"/>
            </p:cNvSpPr>
            <p:nvPr/>
          </p:nvSpPr>
          <p:spPr bwMode="auto">
            <a:xfrm flipH="1">
              <a:off x="2304" y="1680"/>
              <a:ext cx="432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sp>
          <p:nvSpPr>
            <p:cNvPr id="35864" name="Line 25"/>
            <p:cNvSpPr>
              <a:spLocks noChangeShapeType="1"/>
            </p:cNvSpPr>
            <p:nvPr/>
          </p:nvSpPr>
          <p:spPr bwMode="auto">
            <a:xfrm>
              <a:off x="2736" y="1680"/>
              <a:ext cx="43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</p:grpSp>
      <p:sp>
        <p:nvSpPr>
          <p:cNvPr id="35853" name="Freeform 26"/>
          <p:cNvSpPr>
            <a:spLocks/>
          </p:cNvSpPr>
          <p:nvPr/>
        </p:nvSpPr>
        <p:spPr bwMode="auto">
          <a:xfrm>
            <a:off x="5486400" y="4167188"/>
            <a:ext cx="2133600" cy="404812"/>
          </a:xfrm>
          <a:custGeom>
            <a:avLst/>
            <a:gdLst>
              <a:gd name="T0" fmla="*/ 0 w 1344"/>
              <a:gd name="T1" fmla="*/ 2147483647 h 255"/>
              <a:gd name="T2" fmla="*/ 2147483647 w 1344"/>
              <a:gd name="T3" fmla="*/ 2147483647 h 255"/>
              <a:gd name="T4" fmla="*/ 2147483647 w 1344"/>
              <a:gd name="T5" fmla="*/ 2147483647 h 255"/>
              <a:gd name="T6" fmla="*/ 0 60000 65536"/>
              <a:gd name="T7" fmla="*/ 0 60000 65536"/>
              <a:gd name="T8" fmla="*/ 0 60000 65536"/>
              <a:gd name="T9" fmla="*/ 0 w 1344"/>
              <a:gd name="T10" fmla="*/ 0 h 255"/>
              <a:gd name="T11" fmla="*/ 1344 w 1344"/>
              <a:gd name="T12" fmla="*/ 255 h 2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44" h="255">
                <a:moveTo>
                  <a:pt x="0" y="255"/>
                </a:moveTo>
                <a:cubicBezTo>
                  <a:pt x="79" y="219"/>
                  <a:pt x="251" y="80"/>
                  <a:pt x="475" y="40"/>
                </a:cubicBezTo>
                <a:cubicBezTo>
                  <a:pt x="699" y="0"/>
                  <a:pt x="1199" y="19"/>
                  <a:pt x="1344" y="15"/>
                </a:cubicBezTo>
              </a:path>
            </a:pathLst>
          </a:custGeom>
          <a:noFill/>
          <a:ln w="50800">
            <a:solidFill>
              <a:srgbClr val="C0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>
              <a:latin typeface="Palatino" pitchFamily="2" charset="77"/>
              <a:ea typeface="Palatino" pitchFamily="2" charset="77"/>
              <a:cs typeface="Calibri"/>
            </a:endParaRPr>
          </a:p>
        </p:txBody>
      </p:sp>
      <p:sp>
        <p:nvSpPr>
          <p:cNvPr id="35854" name="Text Box 27"/>
          <p:cNvSpPr txBox="1">
            <a:spLocks noChangeArrowheads="1"/>
          </p:cNvSpPr>
          <p:nvPr/>
        </p:nvSpPr>
        <p:spPr bwMode="auto">
          <a:xfrm>
            <a:off x="7772400" y="3962400"/>
            <a:ext cx="28194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(</a:t>
            </a:r>
            <a:r>
              <a:rPr lang="en-US" dirty="0" err="1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s,a,s</a:t>
            </a:r>
            <a:r>
              <a:rPr lang="en-US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’</a:t>
            </a:r>
            <a:r>
              <a:rPr lang="en-US" altLang="ja-JP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) called a </a:t>
            </a:r>
            <a:r>
              <a:rPr lang="en-US" altLang="ja-JP" i="1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transition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T(</a:t>
            </a:r>
            <a:r>
              <a:rPr lang="en-US" dirty="0" err="1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s,a,s</a:t>
            </a:r>
            <a:r>
              <a:rPr lang="en-US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’</a:t>
            </a:r>
            <a:r>
              <a:rPr lang="en-US" altLang="ja-JP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) = P(s’|</a:t>
            </a:r>
            <a:r>
              <a:rPr lang="en-US" altLang="ja-JP" dirty="0" err="1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s,a</a:t>
            </a:r>
            <a:r>
              <a:rPr lang="en-US" altLang="ja-JP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R(</a:t>
            </a:r>
            <a:r>
              <a:rPr lang="en-US" dirty="0" err="1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s,a,s</a:t>
            </a:r>
            <a:r>
              <a:rPr lang="en-US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’</a:t>
            </a:r>
            <a:r>
              <a:rPr lang="en-US" altLang="ja-JP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)</a:t>
            </a:r>
            <a:endParaRPr lang="en-US" dirty="0">
              <a:solidFill>
                <a:srgbClr val="C00000"/>
              </a:solidFill>
              <a:latin typeface="Palatino" pitchFamily="2" charset="77"/>
              <a:ea typeface="Palatino" pitchFamily="2" charset="77"/>
              <a:cs typeface="Calibri"/>
            </a:endParaRPr>
          </a:p>
        </p:txBody>
      </p:sp>
      <p:sp>
        <p:nvSpPr>
          <p:cNvPr id="35855" name="Text Box 28"/>
          <p:cNvSpPr txBox="1">
            <a:spLocks noChangeArrowheads="1"/>
          </p:cNvSpPr>
          <p:nvPr/>
        </p:nvSpPr>
        <p:spPr bwMode="auto">
          <a:xfrm>
            <a:off x="4495800" y="44196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Palatino" pitchFamily="2" charset="77"/>
                <a:ea typeface="Palatino" pitchFamily="2" charset="77"/>
                <a:cs typeface="Calibri"/>
              </a:rPr>
              <a:t>s,a,s</a:t>
            </a:r>
            <a:r>
              <a:rPr lang="ja-JP" altLang="en-US">
                <a:latin typeface="Palatino" pitchFamily="2" charset="77"/>
                <a:cs typeface="Calibri"/>
              </a:rPr>
              <a:t>’</a:t>
            </a:r>
            <a:endParaRPr lang="en-US">
              <a:latin typeface="Palatino" pitchFamily="2" charset="77"/>
              <a:ea typeface="Palatino" pitchFamily="2" charset="77"/>
              <a:cs typeface="Calibri"/>
            </a:endParaRPr>
          </a:p>
        </p:txBody>
      </p:sp>
      <p:sp>
        <p:nvSpPr>
          <p:cNvPr id="35856" name="Freeform 29"/>
          <p:cNvSpPr>
            <a:spLocks/>
          </p:cNvSpPr>
          <p:nvPr/>
        </p:nvSpPr>
        <p:spPr bwMode="auto">
          <a:xfrm>
            <a:off x="6332538" y="2301875"/>
            <a:ext cx="2201862" cy="60325"/>
          </a:xfrm>
          <a:custGeom>
            <a:avLst/>
            <a:gdLst>
              <a:gd name="T0" fmla="*/ 0 w 1387"/>
              <a:gd name="T1" fmla="*/ 2147483647 h 38"/>
              <a:gd name="T2" fmla="*/ 2147483647 w 1387"/>
              <a:gd name="T3" fmla="*/ 2147483647 h 38"/>
              <a:gd name="T4" fmla="*/ 2147483647 w 1387"/>
              <a:gd name="T5" fmla="*/ 0 h 38"/>
              <a:gd name="T6" fmla="*/ 0 60000 65536"/>
              <a:gd name="T7" fmla="*/ 0 60000 65536"/>
              <a:gd name="T8" fmla="*/ 0 60000 65536"/>
              <a:gd name="T9" fmla="*/ 0 w 1387"/>
              <a:gd name="T10" fmla="*/ 0 h 38"/>
              <a:gd name="T11" fmla="*/ 1387 w 1387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87" h="38">
                <a:moveTo>
                  <a:pt x="0" y="38"/>
                </a:moveTo>
                <a:cubicBezTo>
                  <a:pt x="86" y="36"/>
                  <a:pt x="287" y="31"/>
                  <a:pt x="518" y="25"/>
                </a:cubicBezTo>
                <a:cubicBezTo>
                  <a:pt x="749" y="19"/>
                  <a:pt x="1242" y="4"/>
                  <a:pt x="1387" y="0"/>
                </a:cubicBezTo>
              </a:path>
            </a:pathLst>
          </a:custGeom>
          <a:noFill/>
          <a:ln w="50800">
            <a:solidFill>
              <a:srgbClr val="00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>
              <a:latin typeface="Palatino" pitchFamily="2" charset="77"/>
              <a:ea typeface="Palatino" pitchFamily="2" charset="77"/>
              <a:cs typeface="Calibri"/>
            </a:endParaRPr>
          </a:p>
        </p:txBody>
      </p:sp>
      <p:sp>
        <p:nvSpPr>
          <p:cNvPr id="35857" name="Text Box 30"/>
          <p:cNvSpPr txBox="1">
            <a:spLocks noChangeArrowheads="1"/>
          </p:cNvSpPr>
          <p:nvPr/>
        </p:nvSpPr>
        <p:spPr bwMode="auto">
          <a:xfrm>
            <a:off x="8610600" y="2100262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  <a:latin typeface="Palatino" pitchFamily="2" charset="77"/>
                <a:ea typeface="Palatino" pitchFamily="2" charset="77"/>
                <a:cs typeface="Calibri"/>
              </a:rPr>
              <a:t>s is a </a:t>
            </a:r>
            <a:r>
              <a:rPr lang="en-US" i="1" dirty="0">
                <a:solidFill>
                  <a:srgbClr val="0000FF"/>
                </a:solidFill>
                <a:latin typeface="Palatino" pitchFamily="2" charset="77"/>
                <a:ea typeface="Palatino" pitchFamily="2" charset="77"/>
                <a:cs typeface="Calibri"/>
              </a:rPr>
              <a:t>state</a:t>
            </a:r>
          </a:p>
        </p:txBody>
      </p:sp>
      <p:sp>
        <p:nvSpPr>
          <p:cNvPr id="35858" name="Freeform 31"/>
          <p:cNvSpPr>
            <a:spLocks/>
          </p:cNvSpPr>
          <p:nvPr/>
        </p:nvSpPr>
        <p:spPr bwMode="auto">
          <a:xfrm flipH="1">
            <a:off x="3048000" y="3733800"/>
            <a:ext cx="1676400" cy="76200"/>
          </a:xfrm>
          <a:custGeom>
            <a:avLst/>
            <a:gdLst>
              <a:gd name="T0" fmla="*/ 0 w 1387"/>
              <a:gd name="T1" fmla="*/ 2147483647 h 38"/>
              <a:gd name="T2" fmla="*/ 2147483647 w 1387"/>
              <a:gd name="T3" fmla="*/ 2147483647 h 38"/>
              <a:gd name="T4" fmla="*/ 2147483647 w 1387"/>
              <a:gd name="T5" fmla="*/ 0 h 38"/>
              <a:gd name="T6" fmla="*/ 0 60000 65536"/>
              <a:gd name="T7" fmla="*/ 0 60000 65536"/>
              <a:gd name="T8" fmla="*/ 0 60000 65536"/>
              <a:gd name="T9" fmla="*/ 0 w 1387"/>
              <a:gd name="T10" fmla="*/ 0 h 38"/>
              <a:gd name="T11" fmla="*/ 1387 w 1387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87" h="38">
                <a:moveTo>
                  <a:pt x="0" y="38"/>
                </a:moveTo>
                <a:cubicBezTo>
                  <a:pt x="86" y="36"/>
                  <a:pt x="287" y="31"/>
                  <a:pt x="518" y="25"/>
                </a:cubicBezTo>
                <a:cubicBezTo>
                  <a:pt x="749" y="19"/>
                  <a:pt x="1242" y="4"/>
                  <a:pt x="1387" y="0"/>
                </a:cubicBezTo>
              </a:path>
            </a:pathLst>
          </a:custGeom>
          <a:noFill/>
          <a:ln w="50800">
            <a:solidFill>
              <a:srgbClr val="008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>
              <a:latin typeface="Palatino" pitchFamily="2" charset="77"/>
              <a:ea typeface="Palatino" pitchFamily="2" charset="77"/>
              <a:cs typeface="Calibri"/>
            </a:endParaRPr>
          </a:p>
        </p:txBody>
      </p:sp>
      <p:sp>
        <p:nvSpPr>
          <p:cNvPr id="35859" name="Text Box 32"/>
          <p:cNvSpPr txBox="1">
            <a:spLocks noChangeArrowheads="1"/>
          </p:cNvSpPr>
          <p:nvPr/>
        </p:nvSpPr>
        <p:spPr bwMode="auto">
          <a:xfrm>
            <a:off x="1752600" y="3429000"/>
            <a:ext cx="137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8000"/>
                </a:solidFill>
                <a:latin typeface="Palatino" pitchFamily="2" charset="77"/>
                <a:ea typeface="Palatino" pitchFamily="2" charset="77"/>
                <a:cs typeface="Calibri"/>
              </a:rPr>
              <a:t>(s, a) is a </a:t>
            </a:r>
            <a:r>
              <a:rPr lang="en-US" i="1" dirty="0">
                <a:solidFill>
                  <a:srgbClr val="008000"/>
                </a:solidFill>
                <a:latin typeface="Palatino" pitchFamily="2" charset="77"/>
                <a:ea typeface="Palatino" pitchFamily="2" charset="77"/>
                <a:cs typeface="Calibri"/>
              </a:rPr>
              <a:t>q-state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743429"/>
            <a:ext cx="3017838" cy="2259698"/>
          </a:xfrm>
          <a:prstGeom prst="rect">
            <a:avLst/>
          </a:prstGeom>
          <a:noFill/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34600" y="4345616"/>
            <a:ext cx="1844538" cy="1595768"/>
          </a:xfrm>
          <a:prstGeom prst="rect">
            <a:avLst/>
          </a:prstGeom>
          <a:noFill/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0" y="1448716"/>
            <a:ext cx="2057400" cy="14426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89335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Utilities of Sequences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9012" y="1248279"/>
            <a:ext cx="7875588" cy="49996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42323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Utilities of 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What preferences should an agent have over reward sequences?</a:t>
            </a:r>
          </a:p>
          <a:p>
            <a:endParaRPr lang="en-US" sz="2800" dirty="0"/>
          </a:p>
          <a:p>
            <a:r>
              <a:rPr lang="en-US" sz="2800" dirty="0"/>
              <a:t>More or less?</a:t>
            </a:r>
          </a:p>
          <a:p>
            <a:endParaRPr lang="en-US" sz="2800" dirty="0"/>
          </a:p>
          <a:p>
            <a:r>
              <a:rPr lang="en-US" sz="2800" dirty="0"/>
              <a:t>Now or later?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15200" y="3505497"/>
            <a:ext cx="4648200" cy="295079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124200" y="2409825"/>
            <a:ext cx="1297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[1, 2, 2]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78253" y="2409825"/>
            <a:ext cx="1297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[2, 3, 4]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94595" y="2409825"/>
            <a:ext cx="58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 or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24200" y="3439180"/>
            <a:ext cx="1297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[0, 0, 1]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78253" y="3439180"/>
            <a:ext cx="1297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[1, 0, 0]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94595" y="3439180"/>
            <a:ext cx="58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 or</a:t>
            </a:r>
          </a:p>
        </p:txBody>
      </p:sp>
    </p:spTree>
    <p:extLst>
      <p:ext uri="{BB962C8B-B14F-4D97-AF65-F5344CB8AC3E}">
        <p14:creationId xmlns:p14="http://schemas.microsoft.com/office/powerpoint/2010/main" val="130651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Discounting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295400"/>
            <a:ext cx="11252200" cy="4729164"/>
          </a:xfrm>
        </p:spPr>
        <p:txBody>
          <a:bodyPr/>
          <a:lstStyle/>
          <a:p>
            <a:r>
              <a:rPr lang="en-US" sz="2800" dirty="0"/>
              <a:t>It’s reasonable to maximize the sum of rewards</a:t>
            </a:r>
          </a:p>
          <a:p>
            <a:r>
              <a:rPr lang="en-US" sz="2800" dirty="0"/>
              <a:t>It’s also reasonable to prefer rewards now to rewards later</a:t>
            </a:r>
          </a:p>
          <a:p>
            <a:r>
              <a:rPr lang="en-US" sz="2800" dirty="0"/>
              <a:t>One solution: values of rewards decay exponentially</a:t>
            </a:r>
          </a:p>
        </p:txBody>
      </p:sp>
      <p:pic>
        <p:nvPicPr>
          <p:cNvPr id="7171" name="Picture 3" descr="C:\Users\Dan\Dropbox\Office\CS 188\Ketrina Art\MDPs\Discounting.png"/>
          <p:cNvPicPr>
            <a:picLocks noChangeAspect="1" noChangeArrowheads="1"/>
          </p:cNvPicPr>
          <p:nvPr/>
        </p:nvPicPr>
        <p:blipFill>
          <a:blip r:embed="rId6" cstate="print"/>
          <a:srcRect l="73764" t="76543" r="1569"/>
          <a:stretch>
            <a:fillRect/>
          </a:stretch>
        </p:blipFill>
        <p:spPr bwMode="auto">
          <a:xfrm>
            <a:off x="8003286" y="3276600"/>
            <a:ext cx="2283714" cy="14478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7800" y="2822143"/>
            <a:ext cx="2283714" cy="1975713"/>
          </a:xfrm>
          <a:prstGeom prst="rect">
            <a:avLst/>
          </a:prstGeom>
          <a:noFill/>
        </p:spPr>
      </p:pic>
      <p:pic>
        <p:nvPicPr>
          <p:cNvPr id="8" name="Picture 3" descr="C:\Users\Dan\Dropbox\Office\CS 188\Ketrina Art\MDPs\Discounting.png"/>
          <p:cNvPicPr>
            <a:picLocks noChangeAspect="1" noChangeArrowheads="1"/>
          </p:cNvPicPr>
          <p:nvPr/>
        </p:nvPicPr>
        <p:blipFill>
          <a:blip r:embed="rId6" cstate="print"/>
          <a:srcRect l="73764" t="38272" r="1569" b="35802"/>
          <a:stretch>
            <a:fillRect/>
          </a:stretch>
        </p:blipFill>
        <p:spPr bwMode="auto">
          <a:xfrm>
            <a:off x="4802886" y="3048000"/>
            <a:ext cx="2283714" cy="16002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447800" y="54102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itchFamily="34" charset="0"/>
              </a:rPr>
              <a:t>Worth Now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48200" y="54102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itchFamily="34" charset="0"/>
              </a:rPr>
              <a:t>Worth Next Step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772400" y="54102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itchFamily="34" charset="0"/>
              </a:rPr>
              <a:t>Worth In Two Steps</a:t>
            </a:r>
          </a:p>
        </p:txBody>
      </p:sp>
      <p:pic>
        <p:nvPicPr>
          <p:cNvPr id="22" name="Picture 2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2362200" y="4752676"/>
            <a:ext cx="211138" cy="351897"/>
          </a:xfrm>
          <a:prstGeom prst="rect">
            <a:avLst/>
          </a:prstGeom>
          <a:noFill/>
          <a:ln/>
          <a:effectLst/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5791200" y="4853716"/>
            <a:ext cx="280688" cy="327002"/>
          </a:xfrm>
          <a:prstGeom prst="rect">
            <a:avLst/>
          </a:prstGeom>
          <a:noFill/>
          <a:ln/>
          <a:effectLst/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8915165" y="4648200"/>
            <a:ext cx="514651" cy="560927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270429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Discounting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581400"/>
            <a:ext cx="12192000" cy="1752600"/>
          </a:xfrm>
        </p:spPr>
        <p:txBody>
          <a:bodyPr/>
          <a:lstStyle/>
          <a:p>
            <a:r>
              <a:rPr lang="en-US" sz="2800" dirty="0"/>
              <a:t>Discounting with </a:t>
            </a:r>
            <a:r>
              <a:rPr lang="en-US" sz="2800" dirty="0" err="1">
                <a:solidFill>
                  <a:srgbClr val="CC00CC"/>
                </a:solidFill>
                <a:ea typeface="ＭＳ Ｐゴシック" pitchFamily="34" charset="-128"/>
              </a:rPr>
              <a:t>γ</a:t>
            </a:r>
            <a:r>
              <a:rPr lang="en-US" sz="2800" dirty="0">
                <a:solidFill>
                  <a:srgbClr val="CC00CC"/>
                </a:solidFill>
                <a:ea typeface="ＭＳ Ｐゴシック" pitchFamily="34" charset="-128"/>
              </a:rPr>
              <a:t> </a:t>
            </a:r>
            <a:r>
              <a:rPr lang="en-US" sz="2800" dirty="0"/>
              <a:t>conveniently solves the problem of infinite reward streams!</a:t>
            </a:r>
          </a:p>
          <a:p>
            <a:pPr lvl="1"/>
            <a:r>
              <a:rPr lang="en-US" sz="2400" dirty="0"/>
              <a:t>Geometric series: 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1 + </a:t>
            </a:r>
            <a:r>
              <a:rPr lang="en-US" sz="2400" dirty="0" err="1">
                <a:solidFill>
                  <a:srgbClr val="CC00CC"/>
                </a:solidFill>
                <a:ea typeface="ＭＳ Ｐゴシック" pitchFamily="34" charset="-128"/>
              </a:rPr>
              <a:t>γ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 + γ</a:t>
            </a:r>
            <a:r>
              <a:rPr lang="en-US" sz="2400" baseline="30000" dirty="0">
                <a:solidFill>
                  <a:srgbClr val="CC00CC"/>
                </a:solidFill>
                <a:ea typeface="ＭＳ Ｐゴシック" pitchFamily="34" charset="-128"/>
              </a:rPr>
              <a:t>2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 + … = 1/(1 - </a:t>
            </a:r>
            <a:r>
              <a:rPr lang="en-US" sz="2400" dirty="0" err="1">
                <a:solidFill>
                  <a:srgbClr val="CC00CC"/>
                </a:solidFill>
                <a:ea typeface="ＭＳ Ｐゴシック" pitchFamily="34" charset="-128"/>
              </a:rPr>
              <a:t>γ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)</a:t>
            </a:r>
          </a:p>
          <a:p>
            <a:pPr lvl="1"/>
            <a:r>
              <a:rPr lang="en-US" sz="2400" dirty="0"/>
              <a:t>Assume rewards bounded by </a:t>
            </a:r>
            <a:r>
              <a:rPr lang="en-US" sz="2400" dirty="0">
                <a:solidFill>
                  <a:srgbClr val="CC00CC"/>
                </a:solidFill>
              </a:rPr>
              <a:t>±</a:t>
            </a:r>
            <a:r>
              <a:rPr lang="en-US" sz="2400" dirty="0"/>
              <a:t> </a:t>
            </a:r>
            <a:r>
              <a:rPr lang="en-US" sz="2400" i="1" dirty="0" err="1">
                <a:solidFill>
                  <a:srgbClr val="CC00CC"/>
                </a:solidFill>
                <a:ea typeface="ＭＳ Ｐゴシック" pitchFamily="34" charset="-128"/>
              </a:rPr>
              <a:t>R</a:t>
            </a:r>
            <a:r>
              <a:rPr lang="en-US" sz="2400" baseline="-25000" dirty="0" err="1">
                <a:solidFill>
                  <a:srgbClr val="CC00CC"/>
                </a:solidFill>
                <a:ea typeface="ＭＳ Ｐゴシック" pitchFamily="34" charset="-128"/>
              </a:rPr>
              <a:t>max</a:t>
            </a:r>
            <a:endParaRPr lang="en-US" sz="2400" baseline="-25000" dirty="0">
              <a:solidFill>
                <a:srgbClr val="CC00CC"/>
              </a:solidFill>
              <a:ea typeface="ＭＳ Ｐゴシック" pitchFamily="34" charset="-128"/>
            </a:endParaRPr>
          </a:p>
          <a:p>
            <a:pPr lvl="1"/>
            <a:r>
              <a:rPr lang="en-US" sz="2400" dirty="0"/>
              <a:t>Then 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</a:rPr>
              <a:t>r</a:t>
            </a:r>
            <a:r>
              <a:rPr lang="en-US" sz="2400" baseline="-25000" dirty="0">
                <a:solidFill>
                  <a:srgbClr val="CC00CC"/>
                </a:solidFill>
                <a:ea typeface="ＭＳ Ｐゴシック" pitchFamily="34" charset="-128"/>
              </a:rPr>
              <a:t>0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 + γ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</a:rPr>
              <a:t>r</a:t>
            </a:r>
            <a:r>
              <a:rPr lang="en-US" sz="2400" baseline="-25000" dirty="0">
                <a:solidFill>
                  <a:srgbClr val="CC00CC"/>
                </a:solidFill>
                <a:ea typeface="ＭＳ Ｐゴシック" pitchFamily="34" charset="-128"/>
              </a:rPr>
              <a:t>1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 + γ</a:t>
            </a:r>
            <a:r>
              <a:rPr lang="en-US" sz="2400" baseline="30000" dirty="0">
                <a:solidFill>
                  <a:srgbClr val="CC00CC"/>
                </a:solidFill>
                <a:ea typeface="ＭＳ Ｐゴシック" pitchFamily="34" charset="-128"/>
              </a:rPr>
              <a:t>2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</a:rPr>
              <a:t>r</a:t>
            </a:r>
            <a:r>
              <a:rPr lang="en-US" sz="2400" baseline="-25000" dirty="0">
                <a:solidFill>
                  <a:srgbClr val="CC00CC"/>
                </a:solidFill>
                <a:ea typeface="ＭＳ Ｐゴシック" pitchFamily="34" charset="-128"/>
              </a:rPr>
              <a:t>2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 + … </a:t>
            </a:r>
            <a:r>
              <a:rPr lang="en-US" sz="2400" dirty="0"/>
              <a:t> is bounded by </a:t>
            </a:r>
            <a:r>
              <a:rPr lang="en-US" sz="2400" dirty="0">
                <a:solidFill>
                  <a:srgbClr val="CC00CC"/>
                </a:solidFill>
              </a:rPr>
              <a:t>±</a:t>
            </a:r>
            <a:r>
              <a:rPr lang="en-US" sz="2400" dirty="0"/>
              <a:t> </a:t>
            </a:r>
            <a:r>
              <a:rPr lang="en-US" sz="2400" i="1" dirty="0" err="1">
                <a:solidFill>
                  <a:srgbClr val="CC00CC"/>
                </a:solidFill>
                <a:ea typeface="ＭＳ Ｐゴシック" pitchFamily="34" charset="-128"/>
              </a:rPr>
              <a:t>R</a:t>
            </a:r>
            <a:r>
              <a:rPr lang="en-US" sz="2400" baseline="-25000" dirty="0" err="1">
                <a:solidFill>
                  <a:srgbClr val="CC00CC"/>
                </a:solidFill>
                <a:ea typeface="ＭＳ Ｐゴシック" pitchFamily="34" charset="-128"/>
              </a:rPr>
              <a:t>max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/(1 - </a:t>
            </a:r>
            <a:r>
              <a:rPr lang="en-US" sz="2400" dirty="0" err="1">
                <a:solidFill>
                  <a:srgbClr val="CC00CC"/>
                </a:solidFill>
                <a:ea typeface="ＭＳ Ｐゴシック" pitchFamily="34" charset="-128"/>
              </a:rPr>
              <a:t>γ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)</a:t>
            </a:r>
          </a:p>
          <a:p>
            <a:r>
              <a:rPr lang="en-US" sz="2400" dirty="0"/>
              <a:t>(Another solution: environment contains a </a:t>
            </a:r>
            <a:r>
              <a:rPr lang="en-US" sz="2400" b="1" i="1" dirty="0">
                <a:solidFill>
                  <a:srgbClr val="FF0000"/>
                </a:solidFill>
              </a:rPr>
              <a:t>terminal state</a:t>
            </a:r>
            <a:r>
              <a:rPr lang="en-US" sz="2400" dirty="0"/>
              <a:t>; </a:t>
            </a:r>
            <a:r>
              <a:rPr lang="en-US" sz="2400" b="1" i="1" dirty="0">
                <a:solidFill>
                  <a:srgbClr val="0000FF"/>
                </a:solidFill>
              </a:rPr>
              <a:t>and</a:t>
            </a:r>
            <a:r>
              <a:rPr lang="en-US" sz="2400" dirty="0"/>
              <a:t> agent reaches it with probability 1)</a:t>
            </a:r>
          </a:p>
          <a:p>
            <a:pPr marL="457176" lvl="1" indent="0">
              <a:buNone/>
            </a:pPr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1447800" y="1143000"/>
            <a:ext cx="9372600" cy="2208778"/>
            <a:chOff x="1447800" y="3663087"/>
            <a:chExt cx="9372600" cy="2208778"/>
          </a:xfrm>
        </p:grpSpPr>
        <p:pic>
          <p:nvPicPr>
            <p:cNvPr id="7171" name="Picture 3" descr="C:\Users\Dan\Dropbox\Office\CS 188\Ketrina Art\MDPs\Discounting.png"/>
            <p:cNvPicPr>
              <a:picLocks noChangeAspect="1" noChangeArrowheads="1"/>
            </p:cNvPicPr>
            <p:nvPr/>
          </p:nvPicPr>
          <p:blipFill>
            <a:blip r:embed="rId3" cstate="print"/>
            <a:srcRect l="73764" t="76543" r="1569"/>
            <a:stretch>
              <a:fillRect/>
            </a:stretch>
          </p:blipFill>
          <p:spPr bwMode="auto">
            <a:xfrm>
              <a:off x="8003286" y="4117544"/>
              <a:ext cx="2283714" cy="1447800"/>
            </a:xfrm>
            <a:prstGeom prst="rect">
              <a:avLst/>
            </a:prstGeom>
            <a:noFill/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7800" y="3663087"/>
              <a:ext cx="2283714" cy="1975713"/>
            </a:xfrm>
            <a:prstGeom prst="rect">
              <a:avLst/>
            </a:prstGeom>
            <a:noFill/>
          </p:spPr>
        </p:pic>
        <p:pic>
          <p:nvPicPr>
            <p:cNvPr id="8" name="Picture 3" descr="C:\Users\Dan\Dropbox\Office\CS 188\Ketrina Art\MDPs\Discounting.png"/>
            <p:cNvPicPr>
              <a:picLocks noChangeAspect="1" noChangeArrowheads="1"/>
            </p:cNvPicPr>
            <p:nvPr/>
          </p:nvPicPr>
          <p:blipFill>
            <a:blip r:embed="rId3" cstate="print"/>
            <a:srcRect l="73764" t="38272" r="1569" b="35802"/>
            <a:stretch>
              <a:fillRect/>
            </a:stretch>
          </p:blipFill>
          <p:spPr bwMode="auto">
            <a:xfrm>
              <a:off x="4802886" y="3888944"/>
              <a:ext cx="2283714" cy="1600200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1447800" y="5410200"/>
              <a:ext cx="2057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alibri" pitchFamily="34" charset="0"/>
                </a:rPr>
                <a:t>Worth </a:t>
              </a:r>
              <a:r>
                <a:rPr lang="en-US" sz="2400" i="1" dirty="0">
                  <a:solidFill>
                    <a:srgbClr val="CC00CC"/>
                  </a:solidFill>
                  <a:latin typeface="Calibri" pitchFamily="34" charset="0"/>
                </a:rPr>
                <a:t>r</a:t>
              </a:r>
              <a:r>
                <a:rPr lang="en-US" sz="2400" dirty="0">
                  <a:latin typeface="Calibri" pitchFamily="34" charset="0"/>
                </a:rPr>
                <a:t> now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648200" y="5410200"/>
              <a:ext cx="2590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libri" pitchFamily="34" charset="0"/>
                </a:rPr>
                <a:t>Worth </a:t>
              </a:r>
              <a:r>
                <a:rPr lang="en-US" sz="2400" dirty="0" err="1">
                  <a:solidFill>
                    <a:srgbClr val="CC00CC"/>
                  </a:solidFill>
                </a:rPr>
                <a:t>γ</a:t>
              </a:r>
              <a:r>
                <a:rPr lang="en-US" sz="2400" i="1" dirty="0" err="1">
                  <a:solidFill>
                    <a:srgbClr val="CC00CC"/>
                  </a:solidFill>
                  <a:latin typeface="Calibri" pitchFamily="34" charset="0"/>
                </a:rPr>
                <a:t>r</a:t>
              </a:r>
              <a:r>
                <a:rPr lang="en-US" sz="2400" i="1" dirty="0">
                  <a:solidFill>
                    <a:srgbClr val="CC00CC"/>
                  </a:solidFill>
                  <a:latin typeface="Calibri" pitchFamily="34" charset="0"/>
                </a:rPr>
                <a:t> </a:t>
              </a:r>
              <a:r>
                <a:rPr lang="en-US" sz="2400" dirty="0">
                  <a:latin typeface="Calibri" pitchFamily="34" charset="0"/>
                </a:rPr>
                <a:t>next step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772400" y="5410200"/>
              <a:ext cx="304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alibri" pitchFamily="34" charset="0"/>
                </a:rPr>
                <a:t>Worth </a:t>
              </a:r>
              <a:r>
                <a:rPr lang="en-US" sz="2400" dirty="0">
                  <a:solidFill>
                    <a:srgbClr val="CC00CC"/>
                  </a:solidFill>
                </a:rPr>
                <a:t>γ</a:t>
              </a:r>
              <a:r>
                <a:rPr lang="en-US" sz="2400" baseline="30000" dirty="0">
                  <a:solidFill>
                    <a:srgbClr val="CC00CC"/>
                  </a:solidFill>
                </a:rPr>
                <a:t>2</a:t>
              </a:r>
              <a:r>
                <a:rPr lang="en-US" sz="2400" i="1" dirty="0">
                  <a:solidFill>
                    <a:srgbClr val="CC00CC"/>
                  </a:solidFill>
                  <a:latin typeface="Calibri" pitchFamily="34" charset="0"/>
                </a:rPr>
                <a:t>r </a:t>
              </a:r>
              <a:r>
                <a:rPr lang="en-US" sz="2400" dirty="0">
                  <a:latin typeface="Calibri" pitchFamily="34" charset="0"/>
                </a:rPr>
                <a:t>in two steps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218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Discounting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19200"/>
            <a:ext cx="4860870" cy="5486400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How to discount?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Each time we descend a level, we multiply in the discount once</a:t>
            </a:r>
          </a:p>
          <a:p>
            <a:pPr lvl="1"/>
            <a:endParaRPr lang="en-US" sz="20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Why discount?</a:t>
            </a:r>
            <a:endParaRPr lang="en-US" sz="2400" dirty="0">
              <a:ea typeface="ＭＳ Ｐゴシック" pitchFamily="34" charset="-128"/>
              <a:sym typeface="Symbol" pitchFamily="18" charset="2"/>
            </a:endParaRPr>
          </a:p>
          <a:p>
            <a:pPr lvl="1"/>
            <a:r>
              <a:rPr lang="en-US" sz="2000" dirty="0">
                <a:ea typeface="ＭＳ Ｐゴシック" pitchFamily="34" charset="-128"/>
                <a:sym typeface="Symbol" pitchFamily="18" charset="2"/>
              </a:rPr>
              <a:t>Reward now is better than later</a:t>
            </a:r>
          </a:p>
          <a:p>
            <a:pPr lvl="1"/>
            <a:r>
              <a:rPr lang="en-US" sz="2000" dirty="0">
                <a:ea typeface="ＭＳ Ｐゴシック" pitchFamily="34" charset="-128"/>
                <a:sym typeface="Symbol" pitchFamily="18" charset="2"/>
              </a:rPr>
              <a:t>Can also think of it as a 1-gamma chance of ending the process at every step</a:t>
            </a:r>
          </a:p>
          <a:p>
            <a:pPr lvl="1"/>
            <a:r>
              <a:rPr lang="en-US" sz="2000" dirty="0">
                <a:ea typeface="ＭＳ Ｐゴシック" pitchFamily="34" charset="-128"/>
                <a:sym typeface="Symbol" pitchFamily="18" charset="2"/>
              </a:rPr>
              <a:t>Also helps our algorithms converge</a:t>
            </a:r>
          </a:p>
          <a:p>
            <a:pPr lvl="1"/>
            <a:endParaRPr lang="en-US" sz="2000" dirty="0">
              <a:ea typeface="ＭＳ Ｐゴシック" pitchFamily="34" charset="-128"/>
              <a:sym typeface="Symbol" pitchFamily="18" charset="2"/>
            </a:endParaRPr>
          </a:p>
          <a:p>
            <a:r>
              <a:rPr lang="en-US" sz="2400" dirty="0">
                <a:ea typeface="ＭＳ Ｐゴシック" pitchFamily="34" charset="-128"/>
                <a:sym typeface="Symbol" pitchFamily="18" charset="2"/>
              </a:rPr>
              <a:t>Example: discount of 0.5</a:t>
            </a:r>
          </a:p>
          <a:p>
            <a:pPr lvl="1"/>
            <a:r>
              <a:rPr lang="en-US" sz="2000" dirty="0">
                <a:ea typeface="ＭＳ Ｐゴシック" pitchFamily="34" charset="-128"/>
                <a:sym typeface="Symbol" pitchFamily="18" charset="2"/>
              </a:rPr>
              <a:t>U([1,2,3]) = 1*1 + 0.5*2 + 0.25*3</a:t>
            </a:r>
          </a:p>
          <a:p>
            <a:pPr lvl="1"/>
            <a:r>
              <a:rPr lang="en-US" sz="2000" dirty="0">
                <a:ea typeface="ＭＳ Ｐゴシック" pitchFamily="34" charset="-128"/>
                <a:sym typeface="Symbol" pitchFamily="18" charset="2"/>
              </a:rPr>
              <a:t>U([1,2,3]) &lt; U([3,2,1])</a:t>
            </a:r>
          </a:p>
        </p:txBody>
      </p:sp>
      <p:grpSp>
        <p:nvGrpSpPr>
          <p:cNvPr id="39939" name="Group 4"/>
          <p:cNvGrpSpPr>
            <a:grpSpLocks/>
          </p:cNvGrpSpPr>
          <p:nvPr/>
        </p:nvGrpSpPr>
        <p:grpSpPr bwMode="auto">
          <a:xfrm>
            <a:off x="8304213" y="1371600"/>
            <a:ext cx="2135187" cy="4875213"/>
            <a:chOff x="4085" y="960"/>
            <a:chExt cx="1345" cy="3071"/>
          </a:xfrm>
        </p:grpSpPr>
        <p:grpSp>
          <p:nvGrpSpPr>
            <p:cNvPr id="39947" name="Group 5"/>
            <p:cNvGrpSpPr>
              <a:grpSpLocks/>
            </p:cNvGrpSpPr>
            <p:nvPr/>
          </p:nvGrpSpPr>
          <p:grpSpPr bwMode="auto">
            <a:xfrm>
              <a:off x="4085" y="960"/>
              <a:ext cx="1291" cy="1202"/>
              <a:chOff x="2400" y="1401"/>
              <a:chExt cx="1392" cy="1296"/>
            </a:xfrm>
          </p:grpSpPr>
          <p:sp>
            <p:nvSpPr>
              <p:cNvPr id="39986" name="AutoShape 6"/>
              <p:cNvSpPr>
                <a:spLocks noChangeArrowheads="1"/>
              </p:cNvSpPr>
              <p:nvPr/>
            </p:nvSpPr>
            <p:spPr bwMode="auto">
              <a:xfrm>
                <a:off x="3070" y="1488"/>
                <a:ext cx="155" cy="124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9987" name="Group 7"/>
              <p:cNvGrpSpPr>
                <a:grpSpLocks/>
              </p:cNvGrpSpPr>
              <p:nvPr/>
            </p:nvGrpSpPr>
            <p:grpSpPr bwMode="auto">
              <a:xfrm>
                <a:off x="2529" y="1617"/>
                <a:ext cx="1263" cy="361"/>
                <a:chOff x="1584" y="1680"/>
                <a:chExt cx="2352" cy="336"/>
              </a:xfrm>
            </p:grpSpPr>
            <p:sp>
              <p:nvSpPr>
                <p:cNvPr id="40000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1584" y="1680"/>
                  <a:ext cx="1152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01" name="Line 9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120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02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2304" y="1680"/>
                  <a:ext cx="432" cy="3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03" name="Line 11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432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88" name="Oval 12"/>
              <p:cNvSpPr>
                <a:spLocks noChangeArrowheads="1"/>
              </p:cNvSpPr>
              <p:nvPr/>
            </p:nvSpPr>
            <p:spPr bwMode="auto">
              <a:xfrm>
                <a:off x="2864" y="1978"/>
                <a:ext cx="129" cy="129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9989" name="Group 13"/>
              <p:cNvGrpSpPr>
                <a:grpSpLocks/>
              </p:cNvGrpSpPr>
              <p:nvPr/>
            </p:nvGrpSpPr>
            <p:grpSpPr bwMode="auto">
              <a:xfrm>
                <a:off x="2400" y="2107"/>
                <a:ext cx="1057" cy="386"/>
                <a:chOff x="1536" y="2400"/>
                <a:chExt cx="1584" cy="624"/>
              </a:xfrm>
            </p:grpSpPr>
            <p:sp>
              <p:nvSpPr>
                <p:cNvPr id="39996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536" y="2400"/>
                  <a:ext cx="776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97" name="Line 15"/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808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98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2021" y="2400"/>
                  <a:ext cx="291" cy="624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99" name="Line 17"/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280" cy="624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90" name="Text Box 18"/>
              <p:cNvSpPr txBox="1">
                <a:spLocks noChangeArrowheads="1"/>
              </p:cNvSpPr>
              <p:nvPr/>
            </p:nvSpPr>
            <p:spPr bwMode="auto">
              <a:xfrm>
                <a:off x="3024" y="1680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991" name="Text Box 19"/>
              <p:cNvSpPr txBox="1">
                <a:spLocks noChangeArrowheads="1"/>
              </p:cNvSpPr>
              <p:nvPr/>
            </p:nvSpPr>
            <p:spPr bwMode="auto">
              <a:xfrm>
                <a:off x="3216" y="1401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  <p:sp>
            <p:nvSpPr>
              <p:cNvPr id="39992" name="Text Box 20"/>
              <p:cNvSpPr txBox="1">
                <a:spLocks noChangeArrowheads="1"/>
              </p:cNvSpPr>
              <p:nvPr/>
            </p:nvSpPr>
            <p:spPr bwMode="auto">
              <a:xfrm>
                <a:off x="2976" y="1920"/>
                <a:ext cx="55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3333FF"/>
                  </a:solidFill>
                </a:endParaRPr>
              </a:p>
            </p:txBody>
          </p:sp>
          <p:sp>
            <p:nvSpPr>
              <p:cNvPr id="39993" name="Text Box 21"/>
              <p:cNvSpPr txBox="1">
                <a:spLocks noChangeArrowheads="1"/>
              </p:cNvSpPr>
              <p:nvPr/>
            </p:nvSpPr>
            <p:spPr bwMode="auto">
              <a:xfrm>
                <a:off x="2616" y="2261"/>
                <a:ext cx="504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994" name="AutoShape 22"/>
              <p:cNvSpPr>
                <a:spLocks noChangeArrowheads="1"/>
              </p:cNvSpPr>
              <p:nvPr/>
            </p:nvSpPr>
            <p:spPr bwMode="auto">
              <a:xfrm>
                <a:off x="3019" y="2499"/>
                <a:ext cx="154" cy="123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/>
              </a:p>
            </p:txBody>
          </p:sp>
          <p:sp>
            <p:nvSpPr>
              <p:cNvPr id="39995" name="Text Box 23"/>
              <p:cNvSpPr txBox="1">
                <a:spLocks noChangeArrowheads="1"/>
              </p:cNvSpPr>
              <p:nvPr/>
            </p:nvSpPr>
            <p:spPr bwMode="auto">
              <a:xfrm>
                <a:off x="3173" y="2448"/>
                <a:ext cx="235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rtl="1"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39948" name="Group 24"/>
            <p:cNvGrpSpPr>
              <a:grpSpLocks/>
            </p:cNvGrpSpPr>
            <p:nvPr/>
          </p:nvGrpSpPr>
          <p:grpSpPr bwMode="auto">
            <a:xfrm flipH="1">
              <a:off x="4128" y="1895"/>
              <a:ext cx="1302" cy="1201"/>
              <a:chOff x="2400" y="1401"/>
              <a:chExt cx="1392" cy="1296"/>
            </a:xfrm>
          </p:grpSpPr>
          <p:sp>
            <p:nvSpPr>
              <p:cNvPr id="39968" name="AutoShape 25"/>
              <p:cNvSpPr>
                <a:spLocks noChangeArrowheads="1"/>
              </p:cNvSpPr>
              <p:nvPr/>
            </p:nvSpPr>
            <p:spPr bwMode="auto">
              <a:xfrm>
                <a:off x="3070" y="1488"/>
                <a:ext cx="155" cy="124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9969" name="Group 26"/>
              <p:cNvGrpSpPr>
                <a:grpSpLocks/>
              </p:cNvGrpSpPr>
              <p:nvPr/>
            </p:nvGrpSpPr>
            <p:grpSpPr bwMode="auto">
              <a:xfrm>
                <a:off x="2529" y="1617"/>
                <a:ext cx="1263" cy="361"/>
                <a:chOff x="1584" y="1680"/>
                <a:chExt cx="2352" cy="336"/>
              </a:xfrm>
            </p:grpSpPr>
            <p:sp>
              <p:nvSpPr>
                <p:cNvPr id="39982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1584" y="1680"/>
                  <a:ext cx="1152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83" name="Line 28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120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84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2304" y="1680"/>
                  <a:ext cx="432" cy="3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85" name="Line 30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432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70" name="Oval 31"/>
              <p:cNvSpPr>
                <a:spLocks noChangeArrowheads="1"/>
              </p:cNvSpPr>
              <p:nvPr/>
            </p:nvSpPr>
            <p:spPr bwMode="auto">
              <a:xfrm>
                <a:off x="2864" y="1978"/>
                <a:ext cx="129" cy="129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9971" name="Group 32"/>
              <p:cNvGrpSpPr>
                <a:grpSpLocks/>
              </p:cNvGrpSpPr>
              <p:nvPr/>
            </p:nvGrpSpPr>
            <p:grpSpPr bwMode="auto">
              <a:xfrm>
                <a:off x="2400" y="2107"/>
                <a:ext cx="1057" cy="386"/>
                <a:chOff x="1536" y="2400"/>
                <a:chExt cx="1584" cy="624"/>
              </a:xfrm>
            </p:grpSpPr>
            <p:sp>
              <p:nvSpPr>
                <p:cNvPr id="39978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1536" y="2400"/>
                  <a:ext cx="776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79" name="Line 34"/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808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80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2021" y="2400"/>
                  <a:ext cx="291" cy="624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81" name="Line 36"/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280" cy="624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72" name="Text Box 37"/>
              <p:cNvSpPr txBox="1">
                <a:spLocks noChangeArrowheads="1"/>
              </p:cNvSpPr>
              <p:nvPr/>
            </p:nvSpPr>
            <p:spPr bwMode="auto">
              <a:xfrm>
                <a:off x="3024" y="1680"/>
                <a:ext cx="12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973" name="Text Box 38"/>
              <p:cNvSpPr txBox="1">
                <a:spLocks noChangeArrowheads="1"/>
              </p:cNvSpPr>
              <p:nvPr/>
            </p:nvSpPr>
            <p:spPr bwMode="auto">
              <a:xfrm>
                <a:off x="3216" y="1401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  <p:sp>
            <p:nvSpPr>
              <p:cNvPr id="39974" name="Text Box 39"/>
              <p:cNvSpPr txBox="1">
                <a:spLocks noChangeArrowheads="1"/>
              </p:cNvSpPr>
              <p:nvPr/>
            </p:nvSpPr>
            <p:spPr bwMode="auto">
              <a:xfrm>
                <a:off x="2976" y="1920"/>
                <a:ext cx="55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3333FF"/>
                  </a:solidFill>
                </a:endParaRPr>
              </a:p>
            </p:txBody>
          </p:sp>
          <p:sp>
            <p:nvSpPr>
              <p:cNvPr id="39975" name="Text Box 40"/>
              <p:cNvSpPr txBox="1">
                <a:spLocks noChangeArrowheads="1"/>
              </p:cNvSpPr>
              <p:nvPr/>
            </p:nvSpPr>
            <p:spPr bwMode="auto">
              <a:xfrm>
                <a:off x="2616" y="2261"/>
                <a:ext cx="504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976" name="AutoShape 41"/>
              <p:cNvSpPr>
                <a:spLocks noChangeArrowheads="1"/>
              </p:cNvSpPr>
              <p:nvPr/>
            </p:nvSpPr>
            <p:spPr bwMode="auto">
              <a:xfrm>
                <a:off x="3019" y="2499"/>
                <a:ext cx="154" cy="123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/>
              </a:p>
            </p:txBody>
          </p:sp>
          <p:sp>
            <p:nvSpPr>
              <p:cNvPr id="39977" name="Text Box 42"/>
              <p:cNvSpPr txBox="1">
                <a:spLocks noChangeArrowheads="1"/>
              </p:cNvSpPr>
              <p:nvPr/>
            </p:nvSpPr>
            <p:spPr bwMode="auto">
              <a:xfrm>
                <a:off x="3173" y="2448"/>
                <a:ext cx="235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rtl="1"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39949" name="Group 43"/>
            <p:cNvGrpSpPr>
              <a:grpSpLocks/>
            </p:cNvGrpSpPr>
            <p:nvPr/>
          </p:nvGrpSpPr>
          <p:grpSpPr bwMode="auto">
            <a:xfrm>
              <a:off x="4085" y="2829"/>
              <a:ext cx="1291" cy="1202"/>
              <a:chOff x="2400" y="1401"/>
              <a:chExt cx="1392" cy="1296"/>
            </a:xfrm>
          </p:grpSpPr>
          <p:sp>
            <p:nvSpPr>
              <p:cNvPr id="39950" name="AutoShape 44"/>
              <p:cNvSpPr>
                <a:spLocks noChangeArrowheads="1"/>
              </p:cNvSpPr>
              <p:nvPr/>
            </p:nvSpPr>
            <p:spPr bwMode="auto">
              <a:xfrm>
                <a:off x="3070" y="1488"/>
                <a:ext cx="155" cy="124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9951" name="Group 45"/>
              <p:cNvGrpSpPr>
                <a:grpSpLocks/>
              </p:cNvGrpSpPr>
              <p:nvPr/>
            </p:nvGrpSpPr>
            <p:grpSpPr bwMode="auto">
              <a:xfrm>
                <a:off x="2529" y="1617"/>
                <a:ext cx="1263" cy="361"/>
                <a:chOff x="1584" y="1680"/>
                <a:chExt cx="2352" cy="336"/>
              </a:xfrm>
            </p:grpSpPr>
            <p:sp>
              <p:nvSpPr>
                <p:cNvPr id="39964" name="Line 46"/>
                <p:cNvSpPr>
                  <a:spLocks noChangeShapeType="1"/>
                </p:cNvSpPr>
                <p:nvPr/>
              </p:nvSpPr>
              <p:spPr bwMode="auto">
                <a:xfrm flipH="1">
                  <a:off x="1584" y="1680"/>
                  <a:ext cx="1152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5" name="Line 47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120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6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2304" y="1680"/>
                  <a:ext cx="432" cy="3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7" name="Line 49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432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52" name="Oval 50"/>
              <p:cNvSpPr>
                <a:spLocks noChangeArrowheads="1"/>
              </p:cNvSpPr>
              <p:nvPr/>
            </p:nvSpPr>
            <p:spPr bwMode="auto">
              <a:xfrm>
                <a:off x="2864" y="1978"/>
                <a:ext cx="129" cy="129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9953" name="Group 51"/>
              <p:cNvGrpSpPr>
                <a:grpSpLocks/>
              </p:cNvGrpSpPr>
              <p:nvPr/>
            </p:nvGrpSpPr>
            <p:grpSpPr bwMode="auto">
              <a:xfrm>
                <a:off x="2400" y="2107"/>
                <a:ext cx="1057" cy="386"/>
                <a:chOff x="1536" y="2400"/>
                <a:chExt cx="1584" cy="624"/>
              </a:xfrm>
            </p:grpSpPr>
            <p:sp>
              <p:nvSpPr>
                <p:cNvPr id="39960" name="Line 52"/>
                <p:cNvSpPr>
                  <a:spLocks noChangeShapeType="1"/>
                </p:cNvSpPr>
                <p:nvPr/>
              </p:nvSpPr>
              <p:spPr bwMode="auto">
                <a:xfrm flipH="1">
                  <a:off x="1536" y="2400"/>
                  <a:ext cx="776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1" name="Line 53"/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808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2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2021" y="2400"/>
                  <a:ext cx="291" cy="624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3" name="Line 55"/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280" cy="624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54" name="Text Box 56"/>
              <p:cNvSpPr txBox="1">
                <a:spLocks noChangeArrowheads="1"/>
              </p:cNvSpPr>
              <p:nvPr/>
            </p:nvSpPr>
            <p:spPr bwMode="auto">
              <a:xfrm>
                <a:off x="3024" y="1680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955" name="Text Box 57"/>
              <p:cNvSpPr txBox="1">
                <a:spLocks noChangeArrowheads="1"/>
              </p:cNvSpPr>
              <p:nvPr/>
            </p:nvSpPr>
            <p:spPr bwMode="auto">
              <a:xfrm>
                <a:off x="3216" y="1401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  <p:sp>
            <p:nvSpPr>
              <p:cNvPr id="39956" name="Text Box 58"/>
              <p:cNvSpPr txBox="1">
                <a:spLocks noChangeArrowheads="1"/>
              </p:cNvSpPr>
              <p:nvPr/>
            </p:nvSpPr>
            <p:spPr bwMode="auto">
              <a:xfrm>
                <a:off x="2976" y="1920"/>
                <a:ext cx="55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3333FF"/>
                  </a:solidFill>
                </a:endParaRPr>
              </a:p>
            </p:txBody>
          </p:sp>
          <p:sp>
            <p:nvSpPr>
              <p:cNvPr id="39957" name="Text Box 59"/>
              <p:cNvSpPr txBox="1">
                <a:spLocks noChangeArrowheads="1"/>
              </p:cNvSpPr>
              <p:nvPr/>
            </p:nvSpPr>
            <p:spPr bwMode="auto">
              <a:xfrm>
                <a:off x="2616" y="2261"/>
                <a:ext cx="504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958" name="AutoShape 60"/>
              <p:cNvSpPr>
                <a:spLocks noChangeArrowheads="1"/>
              </p:cNvSpPr>
              <p:nvPr/>
            </p:nvSpPr>
            <p:spPr bwMode="auto">
              <a:xfrm>
                <a:off x="3019" y="2499"/>
                <a:ext cx="154" cy="123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/>
              </a:p>
            </p:txBody>
          </p:sp>
          <p:sp>
            <p:nvSpPr>
              <p:cNvPr id="39959" name="Text Box 61"/>
              <p:cNvSpPr txBox="1">
                <a:spLocks noChangeArrowheads="1"/>
              </p:cNvSpPr>
              <p:nvPr/>
            </p:nvSpPr>
            <p:spPr bwMode="auto">
              <a:xfrm>
                <a:off x="3173" y="2448"/>
                <a:ext cx="235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rtl="1"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</p:grpSp>
      </p:grpSp>
      <p:sp>
        <p:nvSpPr>
          <p:cNvPr id="39940" name="AutoShape 62"/>
          <p:cNvSpPr>
            <a:spLocks/>
          </p:cNvSpPr>
          <p:nvPr/>
        </p:nvSpPr>
        <p:spPr bwMode="auto">
          <a:xfrm>
            <a:off x="7772400" y="3505200"/>
            <a:ext cx="304800" cy="1143000"/>
          </a:xfrm>
          <a:prstGeom prst="leftBrace">
            <a:avLst>
              <a:gd name="adj1" fmla="val 312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1" name="AutoShape 63"/>
          <p:cNvSpPr>
            <a:spLocks/>
          </p:cNvSpPr>
          <p:nvPr/>
        </p:nvSpPr>
        <p:spPr bwMode="auto">
          <a:xfrm>
            <a:off x="7772400" y="1981200"/>
            <a:ext cx="304800" cy="1143000"/>
          </a:xfrm>
          <a:prstGeom prst="leftBrace">
            <a:avLst>
              <a:gd name="adj1" fmla="val 312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2" name="AutoShape 64"/>
          <p:cNvSpPr>
            <a:spLocks/>
          </p:cNvSpPr>
          <p:nvPr/>
        </p:nvSpPr>
        <p:spPr bwMode="auto">
          <a:xfrm>
            <a:off x="7772400" y="5029200"/>
            <a:ext cx="304800" cy="1143000"/>
          </a:xfrm>
          <a:prstGeom prst="leftBrace">
            <a:avLst>
              <a:gd name="adj1" fmla="val 312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2" name="Picture 7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7162800" y="2312690"/>
            <a:ext cx="211138" cy="351897"/>
          </a:xfrm>
          <a:prstGeom prst="rect">
            <a:avLst/>
          </a:prstGeom>
          <a:noFill/>
          <a:ln/>
          <a:effectLst/>
        </p:spPr>
      </p:pic>
      <p:pic>
        <p:nvPicPr>
          <p:cNvPr id="73" name="Picture 7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7137699" y="3856766"/>
            <a:ext cx="280688" cy="327002"/>
          </a:xfrm>
          <a:prstGeom prst="rect">
            <a:avLst/>
          </a:prstGeom>
          <a:noFill/>
          <a:ln/>
          <a:effectLst/>
        </p:spPr>
      </p:pic>
      <p:pic>
        <p:nvPicPr>
          <p:cNvPr id="74" name="Picture 7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7056372" y="5225060"/>
            <a:ext cx="514651" cy="560927"/>
          </a:xfrm>
          <a:prstGeom prst="rect">
            <a:avLst/>
          </a:prstGeom>
          <a:noFill/>
          <a:ln/>
          <a:effectLst/>
        </p:spPr>
      </p:pic>
      <p:pic>
        <p:nvPicPr>
          <p:cNvPr id="69" name="Picture 3" descr="C:\Users\Dan\Dropbox\Office\CS 188\Ketrina Art\MDPs\Discounting.png"/>
          <p:cNvPicPr>
            <a:picLocks noChangeAspect="1" noChangeArrowheads="1"/>
          </p:cNvPicPr>
          <p:nvPr/>
        </p:nvPicPr>
        <p:blipFill>
          <a:blip r:embed="rId9" cstate="print"/>
          <a:srcRect l="73764" t="76543" r="1569"/>
          <a:stretch>
            <a:fillRect/>
          </a:stretch>
        </p:blipFill>
        <p:spPr bwMode="auto">
          <a:xfrm>
            <a:off x="5486400" y="5181600"/>
            <a:ext cx="1562540" cy="990600"/>
          </a:xfrm>
          <a:prstGeom prst="rect">
            <a:avLst/>
          </a:prstGeom>
          <a:noFill/>
        </p:spPr>
      </p:pic>
      <p:pic>
        <p:nvPicPr>
          <p:cNvPr id="70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2600" y="1676400"/>
            <a:ext cx="1761584" cy="1524000"/>
          </a:xfrm>
          <a:prstGeom prst="rect">
            <a:avLst/>
          </a:prstGeom>
          <a:noFill/>
        </p:spPr>
      </p:pic>
      <p:pic>
        <p:nvPicPr>
          <p:cNvPr id="71" name="Picture 3" descr="C:\Users\Dan\Dropbox\Office\CS 188\Ketrina Art\MDPs\Discounting.png"/>
          <p:cNvPicPr>
            <a:picLocks noChangeAspect="1" noChangeArrowheads="1"/>
          </p:cNvPicPr>
          <p:nvPr/>
        </p:nvPicPr>
        <p:blipFill>
          <a:blip r:embed="rId9" cstate="print"/>
          <a:srcRect l="73764" t="38272" r="1569" b="35802"/>
          <a:stretch>
            <a:fillRect/>
          </a:stretch>
        </p:blipFill>
        <p:spPr bwMode="auto">
          <a:xfrm>
            <a:off x="5562600" y="3429000"/>
            <a:ext cx="1566128" cy="10973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9557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Quiz: Discounting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11480800" cy="4729164"/>
          </a:xfrm>
        </p:spPr>
        <p:txBody>
          <a:bodyPr/>
          <a:lstStyle/>
          <a:p>
            <a:r>
              <a:rPr lang="en-US" sz="2800" dirty="0"/>
              <a:t>Given: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Actions: East, West, and Exit (only available in exit states a, e)</a:t>
            </a:r>
          </a:p>
          <a:p>
            <a:pPr lvl="1"/>
            <a:r>
              <a:rPr lang="en-US" sz="2400" dirty="0"/>
              <a:t>Transitions: deterministic</a:t>
            </a:r>
          </a:p>
          <a:p>
            <a:endParaRPr lang="en-US" sz="2800" dirty="0"/>
          </a:p>
          <a:p>
            <a:r>
              <a:rPr lang="en-US" sz="2800" dirty="0"/>
              <a:t>Quiz 1: For </a:t>
            </a:r>
            <a:r>
              <a:rPr lang="en-US" sz="2800" dirty="0">
                <a:sym typeface="Symbol" charset="0"/>
              </a:rPr>
              <a:t></a:t>
            </a:r>
            <a:r>
              <a:rPr lang="en-US" sz="2800" dirty="0"/>
              <a:t> = 1, what is the optimal policy?</a:t>
            </a:r>
          </a:p>
          <a:p>
            <a:pPr lvl="2"/>
            <a:endParaRPr lang="en-US" sz="2000" dirty="0"/>
          </a:p>
          <a:p>
            <a:r>
              <a:rPr lang="en-US" sz="2800" dirty="0"/>
              <a:t>Quiz 2: For </a:t>
            </a:r>
            <a:r>
              <a:rPr lang="en-US" sz="2800" dirty="0">
                <a:sym typeface="Symbol" charset="0"/>
              </a:rPr>
              <a:t></a:t>
            </a:r>
            <a:r>
              <a:rPr lang="en-US" sz="2800" dirty="0"/>
              <a:t> = 0.1, what is the optimal policy?</a:t>
            </a:r>
          </a:p>
          <a:p>
            <a:pPr lvl="2"/>
            <a:endParaRPr lang="en-US" sz="2000" dirty="0"/>
          </a:p>
          <a:p>
            <a:r>
              <a:rPr lang="en-US" sz="2800" dirty="0"/>
              <a:t>Quiz 3: For which </a:t>
            </a:r>
            <a:r>
              <a:rPr lang="en-US" sz="2800" dirty="0">
                <a:sym typeface="Symbol" charset="0"/>
              </a:rPr>
              <a:t></a:t>
            </a:r>
            <a:r>
              <a:rPr lang="en-US" sz="2800" dirty="0">
                <a:latin typeface="cmmi10"/>
                <a:ea typeface="cmmi10"/>
                <a:cs typeface="cmmi10"/>
              </a:rPr>
              <a:t> </a:t>
            </a:r>
            <a:r>
              <a:rPr lang="en-US" sz="2800" dirty="0"/>
              <a:t>are West and East equally good when in state d?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276600" y="1219200"/>
            <a:ext cx="3594100" cy="1168400"/>
            <a:chOff x="3352800" y="3505200"/>
            <a:chExt cx="3594100" cy="1168400"/>
          </a:xfrm>
        </p:grpSpPr>
        <p:pic>
          <p:nvPicPr>
            <p:cNvPr id="4" name="Picture 3" descr="discounting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2800" y="3505200"/>
              <a:ext cx="3594100" cy="11684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486400" y="3733800"/>
              <a:ext cx="5334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9372600" y="1676400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8229600" y="3657600"/>
            <a:ext cx="3289300" cy="685800"/>
            <a:chOff x="7870815" y="3645405"/>
            <a:chExt cx="3289300" cy="685800"/>
          </a:xfrm>
        </p:grpSpPr>
        <p:pic>
          <p:nvPicPr>
            <p:cNvPr id="17" name="Picture 16" descr="discounting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0815" y="3645405"/>
              <a:ext cx="3289300" cy="68580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9886156" y="3760395"/>
              <a:ext cx="5334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229600" y="4572000"/>
            <a:ext cx="3289300" cy="685800"/>
            <a:chOff x="7870815" y="3645405"/>
            <a:chExt cx="3289300" cy="685800"/>
          </a:xfrm>
        </p:grpSpPr>
        <p:pic>
          <p:nvPicPr>
            <p:cNvPr id="21" name="Picture 20" descr="discounting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0815" y="3645405"/>
              <a:ext cx="3289300" cy="685800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9886156" y="3760395"/>
              <a:ext cx="5334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9067800" y="382166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&lt;-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677400" y="382166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&lt;-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363200" y="3810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&lt;-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067800" y="473606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&lt;-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677400" y="4724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&lt;-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287000" y="473606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alibri"/>
                <a:cs typeface="Calibri"/>
              </a:rPr>
              <a:t>-&gt;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09800" y="612616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Symbol" charset="0"/>
              </a:rPr>
              <a:t>1=10 </a:t>
            </a:r>
            <a:r>
              <a:rPr lang="en-US" baseline="30000" dirty="0">
                <a:sym typeface="Symbol" charset="0"/>
              </a:rPr>
              <a:t>3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005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4" name="Group 7"/>
          <p:cNvGrpSpPr>
            <a:grpSpLocks/>
          </p:cNvGrpSpPr>
          <p:nvPr/>
        </p:nvGrpSpPr>
        <p:grpSpPr bwMode="auto">
          <a:xfrm>
            <a:off x="9829800" y="3291666"/>
            <a:ext cx="838200" cy="533400"/>
            <a:chOff x="4368" y="1728"/>
            <a:chExt cx="528" cy="336"/>
          </a:xfrm>
        </p:grpSpPr>
        <p:sp>
          <p:nvSpPr>
            <p:cNvPr id="22588" name="Freeform 8"/>
            <p:cNvSpPr>
              <a:spLocks/>
            </p:cNvSpPr>
            <p:nvPr/>
          </p:nvSpPr>
          <p:spPr bwMode="auto">
            <a:xfrm>
              <a:off x="4368" y="1728"/>
              <a:ext cx="528" cy="336"/>
            </a:xfrm>
            <a:custGeom>
              <a:avLst/>
              <a:gdLst>
                <a:gd name="T0" fmla="*/ 16 w 783"/>
                <a:gd name="T1" fmla="*/ 0 h 288"/>
                <a:gd name="T2" fmla="*/ 0 w 783"/>
                <a:gd name="T3" fmla="*/ 496 h 288"/>
                <a:gd name="T4" fmla="*/ 16 w 783"/>
                <a:gd name="T5" fmla="*/ 988 h 288"/>
                <a:gd name="T6" fmla="*/ 34 w 783"/>
                <a:gd name="T7" fmla="*/ 484 h 288"/>
                <a:gd name="T8" fmla="*/ 16 w 783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3"/>
                <a:gd name="T16" fmla="*/ 0 h 288"/>
                <a:gd name="T17" fmla="*/ 783 w 783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3" h="288">
                  <a:moveTo>
                    <a:pt x="384" y="0"/>
                  </a:moveTo>
                  <a:lnTo>
                    <a:pt x="0" y="144"/>
                  </a:lnTo>
                  <a:lnTo>
                    <a:pt x="384" y="288"/>
                  </a:lnTo>
                  <a:lnTo>
                    <a:pt x="783" y="141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22589" name="Text Box 9"/>
            <p:cNvSpPr txBox="1">
              <a:spLocks noChangeArrowheads="1"/>
            </p:cNvSpPr>
            <p:nvPr/>
          </p:nvSpPr>
          <p:spPr bwMode="auto">
            <a:xfrm>
              <a:off x="4512" y="1776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>
                  <a:latin typeface="Calibri"/>
                  <a:cs typeface="Calibri"/>
                </a:rPr>
                <a:t>U</a:t>
              </a:r>
            </a:p>
          </p:txBody>
        </p:sp>
      </p:grp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381000" y="1269999"/>
            <a:ext cx="7240588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Decision algorithm: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Fix evidence </a:t>
            </a:r>
            <a:r>
              <a:rPr lang="en-US" sz="2000" b="1" i="1" dirty="0">
                <a:solidFill>
                  <a:srgbClr val="C505BF"/>
                </a:solidFill>
                <a:latin typeface="Calibri"/>
                <a:cs typeface="Calibri"/>
              </a:rPr>
              <a:t>e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For each possible action </a:t>
            </a:r>
            <a:r>
              <a:rPr lang="en-US" sz="2000" i="1" dirty="0">
                <a:solidFill>
                  <a:srgbClr val="C505BF"/>
                </a:solidFill>
                <a:latin typeface="Calibri"/>
                <a:cs typeface="Calibri"/>
              </a:rPr>
              <a:t>a</a:t>
            </a:r>
          </a:p>
          <a:p>
            <a:pPr lvl="2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Fix action node to </a:t>
            </a:r>
            <a:r>
              <a:rPr lang="en-US" sz="1800" i="1" dirty="0">
                <a:solidFill>
                  <a:srgbClr val="C505BF"/>
                </a:solidFill>
                <a:latin typeface="Calibri"/>
                <a:cs typeface="Calibri"/>
              </a:rPr>
              <a:t>a</a:t>
            </a:r>
          </a:p>
          <a:p>
            <a:pPr lvl="2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Compute posterior </a:t>
            </a:r>
            <a:r>
              <a:rPr lang="en-US" sz="1800" i="1" dirty="0">
                <a:solidFill>
                  <a:srgbClr val="C505BF"/>
                </a:solidFill>
                <a:latin typeface="Calibri"/>
                <a:cs typeface="Calibri"/>
              </a:rPr>
              <a:t>P</a:t>
            </a:r>
            <a:r>
              <a:rPr lang="en-US" sz="1800" dirty="0">
                <a:solidFill>
                  <a:srgbClr val="C505BF"/>
                </a:solidFill>
                <a:latin typeface="Calibri"/>
                <a:cs typeface="Calibri"/>
              </a:rPr>
              <a:t>(</a:t>
            </a:r>
            <a:r>
              <a:rPr lang="en-US" sz="1800" b="1" i="1" dirty="0" err="1">
                <a:solidFill>
                  <a:srgbClr val="C505BF"/>
                </a:solidFill>
                <a:latin typeface="Calibri"/>
                <a:cs typeface="Calibri"/>
              </a:rPr>
              <a:t>W</a:t>
            </a:r>
            <a:r>
              <a:rPr lang="en-US" sz="1800" dirty="0" err="1">
                <a:solidFill>
                  <a:srgbClr val="C505BF"/>
                </a:solidFill>
                <a:latin typeface="Calibri"/>
                <a:cs typeface="Calibri"/>
              </a:rPr>
              <a:t>|</a:t>
            </a:r>
            <a:r>
              <a:rPr lang="en-US" sz="1800" b="1" i="1" dirty="0" err="1">
                <a:solidFill>
                  <a:srgbClr val="C505BF"/>
                </a:solidFill>
                <a:latin typeface="Calibri"/>
                <a:cs typeface="Calibri"/>
              </a:rPr>
              <a:t>e</a:t>
            </a:r>
            <a:r>
              <a:rPr lang="en-US" sz="1800" i="1" dirty="0" err="1">
                <a:solidFill>
                  <a:srgbClr val="C505BF"/>
                </a:solidFill>
                <a:latin typeface="Calibri"/>
                <a:cs typeface="Calibri"/>
              </a:rPr>
              <a:t>,a</a:t>
            </a:r>
            <a:r>
              <a:rPr lang="en-US" sz="1800" dirty="0">
                <a:solidFill>
                  <a:srgbClr val="C505BF"/>
                </a:solidFill>
                <a:latin typeface="Calibri"/>
                <a:cs typeface="Calibri"/>
              </a:rPr>
              <a:t>)</a:t>
            </a:r>
            <a:r>
              <a:rPr lang="en-US" sz="1800" dirty="0">
                <a:latin typeface="Calibri"/>
                <a:cs typeface="Calibri"/>
              </a:rPr>
              <a:t> for parents </a:t>
            </a:r>
            <a:r>
              <a:rPr lang="en-US" sz="1800" b="1" i="1" dirty="0">
                <a:solidFill>
                  <a:srgbClr val="C505BF"/>
                </a:solidFill>
                <a:latin typeface="Calibri"/>
                <a:cs typeface="Calibri"/>
              </a:rPr>
              <a:t>W</a:t>
            </a:r>
            <a:r>
              <a:rPr lang="en-US" sz="1800" dirty="0">
                <a:latin typeface="Calibri"/>
                <a:cs typeface="Calibri"/>
              </a:rPr>
              <a:t> of </a:t>
            </a:r>
            <a:r>
              <a:rPr lang="en-US" sz="1800" i="1" dirty="0">
                <a:solidFill>
                  <a:srgbClr val="C505BF"/>
                </a:solidFill>
                <a:latin typeface="Calibri"/>
                <a:cs typeface="Calibri"/>
              </a:rPr>
              <a:t>U</a:t>
            </a:r>
          </a:p>
          <a:p>
            <a:pPr lvl="2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Compute expected utility of action </a:t>
            </a:r>
            <a:r>
              <a:rPr lang="en-US" sz="1800" i="1" dirty="0">
                <a:solidFill>
                  <a:srgbClr val="C505BF"/>
                </a:solidFill>
                <a:latin typeface="Calibri"/>
                <a:cs typeface="Calibri"/>
              </a:rPr>
              <a:t>a</a:t>
            </a:r>
            <a:r>
              <a:rPr lang="en-US" sz="1800" dirty="0">
                <a:latin typeface="Calibri"/>
                <a:cs typeface="Calibri"/>
              </a:rPr>
              <a:t>: </a:t>
            </a:r>
            <a:r>
              <a:rPr lang="en-US" sz="1800" dirty="0">
                <a:solidFill>
                  <a:srgbClr val="CC00CC"/>
                </a:solidFill>
                <a:sym typeface="Symbol"/>
              </a:rPr>
              <a:t></a:t>
            </a:r>
            <a:r>
              <a:rPr lang="en-US" sz="1800" b="1" i="1" baseline="-25000" dirty="0">
                <a:solidFill>
                  <a:srgbClr val="CC00CC"/>
                </a:solidFill>
                <a:sym typeface="Symbol"/>
              </a:rPr>
              <a:t>w</a:t>
            </a:r>
            <a:r>
              <a:rPr lang="en-US" sz="1800" i="1" dirty="0">
                <a:solidFill>
                  <a:srgbClr val="CC00CC"/>
                </a:solidFill>
                <a:sym typeface="Symbol"/>
              </a:rPr>
              <a:t> P</a:t>
            </a:r>
            <a:r>
              <a:rPr lang="en-US" sz="18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1800" b="1" i="1" dirty="0" err="1">
                <a:solidFill>
                  <a:srgbClr val="CC00CC"/>
                </a:solidFill>
                <a:sym typeface="Symbol"/>
              </a:rPr>
              <a:t>w</a:t>
            </a:r>
            <a:r>
              <a:rPr lang="en-US" sz="1800" dirty="0" err="1">
                <a:solidFill>
                  <a:srgbClr val="CC00CC"/>
                </a:solidFill>
                <a:sym typeface="Symbol"/>
              </a:rPr>
              <a:t>|</a:t>
            </a:r>
            <a:r>
              <a:rPr lang="en-US" sz="1800" b="1" i="1" dirty="0" err="1">
                <a:solidFill>
                  <a:srgbClr val="CC00CC"/>
                </a:solidFill>
                <a:sym typeface="Symbol"/>
              </a:rPr>
              <a:t>e</a:t>
            </a:r>
            <a:r>
              <a:rPr lang="en-US" sz="1800" dirty="0" err="1">
                <a:solidFill>
                  <a:srgbClr val="CC00CC"/>
                </a:solidFill>
                <a:sym typeface="Symbol"/>
              </a:rPr>
              <a:t>,</a:t>
            </a:r>
            <a:r>
              <a:rPr lang="en-US" sz="1800" i="1" dirty="0" err="1">
                <a:solidFill>
                  <a:srgbClr val="CC00CC"/>
                </a:solidFill>
                <a:sym typeface="Symbol"/>
              </a:rPr>
              <a:t>a</a:t>
            </a:r>
            <a:r>
              <a:rPr lang="en-US" sz="1800" dirty="0">
                <a:solidFill>
                  <a:srgbClr val="CC00CC"/>
                </a:solidFill>
                <a:sym typeface="Symbol"/>
              </a:rPr>
              <a:t>) </a:t>
            </a:r>
            <a:r>
              <a:rPr lang="en-US" sz="1800" i="1" dirty="0">
                <a:solidFill>
                  <a:srgbClr val="CC00CC"/>
                </a:solidFill>
                <a:sym typeface="Symbol"/>
              </a:rPr>
              <a:t>U</a:t>
            </a:r>
            <a:r>
              <a:rPr lang="en-US" sz="18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1800" i="1" dirty="0" err="1">
                <a:solidFill>
                  <a:srgbClr val="CC00CC"/>
                </a:solidFill>
                <a:sym typeface="Symbol"/>
              </a:rPr>
              <a:t>a,</a:t>
            </a:r>
            <a:r>
              <a:rPr lang="en-US" sz="1800" b="1" i="1" dirty="0" err="1">
                <a:solidFill>
                  <a:srgbClr val="CC00CC"/>
                </a:solidFill>
                <a:sym typeface="Symbol"/>
              </a:rPr>
              <a:t>w</a:t>
            </a:r>
            <a:r>
              <a:rPr lang="en-US" sz="1800" dirty="0">
                <a:solidFill>
                  <a:srgbClr val="CC00CC"/>
                </a:solidFill>
                <a:sym typeface="Symbol"/>
              </a:rPr>
              <a:t>)</a:t>
            </a:r>
            <a:endParaRPr lang="en-US" sz="1800" dirty="0">
              <a:sym typeface="Symbol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sym typeface="Symbol"/>
              </a:rPr>
              <a:t>Return action with highest expected utility</a:t>
            </a:r>
            <a:endParaRPr lang="en-US" sz="2000" dirty="0"/>
          </a:p>
          <a:p>
            <a:pPr lvl="2">
              <a:lnSpc>
                <a:spcPct val="80000"/>
              </a:lnSpc>
            </a:pPr>
            <a:endParaRPr lang="en-US" sz="1400" dirty="0">
              <a:latin typeface="Calibri"/>
              <a:cs typeface="Calibri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820" y="4681175"/>
            <a:ext cx="3158180" cy="2176824"/>
          </a:xfrm>
          <a:prstGeom prst="rect">
            <a:avLst/>
          </a:prstGeom>
        </p:spPr>
      </p:pic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Example: Take an umbrella?</a:t>
            </a:r>
          </a:p>
        </p:txBody>
      </p:sp>
      <p:cxnSp>
        <p:nvCxnSpPr>
          <p:cNvPr id="22530" name="AutoShape 3"/>
          <p:cNvCxnSpPr>
            <a:cxnSpLocks noChangeShapeType="1"/>
            <a:stCxn id="22531" idx="4"/>
            <a:endCxn id="22532" idx="0"/>
          </p:cNvCxnSpPr>
          <p:nvPr/>
        </p:nvCxnSpPr>
        <p:spPr bwMode="auto">
          <a:xfrm>
            <a:off x="8154988" y="4601354"/>
            <a:ext cx="0" cy="1149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2531" name="Oval 4"/>
          <p:cNvSpPr>
            <a:spLocks noChangeArrowheads="1"/>
          </p:cNvSpPr>
          <p:nvPr/>
        </p:nvSpPr>
        <p:spPr bwMode="auto">
          <a:xfrm>
            <a:off x="7543800" y="4012391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Weather</a:t>
            </a:r>
          </a:p>
        </p:txBody>
      </p:sp>
      <p:sp>
        <p:nvSpPr>
          <p:cNvPr id="22532" name="Oval 5"/>
          <p:cNvSpPr>
            <a:spLocks noChangeArrowheads="1"/>
          </p:cNvSpPr>
          <p:nvPr/>
        </p:nvSpPr>
        <p:spPr bwMode="auto">
          <a:xfrm>
            <a:off x="7543800" y="5764991"/>
            <a:ext cx="1222375" cy="574675"/>
          </a:xfrm>
          <a:prstGeom prst="ellipse">
            <a:avLst/>
          </a:prstGeom>
          <a:solidFill>
            <a:srgbClr val="C0C0C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en-US">
                <a:latin typeface="Calibri"/>
                <a:cs typeface="Calibri"/>
              </a:rPr>
              <a:t>Forecast</a:t>
            </a:r>
          </a:p>
          <a:p>
            <a:pPr algn="ctr" rtl="1"/>
            <a:r>
              <a:rPr lang="en-US">
                <a:latin typeface="Calibri"/>
                <a:cs typeface="Calibri"/>
              </a:rPr>
              <a:t>=bad</a:t>
            </a:r>
          </a:p>
        </p:txBody>
      </p:sp>
      <p:sp>
        <p:nvSpPr>
          <p:cNvPr id="22533" name="Rectangle 6"/>
          <p:cNvSpPr>
            <a:spLocks noChangeArrowheads="1"/>
          </p:cNvSpPr>
          <p:nvPr/>
        </p:nvSpPr>
        <p:spPr bwMode="auto">
          <a:xfrm>
            <a:off x="7620000" y="2224866"/>
            <a:ext cx="1143000" cy="533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/>
                <a:cs typeface="Calibri"/>
              </a:rPr>
              <a:t>Umbrella</a:t>
            </a:r>
          </a:p>
        </p:txBody>
      </p:sp>
      <p:cxnSp>
        <p:nvCxnSpPr>
          <p:cNvPr id="22535" name="AutoShape 10"/>
          <p:cNvCxnSpPr>
            <a:cxnSpLocks noChangeShapeType="1"/>
            <a:stCxn id="22533" idx="3"/>
            <a:endCxn id="22588" idx="1"/>
          </p:cNvCxnSpPr>
          <p:nvPr/>
        </p:nvCxnSpPr>
        <p:spPr bwMode="auto">
          <a:xfrm>
            <a:off x="8763000" y="2491566"/>
            <a:ext cx="1066800" cy="11112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2536" name="AutoShape 11"/>
          <p:cNvCxnSpPr>
            <a:cxnSpLocks noChangeShapeType="1"/>
            <a:stCxn id="22531" idx="6"/>
            <a:endCxn id="22588" idx="1"/>
          </p:cNvCxnSpPr>
          <p:nvPr/>
        </p:nvCxnSpPr>
        <p:spPr bwMode="auto">
          <a:xfrm flipV="1">
            <a:off x="8780463" y="3558366"/>
            <a:ext cx="1035050" cy="7413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aphicFrame>
        <p:nvGraphicFramePr>
          <p:cNvPr id="1184780" name="Group 12"/>
          <p:cNvGraphicFramePr>
            <a:graphicFrameLocks noGrp="1"/>
          </p:cNvGraphicFramePr>
          <p:nvPr/>
        </p:nvGraphicFramePr>
        <p:xfrm>
          <a:off x="9601200" y="1325608"/>
          <a:ext cx="2286000" cy="1722392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U(A,W)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3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leave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100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3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leave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3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take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3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take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70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184865" name="Group 97"/>
          <p:cNvGraphicFramePr>
            <a:graphicFrameLocks noGrp="1"/>
          </p:cNvGraphicFramePr>
          <p:nvPr/>
        </p:nvGraphicFramePr>
        <p:xfrm>
          <a:off x="5735432" y="4612153"/>
          <a:ext cx="2057400" cy="1006322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marT="45749" marB="457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P(W|F=bad)</a:t>
                      </a:r>
                    </a:p>
                  </a:txBody>
                  <a:tcPr marT="45749" marB="45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4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marT="45749" marB="457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0.34</a:t>
                      </a:r>
                    </a:p>
                  </a:txBody>
                  <a:tcPr marT="45749" marB="45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4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marT="45749" marB="457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0.66</a:t>
                      </a:r>
                    </a:p>
                  </a:txBody>
                  <a:tcPr marT="45749" marB="45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2579" name="Text Box 83"/>
          <p:cNvSpPr txBox="1">
            <a:spLocks noChangeArrowheads="1"/>
          </p:cNvSpPr>
          <p:nvPr/>
        </p:nvSpPr>
        <p:spPr bwMode="auto">
          <a:xfrm>
            <a:off x="457200" y="3671887"/>
            <a:ext cx="228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Umbrella = leave</a:t>
            </a:r>
          </a:p>
        </p:txBody>
      </p:sp>
      <p:sp>
        <p:nvSpPr>
          <p:cNvPr id="22580" name="Text Box 84"/>
          <p:cNvSpPr txBox="1">
            <a:spLocks noChangeArrowheads="1"/>
          </p:cNvSpPr>
          <p:nvPr/>
        </p:nvSpPr>
        <p:spPr bwMode="auto">
          <a:xfrm>
            <a:off x="457200" y="4967287"/>
            <a:ext cx="228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Umbrella = take</a:t>
            </a:r>
          </a:p>
        </p:txBody>
      </p:sp>
      <p:sp>
        <p:nvSpPr>
          <p:cNvPr id="22583" name="Text Box 89"/>
          <p:cNvSpPr txBox="1">
            <a:spLocks noChangeArrowheads="1"/>
          </p:cNvSpPr>
          <p:nvPr/>
        </p:nvSpPr>
        <p:spPr bwMode="auto">
          <a:xfrm>
            <a:off x="457200" y="6262687"/>
            <a:ext cx="2743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Optimal decision = take!</a:t>
            </a:r>
          </a:p>
        </p:txBody>
      </p:sp>
      <p:graphicFrame>
        <p:nvGraphicFramePr>
          <p:cNvPr id="23" name="Group 10"/>
          <p:cNvGraphicFramePr>
            <a:graphicFrameLocks noGrp="1"/>
          </p:cNvGraphicFramePr>
          <p:nvPr/>
        </p:nvGraphicFramePr>
        <p:xfrm>
          <a:off x="6477794" y="3520392"/>
          <a:ext cx="990600" cy="518208"/>
        </p:xfrm>
        <a:graphic>
          <a:graphicData uri="http://schemas.openxmlformats.org/drawingml/2006/table">
            <a:tbl>
              <a:tblPr/>
              <a:tblGrid>
                <a:gridCol w="49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21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P(W)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1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0.7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5" name="Group 97"/>
          <p:cNvGraphicFramePr>
            <a:graphicFrameLocks noGrp="1"/>
          </p:cNvGraphicFramePr>
          <p:nvPr/>
        </p:nvGraphicFramePr>
        <p:xfrm>
          <a:off x="5885978" y="5862303"/>
          <a:ext cx="1524000" cy="823134"/>
        </p:xfrm>
        <a:graphic>
          <a:graphicData uri="http://schemas.openxmlformats.org/drawingml/2006/table">
            <a:tbl>
              <a:tblPr/>
              <a:tblGrid>
                <a:gridCol w="564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9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19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marT="45749" marB="457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P(F=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bad|W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</a:p>
                  </a:txBody>
                  <a:tcPr marT="45749" marB="45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2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marT="45749" marB="457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0.17</a:t>
                      </a:r>
                    </a:p>
                  </a:txBody>
                  <a:tcPr marT="45749" marB="45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2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marT="45749" marB="457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0.77</a:t>
                      </a:r>
                    </a:p>
                  </a:txBody>
                  <a:tcPr marT="45749" marB="45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38200" y="4052887"/>
            <a:ext cx="489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505BF"/>
                </a:solidFill>
              </a:rPr>
              <a:t>EU(</a:t>
            </a:r>
            <a:r>
              <a:rPr lang="en-US" dirty="0" err="1">
                <a:solidFill>
                  <a:srgbClr val="C505BF"/>
                </a:solidFill>
              </a:rPr>
              <a:t>leave|</a:t>
            </a:r>
            <a:r>
              <a:rPr lang="en-US" i="1" dirty="0" err="1">
                <a:solidFill>
                  <a:srgbClr val="C505BF"/>
                </a:solidFill>
              </a:rPr>
              <a:t>F</a:t>
            </a:r>
            <a:r>
              <a:rPr lang="en-US" dirty="0">
                <a:solidFill>
                  <a:srgbClr val="C505BF"/>
                </a:solidFill>
              </a:rPr>
              <a:t>=bad) =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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w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 P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i="1" dirty="0" err="1">
                <a:solidFill>
                  <a:srgbClr val="CC00CC"/>
                </a:solidFill>
                <a:sym typeface="Symbol"/>
              </a:rPr>
              <a:t>w</a:t>
            </a:r>
            <a:r>
              <a:rPr lang="en-US" dirty="0" err="1">
                <a:solidFill>
                  <a:srgbClr val="CC00CC"/>
                </a:solidFill>
                <a:sym typeface="Symbol"/>
              </a:rPr>
              <a:t>|</a:t>
            </a:r>
            <a:r>
              <a:rPr lang="en-US" i="1" dirty="0" err="1">
                <a:solidFill>
                  <a:srgbClr val="CC00CC"/>
                </a:solidFill>
                <a:sym typeface="Symbol"/>
              </a:rPr>
              <a:t>F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=</a:t>
            </a:r>
            <a:r>
              <a:rPr lang="en-US" dirty="0">
                <a:solidFill>
                  <a:srgbClr val="CC00CC"/>
                </a:solidFill>
                <a:sym typeface="Symbol"/>
              </a:rPr>
              <a:t>bad)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U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dirty="0" err="1">
                <a:solidFill>
                  <a:srgbClr val="CC00CC"/>
                </a:solidFill>
                <a:sym typeface="Symbol"/>
              </a:rPr>
              <a:t>leave,</a:t>
            </a:r>
            <a:r>
              <a:rPr lang="en-US" i="1" dirty="0" err="1">
                <a:solidFill>
                  <a:srgbClr val="CC00CC"/>
                </a:solidFill>
                <a:sym typeface="Symbol"/>
              </a:rPr>
              <a:t>w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838200" y="4521755"/>
            <a:ext cx="3065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505BF"/>
                </a:solidFill>
              </a:rPr>
              <a:t>    = </a:t>
            </a:r>
            <a:r>
              <a:rPr lang="en-US" dirty="0">
                <a:solidFill>
                  <a:srgbClr val="FF0000"/>
                </a:solidFill>
              </a:rPr>
              <a:t>0.34</a:t>
            </a:r>
            <a:r>
              <a:rPr lang="en-US" dirty="0">
                <a:solidFill>
                  <a:srgbClr val="C505B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100</a:t>
            </a:r>
            <a:r>
              <a:rPr lang="en-US" dirty="0">
                <a:solidFill>
                  <a:srgbClr val="C505BF"/>
                </a:solidFill>
              </a:rPr>
              <a:t> + </a:t>
            </a:r>
            <a:r>
              <a:rPr lang="en-US" dirty="0">
                <a:solidFill>
                  <a:srgbClr val="FF0000"/>
                </a:solidFill>
              </a:rPr>
              <a:t>0.66</a:t>
            </a:r>
            <a:r>
              <a:rPr lang="en-US" dirty="0">
                <a:solidFill>
                  <a:srgbClr val="C505B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0</a:t>
            </a:r>
            <a:r>
              <a:rPr lang="en-US" dirty="0">
                <a:solidFill>
                  <a:srgbClr val="C505BF"/>
                </a:solidFill>
              </a:rPr>
              <a:t> = </a:t>
            </a:r>
            <a:r>
              <a:rPr lang="en-US" dirty="0">
                <a:solidFill>
                  <a:srgbClr val="0000FF"/>
                </a:solidFill>
              </a:rPr>
              <a:t>34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38200" y="5348287"/>
            <a:ext cx="4666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505BF"/>
                </a:solidFill>
              </a:rPr>
              <a:t>EU(</a:t>
            </a:r>
            <a:r>
              <a:rPr lang="en-US" dirty="0" err="1">
                <a:solidFill>
                  <a:srgbClr val="C505BF"/>
                </a:solidFill>
              </a:rPr>
              <a:t>take|</a:t>
            </a:r>
            <a:r>
              <a:rPr lang="en-US" i="1" dirty="0" err="1">
                <a:solidFill>
                  <a:srgbClr val="C505BF"/>
                </a:solidFill>
              </a:rPr>
              <a:t>F</a:t>
            </a:r>
            <a:r>
              <a:rPr lang="en-US" dirty="0">
                <a:solidFill>
                  <a:srgbClr val="C505BF"/>
                </a:solidFill>
              </a:rPr>
              <a:t>=bad) =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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w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 P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i="1" dirty="0" err="1">
                <a:solidFill>
                  <a:srgbClr val="CC00CC"/>
                </a:solidFill>
                <a:sym typeface="Symbol"/>
              </a:rPr>
              <a:t>w</a:t>
            </a:r>
            <a:r>
              <a:rPr lang="en-US" dirty="0" err="1">
                <a:solidFill>
                  <a:srgbClr val="CC00CC"/>
                </a:solidFill>
                <a:sym typeface="Symbol"/>
              </a:rPr>
              <a:t>|</a:t>
            </a:r>
            <a:r>
              <a:rPr lang="en-US" i="1" dirty="0" err="1">
                <a:solidFill>
                  <a:srgbClr val="CC00CC"/>
                </a:solidFill>
                <a:sym typeface="Symbol"/>
              </a:rPr>
              <a:t>F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=</a:t>
            </a:r>
            <a:r>
              <a:rPr lang="en-US" dirty="0">
                <a:solidFill>
                  <a:srgbClr val="CC00CC"/>
                </a:solidFill>
                <a:sym typeface="Symbol"/>
              </a:rPr>
              <a:t>bad)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U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dirty="0" err="1">
                <a:solidFill>
                  <a:srgbClr val="CC00CC"/>
                </a:solidFill>
                <a:sym typeface="Symbol"/>
              </a:rPr>
              <a:t>take,</a:t>
            </a:r>
            <a:r>
              <a:rPr lang="en-US" i="1" dirty="0" err="1">
                <a:solidFill>
                  <a:srgbClr val="CC00CC"/>
                </a:solidFill>
                <a:sym typeface="Symbol"/>
              </a:rPr>
              <a:t>w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838200" y="5817155"/>
            <a:ext cx="3065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505BF"/>
                </a:solidFill>
              </a:rPr>
              <a:t>    = </a:t>
            </a:r>
            <a:r>
              <a:rPr lang="en-US" dirty="0">
                <a:solidFill>
                  <a:srgbClr val="FF0000"/>
                </a:solidFill>
              </a:rPr>
              <a:t>0.34</a:t>
            </a:r>
            <a:r>
              <a:rPr lang="en-US" dirty="0">
                <a:solidFill>
                  <a:srgbClr val="C505B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20</a:t>
            </a:r>
            <a:r>
              <a:rPr lang="en-US" dirty="0">
                <a:solidFill>
                  <a:srgbClr val="C505BF"/>
                </a:solidFill>
              </a:rPr>
              <a:t> + </a:t>
            </a:r>
            <a:r>
              <a:rPr lang="en-US" dirty="0">
                <a:solidFill>
                  <a:srgbClr val="FF0000"/>
                </a:solidFill>
              </a:rPr>
              <a:t>0.66</a:t>
            </a:r>
            <a:r>
              <a:rPr lang="en-US" dirty="0">
                <a:solidFill>
                  <a:srgbClr val="C505B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70</a:t>
            </a:r>
            <a:r>
              <a:rPr lang="en-US" dirty="0">
                <a:solidFill>
                  <a:srgbClr val="C505BF"/>
                </a:solidFill>
              </a:rPr>
              <a:t> = </a:t>
            </a:r>
            <a:r>
              <a:rPr lang="en-US" dirty="0">
                <a:solidFill>
                  <a:srgbClr val="0000FF"/>
                </a:solidFill>
              </a:rPr>
              <a:t>53</a:t>
            </a:r>
          </a:p>
        </p:txBody>
      </p:sp>
      <p:sp>
        <p:nvSpPr>
          <p:cNvPr id="30" name="Rounded Rectangular Callout 29"/>
          <p:cNvSpPr/>
          <p:nvPr/>
        </p:nvSpPr>
        <p:spPr>
          <a:xfrm>
            <a:off x="4267200" y="1394847"/>
            <a:ext cx="2496932" cy="510153"/>
          </a:xfrm>
          <a:prstGeom prst="wedgeRoundRectCallout">
            <a:avLst>
              <a:gd name="adj1" fmla="val -61309"/>
              <a:gd name="adj2" fmla="val 147685"/>
              <a:gd name="adj3" fmla="val 16667"/>
            </a:avLst>
          </a:prstGeom>
          <a:solidFill>
            <a:srgbClr val="FFFFFF"/>
          </a:soli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Bayes net inference!</a:t>
            </a:r>
          </a:p>
        </p:txBody>
      </p:sp>
    </p:spTree>
    <p:extLst>
      <p:ext uri="{BB962C8B-B14F-4D97-AF65-F5344CB8AC3E}">
        <p14:creationId xmlns:p14="http://schemas.microsoft.com/office/powerpoint/2010/main" val="691946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79" grpId="0"/>
      <p:bldP spid="22580" grpId="0"/>
      <p:bldP spid="22583" grpId="0"/>
      <p:bldP spid="2" grpId="0"/>
      <p:bldP spid="27" grpId="0"/>
      <p:bldP spid="28" grpId="0"/>
      <p:bldP spid="29" grpId="0"/>
      <p:bldP spid="3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Infinite Utilities?!</a:t>
            </a:r>
          </a:p>
        </p:txBody>
      </p:sp>
      <p:sp>
        <p:nvSpPr>
          <p:cNvPr id="17254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10896600" cy="5105400"/>
          </a:xfrm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Wingdings" charset="0"/>
              <a:buChar char="§"/>
              <a:defRPr/>
            </a:pPr>
            <a:r>
              <a:rPr lang="en-US" sz="2800" dirty="0"/>
              <a:t>Problem: What if the game lasts forever?  Do we get infinite rewards?</a:t>
            </a:r>
          </a:p>
          <a:p>
            <a:pPr lvl="3">
              <a:buFont typeface="Wingdings" charset="0"/>
              <a:buChar char="§"/>
              <a:defRPr/>
            </a:pPr>
            <a:endParaRPr lang="en-US" sz="1000" dirty="0"/>
          </a:p>
          <a:p>
            <a:pPr>
              <a:buFont typeface="Wingdings" charset="0"/>
              <a:buChar char="§"/>
              <a:defRPr/>
            </a:pPr>
            <a:r>
              <a:rPr lang="en-US" sz="2800" dirty="0"/>
              <a:t>Solutions: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400" dirty="0"/>
              <a:t>Finite horizon: (similar to depth-limited search)</a:t>
            </a:r>
          </a:p>
          <a:p>
            <a:pPr lvl="2">
              <a:buFont typeface="Wingdings" charset="0"/>
              <a:buChar char="§"/>
              <a:defRPr/>
            </a:pPr>
            <a:r>
              <a:rPr lang="en-US" sz="2000" dirty="0"/>
              <a:t>Terminate episodes after a fixed T steps (e.g. life)</a:t>
            </a:r>
          </a:p>
          <a:p>
            <a:pPr lvl="2">
              <a:buFont typeface="Wingdings" charset="0"/>
              <a:buChar char="§"/>
              <a:defRPr/>
            </a:pPr>
            <a:r>
              <a:rPr lang="en-US" sz="2000" dirty="0"/>
              <a:t>Gives </a:t>
            </a:r>
            <a:r>
              <a:rPr lang="en-US" sz="2000" dirty="0" err="1"/>
              <a:t>nonstationary</a:t>
            </a:r>
            <a:r>
              <a:rPr lang="en-US" sz="2000" dirty="0"/>
              <a:t> policies (</a:t>
            </a:r>
            <a:r>
              <a:rPr lang="en-US" sz="2000" dirty="0">
                <a:sym typeface="Symbol" charset="0"/>
              </a:rPr>
              <a:t> depends on time left)</a:t>
            </a:r>
          </a:p>
          <a:p>
            <a:pPr lvl="7">
              <a:defRPr/>
            </a:pPr>
            <a:endParaRPr lang="en-US" sz="800" dirty="0">
              <a:sym typeface="Symbol" charset="0"/>
            </a:endParaRPr>
          </a:p>
          <a:p>
            <a:r>
              <a:rPr lang="en-US" sz="2800" dirty="0"/>
              <a:t>Discounting with </a:t>
            </a:r>
            <a:r>
              <a:rPr lang="en-US" sz="2800" dirty="0" err="1">
                <a:solidFill>
                  <a:srgbClr val="CC00CC"/>
                </a:solidFill>
                <a:ea typeface="ＭＳ Ｐゴシック" pitchFamily="34" charset="-128"/>
              </a:rPr>
              <a:t>γ</a:t>
            </a:r>
            <a:r>
              <a:rPr lang="en-US" sz="2800" dirty="0">
                <a:solidFill>
                  <a:srgbClr val="CC00CC"/>
                </a:solidFill>
                <a:ea typeface="ＭＳ Ｐゴシック" pitchFamily="34" charset="-128"/>
              </a:rPr>
              <a:t> </a:t>
            </a:r>
            <a:r>
              <a:rPr lang="en-US" sz="2800" dirty="0"/>
              <a:t>solves the problem of infinite reward streams!</a:t>
            </a:r>
          </a:p>
          <a:p>
            <a:pPr lvl="1"/>
            <a:r>
              <a:rPr lang="en-US" sz="2400" dirty="0"/>
              <a:t>Geometric series: 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1 + </a:t>
            </a:r>
            <a:r>
              <a:rPr lang="en-US" sz="2400" dirty="0" err="1">
                <a:solidFill>
                  <a:srgbClr val="CC00CC"/>
                </a:solidFill>
                <a:ea typeface="ＭＳ Ｐゴシック" pitchFamily="34" charset="-128"/>
              </a:rPr>
              <a:t>γ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 + γ</a:t>
            </a:r>
            <a:r>
              <a:rPr lang="en-US" sz="2400" baseline="30000" dirty="0">
                <a:solidFill>
                  <a:srgbClr val="CC00CC"/>
                </a:solidFill>
                <a:ea typeface="ＭＳ Ｐゴシック" pitchFamily="34" charset="-128"/>
              </a:rPr>
              <a:t>2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 + … = 1/(1 - </a:t>
            </a:r>
            <a:r>
              <a:rPr lang="en-US" sz="2400" dirty="0" err="1">
                <a:solidFill>
                  <a:srgbClr val="CC00CC"/>
                </a:solidFill>
                <a:ea typeface="ＭＳ Ｐゴシック" pitchFamily="34" charset="-128"/>
              </a:rPr>
              <a:t>γ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)</a:t>
            </a:r>
          </a:p>
          <a:p>
            <a:pPr lvl="1"/>
            <a:r>
              <a:rPr lang="en-US" sz="2400" dirty="0"/>
              <a:t>Assume rewards bounded by </a:t>
            </a:r>
            <a:r>
              <a:rPr lang="en-US" sz="2400" dirty="0">
                <a:solidFill>
                  <a:srgbClr val="CC00CC"/>
                </a:solidFill>
              </a:rPr>
              <a:t>±</a:t>
            </a:r>
            <a:r>
              <a:rPr lang="en-US" sz="2400" dirty="0"/>
              <a:t> </a:t>
            </a:r>
            <a:r>
              <a:rPr lang="en-US" sz="2400" i="1" dirty="0" err="1">
                <a:solidFill>
                  <a:srgbClr val="CC00CC"/>
                </a:solidFill>
                <a:ea typeface="ＭＳ Ｐゴシック" pitchFamily="34" charset="-128"/>
              </a:rPr>
              <a:t>R</a:t>
            </a:r>
            <a:r>
              <a:rPr lang="en-US" sz="2400" baseline="-25000" dirty="0" err="1">
                <a:solidFill>
                  <a:srgbClr val="CC00CC"/>
                </a:solidFill>
                <a:ea typeface="ＭＳ Ｐゴシック" pitchFamily="34" charset="-128"/>
              </a:rPr>
              <a:t>max</a:t>
            </a:r>
            <a:endParaRPr lang="en-US" sz="2400" baseline="-25000" dirty="0">
              <a:solidFill>
                <a:srgbClr val="CC00CC"/>
              </a:solidFill>
              <a:ea typeface="ＭＳ Ｐゴシック" pitchFamily="34" charset="-128"/>
            </a:endParaRPr>
          </a:p>
          <a:p>
            <a:pPr lvl="1"/>
            <a:r>
              <a:rPr lang="en-US" sz="2400" dirty="0"/>
              <a:t>Then 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</a:rPr>
              <a:t>r</a:t>
            </a:r>
            <a:r>
              <a:rPr lang="en-US" sz="2400" baseline="-25000" dirty="0">
                <a:solidFill>
                  <a:srgbClr val="CC00CC"/>
                </a:solidFill>
                <a:ea typeface="ＭＳ Ｐゴシック" pitchFamily="34" charset="-128"/>
              </a:rPr>
              <a:t>0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 + γ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</a:rPr>
              <a:t>r</a:t>
            </a:r>
            <a:r>
              <a:rPr lang="en-US" sz="2400" baseline="-25000" dirty="0">
                <a:solidFill>
                  <a:srgbClr val="CC00CC"/>
                </a:solidFill>
                <a:ea typeface="ＭＳ Ｐゴシック" pitchFamily="34" charset="-128"/>
              </a:rPr>
              <a:t>1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 + γ</a:t>
            </a:r>
            <a:r>
              <a:rPr lang="en-US" sz="2400" baseline="30000" dirty="0">
                <a:solidFill>
                  <a:srgbClr val="CC00CC"/>
                </a:solidFill>
                <a:ea typeface="ＭＳ Ｐゴシック" pitchFamily="34" charset="-128"/>
              </a:rPr>
              <a:t>2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</a:rPr>
              <a:t>r</a:t>
            </a:r>
            <a:r>
              <a:rPr lang="en-US" sz="2400" baseline="-25000" dirty="0">
                <a:solidFill>
                  <a:srgbClr val="CC00CC"/>
                </a:solidFill>
                <a:ea typeface="ＭＳ Ｐゴシック" pitchFamily="34" charset="-128"/>
              </a:rPr>
              <a:t>2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 + … </a:t>
            </a:r>
            <a:r>
              <a:rPr lang="en-US" sz="2400" dirty="0"/>
              <a:t> is bounded by </a:t>
            </a:r>
            <a:r>
              <a:rPr lang="en-US" sz="2400" dirty="0">
                <a:solidFill>
                  <a:srgbClr val="CC00CC"/>
                </a:solidFill>
              </a:rPr>
              <a:t>±</a:t>
            </a:r>
            <a:r>
              <a:rPr lang="en-US" sz="2400" dirty="0"/>
              <a:t> </a:t>
            </a:r>
            <a:r>
              <a:rPr lang="en-US" sz="2400" i="1" dirty="0" err="1">
                <a:solidFill>
                  <a:srgbClr val="CC00CC"/>
                </a:solidFill>
                <a:ea typeface="ＭＳ Ｐゴシック" pitchFamily="34" charset="-128"/>
              </a:rPr>
              <a:t>R</a:t>
            </a:r>
            <a:r>
              <a:rPr lang="en-US" sz="2400" baseline="-25000" dirty="0" err="1">
                <a:solidFill>
                  <a:srgbClr val="CC00CC"/>
                </a:solidFill>
                <a:ea typeface="ＭＳ Ｐゴシック" pitchFamily="34" charset="-128"/>
              </a:rPr>
              <a:t>max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/(1 - </a:t>
            </a:r>
            <a:r>
              <a:rPr lang="en-US" sz="2400" dirty="0" err="1">
                <a:solidFill>
                  <a:srgbClr val="CC00CC"/>
                </a:solidFill>
                <a:ea typeface="ＭＳ Ｐゴシック" pitchFamily="34" charset="-128"/>
              </a:rPr>
              <a:t>γ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)</a:t>
            </a:r>
          </a:p>
          <a:p>
            <a:pPr lvl="8">
              <a:buClr>
                <a:srgbClr val="000000"/>
              </a:buClr>
              <a:defRPr/>
            </a:pPr>
            <a:endParaRPr lang="en-US" sz="800" dirty="0">
              <a:solidFill>
                <a:srgbClr val="000000"/>
              </a:solidFill>
              <a:sym typeface="Symbol" charset="0"/>
            </a:endParaRPr>
          </a:p>
          <a:p>
            <a:pPr>
              <a:buClr>
                <a:srgbClr val="000000"/>
              </a:buClr>
              <a:buFont typeface="Wingdings" charset="0"/>
              <a:buChar char="§"/>
              <a:defRPr/>
            </a:pPr>
            <a:r>
              <a:rPr lang="en-US" sz="2800" dirty="0">
                <a:cs typeface="Calibri" panose="020F0502020204030204" pitchFamily="34" charset="0"/>
                <a:sym typeface="Symbol" charset="0"/>
              </a:rPr>
              <a:t>Absorbing state: guarantee that for every policy, a terminal state will eventually be reached (like </a:t>
            </a:r>
            <a:r>
              <a:rPr lang="ja-JP" altLang="en-US" sz="2800" dirty="0">
                <a:cs typeface="Calibri" panose="020F0502020204030204" pitchFamily="34" charset="0"/>
                <a:sym typeface="Symbol" charset="0"/>
              </a:rPr>
              <a:t>“</a:t>
            </a:r>
            <a:r>
              <a:rPr lang="en-US" altLang="ja-JP" sz="2800" dirty="0">
                <a:cs typeface="Calibri" panose="020F0502020204030204" pitchFamily="34" charset="0"/>
                <a:sym typeface="Symbol" charset="0"/>
              </a:rPr>
              <a:t>overheated</a:t>
            </a:r>
            <a:r>
              <a:rPr lang="ja-JP" altLang="en-US" sz="2800" dirty="0">
                <a:cs typeface="Calibri" panose="020F0502020204030204" pitchFamily="34" charset="0"/>
                <a:sym typeface="Symbol" charset="0"/>
              </a:rPr>
              <a:t>”</a:t>
            </a:r>
            <a:r>
              <a:rPr lang="en-US" altLang="ja-JP" sz="2800" dirty="0">
                <a:cs typeface="Calibri" panose="020F0502020204030204" pitchFamily="34" charset="0"/>
                <a:sym typeface="Symbol" charset="0"/>
              </a:rPr>
              <a:t> for racing)</a:t>
            </a:r>
          </a:p>
          <a:p>
            <a:pPr lvl="1">
              <a:buFont typeface="Wingdings" charset="0"/>
              <a:buChar char="§"/>
              <a:defRPr/>
            </a:pPr>
            <a:endParaRPr lang="en-US" sz="2400" dirty="0">
              <a:sym typeface="Symbol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09713" y="1981200"/>
            <a:ext cx="3759585" cy="17522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4545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4" name="Group 7"/>
          <p:cNvGrpSpPr>
            <a:grpSpLocks/>
          </p:cNvGrpSpPr>
          <p:nvPr/>
        </p:nvGrpSpPr>
        <p:grpSpPr bwMode="auto">
          <a:xfrm>
            <a:off x="9829800" y="3291666"/>
            <a:ext cx="838200" cy="533400"/>
            <a:chOff x="4368" y="1728"/>
            <a:chExt cx="528" cy="336"/>
          </a:xfrm>
        </p:grpSpPr>
        <p:sp>
          <p:nvSpPr>
            <p:cNvPr id="22588" name="Freeform 8"/>
            <p:cNvSpPr>
              <a:spLocks/>
            </p:cNvSpPr>
            <p:nvPr/>
          </p:nvSpPr>
          <p:spPr bwMode="auto">
            <a:xfrm>
              <a:off x="4368" y="1728"/>
              <a:ext cx="528" cy="336"/>
            </a:xfrm>
            <a:custGeom>
              <a:avLst/>
              <a:gdLst>
                <a:gd name="T0" fmla="*/ 16 w 783"/>
                <a:gd name="T1" fmla="*/ 0 h 288"/>
                <a:gd name="T2" fmla="*/ 0 w 783"/>
                <a:gd name="T3" fmla="*/ 496 h 288"/>
                <a:gd name="T4" fmla="*/ 16 w 783"/>
                <a:gd name="T5" fmla="*/ 988 h 288"/>
                <a:gd name="T6" fmla="*/ 34 w 783"/>
                <a:gd name="T7" fmla="*/ 484 h 288"/>
                <a:gd name="T8" fmla="*/ 16 w 783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3"/>
                <a:gd name="T16" fmla="*/ 0 h 288"/>
                <a:gd name="T17" fmla="*/ 783 w 783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3" h="288">
                  <a:moveTo>
                    <a:pt x="384" y="0"/>
                  </a:moveTo>
                  <a:lnTo>
                    <a:pt x="0" y="144"/>
                  </a:lnTo>
                  <a:lnTo>
                    <a:pt x="384" y="288"/>
                  </a:lnTo>
                  <a:lnTo>
                    <a:pt x="783" y="141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22589" name="Text Box 9"/>
            <p:cNvSpPr txBox="1">
              <a:spLocks noChangeArrowheads="1"/>
            </p:cNvSpPr>
            <p:nvPr/>
          </p:nvSpPr>
          <p:spPr bwMode="auto">
            <a:xfrm>
              <a:off x="4512" y="1776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>
                  <a:latin typeface="Calibri"/>
                  <a:cs typeface="Calibri"/>
                </a:rPr>
                <a:t>U</a:t>
              </a:r>
            </a:p>
          </p:txBody>
        </p:sp>
      </p:grp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381000" y="1269999"/>
            <a:ext cx="7240588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Decision algorithm: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Fix evidence </a:t>
            </a:r>
            <a:r>
              <a:rPr lang="en-US" sz="2000" b="1" i="1" dirty="0">
                <a:solidFill>
                  <a:srgbClr val="C505BF"/>
                </a:solidFill>
                <a:latin typeface="Calibri"/>
                <a:cs typeface="Calibri"/>
              </a:rPr>
              <a:t>e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For each possible action </a:t>
            </a:r>
            <a:r>
              <a:rPr lang="en-US" sz="2000" i="1" dirty="0">
                <a:solidFill>
                  <a:srgbClr val="C505BF"/>
                </a:solidFill>
                <a:latin typeface="Calibri"/>
                <a:cs typeface="Calibri"/>
              </a:rPr>
              <a:t>a</a:t>
            </a:r>
          </a:p>
          <a:p>
            <a:pPr lvl="2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Fix action node to </a:t>
            </a:r>
            <a:r>
              <a:rPr lang="en-US" sz="1800" i="1" dirty="0">
                <a:solidFill>
                  <a:srgbClr val="C505BF"/>
                </a:solidFill>
                <a:latin typeface="Calibri"/>
                <a:cs typeface="Calibri"/>
              </a:rPr>
              <a:t>a</a:t>
            </a:r>
          </a:p>
          <a:p>
            <a:pPr lvl="2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Compute posterior </a:t>
            </a:r>
            <a:r>
              <a:rPr lang="en-US" sz="1800" i="1" dirty="0">
                <a:solidFill>
                  <a:srgbClr val="C505BF"/>
                </a:solidFill>
                <a:latin typeface="Calibri"/>
                <a:cs typeface="Calibri"/>
              </a:rPr>
              <a:t>P</a:t>
            </a:r>
            <a:r>
              <a:rPr lang="en-US" sz="1800" dirty="0">
                <a:solidFill>
                  <a:srgbClr val="C505BF"/>
                </a:solidFill>
                <a:latin typeface="Calibri"/>
                <a:cs typeface="Calibri"/>
              </a:rPr>
              <a:t>(</a:t>
            </a:r>
            <a:r>
              <a:rPr lang="en-US" sz="1800" b="1" i="1" dirty="0" err="1">
                <a:solidFill>
                  <a:srgbClr val="C505BF"/>
                </a:solidFill>
                <a:latin typeface="Calibri"/>
                <a:cs typeface="Calibri"/>
              </a:rPr>
              <a:t>W</a:t>
            </a:r>
            <a:r>
              <a:rPr lang="en-US" sz="1800" dirty="0" err="1">
                <a:solidFill>
                  <a:srgbClr val="C505BF"/>
                </a:solidFill>
                <a:latin typeface="Calibri"/>
                <a:cs typeface="Calibri"/>
              </a:rPr>
              <a:t>|</a:t>
            </a:r>
            <a:r>
              <a:rPr lang="en-US" sz="1800" b="1" i="1" dirty="0" err="1">
                <a:solidFill>
                  <a:srgbClr val="C505BF"/>
                </a:solidFill>
                <a:latin typeface="Calibri"/>
                <a:cs typeface="Calibri"/>
              </a:rPr>
              <a:t>e</a:t>
            </a:r>
            <a:r>
              <a:rPr lang="en-US" sz="1800" i="1" dirty="0" err="1">
                <a:solidFill>
                  <a:srgbClr val="C505BF"/>
                </a:solidFill>
                <a:latin typeface="Calibri"/>
                <a:cs typeface="Calibri"/>
              </a:rPr>
              <a:t>,a</a:t>
            </a:r>
            <a:r>
              <a:rPr lang="en-US" sz="1800" dirty="0">
                <a:solidFill>
                  <a:srgbClr val="C505BF"/>
                </a:solidFill>
                <a:latin typeface="Calibri"/>
                <a:cs typeface="Calibri"/>
              </a:rPr>
              <a:t>)</a:t>
            </a:r>
            <a:r>
              <a:rPr lang="en-US" sz="1800" dirty="0">
                <a:latin typeface="Calibri"/>
                <a:cs typeface="Calibri"/>
              </a:rPr>
              <a:t> for parents </a:t>
            </a:r>
            <a:r>
              <a:rPr lang="en-US" sz="1800" b="1" i="1" dirty="0">
                <a:solidFill>
                  <a:srgbClr val="C505BF"/>
                </a:solidFill>
                <a:latin typeface="Calibri"/>
                <a:cs typeface="Calibri"/>
              </a:rPr>
              <a:t>W</a:t>
            </a:r>
            <a:r>
              <a:rPr lang="en-US" sz="1800" dirty="0">
                <a:latin typeface="Calibri"/>
                <a:cs typeface="Calibri"/>
              </a:rPr>
              <a:t> of </a:t>
            </a:r>
            <a:r>
              <a:rPr lang="en-US" sz="1800" i="1" dirty="0">
                <a:solidFill>
                  <a:srgbClr val="C505BF"/>
                </a:solidFill>
                <a:latin typeface="Calibri"/>
                <a:cs typeface="Calibri"/>
              </a:rPr>
              <a:t>U</a:t>
            </a:r>
          </a:p>
          <a:p>
            <a:pPr lvl="2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Compute expected utility of action </a:t>
            </a:r>
            <a:r>
              <a:rPr lang="en-US" sz="1800" i="1" dirty="0">
                <a:solidFill>
                  <a:srgbClr val="C505BF"/>
                </a:solidFill>
                <a:latin typeface="Calibri"/>
                <a:cs typeface="Calibri"/>
              </a:rPr>
              <a:t>a</a:t>
            </a:r>
            <a:r>
              <a:rPr lang="en-US" sz="1800" dirty="0">
                <a:latin typeface="Calibri"/>
                <a:cs typeface="Calibri"/>
              </a:rPr>
              <a:t>: </a:t>
            </a:r>
            <a:r>
              <a:rPr lang="en-US" sz="1800" dirty="0">
                <a:solidFill>
                  <a:srgbClr val="CC00CC"/>
                </a:solidFill>
                <a:sym typeface="Symbol"/>
              </a:rPr>
              <a:t></a:t>
            </a:r>
            <a:r>
              <a:rPr lang="en-US" sz="1800" b="1" i="1" baseline="-25000" dirty="0">
                <a:solidFill>
                  <a:srgbClr val="CC00CC"/>
                </a:solidFill>
                <a:sym typeface="Symbol"/>
              </a:rPr>
              <a:t>w</a:t>
            </a:r>
            <a:r>
              <a:rPr lang="en-US" sz="1800" i="1" dirty="0">
                <a:solidFill>
                  <a:srgbClr val="CC00CC"/>
                </a:solidFill>
                <a:sym typeface="Symbol"/>
              </a:rPr>
              <a:t> P</a:t>
            </a:r>
            <a:r>
              <a:rPr lang="en-US" sz="18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1800" b="1" i="1" dirty="0" err="1">
                <a:solidFill>
                  <a:srgbClr val="CC00CC"/>
                </a:solidFill>
                <a:sym typeface="Symbol"/>
              </a:rPr>
              <a:t>w</a:t>
            </a:r>
            <a:r>
              <a:rPr lang="en-US" sz="1800" dirty="0" err="1">
                <a:solidFill>
                  <a:srgbClr val="CC00CC"/>
                </a:solidFill>
                <a:sym typeface="Symbol"/>
              </a:rPr>
              <a:t>|</a:t>
            </a:r>
            <a:r>
              <a:rPr lang="en-US" sz="1800" b="1" i="1" dirty="0" err="1">
                <a:solidFill>
                  <a:srgbClr val="CC00CC"/>
                </a:solidFill>
                <a:sym typeface="Symbol"/>
              </a:rPr>
              <a:t>e</a:t>
            </a:r>
            <a:r>
              <a:rPr lang="en-US" sz="1800" dirty="0" err="1">
                <a:solidFill>
                  <a:srgbClr val="CC00CC"/>
                </a:solidFill>
                <a:sym typeface="Symbol"/>
              </a:rPr>
              <a:t>,</a:t>
            </a:r>
            <a:r>
              <a:rPr lang="en-US" sz="1800" i="1" dirty="0" err="1">
                <a:solidFill>
                  <a:srgbClr val="CC00CC"/>
                </a:solidFill>
                <a:sym typeface="Symbol"/>
              </a:rPr>
              <a:t>a</a:t>
            </a:r>
            <a:r>
              <a:rPr lang="en-US" sz="1800" dirty="0">
                <a:solidFill>
                  <a:srgbClr val="CC00CC"/>
                </a:solidFill>
                <a:sym typeface="Symbol"/>
              </a:rPr>
              <a:t>) </a:t>
            </a:r>
            <a:r>
              <a:rPr lang="en-US" sz="1800" i="1" dirty="0">
                <a:solidFill>
                  <a:srgbClr val="CC00CC"/>
                </a:solidFill>
                <a:sym typeface="Symbol"/>
              </a:rPr>
              <a:t>U</a:t>
            </a:r>
            <a:r>
              <a:rPr lang="en-US" sz="18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1800" i="1" dirty="0" err="1">
                <a:solidFill>
                  <a:srgbClr val="CC00CC"/>
                </a:solidFill>
                <a:sym typeface="Symbol"/>
              </a:rPr>
              <a:t>a,</a:t>
            </a:r>
            <a:r>
              <a:rPr lang="en-US" sz="1800" b="1" i="1" dirty="0" err="1">
                <a:solidFill>
                  <a:srgbClr val="CC00CC"/>
                </a:solidFill>
                <a:sym typeface="Symbol"/>
              </a:rPr>
              <a:t>w</a:t>
            </a:r>
            <a:r>
              <a:rPr lang="en-US" sz="1800" dirty="0">
                <a:solidFill>
                  <a:srgbClr val="CC00CC"/>
                </a:solidFill>
                <a:sym typeface="Symbol"/>
              </a:rPr>
              <a:t>)</a:t>
            </a:r>
            <a:endParaRPr lang="en-US" sz="1800" dirty="0">
              <a:sym typeface="Symbol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sym typeface="Symbol"/>
              </a:rPr>
              <a:t>Return action with highest expected utility</a:t>
            </a:r>
            <a:endParaRPr lang="en-US" sz="2000" dirty="0"/>
          </a:p>
          <a:p>
            <a:pPr lvl="2">
              <a:lnSpc>
                <a:spcPct val="80000"/>
              </a:lnSpc>
            </a:pPr>
            <a:endParaRPr lang="en-US" sz="1400" dirty="0">
              <a:latin typeface="Calibri"/>
              <a:cs typeface="Calibri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820" y="4681175"/>
            <a:ext cx="3158180" cy="2176824"/>
          </a:xfrm>
          <a:prstGeom prst="rect">
            <a:avLst/>
          </a:prstGeom>
        </p:spPr>
      </p:pic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Example: Take an umbrella?</a:t>
            </a:r>
          </a:p>
        </p:txBody>
      </p:sp>
      <p:cxnSp>
        <p:nvCxnSpPr>
          <p:cNvPr id="22530" name="AutoShape 3"/>
          <p:cNvCxnSpPr>
            <a:cxnSpLocks noChangeShapeType="1"/>
            <a:stCxn id="22531" idx="4"/>
            <a:endCxn id="22532" idx="0"/>
          </p:cNvCxnSpPr>
          <p:nvPr/>
        </p:nvCxnSpPr>
        <p:spPr bwMode="auto">
          <a:xfrm>
            <a:off x="8154988" y="4601354"/>
            <a:ext cx="0" cy="1149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2531" name="Oval 4"/>
          <p:cNvSpPr>
            <a:spLocks noChangeArrowheads="1"/>
          </p:cNvSpPr>
          <p:nvPr/>
        </p:nvSpPr>
        <p:spPr bwMode="auto">
          <a:xfrm>
            <a:off x="7543800" y="4012391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Weather</a:t>
            </a:r>
          </a:p>
        </p:txBody>
      </p:sp>
      <p:sp>
        <p:nvSpPr>
          <p:cNvPr id="22532" name="Oval 5"/>
          <p:cNvSpPr>
            <a:spLocks noChangeArrowheads="1"/>
          </p:cNvSpPr>
          <p:nvPr/>
        </p:nvSpPr>
        <p:spPr bwMode="auto">
          <a:xfrm>
            <a:off x="7543800" y="5764991"/>
            <a:ext cx="1222375" cy="574675"/>
          </a:xfrm>
          <a:prstGeom prst="ellipse">
            <a:avLst/>
          </a:prstGeom>
          <a:solidFill>
            <a:srgbClr val="C0C0C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en-US">
                <a:latin typeface="Calibri"/>
                <a:cs typeface="Calibri"/>
              </a:rPr>
              <a:t>Forecast</a:t>
            </a:r>
          </a:p>
          <a:p>
            <a:pPr algn="ctr" rtl="1"/>
            <a:r>
              <a:rPr lang="en-US">
                <a:latin typeface="Calibri"/>
                <a:cs typeface="Calibri"/>
              </a:rPr>
              <a:t>=bad</a:t>
            </a:r>
          </a:p>
        </p:txBody>
      </p:sp>
      <p:sp>
        <p:nvSpPr>
          <p:cNvPr id="22533" name="Rectangle 6"/>
          <p:cNvSpPr>
            <a:spLocks noChangeArrowheads="1"/>
          </p:cNvSpPr>
          <p:nvPr/>
        </p:nvSpPr>
        <p:spPr bwMode="auto">
          <a:xfrm>
            <a:off x="7620000" y="2224866"/>
            <a:ext cx="1143000" cy="533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/>
                <a:cs typeface="Calibri"/>
              </a:rPr>
              <a:t>Umbrella</a:t>
            </a:r>
          </a:p>
        </p:txBody>
      </p:sp>
      <p:cxnSp>
        <p:nvCxnSpPr>
          <p:cNvPr id="22535" name="AutoShape 10"/>
          <p:cNvCxnSpPr>
            <a:cxnSpLocks noChangeShapeType="1"/>
            <a:stCxn id="22533" idx="3"/>
            <a:endCxn id="22588" idx="1"/>
          </p:cNvCxnSpPr>
          <p:nvPr/>
        </p:nvCxnSpPr>
        <p:spPr bwMode="auto">
          <a:xfrm>
            <a:off x="8763000" y="2491566"/>
            <a:ext cx="1066800" cy="11112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2536" name="AutoShape 11"/>
          <p:cNvCxnSpPr>
            <a:cxnSpLocks noChangeShapeType="1"/>
            <a:stCxn id="22531" idx="6"/>
            <a:endCxn id="22588" idx="1"/>
          </p:cNvCxnSpPr>
          <p:nvPr/>
        </p:nvCxnSpPr>
        <p:spPr bwMode="auto">
          <a:xfrm flipV="1">
            <a:off x="8780463" y="3558366"/>
            <a:ext cx="1035050" cy="7413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aphicFrame>
        <p:nvGraphicFramePr>
          <p:cNvPr id="1184780" name="Group 12"/>
          <p:cNvGraphicFramePr>
            <a:graphicFrameLocks noGrp="1"/>
          </p:cNvGraphicFramePr>
          <p:nvPr/>
        </p:nvGraphicFramePr>
        <p:xfrm>
          <a:off x="9601200" y="1325608"/>
          <a:ext cx="2286000" cy="1722392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U(A,W)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3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leave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100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3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leave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3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take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3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take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70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184865" name="Group 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84556"/>
              </p:ext>
            </p:extLst>
          </p:nvPr>
        </p:nvGraphicFramePr>
        <p:xfrm>
          <a:off x="5735431" y="4612153"/>
          <a:ext cx="2151911" cy="1006322"/>
        </p:xfrm>
        <a:graphic>
          <a:graphicData uri="http://schemas.openxmlformats.org/drawingml/2006/table">
            <a:tbl>
              <a:tblPr/>
              <a:tblGrid>
                <a:gridCol w="7970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4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marT="45749" marB="457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P(W|F=good)</a:t>
                      </a:r>
                    </a:p>
                  </a:txBody>
                  <a:tcPr marT="45749" marB="45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4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marT="45749" marB="457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0.89</a:t>
                      </a:r>
                    </a:p>
                  </a:txBody>
                  <a:tcPr marT="45749" marB="45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4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marT="45749" marB="457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0.11</a:t>
                      </a:r>
                    </a:p>
                  </a:txBody>
                  <a:tcPr marT="45749" marB="45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2579" name="Text Box 83"/>
          <p:cNvSpPr txBox="1">
            <a:spLocks noChangeArrowheads="1"/>
          </p:cNvSpPr>
          <p:nvPr/>
        </p:nvSpPr>
        <p:spPr bwMode="auto">
          <a:xfrm>
            <a:off x="457200" y="3671887"/>
            <a:ext cx="228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Umbrella = leave</a:t>
            </a:r>
          </a:p>
        </p:txBody>
      </p:sp>
      <p:sp>
        <p:nvSpPr>
          <p:cNvPr id="22580" name="Text Box 84"/>
          <p:cNvSpPr txBox="1">
            <a:spLocks noChangeArrowheads="1"/>
          </p:cNvSpPr>
          <p:nvPr/>
        </p:nvSpPr>
        <p:spPr bwMode="auto">
          <a:xfrm>
            <a:off x="457200" y="4967287"/>
            <a:ext cx="228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Umbrella = take</a:t>
            </a:r>
          </a:p>
        </p:txBody>
      </p:sp>
      <p:sp>
        <p:nvSpPr>
          <p:cNvPr id="22583" name="Text Box 89"/>
          <p:cNvSpPr txBox="1">
            <a:spLocks noChangeArrowheads="1"/>
          </p:cNvSpPr>
          <p:nvPr/>
        </p:nvSpPr>
        <p:spPr bwMode="auto">
          <a:xfrm>
            <a:off x="457200" y="6262687"/>
            <a:ext cx="2743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Optimal decision = leave!</a:t>
            </a:r>
          </a:p>
        </p:txBody>
      </p:sp>
      <p:graphicFrame>
        <p:nvGraphicFramePr>
          <p:cNvPr id="23" name="Group 10"/>
          <p:cNvGraphicFramePr>
            <a:graphicFrameLocks noGrp="1"/>
          </p:cNvGraphicFramePr>
          <p:nvPr/>
        </p:nvGraphicFramePr>
        <p:xfrm>
          <a:off x="6477794" y="3520392"/>
          <a:ext cx="990600" cy="518208"/>
        </p:xfrm>
        <a:graphic>
          <a:graphicData uri="http://schemas.openxmlformats.org/drawingml/2006/table">
            <a:tbl>
              <a:tblPr/>
              <a:tblGrid>
                <a:gridCol w="49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21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P(W)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1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0.7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5" name="Group 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7323452"/>
              </p:ext>
            </p:extLst>
          </p:nvPr>
        </p:nvGraphicFramePr>
        <p:xfrm>
          <a:off x="5885978" y="5862303"/>
          <a:ext cx="1657822" cy="823134"/>
        </p:xfrm>
        <a:graphic>
          <a:graphicData uri="http://schemas.openxmlformats.org/drawingml/2006/table">
            <a:tbl>
              <a:tblPr/>
              <a:tblGrid>
                <a:gridCol w="6140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3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19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marT="45749" marB="457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P(F=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good|W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</a:p>
                  </a:txBody>
                  <a:tcPr marT="45749" marB="45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2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marT="45749" marB="457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0.83</a:t>
                      </a:r>
                    </a:p>
                  </a:txBody>
                  <a:tcPr marT="45749" marB="45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2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marT="45749" marB="457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0.23</a:t>
                      </a:r>
                    </a:p>
                  </a:txBody>
                  <a:tcPr marT="45749" marB="45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38200" y="4052887"/>
            <a:ext cx="5150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505BF"/>
                </a:solidFill>
              </a:rPr>
              <a:t>EU(</a:t>
            </a:r>
            <a:r>
              <a:rPr lang="en-US" dirty="0" err="1">
                <a:solidFill>
                  <a:srgbClr val="C505BF"/>
                </a:solidFill>
              </a:rPr>
              <a:t>leave|</a:t>
            </a:r>
            <a:r>
              <a:rPr lang="en-US" i="1" dirty="0" err="1">
                <a:solidFill>
                  <a:srgbClr val="C505BF"/>
                </a:solidFill>
              </a:rPr>
              <a:t>F</a:t>
            </a:r>
            <a:r>
              <a:rPr lang="en-US" dirty="0">
                <a:solidFill>
                  <a:srgbClr val="C505BF"/>
                </a:solidFill>
              </a:rPr>
              <a:t>=good) =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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w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 P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i="1" dirty="0" err="1">
                <a:solidFill>
                  <a:srgbClr val="CC00CC"/>
                </a:solidFill>
                <a:sym typeface="Symbol"/>
              </a:rPr>
              <a:t>w</a:t>
            </a:r>
            <a:r>
              <a:rPr lang="en-US" dirty="0" err="1">
                <a:solidFill>
                  <a:srgbClr val="CC00CC"/>
                </a:solidFill>
                <a:sym typeface="Symbol"/>
              </a:rPr>
              <a:t>|</a:t>
            </a:r>
            <a:r>
              <a:rPr lang="en-US" i="1" dirty="0" err="1">
                <a:solidFill>
                  <a:srgbClr val="CC00CC"/>
                </a:solidFill>
                <a:sym typeface="Symbol"/>
              </a:rPr>
              <a:t>F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=</a:t>
            </a:r>
            <a:r>
              <a:rPr lang="en-US" dirty="0">
                <a:solidFill>
                  <a:srgbClr val="CC00CC"/>
                </a:solidFill>
                <a:sym typeface="Symbol"/>
              </a:rPr>
              <a:t>good)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U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dirty="0" err="1">
                <a:solidFill>
                  <a:srgbClr val="CC00CC"/>
                </a:solidFill>
                <a:sym typeface="Symbol"/>
              </a:rPr>
              <a:t>leave,</a:t>
            </a:r>
            <a:r>
              <a:rPr lang="en-US" i="1" dirty="0" err="1">
                <a:solidFill>
                  <a:srgbClr val="CC00CC"/>
                </a:solidFill>
                <a:sym typeface="Symbol"/>
              </a:rPr>
              <a:t>w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838200" y="4521755"/>
            <a:ext cx="3046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505BF"/>
                </a:solidFill>
              </a:rPr>
              <a:t>    = </a:t>
            </a:r>
            <a:r>
              <a:rPr lang="en-US" dirty="0">
                <a:solidFill>
                  <a:srgbClr val="FF0000"/>
                </a:solidFill>
              </a:rPr>
              <a:t>0.89</a:t>
            </a:r>
            <a:r>
              <a:rPr lang="en-US" dirty="0">
                <a:solidFill>
                  <a:srgbClr val="C505B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100</a:t>
            </a:r>
            <a:r>
              <a:rPr lang="en-US" dirty="0">
                <a:solidFill>
                  <a:srgbClr val="C505BF"/>
                </a:solidFill>
              </a:rPr>
              <a:t> + </a:t>
            </a:r>
            <a:r>
              <a:rPr lang="en-US" dirty="0">
                <a:solidFill>
                  <a:srgbClr val="FF0000"/>
                </a:solidFill>
              </a:rPr>
              <a:t>0.11</a:t>
            </a:r>
            <a:r>
              <a:rPr lang="en-US" dirty="0">
                <a:solidFill>
                  <a:srgbClr val="C505B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0</a:t>
            </a:r>
            <a:r>
              <a:rPr lang="en-US" dirty="0">
                <a:solidFill>
                  <a:srgbClr val="C505BF"/>
                </a:solidFill>
              </a:rPr>
              <a:t> = </a:t>
            </a:r>
            <a:r>
              <a:rPr lang="en-US" dirty="0">
                <a:solidFill>
                  <a:srgbClr val="0000FF"/>
                </a:solidFill>
              </a:rPr>
              <a:t>89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38200" y="5348287"/>
            <a:ext cx="4919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505BF"/>
                </a:solidFill>
              </a:rPr>
              <a:t>EU(</a:t>
            </a:r>
            <a:r>
              <a:rPr lang="en-US" dirty="0" err="1">
                <a:solidFill>
                  <a:srgbClr val="C505BF"/>
                </a:solidFill>
              </a:rPr>
              <a:t>take|</a:t>
            </a:r>
            <a:r>
              <a:rPr lang="en-US" i="1" dirty="0" err="1">
                <a:solidFill>
                  <a:srgbClr val="C505BF"/>
                </a:solidFill>
              </a:rPr>
              <a:t>F</a:t>
            </a:r>
            <a:r>
              <a:rPr lang="en-US" dirty="0">
                <a:solidFill>
                  <a:srgbClr val="C505BF"/>
                </a:solidFill>
              </a:rPr>
              <a:t>=good) =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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w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 P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i="1" dirty="0" err="1">
                <a:solidFill>
                  <a:srgbClr val="CC00CC"/>
                </a:solidFill>
                <a:sym typeface="Symbol"/>
              </a:rPr>
              <a:t>w</a:t>
            </a:r>
            <a:r>
              <a:rPr lang="en-US" dirty="0" err="1">
                <a:solidFill>
                  <a:srgbClr val="CC00CC"/>
                </a:solidFill>
                <a:sym typeface="Symbol"/>
              </a:rPr>
              <a:t>|</a:t>
            </a:r>
            <a:r>
              <a:rPr lang="en-US" i="1" dirty="0" err="1">
                <a:solidFill>
                  <a:srgbClr val="CC00CC"/>
                </a:solidFill>
                <a:sym typeface="Symbol"/>
              </a:rPr>
              <a:t>F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=</a:t>
            </a:r>
            <a:r>
              <a:rPr lang="en-US" dirty="0">
                <a:solidFill>
                  <a:srgbClr val="CC00CC"/>
                </a:solidFill>
                <a:sym typeface="Symbol"/>
              </a:rPr>
              <a:t>good)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U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dirty="0" err="1">
                <a:solidFill>
                  <a:srgbClr val="CC00CC"/>
                </a:solidFill>
                <a:sym typeface="Symbol"/>
              </a:rPr>
              <a:t>take,</a:t>
            </a:r>
            <a:r>
              <a:rPr lang="en-US" i="1" dirty="0" err="1">
                <a:solidFill>
                  <a:srgbClr val="CC00CC"/>
                </a:solidFill>
                <a:sym typeface="Symbol"/>
              </a:rPr>
              <a:t>w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838200" y="5817155"/>
            <a:ext cx="3046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505BF"/>
                </a:solidFill>
              </a:rPr>
              <a:t>    = </a:t>
            </a:r>
            <a:r>
              <a:rPr lang="en-US" dirty="0">
                <a:solidFill>
                  <a:srgbClr val="FF0000"/>
                </a:solidFill>
              </a:rPr>
              <a:t>0.89</a:t>
            </a:r>
            <a:r>
              <a:rPr lang="en-US" dirty="0">
                <a:solidFill>
                  <a:srgbClr val="C505B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20</a:t>
            </a:r>
            <a:r>
              <a:rPr lang="en-US" dirty="0">
                <a:solidFill>
                  <a:srgbClr val="C505BF"/>
                </a:solidFill>
              </a:rPr>
              <a:t> + </a:t>
            </a:r>
            <a:r>
              <a:rPr lang="en-US" dirty="0">
                <a:solidFill>
                  <a:srgbClr val="FF0000"/>
                </a:solidFill>
              </a:rPr>
              <a:t>0.11</a:t>
            </a:r>
            <a:r>
              <a:rPr lang="en-US" dirty="0">
                <a:solidFill>
                  <a:srgbClr val="C505B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70</a:t>
            </a:r>
            <a:r>
              <a:rPr lang="en-US" dirty="0">
                <a:solidFill>
                  <a:srgbClr val="C505BF"/>
                </a:solidFill>
              </a:rPr>
              <a:t> = </a:t>
            </a:r>
            <a:r>
              <a:rPr lang="en-US" dirty="0">
                <a:solidFill>
                  <a:srgbClr val="0000FF"/>
                </a:solidFill>
              </a:rPr>
              <a:t>26</a:t>
            </a:r>
          </a:p>
        </p:txBody>
      </p:sp>
      <p:sp>
        <p:nvSpPr>
          <p:cNvPr id="30" name="Rounded Rectangular Callout 29"/>
          <p:cNvSpPr/>
          <p:nvPr/>
        </p:nvSpPr>
        <p:spPr>
          <a:xfrm>
            <a:off x="4267200" y="1394847"/>
            <a:ext cx="2496932" cy="510153"/>
          </a:xfrm>
          <a:prstGeom prst="wedgeRoundRectCallout">
            <a:avLst>
              <a:gd name="adj1" fmla="val -61309"/>
              <a:gd name="adj2" fmla="val 147685"/>
              <a:gd name="adj3" fmla="val 16667"/>
            </a:avLst>
          </a:prstGeom>
          <a:solidFill>
            <a:srgbClr val="FFFFFF"/>
          </a:soli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Bayes net inference!</a:t>
            </a:r>
          </a:p>
        </p:txBody>
      </p:sp>
    </p:spTree>
    <p:extLst>
      <p:ext uri="{BB962C8B-B14F-4D97-AF65-F5344CB8AC3E}">
        <p14:creationId xmlns:p14="http://schemas.microsoft.com/office/powerpoint/2010/main" val="12691134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79" grpId="0"/>
      <p:bldP spid="22580" grpId="0"/>
      <p:bldP spid="22583" grpId="0"/>
      <p:bldP spid="2" grpId="0"/>
      <p:bldP spid="27" grpId="0"/>
      <p:bldP spid="28" grpId="0"/>
      <p:bldP spid="29" grpId="0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of Information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229311"/>
            <a:ext cx="8885899" cy="562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079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DBCE0-7FD5-DF4A-AC0B-63619C2B5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question to motivate VPI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591C0-8842-8B41-8DE1-EE82F09C7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819400"/>
            <a:ext cx="11379200" cy="472916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How do you tell if you want to take a specific class next semester?</a:t>
            </a:r>
          </a:p>
        </p:txBody>
      </p:sp>
    </p:spTree>
    <p:extLst>
      <p:ext uri="{BB962C8B-B14F-4D97-AF65-F5344CB8AC3E}">
        <p14:creationId xmlns:p14="http://schemas.microsoft.com/office/powerpoint/2010/main" val="1009883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Value of Perfect Information</a:t>
            </a:r>
          </a:p>
        </p:txBody>
      </p:sp>
      <p:sp>
        <p:nvSpPr>
          <p:cNvPr id="118579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93838"/>
            <a:ext cx="8229600" cy="45259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Idea: compute value of acquiring evidence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ea typeface="ＭＳ Ｐゴシック" pitchFamily="34" charset="-128"/>
              </a:rPr>
              <a:t>Can be done directly from decision network</a:t>
            </a:r>
          </a:p>
          <a:p>
            <a:pPr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Example: buying oil drilling rights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ea typeface="ＭＳ Ｐゴシック" pitchFamily="34" charset="-128"/>
              </a:rPr>
              <a:t>Two blocks A and B, exactly one has oil, worth k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ea typeface="ＭＳ Ｐゴシック" pitchFamily="34" charset="-128"/>
              </a:rPr>
              <a:t>You can drill in one location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ea typeface="ＭＳ Ｐゴシック" pitchFamily="34" charset="-128"/>
              </a:rPr>
              <a:t>Prior probabilities 0.5 each, &amp; mutually exclusive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ea typeface="ＭＳ Ｐゴシック" pitchFamily="34" charset="-128"/>
              </a:rPr>
              <a:t>Drilling in either A or B has EU = k/2, MEU = k/2</a:t>
            </a:r>
          </a:p>
          <a:p>
            <a:pPr lvl="1">
              <a:lnSpc>
                <a:spcPct val="80000"/>
              </a:lnSpc>
            </a:pPr>
            <a:endParaRPr lang="en-US" sz="18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Question: what</a:t>
            </a:r>
            <a:r>
              <a:rPr lang="ja-JP" altLang="en-US" sz="2000">
                <a:ea typeface="ＭＳ Ｐゴシック" pitchFamily="34" charset="-128"/>
              </a:rPr>
              <a:t>’</a:t>
            </a:r>
            <a:r>
              <a:rPr lang="en-US" altLang="ja-JP" sz="2000" dirty="0">
                <a:ea typeface="ＭＳ Ｐゴシック" pitchFamily="34" charset="-128"/>
              </a:rPr>
              <a:t>s the </a:t>
            </a:r>
            <a:r>
              <a:rPr lang="en-US" altLang="ja-JP" sz="2000" dirty="0">
                <a:solidFill>
                  <a:srgbClr val="A50021"/>
                </a:solidFill>
                <a:ea typeface="ＭＳ Ｐゴシック" pitchFamily="34" charset="-128"/>
              </a:rPr>
              <a:t>value of information</a:t>
            </a:r>
            <a:r>
              <a:rPr lang="en-US" altLang="ja-JP" sz="2000" dirty="0">
                <a:ea typeface="ＭＳ Ｐゴシック" pitchFamily="34" charset="-128"/>
              </a:rPr>
              <a:t> of O?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ea typeface="ＭＳ Ｐゴシック" pitchFamily="34" charset="-128"/>
              </a:rPr>
              <a:t>Value of knowing which of A or B has oil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ea typeface="ＭＳ Ｐゴシック" pitchFamily="34" charset="-128"/>
              </a:rPr>
              <a:t>Value is expected gain in MEU from new info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ea typeface="ＭＳ Ｐゴシック" pitchFamily="34" charset="-128"/>
              </a:rPr>
              <a:t>If we know </a:t>
            </a:r>
            <a:r>
              <a:rPr lang="en-US" sz="1800" dirty="0" err="1">
                <a:ea typeface="ＭＳ Ｐゴシック" pitchFamily="34" charset="-128"/>
              </a:rPr>
              <a:t>OilLoc</a:t>
            </a:r>
            <a:r>
              <a:rPr lang="en-US" sz="1800" dirty="0">
                <a:ea typeface="ＭＳ Ｐゴシック" pitchFamily="34" charset="-128"/>
              </a:rPr>
              <a:t>, MEU is k (either way)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ea typeface="ＭＳ Ｐゴシック" pitchFamily="34" charset="-128"/>
              </a:rPr>
              <a:t>Gain in MEU from knowing </a:t>
            </a:r>
            <a:r>
              <a:rPr lang="en-US" sz="1800" dirty="0" err="1">
                <a:ea typeface="ＭＳ Ｐゴシック" pitchFamily="34" charset="-128"/>
              </a:rPr>
              <a:t>OilLoc</a:t>
            </a:r>
            <a:r>
              <a:rPr lang="en-US" sz="1800" dirty="0">
                <a:ea typeface="ＭＳ Ｐゴシック" pitchFamily="34" charset="-128"/>
              </a:rPr>
              <a:t>?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ea typeface="ＭＳ Ｐゴシック" pitchFamily="34" charset="-128"/>
              </a:rPr>
              <a:t>VPI(</a:t>
            </a:r>
            <a:r>
              <a:rPr lang="en-US" sz="1800" dirty="0" err="1">
                <a:ea typeface="ＭＳ Ｐゴシック" pitchFamily="34" charset="-128"/>
              </a:rPr>
              <a:t>OilLoc</a:t>
            </a:r>
            <a:r>
              <a:rPr lang="en-US" sz="1800" dirty="0">
                <a:ea typeface="ＭＳ Ｐゴシック" pitchFamily="34" charset="-128"/>
              </a:rPr>
              <a:t>) = k – k/2 = k/2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ea typeface="ＭＳ Ｐゴシック" pitchFamily="34" charset="-128"/>
              </a:rPr>
              <a:t>Fair price of information: k/2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>
                <a:ea typeface="ＭＳ Ｐゴシック" pitchFamily="34" charset="-128"/>
              </a:rPr>
              <a:t>	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7543800" y="1752600"/>
            <a:ext cx="2514600" cy="1412875"/>
            <a:chOff x="6400800" y="2046288"/>
            <a:chExt cx="2514600" cy="1412875"/>
          </a:xfrm>
        </p:grpSpPr>
        <p:sp>
          <p:nvSpPr>
            <p:cNvPr id="24622" name="Oval 4"/>
            <p:cNvSpPr>
              <a:spLocks noChangeArrowheads="1"/>
            </p:cNvSpPr>
            <p:nvPr/>
          </p:nvSpPr>
          <p:spPr bwMode="auto">
            <a:xfrm>
              <a:off x="6553200" y="2884488"/>
              <a:ext cx="914400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Palatino"/>
                  <a:cs typeface="Palatino"/>
                </a:rPr>
                <a:t>OilLoc</a:t>
              </a:r>
            </a:p>
          </p:txBody>
        </p:sp>
        <p:sp>
          <p:nvSpPr>
            <p:cNvPr id="24623" name="Rectangle 5"/>
            <p:cNvSpPr>
              <a:spLocks noChangeArrowheads="1"/>
            </p:cNvSpPr>
            <p:nvPr/>
          </p:nvSpPr>
          <p:spPr bwMode="auto">
            <a:xfrm>
              <a:off x="6400800" y="2046288"/>
              <a:ext cx="1143000" cy="5334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Palatino"/>
                  <a:cs typeface="Palatino"/>
                </a:rPr>
                <a:t>DrillLoc</a:t>
              </a:r>
            </a:p>
          </p:txBody>
        </p:sp>
        <p:grpSp>
          <p:nvGrpSpPr>
            <p:cNvPr id="24624" name="Group 6"/>
            <p:cNvGrpSpPr>
              <a:grpSpLocks/>
            </p:cNvGrpSpPr>
            <p:nvPr/>
          </p:nvGrpSpPr>
          <p:grpSpPr bwMode="auto">
            <a:xfrm>
              <a:off x="8077200" y="2427288"/>
              <a:ext cx="838200" cy="533400"/>
              <a:chOff x="4368" y="1728"/>
              <a:chExt cx="528" cy="336"/>
            </a:xfrm>
          </p:grpSpPr>
          <p:sp>
            <p:nvSpPr>
              <p:cNvPr id="24627" name="Freeform 7"/>
              <p:cNvSpPr>
                <a:spLocks/>
              </p:cNvSpPr>
              <p:nvPr/>
            </p:nvSpPr>
            <p:spPr bwMode="auto">
              <a:xfrm>
                <a:off x="4368" y="1728"/>
                <a:ext cx="528" cy="336"/>
              </a:xfrm>
              <a:custGeom>
                <a:avLst/>
                <a:gdLst>
                  <a:gd name="T0" fmla="*/ 16 w 783"/>
                  <a:gd name="T1" fmla="*/ 0 h 288"/>
                  <a:gd name="T2" fmla="*/ 0 w 783"/>
                  <a:gd name="T3" fmla="*/ 496 h 288"/>
                  <a:gd name="T4" fmla="*/ 16 w 783"/>
                  <a:gd name="T5" fmla="*/ 988 h 288"/>
                  <a:gd name="T6" fmla="*/ 34 w 783"/>
                  <a:gd name="T7" fmla="*/ 484 h 288"/>
                  <a:gd name="T8" fmla="*/ 16 w 783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3"/>
                  <a:gd name="T16" fmla="*/ 0 h 288"/>
                  <a:gd name="T17" fmla="*/ 783 w 783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3" h="288">
                    <a:moveTo>
                      <a:pt x="384" y="0"/>
                    </a:moveTo>
                    <a:lnTo>
                      <a:pt x="0" y="144"/>
                    </a:lnTo>
                    <a:lnTo>
                      <a:pt x="384" y="288"/>
                    </a:lnTo>
                    <a:lnTo>
                      <a:pt x="783" y="141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>
                  <a:latin typeface="Palatino"/>
                  <a:cs typeface="Palatino"/>
                </a:endParaRPr>
              </a:p>
            </p:txBody>
          </p:sp>
          <p:sp>
            <p:nvSpPr>
              <p:cNvPr id="24628" name="Text Box 8"/>
              <p:cNvSpPr txBox="1">
                <a:spLocks noChangeArrowheads="1"/>
              </p:cNvSpPr>
              <p:nvPr/>
            </p:nvSpPr>
            <p:spPr bwMode="auto">
              <a:xfrm>
                <a:off x="4512" y="1776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800">
                    <a:latin typeface="Palatino"/>
                    <a:cs typeface="Palatino"/>
                  </a:rPr>
                  <a:t>U</a:t>
                </a:r>
              </a:p>
            </p:txBody>
          </p:sp>
        </p:grpSp>
        <p:cxnSp>
          <p:nvCxnSpPr>
            <p:cNvPr id="24625" name="AutoShape 9"/>
            <p:cNvCxnSpPr>
              <a:cxnSpLocks noChangeShapeType="1"/>
              <a:stCxn id="24623" idx="3"/>
            </p:cNvCxnSpPr>
            <p:nvPr/>
          </p:nvCxnSpPr>
          <p:spPr bwMode="auto">
            <a:xfrm>
              <a:off x="7558088" y="2312988"/>
              <a:ext cx="504825" cy="3810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26" name="AutoShape 10"/>
            <p:cNvCxnSpPr>
              <a:cxnSpLocks noChangeShapeType="1"/>
              <a:stCxn id="24622" idx="6"/>
            </p:cNvCxnSpPr>
            <p:nvPr/>
          </p:nvCxnSpPr>
          <p:spPr bwMode="auto">
            <a:xfrm flipV="1">
              <a:off x="7481888" y="2693988"/>
              <a:ext cx="581025" cy="47783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11" name="Group 12"/>
          <p:cNvGraphicFramePr>
            <a:graphicFrameLocks noGrp="1"/>
          </p:cNvGraphicFramePr>
          <p:nvPr>
            <p:extLst/>
          </p:nvPr>
        </p:nvGraphicFramePr>
        <p:xfrm>
          <a:off x="10363200" y="1524000"/>
          <a:ext cx="1278255" cy="1722438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O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U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3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3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3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3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3" name="Group 12"/>
          <p:cNvGraphicFramePr>
            <a:graphicFrameLocks noGrp="1"/>
          </p:cNvGraphicFramePr>
          <p:nvPr/>
        </p:nvGraphicFramePr>
        <p:xfrm>
          <a:off x="6553200" y="2454247"/>
          <a:ext cx="838200" cy="1050953"/>
        </p:xfrm>
        <a:graphic>
          <a:graphicData uri="http://schemas.openxmlformats.org/drawingml/2006/table">
            <a:tbl>
              <a:tblPr/>
              <a:tblGrid>
                <a:gridCol w="30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05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O</a:t>
                      </a:r>
                    </a:p>
                  </a:txBody>
                  <a:tcPr marT="45670" marB="4567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marT="45670" marB="456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</a:p>
                  </a:txBody>
                  <a:tcPr marT="45670" marB="4567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1/2</a:t>
                      </a:r>
                    </a:p>
                  </a:txBody>
                  <a:tcPr marT="45670" marB="456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</a:p>
                  </a:txBody>
                  <a:tcPr marT="45670" marB="4567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1/2</a:t>
                      </a:r>
                    </a:p>
                  </a:txBody>
                  <a:tcPr marT="45670" marB="456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673627"/>
            <a:ext cx="5715000" cy="318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60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7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7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7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79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79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of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721" y="1252954"/>
            <a:ext cx="6502400" cy="5638800"/>
          </a:xfrm>
        </p:spPr>
        <p:txBody>
          <a:bodyPr/>
          <a:lstStyle/>
          <a:p>
            <a:r>
              <a:rPr lang="en-US" sz="2400" dirty="0"/>
              <a:t>Before you see the forecast (no evidence)</a:t>
            </a:r>
          </a:p>
          <a:p>
            <a:pPr lvl="1"/>
            <a:r>
              <a:rPr lang="en-US" sz="2000" dirty="0">
                <a:solidFill>
                  <a:srgbClr val="C505BF"/>
                </a:solidFill>
              </a:rPr>
              <a:t>MEU(</a:t>
            </a:r>
            <a:r>
              <a:rPr lang="en-US" sz="2000" dirty="0" err="1">
                <a:solidFill>
                  <a:srgbClr val="C505BF"/>
                </a:solidFill>
              </a:rPr>
              <a:t>ø</a:t>
            </a:r>
            <a:r>
              <a:rPr lang="en-US" sz="2000" dirty="0">
                <a:solidFill>
                  <a:srgbClr val="C505BF"/>
                </a:solidFill>
              </a:rPr>
              <a:t>) = </a:t>
            </a:r>
            <a:r>
              <a:rPr lang="en-US" sz="2000" dirty="0" err="1">
                <a:solidFill>
                  <a:srgbClr val="C505BF"/>
                </a:solidFill>
              </a:rPr>
              <a:t>max</a:t>
            </a:r>
            <a:r>
              <a:rPr lang="en-US" sz="2000" baseline="-25000" dirty="0" err="1">
                <a:solidFill>
                  <a:srgbClr val="C505BF"/>
                </a:solidFill>
              </a:rPr>
              <a:t>a</a:t>
            </a:r>
            <a:r>
              <a:rPr lang="en-US" sz="2000" dirty="0" err="1">
                <a:solidFill>
                  <a:srgbClr val="C505BF"/>
                </a:solidFill>
              </a:rPr>
              <a:t>EU</a:t>
            </a:r>
            <a:r>
              <a:rPr lang="en-US" sz="2000" dirty="0">
                <a:solidFill>
                  <a:srgbClr val="C505BF"/>
                </a:solidFill>
              </a:rPr>
              <a:t>(a) = </a:t>
            </a:r>
            <a:r>
              <a:rPr lang="en-US" sz="2000" dirty="0">
                <a:solidFill>
                  <a:srgbClr val="0000FF"/>
                </a:solidFill>
              </a:rPr>
              <a:t>70</a:t>
            </a:r>
          </a:p>
          <a:p>
            <a:r>
              <a:rPr lang="en-US" sz="2400" b="1" i="1" dirty="0">
                <a:solidFill>
                  <a:srgbClr val="0000FF"/>
                </a:solidFill>
              </a:rPr>
              <a:t>What if you look at the forecast?</a:t>
            </a:r>
          </a:p>
          <a:p>
            <a:r>
              <a:rPr lang="en-US" sz="2400" dirty="0"/>
              <a:t>If Forecast=bad</a:t>
            </a:r>
          </a:p>
          <a:p>
            <a:pPr lvl="1">
              <a:buClr>
                <a:srgbClr val="000000"/>
              </a:buClr>
            </a:pPr>
            <a:r>
              <a:rPr lang="en-US" sz="2000" dirty="0">
                <a:solidFill>
                  <a:srgbClr val="C505BF"/>
                </a:solidFill>
              </a:rPr>
              <a:t>MEU(F=bad) = </a:t>
            </a:r>
            <a:r>
              <a:rPr lang="en-US" sz="2000" dirty="0" err="1">
                <a:solidFill>
                  <a:srgbClr val="C505BF"/>
                </a:solidFill>
              </a:rPr>
              <a:t>max</a:t>
            </a:r>
            <a:r>
              <a:rPr lang="en-US" sz="2000" baseline="-25000" dirty="0" err="1">
                <a:solidFill>
                  <a:srgbClr val="C505BF"/>
                </a:solidFill>
              </a:rPr>
              <a:t>a</a:t>
            </a:r>
            <a:r>
              <a:rPr lang="en-US" sz="2000" dirty="0" err="1">
                <a:solidFill>
                  <a:srgbClr val="C505BF"/>
                </a:solidFill>
              </a:rPr>
              <a:t>EU</a:t>
            </a:r>
            <a:r>
              <a:rPr lang="en-US" sz="2000" dirty="0">
                <a:solidFill>
                  <a:srgbClr val="C505BF"/>
                </a:solidFill>
              </a:rPr>
              <a:t>(a | F=bad) = </a:t>
            </a:r>
            <a:r>
              <a:rPr lang="en-US" sz="2000" dirty="0">
                <a:solidFill>
                  <a:srgbClr val="0000FF"/>
                </a:solidFill>
              </a:rPr>
              <a:t>53</a:t>
            </a:r>
          </a:p>
          <a:p>
            <a:r>
              <a:rPr lang="en-US" sz="2400" dirty="0"/>
              <a:t>If Forecast=good</a:t>
            </a:r>
          </a:p>
          <a:p>
            <a:pPr lvl="1">
              <a:buClr>
                <a:srgbClr val="000000"/>
              </a:buClr>
            </a:pPr>
            <a:r>
              <a:rPr lang="en-US" sz="2000" dirty="0">
                <a:solidFill>
                  <a:srgbClr val="C505BF"/>
                </a:solidFill>
              </a:rPr>
              <a:t>MEU(F=good) = </a:t>
            </a:r>
            <a:r>
              <a:rPr lang="en-US" sz="2000" dirty="0" err="1">
                <a:solidFill>
                  <a:srgbClr val="C505BF"/>
                </a:solidFill>
              </a:rPr>
              <a:t>max</a:t>
            </a:r>
            <a:r>
              <a:rPr lang="en-US" sz="2000" baseline="-25000" dirty="0" err="1">
                <a:solidFill>
                  <a:srgbClr val="C505BF"/>
                </a:solidFill>
              </a:rPr>
              <a:t>a</a:t>
            </a:r>
            <a:r>
              <a:rPr lang="en-US" sz="2000" dirty="0" err="1">
                <a:solidFill>
                  <a:srgbClr val="C505BF"/>
                </a:solidFill>
              </a:rPr>
              <a:t>EU</a:t>
            </a:r>
            <a:r>
              <a:rPr lang="en-US" sz="2000" dirty="0">
                <a:solidFill>
                  <a:srgbClr val="C505BF"/>
                </a:solidFill>
              </a:rPr>
              <a:t>(a | F=good) = </a:t>
            </a:r>
            <a:r>
              <a:rPr lang="en-US" sz="2000" dirty="0">
                <a:solidFill>
                  <a:srgbClr val="0000FF"/>
                </a:solidFill>
              </a:rPr>
              <a:t>89</a:t>
            </a:r>
          </a:p>
          <a:p>
            <a:pPr>
              <a:buClr>
                <a:srgbClr val="000000"/>
              </a:buClr>
            </a:pPr>
            <a:r>
              <a:rPr lang="en-US" sz="2400" b="1" i="1" dirty="0">
                <a:solidFill>
                  <a:srgbClr val="0000FF"/>
                </a:solidFill>
              </a:rPr>
              <a:t>But, we don’t know what the forecast will be ahead of time!</a:t>
            </a:r>
            <a:endParaRPr lang="en-US" sz="2400" dirty="0"/>
          </a:p>
          <a:p>
            <a:pPr>
              <a:buClr>
                <a:srgbClr val="000000"/>
              </a:buClr>
            </a:pPr>
            <a:r>
              <a:rPr lang="en-US" sz="2400" dirty="0"/>
              <a:t>So we need a distribution of P(F)</a:t>
            </a:r>
          </a:p>
          <a:p>
            <a:pPr>
              <a:buClr>
                <a:srgbClr val="000000"/>
              </a:buClr>
            </a:pPr>
            <a:r>
              <a:rPr lang="en-US" sz="2400" dirty="0"/>
              <a:t>Expected utility given forecast</a:t>
            </a:r>
          </a:p>
          <a:p>
            <a:pPr lvl="1">
              <a:buClr>
                <a:srgbClr val="000000"/>
              </a:buClr>
            </a:pPr>
            <a:r>
              <a:rPr lang="en-US" sz="2000" dirty="0">
                <a:solidFill>
                  <a:srgbClr val="C505BF"/>
                </a:solidFill>
              </a:rPr>
              <a:t> = </a:t>
            </a:r>
            <a:r>
              <a:rPr lang="en-US" sz="2000" dirty="0">
                <a:solidFill>
                  <a:srgbClr val="FF0000"/>
                </a:solidFill>
              </a:rPr>
              <a:t>0.35 </a:t>
            </a:r>
            <a:r>
              <a:rPr lang="en-US" sz="2000" dirty="0">
                <a:solidFill>
                  <a:srgbClr val="C505BF"/>
                </a:solidFill>
              </a:rPr>
              <a:t>x </a:t>
            </a:r>
            <a:r>
              <a:rPr lang="en-US" sz="2000" dirty="0">
                <a:solidFill>
                  <a:srgbClr val="0000FF"/>
                </a:solidFill>
              </a:rPr>
              <a:t>53 </a:t>
            </a:r>
            <a:r>
              <a:rPr lang="en-US" sz="2000" dirty="0">
                <a:solidFill>
                  <a:srgbClr val="C505BF"/>
                </a:solidFill>
              </a:rPr>
              <a:t>+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0.65 </a:t>
            </a:r>
            <a:r>
              <a:rPr lang="en-US" sz="2000" dirty="0">
                <a:solidFill>
                  <a:srgbClr val="C505BF"/>
                </a:solidFill>
              </a:rPr>
              <a:t>x </a:t>
            </a:r>
            <a:r>
              <a:rPr lang="en-US" sz="2000" dirty="0">
                <a:solidFill>
                  <a:srgbClr val="0000FF"/>
                </a:solidFill>
              </a:rPr>
              <a:t>89</a:t>
            </a:r>
            <a:r>
              <a:rPr lang="en-US" sz="2000" dirty="0">
                <a:solidFill>
                  <a:srgbClr val="C505BF"/>
                </a:solidFill>
              </a:rPr>
              <a:t> = </a:t>
            </a:r>
            <a:r>
              <a:rPr lang="en-US" sz="2000" dirty="0">
                <a:solidFill>
                  <a:srgbClr val="0000FF"/>
                </a:solidFill>
              </a:rPr>
              <a:t>76.4</a:t>
            </a:r>
          </a:p>
          <a:p>
            <a:pPr lvl="0">
              <a:buClr>
                <a:srgbClr val="000000"/>
              </a:buClr>
            </a:pPr>
            <a:r>
              <a:rPr lang="en-US" sz="2400" b="1" i="1" dirty="0">
                <a:solidFill>
                  <a:srgbClr val="FF0000"/>
                </a:solidFill>
              </a:rPr>
              <a:t>Value of information </a:t>
            </a:r>
            <a:r>
              <a:rPr lang="en-US" sz="2400" dirty="0">
                <a:solidFill>
                  <a:srgbClr val="333399"/>
                </a:solidFill>
              </a:rPr>
              <a:t>= </a:t>
            </a:r>
            <a:r>
              <a:rPr lang="en-US" sz="2400" dirty="0">
                <a:solidFill>
                  <a:srgbClr val="0000FF"/>
                </a:solidFill>
              </a:rPr>
              <a:t>76.4</a:t>
            </a:r>
            <a:r>
              <a:rPr lang="en-US" sz="2400" dirty="0">
                <a:solidFill>
                  <a:srgbClr val="333399"/>
                </a:solidFill>
              </a:rPr>
              <a:t>-</a:t>
            </a:r>
            <a:r>
              <a:rPr lang="en-US" sz="2400" dirty="0">
                <a:solidFill>
                  <a:srgbClr val="0000FF"/>
                </a:solidFill>
              </a:rPr>
              <a:t>70</a:t>
            </a:r>
            <a:r>
              <a:rPr lang="en-US" sz="2400" dirty="0">
                <a:solidFill>
                  <a:srgbClr val="333399"/>
                </a:solidFill>
              </a:rPr>
              <a:t> = </a:t>
            </a:r>
            <a:r>
              <a:rPr lang="en-US" sz="2400" dirty="0">
                <a:solidFill>
                  <a:srgbClr val="0000FF"/>
                </a:solidFill>
              </a:rPr>
              <a:t>6.4</a:t>
            </a:r>
            <a:endParaRPr lang="en-US" dirty="0">
              <a:solidFill>
                <a:srgbClr val="0000FF"/>
              </a:solidFill>
            </a:endParaRPr>
          </a:p>
          <a:p>
            <a:pPr lvl="1"/>
            <a:endParaRPr lang="en-US" sz="1600" dirty="0">
              <a:solidFill>
                <a:srgbClr val="0000FF"/>
              </a:solidFill>
            </a:endParaRPr>
          </a:p>
          <a:p>
            <a:pPr lvl="1"/>
            <a:endParaRPr lang="en-US" sz="2000" dirty="0"/>
          </a:p>
          <a:p>
            <a:endParaRPr lang="en-US" sz="2400" dirty="0">
              <a:solidFill>
                <a:srgbClr val="0000FF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9633093" y="4648200"/>
            <a:ext cx="1447800" cy="1470865"/>
            <a:chOff x="5867400" y="2514600"/>
            <a:chExt cx="2590800" cy="2632075"/>
          </a:xfrm>
        </p:grpSpPr>
        <p:cxnSp>
          <p:nvCxnSpPr>
            <p:cNvPr id="4" name="AutoShape 3"/>
            <p:cNvCxnSpPr>
              <a:cxnSpLocks noChangeShapeType="1"/>
              <a:stCxn id="5" idx="4"/>
              <a:endCxn id="6" idx="0"/>
            </p:cNvCxnSpPr>
            <p:nvPr/>
          </p:nvCxnSpPr>
          <p:spPr bwMode="auto">
            <a:xfrm>
              <a:off x="6478588" y="4114800"/>
              <a:ext cx="0" cy="4572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5867400" y="3540125"/>
              <a:ext cx="1222375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dirty="0">
                  <a:latin typeface="Calibri"/>
                  <a:cs typeface="Calibri"/>
                </a:rPr>
                <a:t>Weather</a:t>
              </a:r>
            </a:p>
          </p:txBody>
        </p:sp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5867400" y="4572000"/>
              <a:ext cx="1222375" cy="574675"/>
            </a:xfrm>
            <a:prstGeom prst="ellipse">
              <a:avLst/>
            </a:prstGeom>
            <a:solidFill>
              <a:srgbClr val="FF66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 dirty="0">
                  <a:latin typeface="Calibri"/>
                  <a:cs typeface="Calibri"/>
                </a:rPr>
                <a:t>bad</a:t>
              </a: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5943600" y="2514600"/>
              <a:ext cx="1143000" cy="5334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dirty="0">
                  <a:latin typeface="Calibri"/>
                  <a:cs typeface="Calibri"/>
                </a:rPr>
                <a:t>Umbrella</a:t>
              </a:r>
            </a:p>
          </p:txBody>
        </p:sp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7620000" y="3124200"/>
              <a:ext cx="838200" cy="533400"/>
              <a:chOff x="4368" y="1728"/>
              <a:chExt cx="528" cy="336"/>
            </a:xfrm>
          </p:grpSpPr>
          <p:sp>
            <p:nvSpPr>
              <p:cNvPr id="9" name="Freeform 8"/>
              <p:cNvSpPr>
                <a:spLocks/>
              </p:cNvSpPr>
              <p:nvPr/>
            </p:nvSpPr>
            <p:spPr bwMode="auto">
              <a:xfrm>
                <a:off x="4368" y="1728"/>
                <a:ext cx="528" cy="336"/>
              </a:xfrm>
              <a:custGeom>
                <a:avLst/>
                <a:gdLst>
                  <a:gd name="T0" fmla="*/ 16 w 783"/>
                  <a:gd name="T1" fmla="*/ 0 h 288"/>
                  <a:gd name="T2" fmla="*/ 0 w 783"/>
                  <a:gd name="T3" fmla="*/ 496 h 288"/>
                  <a:gd name="T4" fmla="*/ 16 w 783"/>
                  <a:gd name="T5" fmla="*/ 988 h 288"/>
                  <a:gd name="T6" fmla="*/ 34 w 783"/>
                  <a:gd name="T7" fmla="*/ 484 h 288"/>
                  <a:gd name="T8" fmla="*/ 16 w 783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3"/>
                  <a:gd name="T16" fmla="*/ 0 h 288"/>
                  <a:gd name="T17" fmla="*/ 783 w 783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3" h="288">
                    <a:moveTo>
                      <a:pt x="384" y="0"/>
                    </a:moveTo>
                    <a:lnTo>
                      <a:pt x="0" y="144"/>
                    </a:lnTo>
                    <a:lnTo>
                      <a:pt x="384" y="288"/>
                    </a:lnTo>
                    <a:lnTo>
                      <a:pt x="783" y="141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>
                  <a:latin typeface="Calibri"/>
                  <a:cs typeface="Calibri"/>
                </a:endParaRPr>
              </a:p>
            </p:txBody>
          </p:sp>
          <p:sp>
            <p:nvSpPr>
              <p:cNvPr id="10" name="Text Box 9"/>
              <p:cNvSpPr txBox="1">
                <a:spLocks noChangeArrowheads="1"/>
              </p:cNvSpPr>
              <p:nvPr/>
            </p:nvSpPr>
            <p:spPr bwMode="auto">
              <a:xfrm>
                <a:off x="4484" y="1730"/>
                <a:ext cx="240" cy="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200" dirty="0">
                    <a:latin typeface="Calibri"/>
                    <a:cs typeface="Calibri"/>
                  </a:rPr>
                  <a:t>U</a:t>
                </a:r>
              </a:p>
            </p:txBody>
          </p:sp>
        </p:grpSp>
        <p:cxnSp>
          <p:nvCxnSpPr>
            <p:cNvPr id="11" name="AutoShape 10"/>
            <p:cNvCxnSpPr>
              <a:cxnSpLocks noChangeShapeType="1"/>
              <a:stCxn id="7" idx="3"/>
            </p:cNvCxnSpPr>
            <p:nvPr/>
          </p:nvCxnSpPr>
          <p:spPr bwMode="auto">
            <a:xfrm>
              <a:off x="7086600" y="2781300"/>
              <a:ext cx="609600" cy="5715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AutoShape 11"/>
            <p:cNvCxnSpPr>
              <a:cxnSpLocks noChangeShapeType="1"/>
            </p:cNvCxnSpPr>
            <p:nvPr/>
          </p:nvCxnSpPr>
          <p:spPr bwMode="auto">
            <a:xfrm flipV="1">
              <a:off x="7086600" y="3429000"/>
              <a:ext cx="609600" cy="3810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8" name="Group 17"/>
          <p:cNvGrpSpPr/>
          <p:nvPr/>
        </p:nvGrpSpPr>
        <p:grpSpPr>
          <a:xfrm>
            <a:off x="6889893" y="4648200"/>
            <a:ext cx="1447800" cy="1470865"/>
            <a:chOff x="5867400" y="2514600"/>
            <a:chExt cx="2590800" cy="2632075"/>
          </a:xfrm>
        </p:grpSpPr>
        <p:cxnSp>
          <p:nvCxnSpPr>
            <p:cNvPr id="19" name="AutoShape 3"/>
            <p:cNvCxnSpPr>
              <a:cxnSpLocks noChangeShapeType="1"/>
              <a:stCxn id="20" idx="4"/>
              <a:endCxn id="21" idx="0"/>
            </p:cNvCxnSpPr>
            <p:nvPr/>
          </p:nvCxnSpPr>
          <p:spPr bwMode="auto">
            <a:xfrm>
              <a:off x="6478588" y="4114800"/>
              <a:ext cx="0" cy="4572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5867400" y="3540125"/>
              <a:ext cx="1222375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dirty="0">
                  <a:latin typeface="Calibri"/>
                  <a:cs typeface="Calibri"/>
                </a:rPr>
                <a:t>Weather</a:t>
              </a:r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5867400" y="4572000"/>
              <a:ext cx="1222375" cy="574675"/>
            </a:xfrm>
            <a:prstGeom prst="ellipse">
              <a:avLst/>
            </a:prstGeom>
            <a:solidFill>
              <a:srgbClr val="18FF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 dirty="0">
                  <a:latin typeface="Calibri"/>
                  <a:cs typeface="Calibri"/>
                </a:rPr>
                <a:t>good</a:t>
              </a: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5943600" y="2514600"/>
              <a:ext cx="1143000" cy="5334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dirty="0">
                  <a:latin typeface="Calibri"/>
                  <a:cs typeface="Calibri"/>
                </a:rPr>
                <a:t>Umbrella</a:t>
              </a:r>
            </a:p>
          </p:txBody>
        </p:sp>
        <p:grpSp>
          <p:nvGrpSpPr>
            <p:cNvPr id="23" name="Group 22"/>
            <p:cNvGrpSpPr>
              <a:grpSpLocks/>
            </p:cNvGrpSpPr>
            <p:nvPr/>
          </p:nvGrpSpPr>
          <p:grpSpPr bwMode="auto">
            <a:xfrm>
              <a:off x="7620000" y="3124200"/>
              <a:ext cx="838200" cy="533400"/>
              <a:chOff x="4368" y="1728"/>
              <a:chExt cx="528" cy="336"/>
            </a:xfrm>
          </p:grpSpPr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4368" y="1728"/>
                <a:ext cx="528" cy="336"/>
              </a:xfrm>
              <a:custGeom>
                <a:avLst/>
                <a:gdLst>
                  <a:gd name="T0" fmla="*/ 16 w 783"/>
                  <a:gd name="T1" fmla="*/ 0 h 288"/>
                  <a:gd name="T2" fmla="*/ 0 w 783"/>
                  <a:gd name="T3" fmla="*/ 496 h 288"/>
                  <a:gd name="T4" fmla="*/ 16 w 783"/>
                  <a:gd name="T5" fmla="*/ 988 h 288"/>
                  <a:gd name="T6" fmla="*/ 34 w 783"/>
                  <a:gd name="T7" fmla="*/ 484 h 288"/>
                  <a:gd name="T8" fmla="*/ 16 w 783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3"/>
                  <a:gd name="T16" fmla="*/ 0 h 288"/>
                  <a:gd name="T17" fmla="*/ 783 w 783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3" h="288">
                    <a:moveTo>
                      <a:pt x="384" y="0"/>
                    </a:moveTo>
                    <a:lnTo>
                      <a:pt x="0" y="144"/>
                    </a:lnTo>
                    <a:lnTo>
                      <a:pt x="384" y="288"/>
                    </a:lnTo>
                    <a:lnTo>
                      <a:pt x="783" y="141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>
                  <a:latin typeface="Calibri"/>
                  <a:cs typeface="Calibri"/>
                </a:endParaRPr>
              </a:p>
            </p:txBody>
          </p:sp>
          <p:sp>
            <p:nvSpPr>
              <p:cNvPr id="27" name="Text Box 9"/>
              <p:cNvSpPr txBox="1">
                <a:spLocks noChangeArrowheads="1"/>
              </p:cNvSpPr>
              <p:nvPr/>
            </p:nvSpPr>
            <p:spPr bwMode="auto">
              <a:xfrm>
                <a:off x="4484" y="1730"/>
                <a:ext cx="240" cy="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200" dirty="0">
                    <a:latin typeface="Calibri"/>
                    <a:cs typeface="Calibri"/>
                  </a:rPr>
                  <a:t>U</a:t>
                </a:r>
              </a:p>
            </p:txBody>
          </p:sp>
        </p:grpSp>
        <p:cxnSp>
          <p:nvCxnSpPr>
            <p:cNvPr id="24" name="AutoShape 10"/>
            <p:cNvCxnSpPr>
              <a:cxnSpLocks noChangeShapeType="1"/>
              <a:stCxn id="22" idx="3"/>
            </p:cNvCxnSpPr>
            <p:nvPr/>
          </p:nvCxnSpPr>
          <p:spPr bwMode="auto">
            <a:xfrm>
              <a:off x="7086600" y="2781300"/>
              <a:ext cx="609600" cy="5715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AutoShape 11"/>
            <p:cNvCxnSpPr>
              <a:cxnSpLocks noChangeShapeType="1"/>
            </p:cNvCxnSpPr>
            <p:nvPr/>
          </p:nvCxnSpPr>
          <p:spPr bwMode="auto">
            <a:xfrm flipV="1">
              <a:off x="7086600" y="3429000"/>
              <a:ext cx="609600" cy="3810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8" name="Group 27"/>
          <p:cNvGrpSpPr/>
          <p:nvPr/>
        </p:nvGrpSpPr>
        <p:grpSpPr>
          <a:xfrm>
            <a:off x="8293100" y="1409700"/>
            <a:ext cx="1447800" cy="1470865"/>
            <a:chOff x="5867400" y="2514600"/>
            <a:chExt cx="2590800" cy="2632075"/>
          </a:xfrm>
        </p:grpSpPr>
        <p:cxnSp>
          <p:nvCxnSpPr>
            <p:cNvPr id="29" name="AutoShape 3"/>
            <p:cNvCxnSpPr>
              <a:cxnSpLocks noChangeShapeType="1"/>
              <a:stCxn id="30" idx="4"/>
              <a:endCxn id="31" idx="0"/>
            </p:cNvCxnSpPr>
            <p:nvPr/>
          </p:nvCxnSpPr>
          <p:spPr bwMode="auto">
            <a:xfrm>
              <a:off x="6478588" y="4114800"/>
              <a:ext cx="0" cy="4572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5867400" y="3540125"/>
              <a:ext cx="1222375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dirty="0">
                  <a:latin typeface="Calibri"/>
                  <a:cs typeface="Calibri"/>
                </a:rPr>
                <a:t>Weather</a:t>
              </a:r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5867400" y="4572000"/>
              <a:ext cx="1222375" cy="57467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1100" dirty="0">
                  <a:latin typeface="Calibri"/>
                  <a:cs typeface="Calibri"/>
                </a:rPr>
                <a:t>Forecast</a:t>
              </a: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5943600" y="2514600"/>
              <a:ext cx="1143000" cy="5334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dirty="0">
                  <a:latin typeface="Calibri"/>
                  <a:cs typeface="Calibri"/>
                </a:rPr>
                <a:t>Umbrella</a:t>
              </a:r>
            </a:p>
          </p:txBody>
        </p:sp>
        <p:grpSp>
          <p:nvGrpSpPr>
            <p:cNvPr id="33" name="Group 32"/>
            <p:cNvGrpSpPr>
              <a:grpSpLocks/>
            </p:cNvGrpSpPr>
            <p:nvPr/>
          </p:nvGrpSpPr>
          <p:grpSpPr bwMode="auto">
            <a:xfrm>
              <a:off x="7620000" y="3124200"/>
              <a:ext cx="838200" cy="533400"/>
              <a:chOff x="4368" y="1728"/>
              <a:chExt cx="528" cy="336"/>
            </a:xfrm>
          </p:grpSpPr>
          <p:sp>
            <p:nvSpPr>
              <p:cNvPr id="36" name="Freeform 35"/>
              <p:cNvSpPr>
                <a:spLocks/>
              </p:cNvSpPr>
              <p:nvPr/>
            </p:nvSpPr>
            <p:spPr bwMode="auto">
              <a:xfrm>
                <a:off x="4368" y="1728"/>
                <a:ext cx="528" cy="336"/>
              </a:xfrm>
              <a:custGeom>
                <a:avLst/>
                <a:gdLst>
                  <a:gd name="T0" fmla="*/ 16 w 783"/>
                  <a:gd name="T1" fmla="*/ 0 h 288"/>
                  <a:gd name="T2" fmla="*/ 0 w 783"/>
                  <a:gd name="T3" fmla="*/ 496 h 288"/>
                  <a:gd name="T4" fmla="*/ 16 w 783"/>
                  <a:gd name="T5" fmla="*/ 988 h 288"/>
                  <a:gd name="T6" fmla="*/ 34 w 783"/>
                  <a:gd name="T7" fmla="*/ 484 h 288"/>
                  <a:gd name="T8" fmla="*/ 16 w 783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3"/>
                  <a:gd name="T16" fmla="*/ 0 h 288"/>
                  <a:gd name="T17" fmla="*/ 783 w 783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3" h="288">
                    <a:moveTo>
                      <a:pt x="384" y="0"/>
                    </a:moveTo>
                    <a:lnTo>
                      <a:pt x="0" y="144"/>
                    </a:lnTo>
                    <a:lnTo>
                      <a:pt x="384" y="288"/>
                    </a:lnTo>
                    <a:lnTo>
                      <a:pt x="783" y="141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>
                  <a:latin typeface="Calibri"/>
                  <a:cs typeface="Calibri"/>
                </a:endParaRPr>
              </a:p>
            </p:txBody>
          </p:sp>
          <p:sp>
            <p:nvSpPr>
              <p:cNvPr id="37" name="Text Box 9"/>
              <p:cNvSpPr txBox="1">
                <a:spLocks noChangeArrowheads="1"/>
              </p:cNvSpPr>
              <p:nvPr/>
            </p:nvSpPr>
            <p:spPr bwMode="auto">
              <a:xfrm>
                <a:off x="4484" y="1730"/>
                <a:ext cx="240" cy="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200" dirty="0">
                    <a:latin typeface="Calibri"/>
                    <a:cs typeface="Calibri"/>
                  </a:rPr>
                  <a:t>U</a:t>
                </a:r>
              </a:p>
            </p:txBody>
          </p:sp>
        </p:grpSp>
        <p:cxnSp>
          <p:nvCxnSpPr>
            <p:cNvPr id="34" name="AutoShape 10"/>
            <p:cNvCxnSpPr>
              <a:cxnSpLocks noChangeShapeType="1"/>
              <a:stCxn id="32" idx="3"/>
            </p:cNvCxnSpPr>
            <p:nvPr/>
          </p:nvCxnSpPr>
          <p:spPr bwMode="auto">
            <a:xfrm>
              <a:off x="7086600" y="2781300"/>
              <a:ext cx="609600" cy="5715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11"/>
            <p:cNvCxnSpPr>
              <a:cxnSpLocks noChangeShapeType="1"/>
            </p:cNvCxnSpPr>
            <p:nvPr/>
          </p:nvCxnSpPr>
          <p:spPr bwMode="auto">
            <a:xfrm flipV="1">
              <a:off x="7086600" y="3429000"/>
              <a:ext cx="609600" cy="3810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2" name="Group 81"/>
          <p:cNvGrpSpPr/>
          <p:nvPr/>
        </p:nvGrpSpPr>
        <p:grpSpPr>
          <a:xfrm>
            <a:off x="8915400" y="6096000"/>
            <a:ext cx="2089293" cy="609600"/>
            <a:chOff x="6140307" y="6096000"/>
            <a:chExt cx="2089293" cy="609600"/>
          </a:xfrm>
        </p:grpSpPr>
        <p:sp>
          <p:nvSpPr>
            <p:cNvPr id="47" name="AutoShape 19"/>
            <p:cNvSpPr>
              <a:spLocks noChangeArrowheads="1"/>
            </p:cNvSpPr>
            <p:nvPr/>
          </p:nvSpPr>
          <p:spPr bwMode="auto">
            <a:xfrm>
              <a:off x="7027583" y="6096000"/>
              <a:ext cx="382588" cy="271463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cxnSp>
          <p:nvCxnSpPr>
            <p:cNvPr id="48" name="AutoShape 10"/>
            <p:cNvCxnSpPr>
              <a:cxnSpLocks noChangeShapeType="1"/>
            </p:cNvCxnSpPr>
            <p:nvPr/>
          </p:nvCxnSpPr>
          <p:spPr bwMode="auto">
            <a:xfrm>
              <a:off x="7226300" y="6359338"/>
              <a:ext cx="698500" cy="18977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" name="AutoShape 10"/>
            <p:cNvCxnSpPr>
              <a:cxnSpLocks noChangeShapeType="1"/>
            </p:cNvCxnSpPr>
            <p:nvPr/>
          </p:nvCxnSpPr>
          <p:spPr bwMode="auto">
            <a:xfrm flipH="1">
              <a:off x="6477000" y="6359338"/>
              <a:ext cx="741082" cy="20134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0" name="TextBox 49"/>
            <p:cNvSpPr txBox="1"/>
            <p:nvPr/>
          </p:nvSpPr>
          <p:spPr>
            <a:xfrm>
              <a:off x="6259015" y="6138446"/>
              <a:ext cx="6751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C505BF"/>
                  </a:solidFill>
                </a:rPr>
                <a:t>leave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467600" y="6126778"/>
              <a:ext cx="5724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C505BF"/>
                  </a:solidFill>
                </a:rPr>
                <a:t>take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140307" y="6367046"/>
              <a:ext cx="4128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1"/>
              <a:r>
                <a:rPr lang="en-US" sz="1600" dirty="0">
                  <a:solidFill>
                    <a:srgbClr val="0000FF"/>
                  </a:solidFill>
                </a:rPr>
                <a:t>34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816707" y="6367046"/>
              <a:ext cx="4128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1"/>
              <a:r>
                <a:rPr lang="en-US" sz="1600" dirty="0">
                  <a:solidFill>
                    <a:srgbClr val="0000FF"/>
                  </a:solidFill>
                </a:rPr>
                <a:t>53</a:t>
              </a: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7010400" y="3022600"/>
            <a:ext cx="3276600" cy="821154"/>
            <a:chOff x="7010400" y="3022600"/>
            <a:chExt cx="3276600" cy="821154"/>
          </a:xfrm>
        </p:grpSpPr>
        <p:sp>
          <p:nvSpPr>
            <p:cNvPr id="41" name="AutoShape 19"/>
            <p:cNvSpPr>
              <a:spLocks noChangeArrowheads="1"/>
            </p:cNvSpPr>
            <p:nvPr/>
          </p:nvSpPr>
          <p:spPr bwMode="auto">
            <a:xfrm>
              <a:off x="8483601" y="3022600"/>
              <a:ext cx="382588" cy="271463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cxnSp>
          <p:nvCxnSpPr>
            <p:cNvPr id="42" name="AutoShape 10"/>
            <p:cNvCxnSpPr>
              <a:cxnSpLocks noChangeShapeType="1"/>
            </p:cNvCxnSpPr>
            <p:nvPr/>
          </p:nvCxnSpPr>
          <p:spPr bwMode="auto">
            <a:xfrm>
              <a:off x="8682318" y="3285938"/>
              <a:ext cx="1274482" cy="34626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AutoShape 10"/>
            <p:cNvCxnSpPr>
              <a:cxnSpLocks noChangeShapeType="1"/>
            </p:cNvCxnSpPr>
            <p:nvPr/>
          </p:nvCxnSpPr>
          <p:spPr bwMode="auto">
            <a:xfrm flipH="1">
              <a:off x="7399618" y="3285938"/>
              <a:ext cx="1274482" cy="34626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5" name="TextBox 44"/>
            <p:cNvSpPr txBox="1"/>
            <p:nvPr/>
          </p:nvSpPr>
          <p:spPr>
            <a:xfrm>
              <a:off x="7429500" y="3135868"/>
              <a:ext cx="6751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C505BF"/>
                  </a:solidFill>
                </a:rPr>
                <a:t>leave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154615" y="3124200"/>
              <a:ext cx="5724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C505BF"/>
                  </a:solidFill>
                </a:rPr>
                <a:t>take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010400" y="3505200"/>
              <a:ext cx="4128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1"/>
              <a:r>
                <a:rPr lang="en-US" sz="1600" dirty="0">
                  <a:solidFill>
                    <a:srgbClr val="0000FF"/>
                  </a:solidFill>
                </a:rPr>
                <a:t>70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9874107" y="3505200"/>
              <a:ext cx="4128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1"/>
              <a:r>
                <a:rPr lang="en-US" sz="1600" dirty="0">
                  <a:solidFill>
                    <a:srgbClr val="0000FF"/>
                  </a:solidFill>
                </a:rPr>
                <a:t>35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6172200" y="6096000"/>
            <a:ext cx="2063893" cy="609600"/>
            <a:chOff x="8959707" y="6096000"/>
            <a:chExt cx="2063893" cy="609600"/>
          </a:xfrm>
        </p:grpSpPr>
        <p:sp>
          <p:nvSpPr>
            <p:cNvPr id="63" name="AutoShape 19"/>
            <p:cNvSpPr>
              <a:spLocks noChangeArrowheads="1"/>
            </p:cNvSpPr>
            <p:nvPr/>
          </p:nvSpPr>
          <p:spPr bwMode="auto">
            <a:xfrm>
              <a:off x="9821583" y="6096000"/>
              <a:ext cx="382588" cy="271463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cxnSp>
          <p:nvCxnSpPr>
            <p:cNvPr id="64" name="AutoShape 10"/>
            <p:cNvCxnSpPr>
              <a:cxnSpLocks noChangeShapeType="1"/>
            </p:cNvCxnSpPr>
            <p:nvPr/>
          </p:nvCxnSpPr>
          <p:spPr bwMode="auto">
            <a:xfrm>
              <a:off x="10020300" y="6359338"/>
              <a:ext cx="698500" cy="18977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5" name="TextBox 64"/>
            <p:cNvSpPr txBox="1"/>
            <p:nvPr/>
          </p:nvSpPr>
          <p:spPr>
            <a:xfrm>
              <a:off x="9053015" y="6138446"/>
              <a:ext cx="6751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C505BF"/>
                  </a:solidFill>
                </a:rPr>
                <a:t>leave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0261600" y="6126778"/>
              <a:ext cx="5724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C505BF"/>
                  </a:solidFill>
                </a:rPr>
                <a:t>take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959707" y="6367046"/>
              <a:ext cx="4128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1"/>
              <a:r>
                <a:rPr lang="en-US" sz="1600" dirty="0">
                  <a:solidFill>
                    <a:srgbClr val="0000FF"/>
                  </a:solidFill>
                </a:rPr>
                <a:t>89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0610707" y="6367046"/>
              <a:ext cx="4128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1"/>
              <a:r>
                <a:rPr lang="en-US" sz="1600" dirty="0">
                  <a:solidFill>
                    <a:srgbClr val="0000FF"/>
                  </a:solidFill>
                </a:rPr>
                <a:t>25</a:t>
              </a:r>
            </a:p>
          </p:txBody>
        </p:sp>
        <p:cxnSp>
          <p:nvCxnSpPr>
            <p:cNvPr id="69" name="AutoShape 10"/>
            <p:cNvCxnSpPr>
              <a:cxnSpLocks noChangeShapeType="1"/>
            </p:cNvCxnSpPr>
            <p:nvPr/>
          </p:nvCxnSpPr>
          <p:spPr bwMode="auto">
            <a:xfrm flipH="1">
              <a:off x="9271000" y="6351857"/>
              <a:ext cx="741082" cy="20134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5" name="Group 84"/>
          <p:cNvGrpSpPr/>
          <p:nvPr/>
        </p:nvGrpSpPr>
        <p:grpSpPr>
          <a:xfrm>
            <a:off x="7620000" y="3276600"/>
            <a:ext cx="1096975" cy="914400"/>
            <a:chOff x="7620000" y="3276600"/>
            <a:chExt cx="1096975" cy="914400"/>
          </a:xfrm>
        </p:grpSpPr>
        <p:cxnSp>
          <p:nvCxnSpPr>
            <p:cNvPr id="70" name="AutoShape 10"/>
            <p:cNvCxnSpPr>
              <a:cxnSpLocks noChangeShapeType="1"/>
            </p:cNvCxnSpPr>
            <p:nvPr/>
          </p:nvCxnSpPr>
          <p:spPr bwMode="auto">
            <a:xfrm>
              <a:off x="8686800" y="3276600"/>
              <a:ext cx="0" cy="9144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2" name="TextBox 71"/>
            <p:cNvSpPr txBox="1"/>
            <p:nvPr/>
          </p:nvSpPr>
          <p:spPr>
            <a:xfrm>
              <a:off x="7620000" y="3733800"/>
              <a:ext cx="10969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C505BF"/>
                  </a:solidFill>
                </a:rPr>
                <a:t>observe F</a:t>
              </a: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7772400" y="4191000"/>
            <a:ext cx="1803214" cy="609600"/>
            <a:chOff x="7772400" y="4191000"/>
            <a:chExt cx="1803214" cy="609600"/>
          </a:xfrm>
        </p:grpSpPr>
        <p:cxnSp>
          <p:nvCxnSpPr>
            <p:cNvPr id="74" name="AutoShape 10"/>
            <p:cNvCxnSpPr>
              <a:cxnSpLocks noChangeShapeType="1"/>
            </p:cNvCxnSpPr>
            <p:nvPr/>
          </p:nvCxnSpPr>
          <p:spPr bwMode="auto">
            <a:xfrm>
              <a:off x="8674100" y="4454338"/>
              <a:ext cx="698500" cy="34626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5" name="AutoShape 10"/>
            <p:cNvCxnSpPr>
              <a:cxnSpLocks noChangeShapeType="1"/>
            </p:cNvCxnSpPr>
            <p:nvPr/>
          </p:nvCxnSpPr>
          <p:spPr bwMode="auto">
            <a:xfrm flipH="1">
              <a:off x="7924800" y="4454338"/>
              <a:ext cx="741082" cy="34626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3" name="Oval 25"/>
            <p:cNvSpPr>
              <a:spLocks noChangeArrowheads="1"/>
            </p:cNvSpPr>
            <p:nvPr/>
          </p:nvSpPr>
          <p:spPr bwMode="auto">
            <a:xfrm>
              <a:off x="8534400" y="4191000"/>
              <a:ext cx="282576" cy="282576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8991600" y="4309646"/>
              <a:ext cx="5840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1"/>
              <a:r>
                <a:rPr lang="en-US" sz="1600" dirty="0">
                  <a:solidFill>
                    <a:srgbClr val="FF0000"/>
                  </a:solidFill>
                </a:rPr>
                <a:t>0.35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7772400" y="4309646"/>
              <a:ext cx="5840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1"/>
              <a:r>
                <a:rPr lang="en-US" sz="1600" dirty="0">
                  <a:solidFill>
                    <a:srgbClr val="FF0000"/>
                  </a:solidFill>
                </a:rPr>
                <a:t>0.65</a:t>
              </a:r>
            </a:p>
          </p:txBody>
        </p:sp>
      </p:grpSp>
      <p:sp>
        <p:nvSpPr>
          <p:cNvPr id="83" name="Rounded Rectangular Callout 82"/>
          <p:cNvSpPr/>
          <p:nvPr/>
        </p:nvSpPr>
        <p:spPr>
          <a:xfrm>
            <a:off x="4036871" y="3615154"/>
            <a:ext cx="2667000" cy="457200"/>
          </a:xfrm>
          <a:prstGeom prst="wedgeRoundRectCallout">
            <a:avLst>
              <a:gd name="adj1" fmla="val -32478"/>
              <a:gd name="adj2" fmla="val 236327"/>
              <a:gd name="adj3" fmla="val 16667"/>
            </a:avLst>
          </a:prstGeom>
          <a:solidFill>
            <a:srgbClr val="FFFFFF"/>
          </a:soli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Bayes net inference!</a:t>
            </a:r>
          </a:p>
        </p:txBody>
      </p:sp>
      <p:graphicFrame>
        <p:nvGraphicFramePr>
          <p:cNvPr id="71" name="Group 71">
            <a:extLst>
              <a:ext uri="{FF2B5EF4-FFF2-40B4-BE49-F238E27FC236}">
                <a16:creationId xmlns:a16="http://schemas.microsoft.com/office/drawing/2014/main" id="{C671B245-D9EF-F547-82CB-8310B3AC4DD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014513" y="4577634"/>
          <a:ext cx="1101026" cy="822450"/>
        </p:xfrm>
        <a:graphic>
          <a:graphicData uri="http://schemas.openxmlformats.org/drawingml/2006/table">
            <a:tbl>
              <a:tblPr/>
              <a:tblGrid>
                <a:gridCol w="5295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1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</a:t>
                      </a:r>
                    </a:p>
                  </a:txBody>
                  <a:tcPr marT="45635" marB="456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P(F)</a:t>
                      </a:r>
                    </a:p>
                  </a:txBody>
                  <a:tcPr marT="45635" marB="456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1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good</a:t>
                      </a:r>
                    </a:p>
                  </a:txBody>
                  <a:tcPr marT="45635" marB="456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0.65</a:t>
                      </a:r>
                    </a:p>
                  </a:txBody>
                  <a:tcPr marT="45635" marB="456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1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bad</a:t>
                      </a:r>
                    </a:p>
                  </a:txBody>
                  <a:tcPr marT="45635" marB="456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0.35</a:t>
                      </a:r>
                    </a:p>
                  </a:txBody>
                  <a:tcPr marT="45635" marB="456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338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3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85"/>
  <p:tag name="DEFAULTHEIGHT" val="28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mat#1{\textcolor{BrickRed}{#1}}&#10;\def\lor{\vee}&#10;\def\land{\wedge}&#10;\def\implies{\Rightarrow}&#10;\def\indiff{\sim}&#10;\def\pref{\succ}&#10;\def\prefeq{\succeq}&#10;\def\nl{\\\phantom{xxx}}&#10;\def\al{\\}&#10;\def\lequiv{\Leftrightarrow}&#10;\begin{document}&#10;\mat{\[&#10;  \mbox{MEU}(e, E') = \sum_{e'} P(e' | e) \mbox{MEU}(e,e')&#10;\]}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40"/>
  <p:tag name="PICTUREFILESIZE" val="3186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mat#1{\textcolor{BrickRed}{#1}}&#10;\def\lor{\vee}&#10;\def\land{\wedge}&#10;\def\implies{\Rightarrow}&#10;\def\indiff{\sim}&#10;\def\pref{\succ}&#10;\def\prefeq{\succeq}&#10;\def\nl{\\\phantom{xxx}}&#10;\def\al{\\}&#10;\def\lequiv{\Leftrightarrow}&#10;\begin{document}&#10;\mat{\[&#10;  \mbox{MEU}(e, E') = \sum_{e'} P(e' | e) \mbox{MEU}(e,e')&#10;\]}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40"/>
  <p:tag name="PICTUREFILESIZE" val="3186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mat#1{\textcolor{BrickRed}{#1}}&#10;\def\lor{\vee}&#10;\def\land{\wedge}&#10;\def\implies{\Rightarrow}&#10;\def\indiff{\sim}&#10;\def\pref{\succ}&#10;\def\prefeq{\succeq}&#10;\def\nl{\\\phantom{xxx}}&#10;\def\al{\\}&#10;\def\lequiv{\Leftrightarrow}&#10;\begin{document}&#10;\mat{\[&#10;  \mbox{MEU}(e) = \max_{a} \sum_s \, P(s|e)\;U(s,a)&#10;\]}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MAGNIFICATION" val="1048"/>
  <p:tag name="ORIGWIDTH" val="318"/>
  <p:tag name="PICTUREFILESIZE" val="3088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=  template TPT1  env TPENV1  fore 0  back 16777215  eqnno 1"/>
  <p:tag name="FILENAME" val="TP_tmp"/>
  <p:tag name="ORIGWIDTH" val="7"/>
  <p:tag name="PICTUREFILESIZE" val="16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P(S_{t+1} = s' | S_t = s_t, A_t = a_t, S_{t-1}=s_{t-1},A_{t-1}, \ldots S_0 = s_0)  template TPT1  env TPENV1  fore 0  back 16777215  eqnno 1"/>
  <p:tag name="FILENAME" val="TP_tmp"/>
  <p:tag name="ORIGWIDTH" val="259"/>
  <p:tag name="PICTUREFILESIZE" val="824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P(S_{t+1} = s' | S_t = s_t, A_t = a_t)  template TPT1  env TPENV1  fore 0  back 16777215  eqnno 1"/>
  <p:tag name="FILENAME" val="TP_tmp"/>
  <p:tag name="ORIGWIDTH" val="126"/>
  <p:tag name="PICTUREFILESIZE" val="472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1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9"/>
  <p:tag name="PICTUREFILESIZE" val="98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\gamma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2"/>
  <p:tag name="PICTUREFILESIZE" val="170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\gamma^2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2"/>
  <p:tag name="PICTUREFILESIZE" val="320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1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9"/>
  <p:tag name="PICTUREFILESIZE" val="98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&#10;\mbox{EU}(\mathrm{leave}) = \sum_w P(w) U(\mathrm{leave},w)&#10;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MAGNIFICATION" val="2000"/>
  <p:tag name="ORIGWIDTH" val="144"/>
  <p:tag name="PICTUREFILESIZE" val="702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\gamma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2"/>
  <p:tag name="PICTUREFILESIZE" val="170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\gamma^2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2"/>
  <p:tag name="PICTUREFILESIZE" val="320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&#10;\mbox{EU}(\mathrm{take}) = \sum_w P(w) U(\mathrm{take},w)&#10;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MAGNIFICATION" val="2000"/>
  <p:tag name="ORIGWIDTH" val="138"/>
  <p:tag name="PICTUREFILESIZE" val="765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&#10;= 0.7 \cdot 20 + 0.3 \cdot 70 = 35&#10;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MAGNIFICATION" val="2000"/>
  <p:tag name="ORIGWIDTH" val="105"/>
  <p:tag name="PICTUREFILESIZE" val="354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&#10;= 0.7 \cdot 100 + 0.3 \cdot 0 = 70&#10;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MAGNIFICATION" val="2000"/>
  <p:tag name="ORIGWIDTH" val="106"/>
  <p:tag name="PICTUREFILESIZE" val="290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&#10;\mbox{MEU}(\o) = \max_a \mbox{EU}(a) = 70&#10;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MAGNIFICATION" val="2000"/>
  <p:tag name="ORIGWIDTH" val="121"/>
  <p:tag name="PICTUREFILESIZE" val="508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mat#1{\textcolor{BrickRed}{#1}}&#10;\def\lor{\vee}&#10;\def\land{\wedge}&#10;\def\implies{\Rightarrow}&#10;\def\indiff{\sim}&#10;\def\pref{\succ}&#10;\def\prefeq{\succeq}&#10;\def\nl{\\\phantom{xxx}}&#10;\def\al{\\}&#10;\def\lequiv{\Leftrightarrow}&#10;\begin{document}&#10;\mat{\[&#10;\mbox{VPI}(E'|e) = \mbox{MEU}(e,E') - \mbox{MEU}(e)&#10;\]}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42"/>
  <p:tag name="PICTUREFILESIZE" val="2248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mat#1{\textcolor{BrickRed}{#1}}&#10;\def\lor{\vee}&#10;\def\land{\wedge}&#10;\def\implies{\Rightarrow}&#10;\def\indiff{\sim}&#10;\def\pref{\succ}&#10;\def\prefeq{\succeq}&#10;\def\nl{\\\phantom{xxx}}&#10;\def\al{\\}&#10;\def\lequiv{\Leftrightarrow}&#10;\begin{document}&#10;\mat{\[&#10;  \mbox{MEU}(e) = \max_{a} \sum_s \, P(s|e)\;U(s,a)&#10;\]}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MAGNIFICATION" val="1048"/>
  <p:tag name="ORIGWIDTH" val="318"/>
  <p:tag name="PICTUREFILESIZE" val="3088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mat#1{\textcolor{BrickRed}{#1}}&#10;\def\lor{\vee}&#10;\def\land{\wedge}&#10;\def\implies{\Rightarrow}&#10;\def\indiff{\sim}&#10;\def\pref{\succ}&#10;\def\prefeq{\succeq}&#10;\def\nl{\\\phantom{xxx}}&#10;\def\al{\\}&#10;\def\lequiv{\Leftrightarrow}&#10;\begin{document}&#10;\mat{\[&#10;  \mbox{MEU}(e, e') = \max_a \sum_s \, P(s|e,e')\;U(s,a)&#10;\]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58"/>
  <p:tag name="BOXHEIGHT" val="416"/>
  <p:tag name="BOXFONT" val="10"/>
  <p:tag name="BOXWRAP" val="False"/>
  <p:tag name="WORKAROUNDTRANSPARENCYBUG" val="False"/>
  <p:tag name="ALLOWFONTSUBSTITUTION" val="False"/>
  <p:tag name="BITMAPFORMAT" val="png16m"/>
  <p:tag name="ORIGWIDTH" val="368"/>
  <p:tag name="PICTUREFILESIZE" val="34894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3 -- a-star search</Template>
  <TotalTime>77821</TotalTime>
  <Words>2864</Words>
  <Application>Microsoft Macintosh PowerPoint</Application>
  <PresentationFormat>Widescreen</PresentationFormat>
  <Paragraphs>616</Paragraphs>
  <Slides>40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0" baseType="lpstr">
      <vt:lpstr>cmmi10</vt:lpstr>
      <vt:lpstr>ＭＳ Ｐゴシック</vt:lpstr>
      <vt:lpstr>Arial</vt:lpstr>
      <vt:lpstr>Calibri</vt:lpstr>
      <vt:lpstr>Cambria Math</vt:lpstr>
      <vt:lpstr>Palatino</vt:lpstr>
      <vt:lpstr>Symbol</vt:lpstr>
      <vt:lpstr>Times New Roman</vt:lpstr>
      <vt:lpstr>Wingdings</vt:lpstr>
      <vt:lpstr>dan-berkeley-nlp-v1</vt:lpstr>
      <vt:lpstr>CS 188: Artificial Intelligence </vt:lpstr>
      <vt:lpstr>Decision Networks</vt:lpstr>
      <vt:lpstr>Maximum Expected Utility</vt:lpstr>
      <vt:lpstr>Example: Take an umbrella?</vt:lpstr>
      <vt:lpstr>Example: Take an umbrella?</vt:lpstr>
      <vt:lpstr>Value of Information</vt:lpstr>
      <vt:lpstr>A question to motivate VPI</vt:lpstr>
      <vt:lpstr>Value of Perfect Information</vt:lpstr>
      <vt:lpstr>Value of information</vt:lpstr>
      <vt:lpstr>Value of Information</vt:lpstr>
      <vt:lpstr>Value of Information</vt:lpstr>
      <vt:lpstr>VPI Properties</vt:lpstr>
      <vt:lpstr>Quick VPI Questions</vt:lpstr>
      <vt:lpstr>Value of Imperfect Information?</vt:lpstr>
      <vt:lpstr>VPI Question</vt:lpstr>
      <vt:lpstr>Decisions with unknown preferences</vt:lpstr>
      <vt:lpstr>Decisions with unknown preferences</vt:lpstr>
      <vt:lpstr>Off-switch problem (example)</vt:lpstr>
      <vt:lpstr>Off-switch problem (general proof)</vt:lpstr>
      <vt:lpstr>CS 188: Artificial Intelligence </vt:lpstr>
      <vt:lpstr>Sequential decisions under uncertainty</vt:lpstr>
      <vt:lpstr>Example: Grid World</vt:lpstr>
      <vt:lpstr>Markov Decision Process (MDP)</vt:lpstr>
      <vt:lpstr>Markov Decision Process (MDP)</vt:lpstr>
      <vt:lpstr>Grid World Actions</vt:lpstr>
      <vt:lpstr>Policies</vt:lpstr>
      <vt:lpstr>Optimal policy for r&gt;0</vt:lpstr>
      <vt:lpstr>Optimal policy for r&gt;0</vt:lpstr>
      <vt:lpstr>Sample Optimal Policies</vt:lpstr>
      <vt:lpstr>Example: Racing</vt:lpstr>
      <vt:lpstr>Example: Racing</vt:lpstr>
      <vt:lpstr>Racing Search Tree</vt:lpstr>
      <vt:lpstr>MDP Search Trees</vt:lpstr>
      <vt:lpstr>Utilities of Sequences</vt:lpstr>
      <vt:lpstr>Utilities of Sequences</vt:lpstr>
      <vt:lpstr>Discounting</vt:lpstr>
      <vt:lpstr>Discounting</vt:lpstr>
      <vt:lpstr>Discounting</vt:lpstr>
      <vt:lpstr>Quiz: Discounting</vt:lpstr>
      <vt:lpstr>Infinite Utilities?!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Microsoft Office User</cp:lastModifiedBy>
  <cp:revision>4185</cp:revision>
  <cp:lastPrinted>2014-03-13T16:53:01Z</cp:lastPrinted>
  <dcterms:created xsi:type="dcterms:W3CDTF">2004-08-27T04:16:05Z</dcterms:created>
  <dcterms:modified xsi:type="dcterms:W3CDTF">2022-07-19T09:44:11Z</dcterms:modified>
</cp:coreProperties>
</file>