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8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tags/tag24.xml" ContentType="application/vnd.openxmlformats-officedocument.presentationml.tags+xml"/>
  <Override PartName="/ppt/notesSlides/notesSlide42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45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46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47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48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49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50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51.xml" ContentType="application/vnd.openxmlformats-officedocument.presentationml.notesSlide+xml"/>
  <Override PartName="/ppt/tags/tag53.xml" ContentType="application/vnd.openxmlformats-officedocument.presentationml.tags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1" r:id="rId1"/>
  </p:sldMasterIdLst>
  <p:notesMasterIdLst>
    <p:notesMasterId r:id="rId59"/>
  </p:notesMasterIdLst>
  <p:handoutMasterIdLst>
    <p:handoutMasterId r:id="rId60"/>
  </p:handoutMasterIdLst>
  <p:sldIdLst>
    <p:sldId id="893" r:id="rId2"/>
    <p:sldId id="859" r:id="rId3"/>
    <p:sldId id="982" r:id="rId4"/>
    <p:sldId id="979" r:id="rId5"/>
    <p:sldId id="985" r:id="rId6"/>
    <p:sldId id="986" r:id="rId7"/>
    <p:sldId id="946" r:id="rId8"/>
    <p:sldId id="987" r:id="rId9"/>
    <p:sldId id="897" r:id="rId10"/>
    <p:sldId id="898" r:id="rId11"/>
    <p:sldId id="989" r:id="rId12"/>
    <p:sldId id="864" r:id="rId13"/>
    <p:sldId id="932" r:id="rId14"/>
    <p:sldId id="863" r:id="rId15"/>
    <p:sldId id="834" r:id="rId16"/>
    <p:sldId id="900" r:id="rId17"/>
    <p:sldId id="990" r:id="rId18"/>
    <p:sldId id="984" r:id="rId19"/>
    <p:sldId id="947" r:id="rId20"/>
    <p:sldId id="948" r:id="rId21"/>
    <p:sldId id="949" r:id="rId22"/>
    <p:sldId id="992" r:id="rId23"/>
    <p:sldId id="952" r:id="rId24"/>
    <p:sldId id="950" r:id="rId25"/>
    <p:sldId id="951" r:id="rId26"/>
    <p:sldId id="953" r:id="rId27"/>
    <p:sldId id="954" r:id="rId28"/>
    <p:sldId id="955" r:id="rId29"/>
    <p:sldId id="956" r:id="rId30"/>
    <p:sldId id="957" r:id="rId31"/>
    <p:sldId id="958" r:id="rId32"/>
    <p:sldId id="959" r:id="rId33"/>
    <p:sldId id="960" r:id="rId34"/>
    <p:sldId id="961" r:id="rId35"/>
    <p:sldId id="962" r:id="rId36"/>
    <p:sldId id="963" r:id="rId37"/>
    <p:sldId id="964" r:id="rId38"/>
    <p:sldId id="965" r:id="rId39"/>
    <p:sldId id="966" r:id="rId40"/>
    <p:sldId id="967" r:id="rId41"/>
    <p:sldId id="991" r:id="rId42"/>
    <p:sldId id="969" r:id="rId43"/>
    <p:sldId id="970" r:id="rId44"/>
    <p:sldId id="804" r:id="rId45"/>
    <p:sldId id="994" r:id="rId46"/>
    <p:sldId id="971" r:id="rId47"/>
    <p:sldId id="972" r:id="rId48"/>
    <p:sldId id="973" r:id="rId49"/>
    <p:sldId id="974" r:id="rId50"/>
    <p:sldId id="975" r:id="rId51"/>
    <p:sldId id="976" r:id="rId52"/>
    <p:sldId id="922" r:id="rId53"/>
    <p:sldId id="923" r:id="rId54"/>
    <p:sldId id="924" r:id="rId55"/>
    <p:sldId id="993" r:id="rId56"/>
    <p:sldId id="885" r:id="rId57"/>
    <p:sldId id="886" r:id="rId58"/>
  </p:sldIdLst>
  <p:sldSz cx="12192000" cy="6858000"/>
  <p:notesSz cx="7315200" cy="9601200"/>
  <p:custDataLst>
    <p:tags r:id="rId6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18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37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56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75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5943" algn="l" defTabSz="91437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131" algn="l" defTabSz="91437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320" algn="l" defTabSz="91437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509" algn="l" defTabSz="91437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clrMru>
    <a:srgbClr val="3333FF"/>
    <a:srgbClr val="CC00CD"/>
    <a:srgbClr val="007F3F"/>
    <a:srgbClr val="F36B11"/>
    <a:srgbClr val="FF9999"/>
    <a:srgbClr val="99CCFF"/>
    <a:srgbClr val="FF3300"/>
    <a:srgbClr val="33CC33"/>
    <a:srgbClr val="FFFF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85" autoAdjust="0"/>
    <p:restoredTop sz="67684" autoAdjust="0"/>
  </p:normalViewPr>
  <p:slideViewPr>
    <p:cSldViewPr>
      <p:cViewPr varScale="1">
        <p:scale>
          <a:sx n="82" d="100"/>
          <a:sy n="82" d="100"/>
        </p:scale>
        <p:origin x="65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tags" Target="tags/tag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71774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t" anchorCtr="0" compatLnSpc="1">
            <a:prstTxWarp prst="textNoShape">
              <a:avLst/>
            </a:prstTxWarp>
          </a:bodyPr>
          <a:lstStyle>
            <a:lvl1pPr defTabSz="96524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427" y="0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t" anchorCtr="0" compatLnSpc="1">
            <a:prstTxWarp prst="textNoShape">
              <a:avLst/>
            </a:prstTxWarp>
          </a:bodyPr>
          <a:lstStyle>
            <a:lvl1pPr algn="r" defTabSz="96524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20172"/>
            <a:ext cx="3171774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b" anchorCtr="0" compatLnSpc="1">
            <a:prstTxWarp prst="textNoShape">
              <a:avLst/>
            </a:prstTxWarp>
          </a:bodyPr>
          <a:lstStyle>
            <a:lvl1pPr defTabSz="96524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427" y="912017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b" anchorCtr="0" compatLnSpc="1">
            <a:prstTxWarp prst="textNoShape">
              <a:avLst/>
            </a:prstTxWarp>
          </a:bodyPr>
          <a:lstStyle>
            <a:lvl1pPr algn="r" defTabSz="965241">
              <a:defRPr sz="1300"/>
            </a:lvl1pPr>
          </a:lstStyle>
          <a:p>
            <a:pPr>
              <a:defRPr/>
            </a:pPr>
            <a:fld id="{89F97694-6472-446A-BE5B-F133C71BC9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364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71774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t" anchorCtr="0" compatLnSpc="1">
            <a:prstTxWarp prst="textNoShape">
              <a:avLst/>
            </a:prstTxWarp>
          </a:bodyPr>
          <a:lstStyle>
            <a:lvl1pPr defTabSz="96524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427" y="0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t" anchorCtr="0" compatLnSpc="1">
            <a:prstTxWarp prst="textNoShape">
              <a:avLst/>
            </a:prstTxWarp>
          </a:bodyPr>
          <a:lstStyle>
            <a:lvl1pPr algn="r" defTabSz="96524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8788" y="720725"/>
            <a:ext cx="63976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194" y="4560086"/>
            <a:ext cx="5852814" cy="4320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20172"/>
            <a:ext cx="3171774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b" anchorCtr="0" compatLnSpc="1">
            <a:prstTxWarp prst="textNoShape">
              <a:avLst/>
            </a:prstTxWarp>
          </a:bodyPr>
          <a:lstStyle>
            <a:lvl1pPr defTabSz="96524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427" y="912017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b" anchorCtr="0" compatLnSpc="1">
            <a:prstTxWarp prst="textNoShape">
              <a:avLst/>
            </a:prstTxWarp>
          </a:bodyPr>
          <a:lstStyle>
            <a:lvl1pPr algn="r" defTabSz="965241">
              <a:defRPr sz="1300"/>
            </a:lvl1pPr>
          </a:lstStyle>
          <a:p>
            <a:pPr>
              <a:defRPr/>
            </a:pPr>
            <a:fld id="{59C69F30-6CED-4CAB-8FA0-AD51C6EBDC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8849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18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37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56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75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retain proper</a:t>
            </a:r>
            <a:r>
              <a:rPr lang="en-US" baseline="0" dirty="0"/>
              <a:t> attribution, including the reference to </a:t>
            </a:r>
            <a:r>
              <a:rPr lang="en-US" baseline="0" dirty="0" err="1"/>
              <a:t>ai.berkeley.edu</a:t>
            </a:r>
            <a:r>
              <a:rPr lang="en-US" baseline="0" dirty="0"/>
              <a:t>.  </a:t>
            </a:r>
            <a:r>
              <a:rPr lang="en-US" baseline="0"/>
              <a:t>Thanks!</a:t>
            </a:r>
            <a:endParaRPr lang="en-US" sz="1200"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438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C69F30-6CED-4CAB-8FA0-AD51C6EBDC9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1738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497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8DDD6D-317B-4886-9A60-0B722A074D75}" type="slidenum">
              <a:rPr lang="en-US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6167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C69F30-6CED-4CAB-8FA0-AD51C6EBDC9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0750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C69F30-6CED-4CAB-8FA0-AD51C6EBDC9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2598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C69F30-6CED-4CAB-8FA0-AD51C6EBDC9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3407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3407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C69F30-6CED-4CAB-8FA0-AD51C6EBDC9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3659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C69F30-6CED-4CAB-8FA0-AD51C6EBDC9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7075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C69F30-6CED-4CAB-8FA0-AD51C6EBDC9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232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69A4D5-BA7F-4965-9F32-D31D11C0DA97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240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592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C69F30-6CED-4CAB-8FA0-AD51C6EBDC9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395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C69F30-6CED-4CAB-8FA0-AD51C6EBDC9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6620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1517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1049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0455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  <a:p>
            <a:endParaRPr lang="en-US" dirty="0"/>
          </a:p>
          <a:p>
            <a:r>
              <a:rPr lang="en-US" dirty="0"/>
              <a:t>Values are changing as much as the iterations increase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4045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8751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3245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273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1600E29C-1E14-41D6-ACAF-300C17152C85}" type="slidenum">
              <a:rPr lang="en-US"/>
              <a:pPr defTabSz="988101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0572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9956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6148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00870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1121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41427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8593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04356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3739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9062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889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C69F30-6CED-4CAB-8FA0-AD51C6EBDC9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68241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C69F30-6CED-4CAB-8FA0-AD51C6EBDC9A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53239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C69F30-6CED-4CAB-8FA0-AD51C6EBDC9A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538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AD2D01F0-63A4-49FC-8DAB-288B21321D7F}" type="slidenum">
              <a:rPr lang="en-US"/>
              <a:pPr defTabSz="988101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40274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AD2D01F0-63A4-49FC-8DAB-288B21321D7F}" type="slidenum">
              <a:rPr lang="en-US"/>
              <a:pPr defTabSz="988101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35697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C69F30-6CED-4CAB-8FA0-AD51C6EBDC9A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98163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C69F30-6CED-4CAB-8FA0-AD51C6EBDC9A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7441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C69F30-6CED-4CAB-8FA0-AD51C6EBDC9A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88718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 overheated, there is nowhere to go so this is the terminal state that just has value 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C69F30-6CED-4CAB-8FA0-AD51C6EBDC9A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73871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C69F30-6CED-4CAB-8FA0-AD51C6EBDC9A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49040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C69F30-6CED-4CAB-8FA0-AD51C6EBDC9A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20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C69F30-6CED-4CAB-8FA0-AD51C6EBDC9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37784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C69F30-6CED-4CAB-8FA0-AD51C6EBDC9A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38654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C69F30-6CED-4CAB-8FA0-AD51C6EBDC9A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86974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41381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27367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676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730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C69F30-6CED-4CAB-8FA0-AD51C6EBDC9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566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381D20B8-C290-4C94-8C7F-0277B9D2F6EE}" type="slidenum">
              <a:rPr lang="en-US"/>
              <a:pPr defTabSz="988101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7474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C69F30-6CED-4CAB-8FA0-AD51C6EBDC9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558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80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53BDD-7DB4-4FE6-B7BE-096ACE1CEC1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E36BC-58BB-4D53-BE3D-CAFE603330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A6983-D404-4630-AE92-91158E4DE9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CA83B-42AC-4C02-ADA8-40CD500B8D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7" indent="0">
              <a:buNone/>
              <a:defRPr sz="1900"/>
            </a:lvl2pPr>
            <a:lvl3pPr marL="914332" indent="0">
              <a:buNone/>
              <a:defRPr sz="1600"/>
            </a:lvl3pPr>
            <a:lvl4pPr marL="1371498" indent="0">
              <a:buNone/>
              <a:defRPr sz="1500"/>
            </a:lvl4pPr>
            <a:lvl5pPr marL="1828664" indent="0">
              <a:buNone/>
              <a:defRPr sz="1500"/>
            </a:lvl5pPr>
            <a:lvl6pPr marL="2285830" indent="0">
              <a:buNone/>
              <a:defRPr sz="1500"/>
            </a:lvl6pPr>
            <a:lvl7pPr marL="2742994" indent="0">
              <a:buNone/>
              <a:defRPr sz="1500"/>
            </a:lvl7pPr>
            <a:lvl8pPr marL="3200160" indent="0">
              <a:buNone/>
              <a:defRPr sz="1500"/>
            </a:lvl8pPr>
            <a:lvl9pPr marL="3657327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09949-8294-417B-8CEF-7919E25A3D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4F473-2930-4E27-9DE6-3CB8EA8A50E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9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9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77489-1089-46B0-876A-68AC4A6FB9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FAD75-B3B8-4438-B724-A09412E2CDA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F60E9-D2FB-40BD-8DAB-9C48525AFD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4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4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67" indent="0">
              <a:buNone/>
              <a:defRPr sz="1200"/>
            </a:lvl2pPr>
            <a:lvl3pPr marL="914332" indent="0">
              <a:buNone/>
              <a:defRPr sz="11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30" indent="0">
              <a:buNone/>
              <a:defRPr sz="900"/>
            </a:lvl6pPr>
            <a:lvl7pPr marL="2742994" indent="0">
              <a:buNone/>
              <a:defRPr sz="900"/>
            </a:lvl7pPr>
            <a:lvl8pPr marL="3200160" indent="0">
              <a:buNone/>
              <a:defRPr sz="900"/>
            </a:lvl8pPr>
            <a:lvl9pPr marL="365732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F07BF-9D23-46CE-9C7F-03972BEB57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67" indent="0">
              <a:buNone/>
              <a:defRPr sz="1200"/>
            </a:lvl2pPr>
            <a:lvl3pPr marL="914332" indent="0">
              <a:buNone/>
              <a:defRPr sz="11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30" indent="0">
              <a:buNone/>
              <a:defRPr sz="900"/>
            </a:lvl6pPr>
            <a:lvl7pPr marL="2742994" indent="0">
              <a:buNone/>
              <a:defRPr sz="900"/>
            </a:lvl7pPr>
            <a:lvl8pPr marL="3200160" indent="0">
              <a:buNone/>
              <a:defRPr sz="900"/>
            </a:lvl8pPr>
            <a:lvl9pPr marL="365732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B5E4D-0FE7-45EE-A80D-369438F132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8" rIns="91434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2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pPr>
              <a:defRPr/>
            </a:pPr>
            <a:fld id="{0BC86645-1A16-44AB-A4F2-3CFE29DE47A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31243"/>
            <a:ext cx="12192000" cy="6095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4" tIns="45718" rIns="91434" bIns="45718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67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49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66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74" indent="-34287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742895" indent="-28573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</a:defRPr>
      </a:lvl2pPr>
      <a:lvl3pPr marL="1142914" indent="-22858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080" indent="-228584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4pPr>
      <a:lvl5pPr marL="2057247" indent="-22858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514412" indent="-22858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578" indent="-22858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744" indent="-22858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5910" indent="-22858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4.xml"/><Relationship Id="rId7" Type="http://schemas.openxmlformats.org/officeDocument/2006/relationships/image" Target="../media/image20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3.png"/><Relationship Id="rId5" Type="http://schemas.openxmlformats.org/officeDocument/2006/relationships/notesSlide" Target="../notesSlides/notesSlide11.xml"/><Relationship Id="rId10" Type="http://schemas.openxmlformats.org/officeDocument/2006/relationships/image" Target="../media/image26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7.xml"/><Relationship Id="rId7" Type="http://schemas.openxmlformats.org/officeDocument/2006/relationships/image" Target="../media/image25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24.png"/><Relationship Id="rId5" Type="http://schemas.openxmlformats.org/officeDocument/2006/relationships/notesSlide" Target="../notesSlides/notesSlide12.xml"/><Relationship Id="rId10" Type="http://schemas.openxmlformats.org/officeDocument/2006/relationships/image" Target="../media/image27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w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13" Type="http://schemas.openxmlformats.org/officeDocument/2006/relationships/image" Target="../media/image46.emf"/><Relationship Id="rId3" Type="http://schemas.openxmlformats.org/officeDocument/2006/relationships/image" Target="../media/image36.emf"/><Relationship Id="rId7" Type="http://schemas.openxmlformats.org/officeDocument/2006/relationships/image" Target="../media/image40.emf"/><Relationship Id="rId12" Type="http://schemas.openxmlformats.org/officeDocument/2006/relationships/image" Target="../media/image45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emf"/><Relationship Id="rId11" Type="http://schemas.openxmlformats.org/officeDocument/2006/relationships/image" Target="../media/image44.emf"/><Relationship Id="rId5" Type="http://schemas.openxmlformats.org/officeDocument/2006/relationships/image" Target="../media/image38.emf"/><Relationship Id="rId10" Type="http://schemas.openxmlformats.org/officeDocument/2006/relationships/image" Target="../media/image43.emf"/><Relationship Id="rId4" Type="http://schemas.openxmlformats.org/officeDocument/2006/relationships/image" Target="../media/image37.emf"/><Relationship Id="rId9" Type="http://schemas.openxmlformats.org/officeDocument/2006/relationships/image" Target="../media/image42.emf"/><Relationship Id="rId14" Type="http://schemas.openxmlformats.org/officeDocument/2006/relationships/image" Target="../media/image4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tags" Target="../tags/tag21.xml"/><Relationship Id="rId18" Type="http://schemas.openxmlformats.org/officeDocument/2006/relationships/image" Target="../media/image31.png"/><Relationship Id="rId26" Type="http://schemas.openxmlformats.org/officeDocument/2006/relationships/image" Target="../media/image70.png"/><Relationship Id="rId3" Type="http://schemas.openxmlformats.org/officeDocument/2006/relationships/tags" Target="../tags/tag11.xml"/><Relationship Id="rId21" Type="http://schemas.openxmlformats.org/officeDocument/2006/relationships/image" Target="../media/image34.png"/><Relationship Id="rId7" Type="http://schemas.openxmlformats.org/officeDocument/2006/relationships/tags" Target="../tags/tag15.xml"/><Relationship Id="rId12" Type="http://schemas.openxmlformats.org/officeDocument/2006/relationships/tags" Target="../tags/tag20.xml"/><Relationship Id="rId17" Type="http://schemas.openxmlformats.org/officeDocument/2006/relationships/notesSlide" Target="../notesSlides/notesSlide40.xml"/><Relationship Id="rId25" Type="http://schemas.openxmlformats.org/officeDocument/2006/relationships/image" Target="../media/image52.png"/><Relationship Id="rId2" Type="http://schemas.openxmlformats.org/officeDocument/2006/relationships/tags" Target="../tags/tag10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33.png"/><Relationship Id="rId29" Type="http://schemas.openxmlformats.org/officeDocument/2006/relationships/image" Target="../media/image72.png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tags" Target="../tags/tag19.xml"/><Relationship Id="rId24" Type="http://schemas.openxmlformats.org/officeDocument/2006/relationships/image" Target="../media/image53.png"/><Relationship Id="rId5" Type="http://schemas.openxmlformats.org/officeDocument/2006/relationships/tags" Target="../tags/tag13.xml"/><Relationship Id="rId15" Type="http://schemas.openxmlformats.org/officeDocument/2006/relationships/tags" Target="../tags/tag23.xml"/><Relationship Id="rId23" Type="http://schemas.openxmlformats.org/officeDocument/2006/relationships/image" Target="../media/image51.png"/><Relationship Id="rId28" Type="http://schemas.openxmlformats.org/officeDocument/2006/relationships/image" Target="../media/image71.png"/><Relationship Id="rId10" Type="http://schemas.openxmlformats.org/officeDocument/2006/relationships/tags" Target="../tags/tag18.xml"/><Relationship Id="rId19" Type="http://schemas.openxmlformats.org/officeDocument/2006/relationships/image" Target="../media/image32.png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openxmlformats.org/officeDocument/2006/relationships/tags" Target="../tags/tag22.xml"/><Relationship Id="rId22" Type="http://schemas.openxmlformats.org/officeDocument/2006/relationships/image" Target="../media/image69.png"/><Relationship Id="rId27" Type="http://schemas.openxmlformats.org/officeDocument/2006/relationships/image" Target="../media/image54.png"/><Relationship Id="rId30" Type="http://schemas.openxmlformats.org/officeDocument/2006/relationships/image" Target="../media/image7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7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notesSlide" Target="../notesSlides/notesSlide4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0.png"/><Relationship Id="rId4" Type="http://schemas.openxmlformats.org/officeDocument/2006/relationships/image" Target="../media/image77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4.png"/><Relationship Id="rId3" Type="http://schemas.openxmlformats.org/officeDocument/2006/relationships/tags" Target="../tags/tag29.xml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notesSlide" Target="../notesSlides/notesSlide45.xml"/><Relationship Id="rId11" Type="http://schemas.openxmlformats.org/officeDocument/2006/relationships/image" Target="../media/image82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81.png"/><Relationship Id="rId4" Type="http://schemas.openxmlformats.org/officeDocument/2006/relationships/tags" Target="../tags/tag30.xml"/><Relationship Id="rId9" Type="http://schemas.openxmlformats.org/officeDocument/2006/relationships/image" Target="../media/image80.png"/><Relationship Id="rId14" Type="http://schemas.openxmlformats.org/officeDocument/2006/relationships/image" Target="../media/image85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4.png"/><Relationship Id="rId3" Type="http://schemas.openxmlformats.org/officeDocument/2006/relationships/tags" Target="../tags/tag33.xml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notesSlide" Target="../notesSlides/notesSlide46.xml"/><Relationship Id="rId11" Type="http://schemas.openxmlformats.org/officeDocument/2006/relationships/image" Target="../media/image82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81.png"/><Relationship Id="rId4" Type="http://schemas.openxmlformats.org/officeDocument/2006/relationships/tags" Target="../tags/tag34.xml"/><Relationship Id="rId9" Type="http://schemas.openxmlformats.org/officeDocument/2006/relationships/image" Target="../media/image80.png"/><Relationship Id="rId14" Type="http://schemas.openxmlformats.org/officeDocument/2006/relationships/image" Target="../media/image85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4.png"/><Relationship Id="rId3" Type="http://schemas.openxmlformats.org/officeDocument/2006/relationships/tags" Target="../tags/tag37.xml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notesSlide" Target="../notesSlides/notesSlide47.xml"/><Relationship Id="rId11" Type="http://schemas.openxmlformats.org/officeDocument/2006/relationships/image" Target="../media/image82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81.png"/><Relationship Id="rId4" Type="http://schemas.openxmlformats.org/officeDocument/2006/relationships/tags" Target="../tags/tag38.xml"/><Relationship Id="rId9" Type="http://schemas.openxmlformats.org/officeDocument/2006/relationships/image" Target="../media/image80.png"/><Relationship Id="rId14" Type="http://schemas.openxmlformats.org/officeDocument/2006/relationships/image" Target="../media/image85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4.png"/><Relationship Id="rId3" Type="http://schemas.openxmlformats.org/officeDocument/2006/relationships/tags" Target="../tags/tag41.xml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notesSlide" Target="../notesSlides/notesSlide48.xml"/><Relationship Id="rId11" Type="http://schemas.openxmlformats.org/officeDocument/2006/relationships/image" Target="../media/image82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81.png"/><Relationship Id="rId4" Type="http://schemas.openxmlformats.org/officeDocument/2006/relationships/tags" Target="../tags/tag42.xml"/><Relationship Id="rId9" Type="http://schemas.openxmlformats.org/officeDocument/2006/relationships/image" Target="../media/image80.png"/><Relationship Id="rId14" Type="http://schemas.openxmlformats.org/officeDocument/2006/relationships/image" Target="../media/image8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5.png"/><Relationship Id="rId3" Type="http://schemas.openxmlformats.org/officeDocument/2006/relationships/tags" Target="../tags/tag45.xml"/><Relationship Id="rId7" Type="http://schemas.openxmlformats.org/officeDocument/2006/relationships/image" Target="../media/image79.png"/><Relationship Id="rId12" Type="http://schemas.openxmlformats.org/officeDocument/2006/relationships/image" Target="../media/image84.pn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82.png"/><Relationship Id="rId4" Type="http://schemas.openxmlformats.org/officeDocument/2006/relationships/tags" Target="../tags/tag46.xml"/><Relationship Id="rId9" Type="http://schemas.openxmlformats.org/officeDocument/2006/relationships/image" Target="../media/image8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notesSlide" Target="../notesSlides/notesSlide4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1.png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notesSlide" Target="../notesSlides/notesSlide5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1.pn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notesSlide" Target="../notesSlides/notesSlide5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Relationship Id="rId4" Type="http://schemas.openxmlformats.org/officeDocument/2006/relationships/image" Target="../media/image7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2200" y="1544224"/>
            <a:ext cx="7510462" cy="4018097"/>
          </a:xfrm>
          <a:prstGeom prst="rect">
            <a:avLst/>
          </a:prstGeom>
          <a:noFill/>
        </p:spPr>
      </p:pic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3"/>
            <a:ext cx="12192000" cy="1470025"/>
          </a:xfrm>
        </p:spPr>
        <p:txBody>
          <a:bodyPr/>
          <a:lstStyle/>
          <a:p>
            <a:pPr eaLnBrk="1" hangingPunct="1"/>
            <a:r>
              <a:rPr lang="en-US" dirty="0"/>
              <a:t>CS 188: Artificial Intelligence</a:t>
            </a:r>
            <a:br>
              <a:rPr lang="en-US" dirty="0"/>
            </a:b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123950"/>
            <a:ext cx="12192000" cy="1524000"/>
          </a:xfrm>
        </p:spPr>
        <p:txBody>
          <a:bodyPr/>
          <a:lstStyle/>
          <a:p>
            <a:pPr eaLnBrk="1" hangingPunct="1"/>
            <a:r>
              <a:rPr lang="en-US" sz="3600" dirty="0"/>
              <a:t>Markov Decision Processes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0" y="5542257"/>
            <a:ext cx="12192000" cy="131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Palatino"/>
                <a:cs typeface="Palatino"/>
              </a:rPr>
              <a:t>Instructor: Angela Liu and </a:t>
            </a:r>
            <a:r>
              <a:rPr lang="en-US" sz="2400" dirty="0" err="1">
                <a:latin typeface="Palatino"/>
                <a:cs typeface="Palatino"/>
              </a:rPr>
              <a:t>Yanlai</a:t>
            </a:r>
            <a:r>
              <a:rPr lang="en-US" sz="2400" dirty="0">
                <a:latin typeface="Palatino"/>
                <a:cs typeface="Palatino"/>
              </a:rPr>
              <a:t> Yang</a:t>
            </a:r>
          </a:p>
          <a:p>
            <a:pPr algn="ctr">
              <a:spcBef>
                <a:spcPct val="50000"/>
              </a:spcBef>
            </a:pPr>
            <a:r>
              <a:rPr lang="en-US" sz="2400" dirty="0">
                <a:latin typeface="Palatino"/>
                <a:cs typeface="Palatino"/>
              </a:rPr>
              <a:t>University of California, Berkeley</a:t>
            </a:r>
            <a:endParaRPr lang="en-US" sz="2000" dirty="0">
              <a:latin typeface="Palatino"/>
              <a:cs typeface="Palatino"/>
            </a:endParaRPr>
          </a:p>
          <a:p>
            <a:pPr algn="ctr">
              <a:spcBef>
                <a:spcPct val="50000"/>
              </a:spcBef>
            </a:pPr>
            <a:r>
              <a:rPr lang="en-US" sz="1400" dirty="0">
                <a:latin typeface="Palatino"/>
                <a:cs typeface="Palatino"/>
              </a:rPr>
              <a:t>[These slides adapted from Dan Klein and Pieter </a:t>
            </a:r>
            <a:r>
              <a:rPr lang="en-US" sz="1400" dirty="0" err="1">
                <a:latin typeface="Palatino"/>
                <a:cs typeface="Palatino"/>
              </a:rPr>
              <a:t>Abbeel</a:t>
            </a:r>
            <a:r>
              <a:rPr lang="en-US" sz="1400" dirty="0">
                <a:latin typeface="Palatino"/>
                <a:cs typeface="Palatino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109716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Utilities of 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What preferences should an agent have over reward sequences?</a:t>
            </a:r>
          </a:p>
          <a:p>
            <a:endParaRPr lang="en-US" sz="2800" dirty="0"/>
          </a:p>
          <a:p>
            <a:r>
              <a:rPr lang="en-US" sz="2800" dirty="0"/>
              <a:t>More or less?</a:t>
            </a:r>
          </a:p>
          <a:p>
            <a:endParaRPr lang="en-US" sz="2800" dirty="0"/>
          </a:p>
          <a:p>
            <a:r>
              <a:rPr lang="en-US" sz="2800" dirty="0"/>
              <a:t>Now or later?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15200" y="3505497"/>
            <a:ext cx="4648200" cy="295079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124200" y="2409825"/>
            <a:ext cx="1297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[1, 2, 2]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78253" y="2409825"/>
            <a:ext cx="1297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[2, 3, 4]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94595" y="2409825"/>
            <a:ext cx="580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 or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24200" y="3439180"/>
            <a:ext cx="1297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[0, 0, 1]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78253" y="3439180"/>
            <a:ext cx="1297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[1, 0, 0]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94595" y="3439180"/>
            <a:ext cx="580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 or</a:t>
            </a:r>
          </a:p>
        </p:txBody>
      </p:sp>
    </p:spTree>
    <p:extLst>
      <p:ext uri="{BB962C8B-B14F-4D97-AF65-F5344CB8AC3E}">
        <p14:creationId xmlns:p14="http://schemas.microsoft.com/office/powerpoint/2010/main" val="130651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Discounting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295400"/>
            <a:ext cx="11252200" cy="4729164"/>
          </a:xfrm>
        </p:spPr>
        <p:txBody>
          <a:bodyPr/>
          <a:lstStyle/>
          <a:p>
            <a:r>
              <a:rPr lang="en-US" sz="2800" dirty="0"/>
              <a:t>It’s reasonable to maximize the sum of rewards</a:t>
            </a:r>
          </a:p>
          <a:p>
            <a:r>
              <a:rPr lang="en-US" sz="2800" dirty="0"/>
              <a:t>It’s also reasonable to prefer rewards now to rewards later</a:t>
            </a:r>
          </a:p>
          <a:p>
            <a:r>
              <a:rPr lang="en-US" sz="2800" dirty="0"/>
              <a:t>One solution: values of rewards decay exponentially</a:t>
            </a:r>
          </a:p>
        </p:txBody>
      </p:sp>
      <p:pic>
        <p:nvPicPr>
          <p:cNvPr id="7171" name="Picture 3" descr="C:\Users\Dan\Dropbox\Office\CS 188\Ketrina Art\MDPs\Discounting.png"/>
          <p:cNvPicPr>
            <a:picLocks noChangeAspect="1" noChangeArrowheads="1"/>
          </p:cNvPicPr>
          <p:nvPr/>
        </p:nvPicPr>
        <p:blipFill>
          <a:blip r:embed="rId6" cstate="print"/>
          <a:srcRect l="73764" t="76543" r="1569"/>
          <a:stretch>
            <a:fillRect/>
          </a:stretch>
        </p:blipFill>
        <p:spPr bwMode="auto">
          <a:xfrm>
            <a:off x="8003286" y="3276600"/>
            <a:ext cx="2283714" cy="14478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7800" y="2822143"/>
            <a:ext cx="2283714" cy="1975713"/>
          </a:xfrm>
          <a:prstGeom prst="rect">
            <a:avLst/>
          </a:prstGeom>
          <a:noFill/>
        </p:spPr>
      </p:pic>
      <p:pic>
        <p:nvPicPr>
          <p:cNvPr id="8" name="Picture 3" descr="C:\Users\Dan\Dropbox\Office\CS 188\Ketrina Art\MDPs\Discounting.png"/>
          <p:cNvPicPr>
            <a:picLocks noChangeAspect="1" noChangeArrowheads="1"/>
          </p:cNvPicPr>
          <p:nvPr/>
        </p:nvPicPr>
        <p:blipFill>
          <a:blip r:embed="rId6" cstate="print"/>
          <a:srcRect l="73764" t="38272" r="1569" b="35802"/>
          <a:stretch>
            <a:fillRect/>
          </a:stretch>
        </p:blipFill>
        <p:spPr bwMode="auto">
          <a:xfrm>
            <a:off x="4802886" y="3048000"/>
            <a:ext cx="2283714" cy="16002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447800" y="54102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itchFamily="34" charset="0"/>
              </a:rPr>
              <a:t>Worth Now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48200" y="54102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itchFamily="34" charset="0"/>
              </a:rPr>
              <a:t>Worth Next Step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772400" y="54102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itchFamily="34" charset="0"/>
              </a:rPr>
              <a:t>Worth In Two Steps</a:t>
            </a:r>
          </a:p>
        </p:txBody>
      </p:sp>
      <p:pic>
        <p:nvPicPr>
          <p:cNvPr id="22" name="Picture 2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2362200" y="4752676"/>
            <a:ext cx="211138" cy="351897"/>
          </a:xfrm>
          <a:prstGeom prst="rect">
            <a:avLst/>
          </a:prstGeom>
          <a:noFill/>
          <a:ln/>
          <a:effectLst/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5791200" y="4853716"/>
            <a:ext cx="280688" cy="327002"/>
          </a:xfrm>
          <a:prstGeom prst="rect">
            <a:avLst/>
          </a:prstGeom>
          <a:noFill/>
          <a:ln/>
          <a:effectLst/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8915165" y="4648200"/>
            <a:ext cx="514651" cy="560927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270429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Discounting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19200"/>
            <a:ext cx="4860870" cy="5486400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How to discount?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Each time we descend a level, we multiply in the discount once</a:t>
            </a:r>
          </a:p>
          <a:p>
            <a:pPr lvl="1"/>
            <a:endParaRPr lang="en-US" sz="20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Why discount?</a:t>
            </a:r>
            <a:endParaRPr lang="en-US" sz="2400" dirty="0">
              <a:ea typeface="ＭＳ Ｐゴシック" pitchFamily="34" charset="-128"/>
              <a:sym typeface="Symbol" pitchFamily="18" charset="2"/>
            </a:endParaRPr>
          </a:p>
          <a:p>
            <a:pPr lvl="1"/>
            <a:r>
              <a:rPr lang="en-US" sz="2000" dirty="0">
                <a:ea typeface="ＭＳ Ｐゴシック" pitchFamily="34" charset="-128"/>
                <a:sym typeface="Symbol" pitchFamily="18" charset="2"/>
              </a:rPr>
              <a:t>Reward now is better than later</a:t>
            </a:r>
          </a:p>
          <a:p>
            <a:pPr lvl="1"/>
            <a:r>
              <a:rPr lang="en-US" sz="2000" dirty="0">
                <a:ea typeface="ＭＳ Ｐゴシック" pitchFamily="34" charset="-128"/>
                <a:sym typeface="Symbol" pitchFamily="18" charset="2"/>
              </a:rPr>
              <a:t>Can also think of it as a 1-gamma chance of ending the process at every step</a:t>
            </a:r>
          </a:p>
          <a:p>
            <a:pPr lvl="1"/>
            <a:r>
              <a:rPr lang="en-US" sz="2000" dirty="0">
                <a:ea typeface="ＭＳ Ｐゴシック" pitchFamily="34" charset="-128"/>
                <a:sym typeface="Symbol" pitchFamily="18" charset="2"/>
              </a:rPr>
              <a:t>Also helps our algorithms converge</a:t>
            </a:r>
          </a:p>
          <a:p>
            <a:pPr lvl="1"/>
            <a:endParaRPr lang="en-US" sz="2000" dirty="0">
              <a:ea typeface="ＭＳ Ｐゴシック" pitchFamily="34" charset="-128"/>
              <a:sym typeface="Symbol" pitchFamily="18" charset="2"/>
            </a:endParaRPr>
          </a:p>
          <a:p>
            <a:r>
              <a:rPr lang="en-US" sz="2400" dirty="0">
                <a:ea typeface="ＭＳ Ｐゴシック" pitchFamily="34" charset="-128"/>
                <a:sym typeface="Symbol" pitchFamily="18" charset="2"/>
              </a:rPr>
              <a:t>Example: discount of 0.5</a:t>
            </a:r>
          </a:p>
          <a:p>
            <a:pPr lvl="1"/>
            <a:r>
              <a:rPr lang="en-US" sz="2000" dirty="0">
                <a:ea typeface="ＭＳ Ｐゴシック" pitchFamily="34" charset="-128"/>
                <a:sym typeface="Symbol" pitchFamily="18" charset="2"/>
              </a:rPr>
              <a:t>U([1,2,3]) = 1*1 + 0.5*2 + 0.25*3</a:t>
            </a:r>
          </a:p>
          <a:p>
            <a:pPr lvl="1"/>
            <a:r>
              <a:rPr lang="en-US" sz="2000" dirty="0">
                <a:ea typeface="ＭＳ Ｐゴシック" pitchFamily="34" charset="-128"/>
                <a:sym typeface="Symbol" pitchFamily="18" charset="2"/>
              </a:rPr>
              <a:t>U([1,2,3]) &lt; U([3,2,1])</a:t>
            </a:r>
          </a:p>
        </p:txBody>
      </p:sp>
      <p:grpSp>
        <p:nvGrpSpPr>
          <p:cNvPr id="39939" name="Group 4"/>
          <p:cNvGrpSpPr>
            <a:grpSpLocks/>
          </p:cNvGrpSpPr>
          <p:nvPr/>
        </p:nvGrpSpPr>
        <p:grpSpPr bwMode="auto">
          <a:xfrm>
            <a:off x="8304213" y="1371600"/>
            <a:ext cx="2135187" cy="4875213"/>
            <a:chOff x="4085" y="960"/>
            <a:chExt cx="1345" cy="3071"/>
          </a:xfrm>
        </p:grpSpPr>
        <p:grpSp>
          <p:nvGrpSpPr>
            <p:cNvPr id="39947" name="Group 5"/>
            <p:cNvGrpSpPr>
              <a:grpSpLocks/>
            </p:cNvGrpSpPr>
            <p:nvPr/>
          </p:nvGrpSpPr>
          <p:grpSpPr bwMode="auto">
            <a:xfrm>
              <a:off x="4085" y="960"/>
              <a:ext cx="1291" cy="1202"/>
              <a:chOff x="2400" y="1401"/>
              <a:chExt cx="1392" cy="1296"/>
            </a:xfrm>
          </p:grpSpPr>
          <p:sp>
            <p:nvSpPr>
              <p:cNvPr id="39986" name="AutoShape 6"/>
              <p:cNvSpPr>
                <a:spLocks noChangeArrowheads="1"/>
              </p:cNvSpPr>
              <p:nvPr/>
            </p:nvSpPr>
            <p:spPr bwMode="auto">
              <a:xfrm>
                <a:off x="3070" y="1488"/>
                <a:ext cx="155" cy="124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9987" name="Group 7"/>
              <p:cNvGrpSpPr>
                <a:grpSpLocks/>
              </p:cNvGrpSpPr>
              <p:nvPr/>
            </p:nvGrpSpPr>
            <p:grpSpPr bwMode="auto">
              <a:xfrm>
                <a:off x="2529" y="1617"/>
                <a:ext cx="1263" cy="361"/>
                <a:chOff x="1584" y="1680"/>
                <a:chExt cx="2352" cy="336"/>
              </a:xfrm>
            </p:grpSpPr>
            <p:sp>
              <p:nvSpPr>
                <p:cNvPr id="40000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1584" y="1680"/>
                  <a:ext cx="1152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01" name="Line 9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120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02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2304" y="1680"/>
                  <a:ext cx="432" cy="3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03" name="Line 11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432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988" name="Oval 12"/>
              <p:cNvSpPr>
                <a:spLocks noChangeArrowheads="1"/>
              </p:cNvSpPr>
              <p:nvPr/>
            </p:nvSpPr>
            <p:spPr bwMode="auto">
              <a:xfrm>
                <a:off x="2864" y="1978"/>
                <a:ext cx="129" cy="129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9989" name="Group 13"/>
              <p:cNvGrpSpPr>
                <a:grpSpLocks/>
              </p:cNvGrpSpPr>
              <p:nvPr/>
            </p:nvGrpSpPr>
            <p:grpSpPr bwMode="auto">
              <a:xfrm>
                <a:off x="2400" y="2107"/>
                <a:ext cx="1057" cy="386"/>
                <a:chOff x="1536" y="2400"/>
                <a:chExt cx="1584" cy="624"/>
              </a:xfrm>
            </p:grpSpPr>
            <p:sp>
              <p:nvSpPr>
                <p:cNvPr id="39996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536" y="2400"/>
                  <a:ext cx="776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97" name="Line 15"/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808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98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2021" y="2400"/>
                  <a:ext cx="291" cy="624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99" name="Line 17"/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280" cy="624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990" name="Text Box 18"/>
              <p:cNvSpPr txBox="1">
                <a:spLocks noChangeArrowheads="1"/>
              </p:cNvSpPr>
              <p:nvPr/>
            </p:nvSpPr>
            <p:spPr bwMode="auto">
              <a:xfrm>
                <a:off x="3024" y="1680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991" name="Text Box 19"/>
              <p:cNvSpPr txBox="1">
                <a:spLocks noChangeArrowheads="1"/>
              </p:cNvSpPr>
              <p:nvPr/>
            </p:nvSpPr>
            <p:spPr bwMode="auto">
              <a:xfrm>
                <a:off x="3216" y="1401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  <p:sp>
            <p:nvSpPr>
              <p:cNvPr id="39992" name="Text Box 20"/>
              <p:cNvSpPr txBox="1">
                <a:spLocks noChangeArrowheads="1"/>
              </p:cNvSpPr>
              <p:nvPr/>
            </p:nvSpPr>
            <p:spPr bwMode="auto">
              <a:xfrm>
                <a:off x="2976" y="1920"/>
                <a:ext cx="55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3333FF"/>
                  </a:solidFill>
                </a:endParaRPr>
              </a:p>
            </p:txBody>
          </p:sp>
          <p:sp>
            <p:nvSpPr>
              <p:cNvPr id="39993" name="Text Box 21"/>
              <p:cNvSpPr txBox="1">
                <a:spLocks noChangeArrowheads="1"/>
              </p:cNvSpPr>
              <p:nvPr/>
            </p:nvSpPr>
            <p:spPr bwMode="auto">
              <a:xfrm>
                <a:off x="2616" y="2261"/>
                <a:ext cx="504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994" name="AutoShape 22"/>
              <p:cNvSpPr>
                <a:spLocks noChangeArrowheads="1"/>
              </p:cNvSpPr>
              <p:nvPr/>
            </p:nvSpPr>
            <p:spPr bwMode="auto">
              <a:xfrm>
                <a:off x="3019" y="2499"/>
                <a:ext cx="154" cy="123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/>
              </a:p>
            </p:txBody>
          </p:sp>
          <p:sp>
            <p:nvSpPr>
              <p:cNvPr id="39995" name="Text Box 23"/>
              <p:cNvSpPr txBox="1">
                <a:spLocks noChangeArrowheads="1"/>
              </p:cNvSpPr>
              <p:nvPr/>
            </p:nvSpPr>
            <p:spPr bwMode="auto">
              <a:xfrm>
                <a:off x="3173" y="2448"/>
                <a:ext cx="235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rtl="1"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39948" name="Group 24"/>
            <p:cNvGrpSpPr>
              <a:grpSpLocks/>
            </p:cNvGrpSpPr>
            <p:nvPr/>
          </p:nvGrpSpPr>
          <p:grpSpPr bwMode="auto">
            <a:xfrm flipH="1">
              <a:off x="4128" y="1895"/>
              <a:ext cx="1302" cy="1201"/>
              <a:chOff x="2400" y="1401"/>
              <a:chExt cx="1392" cy="1296"/>
            </a:xfrm>
          </p:grpSpPr>
          <p:sp>
            <p:nvSpPr>
              <p:cNvPr id="39968" name="AutoShape 25"/>
              <p:cNvSpPr>
                <a:spLocks noChangeArrowheads="1"/>
              </p:cNvSpPr>
              <p:nvPr/>
            </p:nvSpPr>
            <p:spPr bwMode="auto">
              <a:xfrm>
                <a:off x="3070" y="1488"/>
                <a:ext cx="155" cy="124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9969" name="Group 26"/>
              <p:cNvGrpSpPr>
                <a:grpSpLocks/>
              </p:cNvGrpSpPr>
              <p:nvPr/>
            </p:nvGrpSpPr>
            <p:grpSpPr bwMode="auto">
              <a:xfrm>
                <a:off x="2529" y="1617"/>
                <a:ext cx="1263" cy="361"/>
                <a:chOff x="1584" y="1680"/>
                <a:chExt cx="2352" cy="336"/>
              </a:xfrm>
            </p:grpSpPr>
            <p:sp>
              <p:nvSpPr>
                <p:cNvPr id="39982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1584" y="1680"/>
                  <a:ext cx="1152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83" name="Line 28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120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84" name="Line 29"/>
                <p:cNvSpPr>
                  <a:spLocks noChangeShapeType="1"/>
                </p:cNvSpPr>
                <p:nvPr/>
              </p:nvSpPr>
              <p:spPr bwMode="auto">
                <a:xfrm flipH="1">
                  <a:off x="2304" y="1680"/>
                  <a:ext cx="432" cy="3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85" name="Line 30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432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970" name="Oval 31"/>
              <p:cNvSpPr>
                <a:spLocks noChangeArrowheads="1"/>
              </p:cNvSpPr>
              <p:nvPr/>
            </p:nvSpPr>
            <p:spPr bwMode="auto">
              <a:xfrm>
                <a:off x="2864" y="1978"/>
                <a:ext cx="129" cy="129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9971" name="Group 32"/>
              <p:cNvGrpSpPr>
                <a:grpSpLocks/>
              </p:cNvGrpSpPr>
              <p:nvPr/>
            </p:nvGrpSpPr>
            <p:grpSpPr bwMode="auto">
              <a:xfrm>
                <a:off x="2400" y="2107"/>
                <a:ext cx="1057" cy="386"/>
                <a:chOff x="1536" y="2400"/>
                <a:chExt cx="1584" cy="624"/>
              </a:xfrm>
            </p:grpSpPr>
            <p:sp>
              <p:nvSpPr>
                <p:cNvPr id="39978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1536" y="2400"/>
                  <a:ext cx="776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79" name="Line 34"/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808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80" name="Line 35"/>
                <p:cNvSpPr>
                  <a:spLocks noChangeShapeType="1"/>
                </p:cNvSpPr>
                <p:nvPr/>
              </p:nvSpPr>
              <p:spPr bwMode="auto">
                <a:xfrm flipH="1">
                  <a:off x="2021" y="2400"/>
                  <a:ext cx="291" cy="624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81" name="Line 36"/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280" cy="624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972" name="Text Box 37"/>
              <p:cNvSpPr txBox="1">
                <a:spLocks noChangeArrowheads="1"/>
              </p:cNvSpPr>
              <p:nvPr/>
            </p:nvSpPr>
            <p:spPr bwMode="auto">
              <a:xfrm>
                <a:off x="3024" y="1680"/>
                <a:ext cx="129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973" name="Text Box 38"/>
              <p:cNvSpPr txBox="1">
                <a:spLocks noChangeArrowheads="1"/>
              </p:cNvSpPr>
              <p:nvPr/>
            </p:nvSpPr>
            <p:spPr bwMode="auto">
              <a:xfrm>
                <a:off x="3216" y="1401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  <p:sp>
            <p:nvSpPr>
              <p:cNvPr id="39974" name="Text Box 39"/>
              <p:cNvSpPr txBox="1">
                <a:spLocks noChangeArrowheads="1"/>
              </p:cNvSpPr>
              <p:nvPr/>
            </p:nvSpPr>
            <p:spPr bwMode="auto">
              <a:xfrm>
                <a:off x="2976" y="1920"/>
                <a:ext cx="55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3333FF"/>
                  </a:solidFill>
                </a:endParaRPr>
              </a:p>
            </p:txBody>
          </p:sp>
          <p:sp>
            <p:nvSpPr>
              <p:cNvPr id="39975" name="Text Box 40"/>
              <p:cNvSpPr txBox="1">
                <a:spLocks noChangeArrowheads="1"/>
              </p:cNvSpPr>
              <p:nvPr/>
            </p:nvSpPr>
            <p:spPr bwMode="auto">
              <a:xfrm>
                <a:off x="2616" y="2261"/>
                <a:ext cx="504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976" name="AutoShape 41"/>
              <p:cNvSpPr>
                <a:spLocks noChangeArrowheads="1"/>
              </p:cNvSpPr>
              <p:nvPr/>
            </p:nvSpPr>
            <p:spPr bwMode="auto">
              <a:xfrm>
                <a:off x="3019" y="2499"/>
                <a:ext cx="154" cy="123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/>
              </a:p>
            </p:txBody>
          </p:sp>
          <p:sp>
            <p:nvSpPr>
              <p:cNvPr id="39977" name="Text Box 42"/>
              <p:cNvSpPr txBox="1">
                <a:spLocks noChangeArrowheads="1"/>
              </p:cNvSpPr>
              <p:nvPr/>
            </p:nvSpPr>
            <p:spPr bwMode="auto">
              <a:xfrm>
                <a:off x="3173" y="2448"/>
                <a:ext cx="235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rtl="1"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39949" name="Group 43"/>
            <p:cNvGrpSpPr>
              <a:grpSpLocks/>
            </p:cNvGrpSpPr>
            <p:nvPr/>
          </p:nvGrpSpPr>
          <p:grpSpPr bwMode="auto">
            <a:xfrm>
              <a:off x="4085" y="2829"/>
              <a:ext cx="1291" cy="1202"/>
              <a:chOff x="2400" y="1401"/>
              <a:chExt cx="1392" cy="1296"/>
            </a:xfrm>
          </p:grpSpPr>
          <p:sp>
            <p:nvSpPr>
              <p:cNvPr id="39950" name="AutoShape 44"/>
              <p:cNvSpPr>
                <a:spLocks noChangeArrowheads="1"/>
              </p:cNvSpPr>
              <p:nvPr/>
            </p:nvSpPr>
            <p:spPr bwMode="auto">
              <a:xfrm>
                <a:off x="3070" y="1488"/>
                <a:ext cx="155" cy="124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9951" name="Group 45"/>
              <p:cNvGrpSpPr>
                <a:grpSpLocks/>
              </p:cNvGrpSpPr>
              <p:nvPr/>
            </p:nvGrpSpPr>
            <p:grpSpPr bwMode="auto">
              <a:xfrm>
                <a:off x="2529" y="1617"/>
                <a:ext cx="1263" cy="361"/>
                <a:chOff x="1584" y="1680"/>
                <a:chExt cx="2352" cy="336"/>
              </a:xfrm>
            </p:grpSpPr>
            <p:sp>
              <p:nvSpPr>
                <p:cNvPr id="39964" name="Line 46"/>
                <p:cNvSpPr>
                  <a:spLocks noChangeShapeType="1"/>
                </p:cNvSpPr>
                <p:nvPr/>
              </p:nvSpPr>
              <p:spPr bwMode="auto">
                <a:xfrm flipH="1">
                  <a:off x="1584" y="1680"/>
                  <a:ext cx="1152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5" name="Line 47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120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6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2304" y="1680"/>
                  <a:ext cx="432" cy="3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7" name="Line 49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432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952" name="Oval 50"/>
              <p:cNvSpPr>
                <a:spLocks noChangeArrowheads="1"/>
              </p:cNvSpPr>
              <p:nvPr/>
            </p:nvSpPr>
            <p:spPr bwMode="auto">
              <a:xfrm>
                <a:off x="2864" y="1978"/>
                <a:ext cx="129" cy="129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9953" name="Group 51"/>
              <p:cNvGrpSpPr>
                <a:grpSpLocks/>
              </p:cNvGrpSpPr>
              <p:nvPr/>
            </p:nvGrpSpPr>
            <p:grpSpPr bwMode="auto">
              <a:xfrm>
                <a:off x="2400" y="2107"/>
                <a:ext cx="1057" cy="386"/>
                <a:chOff x="1536" y="2400"/>
                <a:chExt cx="1584" cy="624"/>
              </a:xfrm>
            </p:grpSpPr>
            <p:sp>
              <p:nvSpPr>
                <p:cNvPr id="39960" name="Line 52"/>
                <p:cNvSpPr>
                  <a:spLocks noChangeShapeType="1"/>
                </p:cNvSpPr>
                <p:nvPr/>
              </p:nvSpPr>
              <p:spPr bwMode="auto">
                <a:xfrm flipH="1">
                  <a:off x="1536" y="2400"/>
                  <a:ext cx="776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1" name="Line 53"/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808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2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2021" y="2400"/>
                  <a:ext cx="291" cy="624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3" name="Line 55"/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280" cy="624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954" name="Text Box 56"/>
              <p:cNvSpPr txBox="1">
                <a:spLocks noChangeArrowheads="1"/>
              </p:cNvSpPr>
              <p:nvPr/>
            </p:nvSpPr>
            <p:spPr bwMode="auto">
              <a:xfrm>
                <a:off x="3024" y="1680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955" name="Text Box 57"/>
              <p:cNvSpPr txBox="1">
                <a:spLocks noChangeArrowheads="1"/>
              </p:cNvSpPr>
              <p:nvPr/>
            </p:nvSpPr>
            <p:spPr bwMode="auto">
              <a:xfrm>
                <a:off x="3216" y="1401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  <p:sp>
            <p:nvSpPr>
              <p:cNvPr id="39956" name="Text Box 58"/>
              <p:cNvSpPr txBox="1">
                <a:spLocks noChangeArrowheads="1"/>
              </p:cNvSpPr>
              <p:nvPr/>
            </p:nvSpPr>
            <p:spPr bwMode="auto">
              <a:xfrm>
                <a:off x="2976" y="1920"/>
                <a:ext cx="55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3333FF"/>
                  </a:solidFill>
                </a:endParaRPr>
              </a:p>
            </p:txBody>
          </p:sp>
          <p:sp>
            <p:nvSpPr>
              <p:cNvPr id="39957" name="Text Box 59"/>
              <p:cNvSpPr txBox="1">
                <a:spLocks noChangeArrowheads="1"/>
              </p:cNvSpPr>
              <p:nvPr/>
            </p:nvSpPr>
            <p:spPr bwMode="auto">
              <a:xfrm>
                <a:off x="2616" y="2261"/>
                <a:ext cx="504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958" name="AutoShape 60"/>
              <p:cNvSpPr>
                <a:spLocks noChangeArrowheads="1"/>
              </p:cNvSpPr>
              <p:nvPr/>
            </p:nvSpPr>
            <p:spPr bwMode="auto">
              <a:xfrm>
                <a:off x="3019" y="2499"/>
                <a:ext cx="154" cy="123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/>
              </a:p>
            </p:txBody>
          </p:sp>
          <p:sp>
            <p:nvSpPr>
              <p:cNvPr id="39959" name="Text Box 61"/>
              <p:cNvSpPr txBox="1">
                <a:spLocks noChangeArrowheads="1"/>
              </p:cNvSpPr>
              <p:nvPr/>
            </p:nvSpPr>
            <p:spPr bwMode="auto">
              <a:xfrm>
                <a:off x="3173" y="2448"/>
                <a:ext cx="235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rtl="1"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</p:grpSp>
      </p:grpSp>
      <p:sp>
        <p:nvSpPr>
          <p:cNvPr id="39940" name="AutoShape 62"/>
          <p:cNvSpPr>
            <a:spLocks/>
          </p:cNvSpPr>
          <p:nvPr/>
        </p:nvSpPr>
        <p:spPr bwMode="auto">
          <a:xfrm>
            <a:off x="7772400" y="3505200"/>
            <a:ext cx="304800" cy="1143000"/>
          </a:xfrm>
          <a:prstGeom prst="leftBrace">
            <a:avLst>
              <a:gd name="adj1" fmla="val 312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1" name="AutoShape 63"/>
          <p:cNvSpPr>
            <a:spLocks/>
          </p:cNvSpPr>
          <p:nvPr/>
        </p:nvSpPr>
        <p:spPr bwMode="auto">
          <a:xfrm>
            <a:off x="7772400" y="1981200"/>
            <a:ext cx="304800" cy="1143000"/>
          </a:xfrm>
          <a:prstGeom prst="leftBrace">
            <a:avLst>
              <a:gd name="adj1" fmla="val 312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2" name="AutoShape 64"/>
          <p:cNvSpPr>
            <a:spLocks/>
          </p:cNvSpPr>
          <p:nvPr/>
        </p:nvSpPr>
        <p:spPr bwMode="auto">
          <a:xfrm>
            <a:off x="7772400" y="5029200"/>
            <a:ext cx="304800" cy="1143000"/>
          </a:xfrm>
          <a:prstGeom prst="leftBrace">
            <a:avLst>
              <a:gd name="adj1" fmla="val 312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2" name="Picture 7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7162800" y="2312690"/>
            <a:ext cx="211138" cy="351897"/>
          </a:xfrm>
          <a:prstGeom prst="rect">
            <a:avLst/>
          </a:prstGeom>
          <a:noFill/>
          <a:ln/>
          <a:effectLst/>
        </p:spPr>
      </p:pic>
      <p:pic>
        <p:nvPicPr>
          <p:cNvPr id="73" name="Picture 7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7137699" y="3856766"/>
            <a:ext cx="280688" cy="327002"/>
          </a:xfrm>
          <a:prstGeom prst="rect">
            <a:avLst/>
          </a:prstGeom>
          <a:noFill/>
          <a:ln/>
          <a:effectLst/>
        </p:spPr>
      </p:pic>
      <p:pic>
        <p:nvPicPr>
          <p:cNvPr id="74" name="Picture 7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7056372" y="5225060"/>
            <a:ext cx="514651" cy="560927"/>
          </a:xfrm>
          <a:prstGeom prst="rect">
            <a:avLst/>
          </a:prstGeom>
          <a:noFill/>
          <a:ln/>
          <a:effectLst/>
        </p:spPr>
      </p:pic>
      <p:pic>
        <p:nvPicPr>
          <p:cNvPr id="69" name="Picture 3" descr="C:\Users\Dan\Dropbox\Office\CS 188\Ketrina Art\MDPs\Discounting.png"/>
          <p:cNvPicPr>
            <a:picLocks noChangeAspect="1" noChangeArrowheads="1"/>
          </p:cNvPicPr>
          <p:nvPr/>
        </p:nvPicPr>
        <p:blipFill>
          <a:blip r:embed="rId9" cstate="print"/>
          <a:srcRect l="73764" t="76543" r="1569"/>
          <a:stretch>
            <a:fillRect/>
          </a:stretch>
        </p:blipFill>
        <p:spPr bwMode="auto">
          <a:xfrm>
            <a:off x="5486400" y="5181600"/>
            <a:ext cx="1562540" cy="990600"/>
          </a:xfrm>
          <a:prstGeom prst="rect">
            <a:avLst/>
          </a:prstGeom>
          <a:noFill/>
        </p:spPr>
      </p:pic>
      <p:pic>
        <p:nvPicPr>
          <p:cNvPr id="70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2600" y="1676400"/>
            <a:ext cx="1761584" cy="1524000"/>
          </a:xfrm>
          <a:prstGeom prst="rect">
            <a:avLst/>
          </a:prstGeom>
          <a:noFill/>
        </p:spPr>
      </p:pic>
      <p:pic>
        <p:nvPicPr>
          <p:cNvPr id="71" name="Picture 3" descr="C:\Users\Dan\Dropbox\Office\CS 188\Ketrina Art\MDPs\Discounting.png"/>
          <p:cNvPicPr>
            <a:picLocks noChangeAspect="1" noChangeArrowheads="1"/>
          </p:cNvPicPr>
          <p:nvPr/>
        </p:nvPicPr>
        <p:blipFill>
          <a:blip r:embed="rId9" cstate="print"/>
          <a:srcRect l="73764" t="38272" r="1569" b="35802"/>
          <a:stretch>
            <a:fillRect/>
          </a:stretch>
        </p:blipFill>
        <p:spPr bwMode="auto">
          <a:xfrm>
            <a:off x="5562600" y="3429000"/>
            <a:ext cx="1566128" cy="10973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95579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Quiz: Discounting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11480800" cy="4729164"/>
          </a:xfrm>
        </p:spPr>
        <p:txBody>
          <a:bodyPr/>
          <a:lstStyle/>
          <a:p>
            <a:r>
              <a:rPr lang="en-US" sz="2800" dirty="0"/>
              <a:t>Given: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Actions: East, West, and Exit (only available in exit states a, e)</a:t>
            </a:r>
          </a:p>
          <a:p>
            <a:pPr lvl="1"/>
            <a:r>
              <a:rPr lang="en-US" sz="2400" dirty="0"/>
              <a:t>Transitions: deterministic</a:t>
            </a:r>
          </a:p>
          <a:p>
            <a:endParaRPr lang="en-US" sz="2800" dirty="0"/>
          </a:p>
          <a:p>
            <a:r>
              <a:rPr lang="en-US" sz="2800" dirty="0"/>
              <a:t>Quiz 1: For </a:t>
            </a:r>
            <a:r>
              <a:rPr lang="en-US" sz="2800" dirty="0">
                <a:sym typeface="Symbol" charset="0"/>
              </a:rPr>
              <a:t></a:t>
            </a:r>
            <a:r>
              <a:rPr lang="en-US" sz="2800" dirty="0"/>
              <a:t> = 1, what is the optimal policy?</a:t>
            </a:r>
          </a:p>
          <a:p>
            <a:pPr lvl="2"/>
            <a:endParaRPr lang="en-US" sz="2000" dirty="0"/>
          </a:p>
          <a:p>
            <a:r>
              <a:rPr lang="en-US" sz="2800" dirty="0"/>
              <a:t>Quiz 2: For </a:t>
            </a:r>
            <a:r>
              <a:rPr lang="en-US" sz="2800" dirty="0">
                <a:sym typeface="Symbol" charset="0"/>
              </a:rPr>
              <a:t></a:t>
            </a:r>
            <a:r>
              <a:rPr lang="en-US" sz="2800" dirty="0"/>
              <a:t> = 0.1, what is the optimal policy?</a:t>
            </a:r>
          </a:p>
          <a:p>
            <a:pPr lvl="2"/>
            <a:endParaRPr lang="en-US" sz="2000" dirty="0"/>
          </a:p>
          <a:p>
            <a:r>
              <a:rPr lang="en-US" sz="2800" dirty="0"/>
              <a:t>Quiz 3: For which </a:t>
            </a:r>
            <a:r>
              <a:rPr lang="en-US" sz="2800" dirty="0">
                <a:sym typeface="Symbol" charset="0"/>
              </a:rPr>
              <a:t></a:t>
            </a:r>
            <a:r>
              <a:rPr lang="en-US" sz="2800" dirty="0">
                <a:latin typeface="cmmi10"/>
                <a:ea typeface="cmmi10"/>
                <a:cs typeface="cmmi10"/>
              </a:rPr>
              <a:t> </a:t>
            </a:r>
            <a:r>
              <a:rPr lang="en-US" sz="2800" dirty="0"/>
              <a:t>are West and East equally good when in state d?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276600" y="1219200"/>
            <a:ext cx="3594100" cy="1168400"/>
            <a:chOff x="3352800" y="3505200"/>
            <a:chExt cx="3594100" cy="1168400"/>
          </a:xfrm>
        </p:grpSpPr>
        <p:pic>
          <p:nvPicPr>
            <p:cNvPr id="4" name="Picture 3" descr="discounting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2800" y="3505200"/>
              <a:ext cx="3594100" cy="11684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486400" y="3733800"/>
              <a:ext cx="5334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9372600" y="1676400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8229600" y="3657600"/>
            <a:ext cx="3289300" cy="685800"/>
            <a:chOff x="7870815" y="3645405"/>
            <a:chExt cx="3289300" cy="685800"/>
          </a:xfrm>
        </p:grpSpPr>
        <p:pic>
          <p:nvPicPr>
            <p:cNvPr id="17" name="Picture 16" descr="discounting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0815" y="3645405"/>
              <a:ext cx="3289300" cy="68580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9886156" y="3760395"/>
              <a:ext cx="5334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229600" y="4572000"/>
            <a:ext cx="3289300" cy="685800"/>
            <a:chOff x="7870815" y="3645405"/>
            <a:chExt cx="3289300" cy="685800"/>
          </a:xfrm>
        </p:grpSpPr>
        <p:pic>
          <p:nvPicPr>
            <p:cNvPr id="21" name="Picture 20" descr="discounting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0815" y="3645405"/>
              <a:ext cx="3289300" cy="685800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9886156" y="3760395"/>
              <a:ext cx="5334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9067800" y="382166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&lt;-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677400" y="382166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&lt;-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363200" y="3810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&lt;-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067800" y="473606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&lt;-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677400" y="47244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&lt;-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287000" y="473606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alibri"/>
                <a:cs typeface="Calibri"/>
              </a:rPr>
              <a:t>-&gt;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09800" y="612616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Symbol" charset="0"/>
              </a:rPr>
              <a:t>1=10 </a:t>
            </a:r>
            <a:r>
              <a:rPr lang="en-US" baseline="30000" dirty="0">
                <a:sym typeface="Symbol" charset="0"/>
              </a:rPr>
              <a:t>3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005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Infinite Utilities?!</a:t>
            </a:r>
          </a:p>
        </p:txBody>
      </p:sp>
      <p:sp>
        <p:nvSpPr>
          <p:cNvPr id="17254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10896600" cy="5105400"/>
          </a:xfrm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Wingdings" charset="0"/>
              <a:buChar char="§"/>
              <a:defRPr/>
            </a:pPr>
            <a:r>
              <a:rPr lang="en-US" sz="2800" dirty="0"/>
              <a:t>Problem: What if the game lasts forever?  Do we get infinite rewards?</a:t>
            </a:r>
          </a:p>
          <a:p>
            <a:pPr lvl="3">
              <a:buFont typeface="Wingdings" charset="0"/>
              <a:buChar char="§"/>
              <a:defRPr/>
            </a:pPr>
            <a:endParaRPr lang="en-US" sz="1000" dirty="0"/>
          </a:p>
          <a:p>
            <a:pPr>
              <a:buFont typeface="Wingdings" charset="0"/>
              <a:buChar char="§"/>
              <a:defRPr/>
            </a:pPr>
            <a:r>
              <a:rPr lang="en-US" sz="2800" dirty="0"/>
              <a:t>Solutions: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400" dirty="0"/>
              <a:t>Finite horizon: (similar to depth-limited search)</a:t>
            </a:r>
          </a:p>
          <a:p>
            <a:pPr lvl="2">
              <a:buFont typeface="Wingdings" charset="0"/>
              <a:buChar char="§"/>
              <a:defRPr/>
            </a:pPr>
            <a:r>
              <a:rPr lang="en-US" sz="2000" dirty="0"/>
              <a:t>Terminate episodes after a fixed T steps (e.g. life)</a:t>
            </a:r>
          </a:p>
          <a:p>
            <a:pPr lvl="2">
              <a:buFont typeface="Wingdings" charset="0"/>
              <a:buChar char="§"/>
              <a:defRPr/>
            </a:pPr>
            <a:r>
              <a:rPr lang="en-US" sz="2000" dirty="0"/>
              <a:t>Gives </a:t>
            </a:r>
            <a:r>
              <a:rPr lang="en-US" sz="2000" dirty="0" err="1"/>
              <a:t>nonstationary</a:t>
            </a:r>
            <a:r>
              <a:rPr lang="en-US" sz="2000" dirty="0"/>
              <a:t> policies (</a:t>
            </a:r>
            <a:r>
              <a:rPr lang="en-US" sz="2000" dirty="0">
                <a:sym typeface="Symbol" charset="0"/>
              </a:rPr>
              <a:t> depends on time left)</a:t>
            </a:r>
          </a:p>
          <a:p>
            <a:pPr lvl="7">
              <a:defRPr/>
            </a:pPr>
            <a:endParaRPr lang="en-US" sz="800" dirty="0">
              <a:sym typeface="Symbol" charset="0"/>
            </a:endParaRPr>
          </a:p>
          <a:p>
            <a:r>
              <a:rPr lang="en-US" sz="2800" dirty="0"/>
              <a:t>Discounting with </a:t>
            </a:r>
            <a:r>
              <a:rPr lang="en-US" sz="2800" dirty="0" err="1">
                <a:solidFill>
                  <a:srgbClr val="CC00CC"/>
                </a:solidFill>
                <a:ea typeface="ＭＳ Ｐゴシック" pitchFamily="34" charset="-128"/>
              </a:rPr>
              <a:t>γ</a:t>
            </a:r>
            <a:r>
              <a:rPr lang="en-US" sz="2800" dirty="0">
                <a:solidFill>
                  <a:srgbClr val="CC00CC"/>
                </a:solidFill>
                <a:ea typeface="ＭＳ Ｐゴシック" pitchFamily="34" charset="-128"/>
              </a:rPr>
              <a:t> </a:t>
            </a:r>
            <a:r>
              <a:rPr lang="en-US" sz="2800" dirty="0"/>
              <a:t>solves the problem of infinite reward streams!</a:t>
            </a:r>
          </a:p>
          <a:p>
            <a:pPr lvl="1"/>
            <a:r>
              <a:rPr lang="en-US" sz="2400" dirty="0"/>
              <a:t>Geometric series: 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1 + </a:t>
            </a:r>
            <a:r>
              <a:rPr lang="en-US" sz="2400" dirty="0" err="1">
                <a:solidFill>
                  <a:srgbClr val="CC00CC"/>
                </a:solidFill>
                <a:ea typeface="ＭＳ Ｐゴシック" pitchFamily="34" charset="-128"/>
              </a:rPr>
              <a:t>γ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 + γ</a:t>
            </a:r>
            <a:r>
              <a:rPr lang="en-US" sz="2400" baseline="30000" dirty="0">
                <a:solidFill>
                  <a:srgbClr val="CC00CC"/>
                </a:solidFill>
                <a:ea typeface="ＭＳ Ｐゴシック" pitchFamily="34" charset="-128"/>
              </a:rPr>
              <a:t>2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 + … = 1/(1 - </a:t>
            </a:r>
            <a:r>
              <a:rPr lang="en-US" sz="2400" dirty="0" err="1">
                <a:solidFill>
                  <a:srgbClr val="CC00CC"/>
                </a:solidFill>
                <a:ea typeface="ＭＳ Ｐゴシック" pitchFamily="34" charset="-128"/>
              </a:rPr>
              <a:t>γ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)</a:t>
            </a:r>
          </a:p>
          <a:p>
            <a:pPr lvl="1"/>
            <a:r>
              <a:rPr lang="en-US" sz="2400" dirty="0"/>
              <a:t>Assume rewards bounded by </a:t>
            </a:r>
            <a:r>
              <a:rPr lang="en-US" sz="2400" dirty="0">
                <a:solidFill>
                  <a:srgbClr val="CC00CC"/>
                </a:solidFill>
              </a:rPr>
              <a:t>±</a:t>
            </a:r>
            <a:r>
              <a:rPr lang="en-US" sz="2400" dirty="0"/>
              <a:t> </a:t>
            </a:r>
            <a:r>
              <a:rPr lang="en-US" sz="2400" i="1" dirty="0" err="1">
                <a:solidFill>
                  <a:srgbClr val="CC00CC"/>
                </a:solidFill>
                <a:ea typeface="ＭＳ Ｐゴシック" pitchFamily="34" charset="-128"/>
              </a:rPr>
              <a:t>R</a:t>
            </a:r>
            <a:r>
              <a:rPr lang="en-US" sz="2400" baseline="-25000" dirty="0" err="1">
                <a:solidFill>
                  <a:srgbClr val="CC00CC"/>
                </a:solidFill>
                <a:ea typeface="ＭＳ Ｐゴシック" pitchFamily="34" charset="-128"/>
              </a:rPr>
              <a:t>max</a:t>
            </a:r>
            <a:endParaRPr lang="en-US" sz="2400" baseline="-25000" dirty="0">
              <a:solidFill>
                <a:srgbClr val="CC00CC"/>
              </a:solidFill>
              <a:ea typeface="ＭＳ Ｐゴシック" pitchFamily="34" charset="-128"/>
            </a:endParaRPr>
          </a:p>
          <a:p>
            <a:pPr lvl="1"/>
            <a:r>
              <a:rPr lang="en-US" sz="2400" dirty="0"/>
              <a:t>Then 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</a:rPr>
              <a:t>r</a:t>
            </a:r>
            <a:r>
              <a:rPr lang="en-US" sz="2400" baseline="-25000" dirty="0">
                <a:solidFill>
                  <a:srgbClr val="CC00CC"/>
                </a:solidFill>
                <a:ea typeface="ＭＳ Ｐゴシック" pitchFamily="34" charset="-128"/>
              </a:rPr>
              <a:t>0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 + γ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</a:rPr>
              <a:t>r</a:t>
            </a:r>
            <a:r>
              <a:rPr lang="en-US" sz="2400" baseline="-25000" dirty="0">
                <a:solidFill>
                  <a:srgbClr val="CC00CC"/>
                </a:solidFill>
                <a:ea typeface="ＭＳ Ｐゴシック" pitchFamily="34" charset="-128"/>
              </a:rPr>
              <a:t>1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 + γ</a:t>
            </a:r>
            <a:r>
              <a:rPr lang="en-US" sz="2400" baseline="30000" dirty="0">
                <a:solidFill>
                  <a:srgbClr val="CC00CC"/>
                </a:solidFill>
                <a:ea typeface="ＭＳ Ｐゴシック" pitchFamily="34" charset="-128"/>
              </a:rPr>
              <a:t>2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</a:rPr>
              <a:t>r</a:t>
            </a:r>
            <a:r>
              <a:rPr lang="en-US" sz="2400" baseline="-25000" dirty="0">
                <a:solidFill>
                  <a:srgbClr val="CC00CC"/>
                </a:solidFill>
                <a:ea typeface="ＭＳ Ｐゴシック" pitchFamily="34" charset="-128"/>
              </a:rPr>
              <a:t>2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 + … </a:t>
            </a:r>
            <a:r>
              <a:rPr lang="en-US" sz="2400" dirty="0"/>
              <a:t> is bounded by </a:t>
            </a:r>
            <a:r>
              <a:rPr lang="en-US" sz="2400" dirty="0">
                <a:solidFill>
                  <a:srgbClr val="CC00CC"/>
                </a:solidFill>
              </a:rPr>
              <a:t>±</a:t>
            </a:r>
            <a:r>
              <a:rPr lang="en-US" sz="2400" dirty="0"/>
              <a:t> </a:t>
            </a:r>
            <a:r>
              <a:rPr lang="en-US" sz="2400" i="1" dirty="0" err="1">
                <a:solidFill>
                  <a:srgbClr val="CC00CC"/>
                </a:solidFill>
                <a:ea typeface="ＭＳ Ｐゴシック" pitchFamily="34" charset="-128"/>
              </a:rPr>
              <a:t>R</a:t>
            </a:r>
            <a:r>
              <a:rPr lang="en-US" sz="2400" baseline="-25000" dirty="0" err="1">
                <a:solidFill>
                  <a:srgbClr val="CC00CC"/>
                </a:solidFill>
                <a:ea typeface="ＭＳ Ｐゴシック" pitchFamily="34" charset="-128"/>
              </a:rPr>
              <a:t>max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/(1 - </a:t>
            </a:r>
            <a:r>
              <a:rPr lang="en-US" sz="2400" dirty="0" err="1">
                <a:solidFill>
                  <a:srgbClr val="CC00CC"/>
                </a:solidFill>
                <a:ea typeface="ＭＳ Ｐゴシック" pitchFamily="34" charset="-128"/>
              </a:rPr>
              <a:t>γ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)</a:t>
            </a:r>
          </a:p>
          <a:p>
            <a:pPr lvl="8">
              <a:buClr>
                <a:srgbClr val="000000"/>
              </a:buClr>
              <a:defRPr/>
            </a:pPr>
            <a:endParaRPr lang="en-US" sz="800" dirty="0">
              <a:solidFill>
                <a:srgbClr val="000000"/>
              </a:solidFill>
              <a:sym typeface="Symbol" charset="0"/>
            </a:endParaRPr>
          </a:p>
          <a:p>
            <a:pPr>
              <a:buClr>
                <a:srgbClr val="000000"/>
              </a:buClr>
              <a:buFont typeface="Wingdings" charset="0"/>
              <a:buChar char="§"/>
              <a:defRPr/>
            </a:pPr>
            <a:r>
              <a:rPr lang="en-US" sz="2800" dirty="0">
                <a:cs typeface="Calibri" panose="020F0502020204030204" pitchFamily="34" charset="0"/>
                <a:sym typeface="Symbol" charset="0"/>
              </a:rPr>
              <a:t>Absorbing state: guarantee that for every policy, a terminal state will eventually be reached (like </a:t>
            </a:r>
            <a:r>
              <a:rPr lang="ja-JP" altLang="en-US" sz="2800" dirty="0">
                <a:cs typeface="Calibri" panose="020F0502020204030204" pitchFamily="34" charset="0"/>
                <a:sym typeface="Symbol" charset="0"/>
              </a:rPr>
              <a:t>“</a:t>
            </a:r>
            <a:r>
              <a:rPr lang="en-US" altLang="ja-JP" sz="2800" dirty="0">
                <a:cs typeface="Calibri" panose="020F0502020204030204" pitchFamily="34" charset="0"/>
                <a:sym typeface="Symbol" charset="0"/>
              </a:rPr>
              <a:t>overheated</a:t>
            </a:r>
            <a:r>
              <a:rPr lang="ja-JP" altLang="en-US" sz="2800" dirty="0">
                <a:cs typeface="Calibri" panose="020F0502020204030204" pitchFamily="34" charset="0"/>
                <a:sym typeface="Symbol" charset="0"/>
              </a:rPr>
              <a:t>”</a:t>
            </a:r>
            <a:r>
              <a:rPr lang="en-US" altLang="ja-JP" sz="2800" dirty="0">
                <a:cs typeface="Calibri" panose="020F0502020204030204" pitchFamily="34" charset="0"/>
                <a:sym typeface="Symbol" charset="0"/>
              </a:rPr>
              <a:t> for racing)</a:t>
            </a:r>
          </a:p>
          <a:p>
            <a:pPr lvl="1">
              <a:buFont typeface="Wingdings" charset="0"/>
              <a:buChar char="§"/>
              <a:defRPr/>
            </a:pPr>
            <a:endParaRPr lang="en-US" sz="2400" dirty="0">
              <a:sym typeface="Symbol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09713" y="1981200"/>
            <a:ext cx="3759585" cy="17522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4545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Recap: Defining MDPs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443036"/>
            <a:ext cx="11379200" cy="472916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Markov decision processes:</a:t>
            </a:r>
          </a:p>
          <a:p>
            <a:pPr lvl="1"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Set of states S</a:t>
            </a:r>
          </a:p>
          <a:p>
            <a:pPr lvl="1"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Start state s</a:t>
            </a:r>
            <a:r>
              <a:rPr lang="en-US" baseline="-25000" dirty="0">
                <a:ea typeface="ＭＳ Ｐゴシック" pitchFamily="34" charset="-128"/>
              </a:rPr>
              <a:t>0</a:t>
            </a:r>
          </a:p>
          <a:p>
            <a:pPr lvl="1"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Set of actions A</a:t>
            </a:r>
          </a:p>
          <a:p>
            <a:pPr lvl="1"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Transitions P(</a:t>
            </a:r>
            <a:r>
              <a:rPr lang="en-US" dirty="0" err="1">
                <a:ea typeface="ＭＳ Ｐゴシック" pitchFamily="34" charset="-128"/>
              </a:rPr>
              <a:t>s’</a:t>
            </a:r>
            <a:r>
              <a:rPr lang="en-US" altLang="ja-JP" dirty="0" err="1">
                <a:ea typeface="ＭＳ Ｐゴシック" pitchFamily="34" charset="-128"/>
              </a:rPr>
              <a:t>|s,a</a:t>
            </a:r>
            <a:r>
              <a:rPr lang="en-US" altLang="ja-JP" dirty="0">
                <a:ea typeface="ＭＳ Ｐゴシック" pitchFamily="34" charset="-128"/>
              </a:rPr>
              <a:t>) (or T(</a:t>
            </a:r>
            <a:r>
              <a:rPr lang="en-US" altLang="ja-JP" dirty="0" err="1">
                <a:ea typeface="ＭＳ Ｐゴシック" pitchFamily="34" charset="-128"/>
              </a:rPr>
              <a:t>s,a,s</a:t>
            </a:r>
            <a:r>
              <a:rPr lang="en-US" altLang="ja-JP" dirty="0">
                <a:ea typeface="ＭＳ Ｐゴシック" pitchFamily="34" charset="-128"/>
              </a:rPr>
              <a:t>’))</a:t>
            </a:r>
          </a:p>
          <a:p>
            <a:pPr lvl="1"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Rewards R(</a:t>
            </a:r>
            <a:r>
              <a:rPr lang="en-US" dirty="0" err="1">
                <a:ea typeface="ＭＳ Ｐゴシック" pitchFamily="34" charset="-128"/>
              </a:rPr>
              <a:t>s,a,s</a:t>
            </a:r>
            <a:r>
              <a:rPr lang="en-US" dirty="0">
                <a:ea typeface="ＭＳ Ｐゴシック" pitchFamily="34" charset="-128"/>
              </a:rPr>
              <a:t>’</a:t>
            </a:r>
            <a:r>
              <a:rPr lang="en-US" altLang="ja-JP" dirty="0">
                <a:ea typeface="ＭＳ Ｐゴシック" pitchFamily="34" charset="-128"/>
              </a:rPr>
              <a:t>) (and discount </a:t>
            </a:r>
            <a:r>
              <a:rPr lang="en-US" altLang="ja-JP" dirty="0">
                <a:ea typeface="ＭＳ Ｐゴシック" pitchFamily="34" charset="-128"/>
                <a:sym typeface="Symbol" pitchFamily="18" charset="2"/>
              </a:rPr>
              <a:t></a:t>
            </a:r>
            <a:r>
              <a:rPr lang="en-US" altLang="ja-JP" dirty="0">
                <a:ea typeface="ＭＳ Ｐゴシック" pitchFamily="34" charset="-128"/>
              </a:rPr>
              <a:t>)</a:t>
            </a:r>
          </a:p>
          <a:p>
            <a:pPr lvl="1">
              <a:lnSpc>
                <a:spcPct val="80000"/>
              </a:lnSpc>
            </a:pPr>
            <a:endParaRPr lang="en-US" baseline="-250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baseline="-250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MDP quantities so far:</a:t>
            </a:r>
          </a:p>
          <a:p>
            <a:pPr lvl="1"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Policy = Choice of action for each state</a:t>
            </a:r>
          </a:p>
          <a:p>
            <a:pPr lvl="1"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Utility = sum of (discounted) rewards</a:t>
            </a:r>
          </a:p>
        </p:txBody>
      </p:sp>
      <p:grpSp>
        <p:nvGrpSpPr>
          <p:cNvPr id="41987" name="Group 4"/>
          <p:cNvGrpSpPr>
            <a:grpSpLocks/>
          </p:cNvGrpSpPr>
          <p:nvPr/>
        </p:nvGrpSpPr>
        <p:grpSpPr bwMode="auto">
          <a:xfrm>
            <a:off x="8001000" y="1600200"/>
            <a:ext cx="3048000" cy="2754586"/>
            <a:chOff x="2400" y="1401"/>
            <a:chExt cx="1392" cy="1258"/>
          </a:xfrm>
        </p:grpSpPr>
        <p:sp>
          <p:nvSpPr>
            <p:cNvPr id="41989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41990" name="Group 6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42003" name="Line 7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2004" name="Line 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2005" name="Line 9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2006" name="Line 1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41991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41992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41999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2000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2001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2002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41993" name="Text Box 17"/>
            <p:cNvSpPr txBox="1">
              <a:spLocks noChangeArrowheads="1"/>
            </p:cNvSpPr>
            <p:nvPr/>
          </p:nvSpPr>
          <p:spPr bwMode="auto">
            <a:xfrm>
              <a:off x="3071" y="1680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41994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41995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41996" name="Text Box 20"/>
            <p:cNvSpPr txBox="1">
              <a:spLocks noChangeArrowheads="1"/>
            </p:cNvSpPr>
            <p:nvPr/>
          </p:nvSpPr>
          <p:spPr bwMode="auto">
            <a:xfrm>
              <a:off x="2609" y="2261"/>
              <a:ext cx="50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>
                  <a:latin typeface="Calibri"/>
                  <a:cs typeface="Calibri"/>
                </a:rPr>
                <a:t>s,a,s</a:t>
              </a:r>
              <a:r>
                <a:rPr lang="ja-JP" altLang="en-US" sz="2400" dirty="0">
                  <a:latin typeface="Calibri"/>
                  <a:cs typeface="Calibri"/>
                </a:rPr>
                <a:t>’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41997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41998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336949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MDPs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6187" y="1667339"/>
            <a:ext cx="7313613" cy="42757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56468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Recall: Racing MDP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11379200" cy="4729164"/>
          </a:xfrm>
        </p:spPr>
        <p:txBody>
          <a:bodyPr/>
          <a:lstStyle/>
          <a:p>
            <a:pPr>
              <a:buClrTx/>
            </a:pP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A robot car wants to travel far, quickly</a:t>
            </a:r>
          </a:p>
          <a:p>
            <a:pPr>
              <a:buClrTx/>
            </a:pP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Three states: </a:t>
            </a:r>
            <a:r>
              <a:rPr lang="en-US" sz="2000" dirty="0">
                <a:solidFill>
                  <a:srgbClr val="00B0F0"/>
                </a:solidFill>
                <a:latin typeface="Calibri"/>
                <a:cs typeface="Calibri"/>
              </a:rPr>
              <a:t>Cool</a:t>
            </a: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, </a:t>
            </a:r>
            <a:r>
              <a:rPr lang="en-US" sz="2000" dirty="0">
                <a:solidFill>
                  <a:srgbClr val="7F2727"/>
                </a:solidFill>
                <a:latin typeface="Calibri"/>
                <a:cs typeface="Calibri"/>
              </a:rPr>
              <a:t>Warm</a:t>
            </a: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, Overheated</a:t>
            </a:r>
          </a:p>
          <a:p>
            <a:pPr>
              <a:buClrTx/>
            </a:pP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Two actions: </a:t>
            </a:r>
            <a:r>
              <a:rPr lang="en-US" sz="2000" i="1" dirty="0">
                <a:latin typeface="Calibri"/>
                <a:cs typeface="Calibri"/>
              </a:rPr>
              <a:t>Slow</a:t>
            </a: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, </a:t>
            </a:r>
            <a:r>
              <a:rPr lang="en-US" sz="2000" i="1" dirty="0">
                <a:solidFill>
                  <a:srgbClr val="C00000"/>
                </a:solidFill>
                <a:latin typeface="Calibri"/>
                <a:cs typeface="Calibri"/>
              </a:rPr>
              <a:t>Fast</a:t>
            </a:r>
            <a:endParaRPr lang="en-US" sz="2000" i="1" dirty="0">
              <a:solidFill>
                <a:srgbClr val="0000FF"/>
              </a:solidFill>
              <a:latin typeface="Calibri"/>
              <a:cs typeface="Calibri"/>
            </a:endParaRPr>
          </a:p>
          <a:p>
            <a:pPr>
              <a:buClrTx/>
            </a:pP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Going faster gets double reward</a:t>
            </a:r>
          </a:p>
          <a:p>
            <a:endParaRPr lang="en-US" sz="2000" dirty="0">
              <a:latin typeface="Calibri"/>
              <a:cs typeface="Calibri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38200" y="2286000"/>
            <a:ext cx="11044696" cy="3962400"/>
            <a:chOff x="838200" y="2286000"/>
            <a:chExt cx="11044696" cy="3962400"/>
          </a:xfrm>
        </p:grpSpPr>
        <p:pic>
          <p:nvPicPr>
            <p:cNvPr id="1433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83518" y="3950732"/>
              <a:ext cx="2433764" cy="1600200"/>
            </a:xfrm>
            <a:prstGeom prst="rect">
              <a:avLst/>
            </a:prstGeom>
            <a:noFill/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46913" y="2731532"/>
              <a:ext cx="2660373" cy="1676400"/>
            </a:xfrm>
            <a:prstGeom prst="rect">
              <a:avLst/>
            </a:prstGeom>
            <a:noFill/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300704" y="3798332"/>
              <a:ext cx="2582192" cy="1828800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2057400" y="5341442"/>
              <a:ext cx="2286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B0F0"/>
                  </a:solidFill>
                  <a:latin typeface="Calibri"/>
                  <a:cs typeface="Calibri"/>
                </a:rPr>
                <a:t>Cool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943600" y="4160222"/>
              <a:ext cx="2286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7F2727"/>
                  </a:solidFill>
                  <a:latin typeface="Calibri"/>
                  <a:cs typeface="Calibri"/>
                </a:rPr>
                <a:t>Warm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296400" y="5455622"/>
              <a:ext cx="2286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Overheated</a:t>
              </a:r>
            </a:p>
          </p:txBody>
        </p:sp>
        <p:cxnSp>
          <p:nvCxnSpPr>
            <p:cNvPr id="13" name="Curved Connector 12"/>
            <p:cNvCxnSpPr>
              <a:stCxn id="14338" idx="3"/>
              <a:endCxn id="8" idx="2"/>
            </p:cNvCxnSpPr>
            <p:nvPr/>
          </p:nvCxnSpPr>
          <p:spPr>
            <a:xfrm flipH="1">
              <a:off x="3200400" y="4750832"/>
              <a:ext cx="1219200" cy="990720"/>
            </a:xfrm>
            <a:prstGeom prst="curvedConnector4">
              <a:avLst>
                <a:gd name="adj1" fmla="val -18750"/>
                <a:gd name="adj2" fmla="val 153572"/>
              </a:avLst>
            </a:prstGeom>
            <a:ln w="762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urved Connector 12"/>
            <p:cNvCxnSpPr>
              <a:stCxn id="14338" idx="3"/>
              <a:endCxn id="9" idx="2"/>
            </p:cNvCxnSpPr>
            <p:nvPr/>
          </p:nvCxnSpPr>
          <p:spPr>
            <a:xfrm flipV="1">
              <a:off x="4419600" y="4560332"/>
              <a:ext cx="2667000" cy="190500"/>
            </a:xfrm>
            <a:prstGeom prst="curvedConnector2">
              <a:avLst/>
            </a:prstGeom>
            <a:ln w="762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4724400" y="4788932"/>
              <a:ext cx="9144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C00000"/>
                  </a:solidFill>
                  <a:latin typeface="Calibri"/>
                  <a:cs typeface="Calibri"/>
                </a:rPr>
                <a:t>Fast</a:t>
              </a:r>
            </a:p>
          </p:txBody>
        </p:sp>
        <p:cxnSp>
          <p:nvCxnSpPr>
            <p:cNvPr id="19" name="Curved Connector 12"/>
            <p:cNvCxnSpPr>
              <a:stCxn id="6" idx="0"/>
            </p:cNvCxnSpPr>
            <p:nvPr/>
          </p:nvCxnSpPr>
          <p:spPr>
            <a:xfrm rot="16200000" flipH="1">
              <a:off x="8096250" y="1912382"/>
              <a:ext cx="1447800" cy="3086100"/>
            </a:xfrm>
            <a:prstGeom prst="curvedConnector4">
              <a:avLst>
                <a:gd name="adj1" fmla="val -15789"/>
                <a:gd name="adj2" fmla="val 105099"/>
              </a:avLst>
            </a:prstGeom>
            <a:ln w="762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9144000" y="2731532"/>
              <a:ext cx="9144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C00000"/>
                  </a:solidFill>
                  <a:latin typeface="Calibri"/>
                  <a:cs typeface="Calibri"/>
                </a:rPr>
                <a:t>Fast</a:t>
              </a:r>
            </a:p>
          </p:txBody>
        </p:sp>
        <p:cxnSp>
          <p:nvCxnSpPr>
            <p:cNvPr id="23" name="Curved Connector 12"/>
            <p:cNvCxnSpPr>
              <a:stCxn id="14338" idx="1"/>
            </p:cNvCxnSpPr>
            <p:nvPr/>
          </p:nvCxnSpPr>
          <p:spPr>
            <a:xfrm rot="10800000" flipH="1" flipV="1">
              <a:off x="1981200" y="4750832"/>
              <a:ext cx="152400" cy="190500"/>
            </a:xfrm>
            <a:prstGeom prst="curvedConnector4">
              <a:avLst>
                <a:gd name="adj1" fmla="val -635217"/>
                <a:gd name="adj2" fmla="val 482610"/>
              </a:avLst>
            </a:prstGeom>
            <a:ln w="7620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urved Connector 12"/>
            <p:cNvCxnSpPr>
              <a:stCxn id="6" idx="1"/>
              <a:endCxn id="14338" idx="0"/>
            </p:cNvCxnSpPr>
            <p:nvPr/>
          </p:nvCxnSpPr>
          <p:spPr>
            <a:xfrm rot="10800000" flipV="1">
              <a:off x="3200400" y="3569732"/>
              <a:ext cx="2743200" cy="381000"/>
            </a:xfrm>
            <a:prstGeom prst="curvedConnector2">
              <a:avLst/>
            </a:prstGeom>
            <a:ln w="7620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990600" y="4331732"/>
              <a:ext cx="9144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chemeClr val="accent6"/>
                  </a:solidFill>
                  <a:latin typeface="Calibri"/>
                  <a:cs typeface="Calibri"/>
                </a:rPr>
                <a:t>Slow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495800" y="3112532"/>
              <a:ext cx="9144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chemeClr val="accent6"/>
                  </a:solidFill>
                  <a:latin typeface="Calibri"/>
                  <a:cs typeface="Calibri"/>
                </a:rPr>
                <a:t>Slow</a:t>
              </a:r>
            </a:p>
          </p:txBody>
        </p:sp>
        <p:cxnSp>
          <p:nvCxnSpPr>
            <p:cNvPr id="60" name="Curved Connector 12"/>
            <p:cNvCxnSpPr/>
            <p:nvPr/>
          </p:nvCxnSpPr>
          <p:spPr>
            <a:xfrm rot="16200000" flipH="1" flipV="1">
              <a:off x="5962650" y="3398282"/>
              <a:ext cx="152400" cy="190500"/>
            </a:xfrm>
            <a:prstGeom prst="curvedConnector4">
              <a:avLst>
                <a:gd name="adj1" fmla="val -635217"/>
                <a:gd name="adj2" fmla="val 482610"/>
              </a:avLst>
            </a:prstGeom>
            <a:ln w="76200">
              <a:solidFill>
                <a:schemeClr val="accent2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4572000" y="3645932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  <a:latin typeface="Calibri"/>
                  <a:cs typeface="Calibri"/>
                </a:rPr>
                <a:t>0.5 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800600" y="22860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  <a:latin typeface="Calibri"/>
                  <a:cs typeface="Calibri"/>
                </a:rPr>
                <a:t>0.5 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724400" y="53340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  <a:latin typeface="Calibri"/>
                  <a:cs typeface="Calibri"/>
                </a:rPr>
                <a:t>0.5 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867400" y="4788932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  <a:latin typeface="Calibri"/>
                  <a:cs typeface="Calibri"/>
                </a:rPr>
                <a:t>0.5 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838200" y="5627132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  <a:latin typeface="Calibri"/>
                  <a:cs typeface="Calibri"/>
                </a:rPr>
                <a:t>1.0 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0210800" y="2579132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  <a:latin typeface="Calibri"/>
                  <a:cs typeface="Calibri"/>
                </a:rPr>
                <a:t>1.0 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905000" y="54864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  <a:latin typeface="Calibri"/>
                  <a:cs typeface="Calibri"/>
                </a:rPr>
                <a:t>+1 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581400" y="3288268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  <a:latin typeface="Calibri"/>
                  <a:cs typeface="Calibri"/>
                </a:rPr>
                <a:t>+1 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943600" y="22860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  <a:latin typeface="Calibri"/>
                  <a:cs typeface="Calibri"/>
                </a:rPr>
                <a:t>+1 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648200" y="5879068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  <a:latin typeface="Calibri"/>
                  <a:cs typeface="Calibri"/>
                </a:rPr>
                <a:t>+2 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477000" y="4788415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  <a:latin typeface="Calibri"/>
                  <a:cs typeface="Calibri"/>
                </a:rPr>
                <a:t>+2 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0668000" y="31242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  <a:latin typeface="Calibri"/>
                  <a:cs typeface="Calibri"/>
                </a:rPr>
                <a:t>-10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130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Racing Search Tree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3362" y="1295400"/>
            <a:ext cx="928190" cy="610285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54642" y="3124200"/>
            <a:ext cx="1014614" cy="639346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24561" y="4941332"/>
            <a:ext cx="984797" cy="697468"/>
          </a:xfrm>
          <a:prstGeom prst="rect">
            <a:avLst/>
          </a:prstGeom>
          <a:noFill/>
        </p:spPr>
      </p:pic>
      <p:sp>
        <p:nvSpPr>
          <p:cNvPr id="8" name="Oval 7"/>
          <p:cNvSpPr/>
          <p:nvPr/>
        </p:nvSpPr>
        <p:spPr>
          <a:xfrm>
            <a:off x="1770678" y="2209800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790478" y="2209800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5" idx="2"/>
            <a:endCxn id="9" idx="1"/>
          </p:cNvCxnSpPr>
          <p:nvPr/>
        </p:nvCxnSpPr>
        <p:spPr>
          <a:xfrm>
            <a:off x="5207457" y="1905685"/>
            <a:ext cx="2627658" cy="348752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2"/>
            <a:endCxn id="8" idx="7"/>
          </p:cNvCxnSpPr>
          <p:nvPr/>
        </p:nvCxnSpPr>
        <p:spPr>
          <a:xfrm flipH="1">
            <a:off x="2030841" y="1905685"/>
            <a:ext cx="3176616" cy="348752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6004" y="3124200"/>
            <a:ext cx="928190" cy="610285"/>
          </a:xfrm>
          <a:prstGeom prst="rect">
            <a:avLst/>
          </a:prstGeom>
          <a:noFill/>
        </p:spPr>
      </p:pic>
      <p:cxnSp>
        <p:nvCxnSpPr>
          <p:cNvPr id="17" name="Straight Arrow Connector 16"/>
          <p:cNvCxnSpPr>
            <a:stCxn id="9" idx="4"/>
            <a:endCxn id="16" idx="0"/>
          </p:cNvCxnSpPr>
          <p:nvPr/>
        </p:nvCxnSpPr>
        <p:spPr>
          <a:xfrm flipH="1">
            <a:off x="6030099" y="2514600"/>
            <a:ext cx="1912779" cy="609600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4"/>
            <a:endCxn id="6" idx="0"/>
          </p:cNvCxnSpPr>
          <p:nvPr/>
        </p:nvCxnSpPr>
        <p:spPr>
          <a:xfrm>
            <a:off x="7942878" y="2514600"/>
            <a:ext cx="2219072" cy="609600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1204" y="3123515"/>
            <a:ext cx="928190" cy="610285"/>
          </a:xfrm>
          <a:prstGeom prst="rect">
            <a:avLst/>
          </a:prstGeom>
          <a:noFill/>
        </p:spPr>
      </p:pic>
      <p:cxnSp>
        <p:nvCxnSpPr>
          <p:cNvPr id="26" name="Straight Arrow Connector 25"/>
          <p:cNvCxnSpPr>
            <a:stCxn id="8" idx="4"/>
            <a:endCxn id="25" idx="0"/>
          </p:cNvCxnSpPr>
          <p:nvPr/>
        </p:nvCxnSpPr>
        <p:spPr>
          <a:xfrm flipH="1">
            <a:off x="1915299" y="2514600"/>
            <a:ext cx="7779" cy="60891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72842" y="5029200"/>
            <a:ext cx="1014614" cy="639346"/>
          </a:xfrm>
          <a:prstGeom prst="rect">
            <a:avLst/>
          </a:prstGeom>
          <a:noFill/>
        </p:spPr>
      </p:pic>
      <p:sp>
        <p:nvSpPr>
          <p:cNvPr id="30" name="Oval 29"/>
          <p:cNvSpPr/>
          <p:nvPr/>
        </p:nvSpPr>
        <p:spPr>
          <a:xfrm>
            <a:off x="764520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780040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>
            <a:stCxn id="25" idx="2"/>
            <a:endCxn id="31" idx="1"/>
          </p:cNvCxnSpPr>
          <p:nvPr/>
        </p:nvCxnSpPr>
        <p:spPr>
          <a:xfrm>
            <a:off x="1915299" y="3733800"/>
            <a:ext cx="909378" cy="424952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5" idx="2"/>
            <a:endCxn id="30" idx="7"/>
          </p:cNvCxnSpPr>
          <p:nvPr/>
        </p:nvCxnSpPr>
        <p:spPr>
          <a:xfrm flipH="1">
            <a:off x="1024683" y="3733800"/>
            <a:ext cx="890616" cy="424952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0804" y="5029200"/>
            <a:ext cx="928190" cy="610285"/>
          </a:xfrm>
          <a:prstGeom prst="rect">
            <a:avLst/>
          </a:prstGeom>
          <a:noFill/>
        </p:spPr>
      </p:pic>
      <p:cxnSp>
        <p:nvCxnSpPr>
          <p:cNvPr id="35" name="Straight Arrow Connector 34"/>
          <p:cNvCxnSpPr>
            <a:stCxn id="31" idx="4"/>
            <a:endCxn id="34" idx="0"/>
          </p:cNvCxnSpPr>
          <p:nvPr/>
        </p:nvCxnSpPr>
        <p:spPr>
          <a:xfrm flipH="1">
            <a:off x="2524899" y="4418915"/>
            <a:ext cx="407541" cy="61028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1" idx="4"/>
            <a:endCxn id="29" idx="0"/>
          </p:cNvCxnSpPr>
          <p:nvPr/>
        </p:nvCxnSpPr>
        <p:spPr>
          <a:xfrm>
            <a:off x="2932440" y="4418915"/>
            <a:ext cx="447710" cy="61028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0604" y="5027830"/>
            <a:ext cx="928190" cy="610285"/>
          </a:xfrm>
          <a:prstGeom prst="rect">
            <a:avLst/>
          </a:prstGeom>
          <a:noFill/>
        </p:spPr>
      </p:pic>
      <p:cxnSp>
        <p:nvCxnSpPr>
          <p:cNvPr id="38" name="Straight Arrow Connector 37"/>
          <p:cNvCxnSpPr>
            <a:stCxn id="30" idx="4"/>
            <a:endCxn id="37" idx="0"/>
          </p:cNvCxnSpPr>
          <p:nvPr/>
        </p:nvCxnSpPr>
        <p:spPr>
          <a:xfrm>
            <a:off x="916920" y="4418915"/>
            <a:ext cx="7779" cy="60891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4863762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/>
          <p:cNvCxnSpPr>
            <a:endCxn id="53" idx="7"/>
          </p:cNvCxnSpPr>
          <p:nvPr/>
        </p:nvCxnSpPr>
        <p:spPr>
          <a:xfrm flipH="1">
            <a:off x="5123925" y="3733800"/>
            <a:ext cx="890616" cy="424952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9846" y="5027830"/>
            <a:ext cx="928190" cy="610285"/>
          </a:xfrm>
          <a:prstGeom prst="rect">
            <a:avLst/>
          </a:prstGeom>
          <a:noFill/>
        </p:spPr>
      </p:pic>
      <p:cxnSp>
        <p:nvCxnSpPr>
          <p:cNvPr id="61" name="Straight Arrow Connector 60"/>
          <p:cNvCxnSpPr>
            <a:stCxn id="53" idx="4"/>
            <a:endCxn id="60" idx="0"/>
          </p:cNvCxnSpPr>
          <p:nvPr/>
        </p:nvCxnSpPr>
        <p:spPr>
          <a:xfrm>
            <a:off x="5016162" y="4418915"/>
            <a:ext cx="7779" cy="60891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87642" y="5029200"/>
            <a:ext cx="1014614" cy="639346"/>
          </a:xfrm>
          <a:prstGeom prst="rect">
            <a:avLst/>
          </a:prstGeom>
          <a:noFill/>
        </p:spPr>
      </p:pic>
      <p:sp>
        <p:nvSpPr>
          <p:cNvPr id="65" name="Oval 64"/>
          <p:cNvSpPr/>
          <p:nvPr/>
        </p:nvSpPr>
        <p:spPr>
          <a:xfrm>
            <a:off x="6894840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Arrow Connector 65"/>
          <p:cNvCxnSpPr>
            <a:stCxn id="16" idx="2"/>
            <a:endCxn id="65" idx="1"/>
          </p:cNvCxnSpPr>
          <p:nvPr/>
        </p:nvCxnSpPr>
        <p:spPr>
          <a:xfrm>
            <a:off x="6030099" y="3734485"/>
            <a:ext cx="909378" cy="424267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5604" y="5029200"/>
            <a:ext cx="928190" cy="610285"/>
          </a:xfrm>
          <a:prstGeom prst="rect">
            <a:avLst/>
          </a:prstGeom>
          <a:noFill/>
        </p:spPr>
      </p:pic>
      <p:cxnSp>
        <p:nvCxnSpPr>
          <p:cNvPr id="68" name="Straight Arrow Connector 67"/>
          <p:cNvCxnSpPr>
            <a:stCxn id="65" idx="4"/>
            <a:endCxn id="67" idx="0"/>
          </p:cNvCxnSpPr>
          <p:nvPr/>
        </p:nvCxnSpPr>
        <p:spPr>
          <a:xfrm flipH="1">
            <a:off x="6639699" y="4418915"/>
            <a:ext cx="407541" cy="61028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65" idx="4"/>
            <a:endCxn id="64" idx="0"/>
          </p:cNvCxnSpPr>
          <p:nvPr/>
        </p:nvCxnSpPr>
        <p:spPr>
          <a:xfrm>
            <a:off x="7047240" y="4418915"/>
            <a:ext cx="447710" cy="61028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45042" y="5028515"/>
            <a:ext cx="1014614" cy="639346"/>
          </a:xfrm>
          <a:prstGeom prst="rect">
            <a:avLst/>
          </a:prstGeom>
          <a:noFill/>
        </p:spPr>
      </p:pic>
      <p:sp>
        <p:nvSpPr>
          <p:cNvPr id="72" name="Oval 71"/>
          <p:cNvSpPr/>
          <p:nvPr/>
        </p:nvSpPr>
        <p:spPr>
          <a:xfrm>
            <a:off x="8952240" y="4113430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Arrow Connector 72"/>
          <p:cNvCxnSpPr>
            <a:stCxn id="6" idx="2"/>
            <a:endCxn id="72" idx="7"/>
          </p:cNvCxnSpPr>
          <p:nvPr/>
        </p:nvCxnSpPr>
        <p:spPr>
          <a:xfrm flipH="1">
            <a:off x="9212403" y="3763546"/>
            <a:ext cx="949547" cy="394521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33004" y="5028515"/>
            <a:ext cx="928190" cy="610285"/>
          </a:xfrm>
          <a:prstGeom prst="rect">
            <a:avLst/>
          </a:prstGeom>
          <a:noFill/>
        </p:spPr>
      </p:pic>
      <p:cxnSp>
        <p:nvCxnSpPr>
          <p:cNvPr id="75" name="Straight Arrow Connector 74"/>
          <p:cNvCxnSpPr>
            <a:stCxn id="72" idx="4"/>
            <a:endCxn id="74" idx="0"/>
          </p:cNvCxnSpPr>
          <p:nvPr/>
        </p:nvCxnSpPr>
        <p:spPr>
          <a:xfrm flipH="1">
            <a:off x="8697099" y="4418230"/>
            <a:ext cx="407541" cy="61028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72" idx="4"/>
            <a:endCxn id="71" idx="0"/>
          </p:cNvCxnSpPr>
          <p:nvPr/>
        </p:nvCxnSpPr>
        <p:spPr>
          <a:xfrm>
            <a:off x="9104640" y="4418230"/>
            <a:ext cx="447710" cy="61028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/>
          <p:cNvSpPr/>
          <p:nvPr/>
        </p:nvSpPr>
        <p:spPr>
          <a:xfrm>
            <a:off x="11119941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Arrow Connector 79"/>
          <p:cNvCxnSpPr>
            <a:stCxn id="6" idx="2"/>
            <a:endCxn id="79" idx="1"/>
          </p:cNvCxnSpPr>
          <p:nvPr/>
        </p:nvCxnSpPr>
        <p:spPr>
          <a:xfrm>
            <a:off x="10161950" y="3763546"/>
            <a:ext cx="1002628" cy="395206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79" idx="4"/>
          </p:cNvCxnSpPr>
          <p:nvPr/>
        </p:nvCxnSpPr>
        <p:spPr>
          <a:xfrm>
            <a:off x="11272341" y="4418915"/>
            <a:ext cx="7779" cy="60891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60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30" grpId="0" animBg="1"/>
      <p:bldP spid="31" grpId="0" animBg="1"/>
      <p:bldP spid="53" grpId="0" animBg="1"/>
      <p:bldP spid="65" grpId="0" animBg="1"/>
      <p:bldP spid="72" grpId="0" animBg="1"/>
      <p:bldP spid="7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Racing Search Tree</a:t>
            </a:r>
          </a:p>
        </p:txBody>
      </p:sp>
      <p:pic>
        <p:nvPicPr>
          <p:cNvPr id="45" name="Picture 44" descr="RacingSubTre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352800"/>
            <a:ext cx="5803005" cy="2822260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2982141" y="1447800"/>
            <a:ext cx="6237200" cy="2286000"/>
            <a:chOff x="460604" y="1295400"/>
            <a:chExt cx="11931837" cy="4373146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43363" y="1295400"/>
              <a:ext cx="928189" cy="610285"/>
            </a:xfrm>
            <a:prstGeom prst="rect">
              <a:avLst/>
            </a:prstGeom>
            <a:noFill/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212034" y="3124200"/>
              <a:ext cx="1014614" cy="639346"/>
            </a:xfrm>
            <a:prstGeom prst="rect">
              <a:avLst/>
            </a:prstGeom>
            <a:noFill/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407647" y="4941332"/>
              <a:ext cx="984794" cy="697467"/>
            </a:xfrm>
            <a:prstGeom prst="rect">
              <a:avLst/>
            </a:prstGeom>
            <a:noFill/>
          </p:spPr>
        </p:pic>
        <p:sp>
          <p:nvSpPr>
            <p:cNvPr id="8" name="Oval 7"/>
            <p:cNvSpPr/>
            <p:nvPr/>
          </p:nvSpPr>
          <p:spPr>
            <a:xfrm>
              <a:off x="1770678" y="220980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8153453" y="2209801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>
              <a:stCxn id="5" idx="2"/>
              <a:endCxn id="9" idx="1"/>
            </p:cNvCxnSpPr>
            <p:nvPr/>
          </p:nvCxnSpPr>
          <p:spPr>
            <a:xfrm>
              <a:off x="5207456" y="1905685"/>
              <a:ext cx="2990634" cy="348752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5" idx="2"/>
              <a:endCxn id="8" idx="7"/>
            </p:cNvCxnSpPr>
            <p:nvPr/>
          </p:nvCxnSpPr>
          <p:spPr>
            <a:xfrm flipH="1">
              <a:off x="2030841" y="1905685"/>
              <a:ext cx="3176616" cy="3487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66004" y="3124200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17" name="Straight Arrow Connector 16"/>
            <p:cNvCxnSpPr>
              <a:stCxn id="9" idx="4"/>
              <a:endCxn id="16" idx="0"/>
            </p:cNvCxnSpPr>
            <p:nvPr/>
          </p:nvCxnSpPr>
          <p:spPr>
            <a:xfrm flipH="1">
              <a:off x="6030098" y="2514601"/>
              <a:ext cx="2275755" cy="609599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9" idx="4"/>
              <a:endCxn id="6" idx="0"/>
            </p:cNvCxnSpPr>
            <p:nvPr/>
          </p:nvCxnSpPr>
          <p:spPr>
            <a:xfrm>
              <a:off x="8305854" y="2514601"/>
              <a:ext cx="2413488" cy="609599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51204" y="3123515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26" name="Straight Arrow Connector 25"/>
            <p:cNvCxnSpPr>
              <a:stCxn id="8" idx="4"/>
              <a:endCxn id="25" idx="0"/>
            </p:cNvCxnSpPr>
            <p:nvPr/>
          </p:nvCxnSpPr>
          <p:spPr>
            <a:xfrm flipH="1">
              <a:off x="1915299" y="2514600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88129" y="5029200"/>
              <a:ext cx="1014614" cy="639346"/>
            </a:xfrm>
            <a:prstGeom prst="rect">
              <a:avLst/>
            </a:prstGeom>
            <a:noFill/>
          </p:spPr>
        </p:pic>
        <p:sp>
          <p:nvSpPr>
            <p:cNvPr id="30" name="Oval 29"/>
            <p:cNvSpPr/>
            <p:nvPr/>
          </p:nvSpPr>
          <p:spPr>
            <a:xfrm>
              <a:off x="76452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2778807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Arrow Connector 31"/>
            <p:cNvCxnSpPr>
              <a:stCxn id="25" idx="2"/>
              <a:endCxn id="31" idx="1"/>
            </p:cNvCxnSpPr>
            <p:nvPr/>
          </p:nvCxnSpPr>
          <p:spPr>
            <a:xfrm>
              <a:off x="1915298" y="3733800"/>
              <a:ext cx="908145" cy="424951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25" idx="2"/>
              <a:endCxn id="30" idx="7"/>
            </p:cNvCxnSpPr>
            <p:nvPr/>
          </p:nvCxnSpPr>
          <p:spPr>
            <a:xfrm flipH="1">
              <a:off x="1024683" y="3733800"/>
              <a:ext cx="890616" cy="4249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72547" y="5029200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35" name="Straight Arrow Connector 34"/>
            <p:cNvCxnSpPr>
              <a:stCxn id="31" idx="4"/>
              <a:endCxn id="34" idx="0"/>
            </p:cNvCxnSpPr>
            <p:nvPr/>
          </p:nvCxnSpPr>
          <p:spPr>
            <a:xfrm flipH="1">
              <a:off x="2236642" y="4418915"/>
              <a:ext cx="694565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31" idx="4"/>
              <a:endCxn id="29" idx="0"/>
            </p:cNvCxnSpPr>
            <p:nvPr/>
          </p:nvCxnSpPr>
          <p:spPr>
            <a:xfrm>
              <a:off x="2931207" y="4418915"/>
              <a:ext cx="664230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0604" y="5027830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38" name="Straight Arrow Connector 37"/>
            <p:cNvCxnSpPr>
              <a:stCxn id="30" idx="4"/>
              <a:endCxn id="37" idx="0"/>
            </p:cNvCxnSpPr>
            <p:nvPr/>
          </p:nvCxnSpPr>
          <p:spPr>
            <a:xfrm>
              <a:off x="916920" y="4418915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l 52"/>
            <p:cNvSpPr/>
            <p:nvPr/>
          </p:nvSpPr>
          <p:spPr>
            <a:xfrm>
              <a:off x="4863762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Arrow Connector 55"/>
            <p:cNvCxnSpPr>
              <a:endCxn id="53" idx="7"/>
            </p:cNvCxnSpPr>
            <p:nvPr/>
          </p:nvCxnSpPr>
          <p:spPr>
            <a:xfrm flipH="1">
              <a:off x="5123925" y="3733800"/>
              <a:ext cx="890616" cy="4249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59846" y="5027830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61" name="Straight Arrow Connector 60"/>
            <p:cNvCxnSpPr>
              <a:stCxn id="53" idx="4"/>
              <a:endCxn id="60" idx="0"/>
            </p:cNvCxnSpPr>
            <p:nvPr/>
          </p:nvCxnSpPr>
          <p:spPr>
            <a:xfrm>
              <a:off x="5016162" y="4418915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4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69733" y="5029200"/>
              <a:ext cx="1014614" cy="639346"/>
            </a:xfrm>
            <a:prstGeom prst="rect">
              <a:avLst/>
            </a:prstGeom>
            <a:noFill/>
          </p:spPr>
        </p:pic>
        <p:sp>
          <p:nvSpPr>
            <p:cNvPr id="65" name="Oval 64"/>
            <p:cNvSpPr/>
            <p:nvPr/>
          </p:nvSpPr>
          <p:spPr>
            <a:xfrm>
              <a:off x="689484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6" name="Straight Arrow Connector 65"/>
            <p:cNvCxnSpPr>
              <a:stCxn id="16" idx="2"/>
              <a:endCxn id="65" idx="1"/>
            </p:cNvCxnSpPr>
            <p:nvPr/>
          </p:nvCxnSpPr>
          <p:spPr>
            <a:xfrm>
              <a:off x="6030099" y="3734485"/>
              <a:ext cx="909378" cy="424267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7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99923" y="5029200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68" name="Straight Arrow Connector 67"/>
            <p:cNvCxnSpPr>
              <a:stCxn id="65" idx="4"/>
              <a:endCxn id="67" idx="0"/>
            </p:cNvCxnSpPr>
            <p:nvPr/>
          </p:nvCxnSpPr>
          <p:spPr>
            <a:xfrm flipH="1">
              <a:off x="6464016" y="4418915"/>
              <a:ext cx="583224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65" idx="4"/>
              <a:endCxn id="64" idx="0"/>
            </p:cNvCxnSpPr>
            <p:nvPr/>
          </p:nvCxnSpPr>
          <p:spPr>
            <a:xfrm>
              <a:off x="7047240" y="4418915"/>
              <a:ext cx="629800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1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920493" y="5028515"/>
              <a:ext cx="1014614" cy="639346"/>
            </a:xfrm>
            <a:prstGeom prst="rect">
              <a:avLst/>
            </a:prstGeom>
            <a:noFill/>
          </p:spPr>
        </p:pic>
        <p:sp>
          <p:nvSpPr>
            <p:cNvPr id="72" name="Oval 71"/>
            <p:cNvSpPr/>
            <p:nvPr/>
          </p:nvSpPr>
          <p:spPr>
            <a:xfrm>
              <a:off x="9478656" y="411343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Arrow Connector 72"/>
            <p:cNvCxnSpPr>
              <a:stCxn id="6" idx="2"/>
              <a:endCxn id="72" idx="7"/>
            </p:cNvCxnSpPr>
            <p:nvPr/>
          </p:nvCxnSpPr>
          <p:spPr>
            <a:xfrm flipH="1">
              <a:off x="9738818" y="3763545"/>
              <a:ext cx="980524" cy="394521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549581" y="5028515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75" name="Straight Arrow Connector 74"/>
            <p:cNvCxnSpPr>
              <a:stCxn id="72" idx="4"/>
              <a:endCxn id="74" idx="0"/>
            </p:cNvCxnSpPr>
            <p:nvPr/>
          </p:nvCxnSpPr>
          <p:spPr>
            <a:xfrm flipH="1">
              <a:off x="9013677" y="4418230"/>
              <a:ext cx="617379" cy="61028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>
              <a:stCxn id="72" idx="4"/>
              <a:endCxn id="71" idx="0"/>
            </p:cNvCxnSpPr>
            <p:nvPr/>
          </p:nvCxnSpPr>
          <p:spPr>
            <a:xfrm>
              <a:off x="9631056" y="4418230"/>
              <a:ext cx="796745" cy="61028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Oval 78"/>
            <p:cNvSpPr/>
            <p:nvPr/>
          </p:nvSpPr>
          <p:spPr>
            <a:xfrm>
              <a:off x="11651969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0" name="Straight Arrow Connector 79"/>
            <p:cNvCxnSpPr>
              <a:stCxn id="6" idx="2"/>
              <a:endCxn id="79" idx="1"/>
            </p:cNvCxnSpPr>
            <p:nvPr/>
          </p:nvCxnSpPr>
          <p:spPr>
            <a:xfrm>
              <a:off x="10719342" y="3763545"/>
              <a:ext cx="977264" cy="39520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>
              <a:stCxn id="79" idx="4"/>
            </p:cNvCxnSpPr>
            <p:nvPr/>
          </p:nvCxnSpPr>
          <p:spPr>
            <a:xfrm>
              <a:off x="11804369" y="4418915"/>
              <a:ext cx="7778" cy="608916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4670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Markov Decision Process (MDP)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93838"/>
            <a:ext cx="8205820" cy="45259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An MDP is defined by: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A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set of states </a:t>
            </a:r>
            <a:r>
              <a:rPr lang="en-US" sz="2000" i="1" dirty="0">
                <a:solidFill>
                  <a:srgbClr val="CC00CC"/>
                </a:solidFill>
                <a:ea typeface="ＭＳ Ｐゴシック" pitchFamily="34" charset="-128"/>
              </a:rPr>
              <a:t>s</a:t>
            </a:r>
            <a:r>
              <a:rPr lang="en-US" sz="2000" dirty="0">
                <a:solidFill>
                  <a:srgbClr val="CC00CC"/>
                </a:solidFill>
                <a:ea typeface="ＭＳ Ｐゴシック" pitchFamily="34" charset="-128"/>
              </a:rPr>
              <a:t> </a:t>
            </a:r>
            <a:r>
              <a:rPr lang="en-US" sz="2000" dirty="0">
                <a:solidFill>
                  <a:srgbClr val="CC00CC"/>
                </a:solidFill>
                <a:ea typeface="ＭＳ Ｐゴシック" pitchFamily="34" charset="-128"/>
                <a:sym typeface="Symbol" pitchFamily="18" charset="2"/>
              </a:rPr>
              <a:t> </a:t>
            </a:r>
            <a:r>
              <a:rPr lang="en-US" sz="2000" i="1" dirty="0">
                <a:solidFill>
                  <a:srgbClr val="CC00CC"/>
                </a:solidFill>
                <a:ea typeface="ＭＳ Ｐゴシック" pitchFamily="34" charset="-128"/>
              </a:rPr>
              <a:t>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A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set of actions</a:t>
            </a:r>
            <a:r>
              <a:rPr lang="en-US" sz="2000" dirty="0">
                <a:solidFill>
                  <a:srgbClr val="CC00CC"/>
                </a:solidFill>
                <a:ea typeface="ＭＳ Ｐゴシック" pitchFamily="34" charset="-128"/>
              </a:rPr>
              <a:t> </a:t>
            </a:r>
            <a:r>
              <a:rPr lang="en-US" sz="2000" i="1" dirty="0">
                <a:solidFill>
                  <a:srgbClr val="CC00CC"/>
                </a:solidFill>
                <a:ea typeface="ＭＳ Ｐゴシック" pitchFamily="34" charset="-128"/>
              </a:rPr>
              <a:t>a</a:t>
            </a:r>
            <a:r>
              <a:rPr lang="en-US" sz="2000" dirty="0">
                <a:solidFill>
                  <a:srgbClr val="CC00CC"/>
                </a:solidFill>
                <a:ea typeface="ＭＳ Ｐゴシック" pitchFamily="34" charset="-128"/>
              </a:rPr>
              <a:t> </a:t>
            </a:r>
            <a:r>
              <a:rPr lang="en-US" sz="2000" dirty="0">
                <a:solidFill>
                  <a:srgbClr val="CC00CC"/>
                </a:solidFill>
                <a:ea typeface="ＭＳ Ｐゴシック" pitchFamily="34" charset="-128"/>
                <a:sym typeface="Symbol" pitchFamily="18" charset="2"/>
              </a:rPr>
              <a:t> </a:t>
            </a:r>
            <a:r>
              <a:rPr lang="en-US" sz="2000" i="1" dirty="0">
                <a:solidFill>
                  <a:srgbClr val="CC00CC"/>
                </a:solidFill>
                <a:ea typeface="ＭＳ Ｐゴシック" pitchFamily="34" charset="-128"/>
                <a:sym typeface="Symbol" pitchFamily="18" charset="2"/>
              </a:rPr>
              <a:t>A</a:t>
            </a:r>
            <a:endParaRPr lang="en-US" sz="2000" i="1" dirty="0">
              <a:solidFill>
                <a:srgbClr val="CC00CC"/>
              </a:solidFill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A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transition model </a:t>
            </a:r>
            <a:r>
              <a:rPr lang="en-US" sz="2000" i="1" dirty="0">
                <a:solidFill>
                  <a:srgbClr val="CC00CC"/>
                </a:solidFill>
                <a:ea typeface="ＭＳ Ｐゴシック" pitchFamily="34" charset="-128"/>
              </a:rPr>
              <a:t>T</a:t>
            </a:r>
            <a:r>
              <a:rPr lang="en-US" sz="2000" dirty="0">
                <a:solidFill>
                  <a:srgbClr val="CC00CC"/>
                </a:solidFill>
                <a:ea typeface="ＭＳ Ｐゴシック" pitchFamily="34" charset="-128"/>
              </a:rPr>
              <a:t>(</a:t>
            </a:r>
            <a:r>
              <a:rPr lang="en-US" sz="2000" i="1" dirty="0">
                <a:solidFill>
                  <a:srgbClr val="CC00CC"/>
                </a:solidFill>
                <a:ea typeface="ＭＳ Ｐゴシック" pitchFamily="34" charset="-128"/>
              </a:rPr>
              <a:t>s</a:t>
            </a:r>
            <a:r>
              <a:rPr lang="en-US" sz="2000" dirty="0">
                <a:solidFill>
                  <a:srgbClr val="CC00CC"/>
                </a:solidFill>
                <a:ea typeface="ＭＳ Ｐゴシック" pitchFamily="34" charset="-128"/>
              </a:rPr>
              <a:t>, </a:t>
            </a:r>
            <a:r>
              <a:rPr lang="en-US" sz="2000" i="1" dirty="0">
                <a:solidFill>
                  <a:srgbClr val="CC00CC"/>
                </a:solidFill>
                <a:ea typeface="ＭＳ Ｐゴシック" pitchFamily="34" charset="-128"/>
              </a:rPr>
              <a:t>a</a:t>
            </a:r>
            <a:r>
              <a:rPr lang="en-US" sz="2000" dirty="0">
                <a:solidFill>
                  <a:srgbClr val="CC00CC"/>
                </a:solidFill>
                <a:ea typeface="ＭＳ Ｐゴシック" pitchFamily="34" charset="-128"/>
              </a:rPr>
              <a:t>, </a:t>
            </a:r>
            <a:r>
              <a:rPr lang="en-US" sz="2000" i="1" dirty="0">
                <a:solidFill>
                  <a:srgbClr val="CC00CC"/>
                </a:solidFill>
                <a:ea typeface="ＭＳ Ｐゴシック" pitchFamily="34" charset="-128"/>
              </a:rPr>
              <a:t>s</a:t>
            </a:r>
            <a:r>
              <a:rPr lang="en-US" altLang="ja-JP" sz="2000" dirty="0">
                <a:solidFill>
                  <a:srgbClr val="CC00CC"/>
                </a:solidFill>
                <a:ea typeface="ＭＳ Ｐゴシック" pitchFamily="34" charset="-128"/>
              </a:rPr>
              <a:t>’)</a:t>
            </a:r>
          </a:p>
          <a:p>
            <a:pPr lvl="2">
              <a:lnSpc>
                <a:spcPct val="80000"/>
              </a:lnSpc>
            </a:pPr>
            <a:r>
              <a:rPr lang="en-US" sz="1800" dirty="0">
                <a:ea typeface="ＭＳ Ｐゴシック" pitchFamily="34" charset="-128"/>
              </a:rPr>
              <a:t>Probability that</a:t>
            </a:r>
            <a:r>
              <a:rPr lang="en-US" sz="1800" i="1" dirty="0">
                <a:solidFill>
                  <a:srgbClr val="CC00CC"/>
                </a:solidFill>
                <a:ea typeface="ＭＳ Ｐゴシック" pitchFamily="34" charset="-128"/>
              </a:rPr>
              <a:t> a</a:t>
            </a:r>
            <a:r>
              <a:rPr lang="en-US" sz="1800" dirty="0">
                <a:ea typeface="ＭＳ Ｐゴシック" pitchFamily="34" charset="-128"/>
              </a:rPr>
              <a:t> from</a:t>
            </a:r>
            <a:r>
              <a:rPr lang="en-US" sz="1800" i="1" dirty="0">
                <a:solidFill>
                  <a:srgbClr val="CC00CC"/>
                </a:solidFill>
                <a:ea typeface="ＭＳ Ｐゴシック" pitchFamily="34" charset="-128"/>
              </a:rPr>
              <a:t> s</a:t>
            </a:r>
            <a:r>
              <a:rPr lang="en-US" sz="1800" dirty="0">
                <a:ea typeface="ＭＳ Ｐゴシック" pitchFamily="34" charset="-128"/>
              </a:rPr>
              <a:t> leads to </a:t>
            </a:r>
            <a:r>
              <a:rPr lang="en-US" sz="1800" i="1" dirty="0">
                <a:solidFill>
                  <a:srgbClr val="CC00CC"/>
                </a:solidFill>
                <a:ea typeface="ＭＳ Ｐゴシック" pitchFamily="34" charset="-128"/>
              </a:rPr>
              <a:t>s</a:t>
            </a:r>
            <a:r>
              <a:rPr lang="en-US" sz="1800" dirty="0">
                <a:solidFill>
                  <a:srgbClr val="CC00CC"/>
                </a:solidFill>
                <a:ea typeface="ＭＳ Ｐゴシック" pitchFamily="34" charset="-128"/>
              </a:rPr>
              <a:t>’</a:t>
            </a:r>
            <a:r>
              <a:rPr lang="en-US" sz="1800" dirty="0">
                <a:ea typeface="ＭＳ Ｐゴシック" pitchFamily="34" charset="-128"/>
              </a:rPr>
              <a:t>, i.e.,</a:t>
            </a:r>
            <a:r>
              <a:rPr lang="en-US" sz="1800" dirty="0">
                <a:solidFill>
                  <a:srgbClr val="CC00CC"/>
                </a:solidFill>
                <a:ea typeface="ＭＳ Ｐゴシック" pitchFamily="34" charset="-128"/>
              </a:rPr>
              <a:t> </a:t>
            </a:r>
            <a:r>
              <a:rPr lang="en-US" sz="1800" i="1" dirty="0">
                <a:solidFill>
                  <a:srgbClr val="CC00CC"/>
                </a:solidFill>
                <a:ea typeface="ＭＳ Ｐゴシック" pitchFamily="34" charset="-128"/>
              </a:rPr>
              <a:t>P</a:t>
            </a:r>
            <a:r>
              <a:rPr lang="en-US" sz="1800" dirty="0">
                <a:solidFill>
                  <a:srgbClr val="CC00CC"/>
                </a:solidFill>
                <a:ea typeface="ＭＳ Ｐゴシック" pitchFamily="34" charset="-128"/>
              </a:rPr>
              <a:t>(</a:t>
            </a:r>
            <a:r>
              <a:rPr lang="en-US" sz="1800" i="1" dirty="0">
                <a:solidFill>
                  <a:srgbClr val="CC00CC"/>
                </a:solidFill>
                <a:ea typeface="ＭＳ Ｐゴシック" pitchFamily="34" charset="-128"/>
              </a:rPr>
              <a:t>s</a:t>
            </a:r>
            <a:r>
              <a:rPr lang="en-US" altLang="ja-JP" sz="1800" dirty="0">
                <a:solidFill>
                  <a:srgbClr val="CC00CC"/>
                </a:solidFill>
                <a:ea typeface="ＭＳ Ｐゴシック" pitchFamily="34" charset="-128"/>
              </a:rPr>
              <a:t>’|</a:t>
            </a:r>
            <a:r>
              <a:rPr lang="en-US" altLang="ja-JP" sz="1800" i="1" dirty="0">
                <a:solidFill>
                  <a:srgbClr val="CC00CC"/>
                </a:solidFill>
                <a:ea typeface="ＭＳ Ｐゴシック" pitchFamily="34" charset="-128"/>
              </a:rPr>
              <a:t> s</a:t>
            </a:r>
            <a:r>
              <a:rPr lang="en-US" altLang="ja-JP" sz="1800" dirty="0">
                <a:solidFill>
                  <a:srgbClr val="CC00CC"/>
                </a:solidFill>
                <a:ea typeface="ＭＳ Ｐゴシック" pitchFamily="34" charset="-128"/>
              </a:rPr>
              <a:t>, </a:t>
            </a:r>
            <a:r>
              <a:rPr lang="en-US" altLang="ja-JP" sz="1800" i="1" dirty="0">
                <a:solidFill>
                  <a:srgbClr val="CC00CC"/>
                </a:solidFill>
                <a:ea typeface="ＭＳ Ｐゴシック" pitchFamily="34" charset="-128"/>
              </a:rPr>
              <a:t>a</a:t>
            </a:r>
            <a:r>
              <a:rPr lang="en-US" altLang="ja-JP" sz="1800" dirty="0">
                <a:solidFill>
                  <a:srgbClr val="CC00CC"/>
                </a:solidFill>
                <a:ea typeface="ＭＳ Ｐゴシック" pitchFamily="34" charset="-128"/>
              </a:rPr>
              <a:t>)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A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reward function </a:t>
            </a:r>
            <a:r>
              <a:rPr lang="en-US" sz="1800" i="1" dirty="0">
                <a:solidFill>
                  <a:srgbClr val="CC00CC"/>
                </a:solidFill>
                <a:ea typeface="ＭＳ Ｐゴシック" pitchFamily="34" charset="-128"/>
              </a:rPr>
              <a:t>R</a:t>
            </a:r>
            <a:r>
              <a:rPr lang="en-US" sz="1800" dirty="0">
                <a:solidFill>
                  <a:srgbClr val="CC00CC"/>
                </a:solidFill>
                <a:ea typeface="ＭＳ Ｐゴシック" pitchFamily="34" charset="-128"/>
              </a:rPr>
              <a:t>(</a:t>
            </a:r>
            <a:r>
              <a:rPr lang="en-US" sz="1800" i="1" dirty="0">
                <a:solidFill>
                  <a:srgbClr val="CC00CC"/>
                </a:solidFill>
                <a:ea typeface="ＭＳ Ｐゴシック" pitchFamily="34" charset="-128"/>
              </a:rPr>
              <a:t>s, a, s’</a:t>
            </a:r>
            <a:r>
              <a:rPr lang="en-US" altLang="ja-JP" sz="1800" dirty="0">
                <a:solidFill>
                  <a:srgbClr val="CC00CC"/>
                </a:solidFill>
                <a:ea typeface="ＭＳ Ｐゴシック" pitchFamily="34" charset="-128"/>
              </a:rPr>
              <a:t>) for each transition </a:t>
            </a:r>
            <a:endParaRPr lang="en-US" altLang="ja-JP" sz="18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A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start state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Possibly a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terminal state</a:t>
            </a:r>
            <a:r>
              <a:rPr lang="en-US" sz="2000" dirty="0">
                <a:ea typeface="ＭＳ Ｐゴシック" pitchFamily="34" charset="-128"/>
              </a:rPr>
              <a:t> (or </a:t>
            </a:r>
            <a:r>
              <a:rPr lang="en-US" sz="2000" dirty="0">
                <a:solidFill>
                  <a:srgbClr val="FF0000"/>
                </a:solidFill>
                <a:ea typeface="ＭＳ Ｐゴシック" pitchFamily="34" charset="-128"/>
              </a:rPr>
              <a:t>absorbing</a:t>
            </a:r>
            <a:r>
              <a:rPr lang="en-US" sz="2000" dirty="0">
                <a:ea typeface="ＭＳ Ｐゴシック" pitchFamily="34" charset="-128"/>
              </a:rPr>
              <a:t> state)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Utility function which is additive (discounted) rewards</a:t>
            </a:r>
          </a:p>
          <a:p>
            <a:pPr marL="457176" lvl="1" indent="0">
              <a:lnSpc>
                <a:spcPct val="80000"/>
              </a:lnSpc>
              <a:buNone/>
            </a:pPr>
            <a:endParaRPr lang="en-US" sz="3200" dirty="0">
              <a:ea typeface="ＭＳ Ｐゴシック" pitchFamily="34" charset="-128"/>
            </a:endParaRPr>
          </a:p>
          <a:p>
            <a:pPr marL="457176" lvl="1" indent="0">
              <a:lnSpc>
                <a:spcPct val="80000"/>
              </a:lnSpc>
              <a:buNone/>
            </a:pPr>
            <a:endParaRPr lang="en-US" sz="32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MDPs are fully observable but probabilistic search problems</a:t>
            </a: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0735" y="1371600"/>
            <a:ext cx="4495800" cy="348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3135" y="1374999"/>
            <a:ext cx="4439265" cy="3197001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10800" y="3896549"/>
            <a:ext cx="457200" cy="24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67801" y="3886200"/>
            <a:ext cx="509618" cy="21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77400" y="2895600"/>
            <a:ext cx="433322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C:\Users\Dan\Dropbox\Office\CS 188\Ketrina Art\MDPs\AgentTopDow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471422" y="3581400"/>
            <a:ext cx="815578" cy="762000"/>
          </a:xfrm>
          <a:prstGeom prst="rect">
            <a:avLst/>
          </a:prstGeom>
          <a:noFill/>
        </p:spPr>
      </p:pic>
      <p:sp>
        <p:nvSpPr>
          <p:cNvPr id="20" name="Text Box 28"/>
          <p:cNvSpPr txBox="1">
            <a:spLocks noChangeArrowheads="1"/>
          </p:cNvSpPr>
          <p:nvPr/>
        </p:nvSpPr>
        <p:spPr bwMode="auto">
          <a:xfrm>
            <a:off x="7086600" y="6488112"/>
            <a:ext cx="510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[Demo – </a:t>
            </a:r>
            <a:r>
              <a:rPr lang="en-US" dirty="0" err="1">
                <a:solidFill>
                  <a:srgbClr val="CC0000"/>
                </a:solidFill>
                <a:latin typeface="Calibri" pitchFamily="34" charset="0"/>
              </a:rPr>
              <a:t>gridworld</a:t>
            </a: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 manual intro (L8D1)]</a:t>
            </a:r>
          </a:p>
        </p:txBody>
      </p:sp>
    </p:spTree>
    <p:extLst>
      <p:ext uri="{BB962C8B-B14F-4D97-AF65-F5344CB8AC3E}">
        <p14:creationId xmlns:p14="http://schemas.microsoft.com/office/powerpoint/2010/main" val="4491656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Racing Search Tree</a:t>
            </a:r>
          </a:p>
        </p:txBody>
      </p:sp>
      <p:sp>
        <p:nvSpPr>
          <p:cNvPr id="358" name="Content Placeholder 357"/>
          <p:cNvSpPr>
            <a:spLocks noGrp="1"/>
          </p:cNvSpPr>
          <p:nvPr>
            <p:ph idx="1"/>
          </p:nvPr>
        </p:nvSpPr>
        <p:spPr>
          <a:xfrm>
            <a:off x="304800" y="1397001"/>
            <a:ext cx="4470400" cy="4729164"/>
          </a:xfrm>
        </p:spPr>
        <p:txBody>
          <a:bodyPr/>
          <a:lstStyle/>
          <a:p>
            <a:r>
              <a:rPr lang="en-US" sz="2400" dirty="0"/>
              <a:t>We’re doing way too much work with </a:t>
            </a:r>
            <a:r>
              <a:rPr lang="en-US" sz="2400" dirty="0" err="1"/>
              <a:t>expectimax</a:t>
            </a:r>
            <a:r>
              <a:rPr lang="en-US" sz="2400" dirty="0"/>
              <a:t>!</a:t>
            </a:r>
          </a:p>
          <a:p>
            <a:pPr lvl="1"/>
            <a:endParaRPr lang="en-US" sz="2000" dirty="0"/>
          </a:p>
          <a:p>
            <a:r>
              <a:rPr lang="en-US" sz="2400" dirty="0"/>
              <a:t>Problem: States are repeated </a:t>
            </a:r>
          </a:p>
          <a:p>
            <a:pPr lvl="1"/>
            <a:r>
              <a:rPr lang="en-US" sz="2000" dirty="0"/>
              <a:t>Idea: Only compute needed quantities once</a:t>
            </a:r>
          </a:p>
          <a:p>
            <a:pPr lvl="1"/>
            <a:endParaRPr lang="en-US" sz="2000" dirty="0"/>
          </a:p>
          <a:p>
            <a:r>
              <a:rPr lang="en-US" sz="2400" dirty="0"/>
              <a:t>Problem: Tree goes on forever</a:t>
            </a:r>
          </a:p>
          <a:p>
            <a:pPr lvl="1"/>
            <a:r>
              <a:rPr lang="en-US" sz="2000" dirty="0"/>
              <a:t>Idea: Do a depth-limited computation, but with increasing depths until change is small</a:t>
            </a:r>
          </a:p>
          <a:p>
            <a:pPr lvl="1"/>
            <a:r>
              <a:rPr lang="en-US" sz="2000" dirty="0"/>
              <a:t>Note: deep parts of the tree eventually don’t matter if 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2000" dirty="0"/>
              <a:t> &lt; 1</a:t>
            </a:r>
          </a:p>
        </p:txBody>
      </p:sp>
      <p:pic>
        <p:nvPicPr>
          <p:cNvPr id="41" name="Picture 40" descr="RacingSubTre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352800"/>
            <a:ext cx="5803005" cy="2822260"/>
          </a:xfrm>
          <a:prstGeom prst="rect">
            <a:avLst/>
          </a:prstGeom>
        </p:spPr>
      </p:pic>
      <p:grpSp>
        <p:nvGrpSpPr>
          <p:cNvPr id="22" name="Group 43"/>
          <p:cNvGrpSpPr/>
          <p:nvPr/>
        </p:nvGrpSpPr>
        <p:grpSpPr>
          <a:xfrm>
            <a:off x="5115741" y="1447800"/>
            <a:ext cx="6237200" cy="2286000"/>
            <a:chOff x="460604" y="1295400"/>
            <a:chExt cx="11931837" cy="4373146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43363" y="1295400"/>
              <a:ext cx="928189" cy="610285"/>
            </a:xfrm>
            <a:prstGeom prst="rect">
              <a:avLst/>
            </a:prstGeom>
            <a:noFill/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212034" y="3124200"/>
              <a:ext cx="1014614" cy="639346"/>
            </a:xfrm>
            <a:prstGeom prst="rect">
              <a:avLst/>
            </a:prstGeom>
            <a:noFill/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407647" y="4941332"/>
              <a:ext cx="984794" cy="697467"/>
            </a:xfrm>
            <a:prstGeom prst="rect">
              <a:avLst/>
            </a:prstGeom>
            <a:noFill/>
          </p:spPr>
        </p:pic>
        <p:sp>
          <p:nvSpPr>
            <p:cNvPr id="8" name="Oval 7"/>
            <p:cNvSpPr/>
            <p:nvPr/>
          </p:nvSpPr>
          <p:spPr>
            <a:xfrm>
              <a:off x="1770678" y="220980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8153453" y="2209801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>
              <a:stCxn id="5" idx="2"/>
              <a:endCxn id="9" idx="1"/>
            </p:cNvCxnSpPr>
            <p:nvPr/>
          </p:nvCxnSpPr>
          <p:spPr>
            <a:xfrm>
              <a:off x="5207456" y="1905685"/>
              <a:ext cx="2990634" cy="348752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5" idx="2"/>
              <a:endCxn id="8" idx="7"/>
            </p:cNvCxnSpPr>
            <p:nvPr/>
          </p:nvCxnSpPr>
          <p:spPr>
            <a:xfrm flipH="1">
              <a:off x="2030841" y="1905685"/>
              <a:ext cx="3176616" cy="3487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66004" y="3124200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17" name="Straight Arrow Connector 16"/>
            <p:cNvCxnSpPr>
              <a:stCxn id="9" idx="4"/>
              <a:endCxn id="16" idx="0"/>
            </p:cNvCxnSpPr>
            <p:nvPr/>
          </p:nvCxnSpPr>
          <p:spPr>
            <a:xfrm flipH="1">
              <a:off x="6030098" y="2514601"/>
              <a:ext cx="2275755" cy="609599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9" idx="4"/>
              <a:endCxn id="6" idx="0"/>
            </p:cNvCxnSpPr>
            <p:nvPr/>
          </p:nvCxnSpPr>
          <p:spPr>
            <a:xfrm>
              <a:off x="8305854" y="2514601"/>
              <a:ext cx="2413488" cy="609599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51203" y="3123515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26" name="Straight Arrow Connector 25"/>
            <p:cNvCxnSpPr>
              <a:stCxn id="8" idx="4"/>
              <a:endCxn id="25" idx="0"/>
            </p:cNvCxnSpPr>
            <p:nvPr/>
          </p:nvCxnSpPr>
          <p:spPr>
            <a:xfrm flipH="1">
              <a:off x="1915299" y="2514600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88129" y="5029200"/>
              <a:ext cx="1014614" cy="639346"/>
            </a:xfrm>
            <a:prstGeom prst="rect">
              <a:avLst/>
            </a:prstGeom>
            <a:noFill/>
          </p:spPr>
        </p:pic>
        <p:sp>
          <p:nvSpPr>
            <p:cNvPr id="30" name="Oval 29"/>
            <p:cNvSpPr/>
            <p:nvPr/>
          </p:nvSpPr>
          <p:spPr>
            <a:xfrm>
              <a:off x="76452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2778807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Arrow Connector 31"/>
            <p:cNvCxnSpPr>
              <a:stCxn id="25" idx="2"/>
              <a:endCxn id="31" idx="1"/>
            </p:cNvCxnSpPr>
            <p:nvPr/>
          </p:nvCxnSpPr>
          <p:spPr>
            <a:xfrm>
              <a:off x="1915298" y="3733800"/>
              <a:ext cx="908145" cy="424951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25" idx="2"/>
              <a:endCxn id="30" idx="7"/>
            </p:cNvCxnSpPr>
            <p:nvPr/>
          </p:nvCxnSpPr>
          <p:spPr>
            <a:xfrm flipH="1">
              <a:off x="1024683" y="3733800"/>
              <a:ext cx="890616" cy="4249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72547" y="5029200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35" name="Straight Arrow Connector 34"/>
            <p:cNvCxnSpPr>
              <a:stCxn id="31" idx="4"/>
              <a:endCxn id="34" idx="0"/>
            </p:cNvCxnSpPr>
            <p:nvPr/>
          </p:nvCxnSpPr>
          <p:spPr>
            <a:xfrm flipH="1">
              <a:off x="2236642" y="4418915"/>
              <a:ext cx="694565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31" idx="4"/>
              <a:endCxn id="29" idx="0"/>
            </p:cNvCxnSpPr>
            <p:nvPr/>
          </p:nvCxnSpPr>
          <p:spPr>
            <a:xfrm>
              <a:off x="2931207" y="4418915"/>
              <a:ext cx="664230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0604" y="5027830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38" name="Straight Arrow Connector 37"/>
            <p:cNvCxnSpPr>
              <a:stCxn id="30" idx="4"/>
              <a:endCxn id="37" idx="0"/>
            </p:cNvCxnSpPr>
            <p:nvPr/>
          </p:nvCxnSpPr>
          <p:spPr>
            <a:xfrm>
              <a:off x="916920" y="4418915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l 52"/>
            <p:cNvSpPr/>
            <p:nvPr/>
          </p:nvSpPr>
          <p:spPr>
            <a:xfrm>
              <a:off x="4863762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Arrow Connector 55"/>
            <p:cNvCxnSpPr>
              <a:endCxn id="53" idx="7"/>
            </p:cNvCxnSpPr>
            <p:nvPr/>
          </p:nvCxnSpPr>
          <p:spPr>
            <a:xfrm flipH="1">
              <a:off x="5123925" y="3733800"/>
              <a:ext cx="890616" cy="4249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59846" y="5027830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61" name="Straight Arrow Connector 60"/>
            <p:cNvCxnSpPr>
              <a:stCxn id="53" idx="4"/>
              <a:endCxn id="60" idx="0"/>
            </p:cNvCxnSpPr>
            <p:nvPr/>
          </p:nvCxnSpPr>
          <p:spPr>
            <a:xfrm>
              <a:off x="5016162" y="4418915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4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69733" y="5029200"/>
              <a:ext cx="1014614" cy="639346"/>
            </a:xfrm>
            <a:prstGeom prst="rect">
              <a:avLst/>
            </a:prstGeom>
            <a:noFill/>
          </p:spPr>
        </p:pic>
        <p:sp>
          <p:nvSpPr>
            <p:cNvPr id="65" name="Oval 64"/>
            <p:cNvSpPr/>
            <p:nvPr/>
          </p:nvSpPr>
          <p:spPr>
            <a:xfrm>
              <a:off x="689484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6" name="Straight Arrow Connector 65"/>
            <p:cNvCxnSpPr>
              <a:stCxn id="16" idx="2"/>
              <a:endCxn id="65" idx="1"/>
            </p:cNvCxnSpPr>
            <p:nvPr/>
          </p:nvCxnSpPr>
          <p:spPr>
            <a:xfrm>
              <a:off x="6030099" y="3734485"/>
              <a:ext cx="909378" cy="424267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7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99923" y="5029200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68" name="Straight Arrow Connector 67"/>
            <p:cNvCxnSpPr>
              <a:stCxn id="65" idx="4"/>
              <a:endCxn id="67" idx="0"/>
            </p:cNvCxnSpPr>
            <p:nvPr/>
          </p:nvCxnSpPr>
          <p:spPr>
            <a:xfrm flipH="1">
              <a:off x="6464016" y="4418915"/>
              <a:ext cx="583224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65" idx="4"/>
              <a:endCxn id="64" idx="0"/>
            </p:cNvCxnSpPr>
            <p:nvPr/>
          </p:nvCxnSpPr>
          <p:spPr>
            <a:xfrm>
              <a:off x="7047240" y="4418915"/>
              <a:ext cx="629800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1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920493" y="5028515"/>
              <a:ext cx="1014614" cy="639346"/>
            </a:xfrm>
            <a:prstGeom prst="rect">
              <a:avLst/>
            </a:prstGeom>
            <a:noFill/>
          </p:spPr>
        </p:pic>
        <p:sp>
          <p:nvSpPr>
            <p:cNvPr id="72" name="Oval 71"/>
            <p:cNvSpPr/>
            <p:nvPr/>
          </p:nvSpPr>
          <p:spPr>
            <a:xfrm>
              <a:off x="9478656" y="411343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Arrow Connector 72"/>
            <p:cNvCxnSpPr>
              <a:stCxn id="6" idx="2"/>
              <a:endCxn id="72" idx="7"/>
            </p:cNvCxnSpPr>
            <p:nvPr/>
          </p:nvCxnSpPr>
          <p:spPr>
            <a:xfrm flipH="1">
              <a:off x="9738818" y="3763545"/>
              <a:ext cx="980524" cy="394521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549581" y="5028515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75" name="Straight Arrow Connector 74"/>
            <p:cNvCxnSpPr>
              <a:stCxn id="72" idx="4"/>
              <a:endCxn id="74" idx="0"/>
            </p:cNvCxnSpPr>
            <p:nvPr/>
          </p:nvCxnSpPr>
          <p:spPr>
            <a:xfrm flipH="1">
              <a:off x="9013677" y="4418230"/>
              <a:ext cx="617379" cy="61028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>
              <a:stCxn id="72" idx="4"/>
              <a:endCxn id="71" idx="0"/>
            </p:cNvCxnSpPr>
            <p:nvPr/>
          </p:nvCxnSpPr>
          <p:spPr>
            <a:xfrm>
              <a:off x="9631056" y="4418230"/>
              <a:ext cx="796745" cy="61028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Oval 78"/>
            <p:cNvSpPr/>
            <p:nvPr/>
          </p:nvSpPr>
          <p:spPr>
            <a:xfrm>
              <a:off x="11651969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0" name="Straight Arrow Connector 79"/>
            <p:cNvCxnSpPr>
              <a:stCxn id="6" idx="2"/>
              <a:endCxn id="79" idx="1"/>
            </p:cNvCxnSpPr>
            <p:nvPr/>
          </p:nvCxnSpPr>
          <p:spPr>
            <a:xfrm>
              <a:off x="10719342" y="3763545"/>
              <a:ext cx="977264" cy="39520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>
              <a:stCxn id="79" idx="4"/>
            </p:cNvCxnSpPr>
            <p:nvPr/>
          </p:nvCxnSpPr>
          <p:spPr>
            <a:xfrm>
              <a:off x="11804369" y="4418915"/>
              <a:ext cx="7778" cy="608916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7443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Quantities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295400"/>
            <a:ext cx="6705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Palatino" pitchFamily="2" charset="77"/>
              <a:ea typeface="Palatino" pitchFamily="2" charset="77"/>
            </a:endParaRP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</a:rPr>
              <a:t>The value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</a:rPr>
              <a:t> (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</a:rPr>
              <a:t>utility) of a state s: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Palatino" pitchFamily="2" charset="77"/>
                <a:ea typeface="Palatino" pitchFamily="2" charset="77"/>
              </a:rPr>
              <a:t>V</a:t>
            </a:r>
            <a:r>
              <a:rPr kumimoji="0" lang="en-US" sz="28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Palatino" pitchFamily="2" charset="77"/>
                <a:ea typeface="Palatino" pitchFamily="2" charset="77"/>
                <a:sym typeface="Symbol" pitchFamily="18" charset="2"/>
              </a:rPr>
              <a:t>*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Palatino" pitchFamily="2" charset="77"/>
                <a:ea typeface="Palatino" pitchFamily="2" charset="77"/>
              </a:rPr>
              <a:t>(s) = expected utility starting in s and acting optimally</a:t>
            </a: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Palatino" pitchFamily="2" charset="77"/>
              <a:ea typeface="Palatino" pitchFamily="2" charset="77"/>
            </a:endParaRP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</a:rPr>
              <a:t>The value (utility) of a q-state (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</a:rPr>
              <a:t>s,a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</a:rPr>
              <a:t>):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Palatino" pitchFamily="2" charset="77"/>
                <a:ea typeface="Palatino" pitchFamily="2" charset="77"/>
              </a:rPr>
              <a:t>Q</a:t>
            </a:r>
            <a:r>
              <a:rPr kumimoji="0" lang="en-US" sz="28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Palatino" pitchFamily="2" charset="77"/>
                <a:ea typeface="Palatino" pitchFamily="2" charset="77"/>
                <a:sym typeface="Symbol" pitchFamily="18" charset="2"/>
              </a:rPr>
              <a:t>*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Palatino" pitchFamily="2" charset="77"/>
                <a:ea typeface="Palatino" pitchFamily="2" charset="77"/>
              </a:rPr>
              <a:t>(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Palatino" pitchFamily="2" charset="77"/>
                <a:ea typeface="Palatino" pitchFamily="2" charset="77"/>
              </a:rPr>
              <a:t>s,a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Palatino" pitchFamily="2" charset="77"/>
                <a:ea typeface="Palatino" pitchFamily="2" charset="77"/>
              </a:rPr>
              <a:t>) = expected utility starting out having taken action a from state s and (thereafter) acting optimally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Palatino" pitchFamily="2" charset="77"/>
              <a:ea typeface="Palatino" pitchFamily="2" charset="77"/>
            </a:endParaRP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</a:rPr>
              <a:t>The optimal policy: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Palatino" pitchFamily="2" charset="77"/>
                <a:ea typeface="Palatino" pitchFamily="2" charset="77"/>
                <a:sym typeface="Symbol" pitchFamily="18" charset="2"/>
              </a:rPr>
              <a:t></a:t>
            </a:r>
            <a:r>
              <a:rPr kumimoji="0" lang="en-US" sz="28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Palatino" pitchFamily="2" charset="77"/>
                <a:ea typeface="Palatino" pitchFamily="2" charset="77"/>
                <a:sym typeface="Symbol" pitchFamily="18" charset="2"/>
              </a:rPr>
              <a:t>*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Palatino" pitchFamily="2" charset="77"/>
                <a:ea typeface="Palatino" pitchFamily="2" charset="77"/>
              </a:rPr>
              <a:t>(s) = optimal action from state s</a:t>
            </a: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8732838" y="2209800"/>
            <a:ext cx="350837" cy="276225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Palatino" pitchFamily="2" charset="77"/>
              <a:ea typeface="Palatino" pitchFamily="2" charset="77"/>
              <a:cs typeface="Calibri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8615363" y="4468813"/>
            <a:ext cx="350837" cy="276225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endParaRPr lang="en-US">
              <a:latin typeface="Palatino" pitchFamily="2" charset="77"/>
              <a:ea typeface="Palatino" pitchFamily="2" charset="77"/>
              <a:cs typeface="Calibri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H="1">
            <a:off x="7504113" y="2498725"/>
            <a:ext cx="1403350" cy="8064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Palatino" pitchFamily="2" charset="77"/>
              <a:ea typeface="Palatino" pitchFamily="2" charset="77"/>
              <a:cs typeface="Calibri"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>
            <a:off x="8382000" y="2498725"/>
            <a:ext cx="525463" cy="806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Palatino" pitchFamily="2" charset="77"/>
              <a:ea typeface="Palatino" pitchFamily="2" charset="77"/>
              <a:cs typeface="Calibri"/>
            </a:endParaRP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8907463" y="2498725"/>
            <a:ext cx="525462" cy="6905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Palatino" pitchFamily="2" charset="77"/>
              <a:ea typeface="Palatino" pitchFamily="2" charset="77"/>
              <a:cs typeface="Calibri"/>
            </a:endParaRPr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8264525" y="3305175"/>
            <a:ext cx="292100" cy="287338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Palatino" pitchFamily="2" charset="77"/>
              <a:ea typeface="Palatino" pitchFamily="2" charset="77"/>
              <a:cs typeface="Calibri"/>
            </a:endParaRP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H="1">
            <a:off x="7696200" y="3592513"/>
            <a:ext cx="690563" cy="4651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Palatino" pitchFamily="2" charset="77"/>
              <a:ea typeface="Palatino" pitchFamily="2" charset="77"/>
              <a:cs typeface="Calibri"/>
            </a:endParaRPr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>
            <a:off x="8386763" y="3592513"/>
            <a:ext cx="757237" cy="3889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Palatino" pitchFamily="2" charset="77"/>
              <a:ea typeface="Palatino" pitchFamily="2" charset="77"/>
              <a:cs typeface="Calibri"/>
            </a:endParaRPr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 flipH="1">
            <a:off x="7945438" y="3592513"/>
            <a:ext cx="441325" cy="86360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Palatino" pitchFamily="2" charset="77"/>
              <a:ea typeface="Palatino" pitchFamily="2" charset="77"/>
              <a:cs typeface="Calibri"/>
            </a:endParaRPr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8386763" y="3592513"/>
            <a:ext cx="423862" cy="8636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Palatino" pitchFamily="2" charset="77"/>
              <a:ea typeface="Palatino" pitchFamily="2" charset="77"/>
              <a:cs typeface="Calibri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8674100" y="2740025"/>
            <a:ext cx="292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Palatino" pitchFamily="2" charset="77"/>
                <a:ea typeface="Palatino" pitchFamily="2" charset="77"/>
                <a:cs typeface="Calibri"/>
              </a:rPr>
              <a:t>a</a:t>
            </a: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9083675" y="2209800"/>
            <a:ext cx="292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  <a:latin typeface="Palatino" pitchFamily="2" charset="77"/>
                <a:ea typeface="Palatino" pitchFamily="2" charset="77"/>
                <a:cs typeface="Calibri"/>
              </a:rPr>
              <a:t>s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8991600" y="4456113"/>
            <a:ext cx="381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Palatino" pitchFamily="2" charset="77"/>
                <a:ea typeface="Palatino" pitchFamily="2" charset="77"/>
                <a:cs typeface="Calibri"/>
              </a:rPr>
              <a:t>s’</a:t>
            </a: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8556625" y="3305175"/>
            <a:ext cx="584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8000"/>
                </a:solidFill>
                <a:latin typeface="Palatino" pitchFamily="2" charset="77"/>
                <a:ea typeface="Palatino" pitchFamily="2" charset="77"/>
                <a:cs typeface="Calibri"/>
              </a:rPr>
              <a:t>s, a</a:t>
            </a:r>
          </a:p>
        </p:txBody>
      </p:sp>
      <p:sp>
        <p:nvSpPr>
          <p:cNvPr id="19" name="Line 22"/>
          <p:cNvSpPr>
            <a:spLocks noChangeShapeType="1"/>
          </p:cNvSpPr>
          <p:nvPr/>
        </p:nvSpPr>
        <p:spPr bwMode="auto">
          <a:xfrm flipH="1">
            <a:off x="7388225" y="4745038"/>
            <a:ext cx="1401763" cy="4032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Palatino" pitchFamily="2" charset="77"/>
              <a:ea typeface="Palatino" pitchFamily="2" charset="77"/>
              <a:cs typeface="Calibri"/>
            </a:endParaRPr>
          </a:p>
        </p:txBody>
      </p:sp>
      <p:sp>
        <p:nvSpPr>
          <p:cNvPr id="20" name="Line 24"/>
          <p:cNvSpPr>
            <a:spLocks noChangeShapeType="1"/>
          </p:cNvSpPr>
          <p:nvPr/>
        </p:nvSpPr>
        <p:spPr bwMode="auto">
          <a:xfrm flipH="1">
            <a:off x="8264525" y="4745038"/>
            <a:ext cx="525463" cy="403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Palatino" pitchFamily="2" charset="77"/>
              <a:ea typeface="Palatino" pitchFamily="2" charset="77"/>
              <a:cs typeface="Calibri"/>
            </a:endParaRPr>
          </a:p>
        </p:txBody>
      </p:sp>
      <p:sp>
        <p:nvSpPr>
          <p:cNvPr id="21" name="Line 25"/>
          <p:cNvSpPr>
            <a:spLocks noChangeShapeType="1"/>
          </p:cNvSpPr>
          <p:nvPr/>
        </p:nvSpPr>
        <p:spPr bwMode="auto">
          <a:xfrm>
            <a:off x="8789988" y="4745038"/>
            <a:ext cx="527050" cy="3444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Palatino" pitchFamily="2" charset="77"/>
              <a:ea typeface="Palatino" pitchFamily="2" charset="77"/>
              <a:cs typeface="Calibri"/>
            </a:endParaRPr>
          </a:p>
        </p:txBody>
      </p:sp>
      <p:sp>
        <p:nvSpPr>
          <p:cNvPr id="22" name="Text Box 27"/>
          <p:cNvSpPr txBox="1">
            <a:spLocks noChangeArrowheads="1"/>
          </p:cNvSpPr>
          <p:nvPr/>
        </p:nvSpPr>
        <p:spPr bwMode="auto">
          <a:xfrm>
            <a:off x="9723438" y="4016375"/>
            <a:ext cx="21637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(s,a,s’) is a </a:t>
            </a:r>
            <a:br>
              <a:rPr lang="en-US" sz="200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</a:br>
            <a:r>
              <a:rPr lang="en-US" sz="2000" i="1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transition</a:t>
            </a:r>
          </a:p>
        </p:txBody>
      </p:sp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7924800" y="4008438"/>
            <a:ext cx="819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Palatino" pitchFamily="2" charset="77"/>
                <a:ea typeface="Palatino" pitchFamily="2" charset="77"/>
                <a:cs typeface="Calibri"/>
              </a:rPr>
              <a:t>s,a,s’</a:t>
            </a:r>
          </a:p>
        </p:txBody>
      </p:sp>
      <p:sp>
        <p:nvSpPr>
          <p:cNvPr id="24" name="Text Box 30"/>
          <p:cNvSpPr txBox="1">
            <a:spLocks noChangeArrowheads="1"/>
          </p:cNvSpPr>
          <p:nvPr/>
        </p:nvSpPr>
        <p:spPr bwMode="auto">
          <a:xfrm>
            <a:off x="9723438" y="2076450"/>
            <a:ext cx="10525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  <a:latin typeface="Palatino" pitchFamily="2" charset="77"/>
                <a:ea typeface="Palatino" pitchFamily="2" charset="77"/>
                <a:cs typeface="Calibri"/>
              </a:rPr>
              <a:t>s is a </a:t>
            </a:r>
            <a:r>
              <a:rPr lang="en-US" sz="2000" i="1">
                <a:solidFill>
                  <a:srgbClr val="0000FF"/>
                </a:solidFill>
                <a:latin typeface="Palatino" pitchFamily="2" charset="77"/>
                <a:ea typeface="Palatino" pitchFamily="2" charset="77"/>
                <a:cs typeface="Calibri"/>
              </a:rPr>
              <a:t>state</a:t>
            </a:r>
          </a:p>
        </p:txBody>
      </p:sp>
      <p:sp>
        <p:nvSpPr>
          <p:cNvPr id="25" name="Text Box 32"/>
          <p:cNvSpPr txBox="1">
            <a:spLocks noChangeArrowheads="1"/>
          </p:cNvSpPr>
          <p:nvPr/>
        </p:nvSpPr>
        <p:spPr bwMode="auto">
          <a:xfrm>
            <a:off x="9723438" y="3048000"/>
            <a:ext cx="1295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8000"/>
                </a:solidFill>
                <a:latin typeface="Palatino" pitchFamily="2" charset="77"/>
                <a:ea typeface="Palatino" pitchFamily="2" charset="77"/>
                <a:cs typeface="Calibri"/>
              </a:rPr>
              <a:t>(s, a) is a </a:t>
            </a:r>
            <a:r>
              <a:rPr lang="en-US" sz="2000" i="1" dirty="0">
                <a:solidFill>
                  <a:srgbClr val="008000"/>
                </a:solidFill>
                <a:latin typeface="Palatino" pitchFamily="2" charset="77"/>
                <a:ea typeface="Palatino" pitchFamily="2" charset="77"/>
                <a:cs typeface="Calibri"/>
              </a:rPr>
              <a:t>q-state</a:t>
            </a:r>
          </a:p>
        </p:txBody>
      </p:sp>
    </p:spTree>
    <p:extLst>
      <p:ext uri="{BB962C8B-B14F-4D97-AF65-F5344CB8AC3E}">
        <p14:creationId xmlns:p14="http://schemas.microsoft.com/office/powerpoint/2010/main" val="40050294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Bellman Equations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3875" y="1219677"/>
            <a:ext cx="8551863" cy="514254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783138" y="2057400"/>
            <a:ext cx="5562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latino" pitchFamily="2" charset="77"/>
                <a:ea typeface="Palatino" pitchFamily="2" charset="77"/>
              </a:rPr>
              <a:t>How to be optimal:</a:t>
            </a:r>
          </a:p>
          <a:p>
            <a:endParaRPr lang="en-US" dirty="0">
              <a:latin typeface="Palatino" pitchFamily="2" charset="77"/>
              <a:ea typeface="Palatino" pitchFamily="2" charset="77"/>
            </a:endParaRPr>
          </a:p>
          <a:p>
            <a:r>
              <a:rPr lang="en-US" sz="2800" dirty="0">
                <a:latin typeface="Palatino" pitchFamily="2" charset="77"/>
                <a:ea typeface="Palatino" pitchFamily="2" charset="77"/>
              </a:rPr>
              <a:t>    Step 1: Take correct first action</a:t>
            </a:r>
          </a:p>
          <a:p>
            <a:endParaRPr lang="en-US" dirty="0">
              <a:latin typeface="Palatino" pitchFamily="2" charset="77"/>
              <a:ea typeface="Palatino" pitchFamily="2" charset="77"/>
            </a:endParaRPr>
          </a:p>
          <a:p>
            <a:r>
              <a:rPr lang="en-US" sz="2800" dirty="0">
                <a:latin typeface="Palatino" pitchFamily="2" charset="77"/>
                <a:ea typeface="Palatino" pitchFamily="2" charset="77"/>
              </a:rPr>
              <a:t>    Step 2: Keep being optimal</a:t>
            </a:r>
          </a:p>
        </p:txBody>
      </p:sp>
    </p:spTree>
    <p:extLst>
      <p:ext uri="{BB962C8B-B14F-4D97-AF65-F5344CB8AC3E}">
        <p14:creationId xmlns:p14="http://schemas.microsoft.com/office/powerpoint/2010/main" val="30035973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Values of States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Recursive definition of value:</a:t>
            </a:r>
          </a:p>
        </p:txBody>
      </p:sp>
      <p:grpSp>
        <p:nvGrpSpPr>
          <p:cNvPr id="27" name="Group 4"/>
          <p:cNvGrpSpPr>
            <a:grpSpLocks/>
          </p:cNvGrpSpPr>
          <p:nvPr/>
        </p:nvGrpSpPr>
        <p:grpSpPr bwMode="auto">
          <a:xfrm>
            <a:off x="8991600" y="2133600"/>
            <a:ext cx="3048000" cy="2754586"/>
            <a:chOff x="2400" y="1401"/>
            <a:chExt cx="1392" cy="1258"/>
          </a:xfrm>
        </p:grpSpPr>
        <p:sp>
          <p:nvSpPr>
            <p:cNvPr id="28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Palatino" pitchFamily="2" charset="77"/>
                <a:ea typeface="Palatino" pitchFamily="2" charset="77"/>
              </a:endParaRPr>
            </a:p>
          </p:txBody>
        </p:sp>
        <p:grpSp>
          <p:nvGrpSpPr>
            <p:cNvPr id="29" name="Group 6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42" name="Line 7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 pitchFamily="2" charset="77"/>
                  <a:ea typeface="Palatino" pitchFamily="2" charset="77"/>
                </a:endParaRPr>
              </a:p>
            </p:txBody>
          </p:sp>
          <p:sp>
            <p:nvSpPr>
              <p:cNvPr id="43" name="Line 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 pitchFamily="2" charset="77"/>
                  <a:ea typeface="Palatino" pitchFamily="2" charset="77"/>
                </a:endParaRPr>
              </a:p>
            </p:txBody>
          </p:sp>
          <p:sp>
            <p:nvSpPr>
              <p:cNvPr id="44" name="Line 9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 pitchFamily="2" charset="77"/>
                  <a:ea typeface="Palatino" pitchFamily="2" charset="77"/>
                </a:endParaRPr>
              </a:p>
            </p:txBody>
          </p:sp>
          <p:sp>
            <p:nvSpPr>
              <p:cNvPr id="45" name="Line 1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 pitchFamily="2" charset="77"/>
                  <a:ea typeface="Palatino" pitchFamily="2" charset="77"/>
                </a:endParaRPr>
              </a:p>
            </p:txBody>
          </p:sp>
        </p:grpSp>
        <p:sp>
          <p:nvSpPr>
            <p:cNvPr id="30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Palatino" pitchFamily="2" charset="77"/>
                <a:ea typeface="Palatino" pitchFamily="2" charset="77"/>
              </a:endParaRPr>
            </a:p>
          </p:txBody>
        </p:sp>
        <p:grpSp>
          <p:nvGrpSpPr>
            <p:cNvPr id="31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38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 pitchFamily="2" charset="77"/>
                  <a:ea typeface="Palatino" pitchFamily="2" charset="77"/>
                </a:endParaRPr>
              </a:p>
            </p:txBody>
          </p:sp>
          <p:sp>
            <p:nvSpPr>
              <p:cNvPr id="39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 pitchFamily="2" charset="77"/>
                  <a:ea typeface="Palatino" pitchFamily="2" charset="77"/>
                </a:endParaRPr>
              </a:p>
            </p:txBody>
          </p:sp>
          <p:sp>
            <p:nvSpPr>
              <p:cNvPr id="40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 pitchFamily="2" charset="77"/>
                  <a:ea typeface="Palatino" pitchFamily="2" charset="77"/>
                </a:endParaRPr>
              </a:p>
            </p:txBody>
          </p:sp>
          <p:sp>
            <p:nvSpPr>
              <p:cNvPr id="41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 pitchFamily="2" charset="77"/>
                  <a:ea typeface="Palatino" pitchFamily="2" charset="77"/>
                </a:endParaRPr>
              </a:p>
            </p:txBody>
          </p:sp>
        </p:grpSp>
        <p:sp>
          <p:nvSpPr>
            <p:cNvPr id="32" name="Text Box 17"/>
            <p:cNvSpPr txBox="1">
              <a:spLocks noChangeArrowheads="1"/>
            </p:cNvSpPr>
            <p:nvPr/>
          </p:nvSpPr>
          <p:spPr bwMode="auto">
            <a:xfrm>
              <a:off x="3071" y="1680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Palatino" pitchFamily="2" charset="77"/>
                  <a:ea typeface="Palatino" pitchFamily="2" charset="77"/>
                </a:rPr>
                <a:t>a</a:t>
              </a:r>
            </a:p>
          </p:txBody>
        </p:sp>
        <p:sp>
          <p:nvSpPr>
            <p:cNvPr id="33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Palatino" pitchFamily="2" charset="77"/>
                  <a:ea typeface="Palatino" pitchFamily="2" charset="77"/>
                </a:rPr>
                <a:t>s</a:t>
              </a:r>
            </a:p>
          </p:txBody>
        </p:sp>
        <p:sp>
          <p:nvSpPr>
            <p:cNvPr id="34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Palatino" pitchFamily="2" charset="77"/>
                  <a:ea typeface="Palatino" pitchFamily="2" charset="77"/>
                </a:rPr>
                <a:t>s, a</a:t>
              </a:r>
            </a:p>
          </p:txBody>
        </p:sp>
        <p:sp>
          <p:nvSpPr>
            <p:cNvPr id="35" name="Text Box 20"/>
            <p:cNvSpPr txBox="1">
              <a:spLocks noChangeArrowheads="1"/>
            </p:cNvSpPr>
            <p:nvPr/>
          </p:nvSpPr>
          <p:spPr bwMode="auto">
            <a:xfrm>
              <a:off x="2609" y="2261"/>
              <a:ext cx="50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>
                  <a:latin typeface="Palatino" pitchFamily="2" charset="77"/>
                  <a:ea typeface="Palatino" pitchFamily="2" charset="77"/>
                </a:rPr>
                <a:t>s,a,s</a:t>
              </a:r>
              <a:r>
                <a:rPr lang="ja-JP" altLang="en-US" sz="2400">
                  <a:latin typeface="Palatino" pitchFamily="2" charset="77"/>
                </a:rPr>
                <a:t>’</a:t>
              </a:r>
              <a:endParaRPr lang="en-US" sz="2400" dirty="0">
                <a:latin typeface="Palatino" pitchFamily="2" charset="77"/>
                <a:ea typeface="Palatino" pitchFamily="2" charset="77"/>
              </a:endParaRPr>
            </a:p>
          </p:txBody>
        </p:sp>
        <p:sp>
          <p:nvSpPr>
            <p:cNvPr id="36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Palatino" pitchFamily="2" charset="77"/>
                <a:ea typeface="Palatino" pitchFamily="2" charset="77"/>
              </a:endParaRPr>
            </a:p>
          </p:txBody>
        </p:sp>
        <p:sp>
          <p:nvSpPr>
            <p:cNvPr id="37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Palatino" pitchFamily="2" charset="77"/>
                  <a:ea typeface="Palatino" pitchFamily="2" charset="77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Palatino" pitchFamily="2" charset="77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Palatino" pitchFamily="2" charset="77"/>
                <a:ea typeface="Palatino" pitchFamily="2" charset="77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241" y="2413604"/>
            <a:ext cx="1587500" cy="482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0305" y="2364608"/>
            <a:ext cx="1498600" cy="482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0737" y="2493797"/>
            <a:ext cx="850900" cy="50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241" y="3662200"/>
            <a:ext cx="2019300" cy="482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1179" y="3643150"/>
            <a:ext cx="1765300" cy="520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63869" y="3719402"/>
            <a:ext cx="330200" cy="330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61666" y="3643150"/>
            <a:ext cx="1206500" cy="520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29226" y="3689185"/>
            <a:ext cx="279400" cy="3429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49301" y="3619751"/>
            <a:ext cx="76200" cy="482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67800" y="3619751"/>
            <a:ext cx="76200" cy="482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23281" y="3581400"/>
            <a:ext cx="2324100" cy="9271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2927" y="5276494"/>
            <a:ext cx="92456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22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Gridworld</a:t>
            </a:r>
            <a:r>
              <a:rPr lang="en-US" dirty="0"/>
              <a:t> V* Values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Noise = 0.2</a:t>
            </a:r>
          </a:p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Discount = 0.9</a:t>
            </a:r>
          </a:p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0.54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33"/>
          <a:stretch/>
        </p:blipFill>
        <p:spPr>
          <a:xfrm>
            <a:off x="3233330" y="1372194"/>
            <a:ext cx="6215470" cy="4800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2935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Gridworld</a:t>
            </a:r>
            <a:r>
              <a:rPr lang="en-US" dirty="0"/>
              <a:t> Q* Values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Noise = 0.2</a:t>
            </a:r>
          </a:p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Discount = 0.9</a:t>
            </a:r>
          </a:p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0.5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56"/>
          <a:stretch/>
        </p:blipFill>
        <p:spPr>
          <a:xfrm>
            <a:off x="3233282" y="1380530"/>
            <a:ext cx="6215518" cy="479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3356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Time-Limited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7823200" cy="4729164"/>
          </a:xfrm>
        </p:spPr>
        <p:txBody>
          <a:bodyPr/>
          <a:lstStyle/>
          <a:p>
            <a:r>
              <a:rPr lang="en-US" sz="2400" dirty="0"/>
              <a:t>Key idea: time-limited values</a:t>
            </a:r>
          </a:p>
          <a:p>
            <a:pPr lvl="4"/>
            <a:endParaRPr lang="en-US" sz="1200" dirty="0"/>
          </a:p>
          <a:p>
            <a:r>
              <a:rPr lang="en-US" sz="2400" dirty="0"/>
              <a:t>Define </a:t>
            </a:r>
            <a:r>
              <a:rPr lang="en-US" sz="2400" dirty="0" err="1"/>
              <a:t>V</a:t>
            </a:r>
            <a:r>
              <a:rPr lang="en-US" sz="2400" baseline="-25000" dirty="0" err="1"/>
              <a:t>k</a:t>
            </a:r>
            <a:r>
              <a:rPr lang="en-US" sz="2400" dirty="0"/>
              <a:t>(s) to be the optimal value of s if the game ends in k more time steps</a:t>
            </a:r>
          </a:p>
          <a:p>
            <a:pPr lvl="1"/>
            <a:r>
              <a:rPr lang="en-US" sz="2000" dirty="0"/>
              <a:t>Equivalently, it’s what a depth-k </a:t>
            </a:r>
            <a:r>
              <a:rPr lang="en-US" sz="2000" dirty="0" err="1"/>
              <a:t>expectimax</a:t>
            </a:r>
            <a:r>
              <a:rPr lang="en-US" sz="2000" dirty="0"/>
              <a:t> would give from s</a:t>
            </a:r>
          </a:p>
          <a:p>
            <a:endParaRPr lang="en-US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29020" y="1264178"/>
            <a:ext cx="2248579" cy="2164822"/>
          </a:xfrm>
          <a:prstGeom prst="rect">
            <a:avLst/>
          </a:prstGeom>
          <a:noFill/>
        </p:spPr>
      </p:pic>
      <p:sp>
        <p:nvSpPr>
          <p:cNvPr id="5" name="Text Box 28"/>
          <p:cNvSpPr txBox="1">
            <a:spLocks noChangeArrowheads="1"/>
          </p:cNvSpPr>
          <p:nvPr/>
        </p:nvSpPr>
        <p:spPr bwMode="auto">
          <a:xfrm>
            <a:off x="7696200" y="6488112"/>
            <a:ext cx="449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Palatino" pitchFamily="2" charset="77"/>
                <a:ea typeface="Palatino" pitchFamily="2" charset="77"/>
              </a:rPr>
              <a:t>[Demo – time-limited values (L8D4)]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524350" y="3962400"/>
            <a:ext cx="4492280" cy="1731062"/>
            <a:chOff x="460604" y="1295400"/>
            <a:chExt cx="11348754" cy="4373146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43362" y="1295400"/>
              <a:ext cx="928190" cy="610286"/>
            </a:xfrm>
            <a:prstGeom prst="rect">
              <a:avLst/>
            </a:prstGeom>
            <a:noFill/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654641" y="3124199"/>
              <a:ext cx="1014612" cy="639346"/>
            </a:xfrm>
            <a:prstGeom prst="rect">
              <a:avLst/>
            </a:prstGeom>
            <a:noFill/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824561" y="4941331"/>
              <a:ext cx="984797" cy="697468"/>
            </a:xfrm>
            <a:prstGeom prst="rect">
              <a:avLst/>
            </a:prstGeom>
            <a:noFill/>
          </p:spPr>
        </p:pic>
        <p:sp>
          <p:nvSpPr>
            <p:cNvPr id="11" name="Oval 10"/>
            <p:cNvSpPr/>
            <p:nvPr/>
          </p:nvSpPr>
          <p:spPr>
            <a:xfrm>
              <a:off x="1770678" y="220980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7790478" y="220980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>
              <a:stCxn id="8" idx="2"/>
              <a:endCxn id="12" idx="1"/>
            </p:cNvCxnSpPr>
            <p:nvPr/>
          </p:nvCxnSpPr>
          <p:spPr>
            <a:xfrm>
              <a:off x="5207457" y="1905685"/>
              <a:ext cx="2627658" cy="348752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8" idx="2"/>
              <a:endCxn id="11" idx="7"/>
            </p:cNvCxnSpPr>
            <p:nvPr/>
          </p:nvCxnSpPr>
          <p:spPr>
            <a:xfrm flipH="1">
              <a:off x="2030841" y="1905685"/>
              <a:ext cx="3176616" cy="3487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66005" y="3124199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16" name="Straight Arrow Connector 15"/>
            <p:cNvCxnSpPr>
              <a:stCxn id="12" idx="4"/>
              <a:endCxn id="15" idx="0"/>
            </p:cNvCxnSpPr>
            <p:nvPr/>
          </p:nvCxnSpPr>
          <p:spPr>
            <a:xfrm flipH="1">
              <a:off x="6030099" y="2514600"/>
              <a:ext cx="1912779" cy="609600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2" idx="4"/>
              <a:endCxn id="9" idx="0"/>
            </p:cNvCxnSpPr>
            <p:nvPr/>
          </p:nvCxnSpPr>
          <p:spPr>
            <a:xfrm>
              <a:off x="7942878" y="2514600"/>
              <a:ext cx="2219072" cy="609600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51204" y="3123514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19" name="Straight Arrow Connector 18"/>
            <p:cNvCxnSpPr>
              <a:stCxn id="11" idx="4"/>
              <a:endCxn id="18" idx="0"/>
            </p:cNvCxnSpPr>
            <p:nvPr/>
          </p:nvCxnSpPr>
          <p:spPr>
            <a:xfrm flipH="1">
              <a:off x="1915299" y="2514600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72842" y="5029200"/>
              <a:ext cx="1014612" cy="639346"/>
            </a:xfrm>
            <a:prstGeom prst="rect">
              <a:avLst/>
            </a:prstGeom>
            <a:noFill/>
          </p:spPr>
        </p:pic>
        <p:sp>
          <p:nvSpPr>
            <p:cNvPr id="21" name="Oval 20"/>
            <p:cNvSpPr/>
            <p:nvPr/>
          </p:nvSpPr>
          <p:spPr>
            <a:xfrm>
              <a:off x="76452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278004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/>
            <p:cNvCxnSpPr>
              <a:stCxn id="18" idx="2"/>
              <a:endCxn id="22" idx="1"/>
            </p:cNvCxnSpPr>
            <p:nvPr/>
          </p:nvCxnSpPr>
          <p:spPr>
            <a:xfrm>
              <a:off x="1915299" y="3733800"/>
              <a:ext cx="909378" cy="424952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8" idx="2"/>
              <a:endCxn id="21" idx="7"/>
            </p:cNvCxnSpPr>
            <p:nvPr/>
          </p:nvCxnSpPr>
          <p:spPr>
            <a:xfrm flipH="1">
              <a:off x="1024683" y="3733800"/>
              <a:ext cx="890616" cy="4249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60805" y="5029200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26" name="Straight Arrow Connector 25"/>
            <p:cNvCxnSpPr>
              <a:stCxn id="22" idx="4"/>
              <a:endCxn id="25" idx="0"/>
            </p:cNvCxnSpPr>
            <p:nvPr/>
          </p:nvCxnSpPr>
          <p:spPr>
            <a:xfrm flipH="1">
              <a:off x="2524899" y="4418915"/>
              <a:ext cx="407541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22" idx="4"/>
              <a:endCxn id="20" idx="0"/>
            </p:cNvCxnSpPr>
            <p:nvPr/>
          </p:nvCxnSpPr>
          <p:spPr>
            <a:xfrm>
              <a:off x="2932440" y="4418915"/>
              <a:ext cx="447710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0604" y="5027831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29" name="Straight Arrow Connector 28"/>
            <p:cNvCxnSpPr>
              <a:stCxn id="21" idx="4"/>
              <a:endCxn id="28" idx="0"/>
            </p:cNvCxnSpPr>
            <p:nvPr/>
          </p:nvCxnSpPr>
          <p:spPr>
            <a:xfrm>
              <a:off x="916920" y="4418915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>
            <a:xfrm>
              <a:off x="4863762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Arrow Connector 30"/>
            <p:cNvCxnSpPr>
              <a:endCxn id="30" idx="7"/>
            </p:cNvCxnSpPr>
            <p:nvPr/>
          </p:nvCxnSpPr>
          <p:spPr>
            <a:xfrm flipH="1">
              <a:off x="5123925" y="3733800"/>
              <a:ext cx="890616" cy="4249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59846" y="5027831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33" name="Straight Arrow Connector 32"/>
            <p:cNvCxnSpPr>
              <a:stCxn id="30" idx="4"/>
              <a:endCxn id="32" idx="0"/>
            </p:cNvCxnSpPr>
            <p:nvPr/>
          </p:nvCxnSpPr>
          <p:spPr>
            <a:xfrm>
              <a:off x="5016162" y="4418915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987643" y="5029200"/>
              <a:ext cx="1014612" cy="639346"/>
            </a:xfrm>
            <a:prstGeom prst="rect">
              <a:avLst/>
            </a:prstGeom>
            <a:noFill/>
          </p:spPr>
        </p:pic>
        <p:sp>
          <p:nvSpPr>
            <p:cNvPr id="35" name="Oval 34"/>
            <p:cNvSpPr/>
            <p:nvPr/>
          </p:nvSpPr>
          <p:spPr>
            <a:xfrm>
              <a:off x="689484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Arrow Connector 35"/>
            <p:cNvCxnSpPr>
              <a:stCxn id="15" idx="2"/>
              <a:endCxn id="35" idx="1"/>
            </p:cNvCxnSpPr>
            <p:nvPr/>
          </p:nvCxnSpPr>
          <p:spPr>
            <a:xfrm>
              <a:off x="6030099" y="3734485"/>
              <a:ext cx="909378" cy="424267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175604" y="5029200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38" name="Straight Arrow Connector 37"/>
            <p:cNvCxnSpPr>
              <a:stCxn id="35" idx="4"/>
              <a:endCxn id="37" idx="0"/>
            </p:cNvCxnSpPr>
            <p:nvPr/>
          </p:nvCxnSpPr>
          <p:spPr>
            <a:xfrm flipH="1">
              <a:off x="6639699" y="4418915"/>
              <a:ext cx="407541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35" idx="4"/>
              <a:endCxn id="34" idx="0"/>
            </p:cNvCxnSpPr>
            <p:nvPr/>
          </p:nvCxnSpPr>
          <p:spPr>
            <a:xfrm>
              <a:off x="7047240" y="4418915"/>
              <a:ext cx="447710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0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045042" y="5028516"/>
              <a:ext cx="1014612" cy="639346"/>
            </a:xfrm>
            <a:prstGeom prst="rect">
              <a:avLst/>
            </a:prstGeom>
            <a:noFill/>
          </p:spPr>
        </p:pic>
        <p:sp>
          <p:nvSpPr>
            <p:cNvPr id="41" name="Oval 40"/>
            <p:cNvSpPr/>
            <p:nvPr/>
          </p:nvSpPr>
          <p:spPr>
            <a:xfrm>
              <a:off x="8952240" y="411343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Arrow Connector 41"/>
            <p:cNvCxnSpPr>
              <a:stCxn id="9" idx="2"/>
              <a:endCxn id="41" idx="7"/>
            </p:cNvCxnSpPr>
            <p:nvPr/>
          </p:nvCxnSpPr>
          <p:spPr>
            <a:xfrm flipH="1">
              <a:off x="9212403" y="3763546"/>
              <a:ext cx="949547" cy="394521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233005" y="5028516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44" name="Straight Arrow Connector 43"/>
            <p:cNvCxnSpPr>
              <a:stCxn id="41" idx="4"/>
              <a:endCxn id="43" idx="0"/>
            </p:cNvCxnSpPr>
            <p:nvPr/>
          </p:nvCxnSpPr>
          <p:spPr>
            <a:xfrm flipH="1">
              <a:off x="8697099" y="4418230"/>
              <a:ext cx="407541" cy="61028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41" idx="4"/>
              <a:endCxn id="40" idx="0"/>
            </p:cNvCxnSpPr>
            <p:nvPr/>
          </p:nvCxnSpPr>
          <p:spPr>
            <a:xfrm>
              <a:off x="9104640" y="4418230"/>
              <a:ext cx="447710" cy="61028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/>
            <p:cNvSpPr/>
            <p:nvPr/>
          </p:nvSpPr>
          <p:spPr>
            <a:xfrm>
              <a:off x="11119941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Arrow Connector 46"/>
            <p:cNvCxnSpPr>
              <a:stCxn id="9" idx="2"/>
              <a:endCxn id="46" idx="1"/>
            </p:cNvCxnSpPr>
            <p:nvPr/>
          </p:nvCxnSpPr>
          <p:spPr>
            <a:xfrm>
              <a:off x="10161950" y="3763546"/>
              <a:ext cx="1002628" cy="395206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46" idx="4"/>
            </p:cNvCxnSpPr>
            <p:nvPr/>
          </p:nvCxnSpPr>
          <p:spPr>
            <a:xfrm>
              <a:off x="11272341" y="4418915"/>
              <a:ext cx="7779" cy="60891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Right Arrow 48"/>
          <p:cNvSpPr/>
          <p:nvPr/>
        </p:nvSpPr>
        <p:spPr>
          <a:xfrm>
            <a:off x="6629400" y="4343400"/>
            <a:ext cx="990600" cy="91440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Isosceles Triangle 49"/>
          <p:cNvSpPr/>
          <p:nvPr/>
        </p:nvSpPr>
        <p:spPr>
          <a:xfrm>
            <a:off x="8229600" y="4267200"/>
            <a:ext cx="2057400" cy="1447800"/>
          </a:xfrm>
          <a:prstGeom prst="triangle">
            <a:avLst/>
          </a:prstGeom>
          <a:solidFill>
            <a:srgbClr val="8FAA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5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8763000" y="3962400"/>
            <a:ext cx="864110" cy="278892"/>
          </a:xfrm>
          <a:prstGeom prst="rect">
            <a:avLst/>
          </a:prstGeom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350" y="3962400"/>
            <a:ext cx="367414" cy="241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008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Noise = 0.2</a:t>
            </a:r>
          </a:p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Discount = 0.9</a:t>
            </a:r>
          </a:p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7.4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791" y="1143000"/>
            <a:ext cx="6206418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4124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Noise = 0.2</a:t>
            </a:r>
          </a:p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Discount = 0.9</a:t>
            </a:r>
          </a:p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7.5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45" y="1143000"/>
            <a:ext cx="617691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048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Noise = 0.2</a:t>
            </a:r>
          </a:p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Discount = 0.9</a:t>
            </a:r>
          </a:p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7.5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400" y="1143000"/>
            <a:ext cx="6207201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436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Policies</a:t>
            </a:r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1524000"/>
            <a:ext cx="40132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3200" y="1295742"/>
            <a:ext cx="5410200" cy="3162994"/>
          </a:xfrm>
          <a:prstGeom prst="rect">
            <a:avLst/>
          </a:prstGeom>
          <a:noFill/>
        </p:spPr>
      </p:pic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47800"/>
            <a:ext cx="6781800" cy="4525963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  <a:sym typeface="Symbol" pitchFamily="18" charset="2"/>
              </a:rPr>
              <a:t>A policy 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en-US" sz="2400" dirty="0">
                <a:ea typeface="ＭＳ Ｐゴシック" pitchFamily="34" charset="-128"/>
                <a:sym typeface="Symbol" pitchFamily="18" charset="2"/>
              </a:rPr>
              <a:t> gives an action for each state, 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  <a:sym typeface="Symbol" pitchFamily="18" charset="2"/>
              </a:rPr>
              <a:t>: 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  <a:sym typeface="Symbol" pitchFamily="18" charset="2"/>
              </a:rPr>
              <a:t>S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  <a:sym typeface="Symbol" pitchFamily="18" charset="2"/>
              </a:rPr>
              <a:t> → 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  <a:sym typeface="Symbol" pitchFamily="18" charset="2"/>
              </a:rPr>
              <a:t>A</a:t>
            </a:r>
            <a:endParaRPr lang="en-US" sz="2400" dirty="0">
              <a:ea typeface="ＭＳ Ｐゴシック" pitchFamily="34" charset="-128"/>
              <a:sym typeface="Symbol" pitchFamily="18" charset="2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In deterministic single-agent search problems, we wanted an optimal </a:t>
            </a:r>
            <a:r>
              <a:rPr lang="en-US" sz="2400" b="1" i="1" dirty="0">
                <a:solidFill>
                  <a:srgbClr val="CC0000"/>
                </a:solidFill>
                <a:ea typeface="ＭＳ Ｐゴシック" pitchFamily="34" charset="-128"/>
              </a:rPr>
              <a:t>plan</a:t>
            </a:r>
            <a:r>
              <a:rPr lang="en-US" sz="2400" dirty="0">
                <a:ea typeface="ＭＳ Ｐゴシック" pitchFamily="34" charset="-128"/>
              </a:rPr>
              <a:t>, or sequence of actions, from start to a goal</a:t>
            </a:r>
          </a:p>
          <a:p>
            <a:endParaRPr lang="en-US" sz="24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For MDPs, we want an optimal </a:t>
            </a:r>
            <a:r>
              <a:rPr lang="en-US" sz="2400" b="1" i="1" dirty="0">
                <a:solidFill>
                  <a:srgbClr val="CC0000"/>
                </a:solidFill>
                <a:ea typeface="ＭＳ Ｐゴシック" pitchFamily="34" charset="-128"/>
              </a:rPr>
              <a:t>policy</a:t>
            </a:r>
            <a:r>
              <a:rPr lang="en-US" sz="2400" dirty="0">
                <a:solidFill>
                  <a:srgbClr val="CC0000"/>
                </a:solidFill>
                <a:ea typeface="ＭＳ Ｐゴシック" pitchFamily="34" charset="-128"/>
              </a:rPr>
              <a:t> 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  <a:sym typeface="Symbol" pitchFamily="18" charset="2"/>
              </a:rPr>
              <a:t>*: 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  <a:sym typeface="Symbol" pitchFamily="18" charset="2"/>
              </a:rPr>
              <a:t>S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  <a:sym typeface="Symbol" pitchFamily="18" charset="2"/>
              </a:rPr>
              <a:t> → 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  <a:sym typeface="Symbol" pitchFamily="18" charset="2"/>
              </a:rPr>
              <a:t>A</a:t>
            </a:r>
          </a:p>
          <a:p>
            <a:pPr lvl="1"/>
            <a:r>
              <a:rPr lang="en-US" sz="2000" dirty="0">
                <a:ea typeface="ＭＳ Ｐゴシック" pitchFamily="34" charset="-128"/>
                <a:sym typeface="Symbol" pitchFamily="18" charset="2"/>
              </a:rPr>
              <a:t>An optimal policy maximizes expected utility</a:t>
            </a:r>
          </a:p>
          <a:p>
            <a:pPr lvl="1"/>
            <a:r>
              <a:rPr lang="en-US" sz="2000" dirty="0">
                <a:ea typeface="ＭＳ Ｐゴシック" pitchFamily="34" charset="-128"/>
                <a:sym typeface="Symbol" pitchFamily="18" charset="2"/>
              </a:rPr>
              <a:t>An explicit policy defines a reflex agent</a:t>
            </a:r>
          </a:p>
          <a:p>
            <a:pPr marL="457176" lvl="1" indent="0">
              <a:buNone/>
            </a:pPr>
            <a:endParaRPr lang="en-US" sz="2000" dirty="0">
              <a:ea typeface="ＭＳ Ｐゴシック" pitchFamily="34" charset="-128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984178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Noise = 0.2</a:t>
            </a:r>
          </a:p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Discount = 0.9</a:t>
            </a:r>
          </a:p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179" y="1143000"/>
            <a:ext cx="6177643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7707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Noise = 0.2</a:t>
            </a:r>
          </a:p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Discount = 0.9</a:t>
            </a:r>
          </a:p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0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57098"/>
            <a:ext cx="6172200" cy="570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1507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Noise = 0.2</a:t>
            </a:r>
          </a:p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Discount = 0.9</a:t>
            </a:r>
          </a:p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0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644" y="1143000"/>
            <a:ext cx="6186713" cy="571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0352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Noise = 0.2</a:t>
            </a:r>
          </a:p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Discount = 0.9</a:t>
            </a:r>
          </a:p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1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972" y="1173166"/>
            <a:ext cx="6154057" cy="568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5254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Noise = 0.2</a:t>
            </a:r>
          </a:p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Discount = 0.9</a:t>
            </a:r>
          </a:p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1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48034"/>
            <a:ext cx="6172200" cy="570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0220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Noise = 0.2</a:t>
            </a:r>
          </a:p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Discount = 0.9</a:t>
            </a:r>
          </a:p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2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75224"/>
            <a:ext cx="6172200" cy="568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9176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Noise = 0.2</a:t>
            </a:r>
          </a:p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Discount = 0.9</a:t>
            </a:r>
          </a:p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2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198" y="1157224"/>
            <a:ext cx="6179605" cy="570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2961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Noise = 0.2</a:t>
            </a:r>
          </a:p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Discount = 0.9</a:t>
            </a:r>
          </a:p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3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725" y="1143000"/>
            <a:ext cx="61965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5417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Noise = 0.2</a:t>
            </a:r>
          </a:p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Discount = 0.9</a:t>
            </a:r>
          </a:p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3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38306"/>
            <a:ext cx="6172200" cy="571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9606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Noise = 0.2</a:t>
            </a:r>
          </a:p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Discount = 0.9</a:t>
            </a:r>
          </a:p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725" y="1143000"/>
            <a:ext cx="61965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761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35CE4-662F-F44E-8DB5-EEB785D67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Optimal Policies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1C452C-4F0F-FA49-AE9C-A4EE54532B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752600"/>
            <a:ext cx="9164516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9015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k=100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Noise = 0.2</a:t>
            </a:r>
          </a:p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Discount = 0.9</a:t>
            </a:r>
          </a:p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9.2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746" y="1130418"/>
            <a:ext cx="6190508" cy="572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7017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acingSubTree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657600"/>
            <a:ext cx="5803005" cy="2822260"/>
          </a:xfrm>
          <a:prstGeom prst="rect">
            <a:avLst/>
          </a:prstGeom>
        </p:spPr>
      </p:pic>
      <p:cxnSp>
        <p:nvCxnSpPr>
          <p:cNvPr id="951" name="Straight Arrow Connector 10"/>
          <p:cNvCxnSpPr>
            <a:stCxn id="309" idx="2"/>
            <a:endCxn id="313" idx="1"/>
          </p:cNvCxnSpPr>
          <p:nvPr/>
        </p:nvCxnSpPr>
        <p:spPr>
          <a:xfrm>
            <a:off x="7749492" y="1843018"/>
            <a:ext cx="1563311" cy="41090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Time-Limited Values</a:t>
            </a:r>
          </a:p>
        </p:txBody>
      </p:sp>
      <p:grpSp>
        <p:nvGrpSpPr>
          <p:cNvPr id="308" name="Group 43"/>
          <p:cNvGrpSpPr/>
          <p:nvPr/>
        </p:nvGrpSpPr>
        <p:grpSpPr>
          <a:xfrm>
            <a:off x="5268141" y="1524000"/>
            <a:ext cx="6237200" cy="2514600"/>
            <a:chOff x="460604" y="858084"/>
            <a:chExt cx="11931837" cy="4810462"/>
          </a:xfrm>
        </p:grpSpPr>
        <p:pic>
          <p:nvPicPr>
            <p:cNvPr id="309" name="Picture 2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43363" y="858084"/>
              <a:ext cx="928189" cy="610286"/>
            </a:xfrm>
            <a:prstGeom prst="rect">
              <a:avLst/>
            </a:prstGeom>
            <a:noFill/>
          </p:spPr>
        </p:pic>
        <p:pic>
          <p:nvPicPr>
            <p:cNvPr id="310" name="Picture 2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212034" y="3044658"/>
              <a:ext cx="1014614" cy="639346"/>
            </a:xfrm>
            <a:prstGeom prst="rect">
              <a:avLst/>
            </a:prstGeom>
            <a:noFill/>
          </p:spPr>
        </p:pic>
        <p:pic>
          <p:nvPicPr>
            <p:cNvPr id="311" name="Picture 2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407647" y="4941331"/>
              <a:ext cx="984794" cy="697467"/>
            </a:xfrm>
            <a:prstGeom prst="rect">
              <a:avLst/>
            </a:prstGeom>
            <a:noFill/>
          </p:spPr>
        </p:pic>
        <p:sp>
          <p:nvSpPr>
            <p:cNvPr id="312" name="Oval 7"/>
            <p:cNvSpPr/>
            <p:nvPr/>
          </p:nvSpPr>
          <p:spPr>
            <a:xfrm>
              <a:off x="1770678" y="220980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Oval 8"/>
            <p:cNvSpPr/>
            <p:nvPr/>
          </p:nvSpPr>
          <p:spPr>
            <a:xfrm>
              <a:off x="8153453" y="2209801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5" name="Straight Arrow Connector 12"/>
            <p:cNvCxnSpPr>
              <a:stCxn id="309" idx="2"/>
            </p:cNvCxnSpPr>
            <p:nvPr/>
          </p:nvCxnSpPr>
          <p:spPr>
            <a:xfrm flipH="1">
              <a:off x="2030842" y="1468370"/>
              <a:ext cx="3176615" cy="786067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6" name="Picture 2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66004" y="3044658"/>
              <a:ext cx="928189" cy="610286"/>
            </a:xfrm>
            <a:prstGeom prst="rect">
              <a:avLst/>
            </a:prstGeom>
            <a:noFill/>
          </p:spPr>
        </p:pic>
        <p:cxnSp>
          <p:nvCxnSpPr>
            <p:cNvPr id="317" name="Straight Arrow Connector 16"/>
            <p:cNvCxnSpPr/>
            <p:nvPr/>
          </p:nvCxnSpPr>
          <p:spPr>
            <a:xfrm flipH="1">
              <a:off x="6030098" y="2514601"/>
              <a:ext cx="2275755" cy="609599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Arrow Connector 17"/>
            <p:cNvCxnSpPr/>
            <p:nvPr/>
          </p:nvCxnSpPr>
          <p:spPr>
            <a:xfrm>
              <a:off x="8305854" y="2514601"/>
              <a:ext cx="2413488" cy="609599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9" name="Picture 2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51203" y="3044658"/>
              <a:ext cx="928189" cy="610286"/>
            </a:xfrm>
            <a:prstGeom prst="rect">
              <a:avLst/>
            </a:prstGeom>
            <a:noFill/>
          </p:spPr>
        </p:pic>
        <p:cxnSp>
          <p:nvCxnSpPr>
            <p:cNvPr id="320" name="Straight Arrow Connector 319"/>
            <p:cNvCxnSpPr>
              <a:endCxn id="319" idx="0"/>
            </p:cNvCxnSpPr>
            <p:nvPr/>
          </p:nvCxnSpPr>
          <p:spPr>
            <a:xfrm flipH="1">
              <a:off x="1915298" y="2435743"/>
              <a:ext cx="7778" cy="608916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1" name="Picture 2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88129" y="5029200"/>
              <a:ext cx="1014614" cy="639346"/>
            </a:xfrm>
            <a:prstGeom prst="rect">
              <a:avLst/>
            </a:prstGeom>
            <a:noFill/>
          </p:spPr>
        </p:pic>
        <p:sp>
          <p:nvSpPr>
            <p:cNvPr id="322" name="Oval 321"/>
            <p:cNvSpPr/>
            <p:nvPr/>
          </p:nvSpPr>
          <p:spPr>
            <a:xfrm>
              <a:off x="76452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Oval 322"/>
            <p:cNvSpPr/>
            <p:nvPr/>
          </p:nvSpPr>
          <p:spPr>
            <a:xfrm>
              <a:off x="2778807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4" name="Straight Arrow Connector 323"/>
            <p:cNvCxnSpPr>
              <a:stCxn id="319" idx="2"/>
              <a:endCxn id="323" idx="1"/>
            </p:cNvCxnSpPr>
            <p:nvPr/>
          </p:nvCxnSpPr>
          <p:spPr>
            <a:xfrm>
              <a:off x="1915298" y="3654944"/>
              <a:ext cx="908145" cy="503807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Arrow Connector 324"/>
            <p:cNvCxnSpPr>
              <a:stCxn id="319" idx="2"/>
              <a:endCxn id="322" idx="7"/>
            </p:cNvCxnSpPr>
            <p:nvPr/>
          </p:nvCxnSpPr>
          <p:spPr>
            <a:xfrm flipH="1">
              <a:off x="1024684" y="3654944"/>
              <a:ext cx="890614" cy="503807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6" name="Picture 2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72547" y="5029200"/>
              <a:ext cx="928189" cy="610286"/>
            </a:xfrm>
            <a:prstGeom prst="rect">
              <a:avLst/>
            </a:prstGeom>
            <a:noFill/>
          </p:spPr>
        </p:pic>
        <p:cxnSp>
          <p:nvCxnSpPr>
            <p:cNvPr id="327" name="Straight Arrow Connector 326"/>
            <p:cNvCxnSpPr>
              <a:stCxn id="323" idx="4"/>
              <a:endCxn id="326" idx="0"/>
            </p:cNvCxnSpPr>
            <p:nvPr/>
          </p:nvCxnSpPr>
          <p:spPr>
            <a:xfrm flipH="1">
              <a:off x="2236642" y="4418915"/>
              <a:ext cx="694565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Arrow Connector 327"/>
            <p:cNvCxnSpPr>
              <a:stCxn id="323" idx="4"/>
              <a:endCxn id="321" idx="0"/>
            </p:cNvCxnSpPr>
            <p:nvPr/>
          </p:nvCxnSpPr>
          <p:spPr>
            <a:xfrm>
              <a:off x="2931207" y="4418915"/>
              <a:ext cx="664230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9" name="Picture 2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0604" y="5027830"/>
              <a:ext cx="928189" cy="610286"/>
            </a:xfrm>
            <a:prstGeom prst="rect">
              <a:avLst/>
            </a:prstGeom>
            <a:noFill/>
          </p:spPr>
        </p:pic>
        <p:cxnSp>
          <p:nvCxnSpPr>
            <p:cNvPr id="330" name="Straight Arrow Connector 329"/>
            <p:cNvCxnSpPr>
              <a:stCxn id="322" idx="4"/>
              <a:endCxn id="329" idx="0"/>
            </p:cNvCxnSpPr>
            <p:nvPr/>
          </p:nvCxnSpPr>
          <p:spPr>
            <a:xfrm>
              <a:off x="916920" y="4418915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1" name="Oval 330"/>
            <p:cNvSpPr/>
            <p:nvPr/>
          </p:nvSpPr>
          <p:spPr>
            <a:xfrm>
              <a:off x="4863762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2" name="Straight Arrow Connector 331"/>
            <p:cNvCxnSpPr>
              <a:stCxn id="316" idx="2"/>
              <a:endCxn id="331" idx="7"/>
            </p:cNvCxnSpPr>
            <p:nvPr/>
          </p:nvCxnSpPr>
          <p:spPr>
            <a:xfrm flipH="1">
              <a:off x="5123926" y="3654944"/>
              <a:ext cx="906173" cy="503807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3" name="Picture 2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59846" y="5027830"/>
              <a:ext cx="928189" cy="610286"/>
            </a:xfrm>
            <a:prstGeom prst="rect">
              <a:avLst/>
            </a:prstGeom>
            <a:noFill/>
          </p:spPr>
        </p:pic>
        <p:cxnSp>
          <p:nvCxnSpPr>
            <p:cNvPr id="334" name="Straight Arrow Connector 333"/>
            <p:cNvCxnSpPr>
              <a:stCxn id="331" idx="4"/>
              <a:endCxn id="333" idx="0"/>
            </p:cNvCxnSpPr>
            <p:nvPr/>
          </p:nvCxnSpPr>
          <p:spPr>
            <a:xfrm>
              <a:off x="5016162" y="4418915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5" name="Picture 2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69733" y="5029200"/>
              <a:ext cx="1014614" cy="639346"/>
            </a:xfrm>
            <a:prstGeom prst="rect">
              <a:avLst/>
            </a:prstGeom>
            <a:noFill/>
          </p:spPr>
        </p:pic>
        <p:sp>
          <p:nvSpPr>
            <p:cNvPr id="336" name="Oval 335"/>
            <p:cNvSpPr/>
            <p:nvPr/>
          </p:nvSpPr>
          <p:spPr>
            <a:xfrm>
              <a:off x="689484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7" name="Straight Arrow Connector 336"/>
            <p:cNvCxnSpPr>
              <a:stCxn id="316" idx="2"/>
              <a:endCxn id="336" idx="1"/>
            </p:cNvCxnSpPr>
            <p:nvPr/>
          </p:nvCxnSpPr>
          <p:spPr>
            <a:xfrm>
              <a:off x="6030098" y="3654944"/>
              <a:ext cx="909379" cy="503807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8" name="Picture 2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99923" y="5029200"/>
              <a:ext cx="928189" cy="610286"/>
            </a:xfrm>
            <a:prstGeom prst="rect">
              <a:avLst/>
            </a:prstGeom>
            <a:noFill/>
          </p:spPr>
        </p:pic>
        <p:cxnSp>
          <p:nvCxnSpPr>
            <p:cNvPr id="339" name="Straight Arrow Connector 338"/>
            <p:cNvCxnSpPr>
              <a:stCxn id="336" idx="4"/>
              <a:endCxn id="338" idx="0"/>
            </p:cNvCxnSpPr>
            <p:nvPr/>
          </p:nvCxnSpPr>
          <p:spPr>
            <a:xfrm flipH="1">
              <a:off x="6464016" y="4418915"/>
              <a:ext cx="583224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Arrow Connector 339"/>
            <p:cNvCxnSpPr>
              <a:stCxn id="336" idx="4"/>
              <a:endCxn id="335" idx="0"/>
            </p:cNvCxnSpPr>
            <p:nvPr/>
          </p:nvCxnSpPr>
          <p:spPr>
            <a:xfrm>
              <a:off x="7047240" y="4418915"/>
              <a:ext cx="629800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1" name="Picture 2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920493" y="5028515"/>
              <a:ext cx="1014614" cy="639346"/>
            </a:xfrm>
            <a:prstGeom prst="rect">
              <a:avLst/>
            </a:prstGeom>
            <a:noFill/>
          </p:spPr>
        </p:pic>
        <p:sp>
          <p:nvSpPr>
            <p:cNvPr id="342" name="Oval 341"/>
            <p:cNvSpPr/>
            <p:nvPr/>
          </p:nvSpPr>
          <p:spPr>
            <a:xfrm>
              <a:off x="9478656" y="411343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3" name="Straight Arrow Connector 342"/>
            <p:cNvCxnSpPr>
              <a:stCxn id="310" idx="2"/>
              <a:endCxn id="342" idx="7"/>
            </p:cNvCxnSpPr>
            <p:nvPr/>
          </p:nvCxnSpPr>
          <p:spPr>
            <a:xfrm flipH="1">
              <a:off x="9738820" y="3684004"/>
              <a:ext cx="980522" cy="47406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4" name="Picture 2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549581" y="5028515"/>
              <a:ext cx="928189" cy="610286"/>
            </a:xfrm>
            <a:prstGeom prst="rect">
              <a:avLst/>
            </a:prstGeom>
            <a:noFill/>
          </p:spPr>
        </p:pic>
        <p:cxnSp>
          <p:nvCxnSpPr>
            <p:cNvPr id="345" name="Straight Arrow Connector 344"/>
            <p:cNvCxnSpPr>
              <a:stCxn id="342" idx="4"/>
              <a:endCxn id="344" idx="0"/>
            </p:cNvCxnSpPr>
            <p:nvPr/>
          </p:nvCxnSpPr>
          <p:spPr>
            <a:xfrm flipH="1">
              <a:off x="9013677" y="4418230"/>
              <a:ext cx="617379" cy="61028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Arrow Connector 345"/>
            <p:cNvCxnSpPr>
              <a:stCxn id="342" idx="4"/>
              <a:endCxn id="341" idx="0"/>
            </p:cNvCxnSpPr>
            <p:nvPr/>
          </p:nvCxnSpPr>
          <p:spPr>
            <a:xfrm>
              <a:off x="9631056" y="4418230"/>
              <a:ext cx="796745" cy="61028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7" name="Oval 346"/>
            <p:cNvSpPr/>
            <p:nvPr/>
          </p:nvSpPr>
          <p:spPr>
            <a:xfrm>
              <a:off x="11651969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8" name="Straight Arrow Connector 347"/>
            <p:cNvCxnSpPr>
              <a:stCxn id="310" idx="2"/>
              <a:endCxn id="347" idx="1"/>
            </p:cNvCxnSpPr>
            <p:nvPr/>
          </p:nvCxnSpPr>
          <p:spPr>
            <a:xfrm>
              <a:off x="10719342" y="3684004"/>
              <a:ext cx="977264" cy="474747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Arrow Connector 348"/>
            <p:cNvCxnSpPr>
              <a:stCxn id="347" idx="4"/>
            </p:cNvCxnSpPr>
            <p:nvPr/>
          </p:nvCxnSpPr>
          <p:spPr>
            <a:xfrm>
              <a:off x="11804369" y="4418915"/>
              <a:ext cx="7778" cy="608916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0" name="Rounded Rectangle 349"/>
          <p:cNvSpPr/>
          <p:nvPr/>
        </p:nvSpPr>
        <p:spPr>
          <a:xfrm>
            <a:off x="4953000" y="5867400"/>
            <a:ext cx="67818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1" name="Right Arrow 350"/>
          <p:cNvSpPr/>
          <p:nvPr/>
        </p:nvSpPr>
        <p:spPr>
          <a:xfrm flipH="1">
            <a:off x="4038600" y="6025662"/>
            <a:ext cx="685800" cy="42203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4" name="Picture 35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2" cstate="print"/>
          <a:stretch>
            <a:fillRect/>
          </a:stretch>
        </p:blipFill>
        <p:spPr bwMode="auto">
          <a:xfrm>
            <a:off x="533400" y="6096000"/>
            <a:ext cx="864620" cy="279057"/>
          </a:xfrm>
          <a:prstGeom prst="rect">
            <a:avLst/>
          </a:prstGeom>
          <a:noFill/>
          <a:ln/>
          <a:effectLst/>
        </p:spPr>
      </p:pic>
      <p:pic>
        <p:nvPicPr>
          <p:cNvPr id="353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5006" y="6096000"/>
            <a:ext cx="367414" cy="241575"/>
          </a:xfrm>
          <a:prstGeom prst="rect">
            <a:avLst/>
          </a:prstGeom>
          <a:noFill/>
        </p:spPr>
      </p:pic>
      <p:pic>
        <p:nvPicPr>
          <p:cNvPr id="355" name="Picture 35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/>
          <a:stretch>
            <a:fillRect/>
          </a:stretch>
        </p:blipFill>
        <p:spPr bwMode="auto">
          <a:xfrm>
            <a:off x="1649980" y="6096000"/>
            <a:ext cx="864620" cy="279057"/>
          </a:xfrm>
          <a:prstGeom prst="rect">
            <a:avLst/>
          </a:prstGeom>
          <a:noFill/>
          <a:ln/>
          <a:effectLst/>
        </p:spPr>
      </p:pic>
      <p:pic>
        <p:nvPicPr>
          <p:cNvPr id="357" name="Picture 356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print"/>
          <a:stretch>
            <a:fillRect/>
          </a:stretch>
        </p:blipFill>
        <p:spPr bwMode="auto">
          <a:xfrm>
            <a:off x="2792980" y="6096000"/>
            <a:ext cx="864620" cy="279057"/>
          </a:xfrm>
          <a:prstGeom prst="rect">
            <a:avLst/>
          </a:prstGeom>
          <a:noFill/>
          <a:ln/>
          <a:effectLst/>
        </p:spPr>
      </p:pic>
      <p:pic>
        <p:nvPicPr>
          <p:cNvPr id="359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5027" y="6051604"/>
            <a:ext cx="389821" cy="276085"/>
          </a:xfrm>
          <a:prstGeom prst="rect">
            <a:avLst/>
          </a:prstGeom>
          <a:noFill/>
        </p:spPr>
      </p:pic>
      <p:pic>
        <p:nvPicPr>
          <p:cNvPr id="360" name="Picture 2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1998" y="6087424"/>
            <a:ext cx="401623" cy="253078"/>
          </a:xfrm>
          <a:prstGeom prst="rect">
            <a:avLst/>
          </a:prstGeom>
          <a:noFill/>
        </p:spPr>
      </p:pic>
      <p:sp>
        <p:nvSpPr>
          <p:cNvPr id="361" name="Rounded Rectangle 360"/>
          <p:cNvSpPr/>
          <p:nvPr/>
        </p:nvSpPr>
        <p:spPr>
          <a:xfrm>
            <a:off x="381000" y="5867400"/>
            <a:ext cx="34290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2" name="Rounded Rectangle 361"/>
          <p:cNvSpPr/>
          <p:nvPr/>
        </p:nvSpPr>
        <p:spPr>
          <a:xfrm>
            <a:off x="4953000" y="4724400"/>
            <a:ext cx="67818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3" name="Right Arrow 362"/>
          <p:cNvSpPr/>
          <p:nvPr/>
        </p:nvSpPr>
        <p:spPr>
          <a:xfrm flipH="1">
            <a:off x="4038600" y="4882662"/>
            <a:ext cx="685800" cy="42203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1" name="Picture 370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6" cstate="print"/>
          <a:stretch>
            <a:fillRect/>
          </a:stretch>
        </p:blipFill>
        <p:spPr bwMode="auto">
          <a:xfrm>
            <a:off x="533144" y="4953000"/>
            <a:ext cx="865130" cy="279221"/>
          </a:xfrm>
          <a:prstGeom prst="rect">
            <a:avLst/>
          </a:prstGeom>
          <a:noFill/>
          <a:ln/>
          <a:effectLst/>
        </p:spPr>
      </p:pic>
      <p:pic>
        <p:nvPicPr>
          <p:cNvPr id="365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5006" y="4953000"/>
            <a:ext cx="367414" cy="241575"/>
          </a:xfrm>
          <a:prstGeom prst="rect">
            <a:avLst/>
          </a:prstGeom>
          <a:noFill/>
        </p:spPr>
      </p:pic>
      <p:pic>
        <p:nvPicPr>
          <p:cNvPr id="372" name="Picture 371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6" cstate="print"/>
          <a:stretch>
            <a:fillRect/>
          </a:stretch>
        </p:blipFill>
        <p:spPr bwMode="auto">
          <a:xfrm>
            <a:off x="1649724" y="4953000"/>
            <a:ext cx="865130" cy="279221"/>
          </a:xfrm>
          <a:prstGeom prst="rect">
            <a:avLst/>
          </a:prstGeom>
          <a:noFill/>
          <a:ln/>
          <a:effectLst/>
        </p:spPr>
      </p:pic>
      <p:pic>
        <p:nvPicPr>
          <p:cNvPr id="373" name="Picture 372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/>
          <a:stretch>
            <a:fillRect/>
          </a:stretch>
        </p:blipFill>
        <p:spPr bwMode="auto">
          <a:xfrm>
            <a:off x="2792724" y="4953000"/>
            <a:ext cx="865130" cy="279221"/>
          </a:xfrm>
          <a:prstGeom prst="rect">
            <a:avLst/>
          </a:prstGeom>
          <a:noFill/>
          <a:ln/>
          <a:effectLst/>
        </p:spPr>
      </p:pic>
      <p:pic>
        <p:nvPicPr>
          <p:cNvPr id="368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5027" y="4908604"/>
            <a:ext cx="389821" cy="276085"/>
          </a:xfrm>
          <a:prstGeom prst="rect">
            <a:avLst/>
          </a:prstGeom>
          <a:noFill/>
        </p:spPr>
      </p:pic>
      <p:pic>
        <p:nvPicPr>
          <p:cNvPr id="369" name="Picture 2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1998" y="4944424"/>
            <a:ext cx="401623" cy="253078"/>
          </a:xfrm>
          <a:prstGeom prst="rect">
            <a:avLst/>
          </a:prstGeom>
          <a:noFill/>
        </p:spPr>
      </p:pic>
      <p:sp>
        <p:nvSpPr>
          <p:cNvPr id="370" name="Rounded Rectangle 369"/>
          <p:cNvSpPr/>
          <p:nvPr/>
        </p:nvSpPr>
        <p:spPr>
          <a:xfrm>
            <a:off x="381000" y="4724400"/>
            <a:ext cx="34290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4" name="Rounded Rectangle 373"/>
          <p:cNvSpPr/>
          <p:nvPr/>
        </p:nvSpPr>
        <p:spPr>
          <a:xfrm>
            <a:off x="4953000" y="3597302"/>
            <a:ext cx="67818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5" name="Right Arrow 374"/>
          <p:cNvSpPr/>
          <p:nvPr/>
        </p:nvSpPr>
        <p:spPr>
          <a:xfrm flipH="1">
            <a:off x="4038600" y="3755564"/>
            <a:ext cx="685800" cy="42203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3" name="Picture 382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/>
          <a:stretch>
            <a:fillRect/>
          </a:stretch>
        </p:blipFill>
        <p:spPr bwMode="auto">
          <a:xfrm>
            <a:off x="532889" y="3825902"/>
            <a:ext cx="865640" cy="279386"/>
          </a:xfrm>
          <a:prstGeom prst="rect">
            <a:avLst/>
          </a:prstGeom>
          <a:noFill/>
          <a:ln/>
          <a:effectLst/>
        </p:spPr>
      </p:pic>
      <p:pic>
        <p:nvPicPr>
          <p:cNvPr id="377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5006" y="3825902"/>
            <a:ext cx="367414" cy="241575"/>
          </a:xfrm>
          <a:prstGeom prst="rect">
            <a:avLst/>
          </a:prstGeom>
          <a:noFill/>
        </p:spPr>
      </p:pic>
      <p:pic>
        <p:nvPicPr>
          <p:cNvPr id="384" name="Picture 383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7" cstate="print"/>
          <a:stretch>
            <a:fillRect/>
          </a:stretch>
        </p:blipFill>
        <p:spPr bwMode="auto">
          <a:xfrm>
            <a:off x="1649469" y="3825902"/>
            <a:ext cx="865640" cy="279386"/>
          </a:xfrm>
          <a:prstGeom prst="rect">
            <a:avLst/>
          </a:prstGeom>
          <a:noFill/>
          <a:ln/>
          <a:effectLst/>
        </p:spPr>
      </p:pic>
      <p:pic>
        <p:nvPicPr>
          <p:cNvPr id="385" name="Picture 384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/>
          <a:stretch>
            <a:fillRect/>
          </a:stretch>
        </p:blipFill>
        <p:spPr bwMode="auto">
          <a:xfrm>
            <a:off x="2792468" y="3825902"/>
            <a:ext cx="865640" cy="279386"/>
          </a:xfrm>
          <a:prstGeom prst="rect">
            <a:avLst/>
          </a:prstGeom>
          <a:noFill/>
          <a:ln/>
          <a:effectLst/>
        </p:spPr>
      </p:pic>
      <p:pic>
        <p:nvPicPr>
          <p:cNvPr id="380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5027" y="3781506"/>
            <a:ext cx="389821" cy="276085"/>
          </a:xfrm>
          <a:prstGeom prst="rect">
            <a:avLst/>
          </a:prstGeom>
          <a:noFill/>
        </p:spPr>
      </p:pic>
      <p:pic>
        <p:nvPicPr>
          <p:cNvPr id="381" name="Picture 2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1998" y="3817326"/>
            <a:ext cx="401623" cy="253078"/>
          </a:xfrm>
          <a:prstGeom prst="rect">
            <a:avLst/>
          </a:prstGeom>
          <a:noFill/>
        </p:spPr>
      </p:pic>
      <p:sp>
        <p:nvSpPr>
          <p:cNvPr id="382" name="Rounded Rectangle 381"/>
          <p:cNvSpPr/>
          <p:nvPr/>
        </p:nvSpPr>
        <p:spPr>
          <a:xfrm>
            <a:off x="381000" y="3597302"/>
            <a:ext cx="34290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6" name="Rounded Rectangle 385"/>
          <p:cNvSpPr/>
          <p:nvPr/>
        </p:nvSpPr>
        <p:spPr>
          <a:xfrm>
            <a:off x="4953000" y="2474845"/>
            <a:ext cx="67818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7" name="Right Arrow 386"/>
          <p:cNvSpPr/>
          <p:nvPr/>
        </p:nvSpPr>
        <p:spPr>
          <a:xfrm flipH="1">
            <a:off x="4038600" y="2633107"/>
            <a:ext cx="685800" cy="42203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9" name="Picture 398" descr="TP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/>
          <a:stretch>
            <a:fillRect/>
          </a:stretch>
        </p:blipFill>
        <p:spPr bwMode="auto">
          <a:xfrm>
            <a:off x="532633" y="2703445"/>
            <a:ext cx="866151" cy="279551"/>
          </a:xfrm>
          <a:prstGeom prst="rect">
            <a:avLst/>
          </a:prstGeom>
          <a:noFill/>
          <a:ln/>
          <a:effectLst/>
        </p:spPr>
      </p:pic>
      <p:pic>
        <p:nvPicPr>
          <p:cNvPr id="389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5006" y="2703445"/>
            <a:ext cx="367414" cy="241575"/>
          </a:xfrm>
          <a:prstGeom prst="rect">
            <a:avLst/>
          </a:prstGeom>
          <a:noFill/>
        </p:spPr>
      </p:pic>
      <p:pic>
        <p:nvPicPr>
          <p:cNvPr id="400" name="Picture 399" descr="TP_tmp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/>
          <a:stretch>
            <a:fillRect/>
          </a:stretch>
        </p:blipFill>
        <p:spPr bwMode="auto">
          <a:xfrm>
            <a:off x="1649213" y="2703445"/>
            <a:ext cx="866151" cy="279551"/>
          </a:xfrm>
          <a:prstGeom prst="rect">
            <a:avLst/>
          </a:prstGeom>
          <a:noFill/>
          <a:ln/>
          <a:effectLst/>
        </p:spPr>
      </p:pic>
      <p:pic>
        <p:nvPicPr>
          <p:cNvPr id="401" name="Picture 400" descr="TP_tmp.pn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/>
          <a:stretch>
            <a:fillRect/>
          </a:stretch>
        </p:blipFill>
        <p:spPr bwMode="auto">
          <a:xfrm>
            <a:off x="2792212" y="2703445"/>
            <a:ext cx="866151" cy="279551"/>
          </a:xfrm>
          <a:prstGeom prst="rect">
            <a:avLst/>
          </a:prstGeom>
          <a:noFill/>
          <a:ln/>
          <a:effectLst/>
        </p:spPr>
      </p:pic>
      <p:pic>
        <p:nvPicPr>
          <p:cNvPr id="392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5027" y="2659049"/>
            <a:ext cx="389821" cy="276085"/>
          </a:xfrm>
          <a:prstGeom prst="rect">
            <a:avLst/>
          </a:prstGeom>
          <a:noFill/>
        </p:spPr>
      </p:pic>
      <p:pic>
        <p:nvPicPr>
          <p:cNvPr id="393" name="Picture 2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1998" y="2694869"/>
            <a:ext cx="401623" cy="253078"/>
          </a:xfrm>
          <a:prstGeom prst="rect">
            <a:avLst/>
          </a:prstGeom>
          <a:noFill/>
        </p:spPr>
      </p:pic>
      <p:sp>
        <p:nvSpPr>
          <p:cNvPr id="394" name="Rounded Rectangle 393"/>
          <p:cNvSpPr/>
          <p:nvPr/>
        </p:nvSpPr>
        <p:spPr>
          <a:xfrm>
            <a:off x="381000" y="2474845"/>
            <a:ext cx="34290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2" name="Rounded Rectangle 401"/>
          <p:cNvSpPr/>
          <p:nvPr/>
        </p:nvSpPr>
        <p:spPr>
          <a:xfrm>
            <a:off x="4953000" y="1371600"/>
            <a:ext cx="67818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3" name="Right Arrow 402"/>
          <p:cNvSpPr/>
          <p:nvPr/>
        </p:nvSpPr>
        <p:spPr>
          <a:xfrm flipH="1">
            <a:off x="4038600" y="1529862"/>
            <a:ext cx="685800" cy="42203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54" name="Picture 953" descr="TP_tmp.pn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/>
          <a:stretch>
            <a:fillRect/>
          </a:stretch>
        </p:blipFill>
        <p:spPr bwMode="auto">
          <a:xfrm>
            <a:off x="532377" y="1600200"/>
            <a:ext cx="866662" cy="279716"/>
          </a:xfrm>
          <a:prstGeom prst="rect">
            <a:avLst/>
          </a:prstGeom>
          <a:noFill/>
          <a:ln/>
          <a:effectLst/>
        </p:spPr>
      </p:pic>
      <p:pic>
        <p:nvPicPr>
          <p:cNvPr id="405" name="Picture 2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5006" y="1600200"/>
            <a:ext cx="367414" cy="241575"/>
          </a:xfrm>
          <a:prstGeom prst="rect">
            <a:avLst/>
          </a:prstGeom>
          <a:noFill/>
        </p:spPr>
      </p:pic>
      <p:pic>
        <p:nvPicPr>
          <p:cNvPr id="955" name="Picture 954" descr="TP_tmp.pn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/>
          <a:stretch>
            <a:fillRect/>
          </a:stretch>
        </p:blipFill>
        <p:spPr bwMode="auto">
          <a:xfrm>
            <a:off x="1648957" y="1600200"/>
            <a:ext cx="866662" cy="279716"/>
          </a:xfrm>
          <a:prstGeom prst="rect">
            <a:avLst/>
          </a:prstGeom>
          <a:noFill/>
          <a:ln/>
          <a:effectLst/>
        </p:spPr>
      </p:pic>
      <p:pic>
        <p:nvPicPr>
          <p:cNvPr id="956" name="Picture 955" descr="TP_tmp.pn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9" cstate="print"/>
          <a:stretch>
            <a:fillRect/>
          </a:stretch>
        </p:blipFill>
        <p:spPr bwMode="auto">
          <a:xfrm>
            <a:off x="2791956" y="1600200"/>
            <a:ext cx="866662" cy="279716"/>
          </a:xfrm>
          <a:prstGeom prst="rect">
            <a:avLst/>
          </a:prstGeom>
          <a:noFill/>
          <a:ln/>
          <a:effectLst/>
        </p:spPr>
      </p:pic>
      <p:pic>
        <p:nvPicPr>
          <p:cNvPr id="408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5027" y="1555804"/>
            <a:ext cx="389821" cy="276085"/>
          </a:xfrm>
          <a:prstGeom prst="rect">
            <a:avLst/>
          </a:prstGeom>
          <a:noFill/>
        </p:spPr>
      </p:pic>
      <p:pic>
        <p:nvPicPr>
          <p:cNvPr id="409" name="Picture 2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1998" y="1591624"/>
            <a:ext cx="401623" cy="253078"/>
          </a:xfrm>
          <a:prstGeom prst="rect">
            <a:avLst/>
          </a:prstGeom>
          <a:noFill/>
        </p:spPr>
      </p:pic>
      <p:sp>
        <p:nvSpPr>
          <p:cNvPr id="410" name="Rounded Rectangle 409"/>
          <p:cNvSpPr/>
          <p:nvPr/>
        </p:nvSpPr>
        <p:spPr>
          <a:xfrm>
            <a:off x="381000" y="1371600"/>
            <a:ext cx="34290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57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" grpId="0" animBg="1"/>
      <p:bldP spid="351" grpId="0" animBg="1"/>
      <p:bldP spid="361" grpId="0" animBg="1"/>
      <p:bldP spid="362" grpId="0" animBg="1"/>
      <p:bldP spid="363" grpId="0" animBg="1"/>
      <p:bldP spid="370" grpId="0" animBg="1"/>
      <p:bldP spid="374" grpId="0" animBg="1"/>
      <p:bldP spid="375" grpId="0" animBg="1"/>
      <p:bldP spid="382" grpId="0" animBg="1"/>
      <p:bldP spid="386" grpId="0" animBg="1"/>
      <p:bldP spid="387" grpId="0" animBg="1"/>
      <p:bldP spid="394" grpId="0" animBg="1"/>
      <p:bldP spid="402" grpId="0" animBg="1"/>
      <p:bldP spid="403" grpId="0" animBg="1"/>
      <p:bldP spid="41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Iteration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400" y="1600200"/>
            <a:ext cx="6067425" cy="4200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51493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  <a:sym typeface="Symbol" pitchFamily="18" charset="2"/>
              </a:rPr>
              <a:t>Value Iteration</a:t>
            </a:r>
          </a:p>
        </p:txBody>
      </p:sp>
      <p:sp>
        <p:nvSpPr>
          <p:cNvPr id="17571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11277600" cy="480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Start with V</a:t>
            </a:r>
            <a:r>
              <a:rPr lang="en-US" sz="2400" baseline="-25000" dirty="0">
                <a:ea typeface="ＭＳ Ｐゴシック" pitchFamily="34" charset="-128"/>
              </a:rPr>
              <a:t>0</a:t>
            </a:r>
            <a:r>
              <a:rPr lang="en-US" sz="2400" dirty="0">
                <a:ea typeface="ＭＳ Ｐゴシック" pitchFamily="34" charset="-128"/>
              </a:rPr>
              <a:t>(s) = 0: no time steps left means an expected reward sum of zero</a:t>
            </a:r>
          </a:p>
          <a:p>
            <a:pPr lvl="2">
              <a:lnSpc>
                <a:spcPct val="80000"/>
              </a:lnSpc>
            </a:pPr>
            <a:endParaRPr lang="en-US" sz="16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Given vector of </a:t>
            </a:r>
            <a:r>
              <a:rPr lang="en-US" sz="2400" dirty="0" err="1">
                <a:ea typeface="ＭＳ Ｐゴシック" pitchFamily="34" charset="-128"/>
              </a:rPr>
              <a:t>V</a:t>
            </a:r>
            <a:r>
              <a:rPr lang="en-US" sz="2400" baseline="-25000" dirty="0" err="1">
                <a:ea typeface="ＭＳ Ｐゴシック" pitchFamily="34" charset="-128"/>
              </a:rPr>
              <a:t>k</a:t>
            </a:r>
            <a:r>
              <a:rPr lang="en-US" sz="2400" dirty="0">
                <a:ea typeface="ＭＳ Ｐゴシック" pitchFamily="34" charset="-128"/>
              </a:rPr>
              <a:t>(s) values, do one ply of </a:t>
            </a:r>
            <a:r>
              <a:rPr lang="en-US" sz="2400" dirty="0" err="1">
                <a:ea typeface="ＭＳ Ｐゴシック" pitchFamily="34" charset="-128"/>
              </a:rPr>
              <a:t>expectimax</a:t>
            </a:r>
            <a:r>
              <a:rPr lang="en-US" sz="2400" dirty="0">
                <a:ea typeface="ＭＳ Ｐゴシック" pitchFamily="34" charset="-128"/>
              </a:rPr>
              <a:t> from each state:</a:t>
            </a: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Repeat until convergence, which yields V*</a:t>
            </a: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Complexity of each iteration: O(S</a:t>
            </a:r>
            <a:r>
              <a:rPr lang="en-US" sz="2400" baseline="30000" dirty="0">
                <a:ea typeface="ＭＳ Ｐゴシック" pitchFamily="34" charset="-128"/>
              </a:rPr>
              <a:t>2</a:t>
            </a:r>
            <a:r>
              <a:rPr lang="en-US" sz="2400" dirty="0">
                <a:ea typeface="ＭＳ Ｐゴシック" pitchFamily="34" charset="-128"/>
              </a:rPr>
              <a:t>A)</a:t>
            </a: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Theorem: will converge to unique optimal values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Basic idea: approximations get refined towards optimal values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Policy may converge long before values do</a:t>
            </a:r>
          </a:p>
        </p:txBody>
      </p:sp>
      <p:pic>
        <p:nvPicPr>
          <p:cNvPr id="29" name="Picture 2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142684" y="2667000"/>
            <a:ext cx="7266933" cy="690930"/>
          </a:xfrm>
          <a:prstGeom prst="rect">
            <a:avLst/>
          </a:prstGeom>
          <a:noFill/>
          <a:ln/>
          <a:effectLst/>
        </p:spPr>
      </p:pic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9220200" y="2286000"/>
            <a:ext cx="2286000" cy="2122488"/>
            <a:chOff x="2400" y="1401"/>
            <a:chExt cx="1440" cy="1337"/>
          </a:xfrm>
        </p:grpSpPr>
        <p:sp>
          <p:nvSpPr>
            <p:cNvPr id="9" name="AutoShape 11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  <p:grpSp>
          <p:nvGrpSpPr>
            <p:cNvPr id="10" name="Group 12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23" name="Line 13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  <p:sp>
            <p:nvSpPr>
              <p:cNvPr id="24" name="Line 14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  <p:sp>
            <p:nvSpPr>
              <p:cNvPr id="25" name="Line 15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  <p:sp>
            <p:nvSpPr>
              <p:cNvPr id="26" name="Line 16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</p:grpSp>
        <p:sp>
          <p:nvSpPr>
            <p:cNvPr id="11" name="Oval 17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  <p:grpSp>
          <p:nvGrpSpPr>
            <p:cNvPr id="12" name="Group 18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9" name="Line 19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  <p:sp>
            <p:nvSpPr>
              <p:cNvPr id="20" name="Line 20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  <p:sp>
            <p:nvSpPr>
              <p:cNvPr id="21" name="Line 21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  <p:sp>
            <p:nvSpPr>
              <p:cNvPr id="22" name="Line 22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</p:grpSp>
        <p:sp>
          <p:nvSpPr>
            <p:cNvPr id="13" name="Text Box 23"/>
            <p:cNvSpPr txBox="1">
              <a:spLocks noChangeArrowheads="1"/>
            </p:cNvSpPr>
            <p:nvPr/>
          </p:nvSpPr>
          <p:spPr bwMode="auto">
            <a:xfrm>
              <a:off x="3024" y="1680"/>
              <a:ext cx="12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Palatino" pitchFamily="2" charset="77"/>
                  <a:ea typeface="Palatino" pitchFamily="2" charset="77"/>
                  <a:cs typeface="Calibri"/>
                </a:rPr>
                <a:t>a</a:t>
              </a:r>
            </a:p>
          </p:txBody>
        </p:sp>
        <p:sp>
          <p:nvSpPr>
            <p:cNvPr id="14" name="Text Box 24"/>
            <p:cNvSpPr txBox="1">
              <a:spLocks noChangeArrowheads="1"/>
            </p:cNvSpPr>
            <p:nvPr/>
          </p:nvSpPr>
          <p:spPr bwMode="auto">
            <a:xfrm>
              <a:off x="3216" y="1401"/>
              <a:ext cx="62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0000FF"/>
                  </a:solidFill>
                  <a:latin typeface="Palatino" pitchFamily="2" charset="77"/>
                  <a:ea typeface="Palatino" pitchFamily="2" charset="77"/>
                  <a:cs typeface="Calibri"/>
                </a:rPr>
                <a:t>V</a:t>
              </a:r>
              <a:r>
                <a:rPr lang="en-US" baseline="-25000" dirty="0">
                  <a:solidFill>
                    <a:srgbClr val="0000FF"/>
                  </a:solidFill>
                  <a:latin typeface="Palatino" pitchFamily="2" charset="77"/>
                  <a:ea typeface="Palatino" pitchFamily="2" charset="77"/>
                  <a:cs typeface="Calibri"/>
                </a:rPr>
                <a:t>k+1</a:t>
              </a:r>
              <a:r>
                <a:rPr lang="en-US" dirty="0">
                  <a:solidFill>
                    <a:srgbClr val="0000FF"/>
                  </a:solidFill>
                  <a:latin typeface="Palatino" pitchFamily="2" charset="77"/>
                  <a:ea typeface="Palatino" pitchFamily="2" charset="77"/>
                  <a:cs typeface="Calibri"/>
                </a:rPr>
                <a:t>(s)</a:t>
              </a:r>
            </a:p>
          </p:txBody>
        </p:sp>
        <p:sp>
          <p:nvSpPr>
            <p:cNvPr id="15" name="Text Box 25"/>
            <p:cNvSpPr txBox="1">
              <a:spLocks noChangeArrowheads="1"/>
            </p:cNvSpPr>
            <p:nvPr/>
          </p:nvSpPr>
          <p:spPr bwMode="auto">
            <a:xfrm>
              <a:off x="2976" y="1920"/>
              <a:ext cx="55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008000"/>
                  </a:solidFill>
                  <a:latin typeface="Palatino" pitchFamily="2" charset="77"/>
                  <a:ea typeface="Palatino" pitchFamily="2" charset="77"/>
                  <a:cs typeface="Calibri"/>
                </a:rPr>
                <a:t>s, a</a:t>
              </a:r>
            </a:p>
          </p:txBody>
        </p:sp>
        <p:sp>
          <p:nvSpPr>
            <p:cNvPr id="16" name="Text Box 26"/>
            <p:cNvSpPr txBox="1">
              <a:spLocks noChangeArrowheads="1"/>
            </p:cNvSpPr>
            <p:nvPr/>
          </p:nvSpPr>
          <p:spPr bwMode="auto">
            <a:xfrm>
              <a:off x="2592" y="2265"/>
              <a:ext cx="5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>
                  <a:latin typeface="Palatino" pitchFamily="2" charset="77"/>
                  <a:ea typeface="Palatino" pitchFamily="2" charset="77"/>
                  <a:cs typeface="Calibri"/>
                </a:rPr>
                <a:t>s,a,s</a:t>
              </a:r>
              <a:r>
                <a:rPr lang="ja-JP" altLang="en-US">
                  <a:latin typeface="Palatino" pitchFamily="2" charset="77"/>
                  <a:cs typeface="Calibri"/>
                </a:rPr>
                <a:t>’</a:t>
              </a:r>
              <a:endParaRPr lang="en-US" dirty="0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  <p:sp>
          <p:nvSpPr>
            <p:cNvPr id="18" name="Text Box 28"/>
            <p:cNvSpPr txBox="1">
              <a:spLocks noChangeArrowheads="1"/>
            </p:cNvSpPr>
            <p:nvPr/>
          </p:nvSpPr>
          <p:spPr bwMode="auto">
            <a:xfrm>
              <a:off x="2789" y="2505"/>
              <a:ext cx="66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dirty="0" err="1">
                  <a:solidFill>
                    <a:srgbClr val="0000FF"/>
                  </a:solidFill>
                  <a:latin typeface="Palatino" pitchFamily="2" charset="77"/>
                  <a:ea typeface="Palatino" pitchFamily="2" charset="77"/>
                  <a:cs typeface="Calibri"/>
                </a:rPr>
                <a:t>V</a:t>
              </a:r>
              <a:r>
                <a:rPr lang="en-US" baseline="-25000" dirty="0" err="1">
                  <a:solidFill>
                    <a:srgbClr val="0000FF"/>
                  </a:solidFill>
                  <a:latin typeface="Palatino" pitchFamily="2" charset="77"/>
                  <a:ea typeface="Palatino" pitchFamily="2" charset="77"/>
                  <a:cs typeface="Calibri"/>
                </a:rPr>
                <a:t>k</a:t>
              </a:r>
              <a:r>
                <a:rPr lang="en-US" dirty="0">
                  <a:solidFill>
                    <a:srgbClr val="0000FF"/>
                  </a:solidFill>
                  <a:latin typeface="Palatino" pitchFamily="2" charset="77"/>
                  <a:ea typeface="Palatino" pitchFamily="2" charset="77"/>
                  <a:cs typeface="Calibri"/>
                </a:rPr>
                <a:t>(s’</a:t>
              </a:r>
              <a:r>
                <a:rPr lang="en-US" altLang="ja-JP" dirty="0">
                  <a:solidFill>
                    <a:srgbClr val="0000FF"/>
                  </a:solidFill>
                  <a:latin typeface="Palatino" pitchFamily="2" charset="77"/>
                  <a:ea typeface="Palatino" pitchFamily="2" charset="77"/>
                  <a:cs typeface="Calibri"/>
                </a:rPr>
                <a:t>)</a:t>
              </a:r>
              <a:endParaRPr lang="en-US" dirty="0">
                <a:solidFill>
                  <a:srgbClr val="0000FF"/>
                </a:solidFill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</p:grpSp>
      <p:sp>
        <p:nvSpPr>
          <p:cNvPr id="27" name="Isosceles Triangle 26"/>
          <p:cNvSpPr/>
          <p:nvPr/>
        </p:nvSpPr>
        <p:spPr>
          <a:xfrm>
            <a:off x="9601200" y="4495800"/>
            <a:ext cx="1600200" cy="1752600"/>
          </a:xfrm>
          <a:prstGeom prst="triangle">
            <a:avLst/>
          </a:prstGeom>
          <a:solidFill>
            <a:srgbClr val="8FAA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905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  <a:sym typeface="Symbol" pitchFamily="18" charset="2"/>
              </a:rPr>
              <a:t>Value Iteration</a:t>
            </a:r>
          </a:p>
        </p:txBody>
      </p:sp>
      <p:sp>
        <p:nvSpPr>
          <p:cNvPr id="17571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11277600" cy="480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latin typeface="Palatino" pitchFamily="2" charset="77"/>
                <a:ea typeface="Palatino" pitchFamily="2" charset="77"/>
                <a:cs typeface="Calibri"/>
              </a:rPr>
              <a:t>Bellman equations </a:t>
            </a:r>
            <a:r>
              <a:rPr lang="en-US" sz="2800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characterize</a:t>
            </a:r>
            <a:r>
              <a:rPr lang="en-US" sz="2800" dirty="0">
                <a:latin typeface="Palatino" pitchFamily="2" charset="77"/>
                <a:ea typeface="Palatino" pitchFamily="2" charset="77"/>
                <a:cs typeface="Calibri"/>
              </a:rPr>
              <a:t> the optimal values:</a:t>
            </a:r>
          </a:p>
          <a:p>
            <a:pPr>
              <a:lnSpc>
                <a:spcPct val="80000"/>
              </a:lnSpc>
            </a:pPr>
            <a:endParaRPr lang="en-US" sz="28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latin typeface="Palatino" pitchFamily="2" charset="77"/>
                <a:ea typeface="Palatino" pitchFamily="2" charset="77"/>
                <a:cs typeface="Calibri"/>
              </a:rPr>
              <a:t>Value iteration </a:t>
            </a:r>
            <a:r>
              <a:rPr lang="en-US" sz="2800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computes</a:t>
            </a:r>
            <a:r>
              <a:rPr lang="en-US" sz="2800" dirty="0">
                <a:latin typeface="Palatino" pitchFamily="2" charset="77"/>
                <a:ea typeface="Palatino" pitchFamily="2" charset="77"/>
                <a:cs typeface="Calibri"/>
              </a:rPr>
              <a:t> them:</a:t>
            </a:r>
          </a:p>
          <a:p>
            <a:pPr>
              <a:lnSpc>
                <a:spcPct val="80000"/>
              </a:lnSpc>
            </a:pPr>
            <a:endParaRPr lang="en-US" sz="28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000" dirty="0">
              <a:latin typeface="Palatino" pitchFamily="2" charset="77"/>
              <a:ea typeface="Palatino" pitchFamily="2" charset="77"/>
              <a:cs typeface="Calibri"/>
            </a:endParaRPr>
          </a:p>
        </p:txBody>
      </p:sp>
      <p:pic>
        <p:nvPicPr>
          <p:cNvPr id="29" name="Picture 2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371600" y="4343400"/>
            <a:ext cx="7266933" cy="690930"/>
          </a:xfrm>
          <a:prstGeom prst="rect">
            <a:avLst/>
          </a:prstGeom>
          <a:noFill/>
          <a:ln/>
          <a:effectLst/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9220200" y="1524000"/>
            <a:ext cx="2209800" cy="2427288"/>
            <a:chOff x="2400" y="1209"/>
            <a:chExt cx="1392" cy="1529"/>
          </a:xfrm>
        </p:grpSpPr>
        <p:sp>
          <p:nvSpPr>
            <p:cNvPr id="9" name="AutoShape 11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23" name="Line 13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  <p:sp>
            <p:nvSpPr>
              <p:cNvPr id="24" name="Line 14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  <p:sp>
            <p:nvSpPr>
              <p:cNvPr id="25" name="Line 15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  <p:sp>
            <p:nvSpPr>
              <p:cNvPr id="26" name="Line 16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</p:grpSp>
        <p:sp>
          <p:nvSpPr>
            <p:cNvPr id="11" name="Oval 17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  <p:grpSp>
          <p:nvGrpSpPr>
            <p:cNvPr id="4" name="Group 18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9" name="Line 19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  <p:sp>
            <p:nvSpPr>
              <p:cNvPr id="20" name="Line 20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  <p:sp>
            <p:nvSpPr>
              <p:cNvPr id="21" name="Line 21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  <p:sp>
            <p:nvSpPr>
              <p:cNvPr id="22" name="Line 22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</p:grpSp>
        <p:sp>
          <p:nvSpPr>
            <p:cNvPr id="13" name="Text Box 23"/>
            <p:cNvSpPr txBox="1">
              <a:spLocks noChangeArrowheads="1"/>
            </p:cNvSpPr>
            <p:nvPr/>
          </p:nvSpPr>
          <p:spPr bwMode="auto">
            <a:xfrm>
              <a:off x="3024" y="1680"/>
              <a:ext cx="12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Palatino" pitchFamily="2" charset="77"/>
                  <a:ea typeface="Palatino" pitchFamily="2" charset="77"/>
                  <a:cs typeface="Calibri"/>
                </a:rPr>
                <a:t>a</a:t>
              </a:r>
            </a:p>
          </p:txBody>
        </p:sp>
        <p:sp>
          <p:nvSpPr>
            <p:cNvPr id="14" name="Text Box 24"/>
            <p:cNvSpPr txBox="1">
              <a:spLocks noChangeArrowheads="1"/>
            </p:cNvSpPr>
            <p:nvPr/>
          </p:nvSpPr>
          <p:spPr bwMode="auto">
            <a:xfrm>
              <a:off x="2976" y="1209"/>
              <a:ext cx="62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0000FF"/>
                  </a:solidFill>
                  <a:latin typeface="Palatino" pitchFamily="2" charset="77"/>
                  <a:ea typeface="Palatino" pitchFamily="2" charset="77"/>
                  <a:cs typeface="Calibri"/>
                </a:rPr>
                <a:t>V(s)</a:t>
              </a:r>
            </a:p>
          </p:txBody>
        </p:sp>
        <p:sp>
          <p:nvSpPr>
            <p:cNvPr id="15" name="Text Box 25"/>
            <p:cNvSpPr txBox="1">
              <a:spLocks noChangeArrowheads="1"/>
            </p:cNvSpPr>
            <p:nvPr/>
          </p:nvSpPr>
          <p:spPr bwMode="auto">
            <a:xfrm>
              <a:off x="2976" y="1920"/>
              <a:ext cx="55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008000"/>
                  </a:solidFill>
                  <a:latin typeface="Palatino" pitchFamily="2" charset="77"/>
                  <a:ea typeface="Palatino" pitchFamily="2" charset="77"/>
                  <a:cs typeface="Calibri"/>
                </a:rPr>
                <a:t>s, a</a:t>
              </a:r>
            </a:p>
          </p:txBody>
        </p:sp>
        <p:sp>
          <p:nvSpPr>
            <p:cNvPr id="16" name="Text Box 26"/>
            <p:cNvSpPr txBox="1">
              <a:spLocks noChangeArrowheads="1"/>
            </p:cNvSpPr>
            <p:nvPr/>
          </p:nvSpPr>
          <p:spPr bwMode="auto">
            <a:xfrm>
              <a:off x="2592" y="2265"/>
              <a:ext cx="5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>
                  <a:latin typeface="Palatino" pitchFamily="2" charset="77"/>
                  <a:ea typeface="Palatino" pitchFamily="2" charset="77"/>
                  <a:cs typeface="Calibri"/>
                </a:rPr>
                <a:t>s,a,s</a:t>
              </a:r>
              <a:r>
                <a:rPr lang="ja-JP" altLang="en-US">
                  <a:latin typeface="Palatino" pitchFamily="2" charset="77"/>
                  <a:cs typeface="Calibri"/>
                </a:rPr>
                <a:t>’</a:t>
              </a:r>
              <a:endParaRPr lang="en-US" dirty="0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  <p:sp>
          <p:nvSpPr>
            <p:cNvPr id="18" name="Text Box 28"/>
            <p:cNvSpPr txBox="1">
              <a:spLocks noChangeArrowheads="1"/>
            </p:cNvSpPr>
            <p:nvPr/>
          </p:nvSpPr>
          <p:spPr bwMode="auto">
            <a:xfrm>
              <a:off x="2688" y="2505"/>
              <a:ext cx="66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dirty="0">
                  <a:solidFill>
                    <a:srgbClr val="0000FF"/>
                  </a:solidFill>
                  <a:latin typeface="Palatino" pitchFamily="2" charset="77"/>
                  <a:ea typeface="Palatino" pitchFamily="2" charset="77"/>
                  <a:cs typeface="Calibri"/>
                </a:rPr>
                <a:t>V(s’</a:t>
              </a:r>
              <a:r>
                <a:rPr lang="en-US" altLang="ja-JP" dirty="0">
                  <a:solidFill>
                    <a:srgbClr val="0000FF"/>
                  </a:solidFill>
                  <a:latin typeface="Palatino" pitchFamily="2" charset="77"/>
                  <a:ea typeface="Palatino" pitchFamily="2" charset="77"/>
                  <a:cs typeface="Calibri"/>
                </a:rPr>
                <a:t>)</a:t>
              </a:r>
              <a:endParaRPr lang="en-US" dirty="0">
                <a:solidFill>
                  <a:srgbClr val="0000FF"/>
                </a:solidFill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</p:grpSp>
      <p:sp>
        <p:nvSpPr>
          <p:cNvPr id="27" name="Isosceles Triangle 26"/>
          <p:cNvSpPr/>
          <p:nvPr/>
        </p:nvSpPr>
        <p:spPr>
          <a:xfrm>
            <a:off x="9601200" y="4038600"/>
            <a:ext cx="1600200" cy="1752600"/>
          </a:xfrm>
          <a:prstGeom prst="triangle">
            <a:avLst/>
          </a:prstGeom>
          <a:solidFill>
            <a:srgbClr val="8FAA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alatino" pitchFamily="2" charset="77"/>
              <a:ea typeface="Palatino" pitchFamily="2" charset="77"/>
              <a:cs typeface="Calibri"/>
            </a:endParaRPr>
          </a:p>
        </p:txBody>
      </p:sp>
      <p:pic>
        <p:nvPicPr>
          <p:cNvPr id="28" name="Picture 2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295243" y="2286000"/>
            <a:ext cx="6950388" cy="690805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349266747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Iteration (again </a:t>
            </a:r>
            <a:r>
              <a:rPr lang="en-US" dirty="0">
                <a:sym typeface="Wingdings" pitchFamily="2" charset="2"/>
              </a:rPr>
              <a:t> 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168401"/>
            <a:ext cx="11379200" cy="4729164"/>
          </a:xfrm>
        </p:spPr>
        <p:txBody>
          <a:bodyPr/>
          <a:lstStyle/>
          <a:p>
            <a:r>
              <a:rPr lang="en-US" sz="2800" dirty="0"/>
              <a:t>Init: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Iterate:</a:t>
            </a:r>
          </a:p>
        </p:txBody>
      </p:sp>
      <p:grpSp>
        <p:nvGrpSpPr>
          <p:cNvPr id="27" name="Group 4"/>
          <p:cNvGrpSpPr>
            <a:grpSpLocks/>
          </p:cNvGrpSpPr>
          <p:nvPr/>
        </p:nvGrpSpPr>
        <p:grpSpPr bwMode="auto">
          <a:xfrm>
            <a:off x="8839200" y="304800"/>
            <a:ext cx="3048000" cy="2754586"/>
            <a:chOff x="2400" y="1401"/>
            <a:chExt cx="1392" cy="1258"/>
          </a:xfrm>
        </p:grpSpPr>
        <p:sp>
          <p:nvSpPr>
            <p:cNvPr id="28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grpSp>
          <p:nvGrpSpPr>
            <p:cNvPr id="29" name="Group 6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42" name="Line 7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43" name="Line 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44" name="Line 9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45" name="Line 1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/>
              </a:p>
            </p:txBody>
          </p:sp>
        </p:grpSp>
        <p:sp>
          <p:nvSpPr>
            <p:cNvPr id="30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grpSp>
          <p:nvGrpSpPr>
            <p:cNvPr id="31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38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9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40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41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/>
              </a:p>
            </p:txBody>
          </p:sp>
        </p:grpSp>
        <p:sp>
          <p:nvSpPr>
            <p:cNvPr id="32" name="Text Box 17"/>
            <p:cNvSpPr txBox="1">
              <a:spLocks noChangeArrowheads="1"/>
            </p:cNvSpPr>
            <p:nvPr/>
          </p:nvSpPr>
          <p:spPr bwMode="auto">
            <a:xfrm>
              <a:off x="3071" y="1680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/>
                <a:t>a</a:t>
              </a:r>
            </a:p>
          </p:txBody>
        </p:sp>
        <p:sp>
          <p:nvSpPr>
            <p:cNvPr id="33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</a:rPr>
                <a:t>s</a:t>
              </a:r>
            </a:p>
          </p:txBody>
        </p:sp>
        <p:sp>
          <p:nvSpPr>
            <p:cNvPr id="34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</a:rPr>
                <a:t>s, a</a:t>
              </a:r>
            </a:p>
          </p:txBody>
        </p:sp>
        <p:sp>
          <p:nvSpPr>
            <p:cNvPr id="35" name="Text Box 20"/>
            <p:cNvSpPr txBox="1">
              <a:spLocks noChangeArrowheads="1"/>
            </p:cNvSpPr>
            <p:nvPr/>
          </p:nvSpPr>
          <p:spPr bwMode="auto">
            <a:xfrm>
              <a:off x="2609" y="2261"/>
              <a:ext cx="50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/>
                <a:t>s,a,s</a:t>
              </a:r>
              <a:r>
                <a:rPr lang="ja-JP" altLang="en-US" sz="2400"/>
                <a:t>’</a:t>
              </a:r>
              <a:endParaRPr lang="en-US" sz="2400" dirty="0"/>
            </a:p>
          </p:txBody>
        </p:sp>
        <p:sp>
          <p:nvSpPr>
            <p:cNvPr id="36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/>
            </a:p>
          </p:txBody>
        </p:sp>
        <p:sp>
          <p:nvSpPr>
            <p:cNvPr id="37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</a:rPr>
                <a:t>’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65ADC87-EB4B-BA4B-9CC1-1D2774DE23C8}"/>
                  </a:ext>
                </a:extLst>
              </p:cNvPr>
              <p:cNvSpPr txBox="1"/>
              <p:nvPr/>
            </p:nvSpPr>
            <p:spPr>
              <a:xfrm>
                <a:off x="1328734" y="1760319"/>
                <a:ext cx="306853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cs typeface="Calibri"/>
                        </a:rPr>
                        <m:t>∀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Calibri"/>
                        </a:rPr>
                        <m:t>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Calibri"/>
                        </a:rPr>
                        <m:t>:  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Calibri"/>
                        </a:rPr>
                        <m:t>𝑉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Calibri"/>
                            </a:rPr>
                            <m:t>𝑠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  <a:cs typeface="Calibri"/>
                        </a:rPr>
                        <m:t>=0</m:t>
                      </m:r>
                    </m:oMath>
                  </m:oMathPara>
                </a14:m>
                <a:endParaRPr lang="en-US" sz="3600" dirty="0"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65ADC87-EB4B-BA4B-9CC1-1D2774DE23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8734" y="1760319"/>
                <a:ext cx="3068532" cy="646331"/>
              </a:xfrm>
              <a:prstGeom prst="rect">
                <a:avLst/>
              </a:prstGeom>
              <a:blipFill>
                <a:blip r:embed="rId3"/>
                <a:stretch>
                  <a:fillRect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078C36B-B027-5F46-B0B8-411FA572451A}"/>
                  </a:ext>
                </a:extLst>
              </p:cNvPr>
              <p:cNvSpPr txBox="1"/>
              <p:nvPr/>
            </p:nvSpPr>
            <p:spPr>
              <a:xfrm>
                <a:off x="706099" y="3454275"/>
                <a:ext cx="10946009" cy="14366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funcPr>
                        <m:fNam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Calibri"/>
                            </a:rPr>
                            <m:t>∀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Calibri"/>
                            </a:rPr>
                            <m:t>𝑠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Calibri"/>
                            </a:rPr>
                            <m:t>:   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Calibri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Calibri"/>
                                </a:rPr>
                                <m:t>𝑛𝑒𝑤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Calibri"/>
                                </a:rPr>
                                <m:t>𝑠</m:t>
                              </m:r>
                            </m:e>
                          </m:d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Calibri"/>
                            </a:rPr>
                            <m:t>=</m:t>
                          </m:r>
                          <m:limLow>
                            <m:limLowPr>
                              <m:ctrlPr>
                                <a:rPr lang="en-US" sz="3600" i="1"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600">
                                  <a:latin typeface="Cambria Math" panose="02040503050406030204" pitchFamily="18" charset="0"/>
                                  <a:cs typeface="Calibri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Calibri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3600" b="0" i="1" smtClean="0">
                                  <a:latin typeface="Cambria Math" panose="02040503050406030204" pitchFamily="18" charset="0"/>
                                  <a:cs typeface="Calibri"/>
                                </a:rPr>
                                <m:t>𝑠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Calibri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Calibri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cs typeface="Calibri"/>
                                    </a:rPr>
                                    <m:t>𝑠</m:t>
                                  </m:r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cs typeface="Calibri"/>
                                    </a:rPr>
                                    <m:t>,</m:t>
                                  </m:r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cs typeface="Calibri"/>
                                    </a:rPr>
                                    <m:t>𝑎</m:t>
                                  </m:r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cs typeface="Calibri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sz="3600" i="1">
                                          <a:latin typeface="Cambria Math" panose="02040503050406030204" pitchFamily="18" charset="0"/>
                                          <a:cs typeface="Calibri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 i="1">
                                          <a:latin typeface="Cambria Math" panose="02040503050406030204" pitchFamily="18" charset="0"/>
                                          <a:cs typeface="Calibri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3600" i="1">
                                          <a:latin typeface="Cambria Math" panose="02040503050406030204" pitchFamily="18" charset="0"/>
                                          <a:cs typeface="Calibri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Calibri"/>
                                </a:rPr>
                                <m:t>[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Calibri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cs typeface="Calibri"/>
                                    </a:rPr>
                                    <m:t>𝑠</m:t>
                                  </m:r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cs typeface="Calibri"/>
                                    </a:rPr>
                                    <m:t>,</m:t>
                                  </m:r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cs typeface="Calibri"/>
                                    </a:rPr>
                                    <m:t>𝑎</m:t>
                                  </m:r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cs typeface="Calibri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sz="3600" i="1">
                                          <a:latin typeface="Cambria Math" panose="02040503050406030204" pitchFamily="18" charset="0"/>
                                          <a:cs typeface="Calibri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 i="1">
                                          <a:latin typeface="Cambria Math" panose="02040503050406030204" pitchFamily="18" charset="0"/>
                                          <a:cs typeface="Calibri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3600" i="1">
                                          <a:latin typeface="Cambria Math" panose="02040503050406030204" pitchFamily="18" charset="0"/>
                                          <a:cs typeface="Calibri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Calibri"/>
                                </a:rPr>
                                <m:t>+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Calibri"/>
                                </a:rPr>
                                <m:t>𝛾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Calibri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3600" i="1">
                                          <a:latin typeface="Cambria Math" panose="02040503050406030204" pitchFamily="18" charset="0"/>
                                          <a:cs typeface="Calibri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 i="1">
                                          <a:latin typeface="Cambria Math" panose="02040503050406030204" pitchFamily="18" charset="0"/>
                                          <a:cs typeface="Calibri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3600" i="1">
                                          <a:latin typeface="Cambria Math" panose="02040503050406030204" pitchFamily="18" charset="0"/>
                                          <a:cs typeface="Calibri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Calibri"/>
                                </a:rPr>
                                <m:t>]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3600" dirty="0">
                  <a:latin typeface="Calibri"/>
                  <a:cs typeface="Calibri"/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078C36B-B027-5F46-B0B8-411FA57245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099" y="3454275"/>
                <a:ext cx="10946009" cy="1436612"/>
              </a:xfrm>
              <a:prstGeom prst="rect">
                <a:avLst/>
              </a:prstGeom>
              <a:blipFill>
                <a:blip r:embed="rId4"/>
                <a:stretch>
                  <a:fillRect t="-135088" r="-116" b="-188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47804E4-6BAB-9944-BC0D-B0B85E2FD206}"/>
                  </a:ext>
                </a:extLst>
              </p:cNvPr>
              <p:cNvSpPr txBox="1"/>
              <p:nvPr/>
            </p:nvSpPr>
            <p:spPr>
              <a:xfrm>
                <a:off x="990600" y="5305750"/>
                <a:ext cx="207935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cs typeface="Calibri"/>
                        </a:rPr>
                        <m:t>𝑉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Calibri"/>
                        </a:rPr>
                        <m:t>=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Calibri"/>
                            </a:rPr>
                            <m:t>𝑉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Calibri"/>
                            </a:rPr>
                            <m:t>𝑛𝑒𝑤</m:t>
                          </m:r>
                        </m:sub>
                      </m:sSub>
                    </m:oMath>
                  </m:oMathPara>
                </a14:m>
                <a:endParaRPr lang="en-US" sz="3600" b="0" dirty="0"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47804E4-6BAB-9944-BC0D-B0B85E2FD2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5305750"/>
                <a:ext cx="2079351" cy="646331"/>
              </a:xfrm>
              <a:prstGeom prst="rect">
                <a:avLst/>
              </a:prstGeom>
              <a:blipFill>
                <a:blip r:embed="rId5"/>
                <a:stretch>
                  <a:fillRect l="-610" b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2A8885E7-7586-634A-95F1-2CE371DA72F1}"/>
              </a:ext>
            </a:extLst>
          </p:cNvPr>
          <p:cNvSpPr txBox="1"/>
          <p:nvPr/>
        </p:nvSpPr>
        <p:spPr>
          <a:xfrm>
            <a:off x="609600" y="6334705"/>
            <a:ext cx="11471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Note: can even directly assign to </a:t>
            </a:r>
            <a:r>
              <a:rPr lang="en-US" i="1" dirty="0">
                <a:latin typeface="Palatino" pitchFamily="2" charset="77"/>
                <a:ea typeface="Palatino" pitchFamily="2" charset="77"/>
                <a:cs typeface="Calibri"/>
              </a:rPr>
              <a:t>V(s)</a:t>
            </a:r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, which will not compute the sequence of </a:t>
            </a:r>
            <a:r>
              <a:rPr lang="en-US" i="1" dirty="0" err="1">
                <a:latin typeface="Palatino" pitchFamily="2" charset="77"/>
                <a:ea typeface="Palatino" pitchFamily="2" charset="77"/>
                <a:cs typeface="Calibri"/>
              </a:rPr>
              <a:t>V</a:t>
            </a:r>
            <a:r>
              <a:rPr lang="en-US" i="1" baseline="-25000" dirty="0" err="1">
                <a:latin typeface="Palatino" pitchFamily="2" charset="77"/>
                <a:ea typeface="Palatino" pitchFamily="2" charset="77"/>
                <a:cs typeface="Calibri"/>
              </a:rPr>
              <a:t>k</a:t>
            </a:r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 but will still converge to </a:t>
            </a:r>
            <a:r>
              <a:rPr lang="en-US" i="1" dirty="0">
                <a:latin typeface="Palatino" pitchFamily="2" charset="77"/>
                <a:ea typeface="Palatino" pitchFamily="2" charset="77"/>
                <a:cs typeface="Calibri"/>
              </a:rPr>
              <a:t>V*</a:t>
            </a:r>
          </a:p>
        </p:txBody>
      </p:sp>
    </p:spTree>
    <p:extLst>
      <p:ext uri="{BB962C8B-B14F-4D97-AF65-F5344CB8AC3E}">
        <p14:creationId xmlns:p14="http://schemas.microsoft.com/office/powerpoint/2010/main" val="3537402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Value Iteration</a:t>
            </a:r>
          </a:p>
        </p:txBody>
      </p:sp>
      <p:pic>
        <p:nvPicPr>
          <p:cNvPr id="39" name="Content Placeholder 38" descr="TP_tmp.png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685800" y="5231592"/>
            <a:ext cx="254808" cy="254808"/>
          </a:xfrm>
          <a:noFill/>
          <a:ln>
            <a:noFill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8191" y="1644596"/>
            <a:ext cx="668678" cy="439656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7315" y="1600200"/>
            <a:ext cx="709457" cy="502463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36907" y="1636019"/>
            <a:ext cx="730937" cy="460591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1219200" y="4937098"/>
            <a:ext cx="3657600" cy="85410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alatino"/>
              <a:cs typeface="Palatino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219200" y="3565498"/>
            <a:ext cx="3657600" cy="85410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alatino"/>
              <a:cs typeface="Palatino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219200" y="2209800"/>
            <a:ext cx="3657600" cy="838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alatino"/>
              <a:cs typeface="Palatino"/>
            </a:endParaRPr>
          </a:p>
        </p:txBody>
      </p:sp>
      <p:pic>
        <p:nvPicPr>
          <p:cNvPr id="41" name="Picture 4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698540" y="3875895"/>
            <a:ext cx="229327" cy="255317"/>
          </a:xfrm>
          <a:prstGeom prst="rect">
            <a:avLst/>
          </a:prstGeom>
          <a:noFill/>
          <a:ln/>
          <a:effectLst/>
        </p:spPr>
      </p:pic>
      <p:pic>
        <p:nvPicPr>
          <p:cNvPr id="43" name="Picture 42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672805" y="2504295"/>
            <a:ext cx="255317" cy="255317"/>
          </a:xfrm>
          <a:prstGeom prst="rect">
            <a:avLst/>
          </a:prstGeom>
          <a:noFill/>
          <a:ln/>
          <a:effectLst/>
        </p:spPr>
      </p:pic>
      <p:sp>
        <p:nvSpPr>
          <p:cNvPr id="76" name="TextBox 75"/>
          <p:cNvSpPr txBox="1"/>
          <p:nvPr/>
        </p:nvSpPr>
        <p:spPr>
          <a:xfrm>
            <a:off x="14478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latino"/>
                <a:cs typeface="Palatino"/>
              </a:rPr>
              <a:t>  0             0             0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371600" y="3564988"/>
            <a:ext cx="709069" cy="397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alatino"/>
                <a:cs typeface="Palatino"/>
              </a:rPr>
              <a:t>S: 1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162800" y="45720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Palatino"/>
                <a:cs typeface="Palatino"/>
              </a:rPr>
              <a:t>Assume no discount!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8981" y="1876171"/>
            <a:ext cx="6428219" cy="234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5715000" y="5334000"/>
            <a:ext cx="5971533" cy="567765"/>
          </a:xfrm>
          <a:prstGeom prst="rect">
            <a:avLst/>
          </a:prstGeom>
          <a:noFill/>
          <a:ln/>
          <a:effectLst/>
        </p:spPr>
      </p:pic>
      <p:sp>
        <p:nvSpPr>
          <p:cNvPr id="19" name="TextBox 18"/>
          <p:cNvSpPr txBox="1"/>
          <p:nvPr/>
        </p:nvSpPr>
        <p:spPr>
          <a:xfrm>
            <a:off x="1371600" y="3917327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alatino"/>
                <a:cs typeface="Palatino"/>
              </a:rPr>
              <a:t>F: .5*2+.5*2=2</a:t>
            </a:r>
          </a:p>
        </p:txBody>
      </p:sp>
    </p:spTree>
    <p:extLst>
      <p:ext uri="{BB962C8B-B14F-4D97-AF65-F5344CB8AC3E}">
        <p14:creationId xmlns:p14="http://schemas.microsoft.com/office/powerpoint/2010/main" val="366661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1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Value Iteration</a:t>
            </a:r>
          </a:p>
        </p:txBody>
      </p:sp>
      <p:pic>
        <p:nvPicPr>
          <p:cNvPr id="39" name="Content Placeholder 38" descr="TP_tmp.png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685800" y="5231592"/>
            <a:ext cx="254808" cy="254808"/>
          </a:xfrm>
          <a:noFill/>
          <a:ln>
            <a:noFill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8191" y="1644596"/>
            <a:ext cx="668678" cy="439656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7315" y="1600200"/>
            <a:ext cx="709457" cy="502463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36907" y="1636019"/>
            <a:ext cx="730937" cy="460591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1219200" y="4937098"/>
            <a:ext cx="3657600" cy="85410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alatino"/>
              <a:cs typeface="Palatino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219200" y="3565498"/>
            <a:ext cx="3657600" cy="85410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alatino"/>
              <a:cs typeface="Palatino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219200" y="2209800"/>
            <a:ext cx="3657600" cy="838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alatino"/>
              <a:cs typeface="Palatino"/>
            </a:endParaRPr>
          </a:p>
        </p:txBody>
      </p:sp>
      <p:pic>
        <p:nvPicPr>
          <p:cNvPr id="41" name="Picture 4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698540" y="3875895"/>
            <a:ext cx="229327" cy="255317"/>
          </a:xfrm>
          <a:prstGeom prst="rect">
            <a:avLst/>
          </a:prstGeom>
          <a:noFill/>
          <a:ln/>
          <a:effectLst/>
        </p:spPr>
      </p:pic>
      <p:pic>
        <p:nvPicPr>
          <p:cNvPr id="43" name="Picture 42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672805" y="2504295"/>
            <a:ext cx="255317" cy="255317"/>
          </a:xfrm>
          <a:prstGeom prst="rect">
            <a:avLst/>
          </a:prstGeom>
          <a:noFill/>
          <a:ln/>
          <a:effectLst/>
        </p:spPr>
      </p:pic>
      <p:sp>
        <p:nvSpPr>
          <p:cNvPr id="76" name="TextBox 75"/>
          <p:cNvSpPr txBox="1"/>
          <p:nvPr/>
        </p:nvSpPr>
        <p:spPr>
          <a:xfrm>
            <a:off x="14478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latino"/>
                <a:cs typeface="Palatino"/>
              </a:rPr>
              <a:t>  0             0             0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524000" y="3730939"/>
            <a:ext cx="709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latino"/>
                <a:cs typeface="Palatino"/>
              </a:rPr>
              <a:t>2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162800" y="45720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Palatino"/>
                <a:cs typeface="Palatino"/>
              </a:rPr>
              <a:t>Assume no discount!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8981" y="1876171"/>
            <a:ext cx="6428219" cy="234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5715000" y="5334000"/>
            <a:ext cx="5971533" cy="567765"/>
          </a:xfrm>
          <a:prstGeom prst="rect">
            <a:avLst/>
          </a:prstGeom>
          <a:noFill/>
          <a:ln/>
          <a:effectLst/>
        </p:spPr>
      </p:pic>
      <p:sp>
        <p:nvSpPr>
          <p:cNvPr id="20" name="TextBox 19"/>
          <p:cNvSpPr txBox="1"/>
          <p:nvPr/>
        </p:nvSpPr>
        <p:spPr>
          <a:xfrm>
            <a:off x="2106181" y="3595137"/>
            <a:ext cx="2118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alatino"/>
                <a:cs typeface="Palatino"/>
              </a:rPr>
              <a:t>S</a:t>
            </a:r>
            <a:r>
              <a:rPr lang="en-US" sz="2000">
                <a:latin typeface="Palatino"/>
                <a:cs typeface="Palatino"/>
              </a:rPr>
              <a:t>: .5*1+.5*1=1</a:t>
            </a:r>
            <a:endParaRPr lang="en-US" sz="2000" dirty="0">
              <a:latin typeface="Palatino"/>
              <a:cs typeface="Palatino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06180" y="3960633"/>
            <a:ext cx="2118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alatino"/>
                <a:cs typeface="Palatino"/>
              </a:rPr>
              <a:t>F: -10</a:t>
            </a:r>
          </a:p>
        </p:txBody>
      </p:sp>
    </p:spTree>
    <p:extLst>
      <p:ext uri="{BB962C8B-B14F-4D97-AF65-F5344CB8AC3E}">
        <p14:creationId xmlns:p14="http://schemas.microsoft.com/office/powerpoint/2010/main" val="48346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Value Iteration</a:t>
            </a:r>
          </a:p>
        </p:txBody>
      </p:sp>
      <p:pic>
        <p:nvPicPr>
          <p:cNvPr id="39" name="Content Placeholder 38" descr="TP_tmp.png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685800" y="5231592"/>
            <a:ext cx="254808" cy="254808"/>
          </a:xfrm>
          <a:noFill/>
          <a:ln>
            <a:noFill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8191" y="1644596"/>
            <a:ext cx="668678" cy="439656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7315" y="1600200"/>
            <a:ext cx="709457" cy="502463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36907" y="1636019"/>
            <a:ext cx="730937" cy="460591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1219200" y="4967578"/>
            <a:ext cx="3657600" cy="85410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alatino"/>
              <a:cs typeface="Palatino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219200" y="3565498"/>
            <a:ext cx="3657600" cy="85410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alatino"/>
              <a:cs typeface="Palatino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219200" y="2209800"/>
            <a:ext cx="3657600" cy="838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alatino"/>
              <a:cs typeface="Palatino"/>
            </a:endParaRPr>
          </a:p>
        </p:txBody>
      </p:sp>
      <p:pic>
        <p:nvPicPr>
          <p:cNvPr id="41" name="Picture 4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698540" y="3875895"/>
            <a:ext cx="229327" cy="255317"/>
          </a:xfrm>
          <a:prstGeom prst="rect">
            <a:avLst/>
          </a:prstGeom>
          <a:noFill/>
          <a:ln/>
          <a:effectLst/>
        </p:spPr>
      </p:pic>
      <p:pic>
        <p:nvPicPr>
          <p:cNvPr id="43" name="Picture 42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672805" y="2504295"/>
            <a:ext cx="255317" cy="255317"/>
          </a:xfrm>
          <a:prstGeom prst="rect">
            <a:avLst/>
          </a:prstGeom>
          <a:noFill/>
          <a:ln/>
          <a:effectLst/>
        </p:spPr>
      </p:pic>
      <p:sp>
        <p:nvSpPr>
          <p:cNvPr id="76" name="TextBox 75"/>
          <p:cNvSpPr txBox="1"/>
          <p:nvPr/>
        </p:nvSpPr>
        <p:spPr>
          <a:xfrm>
            <a:off x="14478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latino"/>
                <a:cs typeface="Palatino"/>
              </a:rPr>
              <a:t>  0             0             0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524000" y="3730939"/>
            <a:ext cx="709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latino"/>
                <a:cs typeface="Palatino"/>
              </a:rPr>
              <a:t>2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162800" y="45720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Palatino"/>
                <a:cs typeface="Palatino"/>
              </a:rPr>
              <a:t>Assume no discount!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8981" y="1876171"/>
            <a:ext cx="6428219" cy="234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5715000" y="5334000"/>
            <a:ext cx="5971533" cy="567765"/>
          </a:xfrm>
          <a:prstGeom prst="rect">
            <a:avLst/>
          </a:prstGeom>
          <a:noFill/>
          <a:ln/>
          <a:effectLst/>
        </p:spPr>
      </p:pic>
      <p:sp>
        <p:nvSpPr>
          <p:cNvPr id="19" name="TextBox 18"/>
          <p:cNvSpPr txBox="1"/>
          <p:nvPr/>
        </p:nvSpPr>
        <p:spPr>
          <a:xfrm>
            <a:off x="2819400" y="3733800"/>
            <a:ext cx="709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latino"/>
                <a:cs typeface="Palatino"/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91531" y="3741943"/>
            <a:ext cx="709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latino"/>
                <a:cs typeface="Palatino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27951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Value Iteration</a:t>
            </a:r>
          </a:p>
        </p:txBody>
      </p:sp>
      <p:pic>
        <p:nvPicPr>
          <p:cNvPr id="39" name="Content Placeholder 38" descr="TP_tmp.png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685800" y="5231592"/>
            <a:ext cx="254808" cy="254808"/>
          </a:xfrm>
          <a:noFill/>
          <a:ln>
            <a:noFill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8191" y="1644596"/>
            <a:ext cx="668678" cy="439656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7315" y="1600200"/>
            <a:ext cx="709457" cy="502463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36907" y="1636019"/>
            <a:ext cx="730937" cy="460591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1219200" y="4967578"/>
            <a:ext cx="3657600" cy="85410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alatino"/>
              <a:cs typeface="Palatino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219200" y="3565498"/>
            <a:ext cx="3657600" cy="85410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alatino"/>
              <a:cs typeface="Palatino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219200" y="2209800"/>
            <a:ext cx="3657600" cy="838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alatino"/>
              <a:cs typeface="Palatino"/>
            </a:endParaRPr>
          </a:p>
        </p:txBody>
      </p:sp>
      <p:pic>
        <p:nvPicPr>
          <p:cNvPr id="41" name="Picture 4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698540" y="3875895"/>
            <a:ext cx="229327" cy="255317"/>
          </a:xfrm>
          <a:prstGeom prst="rect">
            <a:avLst/>
          </a:prstGeom>
          <a:noFill/>
          <a:ln/>
          <a:effectLst/>
        </p:spPr>
      </p:pic>
      <p:pic>
        <p:nvPicPr>
          <p:cNvPr id="43" name="Picture 42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672805" y="2504295"/>
            <a:ext cx="255317" cy="255317"/>
          </a:xfrm>
          <a:prstGeom prst="rect">
            <a:avLst/>
          </a:prstGeom>
          <a:noFill/>
          <a:ln/>
          <a:effectLst/>
        </p:spPr>
      </p:pic>
      <p:sp>
        <p:nvSpPr>
          <p:cNvPr id="76" name="TextBox 75"/>
          <p:cNvSpPr txBox="1"/>
          <p:nvPr/>
        </p:nvSpPr>
        <p:spPr>
          <a:xfrm>
            <a:off x="14478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latino"/>
                <a:cs typeface="Palatino"/>
              </a:rPr>
              <a:t>  0             0             0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524000" y="3730939"/>
            <a:ext cx="709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latino"/>
                <a:cs typeface="Palatino"/>
              </a:rPr>
              <a:t>2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162800" y="45720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Palatino"/>
                <a:cs typeface="Palatino"/>
              </a:rPr>
              <a:t>Assume no discount!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8981" y="1876171"/>
            <a:ext cx="6428219" cy="234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5715000" y="5334000"/>
            <a:ext cx="5971533" cy="567765"/>
          </a:xfrm>
          <a:prstGeom prst="rect">
            <a:avLst/>
          </a:prstGeom>
          <a:noFill/>
          <a:ln/>
          <a:effectLst/>
        </p:spPr>
      </p:pic>
      <p:sp>
        <p:nvSpPr>
          <p:cNvPr id="19" name="TextBox 18"/>
          <p:cNvSpPr txBox="1"/>
          <p:nvPr/>
        </p:nvSpPr>
        <p:spPr>
          <a:xfrm>
            <a:off x="2819400" y="3733800"/>
            <a:ext cx="709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latino"/>
                <a:cs typeface="Palatino"/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91531" y="3741943"/>
            <a:ext cx="709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latino"/>
                <a:cs typeface="Palatino"/>
              </a:rPr>
              <a:t>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34440" y="2223496"/>
            <a:ext cx="2118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alatino"/>
                <a:cs typeface="Palatino"/>
              </a:rPr>
              <a:t>S: 1+2=3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19200" y="2544365"/>
            <a:ext cx="28723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alatino"/>
                <a:cs typeface="Palatino"/>
              </a:rPr>
              <a:t>F: .5*(2+2)+.5*(2+1)=3.5</a:t>
            </a:r>
          </a:p>
        </p:txBody>
      </p:sp>
    </p:spTree>
    <p:extLst>
      <p:ext uri="{BB962C8B-B14F-4D97-AF65-F5344CB8AC3E}">
        <p14:creationId xmlns:p14="http://schemas.microsoft.com/office/powerpoint/2010/main" val="198037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Racing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6681" y="1353401"/>
            <a:ext cx="9418638" cy="50473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092070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Value Iteration</a:t>
            </a:r>
          </a:p>
        </p:txBody>
      </p:sp>
      <p:pic>
        <p:nvPicPr>
          <p:cNvPr id="39" name="Content Placeholder 38" descr="TP_tmp.png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685800" y="5231592"/>
            <a:ext cx="254808" cy="254808"/>
          </a:xfrm>
          <a:noFill/>
          <a:ln>
            <a:noFill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8191" y="1644596"/>
            <a:ext cx="668678" cy="439656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7315" y="1600200"/>
            <a:ext cx="709457" cy="502463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36907" y="1636019"/>
            <a:ext cx="730937" cy="460591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1219200" y="4967578"/>
            <a:ext cx="3657600" cy="85410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alatino"/>
              <a:cs typeface="Palatino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219200" y="3565498"/>
            <a:ext cx="3657600" cy="85410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alatino"/>
              <a:cs typeface="Palatino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219200" y="2209800"/>
            <a:ext cx="3657600" cy="838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alatino"/>
              <a:cs typeface="Palatino"/>
            </a:endParaRPr>
          </a:p>
        </p:txBody>
      </p:sp>
      <p:pic>
        <p:nvPicPr>
          <p:cNvPr id="41" name="Picture 4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698540" y="3875895"/>
            <a:ext cx="229327" cy="255317"/>
          </a:xfrm>
          <a:prstGeom prst="rect">
            <a:avLst/>
          </a:prstGeom>
          <a:noFill/>
          <a:ln/>
          <a:effectLst/>
        </p:spPr>
      </p:pic>
      <p:pic>
        <p:nvPicPr>
          <p:cNvPr id="43" name="Picture 42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672805" y="2504295"/>
            <a:ext cx="255317" cy="255317"/>
          </a:xfrm>
          <a:prstGeom prst="rect">
            <a:avLst/>
          </a:prstGeom>
          <a:noFill/>
          <a:ln/>
          <a:effectLst/>
        </p:spPr>
      </p:pic>
      <p:sp>
        <p:nvSpPr>
          <p:cNvPr id="76" name="TextBox 75"/>
          <p:cNvSpPr txBox="1"/>
          <p:nvPr/>
        </p:nvSpPr>
        <p:spPr>
          <a:xfrm>
            <a:off x="14478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latino"/>
                <a:cs typeface="Palatino"/>
              </a:rPr>
              <a:t>  0             0             0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524000" y="3730939"/>
            <a:ext cx="709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latino"/>
                <a:cs typeface="Palatino"/>
              </a:rPr>
              <a:t>2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162800" y="45720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Palatino"/>
                <a:cs typeface="Palatino"/>
              </a:rPr>
              <a:t>Assume no discount!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8981" y="1876171"/>
            <a:ext cx="6428219" cy="234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5715000" y="5334000"/>
            <a:ext cx="5971533" cy="567765"/>
          </a:xfrm>
          <a:prstGeom prst="rect">
            <a:avLst/>
          </a:prstGeom>
          <a:noFill/>
          <a:ln/>
          <a:effectLst/>
        </p:spPr>
      </p:pic>
      <p:sp>
        <p:nvSpPr>
          <p:cNvPr id="19" name="TextBox 18"/>
          <p:cNvSpPr txBox="1"/>
          <p:nvPr/>
        </p:nvSpPr>
        <p:spPr>
          <a:xfrm>
            <a:off x="2819400" y="3733800"/>
            <a:ext cx="709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latino"/>
                <a:cs typeface="Palatino"/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91531" y="3741943"/>
            <a:ext cx="709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latino"/>
                <a:cs typeface="Palatino"/>
              </a:rPr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47800" y="2376112"/>
            <a:ext cx="709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latino"/>
                <a:cs typeface="Palatino"/>
              </a:rPr>
              <a:t>3.5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19931" y="2372380"/>
            <a:ext cx="709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latino"/>
                <a:cs typeface="Palatino"/>
              </a:rPr>
              <a:t>2.5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091530" y="2359700"/>
            <a:ext cx="709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latino"/>
                <a:cs typeface="Palatino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54147759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Convergence*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6375400" cy="4729164"/>
          </a:xfrm>
        </p:spPr>
        <p:txBody>
          <a:bodyPr/>
          <a:lstStyle/>
          <a:p>
            <a:r>
              <a:rPr lang="en-US" sz="2000" dirty="0"/>
              <a:t>How do we know the </a:t>
            </a:r>
            <a:r>
              <a:rPr lang="en-US" sz="2000" dirty="0" err="1"/>
              <a:t>V</a:t>
            </a:r>
            <a:r>
              <a:rPr lang="en-US" sz="2000" baseline="-25000" dirty="0" err="1"/>
              <a:t>k</a:t>
            </a:r>
            <a:r>
              <a:rPr lang="en-US" sz="2000" dirty="0"/>
              <a:t> vectors are going to converge? (assuming 0 &lt; </a:t>
            </a:r>
            <a:r>
              <a:rPr lang="el-GR" sz="2000" dirty="0"/>
              <a:t>γ</a:t>
            </a:r>
            <a:r>
              <a:rPr lang="en-US" sz="2000" dirty="0"/>
              <a:t> &lt; 1)</a:t>
            </a:r>
          </a:p>
          <a:p>
            <a:pPr lvl="1"/>
            <a:endParaRPr lang="en-US" sz="1600" dirty="0"/>
          </a:p>
          <a:p>
            <a:r>
              <a:rPr lang="en-US" sz="2000" dirty="0"/>
              <a:t>Proof Sketch: </a:t>
            </a:r>
          </a:p>
          <a:p>
            <a:pPr lvl="1"/>
            <a:r>
              <a:rPr lang="en-US" sz="1800" dirty="0"/>
              <a:t>For any state </a:t>
            </a:r>
            <a:r>
              <a:rPr lang="en-US" sz="1800" dirty="0" err="1"/>
              <a:t>V</a:t>
            </a:r>
            <a:r>
              <a:rPr lang="en-US" sz="1800" baseline="-25000" dirty="0" err="1"/>
              <a:t>k</a:t>
            </a:r>
            <a:r>
              <a:rPr lang="en-US" sz="1800" dirty="0"/>
              <a:t> and V</a:t>
            </a:r>
            <a:r>
              <a:rPr lang="en-US" sz="1800" baseline="-25000" dirty="0"/>
              <a:t>k+1</a:t>
            </a:r>
            <a:r>
              <a:rPr lang="en-US" sz="1800" dirty="0"/>
              <a:t> can be viewed as depth k+1 </a:t>
            </a:r>
            <a:r>
              <a:rPr lang="en-US" sz="1800" dirty="0" err="1"/>
              <a:t>expectimax</a:t>
            </a:r>
            <a:r>
              <a:rPr lang="en-US" sz="1800" dirty="0"/>
              <a:t> results in nearly identical search trees</a:t>
            </a:r>
          </a:p>
          <a:p>
            <a:pPr lvl="1"/>
            <a:r>
              <a:rPr lang="en-US" sz="1800" dirty="0"/>
              <a:t>The difference is that on the bottom layer, V</a:t>
            </a:r>
            <a:r>
              <a:rPr lang="en-US" sz="1800" baseline="-25000" dirty="0"/>
              <a:t>k+1</a:t>
            </a:r>
            <a:r>
              <a:rPr lang="en-US" sz="1800" dirty="0"/>
              <a:t> has actual rewards while </a:t>
            </a:r>
            <a:r>
              <a:rPr lang="en-US" sz="1800" dirty="0" err="1"/>
              <a:t>V</a:t>
            </a:r>
            <a:r>
              <a:rPr lang="en-US" sz="1800" baseline="-25000" dirty="0" err="1"/>
              <a:t>k</a:t>
            </a:r>
            <a:r>
              <a:rPr lang="en-US" sz="1800" dirty="0"/>
              <a:t> has zeros</a:t>
            </a:r>
          </a:p>
          <a:p>
            <a:pPr lvl="1"/>
            <a:r>
              <a:rPr lang="en-US" sz="1800" dirty="0"/>
              <a:t>That last layer is at best all R</a:t>
            </a:r>
            <a:r>
              <a:rPr lang="en-US" sz="1800" baseline="-25000" dirty="0"/>
              <a:t>MAX</a:t>
            </a:r>
            <a:r>
              <a:rPr lang="en-US" sz="1800" dirty="0"/>
              <a:t> </a:t>
            </a:r>
          </a:p>
          <a:p>
            <a:pPr lvl="1"/>
            <a:r>
              <a:rPr lang="en-US" sz="1800" dirty="0"/>
              <a:t>It is at worst R</a:t>
            </a:r>
            <a:r>
              <a:rPr lang="en-US" sz="1800" baseline="-25000" dirty="0"/>
              <a:t>MIN</a:t>
            </a:r>
            <a:r>
              <a:rPr lang="en-US" sz="1800" dirty="0"/>
              <a:t> </a:t>
            </a:r>
          </a:p>
          <a:p>
            <a:pPr lvl="1"/>
            <a:r>
              <a:rPr lang="en-US" sz="1800" dirty="0"/>
              <a:t>But everything is discounted by </a:t>
            </a:r>
            <a:r>
              <a:rPr lang="el-GR" sz="1800" dirty="0"/>
              <a:t>γ</a:t>
            </a:r>
            <a:r>
              <a:rPr lang="en-US" sz="1800" baseline="30000" dirty="0"/>
              <a:t>k</a:t>
            </a:r>
            <a:r>
              <a:rPr lang="en-US" sz="1800" dirty="0"/>
              <a:t> that far out</a:t>
            </a:r>
          </a:p>
          <a:p>
            <a:pPr lvl="1"/>
            <a:r>
              <a:rPr lang="en-US" sz="1800" dirty="0"/>
              <a:t>So </a:t>
            </a:r>
            <a:r>
              <a:rPr lang="en-US" sz="1800" dirty="0" err="1"/>
              <a:t>V</a:t>
            </a:r>
            <a:r>
              <a:rPr lang="en-US" sz="1800" baseline="-25000" dirty="0" err="1"/>
              <a:t>k</a:t>
            </a:r>
            <a:r>
              <a:rPr lang="en-US" sz="1800" dirty="0"/>
              <a:t> and V</a:t>
            </a:r>
            <a:r>
              <a:rPr lang="en-US" sz="1800" baseline="-25000" dirty="0"/>
              <a:t>k+1</a:t>
            </a:r>
            <a:r>
              <a:rPr lang="en-US" sz="1800" dirty="0"/>
              <a:t> are at most </a:t>
            </a:r>
            <a:r>
              <a:rPr lang="el-GR" sz="1800" dirty="0"/>
              <a:t>γ</a:t>
            </a:r>
            <a:r>
              <a:rPr lang="en-US" sz="1800" baseline="30000" dirty="0"/>
              <a:t>k</a:t>
            </a:r>
            <a:r>
              <a:rPr lang="en-US" sz="1800" dirty="0"/>
              <a:t> </a:t>
            </a:r>
            <a:r>
              <a:rPr lang="en-US" sz="1800" dirty="0" err="1"/>
              <a:t>max|R</a:t>
            </a:r>
            <a:r>
              <a:rPr lang="en-US" sz="1800" dirty="0"/>
              <a:t>| different</a:t>
            </a:r>
          </a:p>
          <a:p>
            <a:pPr lvl="1"/>
            <a:r>
              <a:rPr lang="en-US" sz="1800" dirty="0"/>
              <a:t>So as k increases, the values converge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7239000" y="2304691"/>
            <a:ext cx="2135038" cy="3105509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alatino"/>
              <a:cs typeface="Palatino"/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7368396" y="2304691"/>
            <a:ext cx="1876245" cy="2717321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alatino"/>
              <a:cs typeface="Palatino"/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9697528" y="2304691"/>
            <a:ext cx="2135038" cy="3105509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alatino"/>
              <a:cs typeface="Palatino"/>
            </a:endParaRPr>
          </a:p>
        </p:txBody>
      </p:sp>
      <p:sp>
        <p:nvSpPr>
          <p:cNvPr id="7" name="Isosceles Triangle 6"/>
          <p:cNvSpPr/>
          <p:nvPr/>
        </p:nvSpPr>
        <p:spPr>
          <a:xfrm>
            <a:off x="9826925" y="2304691"/>
            <a:ext cx="1876245" cy="2717321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alatino"/>
              <a:cs typeface="Palatino"/>
            </a:endParaRPr>
          </a:p>
        </p:txBody>
      </p:sp>
      <p:pic>
        <p:nvPicPr>
          <p:cNvPr id="9" name="Picture 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7931118" y="1828939"/>
            <a:ext cx="780241" cy="389057"/>
          </a:xfrm>
          <a:prstGeom prst="rect">
            <a:avLst/>
          </a:prstGeom>
        </p:spPr>
      </p:pic>
      <p:pic>
        <p:nvPicPr>
          <p:cNvPr id="11" name="Picture 1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0219613" y="1828800"/>
            <a:ext cx="1134187" cy="389411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393282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  <p:bldP spid="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Extraction</a:t>
            </a: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7998" y="1295950"/>
            <a:ext cx="6660802" cy="52328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9174999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Actions from Values</a:t>
            </a:r>
          </a:p>
        </p:txBody>
      </p:sp>
      <p:sp>
        <p:nvSpPr>
          <p:cNvPr id="173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Let’s imagine we have the optimal values V*(s)</a:t>
            </a:r>
          </a:p>
          <a:p>
            <a:pPr marL="342882" lvl="1" indent="-342882">
              <a:buClr>
                <a:schemeClr val="accent2"/>
              </a:buClr>
            </a:pPr>
            <a:endParaRPr lang="en-US" sz="2000" dirty="0"/>
          </a:p>
          <a:p>
            <a:r>
              <a:rPr lang="en-US" sz="2800" dirty="0"/>
              <a:t>How should we act?</a:t>
            </a:r>
          </a:p>
          <a:p>
            <a:pPr lvl="1"/>
            <a:r>
              <a:rPr lang="en-US" sz="2400" dirty="0"/>
              <a:t>It’s not obvious!</a:t>
            </a:r>
          </a:p>
          <a:p>
            <a:pPr lvl="1"/>
            <a:endParaRPr lang="en-US" sz="2000" dirty="0"/>
          </a:p>
          <a:p>
            <a:r>
              <a:rPr lang="en-US" sz="2800" dirty="0"/>
              <a:t>We need to do a mini-</a:t>
            </a:r>
            <a:r>
              <a:rPr lang="en-US" sz="2800" dirty="0" err="1"/>
              <a:t>expectimax</a:t>
            </a:r>
            <a:r>
              <a:rPr lang="en-US" sz="2800" dirty="0"/>
              <a:t> (one step)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r>
              <a:rPr lang="en-US" sz="2800" dirty="0"/>
              <a:t>This is called </a:t>
            </a:r>
            <a:r>
              <a:rPr lang="en-US" sz="2800" dirty="0">
                <a:solidFill>
                  <a:srgbClr val="C00000"/>
                </a:solidFill>
              </a:rPr>
              <a:t>policy extraction</a:t>
            </a:r>
            <a:r>
              <a:rPr lang="en-US" sz="2800" dirty="0"/>
              <a:t>, since it gets the policy implied by the values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2828003" y="4648200"/>
            <a:ext cx="6392197" cy="685800"/>
          </a:xfrm>
          <a:prstGeom prst="rect">
            <a:avLst/>
          </a:prstGeom>
          <a:noFill/>
          <a:ln/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5" t="22147" r="62711" b="41695"/>
          <a:stretch/>
        </p:blipFill>
        <p:spPr bwMode="auto">
          <a:xfrm>
            <a:off x="7934801" y="1295400"/>
            <a:ext cx="3647599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1432955" y="4683368"/>
            <a:ext cx="1195552" cy="334755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78009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Actions from Q-Values</a:t>
            </a:r>
          </a:p>
        </p:txBody>
      </p:sp>
      <p:sp>
        <p:nvSpPr>
          <p:cNvPr id="173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Let’s imagine we have the optimal</a:t>
            </a:r>
          </a:p>
          <a:p>
            <a:pPr marL="0" indent="0">
              <a:buNone/>
            </a:pPr>
            <a:r>
              <a:rPr lang="en-US" sz="2800" dirty="0"/>
              <a:t> q-values:</a:t>
            </a:r>
          </a:p>
          <a:p>
            <a:endParaRPr lang="en-US" sz="2800" dirty="0"/>
          </a:p>
          <a:p>
            <a:r>
              <a:rPr lang="en-US" sz="2800" dirty="0"/>
              <a:t>How should we act?</a:t>
            </a:r>
          </a:p>
          <a:p>
            <a:pPr lvl="1"/>
            <a:r>
              <a:rPr lang="en-US" sz="2400" dirty="0"/>
              <a:t>Completely trivial to decide!</a:t>
            </a:r>
          </a:p>
          <a:p>
            <a:pPr marL="457176" lvl="1" indent="0">
              <a:buNone/>
            </a:pPr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r>
              <a:rPr lang="en-US" sz="2800" dirty="0"/>
              <a:t>Important lesson: actions are easier to select from q-values than values!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1" t="20051" r="58223" b="36486"/>
          <a:stretch/>
        </p:blipFill>
        <p:spPr bwMode="auto">
          <a:xfrm>
            <a:off x="7391401" y="1292469"/>
            <a:ext cx="4557346" cy="3456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3199872" y="4093779"/>
            <a:ext cx="2438928" cy="478221"/>
          </a:xfrm>
          <a:prstGeom prst="rect">
            <a:avLst/>
          </a:prstGeom>
          <a:noFill/>
          <a:ln/>
          <a:effectLst/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1813955" y="4081447"/>
            <a:ext cx="1195552" cy="334755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402779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Value Iteration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Value iteration repeats the Bellman updates: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Problem 1: It’s slow – O(S</a:t>
            </a:r>
            <a:r>
              <a:rPr lang="en-US" sz="2800" baseline="30000" dirty="0"/>
              <a:t>2</a:t>
            </a:r>
            <a:r>
              <a:rPr lang="en-US" sz="2800" dirty="0"/>
              <a:t>A) per iteration</a:t>
            </a:r>
          </a:p>
          <a:p>
            <a:endParaRPr lang="en-US" sz="2800" dirty="0"/>
          </a:p>
          <a:p>
            <a:r>
              <a:rPr lang="en-US" sz="2800" dirty="0"/>
              <a:t>Problem 2: The “max” at each state rarely changes</a:t>
            </a:r>
          </a:p>
          <a:p>
            <a:endParaRPr lang="en-US" sz="2800" dirty="0"/>
          </a:p>
          <a:p>
            <a:r>
              <a:rPr lang="en-US" sz="2800" dirty="0"/>
              <a:t>Problem 3: The policy often converges long before the values</a:t>
            </a:r>
          </a:p>
          <a:p>
            <a:pPr lvl="1"/>
            <a:endParaRPr lang="en-US" sz="2400" dirty="0"/>
          </a:p>
          <a:p>
            <a:endParaRPr lang="en-US" sz="2400" dirty="0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066801" y="2362200"/>
            <a:ext cx="6629400" cy="630314"/>
          </a:xfrm>
          <a:prstGeom prst="rect">
            <a:avLst/>
          </a:prstGeom>
          <a:noFill/>
          <a:ln/>
          <a:effectLst/>
        </p:spPr>
      </p:pic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8534400" y="1447800"/>
            <a:ext cx="3048000" cy="2754586"/>
            <a:chOff x="2400" y="1401"/>
            <a:chExt cx="1392" cy="1258"/>
          </a:xfrm>
        </p:grpSpPr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Palatino"/>
                <a:cs typeface="Palatino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21" name="Line 7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  <p:sp>
            <p:nvSpPr>
              <p:cNvPr id="22" name="Line 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  <p:sp>
            <p:nvSpPr>
              <p:cNvPr id="23" name="Line 9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  <p:sp>
            <p:nvSpPr>
              <p:cNvPr id="24" name="Line 1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</p:grp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Palatino"/>
                <a:cs typeface="Palatino"/>
              </a:endParaRPr>
            </a:p>
          </p:txBody>
        </p:sp>
        <p:grpSp>
          <p:nvGrpSpPr>
            <p:cNvPr id="10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7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  <p:sp>
            <p:nvSpPr>
              <p:cNvPr id="18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  <p:sp>
            <p:nvSpPr>
              <p:cNvPr id="19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  <p:sp>
            <p:nvSpPr>
              <p:cNvPr id="20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</p:grpSp>
        <p:sp>
          <p:nvSpPr>
            <p:cNvPr id="11" name="Text Box 17"/>
            <p:cNvSpPr txBox="1">
              <a:spLocks noChangeArrowheads="1"/>
            </p:cNvSpPr>
            <p:nvPr/>
          </p:nvSpPr>
          <p:spPr bwMode="auto">
            <a:xfrm>
              <a:off x="3061" y="1680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C00000"/>
                  </a:solidFill>
                  <a:latin typeface="Palatino"/>
                  <a:cs typeface="Palatino"/>
                </a:rPr>
                <a:t>a</a:t>
              </a:r>
            </a:p>
          </p:txBody>
        </p:sp>
        <p:sp>
          <p:nvSpPr>
            <p:cNvPr id="12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Palatino"/>
                  <a:cs typeface="Palatino"/>
                </a:rPr>
                <a:t>s</a:t>
              </a:r>
            </a:p>
          </p:txBody>
        </p:sp>
        <p:sp>
          <p:nvSpPr>
            <p:cNvPr id="13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Palatino"/>
                  <a:cs typeface="Palatino"/>
                </a:rPr>
                <a:t>s, a</a:t>
              </a:r>
            </a:p>
          </p:txBody>
        </p:sp>
        <p:sp>
          <p:nvSpPr>
            <p:cNvPr id="14" name="Text Box 20"/>
            <p:cNvSpPr txBox="1">
              <a:spLocks noChangeArrowheads="1"/>
            </p:cNvSpPr>
            <p:nvPr/>
          </p:nvSpPr>
          <p:spPr bwMode="auto">
            <a:xfrm>
              <a:off x="2609" y="2261"/>
              <a:ext cx="50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>
                  <a:latin typeface="Palatino"/>
                  <a:cs typeface="Palatino"/>
                </a:rPr>
                <a:t>s,a,s</a:t>
              </a:r>
              <a:r>
                <a:rPr lang="ja-JP" altLang="en-US" sz="2400">
                  <a:latin typeface="Palatino"/>
                  <a:cs typeface="Palatino"/>
                </a:rPr>
                <a:t>’</a:t>
              </a:r>
              <a:endParaRPr lang="en-US" sz="2400" dirty="0">
                <a:latin typeface="Palatino"/>
                <a:cs typeface="Palatino"/>
              </a:endParaRPr>
            </a:p>
          </p:txBody>
        </p:sp>
        <p:sp>
          <p:nvSpPr>
            <p:cNvPr id="15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Palatino"/>
                <a:cs typeface="Palatino"/>
              </a:endParaRPr>
            </a:p>
          </p:txBody>
        </p:sp>
        <p:sp>
          <p:nvSpPr>
            <p:cNvPr id="16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Palatino"/>
                  <a:cs typeface="Palatino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Palatino"/>
                  <a:cs typeface="Palatino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Palatino"/>
                <a:cs typeface="Palatin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296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725" y="1143000"/>
            <a:ext cx="61965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99837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k=100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9.2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746" y="1130418"/>
            <a:ext cx="6190508" cy="572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05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Example: Racing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11379200" cy="4729164"/>
          </a:xfrm>
        </p:spPr>
        <p:txBody>
          <a:bodyPr/>
          <a:lstStyle/>
          <a:p>
            <a:pPr>
              <a:buClrTx/>
            </a:pP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A robot car wants to travel far, quickly</a:t>
            </a:r>
          </a:p>
          <a:p>
            <a:pPr>
              <a:buClrTx/>
            </a:pP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Three states: </a:t>
            </a:r>
            <a:r>
              <a:rPr lang="en-US" sz="2000" dirty="0">
                <a:solidFill>
                  <a:srgbClr val="00B0F0"/>
                </a:solidFill>
                <a:latin typeface="Calibri"/>
                <a:cs typeface="Calibri"/>
              </a:rPr>
              <a:t>Cool</a:t>
            </a: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, </a:t>
            </a:r>
            <a:r>
              <a:rPr lang="en-US" sz="2000" dirty="0">
                <a:solidFill>
                  <a:srgbClr val="7F2727"/>
                </a:solidFill>
                <a:latin typeface="Calibri"/>
                <a:cs typeface="Calibri"/>
              </a:rPr>
              <a:t>Warm</a:t>
            </a: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, Overheated</a:t>
            </a:r>
          </a:p>
          <a:p>
            <a:pPr>
              <a:buClrTx/>
            </a:pP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Two actions: </a:t>
            </a:r>
            <a:r>
              <a:rPr lang="en-US" sz="2000" i="1" dirty="0">
                <a:latin typeface="Calibri"/>
                <a:cs typeface="Calibri"/>
              </a:rPr>
              <a:t>Slow</a:t>
            </a: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, </a:t>
            </a:r>
            <a:r>
              <a:rPr lang="en-US" sz="2000" i="1" dirty="0">
                <a:solidFill>
                  <a:srgbClr val="C00000"/>
                </a:solidFill>
                <a:latin typeface="Calibri"/>
                <a:cs typeface="Calibri"/>
              </a:rPr>
              <a:t>Fast</a:t>
            </a:r>
            <a:endParaRPr lang="en-US" sz="2000" i="1" dirty="0">
              <a:solidFill>
                <a:srgbClr val="0000FF"/>
              </a:solidFill>
              <a:latin typeface="Calibri"/>
              <a:cs typeface="Calibri"/>
            </a:endParaRPr>
          </a:p>
          <a:p>
            <a:pPr>
              <a:buClrTx/>
            </a:pP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Going faster gets double reward</a:t>
            </a:r>
          </a:p>
          <a:p>
            <a:endParaRPr lang="en-US" sz="2000" dirty="0">
              <a:latin typeface="Calibri"/>
              <a:cs typeface="Calibri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38200" y="2286000"/>
            <a:ext cx="11044696" cy="3962400"/>
            <a:chOff x="838200" y="2286000"/>
            <a:chExt cx="11044696" cy="3962400"/>
          </a:xfrm>
        </p:grpSpPr>
        <p:pic>
          <p:nvPicPr>
            <p:cNvPr id="1433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83518" y="3950732"/>
              <a:ext cx="2433764" cy="1600200"/>
            </a:xfrm>
            <a:prstGeom prst="rect">
              <a:avLst/>
            </a:prstGeom>
            <a:noFill/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46913" y="2731532"/>
              <a:ext cx="2660373" cy="1676400"/>
            </a:xfrm>
            <a:prstGeom prst="rect">
              <a:avLst/>
            </a:prstGeom>
            <a:noFill/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300704" y="3798332"/>
              <a:ext cx="2582192" cy="1828800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2057400" y="5341442"/>
              <a:ext cx="2286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B0F0"/>
                  </a:solidFill>
                  <a:latin typeface="Calibri"/>
                  <a:cs typeface="Calibri"/>
                </a:rPr>
                <a:t>Cool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943600" y="4160222"/>
              <a:ext cx="2286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7F2727"/>
                  </a:solidFill>
                  <a:latin typeface="Calibri"/>
                  <a:cs typeface="Calibri"/>
                </a:rPr>
                <a:t>Warm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296400" y="5455622"/>
              <a:ext cx="2286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Overheated</a:t>
              </a:r>
            </a:p>
          </p:txBody>
        </p:sp>
        <p:cxnSp>
          <p:nvCxnSpPr>
            <p:cNvPr id="13" name="Curved Connector 12"/>
            <p:cNvCxnSpPr>
              <a:stCxn id="14338" idx="3"/>
              <a:endCxn id="8" idx="2"/>
            </p:cNvCxnSpPr>
            <p:nvPr/>
          </p:nvCxnSpPr>
          <p:spPr>
            <a:xfrm flipH="1">
              <a:off x="3200400" y="4750832"/>
              <a:ext cx="1219200" cy="990720"/>
            </a:xfrm>
            <a:prstGeom prst="curvedConnector4">
              <a:avLst>
                <a:gd name="adj1" fmla="val -18750"/>
                <a:gd name="adj2" fmla="val 153572"/>
              </a:avLst>
            </a:prstGeom>
            <a:ln w="762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urved Connector 12"/>
            <p:cNvCxnSpPr>
              <a:stCxn id="14338" idx="3"/>
              <a:endCxn id="9" idx="2"/>
            </p:cNvCxnSpPr>
            <p:nvPr/>
          </p:nvCxnSpPr>
          <p:spPr>
            <a:xfrm flipV="1">
              <a:off x="4419600" y="4560332"/>
              <a:ext cx="2667000" cy="190500"/>
            </a:xfrm>
            <a:prstGeom prst="curvedConnector2">
              <a:avLst/>
            </a:prstGeom>
            <a:ln w="762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4724400" y="4788932"/>
              <a:ext cx="9144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C00000"/>
                  </a:solidFill>
                  <a:latin typeface="Calibri"/>
                  <a:cs typeface="Calibri"/>
                </a:rPr>
                <a:t>Fast</a:t>
              </a:r>
            </a:p>
          </p:txBody>
        </p:sp>
        <p:cxnSp>
          <p:nvCxnSpPr>
            <p:cNvPr id="19" name="Curved Connector 12"/>
            <p:cNvCxnSpPr>
              <a:stCxn id="6" idx="0"/>
            </p:cNvCxnSpPr>
            <p:nvPr/>
          </p:nvCxnSpPr>
          <p:spPr>
            <a:xfrm rot="16200000" flipH="1">
              <a:off x="8096250" y="1912382"/>
              <a:ext cx="1447800" cy="3086100"/>
            </a:xfrm>
            <a:prstGeom prst="curvedConnector4">
              <a:avLst>
                <a:gd name="adj1" fmla="val -15789"/>
                <a:gd name="adj2" fmla="val 105099"/>
              </a:avLst>
            </a:prstGeom>
            <a:ln w="762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9144000" y="2731532"/>
              <a:ext cx="9144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C00000"/>
                  </a:solidFill>
                  <a:latin typeface="Calibri"/>
                  <a:cs typeface="Calibri"/>
                </a:rPr>
                <a:t>Fast</a:t>
              </a:r>
            </a:p>
          </p:txBody>
        </p:sp>
        <p:cxnSp>
          <p:nvCxnSpPr>
            <p:cNvPr id="23" name="Curved Connector 12"/>
            <p:cNvCxnSpPr>
              <a:stCxn id="14338" idx="1"/>
            </p:cNvCxnSpPr>
            <p:nvPr/>
          </p:nvCxnSpPr>
          <p:spPr>
            <a:xfrm rot="10800000" flipH="1" flipV="1">
              <a:off x="1981200" y="4750832"/>
              <a:ext cx="152400" cy="190500"/>
            </a:xfrm>
            <a:prstGeom prst="curvedConnector4">
              <a:avLst>
                <a:gd name="adj1" fmla="val -635217"/>
                <a:gd name="adj2" fmla="val 482610"/>
              </a:avLst>
            </a:prstGeom>
            <a:ln w="7620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urved Connector 12"/>
            <p:cNvCxnSpPr>
              <a:stCxn id="6" idx="1"/>
              <a:endCxn id="14338" idx="0"/>
            </p:cNvCxnSpPr>
            <p:nvPr/>
          </p:nvCxnSpPr>
          <p:spPr>
            <a:xfrm rot="10800000" flipV="1">
              <a:off x="3200400" y="3569732"/>
              <a:ext cx="2743200" cy="381000"/>
            </a:xfrm>
            <a:prstGeom prst="curvedConnector2">
              <a:avLst/>
            </a:prstGeom>
            <a:ln w="7620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990600" y="4331732"/>
              <a:ext cx="9144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chemeClr val="accent6"/>
                  </a:solidFill>
                  <a:latin typeface="Calibri"/>
                  <a:cs typeface="Calibri"/>
                </a:rPr>
                <a:t>Slow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495800" y="3112532"/>
              <a:ext cx="9144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chemeClr val="accent6"/>
                  </a:solidFill>
                  <a:latin typeface="Calibri"/>
                  <a:cs typeface="Calibri"/>
                </a:rPr>
                <a:t>Slow</a:t>
              </a:r>
            </a:p>
          </p:txBody>
        </p:sp>
        <p:cxnSp>
          <p:nvCxnSpPr>
            <p:cNvPr id="60" name="Curved Connector 12"/>
            <p:cNvCxnSpPr/>
            <p:nvPr/>
          </p:nvCxnSpPr>
          <p:spPr>
            <a:xfrm rot="16200000" flipH="1" flipV="1">
              <a:off x="5962650" y="3398282"/>
              <a:ext cx="152400" cy="190500"/>
            </a:xfrm>
            <a:prstGeom prst="curvedConnector4">
              <a:avLst>
                <a:gd name="adj1" fmla="val -635217"/>
                <a:gd name="adj2" fmla="val 482610"/>
              </a:avLst>
            </a:prstGeom>
            <a:ln w="76200">
              <a:solidFill>
                <a:schemeClr val="accent2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4572000" y="3645932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  <a:latin typeface="Calibri"/>
                  <a:cs typeface="Calibri"/>
                </a:rPr>
                <a:t>0.5 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800600" y="22860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  <a:latin typeface="Calibri"/>
                  <a:cs typeface="Calibri"/>
                </a:rPr>
                <a:t>0.5 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724400" y="53340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  <a:latin typeface="Calibri"/>
                  <a:cs typeface="Calibri"/>
                </a:rPr>
                <a:t>0.5 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867400" y="4788932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  <a:latin typeface="Calibri"/>
                  <a:cs typeface="Calibri"/>
                </a:rPr>
                <a:t>0.5 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838200" y="5627132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  <a:latin typeface="Calibri"/>
                  <a:cs typeface="Calibri"/>
                </a:rPr>
                <a:t>1.0 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0210800" y="2579132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  <a:latin typeface="Calibri"/>
                  <a:cs typeface="Calibri"/>
                </a:rPr>
                <a:t>1.0 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905000" y="54864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  <a:latin typeface="Calibri"/>
                  <a:cs typeface="Calibri"/>
                </a:rPr>
                <a:t>+1 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581400" y="3288268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  <a:latin typeface="Calibri"/>
                  <a:cs typeface="Calibri"/>
                </a:rPr>
                <a:t>+1 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943600" y="22860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  <a:latin typeface="Calibri"/>
                  <a:cs typeface="Calibri"/>
                </a:rPr>
                <a:t>+1 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648200" y="5879068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  <a:latin typeface="Calibri"/>
                  <a:cs typeface="Calibri"/>
                </a:rPr>
                <a:t>+2 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477000" y="4788415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  <a:latin typeface="Calibri"/>
                  <a:cs typeface="Calibri"/>
                </a:rPr>
                <a:t>+2 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0668000" y="31242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  <a:latin typeface="Calibri"/>
                  <a:cs typeface="Calibri"/>
                </a:rPr>
                <a:t>-10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929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Racing Search Tree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3362" y="1295400"/>
            <a:ext cx="928190" cy="610285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54642" y="3124200"/>
            <a:ext cx="1014614" cy="639346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24561" y="4941332"/>
            <a:ext cx="984797" cy="697468"/>
          </a:xfrm>
          <a:prstGeom prst="rect">
            <a:avLst/>
          </a:prstGeom>
          <a:noFill/>
        </p:spPr>
      </p:pic>
      <p:sp>
        <p:nvSpPr>
          <p:cNvPr id="8" name="Oval 7"/>
          <p:cNvSpPr/>
          <p:nvPr/>
        </p:nvSpPr>
        <p:spPr>
          <a:xfrm>
            <a:off x="1770678" y="2209800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790478" y="2209800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5" idx="2"/>
            <a:endCxn id="9" idx="1"/>
          </p:cNvCxnSpPr>
          <p:nvPr/>
        </p:nvCxnSpPr>
        <p:spPr>
          <a:xfrm>
            <a:off x="5207457" y="1905685"/>
            <a:ext cx="2627658" cy="348752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2"/>
            <a:endCxn id="8" idx="7"/>
          </p:cNvCxnSpPr>
          <p:nvPr/>
        </p:nvCxnSpPr>
        <p:spPr>
          <a:xfrm flipH="1">
            <a:off x="2030841" y="1905685"/>
            <a:ext cx="3176616" cy="348752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6004" y="3124200"/>
            <a:ext cx="928190" cy="610285"/>
          </a:xfrm>
          <a:prstGeom prst="rect">
            <a:avLst/>
          </a:prstGeom>
          <a:noFill/>
        </p:spPr>
      </p:pic>
      <p:cxnSp>
        <p:nvCxnSpPr>
          <p:cNvPr id="17" name="Straight Arrow Connector 16"/>
          <p:cNvCxnSpPr>
            <a:stCxn id="9" idx="4"/>
            <a:endCxn id="16" idx="0"/>
          </p:cNvCxnSpPr>
          <p:nvPr/>
        </p:nvCxnSpPr>
        <p:spPr>
          <a:xfrm flipH="1">
            <a:off x="6030099" y="2514600"/>
            <a:ext cx="1912779" cy="609600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4"/>
            <a:endCxn id="6" idx="0"/>
          </p:cNvCxnSpPr>
          <p:nvPr/>
        </p:nvCxnSpPr>
        <p:spPr>
          <a:xfrm>
            <a:off x="7942878" y="2514600"/>
            <a:ext cx="2219072" cy="609600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1204" y="3123515"/>
            <a:ext cx="928190" cy="610285"/>
          </a:xfrm>
          <a:prstGeom prst="rect">
            <a:avLst/>
          </a:prstGeom>
          <a:noFill/>
        </p:spPr>
      </p:pic>
      <p:cxnSp>
        <p:nvCxnSpPr>
          <p:cNvPr id="26" name="Straight Arrow Connector 25"/>
          <p:cNvCxnSpPr>
            <a:stCxn id="8" idx="4"/>
            <a:endCxn id="25" idx="0"/>
          </p:cNvCxnSpPr>
          <p:nvPr/>
        </p:nvCxnSpPr>
        <p:spPr>
          <a:xfrm flipH="1">
            <a:off x="1915299" y="2514600"/>
            <a:ext cx="7779" cy="60891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72842" y="5029200"/>
            <a:ext cx="1014614" cy="639346"/>
          </a:xfrm>
          <a:prstGeom prst="rect">
            <a:avLst/>
          </a:prstGeom>
          <a:noFill/>
        </p:spPr>
      </p:pic>
      <p:sp>
        <p:nvSpPr>
          <p:cNvPr id="30" name="Oval 29"/>
          <p:cNvSpPr/>
          <p:nvPr/>
        </p:nvSpPr>
        <p:spPr>
          <a:xfrm>
            <a:off x="764520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780040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>
            <a:stCxn id="25" idx="2"/>
            <a:endCxn id="31" idx="1"/>
          </p:cNvCxnSpPr>
          <p:nvPr/>
        </p:nvCxnSpPr>
        <p:spPr>
          <a:xfrm>
            <a:off x="1915299" y="3733800"/>
            <a:ext cx="909378" cy="424952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5" idx="2"/>
            <a:endCxn id="30" idx="7"/>
          </p:cNvCxnSpPr>
          <p:nvPr/>
        </p:nvCxnSpPr>
        <p:spPr>
          <a:xfrm flipH="1">
            <a:off x="1024683" y="3733800"/>
            <a:ext cx="890616" cy="424952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0804" y="5029200"/>
            <a:ext cx="928190" cy="610285"/>
          </a:xfrm>
          <a:prstGeom prst="rect">
            <a:avLst/>
          </a:prstGeom>
          <a:noFill/>
        </p:spPr>
      </p:pic>
      <p:cxnSp>
        <p:nvCxnSpPr>
          <p:cNvPr id="35" name="Straight Arrow Connector 34"/>
          <p:cNvCxnSpPr>
            <a:stCxn id="31" idx="4"/>
            <a:endCxn id="34" idx="0"/>
          </p:cNvCxnSpPr>
          <p:nvPr/>
        </p:nvCxnSpPr>
        <p:spPr>
          <a:xfrm flipH="1">
            <a:off x="2524899" y="4418915"/>
            <a:ext cx="407541" cy="61028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1" idx="4"/>
            <a:endCxn id="29" idx="0"/>
          </p:cNvCxnSpPr>
          <p:nvPr/>
        </p:nvCxnSpPr>
        <p:spPr>
          <a:xfrm>
            <a:off x="2932440" y="4418915"/>
            <a:ext cx="447710" cy="61028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0604" y="5027830"/>
            <a:ext cx="928190" cy="610285"/>
          </a:xfrm>
          <a:prstGeom prst="rect">
            <a:avLst/>
          </a:prstGeom>
          <a:noFill/>
        </p:spPr>
      </p:pic>
      <p:cxnSp>
        <p:nvCxnSpPr>
          <p:cNvPr id="38" name="Straight Arrow Connector 37"/>
          <p:cNvCxnSpPr>
            <a:stCxn id="30" idx="4"/>
            <a:endCxn id="37" idx="0"/>
          </p:cNvCxnSpPr>
          <p:nvPr/>
        </p:nvCxnSpPr>
        <p:spPr>
          <a:xfrm>
            <a:off x="916920" y="4418915"/>
            <a:ext cx="7779" cy="60891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4863762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/>
          <p:cNvCxnSpPr>
            <a:endCxn id="53" idx="7"/>
          </p:cNvCxnSpPr>
          <p:nvPr/>
        </p:nvCxnSpPr>
        <p:spPr>
          <a:xfrm flipH="1">
            <a:off x="5123925" y="3733800"/>
            <a:ext cx="890616" cy="424952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9846" y="5027830"/>
            <a:ext cx="928190" cy="610285"/>
          </a:xfrm>
          <a:prstGeom prst="rect">
            <a:avLst/>
          </a:prstGeom>
          <a:noFill/>
        </p:spPr>
      </p:pic>
      <p:cxnSp>
        <p:nvCxnSpPr>
          <p:cNvPr id="61" name="Straight Arrow Connector 60"/>
          <p:cNvCxnSpPr>
            <a:stCxn id="53" idx="4"/>
            <a:endCxn id="60" idx="0"/>
          </p:cNvCxnSpPr>
          <p:nvPr/>
        </p:nvCxnSpPr>
        <p:spPr>
          <a:xfrm>
            <a:off x="5016162" y="4418915"/>
            <a:ext cx="7779" cy="60891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87642" y="5029200"/>
            <a:ext cx="1014614" cy="639346"/>
          </a:xfrm>
          <a:prstGeom prst="rect">
            <a:avLst/>
          </a:prstGeom>
          <a:noFill/>
        </p:spPr>
      </p:pic>
      <p:sp>
        <p:nvSpPr>
          <p:cNvPr id="65" name="Oval 64"/>
          <p:cNvSpPr/>
          <p:nvPr/>
        </p:nvSpPr>
        <p:spPr>
          <a:xfrm>
            <a:off x="6894840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Arrow Connector 65"/>
          <p:cNvCxnSpPr>
            <a:stCxn id="16" idx="2"/>
            <a:endCxn id="65" idx="1"/>
          </p:cNvCxnSpPr>
          <p:nvPr/>
        </p:nvCxnSpPr>
        <p:spPr>
          <a:xfrm>
            <a:off x="6030099" y="3734485"/>
            <a:ext cx="909378" cy="424267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5604" y="5029200"/>
            <a:ext cx="928190" cy="610285"/>
          </a:xfrm>
          <a:prstGeom prst="rect">
            <a:avLst/>
          </a:prstGeom>
          <a:noFill/>
        </p:spPr>
      </p:pic>
      <p:cxnSp>
        <p:nvCxnSpPr>
          <p:cNvPr id="68" name="Straight Arrow Connector 67"/>
          <p:cNvCxnSpPr>
            <a:stCxn id="65" idx="4"/>
            <a:endCxn id="67" idx="0"/>
          </p:cNvCxnSpPr>
          <p:nvPr/>
        </p:nvCxnSpPr>
        <p:spPr>
          <a:xfrm flipH="1">
            <a:off x="6639699" y="4418915"/>
            <a:ext cx="407541" cy="61028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65" idx="4"/>
            <a:endCxn id="64" idx="0"/>
          </p:cNvCxnSpPr>
          <p:nvPr/>
        </p:nvCxnSpPr>
        <p:spPr>
          <a:xfrm>
            <a:off x="7047240" y="4418915"/>
            <a:ext cx="447710" cy="61028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45042" y="5028515"/>
            <a:ext cx="1014614" cy="639346"/>
          </a:xfrm>
          <a:prstGeom prst="rect">
            <a:avLst/>
          </a:prstGeom>
          <a:noFill/>
        </p:spPr>
      </p:pic>
      <p:sp>
        <p:nvSpPr>
          <p:cNvPr id="72" name="Oval 71"/>
          <p:cNvSpPr/>
          <p:nvPr/>
        </p:nvSpPr>
        <p:spPr>
          <a:xfrm>
            <a:off x="8952240" y="4113430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Arrow Connector 72"/>
          <p:cNvCxnSpPr>
            <a:stCxn id="6" idx="2"/>
            <a:endCxn id="72" idx="7"/>
          </p:cNvCxnSpPr>
          <p:nvPr/>
        </p:nvCxnSpPr>
        <p:spPr>
          <a:xfrm flipH="1">
            <a:off x="9212403" y="3763546"/>
            <a:ext cx="949547" cy="394521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33004" y="5028515"/>
            <a:ext cx="928190" cy="610285"/>
          </a:xfrm>
          <a:prstGeom prst="rect">
            <a:avLst/>
          </a:prstGeom>
          <a:noFill/>
        </p:spPr>
      </p:pic>
      <p:cxnSp>
        <p:nvCxnSpPr>
          <p:cNvPr id="75" name="Straight Arrow Connector 74"/>
          <p:cNvCxnSpPr>
            <a:stCxn id="72" idx="4"/>
            <a:endCxn id="74" idx="0"/>
          </p:cNvCxnSpPr>
          <p:nvPr/>
        </p:nvCxnSpPr>
        <p:spPr>
          <a:xfrm flipH="1">
            <a:off x="8697099" y="4418230"/>
            <a:ext cx="407541" cy="61028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72" idx="4"/>
            <a:endCxn id="71" idx="0"/>
          </p:cNvCxnSpPr>
          <p:nvPr/>
        </p:nvCxnSpPr>
        <p:spPr>
          <a:xfrm>
            <a:off x="9104640" y="4418230"/>
            <a:ext cx="447710" cy="61028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/>
          <p:cNvSpPr/>
          <p:nvPr/>
        </p:nvSpPr>
        <p:spPr>
          <a:xfrm>
            <a:off x="11119941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Arrow Connector 79"/>
          <p:cNvCxnSpPr>
            <a:stCxn id="6" idx="2"/>
            <a:endCxn id="79" idx="1"/>
          </p:cNvCxnSpPr>
          <p:nvPr/>
        </p:nvCxnSpPr>
        <p:spPr>
          <a:xfrm>
            <a:off x="10161950" y="3763546"/>
            <a:ext cx="1002628" cy="395206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79" idx="4"/>
          </p:cNvCxnSpPr>
          <p:nvPr/>
        </p:nvCxnSpPr>
        <p:spPr>
          <a:xfrm>
            <a:off x="11272341" y="4418915"/>
            <a:ext cx="7779" cy="60891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7796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MDP Search Trees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5237"/>
            <a:ext cx="11201400" cy="4525963"/>
          </a:xfrm>
        </p:spPr>
        <p:txBody>
          <a:bodyPr/>
          <a:lstStyle/>
          <a:p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Each MDP state projects an </a:t>
            </a:r>
            <a:r>
              <a:rPr lang="en-US" sz="2400" dirty="0" err="1">
                <a:latin typeface="Palatino" pitchFamily="2" charset="77"/>
                <a:ea typeface="Palatino" pitchFamily="2" charset="77"/>
                <a:cs typeface="Calibri"/>
              </a:rPr>
              <a:t>expectimax</a:t>
            </a:r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-like search tree</a:t>
            </a:r>
          </a:p>
        </p:txBody>
      </p:sp>
      <p:sp>
        <p:nvSpPr>
          <p:cNvPr id="35843" name="AutoShape 4"/>
          <p:cNvSpPr>
            <a:spLocks noChangeArrowheads="1"/>
          </p:cNvSpPr>
          <p:nvPr/>
        </p:nvSpPr>
        <p:spPr bwMode="auto">
          <a:xfrm>
            <a:off x="5486400" y="2133600"/>
            <a:ext cx="457200" cy="365125"/>
          </a:xfrm>
          <a:prstGeom prst="triangle">
            <a:avLst>
              <a:gd name="adj" fmla="val 50000"/>
            </a:avLst>
          </a:prstGeom>
          <a:solidFill>
            <a:srgbClr val="8FAA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Palatino" pitchFamily="2" charset="77"/>
              <a:ea typeface="Palatino" pitchFamily="2" charset="77"/>
              <a:cs typeface="Calibri"/>
            </a:endParaRPr>
          </a:p>
        </p:txBody>
      </p:sp>
      <p:sp>
        <p:nvSpPr>
          <p:cNvPr id="35844" name="AutoShape 5"/>
          <p:cNvSpPr>
            <a:spLocks noChangeArrowheads="1"/>
          </p:cNvSpPr>
          <p:nvPr/>
        </p:nvSpPr>
        <p:spPr bwMode="auto">
          <a:xfrm>
            <a:off x="5334000" y="5121275"/>
            <a:ext cx="457200" cy="365125"/>
          </a:xfrm>
          <a:prstGeom prst="triangle">
            <a:avLst>
              <a:gd name="adj" fmla="val 50000"/>
            </a:avLst>
          </a:prstGeom>
          <a:solidFill>
            <a:srgbClr val="8FAA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endParaRPr lang="en-US">
              <a:latin typeface="Palatino" pitchFamily="2" charset="77"/>
              <a:ea typeface="Palatino" pitchFamily="2" charset="77"/>
              <a:cs typeface="Calibri"/>
            </a:endParaRPr>
          </a:p>
        </p:txBody>
      </p:sp>
      <p:grpSp>
        <p:nvGrpSpPr>
          <p:cNvPr id="35845" name="Group 6"/>
          <p:cNvGrpSpPr>
            <a:grpSpLocks/>
          </p:cNvGrpSpPr>
          <p:nvPr/>
        </p:nvGrpSpPr>
        <p:grpSpPr bwMode="auto">
          <a:xfrm>
            <a:off x="3886200" y="2514600"/>
            <a:ext cx="3733800" cy="1066800"/>
            <a:chOff x="1584" y="1680"/>
            <a:chExt cx="2352" cy="336"/>
          </a:xfrm>
        </p:grpSpPr>
        <p:sp>
          <p:nvSpPr>
            <p:cNvPr id="35869" name="Line 7"/>
            <p:cNvSpPr>
              <a:spLocks noChangeShapeType="1"/>
            </p:cNvSpPr>
            <p:nvPr/>
          </p:nvSpPr>
          <p:spPr bwMode="auto">
            <a:xfrm flipH="1">
              <a:off x="1584" y="1680"/>
              <a:ext cx="115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  <p:sp>
          <p:nvSpPr>
            <p:cNvPr id="35870" name="Line 8"/>
            <p:cNvSpPr>
              <a:spLocks noChangeShapeType="1"/>
            </p:cNvSpPr>
            <p:nvPr/>
          </p:nvSpPr>
          <p:spPr bwMode="auto">
            <a:xfrm>
              <a:off x="2736" y="1680"/>
              <a:ext cx="120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  <p:sp>
          <p:nvSpPr>
            <p:cNvPr id="35871" name="Line 9"/>
            <p:cNvSpPr>
              <a:spLocks noChangeShapeType="1"/>
            </p:cNvSpPr>
            <p:nvPr/>
          </p:nvSpPr>
          <p:spPr bwMode="auto">
            <a:xfrm flipH="1">
              <a:off x="2304" y="1680"/>
              <a:ext cx="432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  <p:sp>
          <p:nvSpPr>
            <p:cNvPr id="35872" name="Line 10"/>
            <p:cNvSpPr>
              <a:spLocks noChangeShapeType="1"/>
            </p:cNvSpPr>
            <p:nvPr/>
          </p:nvSpPr>
          <p:spPr bwMode="auto">
            <a:xfrm>
              <a:off x="2736" y="1680"/>
              <a:ext cx="43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</p:grpSp>
      <p:sp>
        <p:nvSpPr>
          <p:cNvPr id="35846" name="Oval 11"/>
          <p:cNvSpPr>
            <a:spLocks noChangeArrowheads="1"/>
          </p:cNvSpPr>
          <p:nvPr/>
        </p:nvSpPr>
        <p:spPr bwMode="auto">
          <a:xfrm>
            <a:off x="4876800" y="3581400"/>
            <a:ext cx="381000" cy="381000"/>
          </a:xfrm>
          <a:prstGeom prst="ellipse">
            <a:avLst/>
          </a:prstGeom>
          <a:solidFill>
            <a:srgbClr val="B8EA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Palatino" pitchFamily="2" charset="77"/>
              <a:ea typeface="Palatino" pitchFamily="2" charset="77"/>
              <a:cs typeface="Calibri"/>
            </a:endParaRPr>
          </a:p>
        </p:txBody>
      </p:sp>
      <p:grpSp>
        <p:nvGrpSpPr>
          <p:cNvPr id="35847" name="Group 12"/>
          <p:cNvGrpSpPr>
            <a:grpSpLocks/>
          </p:cNvGrpSpPr>
          <p:nvPr/>
        </p:nvGrpSpPr>
        <p:grpSpPr bwMode="auto">
          <a:xfrm>
            <a:off x="3505200" y="3962400"/>
            <a:ext cx="3124200" cy="1143000"/>
            <a:chOff x="1536" y="2400"/>
            <a:chExt cx="1584" cy="624"/>
          </a:xfrm>
        </p:grpSpPr>
        <p:sp>
          <p:nvSpPr>
            <p:cNvPr id="35865" name="Line 13"/>
            <p:cNvSpPr>
              <a:spLocks noChangeShapeType="1"/>
            </p:cNvSpPr>
            <p:nvPr/>
          </p:nvSpPr>
          <p:spPr bwMode="auto">
            <a:xfrm flipH="1">
              <a:off x="1536" y="2400"/>
              <a:ext cx="776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  <p:sp>
          <p:nvSpPr>
            <p:cNvPr id="35866" name="Line 14"/>
            <p:cNvSpPr>
              <a:spLocks noChangeShapeType="1"/>
            </p:cNvSpPr>
            <p:nvPr/>
          </p:nvSpPr>
          <p:spPr bwMode="auto">
            <a:xfrm>
              <a:off x="2312" y="2400"/>
              <a:ext cx="808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  <p:sp>
          <p:nvSpPr>
            <p:cNvPr id="35867" name="Line 15"/>
            <p:cNvSpPr>
              <a:spLocks noChangeShapeType="1"/>
            </p:cNvSpPr>
            <p:nvPr/>
          </p:nvSpPr>
          <p:spPr bwMode="auto">
            <a:xfrm flipH="1">
              <a:off x="2021" y="2400"/>
              <a:ext cx="291" cy="62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  <p:sp>
          <p:nvSpPr>
            <p:cNvPr id="35868" name="Line 16"/>
            <p:cNvSpPr>
              <a:spLocks noChangeShapeType="1"/>
            </p:cNvSpPr>
            <p:nvPr/>
          </p:nvSpPr>
          <p:spPr bwMode="auto">
            <a:xfrm>
              <a:off x="2312" y="2400"/>
              <a:ext cx="280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</p:grpSp>
      <p:sp>
        <p:nvSpPr>
          <p:cNvPr id="35848" name="Text Box 17"/>
          <p:cNvSpPr txBox="1">
            <a:spLocks noChangeArrowheads="1"/>
          </p:cNvSpPr>
          <p:nvPr/>
        </p:nvSpPr>
        <p:spPr bwMode="auto">
          <a:xfrm>
            <a:off x="5410200" y="2833688"/>
            <a:ext cx="38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a</a:t>
            </a:r>
          </a:p>
        </p:txBody>
      </p:sp>
      <p:sp>
        <p:nvSpPr>
          <p:cNvPr id="35849" name="Text Box 18"/>
          <p:cNvSpPr txBox="1">
            <a:spLocks noChangeArrowheads="1"/>
          </p:cNvSpPr>
          <p:nvPr/>
        </p:nvSpPr>
        <p:spPr bwMode="auto">
          <a:xfrm>
            <a:off x="5943600" y="21336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  <a:latin typeface="Palatino" pitchFamily="2" charset="77"/>
                <a:ea typeface="Palatino" pitchFamily="2" charset="77"/>
                <a:cs typeface="Calibri"/>
              </a:rPr>
              <a:t>s</a:t>
            </a:r>
          </a:p>
        </p:txBody>
      </p:sp>
      <p:sp>
        <p:nvSpPr>
          <p:cNvPr id="35850" name="Text Box 19"/>
          <p:cNvSpPr txBox="1">
            <a:spLocks noChangeArrowheads="1"/>
          </p:cNvSpPr>
          <p:nvPr/>
        </p:nvSpPr>
        <p:spPr bwMode="auto">
          <a:xfrm>
            <a:off x="5791200" y="51054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</a:rPr>
              <a:t>s</a:t>
            </a:r>
            <a:r>
              <a:rPr lang="ja-JP" altLang="en-US">
                <a:solidFill>
                  <a:schemeClr val="accent2"/>
                </a:solidFill>
                <a:latin typeface="Palatino" pitchFamily="2" charset="77"/>
                <a:cs typeface="Calibri"/>
              </a:rPr>
              <a:t>’</a:t>
            </a:r>
            <a:endParaRPr lang="en-US" dirty="0">
              <a:solidFill>
                <a:schemeClr val="accent2"/>
              </a:solidFill>
              <a:latin typeface="Palatino" pitchFamily="2" charset="77"/>
              <a:ea typeface="Palatino" pitchFamily="2" charset="77"/>
              <a:cs typeface="Calibri"/>
            </a:endParaRPr>
          </a:p>
        </p:txBody>
      </p:sp>
      <p:sp>
        <p:nvSpPr>
          <p:cNvPr id="35851" name="Text Box 20"/>
          <p:cNvSpPr txBox="1">
            <a:spLocks noChangeArrowheads="1"/>
          </p:cNvSpPr>
          <p:nvPr/>
        </p:nvSpPr>
        <p:spPr bwMode="auto">
          <a:xfrm>
            <a:off x="5257800" y="35814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8000"/>
                </a:solidFill>
                <a:latin typeface="Palatino" pitchFamily="2" charset="77"/>
                <a:ea typeface="Palatino" pitchFamily="2" charset="77"/>
                <a:cs typeface="Calibri"/>
              </a:rPr>
              <a:t>s, a</a:t>
            </a:r>
          </a:p>
        </p:txBody>
      </p:sp>
      <p:grpSp>
        <p:nvGrpSpPr>
          <p:cNvPr id="35852" name="Group 21"/>
          <p:cNvGrpSpPr>
            <a:grpSpLocks/>
          </p:cNvGrpSpPr>
          <p:nvPr/>
        </p:nvGrpSpPr>
        <p:grpSpPr bwMode="auto">
          <a:xfrm>
            <a:off x="3733800" y="5486400"/>
            <a:ext cx="3733800" cy="533400"/>
            <a:chOff x="1584" y="1680"/>
            <a:chExt cx="2352" cy="336"/>
          </a:xfrm>
        </p:grpSpPr>
        <p:sp>
          <p:nvSpPr>
            <p:cNvPr id="35861" name="Line 22"/>
            <p:cNvSpPr>
              <a:spLocks noChangeShapeType="1"/>
            </p:cNvSpPr>
            <p:nvPr/>
          </p:nvSpPr>
          <p:spPr bwMode="auto">
            <a:xfrm flipH="1">
              <a:off x="1584" y="1680"/>
              <a:ext cx="115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  <p:sp>
          <p:nvSpPr>
            <p:cNvPr id="35862" name="Line 23"/>
            <p:cNvSpPr>
              <a:spLocks noChangeShapeType="1"/>
            </p:cNvSpPr>
            <p:nvPr/>
          </p:nvSpPr>
          <p:spPr bwMode="auto">
            <a:xfrm>
              <a:off x="2736" y="1680"/>
              <a:ext cx="120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  <p:sp>
          <p:nvSpPr>
            <p:cNvPr id="35863" name="Line 24"/>
            <p:cNvSpPr>
              <a:spLocks noChangeShapeType="1"/>
            </p:cNvSpPr>
            <p:nvPr/>
          </p:nvSpPr>
          <p:spPr bwMode="auto">
            <a:xfrm flipH="1">
              <a:off x="2304" y="1680"/>
              <a:ext cx="432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  <p:sp>
          <p:nvSpPr>
            <p:cNvPr id="35864" name="Line 25"/>
            <p:cNvSpPr>
              <a:spLocks noChangeShapeType="1"/>
            </p:cNvSpPr>
            <p:nvPr/>
          </p:nvSpPr>
          <p:spPr bwMode="auto">
            <a:xfrm>
              <a:off x="2736" y="1680"/>
              <a:ext cx="43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</p:grpSp>
      <p:sp>
        <p:nvSpPr>
          <p:cNvPr id="35853" name="Freeform 26"/>
          <p:cNvSpPr>
            <a:spLocks/>
          </p:cNvSpPr>
          <p:nvPr/>
        </p:nvSpPr>
        <p:spPr bwMode="auto">
          <a:xfrm>
            <a:off x="5486400" y="4167188"/>
            <a:ext cx="2133600" cy="404812"/>
          </a:xfrm>
          <a:custGeom>
            <a:avLst/>
            <a:gdLst>
              <a:gd name="T0" fmla="*/ 0 w 1344"/>
              <a:gd name="T1" fmla="*/ 2147483647 h 255"/>
              <a:gd name="T2" fmla="*/ 2147483647 w 1344"/>
              <a:gd name="T3" fmla="*/ 2147483647 h 255"/>
              <a:gd name="T4" fmla="*/ 2147483647 w 1344"/>
              <a:gd name="T5" fmla="*/ 2147483647 h 255"/>
              <a:gd name="T6" fmla="*/ 0 60000 65536"/>
              <a:gd name="T7" fmla="*/ 0 60000 65536"/>
              <a:gd name="T8" fmla="*/ 0 60000 65536"/>
              <a:gd name="T9" fmla="*/ 0 w 1344"/>
              <a:gd name="T10" fmla="*/ 0 h 255"/>
              <a:gd name="T11" fmla="*/ 1344 w 1344"/>
              <a:gd name="T12" fmla="*/ 255 h 2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44" h="255">
                <a:moveTo>
                  <a:pt x="0" y="255"/>
                </a:moveTo>
                <a:cubicBezTo>
                  <a:pt x="79" y="219"/>
                  <a:pt x="251" y="80"/>
                  <a:pt x="475" y="40"/>
                </a:cubicBezTo>
                <a:cubicBezTo>
                  <a:pt x="699" y="0"/>
                  <a:pt x="1199" y="19"/>
                  <a:pt x="1344" y="15"/>
                </a:cubicBezTo>
              </a:path>
            </a:pathLst>
          </a:custGeom>
          <a:noFill/>
          <a:ln w="50800">
            <a:solidFill>
              <a:srgbClr val="C0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>
              <a:latin typeface="Palatino" pitchFamily="2" charset="77"/>
              <a:ea typeface="Palatino" pitchFamily="2" charset="77"/>
              <a:cs typeface="Calibri"/>
            </a:endParaRPr>
          </a:p>
        </p:txBody>
      </p:sp>
      <p:sp>
        <p:nvSpPr>
          <p:cNvPr id="35854" name="Text Box 27"/>
          <p:cNvSpPr txBox="1">
            <a:spLocks noChangeArrowheads="1"/>
          </p:cNvSpPr>
          <p:nvPr/>
        </p:nvSpPr>
        <p:spPr bwMode="auto">
          <a:xfrm>
            <a:off x="7772400" y="3962400"/>
            <a:ext cx="28194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(</a:t>
            </a:r>
            <a:r>
              <a:rPr lang="en-US" dirty="0" err="1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s,a,s</a:t>
            </a:r>
            <a:r>
              <a:rPr lang="en-US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’</a:t>
            </a:r>
            <a:r>
              <a:rPr lang="en-US" altLang="ja-JP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) called a </a:t>
            </a:r>
            <a:r>
              <a:rPr lang="en-US" altLang="ja-JP" i="1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transition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T(</a:t>
            </a:r>
            <a:r>
              <a:rPr lang="en-US" dirty="0" err="1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s,a,s</a:t>
            </a:r>
            <a:r>
              <a:rPr lang="en-US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’</a:t>
            </a:r>
            <a:r>
              <a:rPr lang="en-US" altLang="ja-JP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) = P(s’|</a:t>
            </a:r>
            <a:r>
              <a:rPr lang="en-US" altLang="ja-JP" dirty="0" err="1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s,a</a:t>
            </a:r>
            <a:r>
              <a:rPr lang="en-US" altLang="ja-JP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R(</a:t>
            </a:r>
            <a:r>
              <a:rPr lang="en-US" dirty="0" err="1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s,a,s</a:t>
            </a:r>
            <a:r>
              <a:rPr lang="en-US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’</a:t>
            </a:r>
            <a:r>
              <a:rPr lang="en-US" altLang="ja-JP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)</a:t>
            </a:r>
            <a:endParaRPr lang="en-US" dirty="0">
              <a:solidFill>
                <a:srgbClr val="C00000"/>
              </a:solidFill>
              <a:latin typeface="Palatino" pitchFamily="2" charset="77"/>
              <a:ea typeface="Palatino" pitchFamily="2" charset="77"/>
              <a:cs typeface="Calibri"/>
            </a:endParaRPr>
          </a:p>
        </p:txBody>
      </p:sp>
      <p:sp>
        <p:nvSpPr>
          <p:cNvPr id="35855" name="Text Box 28"/>
          <p:cNvSpPr txBox="1">
            <a:spLocks noChangeArrowheads="1"/>
          </p:cNvSpPr>
          <p:nvPr/>
        </p:nvSpPr>
        <p:spPr bwMode="auto">
          <a:xfrm>
            <a:off x="4495800" y="44196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Palatino" pitchFamily="2" charset="77"/>
                <a:ea typeface="Palatino" pitchFamily="2" charset="77"/>
                <a:cs typeface="Calibri"/>
              </a:rPr>
              <a:t>s,a,s</a:t>
            </a:r>
            <a:r>
              <a:rPr lang="ja-JP" altLang="en-US">
                <a:latin typeface="Palatino" pitchFamily="2" charset="77"/>
                <a:cs typeface="Calibri"/>
              </a:rPr>
              <a:t>’</a:t>
            </a:r>
            <a:endParaRPr lang="en-US">
              <a:latin typeface="Palatino" pitchFamily="2" charset="77"/>
              <a:ea typeface="Palatino" pitchFamily="2" charset="77"/>
              <a:cs typeface="Calibri"/>
            </a:endParaRPr>
          </a:p>
        </p:txBody>
      </p:sp>
      <p:sp>
        <p:nvSpPr>
          <p:cNvPr id="35856" name="Freeform 29"/>
          <p:cNvSpPr>
            <a:spLocks/>
          </p:cNvSpPr>
          <p:nvPr/>
        </p:nvSpPr>
        <p:spPr bwMode="auto">
          <a:xfrm>
            <a:off x="6332538" y="2301875"/>
            <a:ext cx="2201862" cy="60325"/>
          </a:xfrm>
          <a:custGeom>
            <a:avLst/>
            <a:gdLst>
              <a:gd name="T0" fmla="*/ 0 w 1387"/>
              <a:gd name="T1" fmla="*/ 2147483647 h 38"/>
              <a:gd name="T2" fmla="*/ 2147483647 w 1387"/>
              <a:gd name="T3" fmla="*/ 2147483647 h 38"/>
              <a:gd name="T4" fmla="*/ 2147483647 w 1387"/>
              <a:gd name="T5" fmla="*/ 0 h 38"/>
              <a:gd name="T6" fmla="*/ 0 60000 65536"/>
              <a:gd name="T7" fmla="*/ 0 60000 65536"/>
              <a:gd name="T8" fmla="*/ 0 60000 65536"/>
              <a:gd name="T9" fmla="*/ 0 w 1387"/>
              <a:gd name="T10" fmla="*/ 0 h 38"/>
              <a:gd name="T11" fmla="*/ 1387 w 1387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87" h="38">
                <a:moveTo>
                  <a:pt x="0" y="38"/>
                </a:moveTo>
                <a:cubicBezTo>
                  <a:pt x="86" y="36"/>
                  <a:pt x="287" y="31"/>
                  <a:pt x="518" y="25"/>
                </a:cubicBezTo>
                <a:cubicBezTo>
                  <a:pt x="749" y="19"/>
                  <a:pt x="1242" y="4"/>
                  <a:pt x="1387" y="0"/>
                </a:cubicBezTo>
              </a:path>
            </a:pathLst>
          </a:custGeom>
          <a:noFill/>
          <a:ln w="50800">
            <a:solidFill>
              <a:srgbClr val="00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>
              <a:latin typeface="Palatino" pitchFamily="2" charset="77"/>
              <a:ea typeface="Palatino" pitchFamily="2" charset="77"/>
              <a:cs typeface="Calibri"/>
            </a:endParaRPr>
          </a:p>
        </p:txBody>
      </p:sp>
      <p:sp>
        <p:nvSpPr>
          <p:cNvPr id="35857" name="Text Box 30"/>
          <p:cNvSpPr txBox="1">
            <a:spLocks noChangeArrowheads="1"/>
          </p:cNvSpPr>
          <p:nvPr/>
        </p:nvSpPr>
        <p:spPr bwMode="auto">
          <a:xfrm>
            <a:off x="8610600" y="2100262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  <a:latin typeface="Palatino" pitchFamily="2" charset="77"/>
                <a:ea typeface="Palatino" pitchFamily="2" charset="77"/>
                <a:cs typeface="Calibri"/>
              </a:rPr>
              <a:t>s is a </a:t>
            </a:r>
            <a:r>
              <a:rPr lang="en-US" i="1" dirty="0">
                <a:solidFill>
                  <a:srgbClr val="0000FF"/>
                </a:solidFill>
                <a:latin typeface="Palatino" pitchFamily="2" charset="77"/>
                <a:ea typeface="Palatino" pitchFamily="2" charset="77"/>
                <a:cs typeface="Calibri"/>
              </a:rPr>
              <a:t>state</a:t>
            </a:r>
          </a:p>
        </p:txBody>
      </p:sp>
      <p:sp>
        <p:nvSpPr>
          <p:cNvPr id="35858" name="Freeform 31"/>
          <p:cNvSpPr>
            <a:spLocks/>
          </p:cNvSpPr>
          <p:nvPr/>
        </p:nvSpPr>
        <p:spPr bwMode="auto">
          <a:xfrm flipH="1">
            <a:off x="3048000" y="3733800"/>
            <a:ext cx="1676400" cy="76200"/>
          </a:xfrm>
          <a:custGeom>
            <a:avLst/>
            <a:gdLst>
              <a:gd name="T0" fmla="*/ 0 w 1387"/>
              <a:gd name="T1" fmla="*/ 2147483647 h 38"/>
              <a:gd name="T2" fmla="*/ 2147483647 w 1387"/>
              <a:gd name="T3" fmla="*/ 2147483647 h 38"/>
              <a:gd name="T4" fmla="*/ 2147483647 w 1387"/>
              <a:gd name="T5" fmla="*/ 0 h 38"/>
              <a:gd name="T6" fmla="*/ 0 60000 65536"/>
              <a:gd name="T7" fmla="*/ 0 60000 65536"/>
              <a:gd name="T8" fmla="*/ 0 60000 65536"/>
              <a:gd name="T9" fmla="*/ 0 w 1387"/>
              <a:gd name="T10" fmla="*/ 0 h 38"/>
              <a:gd name="T11" fmla="*/ 1387 w 1387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87" h="38">
                <a:moveTo>
                  <a:pt x="0" y="38"/>
                </a:moveTo>
                <a:cubicBezTo>
                  <a:pt x="86" y="36"/>
                  <a:pt x="287" y="31"/>
                  <a:pt x="518" y="25"/>
                </a:cubicBezTo>
                <a:cubicBezTo>
                  <a:pt x="749" y="19"/>
                  <a:pt x="1242" y="4"/>
                  <a:pt x="1387" y="0"/>
                </a:cubicBezTo>
              </a:path>
            </a:pathLst>
          </a:custGeom>
          <a:noFill/>
          <a:ln w="50800">
            <a:solidFill>
              <a:srgbClr val="008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>
              <a:latin typeface="Palatino" pitchFamily="2" charset="77"/>
              <a:ea typeface="Palatino" pitchFamily="2" charset="77"/>
              <a:cs typeface="Calibri"/>
            </a:endParaRPr>
          </a:p>
        </p:txBody>
      </p:sp>
      <p:sp>
        <p:nvSpPr>
          <p:cNvPr id="35859" name="Text Box 32"/>
          <p:cNvSpPr txBox="1">
            <a:spLocks noChangeArrowheads="1"/>
          </p:cNvSpPr>
          <p:nvPr/>
        </p:nvSpPr>
        <p:spPr bwMode="auto">
          <a:xfrm>
            <a:off x="1752600" y="3429000"/>
            <a:ext cx="137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8000"/>
                </a:solidFill>
                <a:latin typeface="Palatino" pitchFamily="2" charset="77"/>
                <a:ea typeface="Palatino" pitchFamily="2" charset="77"/>
                <a:cs typeface="Calibri"/>
              </a:rPr>
              <a:t>(s, a) is a </a:t>
            </a:r>
            <a:r>
              <a:rPr lang="en-US" i="1" dirty="0">
                <a:solidFill>
                  <a:srgbClr val="008000"/>
                </a:solidFill>
                <a:latin typeface="Palatino" pitchFamily="2" charset="77"/>
                <a:ea typeface="Palatino" pitchFamily="2" charset="77"/>
                <a:cs typeface="Calibri"/>
              </a:rPr>
              <a:t>q-state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743429"/>
            <a:ext cx="3017838" cy="2259698"/>
          </a:xfrm>
          <a:prstGeom prst="rect">
            <a:avLst/>
          </a:prstGeom>
          <a:noFill/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34600" y="4345616"/>
            <a:ext cx="1844538" cy="1595768"/>
          </a:xfrm>
          <a:prstGeom prst="rect">
            <a:avLst/>
          </a:prstGeom>
          <a:noFill/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0" y="1448716"/>
            <a:ext cx="2057400" cy="14426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8933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Utilities of Sequences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9012" y="1248279"/>
            <a:ext cx="7875588" cy="49996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42323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85"/>
  <p:tag name="DEFAULTHEIGHT" val="28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0(\phantom{xxx})  template TPT1  env TPENV1  fore 0  back 16777215  eqnno 1"/>
  <p:tag name="FILENAME" val="TP_tmp"/>
  <p:tag name="ORIGWIDTH" val="34"/>
  <p:tag name="PICTUREFILESIZE" val="227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0(\phantom{xxx})  template TPT1  env TPENV1  fore 0  back 16777215  eqnno 1"/>
  <p:tag name="FILENAME" val="TP_tmp"/>
  <p:tag name="ORIGWIDTH" val="34"/>
  <p:tag name="PICTUREFILESIZE" val="227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1(\phantom{xxx})  template TPT1  env TPENV1  fore 0  back 16777215  eqnno 1"/>
  <p:tag name="FILENAME" val="TP_tmp"/>
  <p:tag name="ORIGWIDTH" val="34"/>
  <p:tag name="PICTUREFILESIZE" val="208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1(\phantom{xxx})  template TPT1  env TPENV1  fore 0  back 16777215  eqnno 1"/>
  <p:tag name="FILENAME" val="TP_tmp"/>
  <p:tag name="ORIGWIDTH" val="34"/>
  <p:tag name="PICTUREFILESIZE" val="208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1(\phantom{xxx})  template TPT1  env TPENV1  fore 0  back 16777215  eqnno 1"/>
  <p:tag name="FILENAME" val="TP_tmp"/>
  <p:tag name="ORIGWIDTH" val="34"/>
  <p:tag name="PICTUREFILESIZE" val="208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2(\phantom{xxx})  template TPT1  env TPENV1  fore 0  back 16777215  eqnno 1"/>
  <p:tag name="FILENAME" val="TP_tmp"/>
  <p:tag name="ORIGWIDTH" val="34"/>
  <p:tag name="PICTUREFILESIZE" val="236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2(\phantom{xxx})  template TPT1  env TPENV1  fore 0  back 16777215  eqnno 1"/>
  <p:tag name="FILENAME" val="TP_tmp"/>
  <p:tag name="ORIGWIDTH" val="34"/>
  <p:tag name="PICTUREFILESIZE" val="236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2(\phantom{xxx})  template TPT1  env TPENV1  fore 0  back 16777215  eqnno 1"/>
  <p:tag name="FILENAME" val="TP_tmp"/>
  <p:tag name="ORIGWIDTH" val="34"/>
  <p:tag name="PICTUREFILESIZE" val="236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3(\phantom{xxx})  template TPT1  env TPENV1  fore 0  back 16777215  eqnno 1"/>
  <p:tag name="FILENAME" val="TP_tmp"/>
  <p:tag name="ORIGWIDTH" val="34"/>
  <p:tag name="PICTUREFILESIZE" val="241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3(\phantom{xxx})  template TPT1  env TPENV1  fore 0  back 16777215  eqnno 1"/>
  <p:tag name="FILENAME" val="TP_tmp"/>
  <p:tag name="ORIGWIDTH" val="34"/>
  <p:tag name="PICTUREFILESIZE" val="241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1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9"/>
  <p:tag name="PICTUREFILESIZE" val="98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3(\phantom{xxx})  template TPT1  env TPENV1  fore 0  back 16777215  eqnno 1"/>
  <p:tag name="FILENAME" val="TP_tmp"/>
  <p:tag name="ORIGWIDTH" val="34"/>
  <p:tag name="PICTUREFILESIZE" val="241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4(\phantom{xxx})  template TPT1  env TPENV1  fore 0  back 16777215  eqnno 1"/>
  <p:tag name="FILENAME" val="TP_tmp"/>
  <p:tag name="ORIGWIDTH" val="34"/>
  <p:tag name="PICTUREFILESIZE" val="222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4(\phantom{xxx})  template TPT1  env TPENV1  fore 0  back 16777215  eqnno 1"/>
  <p:tag name="FILENAME" val="TP_tmp"/>
  <p:tag name="ORIGWIDTH" val="34"/>
  <p:tag name="PICTUREFILESIZE" val="222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4(\phantom{xxx})  template TPT1  env TPENV1  fore 0  back 16777215  eqnno 1"/>
  <p:tag name="FILENAME" val="TP_tmp"/>
  <p:tag name="ORIGWIDTH" val="34"/>
  <p:tag name="PICTUREFILESIZE" val="222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^*(s) = \max_a \sum_{s'} T(s,a,s') \,\left[ R(s, a, s') + \gamma\, V^*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63"/>
  <p:tag name="PICTUREFILESIZE" val="4639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0  template TPT1  env TPENV1  fore 0  back 16777215  eqnno 1"/>
  <p:tag name="FILENAME" val="TP_tmp"/>
  <p:tag name="ORIGWIDTH" val="10"/>
  <p:tag name="PICTUREFILESIZE" val="134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1  template TPT1  env TPENV1  fore 0  back 16777215  eqnno 1"/>
  <p:tag name="FILENAME" val="TP_tmp"/>
  <p:tag name="ORIGWIDTH" val="9"/>
  <p:tag name="PICTUREFILESIZE" val="115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2  template TPT1  env TPENV1  fore 0  back 16777215  eqnno 1"/>
  <p:tag name="FILENAME" val="TP_tmp"/>
  <p:tag name="ORIGWIDTH" val="10"/>
  <p:tag name="PICTUREFILESIZE" val="139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\gamma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2"/>
  <p:tag name="PICTUREFILESIZE" val="170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0  template TPT1  env TPENV1  fore 0  back 16777215  eqnno 1"/>
  <p:tag name="FILENAME" val="TP_tmp"/>
  <p:tag name="ORIGWIDTH" val="10"/>
  <p:tag name="PICTUREFILESIZE" val="134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1  template TPT1  env TPENV1  fore 0  back 16777215  eqnno 1"/>
  <p:tag name="FILENAME" val="TP_tmp"/>
  <p:tag name="ORIGWIDTH" val="9"/>
  <p:tag name="PICTUREFILESIZE" val="115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2  template TPT1  env TPENV1  fore 0  back 16777215  eqnno 1"/>
  <p:tag name="FILENAME" val="TP_tmp"/>
  <p:tag name="ORIGWIDTH" val="10"/>
  <p:tag name="PICTUREFILESIZE" val="139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0  template TPT1  env TPENV1  fore 0  back 16777215  eqnno 1"/>
  <p:tag name="FILENAME" val="TP_tmp"/>
  <p:tag name="ORIGWIDTH" val="10"/>
  <p:tag name="PICTUREFILESIZE" val="134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1  template TPT1  env TPENV1  fore 0  back 16777215  eqnno 1"/>
  <p:tag name="FILENAME" val="TP_tmp"/>
  <p:tag name="ORIGWIDTH" val="9"/>
  <p:tag name="PICTUREFILESIZE" val="115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2  template TPT1  env TPENV1  fore 0  back 16777215  eqnno 1"/>
  <p:tag name="FILENAME" val="TP_tmp"/>
  <p:tag name="ORIGWIDTH" val="10"/>
  <p:tag name="PICTUREFILESIZE" val="139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0  template TPT1  env TPENV1  fore 0  back 16777215  eqnno 1"/>
  <p:tag name="FILENAME" val="TP_tmp"/>
  <p:tag name="ORIGWIDTH" val="10"/>
  <p:tag name="PICTUREFILESIZE" val="134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\gamma^2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2"/>
  <p:tag name="PICTUREFILESIZE" val="320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1  template TPT1  env TPENV1  fore 0  back 16777215  eqnno 1"/>
  <p:tag name="FILENAME" val="TP_tmp"/>
  <p:tag name="ORIGWIDTH" val="9"/>
  <p:tag name="PICTUREFILESIZE" val="115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2  template TPT1  env TPENV1  fore 0  back 16777215  eqnno 1"/>
  <p:tag name="FILENAME" val="TP_tmp"/>
  <p:tag name="ORIGWIDTH" val="10"/>
  <p:tag name="PICTUREFILESIZE" val="139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0  template TPT1  env TPENV1  fore 0  back 16777215  eqnno 1"/>
  <p:tag name="FILENAME" val="TP_tmp"/>
  <p:tag name="ORIGWIDTH" val="10"/>
  <p:tag name="PICTUREFILESIZE" val="134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1  template TPT1  env TPENV1  fore 0  back 16777215  eqnno 1"/>
  <p:tag name="FILENAME" val="TP_tmp"/>
  <p:tag name="ORIGWIDTH" val="9"/>
  <p:tag name="PICTUREFILESIZE" val="115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2  template TPT1  env TPENV1  fore 0  back 16777215  eqnno 1"/>
  <p:tag name="FILENAME" val="TP_tmp"/>
  <p:tag name="ORIGWIDTH" val="10"/>
  <p:tag name="PICTUREFILESIZE" val="139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k(s)  template TPT1  env TPENV1  fore 0  back 16777215  eqnno 2"/>
  <p:tag name="FILENAME" val="TP_tmp"/>
  <p:tag name="ORIGWIDTH" val="22"/>
  <p:tag name="PICTUREFILESIZE" val="267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{k+1}(s)  template TPT1  env TPENV1  fore 0  back 16777215  eqnno 2"/>
  <p:tag name="FILENAME" val="TP_tmp"/>
  <p:tag name="ORIGWIDTH" val="32"/>
  <p:tag name="PICTUREFILESIZE" val="298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argmax_a \sum_{s'} T(s, a ,s') [ R(s,a,s') + \gamma V^*(s')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01"/>
  <p:tag name="PICTUREFILESIZE" val="4195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1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9"/>
  <p:tag name="PICTUREFILESIZE" val="98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pi^*(s) =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75"/>
  <p:tag name="PICTUREFILESIZE" val="625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argmax_a Q^*(s, a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53"/>
  <p:tag name="PICTUREFILESIZE" val="1708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pi^*(s) =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75"/>
  <p:tag name="PICTUREFILESIZE" val="625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\gamma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2"/>
  <p:tag name="PICTUREFILESIZE" val="170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\gamma^2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2"/>
  <p:tag name="PICTUREFILESIZE" val="320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2(\phantom{xxx})  template TPT1  env TPENV1  fore 0  back 16777215  eqnno 1"/>
  <p:tag name="FILENAME" val="TP_tmp"/>
  <p:tag name="ORIGWIDTH" val="34"/>
  <p:tag name="PICTUREFILESIZE" val="236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0(\phantom{xxx})  template TPT1  env TPENV1  fore 0  back 16777215  eqnno 1"/>
  <p:tag name="FILENAME" val="TP_tmp"/>
  <p:tag name="ORIGWIDTH" val="34"/>
  <p:tag name="PICTUREFILESIZE" val="2278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FA12 cs188 lecture 3 -- a-star search</Template>
  <TotalTime>78103</TotalTime>
  <Words>2095</Words>
  <Application>Microsoft Macintosh PowerPoint</Application>
  <PresentationFormat>Widescreen</PresentationFormat>
  <Paragraphs>506</Paragraphs>
  <Slides>57</Slides>
  <Notes>54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7" baseType="lpstr">
      <vt:lpstr>cmmi10</vt:lpstr>
      <vt:lpstr>ＭＳ Ｐゴシック</vt:lpstr>
      <vt:lpstr>Arial</vt:lpstr>
      <vt:lpstr>Calibri</vt:lpstr>
      <vt:lpstr>Cambria Math</vt:lpstr>
      <vt:lpstr>Palatino</vt:lpstr>
      <vt:lpstr>Symbol</vt:lpstr>
      <vt:lpstr>Times New Roman</vt:lpstr>
      <vt:lpstr>Wingdings</vt:lpstr>
      <vt:lpstr>dan-berkeley-nlp-v1</vt:lpstr>
      <vt:lpstr>CS 188: Artificial Intelligence </vt:lpstr>
      <vt:lpstr>Markov Decision Process (MDP)</vt:lpstr>
      <vt:lpstr>Policies</vt:lpstr>
      <vt:lpstr>Sample Optimal Policies</vt:lpstr>
      <vt:lpstr>Example: Racing</vt:lpstr>
      <vt:lpstr>Example: Racing</vt:lpstr>
      <vt:lpstr>Racing Search Tree</vt:lpstr>
      <vt:lpstr>MDP Search Trees</vt:lpstr>
      <vt:lpstr>Utilities of Sequences</vt:lpstr>
      <vt:lpstr>Utilities of Sequences</vt:lpstr>
      <vt:lpstr>Discounting</vt:lpstr>
      <vt:lpstr>Discounting</vt:lpstr>
      <vt:lpstr>Quiz: Discounting</vt:lpstr>
      <vt:lpstr>Infinite Utilities?!</vt:lpstr>
      <vt:lpstr>Recap: Defining MDPs</vt:lpstr>
      <vt:lpstr>Solving MDPs</vt:lpstr>
      <vt:lpstr>Recall: Racing MDP</vt:lpstr>
      <vt:lpstr>Racing Search Tree</vt:lpstr>
      <vt:lpstr>Racing Search Tree</vt:lpstr>
      <vt:lpstr>Racing Search Tree</vt:lpstr>
      <vt:lpstr>Optimal Quantities</vt:lpstr>
      <vt:lpstr>The Bellman Equations</vt:lpstr>
      <vt:lpstr>Values of States</vt:lpstr>
      <vt:lpstr>Gridworld V* Values</vt:lpstr>
      <vt:lpstr>Gridworld Q* Values</vt:lpstr>
      <vt:lpstr>Time-Limited Values</vt:lpstr>
      <vt:lpstr>k=0</vt:lpstr>
      <vt:lpstr>k=1</vt:lpstr>
      <vt:lpstr>k=2</vt:lpstr>
      <vt:lpstr>k=3</vt:lpstr>
      <vt:lpstr>k=4</vt:lpstr>
      <vt:lpstr>k=5</vt:lpstr>
      <vt:lpstr>k=6</vt:lpstr>
      <vt:lpstr>k=7</vt:lpstr>
      <vt:lpstr>k=8</vt:lpstr>
      <vt:lpstr>k=9</vt:lpstr>
      <vt:lpstr>k=10</vt:lpstr>
      <vt:lpstr>k=11</vt:lpstr>
      <vt:lpstr>k=12</vt:lpstr>
      <vt:lpstr>k=100</vt:lpstr>
      <vt:lpstr>Computing Time-Limited Values</vt:lpstr>
      <vt:lpstr>Value Iteration</vt:lpstr>
      <vt:lpstr>Value Iteration</vt:lpstr>
      <vt:lpstr>Value Iteration</vt:lpstr>
      <vt:lpstr>Value Iteration (again  )</vt:lpstr>
      <vt:lpstr>Example: Value Iteration</vt:lpstr>
      <vt:lpstr>Example: Value Iteration</vt:lpstr>
      <vt:lpstr>Example: Value Iteration</vt:lpstr>
      <vt:lpstr>Example: Value Iteration</vt:lpstr>
      <vt:lpstr>Example: Value Iteration</vt:lpstr>
      <vt:lpstr>Convergence*</vt:lpstr>
      <vt:lpstr>Policy Extraction</vt:lpstr>
      <vt:lpstr>Computing Actions from Values</vt:lpstr>
      <vt:lpstr>Computing Actions from Q-Values</vt:lpstr>
      <vt:lpstr>Problems with Value Iteration</vt:lpstr>
      <vt:lpstr>k=12</vt:lpstr>
      <vt:lpstr>k=100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Microsoft Office User</cp:lastModifiedBy>
  <cp:revision>4196</cp:revision>
  <cp:lastPrinted>2014-03-13T16:53:01Z</cp:lastPrinted>
  <dcterms:created xsi:type="dcterms:W3CDTF">2004-08-27T04:16:05Z</dcterms:created>
  <dcterms:modified xsi:type="dcterms:W3CDTF">2022-07-20T09:01:24Z</dcterms:modified>
</cp:coreProperties>
</file>