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8.xml" ContentType="application/vnd.openxmlformats-officedocument.presentationml.tags+xml"/>
  <Override PartName="/ppt/notesSlides/notesSlide2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7.xml" ContentType="application/vnd.openxmlformats-officedocument.presentationml.notesSlide+xml"/>
  <Override PartName="/ppt/tags/tag25.xml" ContentType="application/vnd.openxmlformats-officedocument.presentationml.tags+xml"/>
  <Override PartName="/ppt/notesSlides/notesSlide3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45"/>
  </p:notesMasterIdLst>
  <p:handoutMasterIdLst>
    <p:handoutMasterId r:id="rId46"/>
  </p:handoutMasterIdLst>
  <p:sldIdLst>
    <p:sldId id="893" r:id="rId2"/>
    <p:sldId id="952" r:id="rId3"/>
    <p:sldId id="970" r:id="rId4"/>
    <p:sldId id="954" r:id="rId5"/>
    <p:sldId id="955" r:id="rId6"/>
    <p:sldId id="956" r:id="rId7"/>
    <p:sldId id="957" r:id="rId8"/>
    <p:sldId id="958" r:id="rId9"/>
    <p:sldId id="959" r:id="rId10"/>
    <p:sldId id="960" r:id="rId11"/>
    <p:sldId id="961" r:id="rId12"/>
    <p:sldId id="962" r:id="rId13"/>
    <p:sldId id="963" r:id="rId14"/>
    <p:sldId id="964" r:id="rId15"/>
    <p:sldId id="965" r:id="rId16"/>
    <p:sldId id="966" r:id="rId17"/>
    <p:sldId id="967" r:id="rId18"/>
    <p:sldId id="922" r:id="rId19"/>
    <p:sldId id="923" r:id="rId20"/>
    <p:sldId id="924" r:id="rId21"/>
    <p:sldId id="993" r:id="rId22"/>
    <p:sldId id="885" r:id="rId23"/>
    <p:sldId id="886" r:id="rId24"/>
    <p:sldId id="856" r:id="rId25"/>
    <p:sldId id="749" r:id="rId26"/>
    <p:sldId id="925" r:id="rId27"/>
    <p:sldId id="926" r:id="rId28"/>
    <p:sldId id="927" r:id="rId29"/>
    <p:sldId id="930" r:id="rId30"/>
    <p:sldId id="928" r:id="rId31"/>
    <p:sldId id="929" r:id="rId32"/>
    <p:sldId id="931" r:id="rId33"/>
    <p:sldId id="750" r:id="rId34"/>
    <p:sldId id="971" r:id="rId35"/>
    <p:sldId id="996" r:id="rId36"/>
    <p:sldId id="997" r:id="rId37"/>
    <p:sldId id="998" r:id="rId38"/>
    <p:sldId id="1000" r:id="rId39"/>
    <p:sldId id="999" r:id="rId40"/>
    <p:sldId id="1001" r:id="rId41"/>
    <p:sldId id="976" r:id="rId42"/>
    <p:sldId id="770" r:id="rId43"/>
    <p:sldId id="848" r:id="rId44"/>
  </p:sldIdLst>
  <p:sldSz cx="12192000" cy="6858000"/>
  <p:notesSz cx="7315200" cy="96012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CC00CD"/>
    <a:srgbClr val="007F3F"/>
    <a:srgbClr val="F36B11"/>
    <a:srgbClr val="FF9999"/>
    <a:srgbClr val="99CCFF"/>
    <a:srgbClr val="FF3300"/>
    <a:srgbClr val="33CC33"/>
    <a:srgbClr val="FF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08" autoAdjust="0"/>
    <p:restoredTop sz="67684" autoAdjust="0"/>
  </p:normalViewPr>
  <p:slideViewPr>
    <p:cSldViewPr>
      <p:cViewPr varScale="1">
        <p:scale>
          <a:sx n="75" d="100"/>
          <a:sy n="75" d="100"/>
        </p:scale>
        <p:origin x="18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fld id="{89F97694-6472-446A-BE5B-F133C71BC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6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6"/>
            <a:ext cx="5852814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fld id="{59C69F30-6CED-4CAB-8FA0-AD51C6E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84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3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08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12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14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5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43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90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9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6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62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13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73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76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26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19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94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40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88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782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3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027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25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02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898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614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551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874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60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92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849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3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  <a:p>
            <a:endParaRPr lang="en-US" dirty="0"/>
          </a:p>
          <a:p>
            <a:r>
              <a:rPr lang="en-US" dirty="0"/>
              <a:t>Values are changing as much as the iterations increase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045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672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4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4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7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95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1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0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3BDD-7DB4-4FE6-B7BE-096ACE1CEC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E36BC-58BB-4D53-BE3D-CAFE603330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A6983-D404-4630-AE92-91158E4DE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A83B-42AC-4C02-ADA8-40CD500B8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900"/>
            </a:lvl2pPr>
            <a:lvl3pPr marL="914332" indent="0">
              <a:buNone/>
              <a:defRPr sz="1600"/>
            </a:lvl3pPr>
            <a:lvl4pPr marL="1371498" indent="0">
              <a:buNone/>
              <a:defRPr sz="1500"/>
            </a:lvl4pPr>
            <a:lvl5pPr marL="1828664" indent="0">
              <a:buNone/>
              <a:defRPr sz="1500"/>
            </a:lvl5pPr>
            <a:lvl6pPr marL="2285830" indent="0">
              <a:buNone/>
              <a:defRPr sz="1500"/>
            </a:lvl6pPr>
            <a:lvl7pPr marL="2742994" indent="0">
              <a:buNone/>
              <a:defRPr sz="1500"/>
            </a:lvl7pPr>
            <a:lvl8pPr marL="3200160" indent="0">
              <a:buNone/>
              <a:defRPr sz="1500"/>
            </a:lvl8pPr>
            <a:lvl9pPr marL="365732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9949-8294-417B-8CEF-7919E25A3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F473-2930-4E27-9DE6-3CB8EA8A50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7489-1089-46B0-876A-68AC4A6FB9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FAD75-B3B8-4438-B724-A09412E2CD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60E9-D2FB-40BD-8DAB-9C48525AFD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07BF-9D23-46CE-9C7F-03972BEB5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B5E4D-0FE7-45EE-A80D-369438F13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2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0BC86645-1A16-44AB-A4F2-3CFE29DE4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3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62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tags" Target="../tags/tag14.xml"/><Relationship Id="rId16" Type="http://schemas.openxmlformats.org/officeDocument/2006/relationships/image" Target="../media/image58.png"/><Relationship Id="rId20" Type="http://schemas.openxmlformats.org/officeDocument/2006/relationships/image" Target="../media/image46.png"/><Relationship Id="rId1" Type="http://schemas.openxmlformats.org/officeDocument/2006/relationships/tags" Target="../tags/tag1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64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7.png"/><Relationship Id="rId2" Type="http://schemas.openxmlformats.org/officeDocument/2006/relationships/tags" Target="../tags/tag16.xml"/><Relationship Id="rId16" Type="http://schemas.openxmlformats.org/officeDocument/2006/relationships/image" Target="../media/image56.png"/><Relationship Id="rId20" Type="http://schemas.openxmlformats.org/officeDocument/2006/relationships/image" Target="../media/image63.png"/><Relationship Id="rId1" Type="http://schemas.openxmlformats.org/officeDocument/2006/relationships/tags" Target="../tags/tag15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24" Type="http://schemas.openxmlformats.org/officeDocument/2006/relationships/image" Target="../media/image66.png"/><Relationship Id="rId5" Type="http://schemas.openxmlformats.org/officeDocument/2006/relationships/image" Target="../media/image46.png"/><Relationship Id="rId15" Type="http://schemas.openxmlformats.org/officeDocument/2006/relationships/image" Target="../media/image55.png"/><Relationship Id="rId23" Type="http://schemas.openxmlformats.org/officeDocument/2006/relationships/image" Target="../media/image37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notesSlide" Target="../notesSlides/notesSlide33.xml"/><Relationship Id="rId9" Type="http://schemas.openxmlformats.org/officeDocument/2006/relationships/image" Target="../media/image62.png"/><Relationship Id="rId14" Type="http://schemas.openxmlformats.org/officeDocument/2006/relationships/image" Target="../media/image54.png"/><Relationship Id="rId22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0.png"/><Relationship Id="rId18" Type="http://schemas.openxmlformats.org/officeDocument/2006/relationships/image" Target="../media/image6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62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72.png"/><Relationship Id="rId2" Type="http://schemas.openxmlformats.org/officeDocument/2006/relationships/tags" Target="../tags/tag18.xml"/><Relationship Id="rId16" Type="http://schemas.openxmlformats.org/officeDocument/2006/relationships/image" Target="../media/image71.png"/><Relationship Id="rId20" Type="http://schemas.openxmlformats.org/officeDocument/2006/relationships/image" Target="../media/image46.png"/><Relationship Id="rId1" Type="http://schemas.openxmlformats.org/officeDocument/2006/relationships/tags" Target="../tags/tag1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69.png"/><Relationship Id="rId19" Type="http://schemas.openxmlformats.org/officeDocument/2006/relationships/image" Target="../media/image73.png"/><Relationship Id="rId4" Type="http://schemas.openxmlformats.org/officeDocument/2006/relationships/notesSlide" Target="../notesSlides/notesSlide34.xml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0.png"/><Relationship Id="rId1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74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72.png"/><Relationship Id="rId25" Type="http://schemas.openxmlformats.org/officeDocument/2006/relationships/image" Target="../media/image67.png"/><Relationship Id="rId2" Type="http://schemas.openxmlformats.org/officeDocument/2006/relationships/tags" Target="../tags/tag20.xml"/><Relationship Id="rId16" Type="http://schemas.openxmlformats.org/officeDocument/2006/relationships/image" Target="../media/image71.png"/><Relationship Id="rId20" Type="http://schemas.openxmlformats.org/officeDocument/2006/relationships/image" Target="../media/image37.png"/><Relationship Id="rId1" Type="http://schemas.openxmlformats.org/officeDocument/2006/relationships/tags" Target="../tags/tag19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69.png"/><Relationship Id="rId19" Type="http://schemas.openxmlformats.org/officeDocument/2006/relationships/image" Target="../media/image62.png"/><Relationship Id="rId4" Type="http://schemas.openxmlformats.org/officeDocument/2006/relationships/notesSlide" Target="../notesSlides/notesSlide35.xml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0.png"/><Relationship Id="rId18" Type="http://schemas.openxmlformats.org/officeDocument/2006/relationships/image" Target="../media/image82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7.png"/><Relationship Id="rId7" Type="http://schemas.openxmlformats.org/officeDocument/2006/relationships/image" Target="../media/image49.png"/><Relationship Id="rId12" Type="http://schemas.openxmlformats.org/officeDocument/2006/relationships/image" Target="../media/image78.png"/><Relationship Id="rId17" Type="http://schemas.openxmlformats.org/officeDocument/2006/relationships/image" Target="../media/image81.png"/><Relationship Id="rId2" Type="http://schemas.openxmlformats.org/officeDocument/2006/relationships/tags" Target="../tags/tag22.xml"/><Relationship Id="rId16" Type="http://schemas.openxmlformats.org/officeDocument/2006/relationships/image" Target="../media/image80.png"/><Relationship Id="rId20" Type="http://schemas.openxmlformats.org/officeDocument/2006/relationships/image" Target="../media/image46.png"/><Relationship Id="rId1" Type="http://schemas.openxmlformats.org/officeDocument/2006/relationships/tags" Target="../tags/tag2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79.png"/><Relationship Id="rId10" Type="http://schemas.openxmlformats.org/officeDocument/2006/relationships/image" Target="../media/image69.png"/><Relationship Id="rId19" Type="http://schemas.openxmlformats.org/officeDocument/2006/relationships/image" Target="../media/image83.png"/><Relationship Id="rId4" Type="http://schemas.openxmlformats.org/officeDocument/2006/relationships/notesSlide" Target="../notesSlides/notesSlide36.xml"/><Relationship Id="rId9" Type="http://schemas.openxmlformats.org/officeDocument/2006/relationships/image" Target="../media/image77.png"/><Relationship Id="rId14" Type="http://schemas.openxmlformats.org/officeDocument/2006/relationships/image" Target="../media/image56.png"/><Relationship Id="rId22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0.png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65.png"/><Relationship Id="rId7" Type="http://schemas.openxmlformats.org/officeDocument/2006/relationships/image" Target="../media/image49.png"/><Relationship Id="rId12" Type="http://schemas.openxmlformats.org/officeDocument/2006/relationships/image" Target="../media/image78.png"/><Relationship Id="rId17" Type="http://schemas.openxmlformats.org/officeDocument/2006/relationships/image" Target="../media/image62.png"/><Relationship Id="rId25" Type="http://schemas.openxmlformats.org/officeDocument/2006/relationships/image" Target="../media/image80.png"/><Relationship Id="rId2" Type="http://schemas.openxmlformats.org/officeDocument/2006/relationships/tags" Target="../tags/tag24.xml"/><Relationship Id="rId16" Type="http://schemas.openxmlformats.org/officeDocument/2006/relationships/image" Target="../media/image46.png"/><Relationship Id="rId20" Type="http://schemas.openxmlformats.org/officeDocument/2006/relationships/image" Target="../media/image84.png"/><Relationship Id="rId1" Type="http://schemas.openxmlformats.org/officeDocument/2006/relationships/tags" Target="../tags/tag2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79.png"/><Relationship Id="rId5" Type="http://schemas.openxmlformats.org/officeDocument/2006/relationships/image" Target="../media/image47.png"/><Relationship Id="rId15" Type="http://schemas.openxmlformats.org/officeDocument/2006/relationships/image" Target="../media/image81.png"/><Relationship Id="rId23" Type="http://schemas.openxmlformats.org/officeDocument/2006/relationships/image" Target="../media/image67.png"/><Relationship Id="rId10" Type="http://schemas.openxmlformats.org/officeDocument/2006/relationships/image" Target="../media/image69.png"/><Relationship Id="rId19" Type="http://schemas.openxmlformats.org/officeDocument/2006/relationships/image" Target="../media/image74.png"/><Relationship Id="rId4" Type="http://schemas.openxmlformats.org/officeDocument/2006/relationships/notesSlide" Target="../notesSlides/notesSlide37.xml"/><Relationship Id="rId9" Type="http://schemas.openxmlformats.org/officeDocument/2006/relationships/image" Target="../media/image77.png"/><Relationship Id="rId14" Type="http://schemas.openxmlformats.org/officeDocument/2006/relationships/image" Target="../media/image56.png"/><Relationship Id="rId22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notesSlide" Target="../notesSlides/notesSlide38.xml"/><Relationship Id="rId21" Type="http://schemas.openxmlformats.org/officeDocument/2006/relationships/image" Target="../media/image98.png"/><Relationship Id="rId7" Type="http://schemas.openxmlformats.org/officeDocument/2006/relationships/image" Target="../media/image85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png"/><Relationship Id="rId1" Type="http://schemas.openxmlformats.org/officeDocument/2006/relationships/tags" Target="../tags/tag25.xml"/><Relationship Id="rId6" Type="http://schemas.openxmlformats.org/officeDocument/2006/relationships/image" Target="../media/image49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5" Type="http://schemas.openxmlformats.org/officeDocument/2006/relationships/image" Target="../media/image48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image" Target="../media/image62.png"/><Relationship Id="rId19" Type="http://schemas.openxmlformats.org/officeDocument/2006/relationships/image" Target="../media/image96.png"/><Relationship Id="rId4" Type="http://schemas.openxmlformats.org/officeDocument/2006/relationships/image" Target="../media/image47.png"/><Relationship Id="rId9" Type="http://schemas.openxmlformats.org/officeDocument/2006/relationships/image" Target="../media/image87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6.png"/><Relationship Id="rId5" Type="http://schemas.openxmlformats.org/officeDocument/2006/relationships/image" Target="../media/image108.png"/><Relationship Id="rId4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544224"/>
            <a:ext cx="7510462" cy="4018097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2395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Markov Decision Processes II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542257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Instructor: Angela Liu and </a:t>
            </a:r>
            <a:r>
              <a:rPr lang="en-US" sz="2400" dirty="0" err="1">
                <a:latin typeface="Palatino"/>
                <a:cs typeface="Palatino"/>
              </a:rPr>
              <a:t>Yanlai</a:t>
            </a:r>
            <a:r>
              <a:rPr lang="en-US" sz="2400" dirty="0">
                <a:latin typeface="Palatino"/>
                <a:cs typeface="Palatino"/>
              </a:rPr>
              <a:t> Yang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University of California, Berkeley</a:t>
            </a:r>
            <a:endParaRPr lang="en-US" sz="2000" dirty="0">
              <a:latin typeface="Palatino"/>
              <a:cs typeface="Palatino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Palatino"/>
                <a:cs typeface="Palatino"/>
              </a:rPr>
              <a:t>[These slides adapted from Dan Klein and Pieter </a:t>
            </a:r>
            <a:r>
              <a:rPr lang="en-US" sz="1400" dirty="0" err="1">
                <a:latin typeface="Palatino"/>
                <a:cs typeface="Palatino"/>
              </a:rPr>
              <a:t>Abbeel</a:t>
            </a:r>
            <a:r>
              <a:rPr lang="en-US" sz="1400" dirty="0">
                <a:latin typeface="Palatino"/>
                <a:cs typeface="Palatino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09716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2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2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1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41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60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61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01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1749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78009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of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Recursive definition of value: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991600" y="2133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 pitchFamily="2" charset="77"/>
                <a:ea typeface="Palatino" pitchFamily="2" charset="77"/>
              </a:endParaRPr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 pitchFamily="2" charset="77"/>
                <a:ea typeface="Palatino" pitchFamily="2" charset="77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 pitchFamily="2" charset="77"/>
                  <a:ea typeface="Palatino" pitchFamily="2" charset="77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 pitchFamily="2" charset="77"/>
                  <a:ea typeface="Palatino" pitchFamily="2" charset="77"/>
                </a:rPr>
                <a:t>s,a,s</a:t>
              </a:r>
              <a:r>
                <a:rPr lang="ja-JP" altLang="en-US" sz="2400">
                  <a:latin typeface="Palatino" pitchFamily="2" charset="77"/>
                </a:rPr>
                <a:t>’</a:t>
              </a:r>
              <a:endParaRPr lang="en-US" sz="2400" dirty="0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 pitchFamily="2" charset="77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41" y="2413604"/>
            <a:ext cx="1587500" cy="48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305" y="2364608"/>
            <a:ext cx="14986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737" y="2493797"/>
            <a:ext cx="850900" cy="5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41" y="3662200"/>
            <a:ext cx="20193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1179" y="3643150"/>
            <a:ext cx="1765300" cy="52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3869" y="3719402"/>
            <a:ext cx="330200" cy="33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1666" y="3643150"/>
            <a:ext cx="1206500" cy="52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9226" y="3689185"/>
            <a:ext cx="2794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9301" y="3619751"/>
            <a:ext cx="76200" cy="48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7800" y="3619751"/>
            <a:ext cx="76200" cy="48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3281" y="3581400"/>
            <a:ext cx="2324100" cy="927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2927" y="5276494"/>
            <a:ext cx="9245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2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</a:t>
            </a:r>
          </a:p>
          <a:p>
            <a:pPr marL="0" indent="0">
              <a:buNone/>
            </a:pPr>
            <a:r>
              <a:rPr lang="en-US" sz="2800" dirty="0"/>
              <a:t>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Completely trivial to decide!</a:t>
            </a:r>
          </a:p>
          <a:p>
            <a:pPr marL="457176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199872" y="4093779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813955" y="4081447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0277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Value iteration repeats the Bellman updates: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Problem 1: It’s slow – O(S</a:t>
            </a:r>
            <a:r>
              <a:rPr lang="en-US" sz="2800" baseline="30000" dirty="0"/>
              <a:t>2</a:t>
            </a:r>
            <a:r>
              <a:rPr lang="en-US" sz="2800" dirty="0"/>
              <a:t>A) per iteration</a:t>
            </a:r>
          </a:p>
          <a:p>
            <a:endParaRPr lang="en-US" sz="2800" dirty="0"/>
          </a:p>
          <a:p>
            <a:r>
              <a:rPr lang="en-US" sz="2800" dirty="0"/>
              <a:t>Problem 2: The “max” at each state rarely changes</a:t>
            </a:r>
          </a:p>
          <a:p>
            <a:endParaRPr lang="en-US" sz="2800" dirty="0"/>
          </a:p>
          <a:p>
            <a:r>
              <a:rPr lang="en-US" sz="2800" dirty="0"/>
              <a:t>Problem 3: The policy often converges long before the values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/>
                  <a:cs typeface="Palatino"/>
                </a:rPr>
                <a:t>s,a,s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9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98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5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Methods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7363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1: Policy Evaluation: </a:t>
            </a:r>
            <a:r>
              <a:rPr lang="en-US" sz="2400" dirty="0"/>
              <a:t>calculate utilities for some fixed policy (not optimal utilities!) until convergence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2: Policy Improvement: </a:t>
            </a:r>
            <a:r>
              <a:rPr lang="en-US" sz="2400" dirty="0"/>
              <a:t>update policy using one-step look-ahead with resulting converged (but not optimal!) utilities as future values</a:t>
            </a:r>
          </a:p>
          <a:p>
            <a:pPr lvl="1"/>
            <a:r>
              <a:rPr lang="en-US" sz="2400" dirty="0"/>
              <a:t>Repeat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400" dirty="0"/>
              <a:t>It’s still optimal!</a:t>
            </a:r>
          </a:p>
          <a:p>
            <a:pPr lvl="1"/>
            <a:r>
              <a:rPr lang="en-US" sz="2400" dirty="0"/>
              <a:t>Can converge (much) faster under some conditions</a:t>
            </a:r>
          </a:p>
        </p:txBody>
      </p:sp>
    </p:spTree>
    <p:extLst>
      <p:ext uri="{BB962C8B-B14F-4D97-AF65-F5344CB8AC3E}">
        <p14:creationId xmlns:p14="http://schemas.microsoft.com/office/powerpoint/2010/main" val="38423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0106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/>
              <a:t>Expectimax</a:t>
            </a:r>
            <a:r>
              <a:rPr lang="en-US" sz="2400" dirty="0"/>
              <a:t> trees max over all actions to compute the optimal values</a:t>
            </a:r>
          </a:p>
          <a:p>
            <a:pPr lvl="5"/>
            <a:endParaRPr lang="en-US" sz="800" dirty="0">
              <a:latin typeface="Palatino"/>
              <a:cs typeface="Palatino"/>
            </a:endParaRPr>
          </a:p>
          <a:p>
            <a:r>
              <a:rPr lang="en-US" sz="2400" dirty="0"/>
              <a:t>If we fixed some policy </a:t>
            </a:r>
            <a:r>
              <a:rPr lang="en-US" sz="2400" dirty="0">
                <a:sym typeface="Symbol" pitchFamily="18" charset="2"/>
              </a:rPr>
              <a:t>(s</a:t>
            </a:r>
            <a:r>
              <a:rPr lang="en-US" sz="2400" dirty="0"/>
              <a:t>), then the tree would be simpler – only one action per state</a:t>
            </a:r>
          </a:p>
          <a:p>
            <a:pPr lvl="1"/>
            <a:r>
              <a:rPr lang="en-US" sz="2000" dirty="0"/>
              <a:t>… though the tree’s value would depend on which policy we fixed</a:t>
            </a:r>
          </a:p>
          <a:p>
            <a:endParaRPr lang="en-US" sz="24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Palatino"/>
                  <a:cs typeface="Palatino"/>
                </a:rPr>
                <a:t>s,a,s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Do what </a:t>
            </a:r>
            <a:r>
              <a:rPr lang="en-US" sz="2400" dirty="0">
                <a:latin typeface="Palatino"/>
                <a:cs typeface="Palatino"/>
                <a:sym typeface="Symbol" pitchFamily="18" charset="2"/>
              </a:rPr>
              <a:t></a:t>
            </a:r>
            <a:r>
              <a:rPr lang="en-US" sz="2400" dirty="0">
                <a:latin typeface="Palatino"/>
                <a:cs typeface="Palatino"/>
              </a:rPr>
              <a:t> says to do</a:t>
            </a:r>
          </a:p>
        </p:txBody>
      </p:sp>
    </p:spTree>
    <p:extLst>
      <p:ext uri="{BB962C8B-B14F-4D97-AF65-F5344CB8AC3E}">
        <p14:creationId xmlns:p14="http://schemas.microsoft.com/office/powerpoint/2010/main" val="29749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3" y="-12222"/>
            <a:ext cx="12192000" cy="1143000"/>
          </a:xfrm>
        </p:spPr>
        <p:txBody>
          <a:bodyPr/>
          <a:lstStyle/>
          <a:p>
            <a:r>
              <a:rPr lang="en-US"/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69283" y="1460978"/>
            <a:ext cx="8229600" cy="4525963"/>
          </a:xfrm>
        </p:spPr>
        <p:txBody>
          <a:bodyPr/>
          <a:lstStyle/>
          <a:p>
            <a:r>
              <a:rPr lang="en-US" sz="2400" dirty="0"/>
              <a:t>Another basic operation: compute the utility of a state s under a fixed (generally non-optimal) policy</a:t>
            </a:r>
          </a:p>
          <a:p>
            <a:endParaRPr lang="en-US" sz="2400" dirty="0"/>
          </a:p>
          <a:p>
            <a:r>
              <a:rPr lang="en-US" sz="2400" dirty="0"/>
              <a:t>Define the utility of a state s, under a fixed policy </a:t>
            </a:r>
            <a:r>
              <a:rPr lang="en-US" sz="2400" dirty="0">
                <a:sym typeface="Symbol" pitchFamily="18" charset="2"/>
              </a:rPr>
              <a:t></a:t>
            </a:r>
            <a:r>
              <a:rPr lang="en-US" sz="2400" dirty="0"/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V</a:t>
            </a:r>
            <a:r>
              <a:rPr lang="en-US" sz="2000" baseline="30000" dirty="0">
                <a:sym typeface="Symbol" pitchFamily="18" charset="2"/>
              </a:rPr>
              <a:t></a:t>
            </a:r>
            <a:r>
              <a:rPr lang="en-US" sz="2000" dirty="0"/>
              <a:t>(s) = expected total discounted rewards starting in s and following </a:t>
            </a:r>
            <a:r>
              <a:rPr lang="en-US" sz="2000" dirty="0">
                <a:sym typeface="Symbol" pitchFamily="18" charset="2"/>
              </a:rPr>
              <a:t>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3000" y="56388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80321" y="1613378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3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How do we calculate the V’s for a fixed policy </a:t>
            </a:r>
            <a:r>
              <a:rPr lang="en-US" sz="2400" dirty="0">
                <a:sym typeface="Symbol" pitchFamily="18" charset="2"/>
              </a:rPr>
              <a:t></a:t>
            </a:r>
            <a:r>
              <a:rPr lang="en-US" sz="2400" dirty="0"/>
              <a:t>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/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3600" dirty="0"/>
          </a:p>
          <a:p>
            <a:pPr>
              <a:lnSpc>
                <a:spcPct val="80000"/>
              </a:lnSpc>
            </a:pPr>
            <a:endParaRPr lang="en-US" sz="36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Efficiency: O(S</a:t>
            </a:r>
            <a:r>
              <a:rPr lang="en-US" sz="2400" baseline="30000" dirty="0"/>
              <a:t>2</a:t>
            </a:r>
            <a:r>
              <a:rPr lang="en-US" sz="2400" dirty="0"/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Solve with </a:t>
            </a:r>
            <a:r>
              <a:rPr lang="en-US" sz="2000" dirty="0" err="1"/>
              <a:t>Matlab</a:t>
            </a:r>
            <a:r>
              <a:rPr lang="en-US" sz="2000" dirty="0"/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Palatino"/>
                <a:cs typeface="Palatino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Palatino"/>
                  <a:cs typeface="Palatino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Palatino"/>
                  <a:cs typeface="Palatino"/>
                </a:rPr>
                <a:t>s,</a:t>
              </a:r>
              <a:r>
                <a:rPr lang="en-US" sz="2400" dirty="0">
                  <a:latin typeface="Palatino"/>
                  <a:cs typeface="Palatino"/>
                  <a:sym typeface="Symbol" pitchFamily="18" charset="2"/>
                </a:rPr>
                <a:t> (s</a:t>
              </a:r>
              <a:r>
                <a:rPr lang="en-US" sz="2400" dirty="0">
                  <a:latin typeface="Palatino"/>
                  <a:cs typeface="Palatino"/>
                </a:rPr>
                <a:t>),s</a:t>
              </a:r>
              <a:r>
                <a:rPr lang="ja-JP" altLang="en-US" sz="2400">
                  <a:latin typeface="Palatino"/>
                  <a:cs typeface="Palatino"/>
                </a:rPr>
                <a:t>’</a:t>
              </a:r>
              <a:endParaRPr lang="en-US" sz="2400" dirty="0">
                <a:latin typeface="Palatino"/>
                <a:cs typeface="Palatino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Palatino"/>
                <a:cs typeface="Palatino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Palatino"/>
                  <a:cs typeface="Palatino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Palatino"/>
                  <a:cs typeface="Palatino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1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Start with V</a:t>
            </a:r>
            <a:r>
              <a:rPr lang="en-US" sz="2400" baseline="-25000" dirty="0"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(s) = 0: no time steps left means an expected reward sum of zero</a:t>
            </a:r>
          </a:p>
          <a:p>
            <a:pPr lvl="2">
              <a:lnSpc>
                <a:spcPct val="8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Given vector of </a:t>
            </a:r>
            <a:r>
              <a:rPr lang="en-US" sz="2400" dirty="0" err="1">
                <a:ea typeface="ＭＳ Ｐゴシック" pitchFamily="34" charset="-128"/>
              </a:rPr>
              <a:t>V</a:t>
            </a:r>
            <a:r>
              <a:rPr lang="en-US" sz="2400" baseline="-25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(s) values, do one ply of </a:t>
            </a:r>
            <a:r>
              <a:rPr lang="en-US" sz="2400" dirty="0" err="1">
                <a:ea typeface="ＭＳ Ｐゴシック" pitchFamily="34" charset="-128"/>
              </a:rPr>
              <a:t>expectimax</a:t>
            </a:r>
            <a:r>
              <a:rPr lang="en-US" sz="2400" dirty="0">
                <a:ea typeface="ＭＳ Ｐゴシック" pitchFamily="34" charset="-128"/>
              </a:rPr>
              <a:t> from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Repeat until convergence, which yields V*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Policy may converge long before values do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667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Palatino" pitchFamily="2" charset="77"/>
                  <a:ea typeface="Palatino" pitchFamily="2" charset="77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Palatino" pitchFamily="2" charset="77"/>
                  <a:ea typeface="Palatino" pitchFamily="2" charset="77"/>
                  <a:cs typeface="Calibri"/>
                </a:rPr>
                <a:t>s,a,s</a:t>
              </a:r>
              <a:r>
                <a:rPr lang="ja-JP" altLang="en-US">
                  <a:latin typeface="Palatino" pitchFamily="2" charset="77"/>
                  <a:cs typeface="Calibri"/>
                </a:rPr>
                <a:t>’</a:t>
              </a:r>
              <a:endParaRPr lang="en-US" dirty="0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Palatino" pitchFamily="2" charset="77"/>
                  <a:ea typeface="Palatino" pitchFamily="2" charset="77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05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Forward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110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077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793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1200" dirty="0"/>
          </a:p>
          <a:p>
            <a:r>
              <a:rPr lang="en-US" sz="2400" dirty="0"/>
              <a:t>Evaluation: For fixed current policy </a:t>
            </a:r>
            <a:r>
              <a:rPr lang="en-US" sz="2400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000" dirty="0">
                <a:sym typeface="Symbol" pitchFamily="18" charset="2"/>
              </a:rPr>
              <a:t>Iterate until values converge:</a:t>
            </a: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Improvement: For fixed values, get a better policy using policy extraction</a:t>
            </a:r>
          </a:p>
          <a:p>
            <a:pPr lvl="1"/>
            <a:r>
              <a:rPr lang="en-US" sz="2000" dirty="0"/>
              <a:t>One-step look-ahead:</a:t>
            </a:r>
          </a:p>
          <a:p>
            <a:endParaRPr lang="en-US" sz="2400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26211" y="2743200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030087" y="4921250"/>
            <a:ext cx="7215495" cy="64106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42940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Example: Policy Iteration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1873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1430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178819"/>
            <a:ext cx="730937" cy="460591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1219200" y="17526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41E3E5-C648-6749-B834-46DB3E33058C}"/>
                  </a:ext>
                </a:extLst>
              </p:cNvPr>
              <p:cNvSpPr txBox="1"/>
              <p:nvPr/>
            </p:nvSpPr>
            <p:spPr>
              <a:xfrm>
                <a:off x="686988" y="2033200"/>
                <a:ext cx="3077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41E3E5-C648-6749-B834-46DB3E330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8" y="2033200"/>
                <a:ext cx="307713" cy="276999"/>
              </a:xfrm>
              <a:prstGeom prst="rect">
                <a:avLst/>
              </a:prstGeom>
              <a:blipFill>
                <a:blip r:embed="rId8"/>
                <a:stretch>
                  <a:fillRect l="-4000" r="-4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FDBE7-E969-2443-B4E5-4809A6D0C520}"/>
                  </a:ext>
                </a:extLst>
              </p:cNvPr>
              <p:cNvSpPr txBox="1"/>
              <p:nvPr/>
            </p:nvSpPr>
            <p:spPr>
              <a:xfrm>
                <a:off x="1659797" y="2033200"/>
                <a:ext cx="190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FDBE7-E969-2443-B4E5-4809A6D0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97" y="2033200"/>
                <a:ext cx="190437" cy="276999"/>
              </a:xfrm>
              <a:prstGeom prst="rect">
                <a:avLst/>
              </a:prstGeom>
              <a:blipFill>
                <a:blip r:embed="rId9"/>
                <a:stretch>
                  <a:fillRect l="-18750" r="-125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6F642B-1467-EB45-A4D3-B5F2A4CD0E9D}"/>
                  </a:ext>
                </a:extLst>
              </p:cNvPr>
              <p:cNvSpPr txBox="1"/>
              <p:nvPr/>
            </p:nvSpPr>
            <p:spPr>
              <a:xfrm>
                <a:off x="2952781" y="2033200"/>
                <a:ext cx="2142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6F642B-1467-EB45-A4D3-B5F2A4CD0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81" y="2033200"/>
                <a:ext cx="214225" cy="276999"/>
              </a:xfrm>
              <a:prstGeom prst="rect">
                <a:avLst/>
              </a:prstGeom>
              <a:blipFill>
                <a:blip r:embed="rId10"/>
                <a:stretch>
                  <a:fillRect l="-23529" r="-1764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19B3CE-3C64-6D4B-9676-9C84B43238BB}"/>
                  </a:ext>
                </a:extLst>
              </p:cNvPr>
              <p:cNvSpPr txBox="1"/>
              <p:nvPr/>
            </p:nvSpPr>
            <p:spPr>
              <a:xfrm>
                <a:off x="4177757" y="2033199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19B3CE-3C64-6D4B-9676-9C84B4323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57" y="2033199"/>
                <a:ext cx="208390" cy="276999"/>
              </a:xfrm>
              <a:prstGeom prst="rect">
                <a:avLst/>
              </a:prstGeom>
              <a:blipFill>
                <a:blip r:embed="rId11"/>
                <a:stretch>
                  <a:fillRect l="-23529" r="-2941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429A8B5-74D6-9847-B1DC-64367CA1C0D2}"/>
              </a:ext>
            </a:extLst>
          </p:cNvPr>
          <p:cNvSpPr/>
          <p:nvPr/>
        </p:nvSpPr>
        <p:spPr>
          <a:xfrm>
            <a:off x="419844" y="28194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05582B-28D0-2542-997C-A9A84120B5B7}"/>
                  </a:ext>
                </a:extLst>
              </p:cNvPr>
              <p:cNvSpPr txBox="1"/>
              <p:nvPr/>
            </p:nvSpPr>
            <p:spPr>
              <a:xfrm>
                <a:off x="468649" y="3364743"/>
                <a:ext cx="2671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=1+0.9⋅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05582B-28D0-2542-997C-A9A84120B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" y="3364743"/>
                <a:ext cx="2671821" cy="276999"/>
              </a:xfrm>
              <a:prstGeom prst="rect">
                <a:avLst/>
              </a:prstGeom>
              <a:blipFill>
                <a:blip r:embed="rId12"/>
                <a:stretch>
                  <a:fillRect l="-948" r="-237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342E48-69EB-9842-9CC7-8556276A5C0F}"/>
                  </a:ext>
                </a:extLst>
              </p:cNvPr>
              <p:cNvSpPr txBox="1"/>
              <p:nvPr/>
            </p:nvSpPr>
            <p:spPr>
              <a:xfrm>
                <a:off x="468648" y="3764060"/>
                <a:ext cx="30491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=−10+0.9⋅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342E48-69EB-9842-9CC7-8556276A5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8" y="3764060"/>
                <a:ext cx="3049168" cy="276999"/>
              </a:xfrm>
              <a:prstGeom prst="rect">
                <a:avLst/>
              </a:prstGeom>
              <a:blipFill>
                <a:blip r:embed="rId13"/>
                <a:stretch>
                  <a:fillRect l="-830" r="-2075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8DD3CE-71A0-7144-90AE-23650C907F52}"/>
                  </a:ext>
                </a:extLst>
              </p:cNvPr>
              <p:cNvSpPr txBox="1"/>
              <p:nvPr/>
            </p:nvSpPr>
            <p:spPr>
              <a:xfrm>
                <a:off x="468648" y="4151335"/>
                <a:ext cx="1212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8DD3CE-71A0-7144-90AE-23650C907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8" y="4151335"/>
                <a:ext cx="1212320" cy="276999"/>
              </a:xfrm>
              <a:prstGeom prst="rect">
                <a:avLst/>
              </a:prstGeom>
              <a:blipFill>
                <a:blip r:embed="rId14"/>
                <a:stretch>
                  <a:fillRect l="-3125" r="-312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9A5CDD-5AC7-434C-8CAD-87811E50AEEF}"/>
                  </a:ext>
                </a:extLst>
              </p:cNvPr>
              <p:cNvSpPr txBox="1"/>
              <p:nvPr/>
            </p:nvSpPr>
            <p:spPr>
              <a:xfrm>
                <a:off x="3350861" y="3361618"/>
                <a:ext cx="16585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9A5CDD-5AC7-434C-8CAD-87811E50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861" y="3361618"/>
                <a:ext cx="1658531" cy="276999"/>
              </a:xfrm>
              <a:prstGeom prst="rect">
                <a:avLst/>
              </a:prstGeom>
              <a:blipFill>
                <a:blip r:embed="rId15"/>
                <a:stretch>
                  <a:fillRect l="-1538" r="-230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BC28F8-B03A-E141-B08C-BD767D0C14DC}"/>
                  </a:ext>
                </a:extLst>
              </p:cNvPr>
              <p:cNvSpPr txBox="1"/>
              <p:nvPr/>
            </p:nvSpPr>
            <p:spPr>
              <a:xfrm>
                <a:off x="3705632" y="3759327"/>
                <a:ext cx="19034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BC28F8-B03A-E141-B08C-BD767D0C1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32" y="3759327"/>
                <a:ext cx="1903406" cy="276999"/>
              </a:xfrm>
              <a:prstGeom prst="rect">
                <a:avLst/>
              </a:prstGeom>
              <a:blipFill>
                <a:blip r:embed="rId16"/>
                <a:stretch>
                  <a:fillRect l="-662" r="-132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652153-6F85-F04B-A665-D96589405DC1}"/>
              </a:ext>
            </a:extLst>
          </p:cNvPr>
          <p:cNvSpPr/>
          <p:nvPr/>
        </p:nvSpPr>
        <p:spPr>
          <a:xfrm>
            <a:off x="419844" y="45720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AD54BD53-4A1C-0F49-BEE8-86F10CB8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829" y="5073596"/>
            <a:ext cx="668678" cy="439656"/>
          </a:xfrm>
          <a:prstGeom prst="rect">
            <a:avLst/>
          </a:prstGeom>
          <a:noFill/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92350346-7E77-294A-8432-2CDD7E9B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3953" y="5029200"/>
            <a:ext cx="709457" cy="502463"/>
          </a:xfrm>
          <a:prstGeom prst="rect">
            <a:avLst/>
          </a:prstGeom>
          <a:noFill/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0739617-2D21-8B44-863C-AF2D9C3C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545" y="5065019"/>
            <a:ext cx="730937" cy="460591"/>
          </a:xfrm>
          <a:prstGeom prst="rect">
            <a:avLst/>
          </a:prstGeom>
          <a:noFill/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2B01052-DDDE-0443-9AE7-A1C2EBAF0E32}"/>
              </a:ext>
            </a:extLst>
          </p:cNvPr>
          <p:cNvSpPr/>
          <p:nvPr/>
        </p:nvSpPr>
        <p:spPr>
          <a:xfrm>
            <a:off x="1275838" y="5638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DF767BF-7A14-3D4F-81A1-C40E36F79389}"/>
                  </a:ext>
                </a:extLst>
              </p:cNvPr>
              <p:cNvSpPr txBox="1"/>
              <p:nvPr/>
            </p:nvSpPr>
            <p:spPr>
              <a:xfrm>
                <a:off x="743626" y="5919400"/>
                <a:ext cx="302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DF767BF-7A14-3D4F-81A1-C40E36F79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26" y="5919400"/>
                <a:ext cx="302390" cy="276999"/>
              </a:xfrm>
              <a:prstGeom prst="rect">
                <a:avLst/>
              </a:prstGeom>
              <a:blipFill>
                <a:blip r:embed="rId17"/>
                <a:stretch>
                  <a:fillRect l="-4167" r="-416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A75F57D-0031-BD43-9BE4-D1D8A0242D20}"/>
                  </a:ext>
                </a:extLst>
              </p:cNvPr>
              <p:cNvSpPr txBox="1"/>
              <p:nvPr/>
            </p:nvSpPr>
            <p:spPr>
              <a:xfrm>
                <a:off x="1362132" y="5723091"/>
                <a:ext cx="2083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1+0.9⋅10=10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A75F57D-0031-BD43-9BE4-D1D8A0242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132" y="5723091"/>
                <a:ext cx="2083584" cy="276999"/>
              </a:xfrm>
              <a:prstGeom prst="rect">
                <a:avLst/>
              </a:prstGeom>
              <a:blipFill>
                <a:blip r:embed="rId18"/>
                <a:stretch>
                  <a:fillRect t="-4545" r="-606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AB9E4BF-0572-D541-929B-41527CB22483}"/>
                  </a:ext>
                </a:extLst>
              </p:cNvPr>
              <p:cNvSpPr txBox="1"/>
              <p:nvPr/>
            </p:nvSpPr>
            <p:spPr>
              <a:xfrm>
                <a:off x="1362132" y="6084381"/>
                <a:ext cx="45023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0.5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2+0.9⋅10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2+0.9⋅−10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AB9E4BF-0572-D541-929B-41527CB2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132" y="6084381"/>
                <a:ext cx="4502322" cy="276999"/>
              </a:xfrm>
              <a:prstGeom prst="rect">
                <a:avLst/>
              </a:prstGeom>
              <a:blipFill>
                <a:blip r:embed="rId19"/>
                <a:stretch>
                  <a:fillRect l="-281" r="-281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 descr="txp_fig">
            <a:extLst>
              <a:ext uri="{FF2B5EF4-FFF2-40B4-BE49-F238E27FC236}">
                <a16:creationId xmlns:a16="http://schemas.microsoft.com/office/drawing/2014/main" id="{8463A6ED-00D0-4A43-B290-6DDA5557A4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867399" y="5245235"/>
            <a:ext cx="6145133" cy="545965"/>
          </a:xfrm>
          <a:prstGeom prst="rect">
            <a:avLst/>
          </a:prstGeom>
          <a:noFill/>
          <a:ln/>
          <a:effectLst/>
        </p:spPr>
      </p:pic>
      <p:pic>
        <p:nvPicPr>
          <p:cNvPr id="52" name="Picture 3">
            <a:extLst>
              <a:ext uri="{FF2B5EF4-FFF2-40B4-BE49-F238E27FC236}">
                <a16:creationId xmlns:a16="http://schemas.microsoft.com/office/drawing/2014/main" id="{FFCF580B-F8C4-F949-ABD4-F035D904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7581" y="1447800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E92DEBC-406C-684F-9843-6C1EC7988DB6}"/>
              </a:ext>
            </a:extLst>
          </p:cNvPr>
          <p:cNvSpPr txBox="1"/>
          <p:nvPr/>
        </p:nvSpPr>
        <p:spPr>
          <a:xfrm>
            <a:off x="7162800" y="410223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discount = 0.9</a:t>
            </a:r>
          </a:p>
        </p:txBody>
      </p:sp>
      <p:pic>
        <p:nvPicPr>
          <p:cNvPr id="54" name="Picture 53" descr="txp_fig">
            <a:extLst>
              <a:ext uri="{FF2B5EF4-FFF2-40B4-BE49-F238E27FC236}">
                <a16:creationId xmlns:a16="http://schemas.microsoft.com/office/drawing/2014/main" id="{EB9D2E90-54D4-1B40-A4E6-A25C17E51DA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867398" y="4635635"/>
            <a:ext cx="6155293" cy="562209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07541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2" grpId="0"/>
      <p:bldP spid="33" grpId="0"/>
      <p:bldP spid="34" grpId="0"/>
      <p:bldP spid="36" grpId="0"/>
      <p:bldP spid="37" grpId="0"/>
      <p:bldP spid="44" grpId="0" animBg="1"/>
      <p:bldP spid="45" grpId="0"/>
      <p:bldP spid="49" grpId="0"/>
      <p:bldP spid="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txp_fig">
            <a:extLst>
              <a:ext uri="{FF2B5EF4-FFF2-40B4-BE49-F238E27FC236}">
                <a16:creationId xmlns:a16="http://schemas.microsoft.com/office/drawing/2014/main" id="{A5D2C1EB-5692-354A-BD49-FF5FC7B550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867399" y="5245235"/>
            <a:ext cx="6145133" cy="545965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Example: Policy Iteration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1873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1430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178819"/>
            <a:ext cx="730937" cy="460591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1219200" y="17526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7581" y="1447800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41E3E5-C648-6749-B834-46DB3E33058C}"/>
                  </a:ext>
                </a:extLst>
              </p:cNvPr>
              <p:cNvSpPr txBox="1"/>
              <p:nvPr/>
            </p:nvSpPr>
            <p:spPr>
              <a:xfrm>
                <a:off x="686988" y="2033200"/>
                <a:ext cx="3077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41E3E5-C648-6749-B834-46DB3E330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8" y="2033200"/>
                <a:ext cx="307713" cy="276999"/>
              </a:xfrm>
              <a:prstGeom prst="rect">
                <a:avLst/>
              </a:prstGeom>
              <a:blipFill>
                <a:blip r:embed="rId10"/>
                <a:stretch>
                  <a:fillRect l="-4000" r="-4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FDBE7-E969-2443-B4E5-4809A6D0C520}"/>
                  </a:ext>
                </a:extLst>
              </p:cNvPr>
              <p:cNvSpPr txBox="1"/>
              <p:nvPr/>
            </p:nvSpPr>
            <p:spPr>
              <a:xfrm>
                <a:off x="1659797" y="2033200"/>
                <a:ext cx="190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FDBE7-E969-2443-B4E5-4809A6D0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97" y="2033200"/>
                <a:ext cx="190437" cy="276999"/>
              </a:xfrm>
              <a:prstGeom prst="rect">
                <a:avLst/>
              </a:prstGeom>
              <a:blipFill>
                <a:blip r:embed="rId11"/>
                <a:stretch>
                  <a:fillRect l="-18750" r="-125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6F642B-1467-EB45-A4D3-B5F2A4CD0E9D}"/>
                  </a:ext>
                </a:extLst>
              </p:cNvPr>
              <p:cNvSpPr txBox="1"/>
              <p:nvPr/>
            </p:nvSpPr>
            <p:spPr>
              <a:xfrm>
                <a:off x="2952781" y="2033200"/>
                <a:ext cx="2142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6F642B-1467-EB45-A4D3-B5F2A4CD0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81" y="2033200"/>
                <a:ext cx="214225" cy="276999"/>
              </a:xfrm>
              <a:prstGeom prst="rect">
                <a:avLst/>
              </a:prstGeom>
              <a:blipFill>
                <a:blip r:embed="rId12"/>
                <a:stretch>
                  <a:fillRect l="-23529" r="-1764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19B3CE-3C64-6D4B-9676-9C84B43238BB}"/>
                  </a:ext>
                </a:extLst>
              </p:cNvPr>
              <p:cNvSpPr txBox="1"/>
              <p:nvPr/>
            </p:nvSpPr>
            <p:spPr>
              <a:xfrm>
                <a:off x="4177757" y="2033199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19B3CE-3C64-6D4B-9676-9C84B4323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57" y="2033199"/>
                <a:ext cx="208390" cy="276999"/>
              </a:xfrm>
              <a:prstGeom prst="rect">
                <a:avLst/>
              </a:prstGeom>
              <a:blipFill>
                <a:blip r:embed="rId13"/>
                <a:stretch>
                  <a:fillRect l="-23529" r="-2941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429A8B5-74D6-9847-B1DC-64367CA1C0D2}"/>
              </a:ext>
            </a:extLst>
          </p:cNvPr>
          <p:cNvSpPr/>
          <p:nvPr/>
        </p:nvSpPr>
        <p:spPr>
          <a:xfrm>
            <a:off x="419844" y="28194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05582B-28D0-2542-997C-A9A84120B5B7}"/>
                  </a:ext>
                </a:extLst>
              </p:cNvPr>
              <p:cNvSpPr txBox="1"/>
              <p:nvPr/>
            </p:nvSpPr>
            <p:spPr>
              <a:xfrm>
                <a:off x="468649" y="3364743"/>
                <a:ext cx="2671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=1+0.9⋅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05582B-28D0-2542-997C-A9A84120B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" y="3364743"/>
                <a:ext cx="2671821" cy="276999"/>
              </a:xfrm>
              <a:prstGeom prst="rect">
                <a:avLst/>
              </a:prstGeom>
              <a:blipFill>
                <a:blip r:embed="rId14"/>
                <a:stretch>
                  <a:fillRect l="-948" r="-237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342E48-69EB-9842-9CC7-8556276A5C0F}"/>
                  </a:ext>
                </a:extLst>
              </p:cNvPr>
              <p:cNvSpPr txBox="1"/>
              <p:nvPr/>
            </p:nvSpPr>
            <p:spPr>
              <a:xfrm>
                <a:off x="468648" y="3764060"/>
                <a:ext cx="30491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=−10+0.9⋅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342E48-69EB-9842-9CC7-8556276A5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8" y="3764060"/>
                <a:ext cx="3049168" cy="276999"/>
              </a:xfrm>
              <a:prstGeom prst="rect">
                <a:avLst/>
              </a:prstGeom>
              <a:blipFill>
                <a:blip r:embed="rId15"/>
                <a:stretch>
                  <a:fillRect l="-830" r="-2075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8DD3CE-71A0-7144-90AE-23650C907F52}"/>
                  </a:ext>
                </a:extLst>
              </p:cNvPr>
              <p:cNvSpPr txBox="1"/>
              <p:nvPr/>
            </p:nvSpPr>
            <p:spPr>
              <a:xfrm>
                <a:off x="468648" y="4151335"/>
                <a:ext cx="1212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8DD3CE-71A0-7144-90AE-23650C907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8" y="4151335"/>
                <a:ext cx="1212320" cy="276999"/>
              </a:xfrm>
              <a:prstGeom prst="rect">
                <a:avLst/>
              </a:prstGeom>
              <a:blipFill>
                <a:blip r:embed="rId16"/>
                <a:stretch>
                  <a:fillRect l="-3125" r="-312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9A5CDD-5AC7-434C-8CAD-87811E50AEEF}"/>
                  </a:ext>
                </a:extLst>
              </p:cNvPr>
              <p:cNvSpPr txBox="1"/>
              <p:nvPr/>
            </p:nvSpPr>
            <p:spPr>
              <a:xfrm>
                <a:off x="3350861" y="3361618"/>
                <a:ext cx="16585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9A5CDD-5AC7-434C-8CAD-87811E50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861" y="3361618"/>
                <a:ext cx="1658531" cy="276999"/>
              </a:xfrm>
              <a:prstGeom prst="rect">
                <a:avLst/>
              </a:prstGeom>
              <a:blipFill>
                <a:blip r:embed="rId17"/>
                <a:stretch>
                  <a:fillRect l="-1538" r="-230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BC28F8-B03A-E141-B08C-BD767D0C14DC}"/>
                  </a:ext>
                </a:extLst>
              </p:cNvPr>
              <p:cNvSpPr txBox="1"/>
              <p:nvPr/>
            </p:nvSpPr>
            <p:spPr>
              <a:xfrm>
                <a:off x="3705632" y="3759327"/>
                <a:ext cx="19034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BC28F8-B03A-E141-B08C-BD767D0C1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32" y="3759327"/>
                <a:ext cx="1903406" cy="276999"/>
              </a:xfrm>
              <a:prstGeom prst="rect">
                <a:avLst/>
              </a:prstGeom>
              <a:blipFill>
                <a:blip r:embed="rId18"/>
                <a:stretch>
                  <a:fillRect l="-662" r="-132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652153-6F85-F04B-A665-D96589405DC1}"/>
              </a:ext>
            </a:extLst>
          </p:cNvPr>
          <p:cNvSpPr/>
          <p:nvPr/>
        </p:nvSpPr>
        <p:spPr>
          <a:xfrm>
            <a:off x="419844" y="45720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AD54BD53-4A1C-0F49-BEE8-86F10CB8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829" y="5073596"/>
            <a:ext cx="668678" cy="439656"/>
          </a:xfrm>
          <a:prstGeom prst="rect">
            <a:avLst/>
          </a:prstGeom>
          <a:noFill/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92350346-7E77-294A-8432-2CDD7E9B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3953" y="5029200"/>
            <a:ext cx="709457" cy="502463"/>
          </a:xfrm>
          <a:prstGeom prst="rect">
            <a:avLst/>
          </a:prstGeom>
          <a:noFill/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0739617-2D21-8B44-863C-AF2D9C3C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545" y="5065019"/>
            <a:ext cx="730937" cy="460591"/>
          </a:xfrm>
          <a:prstGeom prst="rect">
            <a:avLst/>
          </a:prstGeom>
          <a:noFill/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2B01052-DDDE-0443-9AE7-A1C2EBAF0E32}"/>
              </a:ext>
            </a:extLst>
          </p:cNvPr>
          <p:cNvSpPr/>
          <p:nvPr/>
        </p:nvSpPr>
        <p:spPr>
          <a:xfrm>
            <a:off x="1275838" y="5638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DF767BF-7A14-3D4F-81A1-C40E36F79389}"/>
                  </a:ext>
                </a:extLst>
              </p:cNvPr>
              <p:cNvSpPr txBox="1"/>
              <p:nvPr/>
            </p:nvSpPr>
            <p:spPr>
              <a:xfrm>
                <a:off x="743626" y="5919400"/>
                <a:ext cx="302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DF767BF-7A14-3D4F-81A1-C40E36F79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26" y="5919400"/>
                <a:ext cx="302390" cy="276999"/>
              </a:xfrm>
              <a:prstGeom prst="rect">
                <a:avLst/>
              </a:prstGeom>
              <a:blipFill>
                <a:blip r:embed="rId19"/>
                <a:stretch>
                  <a:fillRect l="-4167" r="-416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D9461D-13D6-524A-B252-6C6C40CB2309}"/>
                  </a:ext>
                </a:extLst>
              </p:cNvPr>
              <p:cNvSpPr txBox="1"/>
              <p:nvPr/>
            </p:nvSpPr>
            <p:spPr>
              <a:xfrm>
                <a:off x="1719978" y="5903103"/>
                <a:ext cx="190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D9461D-13D6-524A-B252-6C6C40CB2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78" y="5903103"/>
                <a:ext cx="190437" cy="276999"/>
              </a:xfrm>
              <a:prstGeom prst="rect">
                <a:avLst/>
              </a:prstGeom>
              <a:blipFill>
                <a:blip r:embed="rId20"/>
                <a:stretch>
                  <a:fillRect l="-18750" r="-1875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197F1E-A907-254F-BB31-F7A0E95A56F3}"/>
                  </a:ext>
                </a:extLst>
              </p:cNvPr>
              <p:cNvSpPr txBox="1"/>
              <p:nvPr/>
            </p:nvSpPr>
            <p:spPr>
              <a:xfrm>
                <a:off x="2426052" y="5765878"/>
                <a:ext cx="44785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0.5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+0.9⋅10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+0.5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+0.9⋅−10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197F1E-A907-254F-BB31-F7A0E95A5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052" y="5765878"/>
                <a:ext cx="4478534" cy="276999"/>
              </a:xfrm>
              <a:prstGeom prst="rect">
                <a:avLst/>
              </a:prstGeom>
              <a:blipFill>
                <a:blip r:embed="rId21"/>
                <a:stretch>
                  <a:fillRect l="-282" r="-282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DE80900-8E56-1649-80F6-11146C0139C8}"/>
                  </a:ext>
                </a:extLst>
              </p:cNvPr>
              <p:cNvSpPr txBox="1"/>
              <p:nvPr/>
            </p:nvSpPr>
            <p:spPr>
              <a:xfrm>
                <a:off x="2426052" y="6127168"/>
                <a:ext cx="23510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:−10+0.9⋅0=−10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DE80900-8E56-1649-80F6-11146C013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052" y="6127168"/>
                <a:ext cx="2351028" cy="276999"/>
              </a:xfrm>
              <a:prstGeom prst="rect">
                <a:avLst/>
              </a:prstGeom>
              <a:blipFill>
                <a:blip r:embed="rId22"/>
                <a:stretch>
                  <a:fillRect l="-1075" r="-107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394CE5EE-2BCF-5247-AB3C-157A645DA8C3}"/>
              </a:ext>
            </a:extLst>
          </p:cNvPr>
          <p:cNvSpPr txBox="1"/>
          <p:nvPr/>
        </p:nvSpPr>
        <p:spPr>
          <a:xfrm>
            <a:off x="7162800" y="410223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discount = 0.9</a:t>
            </a:r>
          </a:p>
        </p:txBody>
      </p:sp>
      <p:pic>
        <p:nvPicPr>
          <p:cNvPr id="43" name="Picture 42" descr="txp_fig">
            <a:extLst>
              <a:ext uri="{FF2B5EF4-FFF2-40B4-BE49-F238E27FC236}">
                <a16:creationId xmlns:a16="http://schemas.microsoft.com/office/drawing/2014/main" id="{F489F217-D020-4B4D-A2A7-20818BF417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5867398" y="4635635"/>
            <a:ext cx="6155293" cy="562209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CDA438-4754-0148-B3CE-EEEAD041F91F}"/>
                  </a:ext>
                </a:extLst>
              </p:cNvPr>
              <p:cNvSpPr txBox="1"/>
              <p:nvPr/>
            </p:nvSpPr>
            <p:spPr>
              <a:xfrm>
                <a:off x="2995262" y="5905054"/>
                <a:ext cx="190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CDA438-4754-0148-B3CE-EEEAD041F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62" y="5905054"/>
                <a:ext cx="190437" cy="276999"/>
              </a:xfrm>
              <a:prstGeom prst="rect">
                <a:avLst/>
              </a:prstGeom>
              <a:blipFill>
                <a:blip r:embed="rId24"/>
                <a:stretch>
                  <a:fillRect l="-18750" r="-125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3365C63-EEAF-ED4D-ACB1-3BBE2949E135}"/>
                  </a:ext>
                </a:extLst>
              </p:cNvPr>
              <p:cNvSpPr txBox="1"/>
              <p:nvPr/>
            </p:nvSpPr>
            <p:spPr>
              <a:xfrm>
                <a:off x="4227848" y="5920351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3365C63-EEAF-ED4D-ACB1-3BBE2949E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48" y="5920351"/>
                <a:ext cx="208390" cy="276999"/>
              </a:xfrm>
              <a:prstGeom prst="rect">
                <a:avLst/>
              </a:prstGeom>
              <a:blipFill>
                <a:blip r:embed="rId25"/>
                <a:stretch>
                  <a:fillRect l="-29412" r="-2941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6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5" grpId="0"/>
      <p:bldP spid="35" grpId="1"/>
      <p:bldP spid="46" grpId="0"/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Example: Policy Iteration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1873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1430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178819"/>
            <a:ext cx="730937" cy="460591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1219200" y="17526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41E3E5-C648-6749-B834-46DB3E33058C}"/>
                  </a:ext>
                </a:extLst>
              </p:cNvPr>
              <p:cNvSpPr txBox="1"/>
              <p:nvPr/>
            </p:nvSpPr>
            <p:spPr>
              <a:xfrm>
                <a:off x="686988" y="2033200"/>
                <a:ext cx="302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41E3E5-C648-6749-B834-46DB3E330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8" y="2033200"/>
                <a:ext cx="302390" cy="276999"/>
              </a:xfrm>
              <a:prstGeom prst="rect">
                <a:avLst/>
              </a:prstGeom>
              <a:blipFill>
                <a:blip r:embed="rId8"/>
                <a:stretch>
                  <a:fillRect l="-4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FDBE7-E969-2443-B4E5-4809A6D0C520}"/>
                  </a:ext>
                </a:extLst>
              </p:cNvPr>
              <p:cNvSpPr txBox="1"/>
              <p:nvPr/>
            </p:nvSpPr>
            <p:spPr>
              <a:xfrm>
                <a:off x="1659797" y="2033200"/>
                <a:ext cx="190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FDBE7-E969-2443-B4E5-4809A6D0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97" y="2033200"/>
                <a:ext cx="190437" cy="276999"/>
              </a:xfrm>
              <a:prstGeom prst="rect">
                <a:avLst/>
              </a:prstGeom>
              <a:blipFill>
                <a:blip r:embed="rId9"/>
                <a:stretch>
                  <a:fillRect l="-18750" r="-125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6F642B-1467-EB45-A4D3-B5F2A4CD0E9D}"/>
                  </a:ext>
                </a:extLst>
              </p:cNvPr>
              <p:cNvSpPr txBox="1"/>
              <p:nvPr/>
            </p:nvSpPr>
            <p:spPr>
              <a:xfrm>
                <a:off x="2952781" y="2033200"/>
                <a:ext cx="190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6F642B-1467-EB45-A4D3-B5F2A4CD0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81" y="2033200"/>
                <a:ext cx="190437" cy="276999"/>
              </a:xfrm>
              <a:prstGeom prst="rect">
                <a:avLst/>
              </a:prstGeom>
              <a:blipFill>
                <a:blip r:embed="rId10"/>
                <a:stretch>
                  <a:fillRect l="-26667" r="-2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19B3CE-3C64-6D4B-9676-9C84B43238BB}"/>
                  </a:ext>
                </a:extLst>
              </p:cNvPr>
              <p:cNvSpPr txBox="1"/>
              <p:nvPr/>
            </p:nvSpPr>
            <p:spPr>
              <a:xfrm>
                <a:off x="4177757" y="2033199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19B3CE-3C64-6D4B-9676-9C84B4323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57" y="2033199"/>
                <a:ext cx="208390" cy="276999"/>
              </a:xfrm>
              <a:prstGeom prst="rect">
                <a:avLst/>
              </a:prstGeom>
              <a:blipFill>
                <a:blip r:embed="rId11"/>
                <a:stretch>
                  <a:fillRect l="-23529" r="-2941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429A8B5-74D6-9847-B1DC-64367CA1C0D2}"/>
              </a:ext>
            </a:extLst>
          </p:cNvPr>
          <p:cNvSpPr/>
          <p:nvPr/>
        </p:nvSpPr>
        <p:spPr>
          <a:xfrm>
            <a:off x="419844" y="28194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05582B-28D0-2542-997C-A9A84120B5B7}"/>
                  </a:ext>
                </a:extLst>
              </p:cNvPr>
              <p:cNvSpPr txBox="1"/>
              <p:nvPr/>
            </p:nvSpPr>
            <p:spPr>
              <a:xfrm>
                <a:off x="468649" y="3364743"/>
                <a:ext cx="2671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=1+0.9⋅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05582B-28D0-2542-997C-A9A84120B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" y="3364743"/>
                <a:ext cx="2671821" cy="276999"/>
              </a:xfrm>
              <a:prstGeom prst="rect">
                <a:avLst/>
              </a:prstGeom>
              <a:blipFill>
                <a:blip r:embed="rId12"/>
                <a:stretch>
                  <a:fillRect l="-948" r="-237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342E48-69EB-9842-9CC7-8556276A5C0F}"/>
                  </a:ext>
                </a:extLst>
              </p:cNvPr>
              <p:cNvSpPr txBox="1"/>
              <p:nvPr/>
            </p:nvSpPr>
            <p:spPr>
              <a:xfrm>
                <a:off x="468648" y="3764060"/>
                <a:ext cx="570534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1+0.9⋅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1+0.9⋅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342E48-69EB-9842-9CC7-8556276A5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8" y="3764060"/>
                <a:ext cx="5705344" cy="312650"/>
              </a:xfrm>
              <a:prstGeom prst="rect">
                <a:avLst/>
              </a:prstGeom>
              <a:blipFill>
                <a:blip r:embed="rId13"/>
                <a:stretch>
                  <a:fillRect l="-222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8DD3CE-71A0-7144-90AE-23650C907F52}"/>
                  </a:ext>
                </a:extLst>
              </p:cNvPr>
              <p:cNvSpPr txBox="1"/>
              <p:nvPr/>
            </p:nvSpPr>
            <p:spPr>
              <a:xfrm>
                <a:off x="468648" y="4151335"/>
                <a:ext cx="1212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8DD3CE-71A0-7144-90AE-23650C907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8" y="4151335"/>
                <a:ext cx="1212320" cy="276999"/>
              </a:xfrm>
              <a:prstGeom prst="rect">
                <a:avLst/>
              </a:prstGeom>
              <a:blipFill>
                <a:blip r:embed="rId14"/>
                <a:stretch>
                  <a:fillRect l="-3125" r="-312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9A5CDD-5AC7-434C-8CAD-87811E50AEEF}"/>
                  </a:ext>
                </a:extLst>
              </p:cNvPr>
              <p:cNvSpPr txBox="1"/>
              <p:nvPr/>
            </p:nvSpPr>
            <p:spPr>
              <a:xfrm>
                <a:off x="3350861" y="3361618"/>
                <a:ext cx="16585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9A5CDD-5AC7-434C-8CAD-87811E50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861" y="3361618"/>
                <a:ext cx="1658531" cy="276999"/>
              </a:xfrm>
              <a:prstGeom prst="rect">
                <a:avLst/>
              </a:prstGeom>
              <a:blipFill>
                <a:blip r:embed="rId15"/>
                <a:stretch>
                  <a:fillRect l="-1538" r="-230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BC28F8-B03A-E141-B08C-BD767D0C14DC}"/>
                  </a:ext>
                </a:extLst>
              </p:cNvPr>
              <p:cNvSpPr txBox="1"/>
              <p:nvPr/>
            </p:nvSpPr>
            <p:spPr>
              <a:xfrm>
                <a:off x="6173992" y="3776509"/>
                <a:ext cx="17302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BC28F8-B03A-E141-B08C-BD767D0C1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92" y="3776509"/>
                <a:ext cx="1730282" cy="276999"/>
              </a:xfrm>
              <a:prstGeom prst="rect">
                <a:avLst/>
              </a:prstGeom>
              <a:blipFill>
                <a:blip r:embed="rId16"/>
                <a:stretch>
                  <a:fillRect l="-730" r="-219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652153-6F85-F04B-A665-D96589405DC1}"/>
              </a:ext>
            </a:extLst>
          </p:cNvPr>
          <p:cNvSpPr/>
          <p:nvPr/>
        </p:nvSpPr>
        <p:spPr>
          <a:xfrm>
            <a:off x="419844" y="45720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AD54BD53-4A1C-0F49-BEE8-86F10CB8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829" y="5073596"/>
            <a:ext cx="668678" cy="439656"/>
          </a:xfrm>
          <a:prstGeom prst="rect">
            <a:avLst/>
          </a:prstGeom>
          <a:noFill/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92350346-7E77-294A-8432-2CDD7E9B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3953" y="5029200"/>
            <a:ext cx="709457" cy="502463"/>
          </a:xfrm>
          <a:prstGeom prst="rect">
            <a:avLst/>
          </a:prstGeom>
          <a:noFill/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0739617-2D21-8B44-863C-AF2D9C3C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545" y="5065019"/>
            <a:ext cx="730937" cy="460591"/>
          </a:xfrm>
          <a:prstGeom prst="rect">
            <a:avLst/>
          </a:prstGeom>
          <a:noFill/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2B01052-DDDE-0443-9AE7-A1C2EBAF0E32}"/>
              </a:ext>
            </a:extLst>
          </p:cNvPr>
          <p:cNvSpPr/>
          <p:nvPr/>
        </p:nvSpPr>
        <p:spPr>
          <a:xfrm>
            <a:off x="1275838" y="5638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DF767BF-7A14-3D4F-81A1-C40E36F79389}"/>
                  </a:ext>
                </a:extLst>
              </p:cNvPr>
              <p:cNvSpPr txBox="1"/>
              <p:nvPr/>
            </p:nvSpPr>
            <p:spPr>
              <a:xfrm>
                <a:off x="743626" y="5919400"/>
                <a:ext cx="307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DF767BF-7A14-3D4F-81A1-C40E36F79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26" y="5919400"/>
                <a:ext cx="307712" cy="276999"/>
              </a:xfrm>
              <a:prstGeom prst="rect">
                <a:avLst/>
              </a:prstGeom>
              <a:blipFill>
                <a:blip r:embed="rId17"/>
                <a:stretch>
                  <a:fillRect l="-8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A75F57D-0031-BD43-9BE4-D1D8A0242D20}"/>
                  </a:ext>
                </a:extLst>
              </p:cNvPr>
              <p:cNvSpPr txBox="1"/>
              <p:nvPr/>
            </p:nvSpPr>
            <p:spPr>
              <a:xfrm>
                <a:off x="1362132" y="5723091"/>
                <a:ext cx="2083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1+0.9⋅10=10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A75F57D-0031-BD43-9BE4-D1D8A0242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132" y="5723091"/>
                <a:ext cx="2083584" cy="276999"/>
              </a:xfrm>
              <a:prstGeom prst="rect">
                <a:avLst/>
              </a:prstGeom>
              <a:blipFill>
                <a:blip r:embed="rId18"/>
                <a:stretch>
                  <a:fillRect t="-4545" r="-606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AB9E4BF-0572-D541-929B-41527CB22483}"/>
                  </a:ext>
                </a:extLst>
              </p:cNvPr>
              <p:cNvSpPr txBox="1"/>
              <p:nvPr/>
            </p:nvSpPr>
            <p:spPr>
              <a:xfrm>
                <a:off x="1362132" y="6084381"/>
                <a:ext cx="44574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0.5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2+0.9⋅10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2+0.9⋅10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AB9E4BF-0572-D541-929B-41527CB2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132" y="6084381"/>
                <a:ext cx="4457439" cy="276999"/>
              </a:xfrm>
              <a:prstGeom prst="rect">
                <a:avLst/>
              </a:prstGeom>
              <a:blipFill>
                <a:blip r:embed="rId19"/>
                <a:stretch>
                  <a:fillRect l="-284" r="-568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 descr="txp_fig">
            <a:extLst>
              <a:ext uri="{FF2B5EF4-FFF2-40B4-BE49-F238E27FC236}">
                <a16:creationId xmlns:a16="http://schemas.microsoft.com/office/drawing/2014/main" id="{8463A6ED-00D0-4A43-B290-6DDA5557A4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867399" y="5245235"/>
            <a:ext cx="6145133" cy="545965"/>
          </a:xfrm>
          <a:prstGeom prst="rect">
            <a:avLst/>
          </a:prstGeom>
          <a:noFill/>
          <a:ln/>
          <a:effectLst/>
        </p:spPr>
      </p:pic>
      <p:pic>
        <p:nvPicPr>
          <p:cNvPr id="52" name="Picture 3">
            <a:extLst>
              <a:ext uri="{FF2B5EF4-FFF2-40B4-BE49-F238E27FC236}">
                <a16:creationId xmlns:a16="http://schemas.microsoft.com/office/drawing/2014/main" id="{FFCF580B-F8C4-F949-ABD4-F035D904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7581" y="1447800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E92DEBC-406C-684F-9843-6C1EC7988DB6}"/>
              </a:ext>
            </a:extLst>
          </p:cNvPr>
          <p:cNvSpPr txBox="1"/>
          <p:nvPr/>
        </p:nvSpPr>
        <p:spPr>
          <a:xfrm>
            <a:off x="7162800" y="410223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discount = 0.9</a:t>
            </a:r>
          </a:p>
        </p:txBody>
      </p:sp>
      <p:pic>
        <p:nvPicPr>
          <p:cNvPr id="54" name="Picture 53" descr="txp_fig">
            <a:extLst>
              <a:ext uri="{FF2B5EF4-FFF2-40B4-BE49-F238E27FC236}">
                <a16:creationId xmlns:a16="http://schemas.microsoft.com/office/drawing/2014/main" id="{EB9D2E90-54D4-1B40-A4E6-A25C17E51DA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867398" y="4635635"/>
            <a:ext cx="6155293" cy="562209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77712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2" grpId="0"/>
      <p:bldP spid="33" grpId="0"/>
      <p:bldP spid="34" grpId="0"/>
      <p:bldP spid="36" grpId="0"/>
      <p:bldP spid="37" grpId="0"/>
      <p:bldP spid="44" grpId="0" animBg="1"/>
      <p:bldP spid="45" grpId="0"/>
      <p:bldP spid="49" grpId="0"/>
      <p:bldP spid="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Example: Policy Iteration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1873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1430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178819"/>
            <a:ext cx="730937" cy="460591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1219200" y="17526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41E3E5-C648-6749-B834-46DB3E33058C}"/>
                  </a:ext>
                </a:extLst>
              </p:cNvPr>
              <p:cNvSpPr txBox="1"/>
              <p:nvPr/>
            </p:nvSpPr>
            <p:spPr>
              <a:xfrm>
                <a:off x="686988" y="2033200"/>
                <a:ext cx="302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41E3E5-C648-6749-B834-46DB3E330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8" y="2033200"/>
                <a:ext cx="302390" cy="276999"/>
              </a:xfrm>
              <a:prstGeom prst="rect">
                <a:avLst/>
              </a:prstGeom>
              <a:blipFill>
                <a:blip r:embed="rId8"/>
                <a:stretch>
                  <a:fillRect l="-4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FDBE7-E969-2443-B4E5-4809A6D0C520}"/>
                  </a:ext>
                </a:extLst>
              </p:cNvPr>
              <p:cNvSpPr txBox="1"/>
              <p:nvPr/>
            </p:nvSpPr>
            <p:spPr>
              <a:xfrm>
                <a:off x="1659797" y="2033200"/>
                <a:ext cx="190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FDBE7-E969-2443-B4E5-4809A6D0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97" y="2033200"/>
                <a:ext cx="190437" cy="276999"/>
              </a:xfrm>
              <a:prstGeom prst="rect">
                <a:avLst/>
              </a:prstGeom>
              <a:blipFill>
                <a:blip r:embed="rId9"/>
                <a:stretch>
                  <a:fillRect l="-18750" r="-125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6F642B-1467-EB45-A4D3-B5F2A4CD0E9D}"/>
                  </a:ext>
                </a:extLst>
              </p:cNvPr>
              <p:cNvSpPr txBox="1"/>
              <p:nvPr/>
            </p:nvSpPr>
            <p:spPr>
              <a:xfrm>
                <a:off x="2952781" y="2033200"/>
                <a:ext cx="190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6F642B-1467-EB45-A4D3-B5F2A4CD0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81" y="2033200"/>
                <a:ext cx="190437" cy="276999"/>
              </a:xfrm>
              <a:prstGeom prst="rect">
                <a:avLst/>
              </a:prstGeom>
              <a:blipFill>
                <a:blip r:embed="rId10"/>
                <a:stretch>
                  <a:fillRect l="-26667" r="-2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19B3CE-3C64-6D4B-9676-9C84B43238BB}"/>
                  </a:ext>
                </a:extLst>
              </p:cNvPr>
              <p:cNvSpPr txBox="1"/>
              <p:nvPr/>
            </p:nvSpPr>
            <p:spPr>
              <a:xfrm>
                <a:off x="4177757" y="2033199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19B3CE-3C64-6D4B-9676-9C84B4323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57" y="2033199"/>
                <a:ext cx="208390" cy="276999"/>
              </a:xfrm>
              <a:prstGeom prst="rect">
                <a:avLst/>
              </a:prstGeom>
              <a:blipFill>
                <a:blip r:embed="rId11"/>
                <a:stretch>
                  <a:fillRect l="-23529" r="-2941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429A8B5-74D6-9847-B1DC-64367CA1C0D2}"/>
              </a:ext>
            </a:extLst>
          </p:cNvPr>
          <p:cNvSpPr/>
          <p:nvPr/>
        </p:nvSpPr>
        <p:spPr>
          <a:xfrm>
            <a:off x="419844" y="28194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05582B-28D0-2542-997C-A9A84120B5B7}"/>
                  </a:ext>
                </a:extLst>
              </p:cNvPr>
              <p:cNvSpPr txBox="1"/>
              <p:nvPr/>
            </p:nvSpPr>
            <p:spPr>
              <a:xfrm>
                <a:off x="468649" y="3364743"/>
                <a:ext cx="2671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=1+0.9⋅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05582B-28D0-2542-997C-A9A84120B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" y="3364743"/>
                <a:ext cx="2671821" cy="276999"/>
              </a:xfrm>
              <a:prstGeom prst="rect">
                <a:avLst/>
              </a:prstGeom>
              <a:blipFill>
                <a:blip r:embed="rId12"/>
                <a:stretch>
                  <a:fillRect l="-948" r="-237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342E48-69EB-9842-9CC7-8556276A5C0F}"/>
                  </a:ext>
                </a:extLst>
              </p:cNvPr>
              <p:cNvSpPr txBox="1"/>
              <p:nvPr/>
            </p:nvSpPr>
            <p:spPr>
              <a:xfrm>
                <a:off x="468648" y="3764060"/>
                <a:ext cx="570534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1+0.9⋅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1+0.9⋅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342E48-69EB-9842-9CC7-8556276A5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8" y="3764060"/>
                <a:ext cx="5705344" cy="312650"/>
              </a:xfrm>
              <a:prstGeom prst="rect">
                <a:avLst/>
              </a:prstGeom>
              <a:blipFill>
                <a:blip r:embed="rId13"/>
                <a:stretch>
                  <a:fillRect l="-222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8DD3CE-71A0-7144-90AE-23650C907F52}"/>
                  </a:ext>
                </a:extLst>
              </p:cNvPr>
              <p:cNvSpPr txBox="1"/>
              <p:nvPr/>
            </p:nvSpPr>
            <p:spPr>
              <a:xfrm>
                <a:off x="468648" y="4151335"/>
                <a:ext cx="1212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8DD3CE-71A0-7144-90AE-23650C907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8" y="4151335"/>
                <a:ext cx="1212320" cy="276999"/>
              </a:xfrm>
              <a:prstGeom prst="rect">
                <a:avLst/>
              </a:prstGeom>
              <a:blipFill>
                <a:blip r:embed="rId14"/>
                <a:stretch>
                  <a:fillRect l="-3125" r="-312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9A5CDD-5AC7-434C-8CAD-87811E50AEEF}"/>
                  </a:ext>
                </a:extLst>
              </p:cNvPr>
              <p:cNvSpPr txBox="1"/>
              <p:nvPr/>
            </p:nvSpPr>
            <p:spPr>
              <a:xfrm>
                <a:off x="3350861" y="3361618"/>
                <a:ext cx="16585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9A5CDD-5AC7-434C-8CAD-87811E50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861" y="3361618"/>
                <a:ext cx="1658531" cy="276999"/>
              </a:xfrm>
              <a:prstGeom prst="rect">
                <a:avLst/>
              </a:prstGeom>
              <a:blipFill>
                <a:blip r:embed="rId15"/>
                <a:stretch>
                  <a:fillRect l="-1538" r="-230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BC28F8-B03A-E141-B08C-BD767D0C14DC}"/>
                  </a:ext>
                </a:extLst>
              </p:cNvPr>
              <p:cNvSpPr txBox="1"/>
              <p:nvPr/>
            </p:nvSpPr>
            <p:spPr>
              <a:xfrm>
                <a:off x="6173992" y="3776509"/>
                <a:ext cx="17302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BC28F8-B03A-E141-B08C-BD767D0C1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92" y="3776509"/>
                <a:ext cx="1730282" cy="276999"/>
              </a:xfrm>
              <a:prstGeom prst="rect">
                <a:avLst/>
              </a:prstGeom>
              <a:blipFill>
                <a:blip r:embed="rId16"/>
                <a:stretch>
                  <a:fillRect l="-730" r="-219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652153-6F85-F04B-A665-D96589405DC1}"/>
              </a:ext>
            </a:extLst>
          </p:cNvPr>
          <p:cNvSpPr/>
          <p:nvPr/>
        </p:nvSpPr>
        <p:spPr>
          <a:xfrm>
            <a:off x="419844" y="45720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AD54BD53-4A1C-0F49-BEE8-86F10CB8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829" y="5073596"/>
            <a:ext cx="668678" cy="439656"/>
          </a:xfrm>
          <a:prstGeom prst="rect">
            <a:avLst/>
          </a:prstGeom>
          <a:noFill/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92350346-7E77-294A-8432-2CDD7E9B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3953" y="5029200"/>
            <a:ext cx="709457" cy="502463"/>
          </a:xfrm>
          <a:prstGeom prst="rect">
            <a:avLst/>
          </a:prstGeom>
          <a:noFill/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0739617-2D21-8B44-863C-AF2D9C3C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545" y="5065019"/>
            <a:ext cx="730937" cy="460591"/>
          </a:xfrm>
          <a:prstGeom prst="rect">
            <a:avLst/>
          </a:prstGeom>
          <a:noFill/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2B01052-DDDE-0443-9AE7-A1C2EBAF0E32}"/>
              </a:ext>
            </a:extLst>
          </p:cNvPr>
          <p:cNvSpPr/>
          <p:nvPr/>
        </p:nvSpPr>
        <p:spPr>
          <a:xfrm>
            <a:off x="1275838" y="5638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DF767BF-7A14-3D4F-81A1-C40E36F79389}"/>
                  </a:ext>
                </a:extLst>
              </p:cNvPr>
              <p:cNvSpPr txBox="1"/>
              <p:nvPr/>
            </p:nvSpPr>
            <p:spPr>
              <a:xfrm>
                <a:off x="743626" y="5919400"/>
                <a:ext cx="307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DF767BF-7A14-3D4F-81A1-C40E36F79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26" y="5919400"/>
                <a:ext cx="307712" cy="276999"/>
              </a:xfrm>
              <a:prstGeom prst="rect">
                <a:avLst/>
              </a:prstGeom>
              <a:blipFill>
                <a:blip r:embed="rId17"/>
                <a:stretch>
                  <a:fillRect l="-8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 descr="txp_fig">
            <a:extLst>
              <a:ext uri="{FF2B5EF4-FFF2-40B4-BE49-F238E27FC236}">
                <a16:creationId xmlns:a16="http://schemas.microsoft.com/office/drawing/2014/main" id="{8463A6ED-00D0-4A43-B290-6DDA5557A4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867399" y="5245235"/>
            <a:ext cx="6145133" cy="545965"/>
          </a:xfrm>
          <a:prstGeom prst="rect">
            <a:avLst/>
          </a:prstGeom>
          <a:noFill/>
          <a:ln/>
          <a:effectLst/>
        </p:spPr>
      </p:pic>
      <p:pic>
        <p:nvPicPr>
          <p:cNvPr id="52" name="Picture 3">
            <a:extLst>
              <a:ext uri="{FF2B5EF4-FFF2-40B4-BE49-F238E27FC236}">
                <a16:creationId xmlns:a16="http://schemas.microsoft.com/office/drawing/2014/main" id="{FFCF580B-F8C4-F949-ABD4-F035D904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7581" y="1447800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E92DEBC-406C-684F-9843-6C1EC7988DB6}"/>
              </a:ext>
            </a:extLst>
          </p:cNvPr>
          <p:cNvSpPr txBox="1"/>
          <p:nvPr/>
        </p:nvSpPr>
        <p:spPr>
          <a:xfrm>
            <a:off x="7162800" y="410223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discount = 0.9</a:t>
            </a:r>
          </a:p>
        </p:txBody>
      </p:sp>
      <p:pic>
        <p:nvPicPr>
          <p:cNvPr id="54" name="Picture 53" descr="txp_fig">
            <a:extLst>
              <a:ext uri="{FF2B5EF4-FFF2-40B4-BE49-F238E27FC236}">
                <a16:creationId xmlns:a16="http://schemas.microsoft.com/office/drawing/2014/main" id="{EB9D2E90-54D4-1B40-A4E6-A25C17E51DA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867398" y="4635635"/>
            <a:ext cx="6155293" cy="562209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F3B929-23CF-244B-8F6E-07B1CC6F14FC}"/>
                  </a:ext>
                </a:extLst>
              </p:cNvPr>
              <p:cNvSpPr txBox="1"/>
              <p:nvPr/>
            </p:nvSpPr>
            <p:spPr>
              <a:xfrm>
                <a:off x="1727311" y="5919400"/>
                <a:ext cx="2142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F3B929-23CF-244B-8F6E-07B1CC6F1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11" y="5919400"/>
                <a:ext cx="214225" cy="276999"/>
              </a:xfrm>
              <a:prstGeom prst="rect">
                <a:avLst/>
              </a:prstGeom>
              <a:blipFill>
                <a:blip r:embed="rId21"/>
                <a:stretch>
                  <a:fillRect l="-16667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68955E-727A-DD4C-9060-39C6375DEC2C}"/>
                  </a:ext>
                </a:extLst>
              </p:cNvPr>
              <p:cNvSpPr txBox="1"/>
              <p:nvPr/>
            </p:nvSpPr>
            <p:spPr>
              <a:xfrm>
                <a:off x="2426052" y="5765878"/>
                <a:ext cx="4433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0.5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+0.9⋅10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+0.5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+0.9⋅10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68955E-727A-DD4C-9060-39C6375DE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052" y="5765878"/>
                <a:ext cx="4433650" cy="276999"/>
              </a:xfrm>
              <a:prstGeom prst="rect">
                <a:avLst/>
              </a:prstGeom>
              <a:blipFill>
                <a:blip r:embed="rId22"/>
                <a:stretch>
                  <a:fillRect l="-286" r="-286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D92153C-BE38-254E-B35A-932370CED214}"/>
                  </a:ext>
                </a:extLst>
              </p:cNvPr>
              <p:cNvSpPr txBox="1"/>
              <p:nvPr/>
            </p:nvSpPr>
            <p:spPr>
              <a:xfrm>
                <a:off x="2426052" y="6127168"/>
                <a:ext cx="23510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:−10+0.9⋅0=−10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D92153C-BE38-254E-B35A-932370CED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052" y="6127168"/>
                <a:ext cx="2351028" cy="276999"/>
              </a:xfrm>
              <a:prstGeom prst="rect">
                <a:avLst/>
              </a:prstGeom>
              <a:blipFill>
                <a:blip r:embed="rId23"/>
                <a:stretch>
                  <a:fillRect l="-1075" r="-107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87839C-F0BF-574F-9F0E-A7EE4E90CA7C}"/>
                  </a:ext>
                </a:extLst>
              </p:cNvPr>
              <p:cNvSpPr txBox="1"/>
              <p:nvPr/>
            </p:nvSpPr>
            <p:spPr>
              <a:xfrm>
                <a:off x="2995262" y="5905054"/>
                <a:ext cx="190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87839C-F0BF-574F-9F0E-A7EE4E90C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62" y="5905054"/>
                <a:ext cx="190437" cy="276999"/>
              </a:xfrm>
              <a:prstGeom prst="rect">
                <a:avLst/>
              </a:prstGeom>
              <a:blipFill>
                <a:blip r:embed="rId24"/>
                <a:stretch>
                  <a:fillRect l="-18750" r="-125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68CA76-662D-F34A-8E39-BBA479380CFA}"/>
                  </a:ext>
                </a:extLst>
              </p:cNvPr>
              <p:cNvSpPr txBox="1"/>
              <p:nvPr/>
            </p:nvSpPr>
            <p:spPr>
              <a:xfrm>
                <a:off x="4227848" y="5920351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68CA76-662D-F34A-8E39-BBA479380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48" y="5920351"/>
                <a:ext cx="208390" cy="276999"/>
              </a:xfrm>
              <a:prstGeom prst="rect">
                <a:avLst/>
              </a:prstGeom>
              <a:blipFill>
                <a:blip r:embed="rId25"/>
                <a:stretch>
                  <a:fillRect l="-29412" r="-2941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4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35" grpId="0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Example: Policy Iteration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1873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1430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178819"/>
            <a:ext cx="730937" cy="460591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1219200" y="17526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41E3E5-C648-6749-B834-46DB3E33058C}"/>
                  </a:ext>
                </a:extLst>
              </p:cNvPr>
              <p:cNvSpPr txBox="1"/>
              <p:nvPr/>
            </p:nvSpPr>
            <p:spPr>
              <a:xfrm>
                <a:off x="686988" y="2033200"/>
                <a:ext cx="307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41E3E5-C648-6749-B834-46DB3E330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8" y="2033200"/>
                <a:ext cx="307712" cy="276999"/>
              </a:xfrm>
              <a:prstGeom prst="rect">
                <a:avLst/>
              </a:prstGeom>
              <a:blipFill>
                <a:blip r:embed="rId8"/>
                <a:stretch>
                  <a:fillRect l="-4000" r="-4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FDBE7-E969-2443-B4E5-4809A6D0C520}"/>
                  </a:ext>
                </a:extLst>
              </p:cNvPr>
              <p:cNvSpPr txBox="1"/>
              <p:nvPr/>
            </p:nvSpPr>
            <p:spPr>
              <a:xfrm>
                <a:off x="1659797" y="2033200"/>
                <a:ext cx="2142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FDBE7-E969-2443-B4E5-4809A6D0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97" y="2033200"/>
                <a:ext cx="214225" cy="276999"/>
              </a:xfrm>
              <a:prstGeom prst="rect">
                <a:avLst/>
              </a:prstGeom>
              <a:blipFill>
                <a:blip r:embed="rId9"/>
                <a:stretch>
                  <a:fillRect l="-16667" r="-1111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6F642B-1467-EB45-A4D3-B5F2A4CD0E9D}"/>
                  </a:ext>
                </a:extLst>
              </p:cNvPr>
              <p:cNvSpPr txBox="1"/>
              <p:nvPr/>
            </p:nvSpPr>
            <p:spPr>
              <a:xfrm>
                <a:off x="2952781" y="2033200"/>
                <a:ext cx="190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6F642B-1467-EB45-A4D3-B5F2A4CD0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81" y="2033200"/>
                <a:ext cx="190437" cy="276999"/>
              </a:xfrm>
              <a:prstGeom prst="rect">
                <a:avLst/>
              </a:prstGeom>
              <a:blipFill>
                <a:blip r:embed="rId10"/>
                <a:stretch>
                  <a:fillRect l="-26667" r="-2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19B3CE-3C64-6D4B-9676-9C84B43238BB}"/>
                  </a:ext>
                </a:extLst>
              </p:cNvPr>
              <p:cNvSpPr txBox="1"/>
              <p:nvPr/>
            </p:nvSpPr>
            <p:spPr>
              <a:xfrm>
                <a:off x="4177757" y="2033199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19B3CE-3C64-6D4B-9676-9C84B4323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57" y="2033199"/>
                <a:ext cx="208390" cy="276999"/>
              </a:xfrm>
              <a:prstGeom prst="rect">
                <a:avLst/>
              </a:prstGeom>
              <a:blipFill>
                <a:blip r:embed="rId11"/>
                <a:stretch>
                  <a:fillRect l="-23529" r="-2941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429A8B5-74D6-9847-B1DC-64367CA1C0D2}"/>
              </a:ext>
            </a:extLst>
          </p:cNvPr>
          <p:cNvSpPr/>
          <p:nvPr/>
        </p:nvSpPr>
        <p:spPr>
          <a:xfrm>
            <a:off x="419844" y="28194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05582B-28D0-2542-997C-A9A84120B5B7}"/>
                  </a:ext>
                </a:extLst>
              </p:cNvPr>
              <p:cNvSpPr txBox="1"/>
              <p:nvPr/>
            </p:nvSpPr>
            <p:spPr>
              <a:xfrm>
                <a:off x="468649" y="3364743"/>
                <a:ext cx="563359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+0.9⋅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+0.5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+0.9⋅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05582B-28D0-2542-997C-A9A84120B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" y="3364743"/>
                <a:ext cx="5633593" cy="312650"/>
              </a:xfrm>
              <a:prstGeom prst="rect">
                <a:avLst/>
              </a:prstGeom>
              <a:blipFill>
                <a:blip r:embed="rId12"/>
                <a:stretch>
                  <a:fillRect l="-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342E48-69EB-9842-9CC7-8556276A5C0F}"/>
                  </a:ext>
                </a:extLst>
              </p:cNvPr>
              <p:cNvSpPr txBox="1"/>
              <p:nvPr/>
            </p:nvSpPr>
            <p:spPr>
              <a:xfrm>
                <a:off x="468648" y="3764060"/>
                <a:ext cx="570534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1+0.9⋅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1+0.9⋅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342E48-69EB-9842-9CC7-8556276A5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8" y="3764060"/>
                <a:ext cx="5705344" cy="312650"/>
              </a:xfrm>
              <a:prstGeom prst="rect">
                <a:avLst/>
              </a:prstGeom>
              <a:blipFill>
                <a:blip r:embed="rId13"/>
                <a:stretch>
                  <a:fillRect l="-222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8DD3CE-71A0-7144-90AE-23650C907F52}"/>
                  </a:ext>
                </a:extLst>
              </p:cNvPr>
              <p:cNvSpPr txBox="1"/>
              <p:nvPr/>
            </p:nvSpPr>
            <p:spPr>
              <a:xfrm>
                <a:off x="468648" y="4151335"/>
                <a:ext cx="1212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8DD3CE-71A0-7144-90AE-23650C907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8" y="4151335"/>
                <a:ext cx="1212320" cy="276999"/>
              </a:xfrm>
              <a:prstGeom prst="rect">
                <a:avLst/>
              </a:prstGeom>
              <a:blipFill>
                <a:blip r:embed="rId14"/>
                <a:stretch>
                  <a:fillRect l="-3125" r="-312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9A5CDD-5AC7-434C-8CAD-87811E50AEEF}"/>
                  </a:ext>
                </a:extLst>
              </p:cNvPr>
              <p:cNvSpPr txBox="1"/>
              <p:nvPr/>
            </p:nvSpPr>
            <p:spPr>
              <a:xfrm>
                <a:off x="3914144" y="2989063"/>
                <a:ext cx="1834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=15.5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69A5CDD-5AC7-434C-8CAD-87811E50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144" y="2989063"/>
                <a:ext cx="1834861" cy="276999"/>
              </a:xfrm>
              <a:prstGeom prst="rect">
                <a:avLst/>
              </a:prstGeom>
              <a:blipFill>
                <a:blip r:embed="rId15"/>
                <a:stretch>
                  <a:fillRect l="-685" r="-205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BC28F8-B03A-E141-B08C-BD767D0C14DC}"/>
                  </a:ext>
                </a:extLst>
              </p:cNvPr>
              <p:cNvSpPr txBox="1"/>
              <p:nvPr/>
            </p:nvSpPr>
            <p:spPr>
              <a:xfrm>
                <a:off x="6173992" y="3776509"/>
                <a:ext cx="1906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=14.5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BC28F8-B03A-E141-B08C-BD767D0C1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92" y="3776509"/>
                <a:ext cx="1906612" cy="276999"/>
              </a:xfrm>
              <a:prstGeom prst="rect">
                <a:avLst/>
              </a:prstGeom>
              <a:blipFill>
                <a:blip r:embed="rId16"/>
                <a:stretch>
                  <a:fillRect l="-662" r="-198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652153-6F85-F04B-A665-D96589405DC1}"/>
              </a:ext>
            </a:extLst>
          </p:cNvPr>
          <p:cNvSpPr/>
          <p:nvPr/>
        </p:nvSpPr>
        <p:spPr>
          <a:xfrm>
            <a:off x="419844" y="45720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AD54BD53-4A1C-0F49-BEE8-86F10CB8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829" y="5073596"/>
            <a:ext cx="668678" cy="439656"/>
          </a:xfrm>
          <a:prstGeom prst="rect">
            <a:avLst/>
          </a:prstGeom>
          <a:noFill/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92350346-7E77-294A-8432-2CDD7E9B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3953" y="5029200"/>
            <a:ext cx="709457" cy="502463"/>
          </a:xfrm>
          <a:prstGeom prst="rect">
            <a:avLst/>
          </a:prstGeom>
          <a:noFill/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0739617-2D21-8B44-863C-AF2D9C3C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545" y="5065019"/>
            <a:ext cx="730937" cy="460591"/>
          </a:xfrm>
          <a:prstGeom prst="rect">
            <a:avLst/>
          </a:prstGeom>
          <a:noFill/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2B01052-DDDE-0443-9AE7-A1C2EBAF0E32}"/>
              </a:ext>
            </a:extLst>
          </p:cNvPr>
          <p:cNvSpPr/>
          <p:nvPr/>
        </p:nvSpPr>
        <p:spPr>
          <a:xfrm>
            <a:off x="1275838" y="5638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DF767BF-7A14-3D4F-81A1-C40E36F79389}"/>
                  </a:ext>
                </a:extLst>
              </p:cNvPr>
              <p:cNvSpPr txBox="1"/>
              <p:nvPr/>
            </p:nvSpPr>
            <p:spPr>
              <a:xfrm>
                <a:off x="743626" y="5919400"/>
                <a:ext cx="307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DF767BF-7A14-3D4F-81A1-C40E36F79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26" y="5919400"/>
                <a:ext cx="307712" cy="276999"/>
              </a:xfrm>
              <a:prstGeom prst="rect">
                <a:avLst/>
              </a:prstGeom>
              <a:blipFill>
                <a:blip r:embed="rId17"/>
                <a:stretch>
                  <a:fillRect l="-8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A75F57D-0031-BD43-9BE4-D1D8A0242D20}"/>
                  </a:ext>
                </a:extLst>
              </p:cNvPr>
              <p:cNvSpPr txBox="1"/>
              <p:nvPr/>
            </p:nvSpPr>
            <p:spPr>
              <a:xfrm>
                <a:off x="1362132" y="5723091"/>
                <a:ext cx="25131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1+0.9⋅15.5=14.95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A75F57D-0031-BD43-9BE4-D1D8A0242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132" y="5723091"/>
                <a:ext cx="2513188" cy="276999"/>
              </a:xfrm>
              <a:prstGeom prst="rect">
                <a:avLst/>
              </a:prstGeom>
              <a:blipFill>
                <a:blip r:embed="rId18"/>
                <a:stretch>
                  <a:fillRect l="-1005" t="-4545" r="-1508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AB9E4BF-0572-D541-929B-41527CB22483}"/>
                  </a:ext>
                </a:extLst>
              </p:cNvPr>
              <p:cNvSpPr txBox="1"/>
              <p:nvPr/>
            </p:nvSpPr>
            <p:spPr>
              <a:xfrm>
                <a:off x="1362132" y="6084381"/>
                <a:ext cx="49864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0.5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2+0.9⋅15.5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2+0.9⋅14.5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AB9E4BF-0572-D541-929B-41527CB2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132" y="6084381"/>
                <a:ext cx="4986430" cy="276999"/>
              </a:xfrm>
              <a:prstGeom prst="rect">
                <a:avLst/>
              </a:prstGeom>
              <a:blipFill>
                <a:blip r:embed="rId19"/>
                <a:stretch>
                  <a:fillRect l="-254" r="-508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 descr="txp_fig">
            <a:extLst>
              <a:ext uri="{FF2B5EF4-FFF2-40B4-BE49-F238E27FC236}">
                <a16:creationId xmlns:a16="http://schemas.microsoft.com/office/drawing/2014/main" id="{8463A6ED-00D0-4A43-B290-6DDA5557A4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867399" y="5245235"/>
            <a:ext cx="6145133" cy="545965"/>
          </a:xfrm>
          <a:prstGeom prst="rect">
            <a:avLst/>
          </a:prstGeom>
          <a:noFill/>
          <a:ln/>
          <a:effectLst/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E92DEBC-406C-684F-9843-6C1EC7988DB6}"/>
              </a:ext>
            </a:extLst>
          </p:cNvPr>
          <p:cNvSpPr txBox="1"/>
          <p:nvPr/>
        </p:nvSpPr>
        <p:spPr>
          <a:xfrm>
            <a:off x="7162800" y="410223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discount = 0.9</a:t>
            </a:r>
          </a:p>
        </p:txBody>
      </p:sp>
      <p:pic>
        <p:nvPicPr>
          <p:cNvPr id="54" name="Picture 53" descr="txp_fig">
            <a:extLst>
              <a:ext uri="{FF2B5EF4-FFF2-40B4-BE49-F238E27FC236}">
                <a16:creationId xmlns:a16="http://schemas.microsoft.com/office/drawing/2014/main" id="{EB9D2E90-54D4-1B40-A4E6-A25C17E51DA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867398" y="4635635"/>
            <a:ext cx="6155293" cy="562209"/>
          </a:xfrm>
          <a:prstGeom prst="rect">
            <a:avLst/>
          </a:prstGeom>
          <a:noFill/>
          <a:ln/>
          <a:effectLst/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B06B5915-0AB1-AF46-A296-257C5F97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7581" y="1447800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37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2" grpId="0"/>
      <p:bldP spid="33" grpId="0"/>
      <p:bldP spid="34" grpId="0"/>
      <p:bldP spid="36" grpId="0"/>
      <p:bldP spid="37" grpId="0"/>
      <p:bldP spid="44" grpId="0" animBg="1"/>
      <p:bldP spid="45" grpId="0"/>
      <p:bldP spid="49" grpId="0"/>
      <p:bldP spid="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Example: Policy Iteration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1873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1430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178819"/>
            <a:ext cx="730937" cy="460591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1219200" y="17526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41E3E5-C648-6749-B834-46DB3E33058C}"/>
                  </a:ext>
                </a:extLst>
              </p:cNvPr>
              <p:cNvSpPr txBox="1"/>
              <p:nvPr/>
            </p:nvSpPr>
            <p:spPr>
              <a:xfrm>
                <a:off x="686988" y="2033200"/>
                <a:ext cx="307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41E3E5-C648-6749-B834-46DB3E330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8" y="2033200"/>
                <a:ext cx="307712" cy="276999"/>
              </a:xfrm>
              <a:prstGeom prst="rect">
                <a:avLst/>
              </a:prstGeom>
              <a:blipFill>
                <a:blip r:embed="rId8"/>
                <a:stretch>
                  <a:fillRect l="-4000" r="-4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FDBE7-E969-2443-B4E5-4809A6D0C520}"/>
                  </a:ext>
                </a:extLst>
              </p:cNvPr>
              <p:cNvSpPr txBox="1"/>
              <p:nvPr/>
            </p:nvSpPr>
            <p:spPr>
              <a:xfrm>
                <a:off x="1659797" y="2033200"/>
                <a:ext cx="2142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FDBE7-E969-2443-B4E5-4809A6D0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97" y="2033200"/>
                <a:ext cx="214225" cy="276999"/>
              </a:xfrm>
              <a:prstGeom prst="rect">
                <a:avLst/>
              </a:prstGeom>
              <a:blipFill>
                <a:blip r:embed="rId9"/>
                <a:stretch>
                  <a:fillRect l="-16667" r="-1111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6F642B-1467-EB45-A4D3-B5F2A4CD0E9D}"/>
                  </a:ext>
                </a:extLst>
              </p:cNvPr>
              <p:cNvSpPr txBox="1"/>
              <p:nvPr/>
            </p:nvSpPr>
            <p:spPr>
              <a:xfrm>
                <a:off x="2952781" y="2033200"/>
                <a:ext cx="190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6F642B-1467-EB45-A4D3-B5F2A4CD0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81" y="2033200"/>
                <a:ext cx="190437" cy="276999"/>
              </a:xfrm>
              <a:prstGeom prst="rect">
                <a:avLst/>
              </a:prstGeom>
              <a:blipFill>
                <a:blip r:embed="rId10"/>
                <a:stretch>
                  <a:fillRect l="-26667" r="-20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19B3CE-3C64-6D4B-9676-9C84B43238BB}"/>
                  </a:ext>
                </a:extLst>
              </p:cNvPr>
              <p:cNvSpPr txBox="1"/>
              <p:nvPr/>
            </p:nvSpPr>
            <p:spPr>
              <a:xfrm>
                <a:off x="4177757" y="2033199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19B3CE-3C64-6D4B-9676-9C84B4323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57" y="2033199"/>
                <a:ext cx="208390" cy="276999"/>
              </a:xfrm>
              <a:prstGeom prst="rect">
                <a:avLst/>
              </a:prstGeom>
              <a:blipFill>
                <a:blip r:embed="rId11"/>
                <a:stretch>
                  <a:fillRect l="-23529" r="-2941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429A8B5-74D6-9847-B1DC-64367CA1C0D2}"/>
              </a:ext>
            </a:extLst>
          </p:cNvPr>
          <p:cNvSpPr/>
          <p:nvPr/>
        </p:nvSpPr>
        <p:spPr>
          <a:xfrm>
            <a:off x="419844" y="28194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05582B-28D0-2542-997C-A9A84120B5B7}"/>
                  </a:ext>
                </a:extLst>
              </p:cNvPr>
              <p:cNvSpPr txBox="1"/>
              <p:nvPr/>
            </p:nvSpPr>
            <p:spPr>
              <a:xfrm>
                <a:off x="468649" y="3364743"/>
                <a:ext cx="563359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+0.9⋅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+0.9⋅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05582B-28D0-2542-997C-A9A84120B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" y="3364743"/>
                <a:ext cx="5633593" cy="312650"/>
              </a:xfrm>
              <a:prstGeom prst="rect">
                <a:avLst/>
              </a:prstGeom>
              <a:blipFill>
                <a:blip r:embed="rId12"/>
                <a:stretch>
                  <a:fillRect l="-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342E48-69EB-9842-9CC7-8556276A5C0F}"/>
                  </a:ext>
                </a:extLst>
              </p:cNvPr>
              <p:cNvSpPr txBox="1"/>
              <p:nvPr/>
            </p:nvSpPr>
            <p:spPr>
              <a:xfrm>
                <a:off x="468648" y="3764060"/>
                <a:ext cx="570534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1+0.9⋅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1+0.9⋅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342E48-69EB-9842-9CC7-8556276A5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8" y="3764060"/>
                <a:ext cx="5705344" cy="312650"/>
              </a:xfrm>
              <a:prstGeom prst="rect">
                <a:avLst/>
              </a:prstGeom>
              <a:blipFill>
                <a:blip r:embed="rId13"/>
                <a:stretch>
                  <a:fillRect l="-222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8DD3CE-71A0-7144-90AE-23650C907F52}"/>
                  </a:ext>
                </a:extLst>
              </p:cNvPr>
              <p:cNvSpPr txBox="1"/>
              <p:nvPr/>
            </p:nvSpPr>
            <p:spPr>
              <a:xfrm>
                <a:off x="468648" y="4151335"/>
                <a:ext cx="1212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8DD3CE-71A0-7144-90AE-23650C907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8" y="4151335"/>
                <a:ext cx="1212320" cy="276999"/>
              </a:xfrm>
              <a:prstGeom prst="rect">
                <a:avLst/>
              </a:prstGeom>
              <a:blipFill>
                <a:blip r:embed="rId14"/>
                <a:stretch>
                  <a:fillRect l="-3125" r="-312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652153-6F85-F04B-A665-D96589405DC1}"/>
              </a:ext>
            </a:extLst>
          </p:cNvPr>
          <p:cNvSpPr/>
          <p:nvPr/>
        </p:nvSpPr>
        <p:spPr>
          <a:xfrm>
            <a:off x="419844" y="45720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AD54BD53-4A1C-0F49-BEE8-86F10CB8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829" y="5073596"/>
            <a:ext cx="668678" cy="439656"/>
          </a:xfrm>
          <a:prstGeom prst="rect">
            <a:avLst/>
          </a:prstGeom>
          <a:noFill/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92350346-7E77-294A-8432-2CDD7E9B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3953" y="5029200"/>
            <a:ext cx="709457" cy="502463"/>
          </a:xfrm>
          <a:prstGeom prst="rect">
            <a:avLst/>
          </a:prstGeom>
          <a:noFill/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0739617-2D21-8B44-863C-AF2D9C3C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545" y="5065019"/>
            <a:ext cx="730937" cy="460591"/>
          </a:xfrm>
          <a:prstGeom prst="rect">
            <a:avLst/>
          </a:prstGeom>
          <a:noFill/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2B01052-DDDE-0443-9AE7-A1C2EBAF0E32}"/>
              </a:ext>
            </a:extLst>
          </p:cNvPr>
          <p:cNvSpPr/>
          <p:nvPr/>
        </p:nvSpPr>
        <p:spPr>
          <a:xfrm>
            <a:off x="1275838" y="5638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DF767BF-7A14-3D4F-81A1-C40E36F79389}"/>
                  </a:ext>
                </a:extLst>
              </p:cNvPr>
              <p:cNvSpPr txBox="1"/>
              <p:nvPr/>
            </p:nvSpPr>
            <p:spPr>
              <a:xfrm>
                <a:off x="743626" y="5919400"/>
                <a:ext cx="307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DF767BF-7A14-3D4F-81A1-C40E36F79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26" y="5919400"/>
                <a:ext cx="307712" cy="276999"/>
              </a:xfrm>
              <a:prstGeom prst="rect">
                <a:avLst/>
              </a:prstGeom>
              <a:blipFill>
                <a:blip r:embed="rId15"/>
                <a:stretch>
                  <a:fillRect l="-80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 descr="txp_fig">
            <a:extLst>
              <a:ext uri="{FF2B5EF4-FFF2-40B4-BE49-F238E27FC236}">
                <a16:creationId xmlns:a16="http://schemas.microsoft.com/office/drawing/2014/main" id="{8463A6ED-00D0-4A43-B290-6DDA5557A4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867399" y="5245235"/>
            <a:ext cx="6145133" cy="545965"/>
          </a:xfrm>
          <a:prstGeom prst="rect">
            <a:avLst/>
          </a:prstGeom>
          <a:noFill/>
          <a:ln/>
          <a:effectLst/>
        </p:spPr>
      </p:pic>
      <p:pic>
        <p:nvPicPr>
          <p:cNvPr id="52" name="Picture 3">
            <a:extLst>
              <a:ext uri="{FF2B5EF4-FFF2-40B4-BE49-F238E27FC236}">
                <a16:creationId xmlns:a16="http://schemas.microsoft.com/office/drawing/2014/main" id="{FFCF580B-F8C4-F949-ABD4-F035D904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7581" y="1447800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E92DEBC-406C-684F-9843-6C1EC7988DB6}"/>
              </a:ext>
            </a:extLst>
          </p:cNvPr>
          <p:cNvSpPr txBox="1"/>
          <p:nvPr/>
        </p:nvSpPr>
        <p:spPr>
          <a:xfrm>
            <a:off x="7162800" y="410223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discount = 0.9</a:t>
            </a:r>
          </a:p>
        </p:txBody>
      </p:sp>
      <p:pic>
        <p:nvPicPr>
          <p:cNvPr id="54" name="Picture 53" descr="txp_fig">
            <a:extLst>
              <a:ext uri="{FF2B5EF4-FFF2-40B4-BE49-F238E27FC236}">
                <a16:creationId xmlns:a16="http://schemas.microsoft.com/office/drawing/2014/main" id="{EB9D2E90-54D4-1B40-A4E6-A25C17E51DA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867398" y="4635635"/>
            <a:ext cx="6155293" cy="562209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F3B929-23CF-244B-8F6E-07B1CC6F14FC}"/>
                  </a:ext>
                </a:extLst>
              </p:cNvPr>
              <p:cNvSpPr txBox="1"/>
              <p:nvPr/>
            </p:nvSpPr>
            <p:spPr>
              <a:xfrm>
                <a:off x="1727311" y="5919400"/>
                <a:ext cx="2142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F3B929-23CF-244B-8F6E-07B1CC6F1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11" y="5919400"/>
                <a:ext cx="214225" cy="276999"/>
              </a:xfrm>
              <a:prstGeom prst="rect">
                <a:avLst/>
              </a:prstGeom>
              <a:blipFill>
                <a:blip r:embed="rId19"/>
                <a:stretch>
                  <a:fillRect l="-16667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68955E-727A-DD4C-9060-39C6375DEC2C}"/>
                  </a:ext>
                </a:extLst>
              </p:cNvPr>
              <p:cNvSpPr txBox="1"/>
              <p:nvPr/>
            </p:nvSpPr>
            <p:spPr>
              <a:xfrm>
                <a:off x="2426052" y="5765878"/>
                <a:ext cx="49626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0.5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+0.9⋅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15.5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+0.5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+0.9⋅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14.5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68955E-727A-DD4C-9060-39C6375DE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052" y="5765878"/>
                <a:ext cx="4962641" cy="276999"/>
              </a:xfrm>
              <a:prstGeom prst="rect">
                <a:avLst/>
              </a:prstGeom>
              <a:blipFill>
                <a:blip r:embed="rId20"/>
                <a:stretch>
                  <a:fillRect l="-255" r="-51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D92153C-BE38-254E-B35A-932370CED214}"/>
                  </a:ext>
                </a:extLst>
              </p:cNvPr>
              <p:cNvSpPr txBox="1"/>
              <p:nvPr/>
            </p:nvSpPr>
            <p:spPr>
              <a:xfrm>
                <a:off x="2426052" y="6127168"/>
                <a:ext cx="23510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:−10+0.9⋅0=−10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D92153C-BE38-254E-B35A-932370CED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052" y="6127168"/>
                <a:ext cx="2351028" cy="276999"/>
              </a:xfrm>
              <a:prstGeom prst="rect">
                <a:avLst/>
              </a:prstGeom>
              <a:blipFill>
                <a:blip r:embed="rId21"/>
                <a:stretch>
                  <a:fillRect l="-1075" r="-107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87839C-F0BF-574F-9F0E-A7EE4E90CA7C}"/>
                  </a:ext>
                </a:extLst>
              </p:cNvPr>
              <p:cNvSpPr txBox="1"/>
              <p:nvPr/>
            </p:nvSpPr>
            <p:spPr>
              <a:xfrm>
                <a:off x="2995262" y="5905054"/>
                <a:ext cx="190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87839C-F0BF-574F-9F0E-A7EE4E90C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62" y="5905054"/>
                <a:ext cx="190437" cy="276999"/>
              </a:xfrm>
              <a:prstGeom prst="rect">
                <a:avLst/>
              </a:prstGeom>
              <a:blipFill>
                <a:blip r:embed="rId22"/>
                <a:stretch>
                  <a:fillRect l="-18750" r="-125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68CA76-662D-F34A-8E39-BBA479380CFA}"/>
                  </a:ext>
                </a:extLst>
              </p:cNvPr>
              <p:cNvSpPr txBox="1"/>
              <p:nvPr/>
            </p:nvSpPr>
            <p:spPr>
              <a:xfrm>
                <a:off x="4227848" y="5920351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68CA76-662D-F34A-8E39-BBA479380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48" y="5920351"/>
                <a:ext cx="208390" cy="276999"/>
              </a:xfrm>
              <a:prstGeom prst="rect">
                <a:avLst/>
              </a:prstGeom>
              <a:blipFill>
                <a:blip r:embed="rId23"/>
                <a:stretch>
                  <a:fillRect l="-29412" r="-2941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9667262-EA70-954A-9B5E-17E20AF3CD8A}"/>
                  </a:ext>
                </a:extLst>
              </p:cNvPr>
              <p:cNvSpPr txBox="1"/>
              <p:nvPr/>
            </p:nvSpPr>
            <p:spPr>
              <a:xfrm>
                <a:off x="3914144" y="2989063"/>
                <a:ext cx="1834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=15.5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9667262-EA70-954A-9B5E-17E20AF3C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144" y="2989063"/>
                <a:ext cx="1834861" cy="276999"/>
              </a:xfrm>
              <a:prstGeom prst="rect">
                <a:avLst/>
              </a:prstGeom>
              <a:blipFill>
                <a:blip r:embed="rId24"/>
                <a:stretch>
                  <a:fillRect l="-685" r="-205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B65BE1-631F-C34C-B884-0813EA436BBD}"/>
                  </a:ext>
                </a:extLst>
              </p:cNvPr>
              <p:cNvSpPr txBox="1"/>
              <p:nvPr/>
            </p:nvSpPr>
            <p:spPr>
              <a:xfrm>
                <a:off x="6173992" y="3776509"/>
                <a:ext cx="1906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=14.5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B65BE1-631F-C34C-B884-0813EA436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92" y="3776509"/>
                <a:ext cx="1906612" cy="276999"/>
              </a:xfrm>
              <a:prstGeom prst="rect">
                <a:avLst/>
              </a:prstGeom>
              <a:blipFill>
                <a:blip r:embed="rId25"/>
                <a:stretch>
                  <a:fillRect l="-662" r="-198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2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35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12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Example: Value Iteration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1873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1430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178819"/>
            <a:ext cx="730937" cy="460591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1219200" y="17526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41E3E5-C648-6749-B834-46DB3E33058C}"/>
                  </a:ext>
                </a:extLst>
              </p:cNvPr>
              <p:cNvSpPr txBox="1"/>
              <p:nvPr/>
            </p:nvSpPr>
            <p:spPr>
              <a:xfrm>
                <a:off x="686988" y="2033200"/>
                <a:ext cx="2850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41E3E5-C648-6749-B834-46DB3E330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8" y="2033200"/>
                <a:ext cx="285078" cy="276999"/>
              </a:xfrm>
              <a:prstGeom prst="rect">
                <a:avLst/>
              </a:prstGeom>
              <a:blipFill>
                <a:blip r:embed="rId7"/>
                <a:stretch>
                  <a:fillRect l="-125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FDBE7-E969-2443-B4E5-4809A6D0C520}"/>
                  </a:ext>
                </a:extLst>
              </p:cNvPr>
              <p:cNvSpPr txBox="1"/>
              <p:nvPr/>
            </p:nvSpPr>
            <p:spPr>
              <a:xfrm>
                <a:off x="1659797" y="20332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FDBE7-E969-2443-B4E5-4809A6D0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97" y="2033200"/>
                <a:ext cx="192360" cy="276999"/>
              </a:xfrm>
              <a:prstGeom prst="rect">
                <a:avLst/>
              </a:prstGeom>
              <a:blipFill>
                <a:blip r:embed="rId8"/>
                <a:stretch>
                  <a:fillRect l="-18750" r="-1875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6F642B-1467-EB45-A4D3-B5F2A4CD0E9D}"/>
                  </a:ext>
                </a:extLst>
              </p:cNvPr>
              <p:cNvSpPr txBox="1"/>
              <p:nvPr/>
            </p:nvSpPr>
            <p:spPr>
              <a:xfrm>
                <a:off x="2952781" y="20332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6F642B-1467-EB45-A4D3-B5F2A4CD0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81" y="2033200"/>
                <a:ext cx="192360" cy="276999"/>
              </a:xfrm>
              <a:prstGeom prst="rect">
                <a:avLst/>
              </a:prstGeom>
              <a:blipFill>
                <a:blip r:embed="rId9"/>
                <a:stretch>
                  <a:fillRect l="-25000" r="-1875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19B3CE-3C64-6D4B-9676-9C84B43238BB}"/>
                  </a:ext>
                </a:extLst>
              </p:cNvPr>
              <p:cNvSpPr txBox="1"/>
              <p:nvPr/>
            </p:nvSpPr>
            <p:spPr>
              <a:xfrm>
                <a:off x="4177757" y="2033199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19B3CE-3C64-6D4B-9676-9C84B4323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57" y="2033199"/>
                <a:ext cx="192360" cy="276999"/>
              </a:xfrm>
              <a:prstGeom prst="rect">
                <a:avLst/>
              </a:prstGeom>
              <a:blipFill>
                <a:blip r:embed="rId8"/>
                <a:stretch>
                  <a:fillRect l="-18750" r="-1875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3">
            <a:extLst>
              <a:ext uri="{FF2B5EF4-FFF2-40B4-BE49-F238E27FC236}">
                <a16:creationId xmlns:a16="http://schemas.microsoft.com/office/drawing/2014/main" id="{FFCF580B-F8C4-F949-ABD4-F035D904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7581" y="1447800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E92DEBC-406C-684F-9843-6C1EC7988DB6}"/>
              </a:ext>
            </a:extLst>
          </p:cNvPr>
          <p:cNvSpPr txBox="1"/>
          <p:nvPr/>
        </p:nvSpPr>
        <p:spPr>
          <a:xfrm>
            <a:off x="7162800" y="410223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Palatino"/>
                <a:cs typeface="Palatino"/>
              </a:rPr>
              <a:t>Assume discount = 0.9</a:t>
            </a:r>
          </a:p>
        </p:txBody>
      </p:sp>
      <p:pic>
        <p:nvPicPr>
          <p:cNvPr id="34" name="Picture 33" descr="txp_fig">
            <a:extLst>
              <a:ext uri="{FF2B5EF4-FFF2-40B4-BE49-F238E27FC236}">
                <a16:creationId xmlns:a16="http://schemas.microsoft.com/office/drawing/2014/main" id="{35AF8D05-1A54-C94F-898F-E62267EA55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915923" y="4648200"/>
            <a:ext cx="5971533" cy="567765"/>
          </a:xfrm>
          <a:prstGeom prst="rect">
            <a:avLst/>
          </a:prstGeom>
          <a:noFill/>
          <a:ln/>
          <a:effectLst/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9A877FB-FA04-9041-91D3-900FF0BE36A8}"/>
              </a:ext>
            </a:extLst>
          </p:cNvPr>
          <p:cNvSpPr/>
          <p:nvPr/>
        </p:nvSpPr>
        <p:spPr>
          <a:xfrm>
            <a:off x="1219200" y="2806698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32A5F73-9DA9-9745-AB12-61ADA8B39543}"/>
                  </a:ext>
                </a:extLst>
              </p:cNvPr>
              <p:cNvSpPr txBox="1"/>
              <p:nvPr/>
            </p:nvSpPr>
            <p:spPr>
              <a:xfrm>
                <a:off x="686988" y="3087298"/>
                <a:ext cx="279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32A5F73-9DA9-9745-AB12-61ADA8B39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8" y="3087298"/>
                <a:ext cx="279757" cy="276999"/>
              </a:xfrm>
              <a:prstGeom prst="rect">
                <a:avLst/>
              </a:prstGeom>
              <a:blipFill>
                <a:blip r:embed="rId12"/>
                <a:stretch>
                  <a:fillRect l="-13043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C897B2-B54F-894A-870B-282131B8BF89}"/>
                  </a:ext>
                </a:extLst>
              </p:cNvPr>
              <p:cNvSpPr txBox="1"/>
              <p:nvPr/>
            </p:nvSpPr>
            <p:spPr>
              <a:xfrm>
                <a:off x="1659797" y="3087298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C897B2-B54F-894A-870B-282131B8B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97" y="3087298"/>
                <a:ext cx="192360" cy="276999"/>
              </a:xfrm>
              <a:prstGeom prst="rect">
                <a:avLst/>
              </a:prstGeom>
              <a:blipFill>
                <a:blip r:embed="rId13"/>
                <a:stretch>
                  <a:fillRect l="-18750" r="-1875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F5CD65-53CB-0749-A8C3-527DD8533C87}"/>
                  </a:ext>
                </a:extLst>
              </p:cNvPr>
              <p:cNvSpPr txBox="1"/>
              <p:nvPr/>
            </p:nvSpPr>
            <p:spPr>
              <a:xfrm>
                <a:off x="2952781" y="3087298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F5CD65-53CB-0749-A8C3-527DD8533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81" y="3087298"/>
                <a:ext cx="192360" cy="276999"/>
              </a:xfrm>
              <a:prstGeom prst="rect">
                <a:avLst/>
              </a:prstGeom>
              <a:blipFill>
                <a:blip r:embed="rId14"/>
                <a:stretch>
                  <a:fillRect l="-25000" r="-1875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C49B845-415B-534B-9F08-F3D60D29B72D}"/>
                  </a:ext>
                </a:extLst>
              </p:cNvPr>
              <p:cNvSpPr txBox="1"/>
              <p:nvPr/>
            </p:nvSpPr>
            <p:spPr>
              <a:xfrm>
                <a:off x="4177757" y="3087297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C49B845-415B-534B-9F08-F3D60D29B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57" y="3087297"/>
                <a:ext cx="192360" cy="276999"/>
              </a:xfrm>
              <a:prstGeom prst="rect">
                <a:avLst/>
              </a:prstGeom>
              <a:blipFill>
                <a:blip r:embed="rId8"/>
                <a:stretch>
                  <a:fillRect l="-18750" r="-1875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9ABE12D-1775-354E-9767-55D469A16625}"/>
              </a:ext>
            </a:extLst>
          </p:cNvPr>
          <p:cNvSpPr/>
          <p:nvPr/>
        </p:nvSpPr>
        <p:spPr>
          <a:xfrm>
            <a:off x="1219200" y="3833944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E681E6C-5674-4349-8586-0FED95045F31}"/>
                  </a:ext>
                </a:extLst>
              </p:cNvPr>
              <p:cNvSpPr txBox="1"/>
              <p:nvPr/>
            </p:nvSpPr>
            <p:spPr>
              <a:xfrm>
                <a:off x="686988" y="4114544"/>
                <a:ext cx="2850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E681E6C-5674-4349-8586-0FED95045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8" y="4114544"/>
                <a:ext cx="285078" cy="276999"/>
              </a:xfrm>
              <a:prstGeom prst="rect">
                <a:avLst/>
              </a:prstGeom>
              <a:blipFill>
                <a:blip r:embed="rId15"/>
                <a:stretch>
                  <a:fillRect l="-125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F581C5B-0683-E24F-855C-2D0338014488}"/>
                  </a:ext>
                </a:extLst>
              </p:cNvPr>
              <p:cNvSpPr txBox="1"/>
              <p:nvPr/>
            </p:nvSpPr>
            <p:spPr>
              <a:xfrm>
                <a:off x="1507751" y="4114543"/>
                <a:ext cx="496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3.35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F581C5B-0683-E24F-855C-2D0338014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751" y="4114543"/>
                <a:ext cx="496931" cy="276999"/>
              </a:xfrm>
              <a:prstGeom prst="rect">
                <a:avLst/>
              </a:prstGeom>
              <a:blipFill>
                <a:blip r:embed="rId16"/>
                <a:stretch>
                  <a:fillRect l="-7500" r="-750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BA15239-F62B-D046-BE67-C342FAAD9CE1}"/>
                  </a:ext>
                </a:extLst>
              </p:cNvPr>
              <p:cNvSpPr txBox="1"/>
              <p:nvPr/>
            </p:nvSpPr>
            <p:spPr>
              <a:xfrm>
                <a:off x="2799534" y="4102235"/>
                <a:ext cx="496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2.35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BA15239-F62B-D046-BE67-C342FAAD9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534" y="4102235"/>
                <a:ext cx="496931" cy="276999"/>
              </a:xfrm>
              <a:prstGeom prst="rect">
                <a:avLst/>
              </a:prstGeom>
              <a:blipFill>
                <a:blip r:embed="rId17"/>
                <a:stretch>
                  <a:fillRect l="-7317" r="-731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C5873A-7053-754C-B85B-C998B5B9669B}"/>
                  </a:ext>
                </a:extLst>
              </p:cNvPr>
              <p:cNvSpPr txBox="1"/>
              <p:nvPr/>
            </p:nvSpPr>
            <p:spPr>
              <a:xfrm>
                <a:off x="4177757" y="4114543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1C5873A-7053-754C-B85B-C998B5B96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57" y="4114543"/>
                <a:ext cx="192360" cy="276999"/>
              </a:xfrm>
              <a:prstGeom prst="rect">
                <a:avLst/>
              </a:prstGeom>
              <a:blipFill>
                <a:blip r:embed="rId18"/>
                <a:stretch>
                  <a:fillRect l="-18750" r="-1875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0F96B92E-187B-C64C-BE23-1F5A1F2EC0C4}"/>
              </a:ext>
            </a:extLst>
          </p:cNvPr>
          <p:cNvSpPr/>
          <p:nvPr/>
        </p:nvSpPr>
        <p:spPr>
          <a:xfrm>
            <a:off x="1219200" y="486119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0EBD8A8-6EE9-014B-834A-2A75A8D9B54C}"/>
                  </a:ext>
                </a:extLst>
              </p:cNvPr>
              <p:cNvSpPr txBox="1"/>
              <p:nvPr/>
            </p:nvSpPr>
            <p:spPr>
              <a:xfrm>
                <a:off x="686988" y="5141790"/>
                <a:ext cx="2850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0EBD8A8-6EE9-014B-834A-2A75A8D9B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8" y="5141790"/>
                <a:ext cx="285078" cy="276999"/>
              </a:xfrm>
              <a:prstGeom prst="rect">
                <a:avLst/>
              </a:prstGeom>
              <a:blipFill>
                <a:blip r:embed="rId19"/>
                <a:stretch>
                  <a:fillRect l="-125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CFADB58-EE4D-0149-93D3-666CB03AB8DD}"/>
                  </a:ext>
                </a:extLst>
              </p:cNvPr>
              <p:cNvSpPr txBox="1"/>
              <p:nvPr/>
            </p:nvSpPr>
            <p:spPr>
              <a:xfrm>
                <a:off x="1443391" y="5141789"/>
                <a:ext cx="6251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.565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CFADB58-EE4D-0149-93D3-666CB03AB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391" y="5141789"/>
                <a:ext cx="625171" cy="276999"/>
              </a:xfrm>
              <a:prstGeom prst="rect">
                <a:avLst/>
              </a:prstGeom>
              <a:blipFill>
                <a:blip r:embed="rId20"/>
                <a:stretch>
                  <a:fillRect l="-8000" r="-8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38F57A3-8F48-B846-971A-34BD39526C4C}"/>
                  </a:ext>
                </a:extLst>
              </p:cNvPr>
              <p:cNvSpPr txBox="1"/>
              <p:nvPr/>
            </p:nvSpPr>
            <p:spPr>
              <a:xfrm>
                <a:off x="2720439" y="5141789"/>
                <a:ext cx="6251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3.565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38F57A3-8F48-B846-971A-34BD39526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439" y="5141789"/>
                <a:ext cx="625171" cy="276999"/>
              </a:xfrm>
              <a:prstGeom prst="rect">
                <a:avLst/>
              </a:prstGeom>
              <a:blipFill>
                <a:blip r:embed="rId21"/>
                <a:stretch>
                  <a:fillRect l="-6000" r="-8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27FACF0-E872-0A40-B3E6-730AE955518D}"/>
                  </a:ext>
                </a:extLst>
              </p:cNvPr>
              <p:cNvSpPr txBox="1"/>
              <p:nvPr/>
            </p:nvSpPr>
            <p:spPr>
              <a:xfrm>
                <a:off x="4177757" y="5141789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27FACF0-E872-0A40-B3E6-730AE955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57" y="5141789"/>
                <a:ext cx="192360" cy="276999"/>
              </a:xfrm>
              <a:prstGeom prst="rect">
                <a:avLst/>
              </a:prstGeom>
              <a:blipFill>
                <a:blip r:embed="rId22"/>
                <a:stretch>
                  <a:fillRect l="-18750" r="-1875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08E9C67-37E2-6E42-AB2E-A405C46E511A}"/>
              </a:ext>
            </a:extLst>
          </p:cNvPr>
          <p:cNvSpPr/>
          <p:nvPr/>
        </p:nvSpPr>
        <p:spPr>
          <a:xfrm>
            <a:off x="1219200" y="5888436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0D83D60-CF4B-A444-99BA-AB952D36DDFB}"/>
                  </a:ext>
                </a:extLst>
              </p:cNvPr>
              <p:cNvSpPr txBox="1"/>
              <p:nvPr/>
            </p:nvSpPr>
            <p:spPr>
              <a:xfrm>
                <a:off x="686988" y="6169036"/>
                <a:ext cx="2752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0D83D60-CF4B-A444-99BA-AB952D36D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8" y="6169036"/>
                <a:ext cx="275204" cy="276999"/>
              </a:xfrm>
              <a:prstGeom prst="rect">
                <a:avLst/>
              </a:prstGeom>
              <a:blipFill>
                <a:blip r:embed="rId23"/>
                <a:stretch>
                  <a:fillRect l="-13043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1BA9A52-9CE1-AB49-B025-ADBC72862D1A}"/>
                  </a:ext>
                </a:extLst>
              </p:cNvPr>
              <p:cNvSpPr txBox="1"/>
              <p:nvPr/>
            </p:nvSpPr>
            <p:spPr>
              <a:xfrm>
                <a:off x="1379270" y="6169035"/>
                <a:ext cx="7534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5.6585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1BA9A52-9CE1-AB49-B025-ADBC72862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70" y="6169035"/>
                <a:ext cx="753411" cy="276999"/>
              </a:xfrm>
              <a:prstGeom prst="rect">
                <a:avLst/>
              </a:prstGeom>
              <a:blipFill>
                <a:blip r:embed="rId24"/>
                <a:stretch>
                  <a:fillRect l="-6667" r="-5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BE9BC40-5683-D547-8A00-ED39A3EBEBC0}"/>
                  </a:ext>
                </a:extLst>
              </p:cNvPr>
              <p:cNvSpPr txBox="1"/>
              <p:nvPr/>
            </p:nvSpPr>
            <p:spPr>
              <a:xfrm>
                <a:off x="2671293" y="6169035"/>
                <a:ext cx="7534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4.6585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BE9BC40-5683-D547-8A00-ED39A3EBE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293" y="6169035"/>
                <a:ext cx="753411" cy="276999"/>
              </a:xfrm>
              <a:prstGeom prst="rect">
                <a:avLst/>
              </a:prstGeom>
              <a:blipFill>
                <a:blip r:embed="rId25"/>
                <a:stretch>
                  <a:fillRect l="-4918" r="-491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D44A6E1-FEA6-D447-9AB9-99FEBB53DFB1}"/>
                  </a:ext>
                </a:extLst>
              </p:cNvPr>
              <p:cNvSpPr txBox="1"/>
              <p:nvPr/>
            </p:nvSpPr>
            <p:spPr>
              <a:xfrm>
                <a:off x="4177757" y="6169035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D44A6E1-FEA6-D447-9AB9-99FEBB53D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57" y="6169035"/>
                <a:ext cx="192360" cy="276999"/>
              </a:xfrm>
              <a:prstGeom prst="rect">
                <a:avLst/>
              </a:prstGeom>
              <a:blipFill>
                <a:blip r:embed="rId26"/>
                <a:stretch>
                  <a:fillRect l="-18750" r="-1875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E56E93A1-B916-564D-B0F1-26629188ED4A}"/>
              </a:ext>
            </a:extLst>
          </p:cNvPr>
          <p:cNvSpPr/>
          <p:nvPr/>
        </p:nvSpPr>
        <p:spPr>
          <a:xfrm>
            <a:off x="7315200" y="5888436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"/>
              <a:cs typeface="Palatin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2AB47A8-05A2-294E-BD7E-54774C64F5B1}"/>
                  </a:ext>
                </a:extLst>
              </p:cNvPr>
              <p:cNvSpPr txBox="1"/>
              <p:nvPr/>
            </p:nvSpPr>
            <p:spPr>
              <a:xfrm>
                <a:off x="6782988" y="6169036"/>
                <a:ext cx="378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2AB47A8-05A2-294E-BD7E-54774C64F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988" y="6169036"/>
                <a:ext cx="378052" cy="276999"/>
              </a:xfrm>
              <a:prstGeom prst="rect">
                <a:avLst/>
              </a:prstGeom>
              <a:blipFill>
                <a:blip r:embed="rId27"/>
                <a:stretch>
                  <a:fillRect l="-967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1B629B5-5928-4A4E-BBE5-6FFDAFB03C71}"/>
                  </a:ext>
                </a:extLst>
              </p:cNvPr>
              <p:cNvSpPr txBox="1"/>
              <p:nvPr/>
            </p:nvSpPr>
            <p:spPr>
              <a:xfrm>
                <a:off x="7475270" y="6169035"/>
                <a:ext cx="7534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15.499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1B629B5-5928-4A4E-BBE5-6FFDAFB03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270" y="6169035"/>
                <a:ext cx="753411" cy="276999"/>
              </a:xfrm>
              <a:prstGeom prst="rect">
                <a:avLst/>
              </a:prstGeom>
              <a:blipFill>
                <a:blip r:embed="rId28"/>
                <a:stretch>
                  <a:fillRect l="-6667" r="-5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57893C9-2308-334E-84F4-84062DCEE0B7}"/>
                  </a:ext>
                </a:extLst>
              </p:cNvPr>
              <p:cNvSpPr txBox="1"/>
              <p:nvPr/>
            </p:nvSpPr>
            <p:spPr>
              <a:xfrm>
                <a:off x="8767293" y="6169035"/>
                <a:ext cx="7534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14.499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57893C9-2308-334E-84F4-84062DCEE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293" y="6169035"/>
                <a:ext cx="753411" cy="276999"/>
              </a:xfrm>
              <a:prstGeom prst="rect">
                <a:avLst/>
              </a:prstGeom>
              <a:blipFill>
                <a:blip r:embed="rId29"/>
                <a:stretch>
                  <a:fillRect l="-4918" r="-491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37DE985-9C20-EC44-90CE-96F76900037D}"/>
                  </a:ext>
                </a:extLst>
              </p:cNvPr>
              <p:cNvSpPr txBox="1"/>
              <p:nvPr/>
            </p:nvSpPr>
            <p:spPr>
              <a:xfrm>
                <a:off x="10273757" y="6169035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37DE985-9C20-EC44-90CE-96F769000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757" y="6169035"/>
                <a:ext cx="192360" cy="276999"/>
              </a:xfrm>
              <a:prstGeom prst="rect">
                <a:avLst/>
              </a:prstGeom>
              <a:blipFill>
                <a:blip r:embed="rId26"/>
                <a:stretch>
                  <a:fillRect l="-18750" r="-1875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E2859B-BCAB-394D-9DFF-4C539C0A3D00}"/>
                  </a:ext>
                </a:extLst>
              </p:cNvPr>
              <p:cNvSpPr txBox="1"/>
              <p:nvPr/>
            </p:nvSpPr>
            <p:spPr>
              <a:xfrm>
                <a:off x="5465740" y="6080305"/>
                <a:ext cx="940722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E2859B-BCAB-394D-9DFF-4C539C0A3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740" y="6080305"/>
                <a:ext cx="940722" cy="64633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9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/>
      <p:bldP spid="12" grpId="0"/>
      <p:bldP spid="25" grpId="0"/>
      <p:bldP spid="26" grpId="0"/>
      <p:bldP spid="36" grpId="0" animBg="1"/>
      <p:bldP spid="46" grpId="0"/>
      <p:bldP spid="47" grpId="0"/>
      <p:bldP spid="48" grpId="0"/>
      <p:bldP spid="49" grpId="0"/>
      <p:bldP spid="50" grpId="0" animBg="1"/>
      <p:bldP spid="55" grpId="0"/>
      <p:bldP spid="56" grpId="0"/>
      <p:bldP spid="57" grpId="0"/>
      <p:bldP spid="58" grpId="0"/>
      <p:bldP spid="59" grpId="0" animBg="1"/>
      <p:bldP spid="60" grpId="0"/>
      <p:bldP spid="61" grpId="0"/>
      <p:bldP spid="62" grpId="0"/>
      <p:bldP spid="63" grpId="0"/>
      <p:bldP spid="64" grpId="0" animBg="1"/>
      <p:bldP spid="65" grpId="0"/>
      <p:bldP spid="66" grpId="0"/>
      <p:bldP spid="67" grpId="0"/>
      <p:bldP spid="68" grpId="0"/>
      <p:bldP spid="69" grpId="0" animBg="1"/>
      <p:bldP spid="70" grpId="0"/>
      <p:bldP spid="71" grpId="0"/>
      <p:bldP spid="72" grpId="0"/>
      <p:bldP spid="73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Convergence*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1165ABF0-198A-1749-B21C-B47F00B828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2"/>
                <a:ext cx="11252200" cy="4729164"/>
              </a:xfrm>
            </p:spPr>
            <p:txBody>
              <a:bodyPr/>
              <a:lstStyle/>
              <a:p>
                <a:r>
                  <a:rPr lang="en-US" dirty="0"/>
                  <a:t>Proof Sketch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sz="4500" dirty="0"/>
              </a:p>
              <a:p>
                <a:pPr lvl="1"/>
                <a:r>
                  <a:rPr lang="en-US" b="0" dirty="0"/>
                  <a:t>Monotonic improvement: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Termination: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optimal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chooses the best action to take under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was already the best action for all states</a:t>
                </a:r>
              </a:p>
              <a:p>
                <a:pPr lvl="1"/>
                <a:r>
                  <a:rPr lang="en-US" dirty="0"/>
                  <a:t>Guaranteed termination: only finite number of policies</a:t>
                </a:r>
              </a:p>
              <a:p>
                <a:pPr marL="457165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1165ABF0-198A-1749-B21C-B47F00B828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2"/>
                <a:ext cx="11252200" cy="4729164"/>
              </a:xfrm>
              <a:blipFill>
                <a:blip r:embed="rId5"/>
                <a:stretch>
                  <a:fillRect l="-1127" t="-1609" b="-9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C53ED154-8813-7D4D-8DF4-BB818905C9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600201" y="3092380"/>
            <a:ext cx="8077199" cy="717620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>
            <a:extLst>
              <a:ext uri="{FF2B5EF4-FFF2-40B4-BE49-F238E27FC236}">
                <a16:creationId xmlns:a16="http://schemas.microsoft.com/office/drawing/2014/main" id="{2A70BB9B-D6B5-AC41-BD3C-9213133C9A8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600200" y="2286000"/>
            <a:ext cx="8077200" cy="73775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748965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219200"/>
                <a:ext cx="11963400" cy="5257800"/>
              </a:xfrm>
            </p:spPr>
            <p:txBody>
              <a:bodyPr/>
              <a:lstStyle/>
              <a:p>
                <a:r>
                  <a:rPr lang="en-US" sz="2400" dirty="0"/>
                  <a:t>Both value iteration and policy iteration compute the same thing (all optimal values)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sz="2400" dirty="0"/>
                  <a:t>In value iteration:</a:t>
                </a:r>
              </a:p>
              <a:p>
                <a:pPr lvl="1"/>
                <a:r>
                  <a:rPr lang="en-US" sz="2200" dirty="0"/>
                  <a:t>Every iteration updates both the values and (implicitly) the policy</a:t>
                </a:r>
              </a:p>
              <a:p>
                <a:pPr lvl="1"/>
                <a:r>
                  <a:rPr lang="en-US" sz="2200" dirty="0"/>
                  <a:t>We don’t track the policy, but taking the max over actions implicitly recomputes it</a:t>
                </a:r>
              </a:p>
              <a:p>
                <a:pPr lvl="1"/>
                <a:r>
                  <a:rPr lang="en-US" sz="2200" dirty="0"/>
                  <a:t>Runtime per iteration: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endParaRPr lang="en-US" sz="2200" dirty="0">
                  <a:sym typeface="Wingdings" pitchFamily="2" charset="2"/>
                </a:endParaRPr>
              </a:p>
              <a:p>
                <a:pPr marL="457165" lvl="1" indent="0">
                  <a:buNone/>
                </a:pPr>
                <a:endParaRPr lang="en-US" sz="300" dirty="0"/>
              </a:p>
              <a:p>
                <a:r>
                  <a:rPr lang="en-US" sz="2400" dirty="0"/>
                  <a:t>In policy iteration:</a:t>
                </a:r>
              </a:p>
              <a:p>
                <a:pPr lvl="1"/>
                <a:r>
                  <a:rPr lang="en-US" sz="2200" dirty="0"/>
                  <a:t>We do several passes that update utilities with fixed policy (each pass is fast because we consider only one action, not all of them)</a:t>
                </a:r>
              </a:p>
              <a:p>
                <a:pPr lvl="2"/>
                <a:r>
                  <a:rPr lang="en-US" sz="1800" dirty="0"/>
                  <a:t>Runtime per value iteration update: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/>
                  <a:t>  </a:t>
                </a:r>
                <a:r>
                  <a:rPr lang="en-US" sz="1800" dirty="0">
                    <a:sym typeface="Wingdings" pitchFamily="2" charset="2"/>
                  </a:rPr>
                  <a:t> total runtime to get fixed policy values: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/>
              </a:p>
              <a:p>
                <a:pPr lvl="1"/>
                <a:r>
                  <a:rPr lang="en-US" sz="2200" dirty="0"/>
                  <a:t>After policy is evaluated, a new policy is chosen (slow like a value iteration pass </a:t>
                </a:r>
                <a:r>
                  <a:rPr lang="en-US" sz="22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)</a:t>
                </a:r>
              </a:p>
              <a:p>
                <a:pPr lvl="1"/>
                <a:r>
                  <a:rPr lang="en-US" sz="2200" dirty="0"/>
                  <a:t>The new policy will be better (or we’re done)</a:t>
                </a:r>
              </a:p>
              <a:p>
                <a:pPr lvl="1"/>
                <a:r>
                  <a:rPr lang="en-US" sz="2200" dirty="0"/>
                  <a:t>Runtime per iteration: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sz="2200" dirty="0"/>
                  <a:t>  </a:t>
                </a:r>
                <a:r>
                  <a:rPr lang="en-US" sz="2200" dirty="0">
                    <a:sym typeface="Wingdings" pitchFamily="2" charset="2"/>
                  </a:rPr>
                  <a:t> slower but can take much fewer iterations</a:t>
                </a:r>
                <a:endParaRPr lang="en-US" sz="2200" dirty="0"/>
              </a:p>
              <a:p>
                <a:pPr marL="457165" lvl="1" indent="0">
                  <a:buNone/>
                </a:pPr>
                <a:endParaRPr lang="en-US" sz="300" dirty="0"/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Both are dynamic programs for solving MDPs</a:t>
                </a:r>
              </a:p>
            </p:txBody>
          </p:sp>
        </mc:Choice>
        <mc:Fallback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11963400" cy="5257800"/>
              </a:xfrm>
              <a:blipFill>
                <a:blip r:embed="rId3"/>
                <a:stretch>
                  <a:fillRect l="-636" t="-966" b="-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173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400" dirty="0"/>
              <a:t>Compute optimal values: use </a:t>
            </a:r>
            <a:r>
              <a:rPr lang="en-US" sz="2400" b="1" dirty="0"/>
              <a:t>value iteration </a:t>
            </a:r>
            <a:r>
              <a:rPr lang="en-US" sz="2400" dirty="0"/>
              <a:t>or </a:t>
            </a:r>
            <a:r>
              <a:rPr lang="en-US" sz="2400" b="1" dirty="0"/>
              <a:t>policy iteration</a:t>
            </a:r>
          </a:p>
          <a:p>
            <a:pPr lvl="1"/>
            <a:r>
              <a:rPr lang="en-US" sz="2400" dirty="0"/>
              <a:t>Compute values for a particular policy: use </a:t>
            </a:r>
            <a:r>
              <a:rPr lang="en-US" sz="2400" b="1" dirty="0"/>
              <a:t>policy evaluation</a:t>
            </a:r>
          </a:p>
          <a:p>
            <a:pPr lvl="1"/>
            <a:r>
              <a:rPr lang="en-US" sz="2400" dirty="0"/>
              <a:t>Turn your values into a policy: use </a:t>
            </a:r>
            <a:r>
              <a:rPr lang="en-US" sz="2400" b="1" dirty="0"/>
              <a:t>policy extraction </a:t>
            </a:r>
            <a:r>
              <a:rPr lang="en-US" sz="2400" dirty="0"/>
              <a:t>(one-step </a:t>
            </a:r>
            <a:r>
              <a:rPr lang="en-US" sz="2400" dirty="0" err="1"/>
              <a:t>lookahead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400" dirty="0"/>
              <a:t>They basically are – they are all variations of Bellman updates</a:t>
            </a:r>
          </a:p>
          <a:p>
            <a:pPr lvl="1"/>
            <a:r>
              <a:rPr lang="en-US" sz="2400" dirty="0"/>
              <a:t>They all use one-step </a:t>
            </a:r>
            <a:r>
              <a:rPr lang="en-US" sz="2400" dirty="0" err="1"/>
              <a:t>lookahead</a:t>
            </a:r>
            <a:r>
              <a:rPr lang="en-US" sz="2400" dirty="0"/>
              <a:t> </a:t>
            </a:r>
            <a:r>
              <a:rPr lang="en-US" sz="2400" dirty="0" err="1"/>
              <a:t>expectimax</a:t>
            </a:r>
            <a:r>
              <a:rPr lang="en-US" sz="2400" dirty="0"/>
              <a:t> fragments</a:t>
            </a:r>
          </a:p>
          <a:p>
            <a:pPr lvl="1"/>
            <a:r>
              <a:rPr lang="en-US" sz="2400" dirty="0"/>
              <a:t>They differ only in whether we plug in a fixed policy or max over actions</a:t>
            </a:r>
          </a:p>
        </p:txBody>
      </p:sp>
    </p:spTree>
    <p:extLst>
      <p:ext uri="{BB962C8B-B14F-4D97-AF65-F5344CB8AC3E}">
        <p14:creationId xmlns:p14="http://schemas.microsoft.com/office/powerpoint/2010/main" val="34741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3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7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5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Noise = 0.2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Discount = 0.9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35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79583</TotalTime>
  <Words>1784</Words>
  <Application>Microsoft Macintosh PowerPoint</Application>
  <PresentationFormat>Widescreen</PresentationFormat>
  <Paragraphs>442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ＭＳ Ｐゴシック</vt:lpstr>
      <vt:lpstr>Arial</vt:lpstr>
      <vt:lpstr>Calibri</vt:lpstr>
      <vt:lpstr>Cambria Math</vt:lpstr>
      <vt:lpstr>Palatino</vt:lpstr>
      <vt:lpstr>Symbol</vt:lpstr>
      <vt:lpstr>Wingdings</vt:lpstr>
      <vt:lpstr>dan-berkeley-nlp-v1</vt:lpstr>
      <vt:lpstr>CS 188: Artificial Intelligence </vt:lpstr>
      <vt:lpstr>Values of States</vt:lpstr>
      <vt:lpstr>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Policy Extraction</vt:lpstr>
      <vt:lpstr>Computing Actions from Values</vt:lpstr>
      <vt:lpstr>Computing Actions from Q-Values</vt:lpstr>
      <vt:lpstr>Problems with Value Iteration</vt:lpstr>
      <vt:lpstr>k=12</vt:lpstr>
      <vt:lpstr>k=100</vt:lpstr>
      <vt:lpstr>Policy Methods</vt:lpstr>
      <vt:lpstr>Policy Iteration</vt:lpstr>
      <vt:lpstr>Policy Evaluation</vt:lpstr>
      <vt:lpstr>Fixed Policies</vt:lpstr>
      <vt:lpstr>Utilities for a Fixed Policy</vt:lpstr>
      <vt:lpstr>Policy Evaluation</vt:lpstr>
      <vt:lpstr>Example: Policy Evaluation</vt:lpstr>
      <vt:lpstr>Example: Policy Evaluation</vt:lpstr>
      <vt:lpstr>Policy Iteration</vt:lpstr>
      <vt:lpstr>Policy Iteration</vt:lpstr>
      <vt:lpstr>Example: Policy Iteration</vt:lpstr>
      <vt:lpstr>Example: Policy Iteration</vt:lpstr>
      <vt:lpstr>Example: Policy Iteration</vt:lpstr>
      <vt:lpstr>Example: Policy Iteration</vt:lpstr>
      <vt:lpstr>Example: Policy Iteration</vt:lpstr>
      <vt:lpstr>Example: Policy Iteration</vt:lpstr>
      <vt:lpstr>Example: Value Iteration</vt:lpstr>
      <vt:lpstr>Convergence*</vt:lpstr>
      <vt:lpstr>Comparison</vt:lpstr>
      <vt:lpstr>Summary: MDP Algorithms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Microsoft Office User</cp:lastModifiedBy>
  <cp:revision>4211</cp:revision>
  <cp:lastPrinted>2014-03-13T16:53:01Z</cp:lastPrinted>
  <dcterms:created xsi:type="dcterms:W3CDTF">2004-08-27T04:16:05Z</dcterms:created>
  <dcterms:modified xsi:type="dcterms:W3CDTF">2022-07-21T09:42:29Z</dcterms:modified>
</cp:coreProperties>
</file>