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3"/>
  </p:notesMasterIdLst>
  <p:handoutMasterIdLst>
    <p:handoutMasterId r:id="rId54"/>
  </p:handoutMasterIdLst>
  <p:sldIdLst>
    <p:sldId id="446" r:id="rId2"/>
    <p:sldId id="389" r:id="rId3"/>
    <p:sldId id="300" r:id="rId4"/>
    <p:sldId id="301" r:id="rId5"/>
    <p:sldId id="302" r:id="rId6"/>
    <p:sldId id="303" r:id="rId7"/>
    <p:sldId id="472" r:id="rId8"/>
    <p:sldId id="473" r:id="rId9"/>
    <p:sldId id="306" r:id="rId10"/>
    <p:sldId id="307" r:id="rId11"/>
    <p:sldId id="308" r:id="rId12"/>
    <p:sldId id="309" r:id="rId13"/>
    <p:sldId id="310" r:id="rId14"/>
    <p:sldId id="684" r:id="rId15"/>
    <p:sldId id="430" r:id="rId16"/>
    <p:sldId id="477" r:id="rId17"/>
    <p:sldId id="475" r:id="rId18"/>
    <p:sldId id="466" r:id="rId19"/>
    <p:sldId id="392" r:id="rId20"/>
    <p:sldId id="463" r:id="rId21"/>
    <p:sldId id="674" r:id="rId22"/>
    <p:sldId id="427" r:id="rId23"/>
    <p:sldId id="467" r:id="rId24"/>
    <p:sldId id="450" r:id="rId25"/>
    <p:sldId id="394" r:id="rId26"/>
    <p:sldId id="400" r:id="rId27"/>
    <p:sldId id="486" r:id="rId28"/>
    <p:sldId id="485" r:id="rId29"/>
    <p:sldId id="676" r:id="rId30"/>
    <p:sldId id="468" r:id="rId31"/>
    <p:sldId id="452" r:id="rId32"/>
    <p:sldId id="677" r:id="rId33"/>
    <p:sldId id="678" r:id="rId34"/>
    <p:sldId id="679" r:id="rId35"/>
    <p:sldId id="438" r:id="rId36"/>
    <p:sldId id="459" r:id="rId37"/>
    <p:sldId id="401" r:id="rId38"/>
    <p:sldId id="469" r:id="rId39"/>
    <p:sldId id="453" r:id="rId40"/>
    <p:sldId id="455" r:id="rId41"/>
    <p:sldId id="460" r:id="rId42"/>
    <p:sldId id="402" r:id="rId43"/>
    <p:sldId id="406" r:id="rId44"/>
    <p:sldId id="470" r:id="rId45"/>
    <p:sldId id="407" r:id="rId46"/>
    <p:sldId id="424" r:id="rId47"/>
    <p:sldId id="461" r:id="rId48"/>
    <p:sldId id="409" r:id="rId49"/>
    <p:sldId id="457" r:id="rId50"/>
    <p:sldId id="683" r:id="rId51"/>
    <p:sldId id="685" r:id="rId52"/>
  </p:sldIdLst>
  <p:sldSz cx="12192000" cy="6858000"/>
  <p:notesSz cx="7099300" cy="10234613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sin Sarwar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B7D3C9"/>
    <a:srgbClr val="C3BAD2"/>
    <a:srgbClr val="D0F9FE"/>
    <a:srgbClr val="008000"/>
    <a:srgbClr val="0033CC"/>
    <a:srgbClr val="FF3300"/>
    <a:srgbClr val="D5DFFF"/>
    <a:srgbClr val="B9CAFF"/>
    <a:srgbClr val="7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3" autoAdjust="0"/>
    <p:restoredTop sz="84674" autoAdjust="0"/>
  </p:normalViewPr>
  <p:slideViewPr>
    <p:cSldViewPr>
      <p:cViewPr varScale="1">
        <p:scale>
          <a:sx n="82" d="100"/>
          <a:sy n="82" d="100"/>
        </p:scale>
        <p:origin x="16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84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9" name="Google Shape;519;p48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 to achieve a goal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Pro: use goal to index into actions that might achieve it, eg “Have milk” -&gt; “buy milk”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Con: cannot handle tradeoffs among goals, failure probability etc.</a:t>
            </a:r>
            <a:endParaRPr/>
          </a:p>
        </p:txBody>
      </p:sp>
      <p:sp>
        <p:nvSpPr>
          <p:cNvPr id="520" name="Google Shape;520;p48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23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9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55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0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8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“Move to nearest dot” requires repeated invocation of a search algorithm. It’s good but not perfect. Remember that final score: 907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71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computation done up front: slower, but better: 914.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1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5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90 * (2^30-1) + 30 * 2^29 = 145 billion</a:t>
            </a:r>
          </a:p>
          <a:p>
            <a:r>
              <a:rPr lang="en-US" dirty="0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9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9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31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04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3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729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5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45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7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1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97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2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84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57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4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BFS best when there is a shallow solution, s &lt;&lt; m</a:t>
            </a:r>
          </a:p>
          <a:p>
            <a:r>
              <a:rPr lang="en-US" dirty="0"/>
              <a:t>DFS best when solutions all at m, and fairly common at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99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rgbClr val="CC00CC"/>
                </a:solidFill>
              </a:rPr>
              <a:t>1 + (1+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+ (1+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+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baseline="30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) + … + (1+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+…+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i="1" baseline="30000" dirty="0">
                <a:solidFill>
                  <a:srgbClr val="CC00CC"/>
                </a:solidFill>
              </a:rPr>
              <a:t>s</a:t>
            </a:r>
            <a:r>
              <a:rPr lang="en-US" sz="2400" dirty="0">
                <a:solidFill>
                  <a:srgbClr val="CC00CC"/>
                </a:solidFill>
              </a:rPr>
              <a:t>)  = (s+1) + sb + (s-1)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baseline="30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 + … + 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i="1" baseline="30000" dirty="0">
                <a:solidFill>
                  <a:srgbClr val="CC00CC"/>
                </a:solidFill>
              </a:rPr>
              <a:t>s</a:t>
            </a:r>
            <a:r>
              <a:rPr lang="en-US" sz="2400" i="0" baseline="0" dirty="0">
                <a:solidFill>
                  <a:srgbClr val="CC00CC"/>
                </a:solidFill>
              </a:rPr>
              <a:t>  =</a:t>
            </a:r>
            <a:r>
              <a:rPr lang="en-US" sz="2400" dirty="0">
                <a:solidFill>
                  <a:srgbClr val="CC00CC"/>
                </a:solidFill>
              </a:rPr>
              <a:t>  </a:t>
            </a:r>
            <a:r>
              <a:rPr lang="en-US" sz="2400" i="1" dirty="0">
                <a:solidFill>
                  <a:srgbClr val="CC00CC"/>
                </a:solidFill>
              </a:rPr>
              <a:t>O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i="1" baseline="30000" dirty="0">
                <a:solidFill>
                  <a:srgbClr val="CC00CC"/>
                </a:solidFill>
              </a:rPr>
              <a:t>s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07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9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81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60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71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in some environments!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so great in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6" name="Google Shape;506;p46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106 locations so 106^3 * 2^106 (ignoring power pellet stuff) =~ 10^38 states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Worse if the map is not fixed – all possible physics? No – can simply say 3^150 or whatever</a:t>
            </a:r>
            <a:endParaRPr/>
          </a:p>
        </p:txBody>
      </p:sp>
      <p:sp>
        <p:nvSpPr>
          <p:cNvPr id="507" name="Google Shape;507;p46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68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[slides adapted from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Stuart Russel, Dawn Song]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Model-based agents</a:t>
            </a:r>
            <a:endParaRPr dirty="0"/>
          </a:p>
        </p:txBody>
      </p:sp>
      <p:pic>
        <p:nvPicPr>
          <p:cNvPr id="516" name="Google Shape;516;p47" descr="model-based-reflex-agen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405" y="1157835"/>
            <a:ext cx="8229601" cy="525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75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Goal-based agents</a:t>
            </a:r>
            <a:endParaRPr/>
          </a:p>
        </p:txBody>
      </p:sp>
      <p:pic>
        <p:nvPicPr>
          <p:cNvPr id="523" name="Google Shape;523;p48" descr="goal-based-agen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400" y="1193806"/>
            <a:ext cx="8229600" cy="5237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72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Spectrum of representations</a:t>
            </a:r>
            <a:endParaRPr/>
          </a:p>
        </p:txBody>
      </p:sp>
      <p:pic>
        <p:nvPicPr>
          <p:cNvPr id="529" name="Google Shape;529;p4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24" y="1397000"/>
            <a:ext cx="11244752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9" descr="page1image404645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1600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9" descr="page1image595670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09600" cy="11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9" descr="page1image595640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09600" cy="11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1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Google Shape;537;p50"/>
          <p:cNvCxnSpPr/>
          <p:nvPr/>
        </p:nvCxnSpPr>
        <p:spPr>
          <a:xfrm flipH="1">
            <a:off x="4872668" y="4381493"/>
            <a:ext cx="610421" cy="492217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38" name="Google Shape;538;p50"/>
          <p:cNvCxnSpPr/>
          <p:nvPr/>
        </p:nvCxnSpPr>
        <p:spPr>
          <a:xfrm flipH="1">
            <a:off x="3811024" y="5296965"/>
            <a:ext cx="610421" cy="492217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39" name="Google Shape;539;p50"/>
          <p:cNvCxnSpPr/>
          <p:nvPr/>
        </p:nvCxnSpPr>
        <p:spPr>
          <a:xfrm flipH="1">
            <a:off x="7591886" y="4451861"/>
            <a:ext cx="610421" cy="492217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540" name="Google Shape;540;p50"/>
          <p:cNvGrpSpPr/>
          <p:nvPr/>
        </p:nvGrpSpPr>
        <p:grpSpPr>
          <a:xfrm>
            <a:off x="1016001" y="3962401"/>
            <a:ext cx="4267940" cy="2332858"/>
            <a:chOff x="1016000" y="3962399"/>
            <a:chExt cx="4267939" cy="2332857"/>
          </a:xfrm>
        </p:grpSpPr>
        <p:cxnSp>
          <p:nvCxnSpPr>
            <p:cNvPr id="541" name="Google Shape;541;p50"/>
            <p:cNvCxnSpPr/>
            <p:nvPr/>
          </p:nvCxnSpPr>
          <p:spPr>
            <a:xfrm flipH="1">
              <a:off x="2540739" y="3962400"/>
              <a:ext cx="2743200" cy="2209800"/>
            </a:xfrm>
            <a:prstGeom prst="straightConnector1">
              <a:avLst/>
            </a:prstGeom>
            <a:noFill/>
            <a:ln w="57150" cap="flat" cmpd="sng">
              <a:solidFill>
                <a:srgbClr val="0033C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42" name="Google Shape;542;p50"/>
            <p:cNvSpPr txBox="1"/>
            <p:nvPr/>
          </p:nvSpPr>
          <p:spPr>
            <a:xfrm>
              <a:off x="3729359" y="3962399"/>
              <a:ext cx="1152452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atomic</a:t>
              </a:r>
              <a:endParaRPr/>
            </a:p>
          </p:txBody>
        </p:sp>
        <p:sp>
          <p:nvSpPr>
            <p:cNvPr id="543" name="Google Shape;543;p50"/>
            <p:cNvSpPr txBox="1"/>
            <p:nvPr/>
          </p:nvSpPr>
          <p:spPr>
            <a:xfrm>
              <a:off x="2634932" y="4697968"/>
              <a:ext cx="1357636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factored</a:t>
              </a:r>
              <a:endParaRPr/>
            </a:p>
          </p:txBody>
        </p:sp>
        <p:sp>
          <p:nvSpPr>
            <p:cNvPr id="544" name="Google Shape;544;p50"/>
            <p:cNvSpPr txBox="1"/>
            <p:nvPr/>
          </p:nvSpPr>
          <p:spPr>
            <a:xfrm>
              <a:off x="1016000" y="5802868"/>
              <a:ext cx="1614117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structured</a:t>
              </a:r>
              <a:endParaRPr/>
            </a:p>
          </p:txBody>
        </p:sp>
      </p:grpSp>
      <p:grpSp>
        <p:nvGrpSpPr>
          <p:cNvPr id="545" name="Google Shape;545;p50"/>
          <p:cNvGrpSpPr/>
          <p:nvPr/>
        </p:nvGrpSpPr>
        <p:grpSpPr>
          <a:xfrm>
            <a:off x="5283939" y="3530601"/>
            <a:ext cx="4343400" cy="523284"/>
            <a:chOff x="5283939" y="3530595"/>
            <a:chExt cx="4343400" cy="523284"/>
          </a:xfrm>
        </p:grpSpPr>
        <p:cxnSp>
          <p:nvCxnSpPr>
            <p:cNvPr id="546" name="Google Shape;546;p50"/>
            <p:cNvCxnSpPr/>
            <p:nvPr/>
          </p:nvCxnSpPr>
          <p:spPr>
            <a:xfrm>
              <a:off x="5283939" y="3962400"/>
              <a:ext cx="4343400" cy="0"/>
            </a:xfrm>
            <a:prstGeom prst="straightConnector1">
              <a:avLst/>
            </a:prstGeom>
            <a:noFill/>
            <a:ln w="57150" cap="flat" cmpd="sng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47" name="Google Shape;547;p50"/>
            <p:cNvSpPr txBox="1"/>
            <p:nvPr/>
          </p:nvSpPr>
          <p:spPr>
            <a:xfrm>
              <a:off x="5619650" y="3561491"/>
              <a:ext cx="1973189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deterministic</a:t>
              </a:r>
              <a:endParaRPr/>
            </a:p>
          </p:txBody>
        </p:sp>
        <p:sp>
          <p:nvSpPr>
            <p:cNvPr id="548" name="Google Shape;548;p50"/>
            <p:cNvSpPr txBox="1"/>
            <p:nvPr/>
          </p:nvSpPr>
          <p:spPr>
            <a:xfrm>
              <a:off x="7965990" y="3530595"/>
              <a:ext cx="1614117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stochastic</a:t>
              </a:r>
              <a:endParaRPr/>
            </a:p>
          </p:txBody>
        </p:sp>
      </p:grpSp>
      <p:grpSp>
        <p:nvGrpSpPr>
          <p:cNvPr id="549" name="Google Shape;549;p50"/>
          <p:cNvGrpSpPr/>
          <p:nvPr/>
        </p:nvGrpSpPr>
        <p:grpSpPr>
          <a:xfrm>
            <a:off x="3860800" y="1447800"/>
            <a:ext cx="1477328" cy="2514600"/>
            <a:chOff x="3860802" y="1447800"/>
            <a:chExt cx="1477329" cy="2514600"/>
          </a:xfrm>
        </p:grpSpPr>
        <p:cxnSp>
          <p:nvCxnSpPr>
            <p:cNvPr id="550" name="Google Shape;550;p50"/>
            <p:cNvCxnSpPr/>
            <p:nvPr/>
          </p:nvCxnSpPr>
          <p:spPr>
            <a:xfrm rot="10800000">
              <a:off x="5283939" y="1447800"/>
              <a:ext cx="0" cy="2514600"/>
            </a:xfrm>
            <a:prstGeom prst="straightConnector1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51" name="Google Shape;551;p50"/>
            <p:cNvSpPr txBox="1"/>
            <p:nvPr/>
          </p:nvSpPr>
          <p:spPr>
            <a:xfrm>
              <a:off x="4122005" y="3452344"/>
              <a:ext cx="1135354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known</a:t>
              </a:r>
              <a:endParaRPr/>
            </a:p>
          </p:txBody>
        </p:sp>
        <p:sp>
          <p:nvSpPr>
            <p:cNvPr id="552" name="Google Shape;552;p50"/>
            <p:cNvSpPr txBox="1"/>
            <p:nvPr/>
          </p:nvSpPr>
          <p:spPr>
            <a:xfrm>
              <a:off x="3860802" y="1752599"/>
              <a:ext cx="1477329" cy="4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unknown</a:t>
              </a:r>
              <a:endParaRPr/>
            </a:p>
          </p:txBody>
        </p:sp>
      </p:grpSp>
      <p:sp>
        <p:nvSpPr>
          <p:cNvPr id="553" name="Google Shape;553;p50"/>
          <p:cNvSpPr/>
          <p:nvPr/>
        </p:nvSpPr>
        <p:spPr>
          <a:xfrm>
            <a:off x="7058896" y="2371809"/>
            <a:ext cx="1676397" cy="609600"/>
          </a:xfrm>
          <a:prstGeom prst="ellipse">
            <a:avLst/>
          </a:prstGeom>
          <a:solidFill>
            <a:srgbClr val="D0F9FE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RL</a:t>
            </a:r>
            <a:endParaRPr/>
          </a:p>
        </p:txBody>
      </p:sp>
      <p:sp>
        <p:nvSpPr>
          <p:cNvPr id="554" name="Google Shape;554;p50"/>
          <p:cNvSpPr/>
          <p:nvPr/>
        </p:nvSpPr>
        <p:spPr>
          <a:xfrm>
            <a:off x="6631144" y="4761641"/>
            <a:ext cx="1676397" cy="609600"/>
          </a:xfrm>
          <a:prstGeom prst="ellipse">
            <a:avLst/>
          </a:prstGeom>
          <a:solidFill>
            <a:srgbClr val="D0F9FE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222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Bayes nets</a:t>
            </a:r>
            <a:endParaRPr/>
          </a:p>
        </p:txBody>
      </p:sp>
      <p:sp>
        <p:nvSpPr>
          <p:cNvPr id="555" name="Google Shape;555;p50"/>
          <p:cNvSpPr/>
          <p:nvPr/>
        </p:nvSpPr>
        <p:spPr>
          <a:xfrm>
            <a:off x="2630119" y="5714228"/>
            <a:ext cx="2145083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012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First-order logic</a:t>
            </a:r>
            <a:endParaRPr dirty="0"/>
          </a:p>
        </p:txBody>
      </p:sp>
      <p:sp>
        <p:nvSpPr>
          <p:cNvPr id="556" name="Google Shape;556;p50"/>
          <p:cNvSpPr/>
          <p:nvPr/>
        </p:nvSpPr>
        <p:spPr>
          <a:xfrm>
            <a:off x="3946026" y="4760956"/>
            <a:ext cx="1676397" cy="609600"/>
          </a:xfrm>
          <a:prstGeom prst="ellipse">
            <a:avLst/>
          </a:prstGeom>
          <a:solidFill>
            <a:srgbClr val="D0F9FE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CC00CC"/>
                </a:solidFill>
              </a:rPr>
              <a:t>CSPs</a:t>
            </a:r>
            <a:endParaRPr/>
          </a:p>
        </p:txBody>
      </p:sp>
      <p:sp>
        <p:nvSpPr>
          <p:cNvPr id="557" name="Google Shape;557;p50"/>
          <p:cNvSpPr/>
          <p:nvPr/>
        </p:nvSpPr>
        <p:spPr>
          <a:xfrm>
            <a:off x="4954746" y="3960340"/>
            <a:ext cx="1754167" cy="609600"/>
          </a:xfrm>
          <a:prstGeom prst="ellipse">
            <a:avLst/>
          </a:prstGeom>
          <a:solidFill>
            <a:srgbClr val="D0F9FE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endParaRPr/>
          </a:p>
        </p:txBody>
      </p:sp>
      <p:sp>
        <p:nvSpPr>
          <p:cNvPr id="558" name="Google Shape;558;p50"/>
          <p:cNvSpPr/>
          <p:nvPr/>
        </p:nvSpPr>
        <p:spPr>
          <a:xfrm>
            <a:off x="7697947" y="3962400"/>
            <a:ext cx="1676397" cy="609600"/>
          </a:xfrm>
          <a:prstGeom prst="ellipse">
            <a:avLst/>
          </a:prstGeom>
          <a:solidFill>
            <a:srgbClr val="D0F9FE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MDPs</a:t>
            </a:r>
            <a:endParaRPr/>
          </a:p>
        </p:txBody>
      </p:sp>
      <p:cxnSp>
        <p:nvCxnSpPr>
          <p:cNvPr id="559" name="Google Shape;559;p50"/>
          <p:cNvCxnSpPr>
            <a:stCxn id="554" idx="0"/>
            <a:endCxn id="553" idx="4"/>
          </p:cNvCxnSpPr>
          <p:nvPr/>
        </p:nvCxnSpPr>
        <p:spPr>
          <a:xfrm rot="10800000" flipH="1">
            <a:off x="7469343" y="2981241"/>
            <a:ext cx="427600" cy="1780400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0" name="Google Shape;560;p50"/>
          <p:cNvCxnSpPr>
            <a:stCxn id="558" idx="2"/>
            <a:endCxn id="557" idx="6"/>
          </p:cNvCxnSpPr>
          <p:nvPr/>
        </p:nvCxnSpPr>
        <p:spPr>
          <a:xfrm rot="10800000">
            <a:off x="6708747" y="4265200"/>
            <a:ext cx="989200" cy="2000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1" name="Google Shape;561;p50"/>
          <p:cNvCxnSpPr>
            <a:stCxn id="554" idx="2"/>
            <a:endCxn id="556" idx="6"/>
          </p:cNvCxnSpPr>
          <p:nvPr/>
        </p:nvCxnSpPr>
        <p:spPr>
          <a:xfrm rot="10800000">
            <a:off x="5622344" y="5065641"/>
            <a:ext cx="1008800" cy="800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62" name="Google Shape;562;p50"/>
          <p:cNvCxnSpPr>
            <a:stCxn id="558" idx="0"/>
            <a:endCxn id="553" idx="4"/>
          </p:cNvCxnSpPr>
          <p:nvPr/>
        </p:nvCxnSpPr>
        <p:spPr>
          <a:xfrm rot="10800000">
            <a:off x="7896945" y="2981600"/>
            <a:ext cx="639200" cy="980800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63" name="Google Shape;563;p5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Outline of the course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22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[slides adapted from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Stuart Russel, Dawn Song]</a:t>
            </a:r>
          </a:p>
        </p:txBody>
      </p:sp>
    </p:spTree>
    <p:extLst>
      <p:ext uri="{BB962C8B-B14F-4D97-AF65-F5344CB8AC3E}">
        <p14:creationId xmlns:p14="http://schemas.microsoft.com/office/powerpoint/2010/main" val="119055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Planning Agents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94359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Planning agents decide based on evaluating future action sequences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Search algorithms typically assume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Known, deterministic transition model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Discrete states and actions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Fully observable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Atomic representation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Usually have a definite goal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Optimal: Achieve goal at least cost</a:t>
            </a:r>
            <a:endParaRPr lang="en-US" sz="20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Photo Editor Photo" r:id="rId4" imgW="4595258" imgH="1623201" progId="MSPhotoEd.3">
                  <p:embed/>
                </p:oleObj>
              </mc:Choice>
              <mc:Fallback>
                <p:oleObj name="Photo Editor Photo" r:id="rId4" imgW="4595258" imgH="162320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Photo Editor Photo" r:id="rId6" imgW="4580017" imgH="1607619" progId="MSPhotoEd.3">
                  <p:embed/>
                </p:oleObj>
              </mc:Choice>
              <mc:Fallback>
                <p:oleObj name="Photo Editor Photo" r:id="rId6" imgW="4580017" imgH="16076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nearest dot and eat it</a:t>
            </a:r>
          </a:p>
        </p:txBody>
      </p:sp>
      <p:pic>
        <p:nvPicPr>
          <p:cNvPr id="5" name="Lecture2-demo3-plan-fast-v2.wmv">
            <a:hlinkClick r:id="" action="ppaction://media"/>
            <a:extLst>
              <a:ext uri="{FF2B5EF4-FFF2-40B4-BE49-F238E27FC236}">
                <a16:creationId xmlns:a16="http://schemas.microsoft.com/office/drawing/2014/main" id="{CFB69920-C642-AD4A-9C18-3FDE76058D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444" y="1100766"/>
            <a:ext cx="10171113" cy="5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Precompute optimal plan, execute it</a:t>
            </a:r>
          </a:p>
        </p:txBody>
      </p:sp>
      <p:pic>
        <p:nvPicPr>
          <p:cNvPr id="4" name="Lecture2-demo4b-plan-slow-v2.wmv">
            <a:hlinkClick r:id="" action="ppaction://media"/>
            <a:extLst>
              <a:ext uri="{FF2B5EF4-FFF2-40B4-BE49-F238E27FC236}">
                <a16:creationId xmlns:a16="http://schemas.microsoft.com/office/drawing/2014/main" id="{0F749F5D-281A-B449-896D-0F08221AA1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750" y="11430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399" y="1447800"/>
            <a:ext cx="9056683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state space </a:t>
            </a:r>
            <a:r>
              <a:rPr lang="en-US" sz="2400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S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FF0000"/>
                </a:solidFill>
              </a:rPr>
              <a:t>initial state </a:t>
            </a:r>
            <a:r>
              <a:rPr lang="en-US" sz="2400" i="1" dirty="0">
                <a:solidFill>
                  <a:srgbClr val="CC00CC"/>
                </a:solidFill>
              </a:rPr>
              <a:t>s</a:t>
            </a:r>
            <a:r>
              <a:rPr lang="en-US" sz="2400" baseline="-25000" dirty="0">
                <a:solidFill>
                  <a:srgbClr val="CC00CC"/>
                </a:solidFill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Actions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s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dirty="0"/>
              <a:t> in each state</a:t>
            </a:r>
            <a:endParaRPr lang="en-US" sz="2400" baseline="-25000" dirty="0">
              <a:solidFill>
                <a:srgbClr val="CC00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Transition model </a:t>
            </a:r>
            <a:r>
              <a:rPr lang="en-US" sz="2400" i="1" dirty="0">
                <a:solidFill>
                  <a:srgbClr val="CC00CC"/>
                </a:solidFill>
              </a:rPr>
              <a:t>Result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s,a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goal test </a:t>
            </a:r>
            <a:r>
              <a:rPr lang="en-US" sz="2400" i="1" dirty="0">
                <a:solidFill>
                  <a:srgbClr val="CC00CC"/>
                </a:solidFill>
              </a:rPr>
              <a:t>G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s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 i="1" dirty="0">
                <a:solidFill>
                  <a:srgbClr val="CC00CC"/>
                </a:solidFill>
              </a:rPr>
              <a:t>s</a:t>
            </a:r>
            <a:r>
              <a:rPr lang="en-US" sz="2000" dirty="0"/>
              <a:t> has no dots left</a:t>
            </a:r>
            <a:endParaRPr lang="en-US" sz="2000" dirty="0">
              <a:solidFill>
                <a:srgbClr val="CC00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Action cost </a:t>
            </a:r>
            <a:r>
              <a:rPr lang="en-US" sz="2400" i="1" dirty="0">
                <a:solidFill>
                  <a:srgbClr val="CC00CC"/>
                </a:solidFill>
              </a:rPr>
              <a:t>c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s,a,s</a:t>
            </a:r>
            <a:r>
              <a:rPr lang="en-US" sz="2400" i="1" dirty="0">
                <a:solidFill>
                  <a:srgbClr val="CC00CC"/>
                </a:solidFill>
              </a:rPr>
              <a:t>’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+1 per step; -10 food; -500 win; +500 die; -200 eat ghost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an action sequence that reaches a goal state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>
                <a:solidFill>
                  <a:srgbClr val="FF0000"/>
                </a:solidFill>
              </a:rPr>
              <a:t>optimal solution</a:t>
            </a:r>
            <a:r>
              <a:rPr lang="en-US" sz="2800" dirty="0"/>
              <a:t> has least cost among all solutions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1" y="3325813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4849" y="2909690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4850" y="3706445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C6D8963-C8C1-0642-87B6-32D2A4174E6E}"/>
              </a:ext>
            </a:extLst>
          </p:cNvPr>
          <p:cNvGrpSpPr/>
          <p:nvPr/>
        </p:nvGrpSpPr>
        <p:grpSpPr>
          <a:xfrm>
            <a:off x="8039099" y="3124200"/>
            <a:ext cx="846954" cy="902728"/>
            <a:chOff x="8039099" y="3124200"/>
            <a:chExt cx="846954" cy="902728"/>
          </a:xfrm>
        </p:grpSpPr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8039099" y="3296293"/>
              <a:ext cx="846954" cy="273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8" rIns="91432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8047032" y="3569728"/>
              <a:ext cx="830270" cy="273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2" tIns="45718" rIns="91432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8153400" y="3124200"/>
              <a:ext cx="446082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8" rIns="91432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8153400" y="3657600"/>
              <a:ext cx="446082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8" rIns="91432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DA27F-9AC7-4945-8153-DD9546AEFC79}"/>
              </a:ext>
            </a:extLst>
          </p:cNvPr>
          <p:cNvGrpSpPr/>
          <p:nvPr/>
        </p:nvGrpSpPr>
        <p:grpSpPr>
          <a:xfrm>
            <a:off x="6008687" y="2057401"/>
            <a:ext cx="5562596" cy="568325"/>
            <a:chOff x="6008687" y="2057401"/>
            <a:chExt cx="5562596" cy="56832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4485" y="2057401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47031" y="2061369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23487" y="2061369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283" y="2061369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18631" y="2065338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24895" y="2061369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08687" y="2061369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8F2725-E8A5-BE41-B8B7-2173E6C6FE50}"/>
                </a:ext>
              </a:extLst>
            </p:cNvPr>
            <p:cNvSpPr/>
            <p:nvPr/>
          </p:nvSpPr>
          <p:spPr>
            <a:xfrm>
              <a:off x="10820400" y="2265364"/>
              <a:ext cx="152400" cy="15239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5C2B50-19A6-5349-9A9B-594A25F1BE24}"/>
                </a:ext>
              </a:extLst>
            </p:cNvPr>
            <p:cNvSpPr/>
            <p:nvPr/>
          </p:nvSpPr>
          <p:spPr>
            <a:xfrm>
              <a:off x="11114083" y="2265364"/>
              <a:ext cx="152400" cy="15239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C1F598-038D-654D-B17C-816D68EDB5EE}"/>
                </a:ext>
              </a:extLst>
            </p:cNvPr>
            <p:cNvSpPr/>
            <p:nvPr/>
          </p:nvSpPr>
          <p:spPr>
            <a:xfrm>
              <a:off x="11418883" y="2265364"/>
              <a:ext cx="152400" cy="15239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2EA8FC-042D-1943-B2B2-C6BE0B8A8898}"/>
              </a:ext>
            </a:extLst>
          </p:cNvPr>
          <p:cNvGrpSpPr/>
          <p:nvPr/>
        </p:nvGrpSpPr>
        <p:grpSpPr>
          <a:xfrm>
            <a:off x="8364084" y="3048000"/>
            <a:ext cx="395307" cy="990600"/>
            <a:chOff x="8364084" y="3048000"/>
            <a:chExt cx="395307" cy="9906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FA6B8B-607F-054E-8E2E-69B3C17B8378}"/>
                </a:ext>
              </a:extLst>
            </p:cNvPr>
            <p:cNvSpPr txBox="1"/>
            <p:nvPr/>
          </p:nvSpPr>
          <p:spPr>
            <a:xfrm>
              <a:off x="8364084" y="36692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CA906B-3F0A-4041-BDF4-DEB268442576}"/>
                </a:ext>
              </a:extLst>
            </p:cNvPr>
            <p:cNvSpPr txBox="1"/>
            <p:nvPr/>
          </p:nvSpPr>
          <p:spPr>
            <a:xfrm>
              <a:off x="8369541" y="30480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447800"/>
            <a:ext cx="5791198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7289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Finish discussion of agents and environments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001001" y="1338648"/>
            <a:ext cx="3886200" cy="5366952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r>
              <a:rPr lang="en-US" sz="2400" dirty="0"/>
              <a:t>Initial state:</a:t>
            </a:r>
          </a:p>
          <a:p>
            <a:pPr lvl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/>
            <a:r>
              <a:rPr lang="en-US" sz="2000" dirty="0"/>
              <a:t>Go to adjacent city</a:t>
            </a:r>
          </a:p>
          <a:p>
            <a:pPr eaLnBrk="1" hangingPunct="1"/>
            <a:r>
              <a:rPr lang="en-US" sz="2400" dirty="0"/>
              <a:t>Transition model:</a:t>
            </a:r>
          </a:p>
          <a:p>
            <a:pPr lvl="1"/>
            <a:r>
              <a:rPr lang="en-US" sz="2000" dirty="0"/>
              <a:t>Reach adjacent city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</a:rPr>
              <a:t>s = </a:t>
            </a:r>
            <a:r>
              <a:rPr lang="en-US" sz="2000" dirty="0"/>
              <a:t>Bucharest?</a:t>
            </a:r>
          </a:p>
          <a:p>
            <a:r>
              <a:rPr lang="en-US" sz="2400" dirty="0"/>
              <a:t>Action cost:</a:t>
            </a:r>
          </a:p>
          <a:p>
            <a:pPr lvl="1"/>
            <a:r>
              <a:rPr lang="en-US" sz="2000" dirty="0"/>
              <a:t>Road distance from </a:t>
            </a:r>
            <a:r>
              <a:rPr lang="en-US" sz="2000" i="1" dirty="0">
                <a:solidFill>
                  <a:srgbClr val="CC00CC"/>
                </a:solidFill>
              </a:rPr>
              <a:t>s</a:t>
            </a:r>
            <a:r>
              <a:rPr lang="en-US" sz="2000" dirty="0"/>
              <a:t> to </a:t>
            </a:r>
            <a:r>
              <a:rPr lang="en-US" sz="2000" i="1" dirty="0">
                <a:solidFill>
                  <a:srgbClr val="CC00CC"/>
                </a:solidFill>
              </a:rPr>
              <a:t>s</a:t>
            </a:r>
            <a:r>
              <a:rPr lang="en-US" sz="2000" dirty="0">
                <a:solidFill>
                  <a:srgbClr val="CC00CC"/>
                </a:solidFill>
              </a:rPr>
              <a:t>’</a:t>
            </a:r>
            <a:endParaRPr lang="en-US" sz="1200" dirty="0">
              <a:solidFill>
                <a:srgbClr val="CC00CC"/>
              </a:solidFill>
            </a:endParaRPr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A9D95-54A3-1D44-9FEC-3221B9EC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38648"/>
            <a:ext cx="7318749" cy="43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Sizes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/>
              <a:t>World state:</a:t>
            </a:r>
          </a:p>
          <a:p>
            <a:pPr lvl="1"/>
            <a:r>
              <a:rPr lang="en-US" sz="2000" dirty="0"/>
              <a:t>Agent positions: 120</a:t>
            </a:r>
          </a:p>
          <a:p>
            <a:pPr lvl="1"/>
            <a:r>
              <a:rPr lang="en-US" sz="2000" dirty="0"/>
              <a:t>Food count: 30</a:t>
            </a:r>
          </a:p>
          <a:p>
            <a:pPr lvl="1"/>
            <a:r>
              <a:rPr lang="en-US" sz="2000" dirty="0"/>
              <a:t>Ghost positions: 12</a:t>
            </a:r>
          </a:p>
          <a:p>
            <a:pPr lvl="1"/>
            <a:r>
              <a:rPr lang="en-US" sz="2000" dirty="0"/>
              <a:t>Agent facing: NSEW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 many</a:t>
            </a:r>
          </a:p>
          <a:p>
            <a:pPr lvl="1"/>
            <a:r>
              <a:rPr lang="en-US" sz="2000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)x(12</a:t>
            </a:r>
            <a:r>
              <a:rPr lang="en-US" sz="2000" baseline="30000" dirty="0"/>
              <a:t>2</a:t>
            </a:r>
            <a:r>
              <a:rPr lang="en-US" sz="2000" dirty="0"/>
              <a:t>)x4</a:t>
            </a:r>
          </a:p>
          <a:p>
            <a:pPr lvl="1"/>
            <a:r>
              <a:rPr lang="en-US" sz="2000" dirty="0"/>
              <a:t>States for </a:t>
            </a:r>
            <a:r>
              <a:rPr lang="en-US" sz="2000" dirty="0" err="1"/>
              <a:t>pathing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</a:t>
            </a:r>
          </a:p>
          <a:p>
            <a:pPr lvl="1"/>
            <a:r>
              <a:rPr lang="en-US" sz="2000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391400" y="1295400"/>
            <a:ext cx="4495800" cy="52578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p:sp>
        <p:nvSpPr>
          <p:cNvPr id="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(labeled with actions)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Tiny state space graph for a tiny search problem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the tree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state space 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Space Graph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Those who don’t know history are doomed to repeat it!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667000"/>
            <a:ext cx="30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312420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373380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3733800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373380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0" y="312420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733800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9508" y="434340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4343400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8170" y="434340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1570" y="4343400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3048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63609" y="3550167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0746" y="4191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191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35814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746227" y="3037589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24600" y="3539756"/>
            <a:ext cx="762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334000" y="35814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48400" y="4191000"/>
            <a:ext cx="762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029200" y="41910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05400" y="4876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00600" y="48768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600" y="4876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19800" y="48768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76800" y="5177135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5181600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817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  <p:bldP spid="18" grpId="0"/>
      <p:bldP spid="19" grpId="0"/>
      <p:bldP spid="20" grpId="0"/>
      <p:bldP spid="22" grpId="0"/>
      <p:bldP spid="25" grpId="0"/>
      <p:bldP spid="28" grpId="0"/>
      <p:bldP spid="29" grpId="0"/>
      <p:bldP spid="30" grpId="0"/>
      <p:bldP spid="31" grpId="0"/>
      <p:bldP spid="32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State Space Graphs vs. Search Trees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a rectangular grid: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410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many states within </a:t>
            </a:r>
            <a:r>
              <a:rPr lang="en-US" sz="2400" i="1" dirty="0">
                <a:solidFill>
                  <a:srgbClr val="CC00CC"/>
                </a:solidFill>
                <a:latin typeface="Calibri" pitchFamily="34" charset="0"/>
              </a:rPr>
              <a:t>d</a:t>
            </a:r>
            <a:r>
              <a:rPr lang="en-US" sz="2400" dirty="0">
                <a:latin typeface="Calibri" pitchFamily="34" charset="0"/>
              </a:rPr>
              <a:t> steps of start?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44847-596D-F042-9F1A-8EEAFA16F078}"/>
              </a:ext>
            </a:extLst>
          </p:cNvPr>
          <p:cNvSpPr txBox="1"/>
          <p:nvPr/>
        </p:nvSpPr>
        <p:spPr>
          <a:xfrm>
            <a:off x="6477000" y="3581400"/>
            <a:ext cx="55626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many states in search tree of depth </a:t>
            </a:r>
            <a:r>
              <a:rPr lang="en-US" sz="2400" i="1" dirty="0">
                <a:solidFill>
                  <a:srgbClr val="CC00CC"/>
                </a:solidFill>
                <a:latin typeface="Calibri" pitchFamily="34" charset="0"/>
              </a:rPr>
              <a:t>d</a:t>
            </a:r>
            <a:r>
              <a:rPr lang="en-US" sz="2400" dirty="0">
                <a:latin typeface="Calibri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D9CD0-D5BA-CB48-A331-F3CBEF70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1" b="13022"/>
          <a:stretch/>
        </p:blipFill>
        <p:spPr>
          <a:xfrm>
            <a:off x="1245973" y="2286000"/>
            <a:ext cx="3696949" cy="37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Environment types</a:t>
            </a:r>
            <a:endParaRPr/>
          </a:p>
        </p:txBody>
      </p:sp>
      <p:graphicFrame>
        <p:nvGraphicFramePr>
          <p:cNvPr id="471" name="Google Shape;471;p40"/>
          <p:cNvGraphicFramePr/>
          <p:nvPr/>
        </p:nvGraphicFramePr>
        <p:xfrm>
          <a:off x="406400" y="1227240"/>
          <a:ext cx="11379200" cy="554780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Pacman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Backgammon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Diagnosis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Taxi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Fully or partially observable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Single-agent or multiagent</a:t>
                      </a:r>
                      <a:endParaRPr sz="24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Deterministic or stochastic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Static or dynamic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Discrete or continuous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4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Known physics?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44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Known perf. measure?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52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Example: Romania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02F9B-FC78-244C-AB0E-7A02DCA5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8991601" cy="53766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3E70-F5CA-6346-83A8-CFF69005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search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3567D-9BAD-3948-87B7-7162C059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8"/>
          <a:stretch/>
        </p:blipFill>
        <p:spPr>
          <a:xfrm>
            <a:off x="609600" y="1981200"/>
            <a:ext cx="10972800" cy="28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2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23567D-9BAD-3948-87B7-7162C059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4" b="33672"/>
          <a:stretch/>
        </p:blipFill>
        <p:spPr>
          <a:xfrm>
            <a:off x="609600" y="1828800"/>
            <a:ext cx="10972800" cy="30357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96B58A-3AE6-F349-96B3-4AC62791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Creating the search tree</a:t>
            </a:r>
          </a:p>
        </p:txBody>
      </p:sp>
    </p:spTree>
    <p:extLst>
      <p:ext uri="{BB962C8B-B14F-4D97-AF65-F5344CB8AC3E}">
        <p14:creationId xmlns:p14="http://schemas.microsoft.com/office/powerpoint/2010/main" val="1877935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23567D-9BAD-3948-87B7-7162C059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8"/>
          <a:stretch/>
        </p:blipFill>
        <p:spPr>
          <a:xfrm>
            <a:off x="609600" y="1828800"/>
            <a:ext cx="10972800" cy="28459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43EA2-ACB5-0043-AD23-D40EEDA8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Creating the search tree</a:t>
            </a:r>
          </a:p>
        </p:txBody>
      </p:sp>
    </p:spTree>
    <p:extLst>
      <p:ext uri="{BB962C8B-B14F-4D97-AF65-F5344CB8AC3E}">
        <p14:creationId xmlns:p14="http://schemas.microsoft.com/office/powerpoint/2010/main" val="3673369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4599" y="5147148"/>
            <a:ext cx="7315200" cy="16346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Main variations: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Which leaf node to expand next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Whether to check for repeated states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Data structures for frontier, expanded nodes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11277599" cy="377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8"/>
            <a:ext cx="5838824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</a:rPr>
              <a:t>b</a:t>
            </a:r>
            <a:r>
              <a:rPr lang="en-US" sz="2000" dirty="0"/>
              <a:t> is the branching factor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</a:rPr>
              <a:t>m</a:t>
            </a:r>
            <a:r>
              <a:rPr lang="en-US" sz="2000" dirty="0"/>
              <a:t>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>
                <a:solidFill>
                  <a:srgbClr val="CC00CC"/>
                </a:solidFill>
              </a:rPr>
              <a:t>1 + </a:t>
            </a:r>
            <a:r>
              <a:rPr lang="en-US" sz="2000" i="1" dirty="0">
                <a:solidFill>
                  <a:srgbClr val="CC00CC"/>
                </a:solidFill>
              </a:rPr>
              <a:t>b</a:t>
            </a:r>
            <a:r>
              <a:rPr lang="en-US" sz="2000" dirty="0">
                <a:solidFill>
                  <a:srgbClr val="CC00CC"/>
                </a:solidFill>
              </a:rPr>
              <a:t> + </a:t>
            </a:r>
            <a:r>
              <a:rPr lang="en-US" sz="2000" i="1" dirty="0">
                <a:solidFill>
                  <a:srgbClr val="CC00CC"/>
                </a:solidFill>
              </a:rPr>
              <a:t>b</a:t>
            </a:r>
            <a:r>
              <a:rPr lang="en-US" sz="2000" baseline="30000" dirty="0">
                <a:solidFill>
                  <a:srgbClr val="CC00CC"/>
                </a:solidFill>
              </a:rPr>
              <a:t>2</a:t>
            </a:r>
            <a:r>
              <a:rPr lang="en-US" sz="2000" dirty="0">
                <a:solidFill>
                  <a:srgbClr val="CC00CC"/>
                </a:solidFill>
              </a:rPr>
              <a:t> + …. 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</a:rPr>
              <a:t>m</a:t>
            </a:r>
            <a:r>
              <a:rPr lang="en-US" sz="2000" dirty="0">
                <a:solidFill>
                  <a:srgbClr val="CC00CC"/>
                </a:solidFill>
              </a:rPr>
              <a:t> =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</a:rPr>
              <a:t>m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CC"/>
                </a:solidFill>
              </a:rPr>
              <a:t>1</a:t>
            </a:r>
            <a:r>
              <a:rPr lang="en-US" dirty="0"/>
              <a:t>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/>
              <a:t>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baseline="30000" dirty="0">
                <a:solidFill>
                  <a:srgbClr val="CC00CC"/>
                </a:solidFill>
              </a:rPr>
              <a:t>2</a:t>
            </a:r>
            <a:r>
              <a:rPr lang="en-US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i="1" baseline="30000" dirty="0" err="1">
                <a:solidFill>
                  <a:srgbClr val="CC00CC"/>
                </a:solidFill>
              </a:rPr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m</a:t>
            </a:r>
            <a:r>
              <a:rPr lang="en-US" dirty="0"/>
              <a:t> tiers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Agent design</a:t>
            </a:r>
            <a:endParaRPr/>
          </a:p>
        </p:txBody>
      </p:sp>
      <p:sp>
        <p:nvSpPr>
          <p:cNvPr id="477" name="Google Shape;477;p41"/>
          <p:cNvSpPr txBox="1">
            <a:spLocks noGrp="1"/>
          </p:cNvSpPr>
          <p:nvPr>
            <p:ph type="body" idx="1"/>
          </p:nvPr>
        </p:nvSpPr>
        <p:spPr>
          <a:xfrm>
            <a:off x="406400" y="1397003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866" indent="-342866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/>
              <a:t>The environment type largely determines the agent design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Partially observable </a:t>
            </a:r>
            <a:r>
              <a:rPr lang="en-US" dirty="0"/>
              <a:t>=&gt; agent requires </a:t>
            </a:r>
            <a:r>
              <a:rPr lang="en-US" b="1" i="1" dirty="0">
                <a:solidFill>
                  <a:srgbClr val="FF0000"/>
                </a:solidFill>
              </a:rPr>
              <a:t>memory</a:t>
            </a:r>
            <a:r>
              <a:rPr lang="en-US" dirty="0"/>
              <a:t> (internal state)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Stochastic</a:t>
            </a:r>
            <a:r>
              <a:rPr lang="en-US" dirty="0"/>
              <a:t> =&gt; agent may have to prepare for </a:t>
            </a:r>
            <a:r>
              <a:rPr lang="en-US" b="1" i="1" dirty="0">
                <a:solidFill>
                  <a:srgbClr val="FF0000"/>
                </a:solidFill>
              </a:rPr>
              <a:t>contingencies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Multi-agent </a:t>
            </a:r>
            <a:r>
              <a:rPr lang="en-US" dirty="0"/>
              <a:t>=&gt; agent may need to behave </a:t>
            </a:r>
            <a:r>
              <a:rPr lang="en-US" b="1" i="1" dirty="0">
                <a:solidFill>
                  <a:srgbClr val="FF0000"/>
                </a:solidFill>
              </a:rPr>
              <a:t>randomly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dirty="0"/>
              <a:t>=&gt; agent has time to compute a rational decision</a:t>
            </a:r>
            <a:endParaRPr b="1" i="1" dirty="0">
              <a:solidFill>
                <a:srgbClr val="0000FF"/>
              </a:solidFill>
            </a:endParaRPr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Continuous time </a:t>
            </a:r>
            <a:r>
              <a:rPr lang="en-US" dirty="0"/>
              <a:t>=&gt; continuously operating </a:t>
            </a:r>
            <a:r>
              <a:rPr lang="en-US" b="1" i="1" dirty="0">
                <a:solidFill>
                  <a:srgbClr val="FF0000"/>
                </a:solidFill>
              </a:rPr>
              <a:t>controller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Unknown physics </a:t>
            </a:r>
            <a:r>
              <a:rPr lang="en-US" dirty="0"/>
              <a:t>=&gt; need for </a:t>
            </a:r>
            <a:r>
              <a:rPr lang="en-US" b="1" i="1" dirty="0">
                <a:solidFill>
                  <a:srgbClr val="FF0000"/>
                </a:solidFill>
              </a:rPr>
              <a:t>exploration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Unknown perf. measure </a:t>
            </a:r>
            <a:r>
              <a:rPr lang="en-US" dirty="0"/>
              <a:t>=&gt;  observe/interact with </a:t>
            </a:r>
            <a:r>
              <a:rPr lang="en-US" b="1" i="1" dirty="0">
                <a:solidFill>
                  <a:srgbClr val="FF0000"/>
                </a:solidFill>
              </a:rPr>
              <a:t>human principal</a:t>
            </a:r>
            <a:endParaRPr dirty="0"/>
          </a:p>
          <a:p>
            <a:pPr marL="742876" lvl="1" indent="-107928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00CC"/>
                  </a:solidFill>
                </a:rPr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CC"/>
                  </a:solidFill>
                </a:rPr>
                <a:t>1</a:t>
              </a:r>
              <a:r>
                <a:rPr lang="en-US" dirty="0"/>
                <a:t>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CC"/>
                  </a:solidFill>
                </a:rPr>
                <a:t>b</a:t>
              </a:r>
              <a:r>
                <a:rPr lang="en-US" dirty="0"/>
                <a:t>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CC00CC"/>
                  </a:solidFill>
                </a:rPr>
                <a:t>b</a:t>
              </a:r>
              <a:r>
                <a:rPr lang="en-US" baseline="30000" dirty="0">
                  <a:solidFill>
                    <a:srgbClr val="CC00CC"/>
                  </a:solidFill>
                </a:rPr>
                <a:t>2</a:t>
              </a:r>
              <a:r>
                <a:rPr lang="en-US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CC00CC"/>
                  </a:solidFill>
                </a:rPr>
                <a:t>b</a:t>
              </a:r>
              <a:r>
                <a:rPr lang="en-US" i="1" baseline="30000" dirty="0">
                  <a:solidFill>
                    <a:srgbClr val="CC00CC"/>
                  </a:solidFill>
                </a:rPr>
                <a:t>m</a:t>
              </a:r>
              <a:r>
                <a:rPr lang="en-US" dirty="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CC00CC"/>
                  </a:solidFill>
                </a:rPr>
                <a:t>m</a:t>
              </a:r>
              <a:r>
                <a:rPr lang="en-US" dirty="0"/>
                <a:t>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6"/>
            <a:ext cx="57658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 down to depth </a:t>
            </a:r>
            <a:r>
              <a:rPr lang="en-US" sz="2000" i="1" dirty="0">
                <a:solidFill>
                  <a:srgbClr val="CC00CC"/>
                </a:solidFill>
              </a:rPr>
              <a:t>m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</a:rPr>
              <a:t>m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bm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</a:rPr>
              <a:t>m</a:t>
            </a:r>
            <a:r>
              <a:rPr lang="en-US" sz="2000" dirty="0"/>
              <a:t> could be infinite</a:t>
            </a:r>
          </a:p>
          <a:p>
            <a:pPr lvl="1"/>
            <a:r>
              <a:rPr lang="en-US" sz="2000" dirty="0"/>
              <a:t>preventing cycles may help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</a:t>
            </a:r>
            <a:r>
              <a:rPr lang="en-US" sz="2000" i="1" dirty="0">
                <a:solidFill>
                  <a:srgbClr val="CC00CC"/>
                </a:solidFill>
              </a:rPr>
              <a:t>s</a:t>
            </a:r>
          </a:p>
          <a:p>
            <a:pPr lvl="1"/>
            <a:r>
              <a:rPr lang="en-US" sz="2000" dirty="0"/>
              <a:t>Search takes time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</a:rPr>
              <a:t>s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</a:rPr>
              <a:t>s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</a:rPr>
              <a:t>s</a:t>
            </a:r>
            <a:r>
              <a:rPr lang="en-US" sz="2000" dirty="0"/>
              <a:t>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If costs are equal (e.g., </a:t>
            </a:r>
            <a:r>
              <a:rPr lang="en-US" sz="2000" dirty="0">
                <a:solidFill>
                  <a:srgbClr val="CC00CC"/>
                </a:solidFill>
              </a:rPr>
              <a:t>1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1</a:t>
            </a:r>
            <a:r>
              <a:rPr lang="en-US" dirty="0"/>
              <a:t>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/>
              <a:t>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baseline="30000" dirty="0">
                <a:solidFill>
                  <a:srgbClr val="CC00CC"/>
                </a:solidFill>
              </a:rPr>
              <a:t>2</a:t>
            </a:r>
            <a:r>
              <a:rPr lang="en-US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i="1" baseline="30000" dirty="0">
                <a:solidFill>
                  <a:srgbClr val="CC00CC"/>
                </a:solidFill>
              </a:rPr>
              <a:t>m</a:t>
            </a:r>
            <a:r>
              <a:rPr lang="en-US" dirty="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/>
              <a:t>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i="1" baseline="30000" dirty="0" err="1">
                <a:solidFill>
                  <a:srgbClr val="CC00CC"/>
                </a:solidFill>
              </a:rPr>
              <a:t>s</a:t>
            </a:r>
            <a:r>
              <a:rPr lang="en-US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239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97003"/>
            <a:ext cx="8813800" cy="4729164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BFS outperform DFS?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29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3"/>
                <a:ext cx="6908800" cy="4729164"/>
              </a:xfrm>
            </p:spPr>
            <p:txBody>
              <a:bodyPr/>
              <a:lstStyle/>
              <a:p>
                <a:r>
                  <a:rPr lang="en-US" sz="2800" dirty="0"/>
                  <a:t>Idea: get DFS’s space advantage with BFS’s time / shallow-solution advantages</a:t>
                </a:r>
              </a:p>
              <a:p>
                <a:pPr lvl="1"/>
                <a:r>
                  <a:rPr lang="en-US" sz="2400" dirty="0"/>
                  <a:t>Run a DFS with depth limit 1.  If no solution…</a:t>
                </a:r>
              </a:p>
              <a:p>
                <a:pPr lvl="1"/>
                <a:r>
                  <a:rPr lang="en-US" sz="2400" dirty="0"/>
                  <a:t>Run a DFS with depth limit 2.  If no solution…</a:t>
                </a:r>
              </a:p>
              <a:p>
                <a:pPr lvl="1"/>
                <a:r>
                  <a:rPr lang="en-US" sz="2400" dirty="0"/>
                  <a:t>Run a DFS with depth limit 3.  …..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Isn’t that wastefully redundant?</a:t>
                </a:r>
              </a:p>
              <a:p>
                <a:pPr lvl="1"/>
                <a:r>
                  <a:rPr lang="en-US" sz="2400" dirty="0"/>
                  <a:t>Generally most work happens in the lowest level searched, so not so bad!</a:t>
                </a:r>
              </a:p>
              <a:p>
                <a:pPr lvl="1"/>
                <a:r>
                  <a:rPr lang="en-US" sz="2400" dirty="0"/>
                  <a:t>Extra work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0" name="Content Placeholder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3"/>
                <a:ext cx="6908800" cy="4729164"/>
              </a:xfrm>
              <a:blipFill>
                <a:blip r:embed="rId3"/>
                <a:stretch>
                  <a:fillRect l="-1468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3238498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g(n) </a:t>
            </a:r>
            <a:r>
              <a:rPr lang="en-US" i="1" dirty="0"/>
              <a:t>= cost from root to n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Strategy: expand lowest </a:t>
            </a:r>
            <a:r>
              <a:rPr lang="en-US" i="1" dirty="0">
                <a:solidFill>
                  <a:srgbClr val="CC00CC"/>
                </a:solidFill>
              </a:rPr>
              <a:t>g(n)</a:t>
            </a:r>
            <a:endParaRPr lang="en-US" i="1" dirty="0"/>
          </a:p>
          <a:p>
            <a:pPr>
              <a:spcBef>
                <a:spcPct val="50000"/>
              </a:spcBef>
            </a:pPr>
            <a:r>
              <a:rPr lang="en-US" i="1" dirty="0"/>
              <a:t>Frontier is a priority queue sorted by </a:t>
            </a:r>
            <a:r>
              <a:rPr lang="en-US" i="1" dirty="0">
                <a:solidFill>
                  <a:srgbClr val="CC00CC"/>
                </a:solidFill>
              </a:rPr>
              <a:t>g(n)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CC"/>
                </a:solidFill>
              </a:rPr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sz="2000" dirty="0"/>
              <a:t>Expands all nodes with cost less than cheapest solution!</a:t>
            </a:r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</a:rPr>
              <a:t>*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/>
              <a:t>and arcs cost at least 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</a:rPr>
              <a:t>*/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>
              <a:solidFill>
                <a:srgbClr val="CC00CC"/>
              </a:solidFill>
            </a:endParaRPr>
          </a:p>
          <a:p>
            <a:pPr lvl="1"/>
            <a:r>
              <a:rPr lang="en-US" sz="2000" dirty="0"/>
              <a:t>Takes time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  <a:latin typeface="Times New Roman" pitchFamily="18" charset="0"/>
              </a:rPr>
              <a:t>C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</a:rPr>
              <a:t>*/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CC00CC"/>
                </a:solidFill>
              </a:rPr>
              <a:t>) </a:t>
            </a:r>
            <a:r>
              <a:rPr lang="en-US" sz="2000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  <a:latin typeface="Times New Roman" pitchFamily="18" charset="0"/>
              </a:rPr>
              <a:t>C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</a:rPr>
              <a:t>*/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Assuming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</a:rPr>
              <a:t>* </a:t>
            </a:r>
            <a:r>
              <a:rPr lang="en-US" sz="2000" dirty="0"/>
              <a:t>is finite and </a:t>
            </a:r>
            <a:r>
              <a:rPr lang="en-US" sz="24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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&gt; 0</a:t>
            </a:r>
            <a:r>
              <a:rPr lang="en-US" sz="2000" dirty="0"/>
              <a:t>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18" charset="2"/>
              </a:rPr>
              <a:t> 1</a:t>
            </a:r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7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Simple reflex agents</a:t>
            </a:r>
            <a:endParaRPr/>
          </a:p>
        </p:txBody>
      </p:sp>
      <p:pic>
        <p:nvPicPr>
          <p:cNvPr id="483" name="Google Shape;483;p42" descr="simple-reflex-agen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941" y="1162344"/>
            <a:ext cx="8209065" cy="5213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241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920A-BBA5-5248-8388-2817EFD1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FCC7-9C36-6B46-8DD8-D1B9E2A37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known, discrete, observable, deterministic, atomic</a:t>
            </a:r>
          </a:p>
          <a:p>
            <a:r>
              <a:rPr lang="en-US" dirty="0"/>
              <a:t>Search problems defined by </a:t>
            </a:r>
            <a:r>
              <a:rPr lang="en-US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S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baseline="-25000" dirty="0">
                <a:solidFill>
                  <a:srgbClr val="CC00CC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Result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s,a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s,a,s</a:t>
            </a:r>
            <a:r>
              <a:rPr lang="en-US" i="1" dirty="0">
                <a:solidFill>
                  <a:srgbClr val="CC00CC"/>
                </a:solidFill>
              </a:rPr>
              <a:t>’</a:t>
            </a:r>
            <a:r>
              <a:rPr lang="en-US" dirty="0">
                <a:solidFill>
                  <a:srgbClr val="CC00CC"/>
                </a:solidFill>
              </a:rPr>
              <a:t>)</a:t>
            </a:r>
            <a:endParaRPr lang="en-US" dirty="0"/>
          </a:p>
          <a:p>
            <a:r>
              <a:rPr lang="en-US" dirty="0"/>
              <a:t>Search algorithms find action sequences that reach goal states</a:t>
            </a:r>
          </a:p>
          <a:p>
            <a:pPr lvl="1"/>
            <a:r>
              <a:rPr lang="en-US" dirty="0"/>
              <a:t>Optimal =&gt; minimum-cost</a:t>
            </a:r>
          </a:p>
          <a:p>
            <a:r>
              <a:rPr lang="en-US" dirty="0"/>
              <a:t>Search algorithm properties:</a:t>
            </a:r>
          </a:p>
          <a:p>
            <a:pPr lvl="1"/>
            <a:r>
              <a:rPr lang="en-US" dirty="0"/>
              <a:t>Depth-first: incomplete, suboptimal, space-efficient</a:t>
            </a:r>
          </a:p>
          <a:p>
            <a:pPr lvl="1"/>
            <a:r>
              <a:rPr lang="en-US" dirty="0"/>
              <a:t>Breadth-first: complete, (sub)optimal, space-prohibitive</a:t>
            </a:r>
          </a:p>
          <a:p>
            <a:pPr lvl="1"/>
            <a:r>
              <a:rPr lang="en-US" dirty="0"/>
              <a:t>Iterative deepening: complete, (sub)optimal, space-efficient</a:t>
            </a:r>
          </a:p>
          <a:p>
            <a:pPr lvl="1"/>
            <a:r>
              <a:rPr lang="en-US" dirty="0"/>
              <a:t>Uniform-cost: complete, optimal, space-prohibitive</a:t>
            </a:r>
          </a:p>
        </p:txBody>
      </p:sp>
    </p:spTree>
    <p:extLst>
      <p:ext uri="{BB962C8B-B14F-4D97-AF65-F5344CB8AC3E}">
        <p14:creationId xmlns:p14="http://schemas.microsoft.com/office/powerpoint/2010/main" val="1270214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893B-8F77-454D-A7C2-00255F18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Search </a:t>
            </a:r>
            <a:r>
              <a:rPr lang="en-US" dirty="0" err="1"/>
              <a:t>Algo</a:t>
            </a:r>
            <a:r>
              <a:rPr lang="en-US" dirty="0"/>
              <a:t>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8B5E1-1D00-874A-A69E-373E348DB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4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Pacman </a:t>
            </a:r>
            <a:r>
              <a:rPr lang="en-US" b="1" i="1">
                <a:solidFill>
                  <a:srgbClr val="FF0000"/>
                </a:solidFill>
              </a:rPr>
              <a:t>agent program</a:t>
            </a:r>
            <a:r>
              <a:rPr lang="en-US"/>
              <a:t> in Python</a:t>
            </a:r>
            <a:endParaRPr/>
          </a:p>
        </p:txBody>
      </p:sp>
      <p:sp>
        <p:nvSpPr>
          <p:cNvPr id="489" name="Google Shape;489;p43"/>
          <p:cNvSpPr txBox="1">
            <a:spLocks noGrp="1"/>
          </p:cNvSpPr>
          <p:nvPr>
            <p:ph type="body" idx="1"/>
          </p:nvPr>
        </p:nvSpPr>
        <p:spPr>
          <a:xfrm>
            <a:off x="406400" y="1397003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D500D6"/>
                </a:solidFill>
              </a:rPr>
              <a:t>class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GoWestAgent</a:t>
            </a:r>
            <a:r>
              <a:rPr lang="en-US"/>
              <a:t>(Agent):</a:t>
            </a:r>
            <a:endParaRPr/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</a:t>
            </a:r>
            <a:r>
              <a:rPr lang="en-US">
                <a:solidFill>
                  <a:srgbClr val="D500D6"/>
                </a:solidFill>
              </a:rPr>
              <a:t>def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getAction</a:t>
            </a:r>
            <a:r>
              <a:rPr lang="en-US"/>
              <a:t>(</a:t>
            </a:r>
            <a:r>
              <a:rPr lang="en-US">
                <a:solidFill>
                  <a:srgbClr val="D500D6"/>
                </a:solidFill>
              </a:rPr>
              <a:t>self</a:t>
            </a:r>
            <a:r>
              <a:rPr lang="en-US"/>
              <a:t>, percept):</a:t>
            </a:r>
            <a:endParaRPr/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   </a:t>
            </a:r>
            <a:r>
              <a:rPr lang="en-US">
                <a:solidFill>
                  <a:srgbClr val="D500D6"/>
                </a:solidFill>
              </a:rPr>
              <a:t>if</a:t>
            </a:r>
            <a:r>
              <a:rPr lang="en-US"/>
              <a:t> Directions.WEST </a:t>
            </a:r>
            <a:r>
              <a:rPr lang="en-US">
                <a:solidFill>
                  <a:srgbClr val="D500D6"/>
                </a:solidFill>
              </a:rPr>
              <a:t>in</a:t>
            </a:r>
            <a:r>
              <a:rPr lang="en-US"/>
              <a:t> percept.getLegalPacmanActions():</a:t>
            </a:r>
            <a:endParaRPr/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       </a:t>
            </a:r>
            <a:r>
              <a:rPr lang="en-US">
                <a:solidFill>
                  <a:srgbClr val="D500D6"/>
                </a:solidFill>
              </a:rPr>
              <a:t>return</a:t>
            </a:r>
            <a:r>
              <a:rPr lang="en-US"/>
              <a:t> Directions.WEST</a:t>
            </a:r>
            <a:endParaRPr/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   </a:t>
            </a:r>
            <a:r>
              <a:rPr lang="en-US">
                <a:solidFill>
                  <a:srgbClr val="D500D6"/>
                </a:solidFill>
              </a:rPr>
              <a:t>else</a:t>
            </a:r>
            <a:r>
              <a:rPr lang="en-US"/>
              <a:t>:</a:t>
            </a:r>
            <a:endParaRPr/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       </a:t>
            </a:r>
            <a:r>
              <a:rPr lang="en-US">
                <a:solidFill>
                  <a:srgbClr val="D500D6"/>
                </a:solidFill>
              </a:rPr>
              <a:t>return</a:t>
            </a:r>
            <a:r>
              <a:rPr lang="en-US"/>
              <a:t> Directions.STOP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336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adjacent dot, if any</a:t>
            </a:r>
          </a:p>
        </p:txBody>
      </p:sp>
      <p:pic>
        <p:nvPicPr>
          <p:cNvPr id="4" name="Lecture2-demo1-v2.wmv">
            <a:hlinkClick r:id="" action="ppaction://media"/>
            <a:extLst>
              <a:ext uri="{FF2B5EF4-FFF2-40B4-BE49-F238E27FC236}">
                <a16:creationId xmlns:a16="http://schemas.microsoft.com/office/drawing/2014/main" id="{E3782A8B-5B8B-1E41-AB91-C2AF3274B3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1" y="1219200"/>
            <a:ext cx="98272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adjacent dot, if any</a:t>
            </a:r>
          </a:p>
        </p:txBody>
      </p:sp>
      <p:pic>
        <p:nvPicPr>
          <p:cNvPr id="4" name="Lecture2-demo2-v2.wmv">
            <a:hlinkClick r:id="" action="ppaction://media"/>
            <a:extLst>
              <a:ext uri="{FF2B5EF4-FFF2-40B4-BE49-F238E27FC236}">
                <a16:creationId xmlns:a16="http://schemas.microsoft.com/office/drawing/2014/main" id="{AABF5375-1D87-0847-9582-E257BF0B61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143001"/>
            <a:ext cx="9677400" cy="54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Pacman agent contd.</a:t>
            </a:r>
            <a:endParaRPr/>
          </a:p>
        </p:txBody>
      </p:sp>
      <p:sp>
        <p:nvSpPr>
          <p:cNvPr id="510" name="Google Shape;510;p46"/>
          <p:cNvSpPr txBox="1">
            <a:spLocks noGrp="1"/>
          </p:cNvSpPr>
          <p:nvPr>
            <p:ph type="body" idx="1"/>
          </p:nvPr>
        </p:nvSpPr>
        <p:spPr>
          <a:xfrm>
            <a:off x="406400" y="1397003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866" indent="-342866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Can we (in principle) extend this reflex agent to behave well in all standard Pacman environments?</a:t>
            </a:r>
            <a:endParaRPr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/>
              <a:t>No – Pacman is not quite fully observable (power pellet duration)</a:t>
            </a:r>
            <a:endParaRPr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/>
              <a:t>Otherwise, yes – we can (</a:t>
            </a:r>
            <a:r>
              <a:rPr lang="en-US" i="1" u="sng"/>
              <a:t>in principle</a:t>
            </a:r>
            <a:r>
              <a:rPr lang="en-US"/>
              <a:t>) make a lookup table…..</a:t>
            </a:r>
            <a:endParaRPr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i="1">
                <a:solidFill>
                  <a:srgbClr val="CC00CC"/>
                </a:solidFill>
              </a:rPr>
              <a:t>How large would it be?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8247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48925</TotalTime>
  <Words>2189</Words>
  <Application>Microsoft Macintosh PowerPoint</Application>
  <PresentationFormat>Widescreen</PresentationFormat>
  <Paragraphs>611</Paragraphs>
  <Slides>51</Slides>
  <Notes>46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 Math</vt:lpstr>
      <vt:lpstr>Lucida Calligraphy</vt:lpstr>
      <vt:lpstr>Symbol</vt:lpstr>
      <vt:lpstr>Times New Roman</vt:lpstr>
      <vt:lpstr>Wingdings</vt:lpstr>
      <vt:lpstr>dan-berkeley-nlp-v1</vt:lpstr>
      <vt:lpstr>Photo Editor Photo</vt:lpstr>
      <vt:lpstr>CS 188: Artificial Intelligence </vt:lpstr>
      <vt:lpstr>Today</vt:lpstr>
      <vt:lpstr>Environment types</vt:lpstr>
      <vt:lpstr>Agent design</vt:lpstr>
      <vt:lpstr>Simple reflex agents</vt:lpstr>
      <vt:lpstr>Pacman agent program in Python</vt:lpstr>
      <vt:lpstr>Eat adjacent dot, if any</vt:lpstr>
      <vt:lpstr>Eat adjacent dot, if any</vt:lpstr>
      <vt:lpstr>Pacman agent contd.</vt:lpstr>
      <vt:lpstr>Model-based agents</vt:lpstr>
      <vt:lpstr>Goal-based agents</vt:lpstr>
      <vt:lpstr>Spectrum of representations</vt:lpstr>
      <vt:lpstr>Outline of the course</vt:lpstr>
      <vt:lpstr>CS 188: Artificial Intelligence </vt:lpstr>
      <vt:lpstr>Planning Agents</vt:lpstr>
      <vt:lpstr>Move to nearest dot and eat it</vt:lpstr>
      <vt:lpstr>Precompute optimal plan, execute it</vt:lpstr>
      <vt:lpstr>Search Problems</vt:lpstr>
      <vt:lpstr>Search Problems</vt:lpstr>
      <vt:lpstr>Search Problems Are Models</vt:lpstr>
      <vt:lpstr>Example: Traveling in Romania</vt:lpstr>
      <vt:lpstr>State Space Sizes</vt:lpstr>
      <vt:lpstr>State Space Graphs and Search Trees</vt:lpstr>
      <vt:lpstr>State Space Graphs</vt:lpstr>
      <vt:lpstr>State Space Graphs</vt:lpstr>
      <vt:lpstr>State Space Graphs vs. Search Trees</vt:lpstr>
      <vt:lpstr>Quiz: State Space Graphs vs. Search Trees</vt:lpstr>
      <vt:lpstr>Quiz: State Space Graphs vs. Search Trees</vt:lpstr>
      <vt:lpstr>Quiz: State Space Graphs vs. Search Trees</vt:lpstr>
      <vt:lpstr>Tree Search</vt:lpstr>
      <vt:lpstr>Search Example: Romania</vt:lpstr>
      <vt:lpstr>Creating the search tree</vt:lpstr>
      <vt:lpstr>Creating the search tree</vt:lpstr>
      <vt:lpstr>Creating the search tree</vt:lpstr>
      <vt:lpstr>General Tree Search</vt:lpstr>
      <vt:lpstr>Depth-First Search</vt:lpstr>
      <vt:lpstr>Depth-First Search</vt:lpstr>
      <vt:lpstr>Search Algorithm Properties</vt:lpstr>
      <vt:lpstr>Search Algorithm Properties</vt:lpstr>
      <vt:lpstr>Depth-First Search (DFS) Properties</vt:lpstr>
      <vt:lpstr>Breadth-First Search</vt:lpstr>
      <vt:lpstr>Breadth-First Search</vt:lpstr>
      <vt:lpstr>Breadth-First Search (BFS) Properties</vt:lpstr>
      <vt:lpstr>Quiz: DFS vs BFS</vt:lpstr>
      <vt:lpstr>Quiz: DFS vs BFS</vt:lpstr>
      <vt:lpstr>Iterative Deepening</vt:lpstr>
      <vt:lpstr>Uniform Cost Search</vt:lpstr>
      <vt:lpstr>Uniform Cost Search</vt:lpstr>
      <vt:lpstr>Uniform Cost Search (UCS) Properties</vt:lpstr>
      <vt:lpstr>Summary</vt:lpstr>
      <vt:lpstr>Bonus Search Algo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Lecture 2 - Uninformed Search</dc:title>
  <dc:creator>Preferred Customer</dc:creator>
  <cp:lastModifiedBy>Angela Liu</cp:lastModifiedBy>
  <cp:revision>2072</cp:revision>
  <cp:lastPrinted>2018-08-28T05:21:10Z</cp:lastPrinted>
  <dcterms:created xsi:type="dcterms:W3CDTF">2004-08-27T04:16:05Z</dcterms:created>
  <dcterms:modified xsi:type="dcterms:W3CDTF">2022-06-22T07:51:16Z</dcterms:modified>
</cp:coreProperties>
</file>