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mp4" ContentType="video/mp4"/>
  <Default Extension="mpeg" ContentType="video/unknown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notesSlides/notesSlide6.xml" ContentType="application/vnd.openxmlformats-officedocument.presentationml.notesSlide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notesSlides/notesSlide7.xml" ContentType="application/vnd.openxmlformats-officedocument.presentationml.notesSlide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9" r:id="rId1"/>
  </p:sldMasterIdLst>
  <p:notesMasterIdLst>
    <p:notesMasterId r:id="rId52"/>
  </p:notesMasterIdLst>
  <p:handoutMasterIdLst>
    <p:handoutMasterId r:id="rId53"/>
  </p:handoutMasterIdLst>
  <p:sldIdLst>
    <p:sldId id="835" r:id="rId2"/>
    <p:sldId id="812" r:id="rId3"/>
    <p:sldId id="848" r:id="rId4"/>
    <p:sldId id="813" r:id="rId5"/>
    <p:sldId id="821" r:id="rId6"/>
    <p:sldId id="814" r:id="rId7"/>
    <p:sldId id="838" r:id="rId8"/>
    <p:sldId id="839" r:id="rId9"/>
    <p:sldId id="837" r:id="rId10"/>
    <p:sldId id="864" r:id="rId11"/>
    <p:sldId id="817" r:id="rId12"/>
    <p:sldId id="845" r:id="rId13"/>
    <p:sldId id="870" r:id="rId14"/>
    <p:sldId id="874" r:id="rId15"/>
    <p:sldId id="841" r:id="rId16"/>
    <p:sldId id="842" r:id="rId17"/>
    <p:sldId id="843" r:id="rId18"/>
    <p:sldId id="875" r:id="rId19"/>
    <p:sldId id="829" r:id="rId20"/>
    <p:sldId id="819" r:id="rId21"/>
    <p:sldId id="840" r:id="rId22"/>
    <p:sldId id="822" r:id="rId23"/>
    <p:sldId id="825" r:id="rId24"/>
    <p:sldId id="823" r:id="rId25"/>
    <p:sldId id="879" r:id="rId26"/>
    <p:sldId id="827" r:id="rId27"/>
    <p:sldId id="806" r:id="rId28"/>
    <p:sldId id="804" r:id="rId29"/>
    <p:sldId id="798" r:id="rId30"/>
    <p:sldId id="799" r:id="rId31"/>
    <p:sldId id="833" r:id="rId32"/>
    <p:sldId id="768" r:id="rId33"/>
    <p:sldId id="877" r:id="rId34"/>
    <p:sldId id="734" r:id="rId35"/>
    <p:sldId id="770" r:id="rId36"/>
    <p:sldId id="771" r:id="rId37"/>
    <p:sldId id="846" r:id="rId38"/>
    <p:sldId id="847" r:id="rId39"/>
    <p:sldId id="878" r:id="rId40"/>
    <p:sldId id="830" r:id="rId41"/>
    <p:sldId id="792" r:id="rId42"/>
    <p:sldId id="796" r:id="rId43"/>
    <p:sldId id="871" r:id="rId44"/>
    <p:sldId id="797" r:id="rId45"/>
    <p:sldId id="872" r:id="rId46"/>
    <p:sldId id="873" r:id="rId47"/>
    <p:sldId id="826" r:id="rId48"/>
    <p:sldId id="800" r:id="rId49"/>
    <p:sldId id="869" r:id="rId50"/>
    <p:sldId id="880" r:id="rId51"/>
  </p:sldIdLst>
  <p:sldSz cx="12192000" cy="6858000"/>
  <p:notesSz cx="7099300" cy="10234613"/>
  <p:custDataLst>
    <p:tags r:id="rId54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B5E3C8"/>
    <a:srgbClr val="008000"/>
    <a:srgbClr val="CCECFF"/>
    <a:srgbClr val="3333FF"/>
    <a:srgbClr val="FFFF00"/>
    <a:srgbClr val="CC00CC"/>
    <a:srgbClr val="FFCC00"/>
    <a:srgbClr val="FF9999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985" autoAdjust="0"/>
    <p:restoredTop sz="89796" autoAdjust="0"/>
  </p:normalViewPr>
  <p:slideViewPr>
    <p:cSldViewPr>
      <p:cViewPr varScale="1">
        <p:scale>
          <a:sx n="114" d="100"/>
          <a:sy n="114" d="100"/>
        </p:scale>
        <p:origin x="336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handoutMaster" Target="handoutMasters/handoutMaster1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fld id="{BFDBF11C-B684-4A8C-9DB2-46B18AF4E6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6478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30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0600" y="768350"/>
            <a:ext cx="5118100" cy="3838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30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3" y="4862513"/>
            <a:ext cx="5680075" cy="460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730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30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fld id="{E134953A-E847-4B81-A1EE-12E7BBF0FE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407689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8113" y="768350"/>
            <a:ext cx="6823075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Please retain proper</a:t>
            </a:r>
            <a:r>
              <a:rPr lang="en-US" baseline="0" dirty="0"/>
              <a:t> attribution, including the reference to </a:t>
            </a:r>
            <a:r>
              <a:rPr lang="en-US" baseline="0" dirty="0" err="1"/>
              <a:t>ai.berkeley.edu</a:t>
            </a:r>
            <a:r>
              <a:rPr lang="en-US" baseline="0" dirty="0"/>
              <a:t>.  </a:t>
            </a:r>
            <a:r>
              <a:rPr lang="en-US" baseline="0"/>
              <a:t>Thanks!</a:t>
            </a:r>
            <a:endParaRPr lang="en-US" sz="1200">
              <a:latin typeface="Calibri"/>
              <a:cs typeface="Calibri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134953A-E847-4B81-A1EE-12E7BBF0FEFD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2543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8113" y="768350"/>
            <a:ext cx="6823075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Optimism in the face of uncertainty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7A86CA3-876B-4777-9BC7-218EB9075704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9257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8113" y="768350"/>
            <a:ext cx="6823075" cy="3838575"/>
          </a:xfrm>
          <a:ln/>
        </p:spPr>
      </p:sp>
      <p:sp>
        <p:nvSpPr>
          <p:cNvPr id="18434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ea typeface="ＭＳ Ｐゴシック" pitchFamily="34" charset="-128"/>
            </a:endParaRPr>
          </a:p>
          <a:p>
            <a:endParaRPr lang="en-US" dirty="0">
              <a:ea typeface="ＭＳ Ｐゴシック" pitchFamily="34" charset="-128"/>
            </a:endParaRPr>
          </a:p>
          <a:p>
            <a:endParaRPr lang="en-US" dirty="0">
              <a:ea typeface="ＭＳ Ｐゴシック" pitchFamily="34" charset="-128"/>
            </a:endParaRPr>
          </a:p>
        </p:txBody>
      </p:sp>
      <p:sp>
        <p:nvSpPr>
          <p:cNvPr id="1843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AA0BDA5-4DBB-452F-A4B9-087719DC60F0}" type="slidenum">
              <a:rPr lang="en-US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5869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8113" y="768350"/>
            <a:ext cx="6823075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134953A-E847-4B81-A1EE-12E7BBF0FEFD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4115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8113" y="768350"/>
            <a:ext cx="6823075" cy="3838575"/>
          </a:xfrm>
          <a:ln/>
        </p:spPr>
      </p:sp>
      <p:sp>
        <p:nvSpPr>
          <p:cNvPr id="20482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285118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8113" y="768350"/>
            <a:ext cx="6823075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Hard</a:t>
            </a:r>
            <a:r>
              <a:rPr lang="en-US" baseline="0" dirty="0"/>
              <a:t> because at times it gets not reward as it is repositioning its arm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134953A-E847-4B81-A1EE-12E7BBF0FEFD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6677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8113" y="768350"/>
            <a:ext cx="6823075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If we could do this, we would be implementing the policy</a:t>
            </a:r>
            <a:r>
              <a:rPr lang="en-US" baseline="0" dirty="0"/>
              <a:t> evaluation update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134953A-E847-4B81-A1EE-12E7BBF0FEFD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6708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8113" y="768350"/>
            <a:ext cx="6823075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More recent samples are better because the estimates for </a:t>
            </a:r>
            <a:r>
              <a:rPr lang="en-US" dirty="0" err="1"/>
              <a:t>vk</a:t>
            </a:r>
            <a:r>
              <a:rPr lang="en-US" dirty="0"/>
              <a:t> are better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134953A-E847-4B81-A1EE-12E7BBF0FEFD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4257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might</a:t>
            </a:r>
            <a:r>
              <a:rPr lang="en-US" baseline="0" dirty="0"/>
              <a:t> be missing out on your favorite restaurant till end of time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A86CA3-876B-4777-9BC7-218EB9075704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0508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8113" y="768350"/>
            <a:ext cx="6823075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you eventually learn the right thing but</a:t>
            </a:r>
            <a:r>
              <a:rPr lang="en-US" baseline="0" dirty="0"/>
              <a:t> still thrash around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A86CA3-876B-4777-9BC7-218EB9075704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323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044578"/>
            <a:ext cx="12192000" cy="1470025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3657600"/>
            <a:ext cx="12192000" cy="15240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E62938-84EC-488D-9CA4-E38E8D42E5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99B4F5-F495-445A-AD57-B1A0CC0AEF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113C1C-2065-443A-845F-EE82C0FEFE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1A05A8-D087-49F8-A68B-53BB47A7E6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78" indent="0">
              <a:buNone/>
              <a:defRPr sz="1900"/>
            </a:lvl2pPr>
            <a:lvl3pPr marL="914354" indent="0">
              <a:buNone/>
              <a:defRPr sz="1600"/>
            </a:lvl3pPr>
            <a:lvl4pPr marL="1371532" indent="0">
              <a:buNone/>
              <a:defRPr sz="1500"/>
            </a:lvl4pPr>
            <a:lvl5pPr marL="1828709" indent="0">
              <a:buNone/>
              <a:defRPr sz="1500"/>
            </a:lvl5pPr>
            <a:lvl6pPr marL="2285886" indent="0">
              <a:buNone/>
              <a:defRPr sz="1500"/>
            </a:lvl6pPr>
            <a:lvl7pPr marL="2743062" indent="0">
              <a:buNone/>
              <a:defRPr sz="1500"/>
            </a:lvl7pPr>
            <a:lvl8pPr marL="3200240" indent="0">
              <a:buNone/>
              <a:defRPr sz="1500"/>
            </a:lvl8pPr>
            <a:lvl9pPr marL="3657418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BBC673-9CA8-4194-8E34-D666622A55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0394BE-C7C4-4CA6-9240-6CDB29B2C9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9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2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9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5894F7-D2D8-4142-8878-126BF2DBE9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00470E-5877-48CB-82CD-3CCAD5E835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D85F8C-9C5D-49E8-8BBF-F28B73097F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3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178" indent="0">
              <a:buNone/>
              <a:defRPr sz="1200"/>
            </a:lvl2pPr>
            <a:lvl3pPr marL="914354" indent="0">
              <a:buNone/>
              <a:defRPr sz="11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415B49-E272-4523-8166-1B1831C4B7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7178" indent="0">
              <a:buNone/>
              <a:defRPr sz="1200"/>
            </a:lvl2pPr>
            <a:lvl3pPr marL="914354" indent="0">
              <a:buNone/>
              <a:defRPr sz="11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87A090-BAD4-4341-AC7F-A731585BC0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-25400"/>
            <a:ext cx="12192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06400" y="1397001"/>
            <a:ext cx="11379200" cy="4729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>
              <a:defRPr sz="1500">
                <a:latin typeface="Palatino"/>
                <a:cs typeface="Palatino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ctr">
              <a:defRPr sz="1500">
                <a:latin typeface="Palatino"/>
                <a:cs typeface="Palatino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r">
              <a:defRPr sz="1500">
                <a:latin typeface="Palatino"/>
                <a:cs typeface="Palatino"/>
              </a:defRPr>
            </a:lvl1pPr>
          </a:lstStyle>
          <a:p>
            <a:pPr>
              <a:defRPr/>
            </a:pPr>
            <a:fld id="{529FA7E6-6E6F-4B77-AE36-D459A899DDD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cxnSp>
        <p:nvCxnSpPr>
          <p:cNvPr id="3" name="Straight Connector 2"/>
          <p:cNvCxnSpPr/>
          <p:nvPr/>
        </p:nvCxnSpPr>
        <p:spPr>
          <a:xfrm>
            <a:off x="304800" y="1092200"/>
            <a:ext cx="11379200" cy="0"/>
          </a:xfrm>
          <a:prstGeom prst="line">
            <a:avLst/>
          </a:prstGeom>
          <a:ln w="12700" cmpd="sng">
            <a:solidFill>
              <a:schemeClr val="accent6">
                <a:lumMod val="40000"/>
                <a:lumOff val="6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</p:sldLayoutIdLst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Palatino"/>
          <a:ea typeface="+mj-ea"/>
          <a:cs typeface="Palatino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178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354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532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709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882" indent="-342882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Courier New"/>
        <a:buChar char="o"/>
        <a:defRPr sz="3200">
          <a:solidFill>
            <a:schemeClr val="tx1"/>
          </a:solidFill>
          <a:latin typeface="Palatino"/>
          <a:ea typeface="+mn-ea"/>
          <a:cs typeface="Palatino"/>
        </a:defRPr>
      </a:lvl1pPr>
      <a:lvl2pPr marL="742913" indent="-285737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Courier New"/>
        <a:buChar char="o"/>
        <a:defRPr sz="2800">
          <a:solidFill>
            <a:schemeClr val="tx1">
              <a:lumMod val="75000"/>
              <a:lumOff val="25000"/>
            </a:schemeClr>
          </a:solidFill>
          <a:latin typeface="Palatino"/>
          <a:cs typeface="Palatino"/>
        </a:defRPr>
      </a:lvl2pPr>
      <a:lvl3pPr marL="1142942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Courier New"/>
        <a:buChar char="o"/>
        <a:defRPr sz="2400">
          <a:solidFill>
            <a:schemeClr val="tx1">
              <a:lumMod val="75000"/>
              <a:lumOff val="25000"/>
            </a:schemeClr>
          </a:solidFill>
          <a:latin typeface="Palatino"/>
          <a:cs typeface="Palatino"/>
        </a:defRPr>
      </a:lvl3pPr>
      <a:lvl4pPr marL="1600120" indent="-228589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Courier New"/>
        <a:buChar char="o"/>
        <a:defRPr sz="2000">
          <a:solidFill>
            <a:schemeClr val="tx1">
              <a:lumMod val="75000"/>
              <a:lumOff val="25000"/>
            </a:schemeClr>
          </a:solidFill>
          <a:latin typeface="Palatino"/>
          <a:cs typeface="Palatino"/>
        </a:defRPr>
      </a:lvl4pPr>
      <a:lvl5pPr marL="2057298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Courier New"/>
        <a:buChar char="o"/>
        <a:defRPr sz="2000">
          <a:solidFill>
            <a:schemeClr val="tx1">
              <a:lumMod val="75000"/>
              <a:lumOff val="25000"/>
            </a:schemeClr>
          </a:solidFill>
          <a:latin typeface="Palatino"/>
          <a:cs typeface="Palatino"/>
        </a:defRPr>
      </a:lvl5pPr>
      <a:lvl6pPr marL="2514474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652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8829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006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tags" Target="../tags/tag8.xml"/><Relationship Id="rId7" Type="http://schemas.openxmlformats.org/officeDocument/2006/relationships/image" Target="../media/image21.png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25.png"/><Relationship Id="rId5" Type="http://schemas.openxmlformats.org/officeDocument/2006/relationships/tags" Target="../tags/tag10.xml"/><Relationship Id="rId10" Type="http://schemas.openxmlformats.org/officeDocument/2006/relationships/image" Target="../media/image24.png"/><Relationship Id="rId4" Type="http://schemas.openxmlformats.org/officeDocument/2006/relationships/tags" Target="../tags/tag9.xml"/><Relationship Id="rId9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6.xml"/><Relationship Id="rId13" Type="http://schemas.openxmlformats.org/officeDocument/2006/relationships/image" Target="../media/image34.png"/><Relationship Id="rId3" Type="http://schemas.openxmlformats.org/officeDocument/2006/relationships/tags" Target="../tags/tag15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33.png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tags" Target="../tags/tag18.xml"/><Relationship Id="rId11" Type="http://schemas.openxmlformats.org/officeDocument/2006/relationships/image" Target="../media/image32.png"/><Relationship Id="rId5" Type="http://schemas.openxmlformats.org/officeDocument/2006/relationships/tags" Target="../tags/tag17.xml"/><Relationship Id="rId15" Type="http://schemas.openxmlformats.org/officeDocument/2006/relationships/image" Target="../media/image35.png"/><Relationship Id="rId10" Type="http://schemas.openxmlformats.org/officeDocument/2006/relationships/image" Target="../media/image31.png"/><Relationship Id="rId4" Type="http://schemas.openxmlformats.org/officeDocument/2006/relationships/tags" Target="../tags/tag16.xml"/><Relationship Id="rId9" Type="http://schemas.openxmlformats.org/officeDocument/2006/relationships/image" Target="../media/image30.png"/><Relationship Id="rId14" Type="http://schemas.openxmlformats.org/officeDocument/2006/relationships/image" Target="../media/image2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tags" Target="../tags/tag21.xml"/><Relationship Id="rId7" Type="http://schemas.openxmlformats.org/officeDocument/2006/relationships/image" Target="../media/image38.png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tags" Target="../tags/tag27.xml"/><Relationship Id="rId7" Type="http://schemas.openxmlformats.org/officeDocument/2006/relationships/image" Target="../media/image44.png"/><Relationship Id="rId2" Type="http://schemas.openxmlformats.org/officeDocument/2006/relationships/tags" Target="../tags/tag26.xml"/><Relationship Id="rId1" Type="http://schemas.openxmlformats.org/officeDocument/2006/relationships/tags" Target="../tags/tag25.xml"/><Relationship Id="rId6" Type="http://schemas.openxmlformats.org/officeDocument/2006/relationships/image" Target="../media/image43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28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tags" Target="../tags/tag31.xml"/><Relationship Id="rId7" Type="http://schemas.openxmlformats.org/officeDocument/2006/relationships/image" Target="../media/image46.png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6" Type="http://schemas.openxmlformats.org/officeDocument/2006/relationships/image" Target="../media/image45.png"/><Relationship Id="rId11" Type="http://schemas.openxmlformats.org/officeDocument/2006/relationships/image" Target="../media/image48.png"/><Relationship Id="rId5" Type="http://schemas.openxmlformats.org/officeDocument/2006/relationships/slideLayout" Target="../slideLayouts/slideLayout2.xml"/><Relationship Id="rId10" Type="http://schemas.openxmlformats.org/officeDocument/2006/relationships/oleObject" Target="../embeddings/oleObject2.bin"/><Relationship Id="rId4" Type="http://schemas.openxmlformats.org/officeDocument/2006/relationships/tags" Target="../tags/tag32.xml"/><Relationship Id="rId9" Type="http://schemas.openxmlformats.org/officeDocument/2006/relationships/image" Target="../media/image44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1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12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4" Type="http://schemas.openxmlformats.org/officeDocument/2006/relationships/image" Target="../media/image1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4" Type="http://schemas.openxmlformats.org/officeDocument/2006/relationships/image" Target="../media/image12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tags" Target="../tags/tag35.xml"/><Relationship Id="rId7" Type="http://schemas.openxmlformats.org/officeDocument/2006/relationships/image" Target="../media/image56.png"/><Relationship Id="rId2" Type="http://schemas.openxmlformats.org/officeDocument/2006/relationships/tags" Target="../tags/tag34.xml"/><Relationship Id="rId1" Type="http://schemas.openxmlformats.org/officeDocument/2006/relationships/tags" Target="../tags/tag33.xml"/><Relationship Id="rId6" Type="http://schemas.openxmlformats.org/officeDocument/2006/relationships/image" Target="../media/image55.png"/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58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4" Type="http://schemas.openxmlformats.org/officeDocument/2006/relationships/image" Target="../media/image12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eg"/><Relationship Id="rId1" Type="http://schemas.microsoft.com/office/2007/relationships/media" Target="../media/media1.mpe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eg"/><Relationship Id="rId1" Type="http://schemas.microsoft.com/office/2007/relationships/media" Target="../media/media2.mpe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eg"/><Relationship Id="rId1" Type="http://schemas.microsoft.com/office/2007/relationships/media" Target="../media/media3.mpe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76388" y="1524000"/>
            <a:ext cx="9018587" cy="4142645"/>
          </a:xfrm>
          <a:prstGeom prst="rect">
            <a:avLst/>
          </a:prstGeom>
          <a:noFill/>
        </p:spPr>
      </p:pic>
      <p:sp>
        <p:nvSpPr>
          <p:cNvPr id="5122" name="Rectangle 5"/>
          <p:cNvSpPr>
            <a:spLocks noGrp="1" noChangeArrowheads="1"/>
          </p:cNvSpPr>
          <p:nvPr>
            <p:ph type="ctrTitle"/>
          </p:nvPr>
        </p:nvSpPr>
        <p:spPr>
          <a:xfrm>
            <a:off x="0" y="152400"/>
            <a:ext cx="12192000" cy="1470025"/>
          </a:xfrm>
        </p:spPr>
        <p:txBody>
          <a:bodyPr/>
          <a:lstStyle/>
          <a:p>
            <a:pPr eaLnBrk="1" hangingPunct="1"/>
            <a:r>
              <a:rPr lang="en-US" dirty="0"/>
              <a:t>CS 188: Artificial Intelligence</a:t>
            </a:r>
            <a:br>
              <a:rPr lang="en-US" dirty="0"/>
            </a:br>
            <a:endParaRPr lang="en-US" sz="3600" dirty="0"/>
          </a:p>
        </p:txBody>
      </p:sp>
      <p:sp>
        <p:nvSpPr>
          <p:cNvPr id="5123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0" y="990600"/>
            <a:ext cx="12192000" cy="1524000"/>
          </a:xfrm>
        </p:spPr>
        <p:txBody>
          <a:bodyPr/>
          <a:lstStyle/>
          <a:p>
            <a:pPr eaLnBrk="1" hangingPunct="1"/>
            <a:r>
              <a:rPr lang="en-US" sz="3600" dirty="0"/>
              <a:t>Reinforcement Learning</a:t>
            </a:r>
          </a:p>
        </p:txBody>
      </p:sp>
      <p:sp>
        <p:nvSpPr>
          <p:cNvPr id="5124" name="Text Box 7"/>
          <p:cNvSpPr txBox="1">
            <a:spLocks noChangeArrowheads="1"/>
          </p:cNvSpPr>
          <p:nvPr/>
        </p:nvSpPr>
        <p:spPr bwMode="auto">
          <a:xfrm>
            <a:off x="1524000" y="6248403"/>
            <a:ext cx="586740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2" name="Text Box 8">
            <a:extLst>
              <a:ext uri="{FF2B5EF4-FFF2-40B4-BE49-F238E27FC236}">
                <a16:creationId xmlns:a16="http://schemas.microsoft.com/office/drawing/2014/main" id="{38936CD7-C856-30FA-719D-7CD44F6ACC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619201"/>
            <a:ext cx="12192000" cy="1238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79" tIns="34289" rIns="68579" bIns="34289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2400" dirty="0">
                <a:latin typeface="Calibri"/>
                <a:cs typeface="Calibri"/>
              </a:rPr>
              <a:t>Instructors: Angela Liu and </a:t>
            </a:r>
            <a:r>
              <a:rPr lang="en-US" sz="2400" dirty="0" err="1">
                <a:latin typeface="Calibri"/>
                <a:cs typeface="Calibri"/>
              </a:rPr>
              <a:t>Yanlai</a:t>
            </a:r>
            <a:r>
              <a:rPr lang="en-US" sz="2400" dirty="0">
                <a:latin typeface="Calibri"/>
                <a:cs typeface="Calibri"/>
              </a:rPr>
              <a:t> Yang</a:t>
            </a:r>
          </a:p>
          <a:p>
            <a:pPr algn="ctr">
              <a:spcBef>
                <a:spcPts val="600"/>
              </a:spcBef>
            </a:pPr>
            <a:r>
              <a:rPr lang="en-US" sz="2400" dirty="0">
                <a:latin typeface="Calibri"/>
                <a:cs typeface="Calibri"/>
              </a:rPr>
              <a:t>University of California, Berkeley</a:t>
            </a:r>
          </a:p>
          <a:p>
            <a:pPr algn="ctr">
              <a:spcBef>
                <a:spcPts val="600"/>
              </a:spcBef>
            </a:pPr>
            <a:r>
              <a:rPr lang="en-US" dirty="0">
                <a:latin typeface="Calibri"/>
                <a:cs typeface="Calibri"/>
              </a:rPr>
              <a:t>(Slides adapted from Pieter </a:t>
            </a:r>
            <a:r>
              <a:rPr lang="en-US" dirty="0" err="1">
                <a:latin typeface="Calibri"/>
                <a:cs typeface="Calibri"/>
              </a:rPr>
              <a:t>Abbeel</a:t>
            </a:r>
            <a:r>
              <a:rPr lang="en-US" dirty="0">
                <a:latin typeface="Calibri"/>
                <a:cs typeface="Calibri"/>
              </a:rPr>
              <a:t>, Dan Klein, Anca Dragan, Stuart Russell and Dawn Song)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DeepMind</a:t>
            </a:r>
            <a:r>
              <a:rPr lang="en-US" dirty="0"/>
              <a:t> Atari (</a:t>
            </a:r>
            <a:r>
              <a:rPr lang="de-DE" dirty="0"/>
              <a:t>©</a:t>
            </a:r>
            <a:r>
              <a:rPr lang="de-DE" dirty="0" err="1"/>
              <a:t>Two</a:t>
            </a:r>
            <a:r>
              <a:rPr lang="de-DE" dirty="0"/>
              <a:t> Minute Lectures)</a:t>
            </a:r>
            <a:endParaRPr lang="en-US" dirty="0"/>
          </a:p>
        </p:txBody>
      </p:sp>
      <p:pic>
        <p:nvPicPr>
          <p:cNvPr id="5" name="Google DeepMind's Deep Q-learning playing Atari Breakout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84650" y="1397000"/>
            <a:ext cx="3822700" cy="4729163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91A05A8-D087-49F8-A68B-53BB47A7E6BF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731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77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pitchFamily="34" charset="-128"/>
              </a:rPr>
              <a:t>The Crawler!</a:t>
            </a:r>
          </a:p>
        </p:txBody>
      </p:sp>
      <p:graphicFrame>
        <p:nvGraphicFramePr>
          <p:cNvPr id="23555" name="Object 2"/>
          <p:cNvGraphicFramePr>
            <a:graphicFrameLocks noChangeAspect="1"/>
          </p:cNvGraphicFramePr>
          <p:nvPr/>
        </p:nvGraphicFramePr>
        <p:xfrm>
          <a:off x="2667000" y="1600200"/>
          <a:ext cx="6934200" cy="33045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3" imgW="2126164" imgH="1013333" progId="MSPhotoEd.3">
                  <p:embed/>
                </p:oleObj>
              </mc:Choice>
              <mc:Fallback>
                <p:oleObj name="Photo Editor Photo" r:id="rId3" imgW="2126164" imgH="1013333" progId="MSPhotoEd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67000" y="1600200"/>
                        <a:ext cx="6934200" cy="330458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12"/>
          <p:cNvSpPr txBox="1">
            <a:spLocks noChangeArrowheads="1"/>
          </p:cNvSpPr>
          <p:nvPr/>
        </p:nvSpPr>
        <p:spPr bwMode="auto">
          <a:xfrm>
            <a:off x="7581280" y="6477000"/>
            <a:ext cx="461072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alibri" pitchFamily="34" charset="0"/>
              </a:rPr>
              <a:t>[Demo: Crawler Bot (L10D1)] </a:t>
            </a:r>
            <a:r>
              <a:rPr lang="en-US" dirty="0">
                <a:latin typeface="Calibri" pitchFamily="34" charset="0"/>
              </a:rPr>
              <a:t>[You, in Project 3]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 of Demo Crawler Bot</a:t>
            </a:r>
          </a:p>
        </p:txBody>
      </p:sp>
      <p:pic>
        <p:nvPicPr>
          <p:cNvPr id="4" name="CrawlerBot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50719" y="1142999"/>
            <a:ext cx="8290562" cy="5181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988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pitchFamily="34" charset="-128"/>
              </a:rPr>
              <a:t>Reinforcement Learning -- Overview</a:t>
            </a:r>
          </a:p>
        </p:txBody>
      </p:sp>
      <p:sp>
        <p:nvSpPr>
          <p:cNvPr id="24578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189037"/>
            <a:ext cx="11353800" cy="5668963"/>
          </a:xfrm>
        </p:spPr>
        <p:txBody>
          <a:bodyPr/>
          <a:lstStyle/>
          <a:p>
            <a:r>
              <a:rPr lang="en-US" sz="2800" dirty="0">
                <a:ea typeface="ＭＳ Ｐゴシック" pitchFamily="34" charset="-128"/>
                <a:sym typeface="Symbol" pitchFamily="18" charset="2"/>
              </a:rPr>
              <a:t>Passive Reinforcement Learning (= how to learn from experiences)</a:t>
            </a:r>
          </a:p>
          <a:p>
            <a:pPr lvl="1"/>
            <a:r>
              <a:rPr lang="en-US" sz="2400" dirty="0">
                <a:ea typeface="ＭＳ Ｐゴシック" pitchFamily="34" charset="-128"/>
                <a:sym typeface="Symbol" pitchFamily="18" charset="2"/>
              </a:rPr>
              <a:t>Model-based Passive RL</a:t>
            </a:r>
          </a:p>
          <a:p>
            <a:pPr lvl="2"/>
            <a:r>
              <a:rPr lang="en-US" sz="1800" dirty="0">
                <a:ea typeface="ＭＳ Ｐゴシック" pitchFamily="34" charset="-128"/>
                <a:sym typeface="Symbol" pitchFamily="18" charset="2"/>
              </a:rPr>
              <a:t>Learn the MDP model from experiences, then solve the MDP</a:t>
            </a:r>
          </a:p>
          <a:p>
            <a:pPr lvl="1"/>
            <a:r>
              <a:rPr lang="en-US" sz="2400" dirty="0">
                <a:ea typeface="ＭＳ Ｐゴシック" pitchFamily="34" charset="-128"/>
                <a:sym typeface="Symbol" pitchFamily="18" charset="2"/>
              </a:rPr>
              <a:t>Model-free Passive RL</a:t>
            </a:r>
          </a:p>
          <a:p>
            <a:pPr lvl="2"/>
            <a:r>
              <a:rPr lang="en-US" sz="1800" dirty="0">
                <a:ea typeface="ＭＳ Ｐゴシック" pitchFamily="34" charset="-128"/>
                <a:sym typeface="Symbol" pitchFamily="18" charset="2"/>
              </a:rPr>
              <a:t>Forego learning the MDP model, directly learn V or Q:</a:t>
            </a:r>
          </a:p>
          <a:p>
            <a:pPr lvl="3"/>
            <a:r>
              <a:rPr lang="en-US" sz="1800" dirty="0">
                <a:ea typeface="ＭＳ Ｐゴシック" pitchFamily="34" charset="-128"/>
                <a:sym typeface="Symbol" pitchFamily="18" charset="2"/>
              </a:rPr>
              <a:t>Value learning – learns value of a fixed policy; 2 approaches: Direct Evaluation &amp; TD Learning</a:t>
            </a:r>
          </a:p>
          <a:p>
            <a:pPr lvl="3"/>
            <a:r>
              <a:rPr lang="en-US" sz="1800" dirty="0">
                <a:ea typeface="ＭＳ Ｐゴシック" pitchFamily="34" charset="-128"/>
                <a:sym typeface="Symbol" pitchFamily="18" charset="2"/>
              </a:rPr>
              <a:t>Q learning – learns Q values of the optimal policy (uses a Q version of TD Learning)</a:t>
            </a:r>
          </a:p>
          <a:p>
            <a:r>
              <a:rPr lang="en-US" sz="2800" dirty="0">
                <a:ea typeface="ＭＳ Ｐゴシック" pitchFamily="34" charset="-128"/>
                <a:sym typeface="Symbol" pitchFamily="18" charset="2"/>
              </a:rPr>
              <a:t>Active Reinforcement Learning (= agent also needs to decide how to collect experiences)</a:t>
            </a:r>
          </a:p>
          <a:p>
            <a:pPr lvl="1"/>
            <a:r>
              <a:rPr lang="en-US" sz="2400" dirty="0">
                <a:ea typeface="ＭＳ Ｐゴシック" pitchFamily="34" charset="-128"/>
                <a:sym typeface="Symbol" pitchFamily="18" charset="2"/>
              </a:rPr>
              <a:t>Key challenges:</a:t>
            </a:r>
          </a:p>
          <a:p>
            <a:pPr lvl="2"/>
            <a:r>
              <a:rPr lang="en-US" sz="2000" dirty="0">
                <a:ea typeface="ＭＳ Ｐゴシック" pitchFamily="34" charset="-128"/>
                <a:sym typeface="Symbol" pitchFamily="18" charset="2"/>
              </a:rPr>
              <a:t>How to efficiently explore?</a:t>
            </a:r>
          </a:p>
          <a:p>
            <a:pPr lvl="2"/>
            <a:r>
              <a:rPr lang="en-US" sz="2000" dirty="0">
                <a:ea typeface="ＭＳ Ｐゴシック" pitchFamily="34" charset="-128"/>
                <a:sym typeface="Symbol" pitchFamily="18" charset="2"/>
              </a:rPr>
              <a:t>How to trade off exploration &lt;&gt; exploitation</a:t>
            </a:r>
          </a:p>
          <a:p>
            <a:pPr lvl="1"/>
            <a:r>
              <a:rPr lang="en-US" sz="2400" dirty="0">
                <a:ea typeface="ＭＳ Ｐゴシック" pitchFamily="34" charset="-128"/>
                <a:sym typeface="Symbol" pitchFamily="18" charset="2"/>
              </a:rPr>
              <a:t>Applies to both model-based and model-free. In CS188 we’ll cover only in context of Q-learning  </a:t>
            </a:r>
          </a:p>
          <a:p>
            <a:pPr lvl="1"/>
            <a:endParaRPr lang="en-US" sz="2400" dirty="0">
              <a:ea typeface="ＭＳ Ｐゴシック" pitchFamily="34" charset="-128"/>
              <a:sym typeface="Symbol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554152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pitchFamily="34" charset="-128"/>
              </a:rPr>
              <a:t>Reinforcement Learning -- Overview</a:t>
            </a:r>
          </a:p>
        </p:txBody>
      </p:sp>
      <p:sp>
        <p:nvSpPr>
          <p:cNvPr id="24578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189037"/>
            <a:ext cx="11353800" cy="5668963"/>
          </a:xfrm>
        </p:spPr>
        <p:txBody>
          <a:bodyPr/>
          <a:lstStyle/>
          <a:p>
            <a:r>
              <a:rPr lang="en-US" sz="2800" b="1" dirty="0">
                <a:solidFill>
                  <a:srgbClr val="C00000"/>
                </a:solidFill>
                <a:ea typeface="ＭＳ Ｐゴシック" pitchFamily="34" charset="-128"/>
                <a:sym typeface="Symbol" pitchFamily="18" charset="2"/>
              </a:rPr>
              <a:t>Passive Reinforcement Learning (= how to learn from experiences)</a:t>
            </a:r>
          </a:p>
          <a:p>
            <a:pPr lvl="1"/>
            <a:r>
              <a:rPr lang="en-US" sz="2400" b="1" dirty="0">
                <a:solidFill>
                  <a:srgbClr val="C00000"/>
                </a:solidFill>
                <a:ea typeface="ＭＳ Ｐゴシック" pitchFamily="34" charset="-128"/>
                <a:sym typeface="Symbol" pitchFamily="18" charset="2"/>
              </a:rPr>
              <a:t>Model-based Passive RL</a:t>
            </a:r>
          </a:p>
          <a:p>
            <a:pPr lvl="2"/>
            <a:r>
              <a:rPr lang="en-US" sz="1800" dirty="0">
                <a:solidFill>
                  <a:srgbClr val="C00000"/>
                </a:solidFill>
                <a:ea typeface="ＭＳ Ｐゴシック" pitchFamily="34" charset="-128"/>
                <a:sym typeface="Symbol" pitchFamily="18" charset="2"/>
              </a:rPr>
              <a:t>Learn the MDP model from experiences, then solve the MDP</a:t>
            </a:r>
          </a:p>
          <a:p>
            <a:pPr lvl="1"/>
            <a:r>
              <a:rPr lang="en-US" sz="2400" dirty="0">
                <a:ea typeface="ＭＳ Ｐゴシック" pitchFamily="34" charset="-128"/>
                <a:sym typeface="Symbol" pitchFamily="18" charset="2"/>
              </a:rPr>
              <a:t>Model-free Passive RL</a:t>
            </a:r>
          </a:p>
          <a:p>
            <a:pPr lvl="2"/>
            <a:r>
              <a:rPr lang="en-US" sz="1800" dirty="0">
                <a:ea typeface="ＭＳ Ｐゴシック" pitchFamily="34" charset="-128"/>
                <a:sym typeface="Symbol" pitchFamily="18" charset="2"/>
              </a:rPr>
              <a:t>Forego learning the MDP model, directly learn V or Q:</a:t>
            </a:r>
          </a:p>
          <a:p>
            <a:pPr lvl="3"/>
            <a:r>
              <a:rPr lang="en-US" sz="1800" dirty="0">
                <a:ea typeface="ＭＳ Ｐゴシック" pitchFamily="34" charset="-128"/>
                <a:sym typeface="Symbol" pitchFamily="18" charset="2"/>
              </a:rPr>
              <a:t>Value learning – learns value of a fixed policy; 2 approaches: Direct Evaluation &amp; TD Learning</a:t>
            </a:r>
          </a:p>
          <a:p>
            <a:pPr lvl="3"/>
            <a:r>
              <a:rPr lang="en-US" sz="1800" dirty="0">
                <a:ea typeface="ＭＳ Ｐゴシック" pitchFamily="34" charset="-128"/>
                <a:sym typeface="Symbol" pitchFamily="18" charset="2"/>
              </a:rPr>
              <a:t>Q learning – learns Q values of the optimal policy (uses a Q version of TD Learning)</a:t>
            </a:r>
          </a:p>
          <a:p>
            <a:r>
              <a:rPr lang="en-US" sz="2800" dirty="0">
                <a:ea typeface="ＭＳ Ｐゴシック" pitchFamily="34" charset="-128"/>
                <a:sym typeface="Symbol" pitchFamily="18" charset="2"/>
              </a:rPr>
              <a:t>Active Reinforcement Learning (= agent also needs to decide how to collect experiences)</a:t>
            </a:r>
          </a:p>
          <a:p>
            <a:pPr lvl="1"/>
            <a:r>
              <a:rPr lang="en-US" sz="2400" dirty="0">
                <a:ea typeface="ＭＳ Ｐゴシック" pitchFamily="34" charset="-128"/>
                <a:sym typeface="Symbol" pitchFamily="18" charset="2"/>
              </a:rPr>
              <a:t>Key challenges:</a:t>
            </a:r>
          </a:p>
          <a:p>
            <a:pPr lvl="2"/>
            <a:r>
              <a:rPr lang="en-US" sz="2000" dirty="0">
                <a:ea typeface="ＭＳ Ｐゴシック" pitchFamily="34" charset="-128"/>
                <a:sym typeface="Symbol" pitchFamily="18" charset="2"/>
              </a:rPr>
              <a:t>How to efficiently explore?</a:t>
            </a:r>
          </a:p>
          <a:p>
            <a:pPr lvl="2"/>
            <a:r>
              <a:rPr lang="en-US" sz="2000" dirty="0">
                <a:ea typeface="ＭＳ Ｐゴシック" pitchFamily="34" charset="-128"/>
                <a:sym typeface="Symbol" pitchFamily="18" charset="2"/>
              </a:rPr>
              <a:t>How to trade off exploration &lt;&gt; exploitation</a:t>
            </a:r>
          </a:p>
          <a:p>
            <a:pPr lvl="1"/>
            <a:r>
              <a:rPr lang="en-US" sz="2400" dirty="0">
                <a:ea typeface="ＭＳ Ｐゴシック" pitchFamily="34" charset="-128"/>
                <a:sym typeface="Symbol" pitchFamily="18" charset="2"/>
              </a:rPr>
              <a:t>Applies to both model-based and model-free. In CS188 we’ll cover only in context of Q-learning  </a:t>
            </a:r>
          </a:p>
          <a:p>
            <a:pPr lvl="1"/>
            <a:endParaRPr lang="en-US" sz="2400" dirty="0">
              <a:ea typeface="ＭＳ Ｐゴシック" pitchFamily="34" charset="-128"/>
              <a:sym typeface="Symbol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41610876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Model-Based Reinforcement Learning</a:t>
            </a:r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24327" y="1600200"/>
            <a:ext cx="9660551" cy="4267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813151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Model-Based Reinforcement Learning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en-US" sz="2600" dirty="0"/>
              <a:t>Model-Based Idea:</a:t>
            </a:r>
          </a:p>
          <a:p>
            <a:pPr lvl="1">
              <a:lnSpc>
                <a:spcPct val="80000"/>
              </a:lnSpc>
            </a:pPr>
            <a:r>
              <a:rPr lang="en-US" sz="2200" dirty="0"/>
              <a:t>Learn an approximate model based on experiences</a:t>
            </a:r>
          </a:p>
          <a:p>
            <a:pPr lvl="1">
              <a:lnSpc>
                <a:spcPct val="80000"/>
              </a:lnSpc>
            </a:pPr>
            <a:r>
              <a:rPr lang="en-US" sz="2200" dirty="0"/>
              <a:t>Solve for values as if the learned model were correct</a:t>
            </a:r>
          </a:p>
          <a:p>
            <a:pPr lvl="1">
              <a:lnSpc>
                <a:spcPct val="80000"/>
              </a:lnSpc>
            </a:pPr>
            <a:endParaRPr lang="en-US" sz="2400" dirty="0"/>
          </a:p>
          <a:p>
            <a:pPr>
              <a:lnSpc>
                <a:spcPct val="80000"/>
              </a:lnSpc>
            </a:pPr>
            <a:r>
              <a:rPr lang="en-US" sz="2600" dirty="0"/>
              <a:t>Step 1: Learn empirical MDP model</a:t>
            </a:r>
          </a:p>
          <a:p>
            <a:pPr lvl="1">
              <a:lnSpc>
                <a:spcPct val="80000"/>
              </a:lnSpc>
            </a:pPr>
            <a:r>
              <a:rPr lang="en-US" sz="2200" dirty="0"/>
              <a:t>Count outcomes s’ for each s, a</a:t>
            </a:r>
          </a:p>
          <a:p>
            <a:pPr lvl="1">
              <a:lnSpc>
                <a:spcPct val="80000"/>
              </a:lnSpc>
            </a:pPr>
            <a:r>
              <a:rPr lang="en-US" sz="2200" dirty="0"/>
              <a:t>Normalize to give an estimate of</a:t>
            </a:r>
            <a:endParaRPr lang="en-US" sz="2200" b="1" dirty="0"/>
          </a:p>
          <a:p>
            <a:pPr lvl="1">
              <a:lnSpc>
                <a:spcPct val="80000"/>
              </a:lnSpc>
            </a:pPr>
            <a:r>
              <a:rPr lang="en-US" sz="2200" dirty="0"/>
              <a:t>Discover each </a:t>
            </a:r>
            <a:r>
              <a:rPr lang="en-US" sz="2200" b="1" dirty="0"/>
              <a:t>                      </a:t>
            </a:r>
            <a:r>
              <a:rPr lang="en-US" sz="2200" dirty="0"/>
              <a:t>when we experience (s, a, s’)</a:t>
            </a:r>
          </a:p>
          <a:p>
            <a:pPr>
              <a:lnSpc>
                <a:spcPct val="80000"/>
              </a:lnSpc>
            </a:pPr>
            <a:endParaRPr lang="en-US" sz="2800" dirty="0"/>
          </a:p>
          <a:p>
            <a:pPr>
              <a:lnSpc>
                <a:spcPct val="80000"/>
              </a:lnSpc>
            </a:pPr>
            <a:r>
              <a:rPr lang="en-US" sz="2600" dirty="0"/>
              <a:t>Step 2: Solve the learned MDP</a:t>
            </a:r>
          </a:p>
          <a:p>
            <a:pPr lvl="1">
              <a:lnSpc>
                <a:spcPct val="80000"/>
              </a:lnSpc>
            </a:pPr>
            <a:r>
              <a:rPr lang="en-US" sz="2200" dirty="0"/>
              <a:t>For example, use value iteration, as before</a:t>
            </a:r>
          </a:p>
        </p:txBody>
      </p:sp>
      <p:pic>
        <p:nvPicPr>
          <p:cNvPr id="40" name="Picture 39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 bwMode="auto">
          <a:xfrm>
            <a:off x="4979437" y="3549893"/>
            <a:ext cx="1218366" cy="304800"/>
          </a:xfrm>
          <a:prstGeom prst="rect">
            <a:avLst/>
          </a:prstGeom>
          <a:noFill/>
          <a:ln/>
          <a:effectLst/>
        </p:spPr>
      </p:pic>
      <p:pic>
        <p:nvPicPr>
          <p:cNvPr id="42" name="Picture 41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/>
          <a:stretch>
            <a:fillRect/>
          </a:stretch>
        </p:blipFill>
        <p:spPr bwMode="auto">
          <a:xfrm>
            <a:off x="3189677" y="3859717"/>
            <a:ext cx="1204523" cy="304869"/>
          </a:xfrm>
          <a:prstGeom prst="rect">
            <a:avLst/>
          </a:prstGeom>
          <a:noFill/>
          <a:ln/>
          <a:effectLst/>
        </p:spPr>
      </p:pic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82000" y="3505399"/>
            <a:ext cx="3144852" cy="1828402"/>
          </a:xfrm>
          <a:prstGeom prst="rect">
            <a:avLst/>
          </a:prstGeom>
          <a:noFill/>
        </p:spPr>
      </p:pic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57577" y="1447800"/>
            <a:ext cx="3420645" cy="1828800"/>
          </a:xfrm>
          <a:prstGeom prst="rect">
            <a:avLst/>
          </a:prstGeom>
          <a:noFill/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7111612-4714-674E-A203-AD11D3BD53D3}"/>
              </a:ext>
            </a:extLst>
          </p:cNvPr>
          <p:cNvSpPr txBox="1"/>
          <p:nvPr/>
        </p:nvSpPr>
        <p:spPr>
          <a:xfrm>
            <a:off x="533400" y="5793697"/>
            <a:ext cx="2503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Palatino" pitchFamily="2" charset="77"/>
                <a:ea typeface="Palatino" pitchFamily="2" charset="77"/>
                <a:cs typeface="Calibri"/>
              </a:rPr>
              <a:t>(and repeat as needed)</a:t>
            </a:r>
          </a:p>
        </p:txBody>
      </p:sp>
    </p:spTree>
    <p:extLst>
      <p:ext uri="{BB962C8B-B14F-4D97-AF65-F5344CB8AC3E}">
        <p14:creationId xmlns:p14="http://schemas.microsoft.com/office/powerpoint/2010/main" val="3377617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Model-Based RL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09600" y="1371600"/>
            <a:ext cx="2209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2"/>
                </a:solidFill>
                <a:latin typeface="Calibri"/>
                <a:cs typeface="Calibri"/>
              </a:rPr>
              <a:t>Input Policy </a:t>
            </a:r>
            <a:r>
              <a:rPr lang="en-US" sz="2800" dirty="0">
                <a:solidFill>
                  <a:schemeClr val="accent2"/>
                </a:solidFill>
                <a:latin typeface="Calibri"/>
                <a:cs typeface="Calibri"/>
                <a:sym typeface="Symbol" pitchFamily="18" charset="2"/>
              </a:rPr>
              <a:t></a:t>
            </a:r>
            <a:r>
              <a:rPr lang="en-US" dirty="0">
                <a:solidFill>
                  <a:schemeClr val="accent2"/>
                </a:solidFill>
                <a:latin typeface="Calibri"/>
                <a:cs typeface="Calibri"/>
              </a:rPr>
              <a:t> </a:t>
            </a:r>
          </a:p>
        </p:txBody>
      </p:sp>
      <p:sp>
        <p:nvSpPr>
          <p:cNvPr id="14" name="Text Box 13"/>
          <p:cNvSpPr txBox="1">
            <a:spLocks noChangeArrowheads="1"/>
          </p:cNvSpPr>
          <p:nvPr/>
        </p:nvSpPr>
        <p:spPr bwMode="auto">
          <a:xfrm>
            <a:off x="457200" y="5421868"/>
            <a:ext cx="24384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i="1" dirty="0">
                <a:latin typeface="Calibri"/>
                <a:cs typeface="Calibri"/>
                <a:sym typeface="Symbol" pitchFamily="18" charset="2"/>
              </a:rPr>
              <a:t>Assume: </a:t>
            </a:r>
            <a:r>
              <a:rPr lang="en-US" dirty="0">
                <a:latin typeface="Calibri"/>
                <a:cs typeface="Calibri"/>
                <a:sym typeface="Symbol" pitchFamily="18" charset="2"/>
              </a:rPr>
              <a:t> = 1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733800" y="1371600"/>
            <a:ext cx="449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2"/>
                </a:solidFill>
                <a:latin typeface="Calibri"/>
                <a:cs typeface="Calibri"/>
              </a:rPr>
              <a:t>Observed Episodes (Training)</a:t>
            </a:r>
            <a:endParaRPr lang="en-US" dirty="0">
              <a:solidFill>
                <a:schemeClr val="accent2"/>
              </a:solidFill>
              <a:latin typeface="Calibri"/>
              <a:cs typeface="Calibri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991600" y="1371600"/>
            <a:ext cx="274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2"/>
                </a:solidFill>
                <a:latin typeface="Calibri"/>
                <a:cs typeface="Calibri"/>
              </a:rPr>
              <a:t>Learned Model</a:t>
            </a:r>
            <a:endParaRPr lang="en-US" dirty="0">
              <a:solidFill>
                <a:schemeClr val="accent2"/>
              </a:solidFill>
              <a:latin typeface="Calibri"/>
              <a:cs typeface="Calibri"/>
            </a:endParaRPr>
          </a:p>
        </p:txBody>
      </p:sp>
      <p:graphicFrame>
        <p:nvGraphicFramePr>
          <p:cNvPr id="19" name="Table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3362599"/>
              </p:ext>
            </p:extLst>
          </p:nvPr>
        </p:nvGraphicFramePr>
        <p:xfrm>
          <a:off x="381000" y="2514600"/>
          <a:ext cx="2667000" cy="25433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9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9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89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47771"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solidFill>
                          <a:schemeClr val="bg2"/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A</a:t>
                      </a:r>
                      <a:endParaRPr lang="en-US" sz="2800" dirty="0">
                        <a:solidFill>
                          <a:schemeClr val="bg2"/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latin typeface="Calibri" pitchFamily="34" charset="0"/>
                      </a:endParaRPr>
                    </a:p>
                  </a:txBody>
                  <a:tcPr marL="83489" marR="83489" marT="41745" marB="4174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47771"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B</a:t>
                      </a: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C</a:t>
                      </a:r>
                      <a:endParaRPr lang="en-US" sz="3200" dirty="0">
                        <a:solidFill>
                          <a:schemeClr val="bg2"/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D</a:t>
                      </a:r>
                      <a:endParaRPr kumimoji="0" lang="en-US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47771">
                <a:tc>
                  <a:txBody>
                    <a:bodyPr/>
                    <a:lstStyle/>
                    <a:p>
                      <a:endParaRPr lang="en-US" sz="1800" dirty="0">
                        <a:latin typeface="Calibri" pitchFamily="34" charset="0"/>
                      </a:endParaRPr>
                    </a:p>
                  </a:txBody>
                  <a:tcPr marL="83489" marR="83489" marT="41745" marB="4174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E</a:t>
                      </a:r>
                      <a:endParaRPr kumimoji="0" lang="en-US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808080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latin typeface="Calibri" pitchFamily="34" charset="0"/>
                      </a:endParaRPr>
                    </a:p>
                  </a:txBody>
                  <a:tcPr marL="83489" marR="83489" marT="41745" marB="4174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0" name="Rectangle 19"/>
          <p:cNvSpPr/>
          <p:nvPr/>
        </p:nvSpPr>
        <p:spPr>
          <a:xfrm>
            <a:off x="2303584" y="3478824"/>
            <a:ext cx="609600" cy="60960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406768" y="2640624"/>
            <a:ext cx="609600" cy="60960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2" name="Isosceles Triangle 21"/>
          <p:cNvSpPr/>
          <p:nvPr/>
        </p:nvSpPr>
        <p:spPr>
          <a:xfrm rot="5400000">
            <a:off x="1064981" y="3690949"/>
            <a:ext cx="228600" cy="197069"/>
          </a:xfrm>
          <a:prstGeom prst="triangle">
            <a:avLst/>
          </a:prstGeom>
          <a:solidFill>
            <a:srgbClr val="CCECFF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3" name="Isosceles Triangle 22"/>
          <p:cNvSpPr/>
          <p:nvPr/>
        </p:nvSpPr>
        <p:spPr>
          <a:xfrm rot="5400000">
            <a:off x="1920765" y="3690950"/>
            <a:ext cx="228600" cy="197069"/>
          </a:xfrm>
          <a:prstGeom prst="triangle">
            <a:avLst/>
          </a:prstGeom>
          <a:solidFill>
            <a:srgbClr val="CCECFF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4" name="Isosceles Triangle 23"/>
          <p:cNvSpPr/>
          <p:nvPr/>
        </p:nvSpPr>
        <p:spPr>
          <a:xfrm>
            <a:off x="1608992" y="4222531"/>
            <a:ext cx="228600" cy="197069"/>
          </a:xfrm>
          <a:prstGeom prst="triangle">
            <a:avLst/>
          </a:prstGeom>
          <a:solidFill>
            <a:srgbClr val="CCECFF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795344" y="2567352"/>
            <a:ext cx="1981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B, east, C, -1</a:t>
            </a:r>
          </a:p>
          <a:p>
            <a:r>
              <a:rPr lang="en-US" sz="2400" dirty="0">
                <a:latin typeface="Calibri"/>
                <a:cs typeface="Calibri"/>
              </a:rPr>
              <a:t>C, east, D, -1</a:t>
            </a:r>
          </a:p>
          <a:p>
            <a:r>
              <a:rPr lang="en-US" sz="2400" dirty="0">
                <a:latin typeface="Calibri"/>
                <a:cs typeface="Calibri"/>
              </a:rPr>
              <a:t>D, exit,  x, +10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386144" y="2567352"/>
            <a:ext cx="1981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B, east, C, -1</a:t>
            </a:r>
          </a:p>
          <a:p>
            <a:r>
              <a:rPr lang="en-US" sz="2400" dirty="0">
                <a:latin typeface="Calibri"/>
                <a:cs typeface="Calibri"/>
              </a:rPr>
              <a:t>C, east, D, -1</a:t>
            </a:r>
          </a:p>
          <a:p>
            <a:r>
              <a:rPr lang="en-US" sz="2400" dirty="0">
                <a:latin typeface="Calibri"/>
                <a:cs typeface="Calibri"/>
              </a:rPr>
              <a:t>D, exit,  x, +10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342184" y="4699311"/>
            <a:ext cx="2438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E, north, C, -1</a:t>
            </a:r>
          </a:p>
          <a:p>
            <a:r>
              <a:rPr lang="en-US" sz="2400" dirty="0">
                <a:latin typeface="Calibri"/>
                <a:cs typeface="Calibri"/>
              </a:rPr>
              <a:t>C, east,   A, -1</a:t>
            </a:r>
          </a:p>
          <a:p>
            <a:r>
              <a:rPr lang="en-US" sz="2400" dirty="0">
                <a:latin typeface="Calibri"/>
                <a:cs typeface="Calibri"/>
              </a:rPr>
              <a:t>A, exit,    x, -10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3886200" y="1981200"/>
            <a:ext cx="167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/>
                <a:cs typeface="Calibri"/>
              </a:rPr>
              <a:t>Episode 1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3581400" y="2514600"/>
            <a:ext cx="2286000" cy="1295400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477000" y="1981200"/>
            <a:ext cx="167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/>
                <a:cs typeface="Calibri"/>
              </a:rPr>
              <a:t>Episode 2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6172200" y="2514600"/>
            <a:ext cx="2286000" cy="1295400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886200" y="4114800"/>
            <a:ext cx="167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/>
                <a:cs typeface="Calibri"/>
              </a:rPr>
              <a:t>Episode 3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3581400" y="4648200"/>
            <a:ext cx="2286000" cy="1295400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477000" y="4114800"/>
            <a:ext cx="167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/>
                <a:cs typeface="Calibri"/>
              </a:rPr>
              <a:t>Episode 4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6172200" y="4648200"/>
            <a:ext cx="2286000" cy="1295400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3733800" y="4698024"/>
            <a:ext cx="2438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E, north, C, -1</a:t>
            </a:r>
          </a:p>
          <a:p>
            <a:r>
              <a:rPr lang="en-US" sz="2400" dirty="0">
                <a:latin typeface="Calibri"/>
                <a:cs typeface="Calibri"/>
              </a:rPr>
              <a:t>C, east,   D, -1</a:t>
            </a:r>
          </a:p>
          <a:p>
            <a:r>
              <a:rPr lang="en-US" sz="2400" dirty="0">
                <a:latin typeface="Calibri"/>
                <a:cs typeface="Calibri"/>
              </a:rPr>
              <a:t>D, exit,    x, +10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9296400" y="1981200"/>
            <a:ext cx="22860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alibri"/>
                <a:cs typeface="Calibri"/>
              </a:rPr>
              <a:t>T(</a:t>
            </a:r>
            <a:r>
              <a:rPr lang="en-US" sz="3200" dirty="0" err="1">
                <a:solidFill>
                  <a:schemeClr val="bg1"/>
                </a:solidFill>
                <a:latin typeface="Calibri"/>
                <a:cs typeface="Calibri"/>
              </a:rPr>
              <a:t>s,a,s</a:t>
            </a:r>
            <a:r>
              <a:rPr lang="en-US" sz="3200" dirty="0">
                <a:solidFill>
                  <a:schemeClr val="bg1"/>
                </a:solidFill>
                <a:latin typeface="Calibri"/>
                <a:cs typeface="Calibri"/>
              </a:rPr>
              <a:t>’).</a:t>
            </a:r>
          </a:p>
          <a:p>
            <a:pPr algn="ctr"/>
            <a:endParaRPr lang="en-US" sz="500" dirty="0">
              <a:latin typeface="Calibri"/>
              <a:cs typeface="Calibri"/>
            </a:endParaRPr>
          </a:p>
          <a:p>
            <a:r>
              <a:rPr lang="en-US" sz="2000" dirty="0">
                <a:latin typeface="Calibri"/>
                <a:cs typeface="Calibri"/>
              </a:rPr>
              <a:t>T(B, east, C) = 1.00</a:t>
            </a:r>
          </a:p>
          <a:p>
            <a:r>
              <a:rPr lang="en-US" sz="2000" dirty="0">
                <a:latin typeface="Calibri"/>
                <a:cs typeface="Calibri"/>
              </a:rPr>
              <a:t>T(C, east, D) = 0.75</a:t>
            </a:r>
          </a:p>
          <a:p>
            <a:r>
              <a:rPr lang="en-US" sz="2000" dirty="0">
                <a:latin typeface="Calibri"/>
                <a:cs typeface="Calibri"/>
              </a:rPr>
              <a:t>T(C, east, A) = 0.25</a:t>
            </a:r>
          </a:p>
          <a:p>
            <a:pPr algn="ctr"/>
            <a:r>
              <a:rPr lang="en-US" sz="2000" dirty="0">
                <a:latin typeface="Calibri"/>
                <a:cs typeface="Calibri"/>
              </a:rPr>
              <a:t>…</a:t>
            </a:r>
          </a:p>
          <a:p>
            <a:endParaRPr lang="en-US" sz="2000" dirty="0">
              <a:latin typeface="Calibri"/>
              <a:cs typeface="Calibri"/>
            </a:endParaRP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Calibri"/>
                <a:cs typeface="Calibri"/>
              </a:rPr>
              <a:t>R(</a:t>
            </a:r>
            <a:r>
              <a:rPr lang="en-US" sz="3200" dirty="0" err="1">
                <a:solidFill>
                  <a:schemeClr val="bg1"/>
                </a:solidFill>
                <a:latin typeface="Calibri"/>
                <a:cs typeface="Calibri"/>
              </a:rPr>
              <a:t>s,a,s</a:t>
            </a:r>
            <a:r>
              <a:rPr lang="en-US" sz="3200" dirty="0">
                <a:solidFill>
                  <a:schemeClr val="bg1"/>
                </a:solidFill>
                <a:latin typeface="Calibri"/>
                <a:cs typeface="Calibri"/>
              </a:rPr>
              <a:t>’).</a:t>
            </a:r>
          </a:p>
          <a:p>
            <a:pPr algn="ctr"/>
            <a:endParaRPr lang="en-US" sz="500" dirty="0">
              <a:latin typeface="Calibri"/>
              <a:cs typeface="Calibri"/>
            </a:endParaRPr>
          </a:p>
          <a:p>
            <a:r>
              <a:rPr lang="en-US" sz="2000" dirty="0">
                <a:latin typeface="Calibri"/>
                <a:cs typeface="Calibri"/>
              </a:rPr>
              <a:t>R(B, east, C) = -1</a:t>
            </a:r>
          </a:p>
          <a:p>
            <a:r>
              <a:rPr lang="en-US" sz="2000" dirty="0">
                <a:latin typeface="Calibri"/>
                <a:cs typeface="Calibri"/>
              </a:rPr>
              <a:t>R(C, east, D) = -1</a:t>
            </a:r>
          </a:p>
          <a:p>
            <a:r>
              <a:rPr lang="en-US" sz="2000" dirty="0">
                <a:latin typeface="Calibri"/>
                <a:cs typeface="Calibri"/>
              </a:rPr>
              <a:t>R(D, exit, x) = +10</a:t>
            </a:r>
          </a:p>
          <a:p>
            <a:pPr algn="ctr"/>
            <a:r>
              <a:rPr lang="en-US" sz="2000" dirty="0">
                <a:latin typeface="Calibri"/>
                <a:cs typeface="Calibri"/>
              </a:rPr>
              <a:t>…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9144000" y="2514600"/>
            <a:ext cx="2438400" cy="12954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40" name="Rounded Rectangle 39"/>
          <p:cNvSpPr/>
          <p:nvPr/>
        </p:nvSpPr>
        <p:spPr>
          <a:xfrm>
            <a:off x="9144000" y="4648200"/>
            <a:ext cx="2438400" cy="12954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pic>
        <p:nvPicPr>
          <p:cNvPr id="41" name="Picture 40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 bwMode="auto">
          <a:xfrm>
            <a:off x="9659816" y="2066192"/>
            <a:ext cx="1522958" cy="381000"/>
          </a:xfrm>
          <a:prstGeom prst="rect">
            <a:avLst/>
          </a:prstGeom>
          <a:noFill/>
          <a:ln/>
          <a:effectLst/>
        </p:spPr>
      </p:pic>
      <p:pic>
        <p:nvPicPr>
          <p:cNvPr id="42" name="Picture 41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/>
          <a:stretch>
            <a:fillRect/>
          </a:stretch>
        </p:blipFill>
        <p:spPr bwMode="auto">
          <a:xfrm>
            <a:off x="9677400" y="4199792"/>
            <a:ext cx="1505313" cy="381000"/>
          </a:xfrm>
          <a:prstGeom prst="rect">
            <a:avLst/>
          </a:prstGeom>
          <a:noFill/>
          <a:ln/>
          <a:effectLst/>
        </p:spPr>
      </p:pic>
    </p:spTree>
    <p:extLst>
      <p:ext uri="{BB962C8B-B14F-4D97-AF65-F5344CB8AC3E}">
        <p14:creationId xmlns:p14="http://schemas.microsoft.com/office/powerpoint/2010/main" val="2680638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8" grpId="0"/>
      <p:bldP spid="26" grpId="0"/>
      <p:bldP spid="28" grpId="0"/>
      <p:bldP spid="29" grpId="0"/>
      <p:bldP spid="30" grpId="0"/>
      <p:bldP spid="31" grpId="0" animBg="1"/>
      <p:bldP spid="32" grpId="0"/>
      <p:bldP spid="33" grpId="0" animBg="1"/>
      <p:bldP spid="34" grpId="0"/>
      <p:bldP spid="35" grpId="0" animBg="1"/>
      <p:bldP spid="36" grpId="0"/>
      <p:bldP spid="37" grpId="0" animBg="1"/>
      <p:bldP spid="44" grpId="0"/>
      <p:bldP spid="38" grpId="0"/>
      <p:bldP spid="39" grpId="0" animBg="1"/>
      <p:bldP spid="4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pitchFamily="34" charset="-128"/>
              </a:rPr>
              <a:t>Reinforcement Learning -- Overview</a:t>
            </a:r>
          </a:p>
        </p:txBody>
      </p:sp>
      <p:sp>
        <p:nvSpPr>
          <p:cNvPr id="24578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189037"/>
            <a:ext cx="11658600" cy="5668963"/>
          </a:xfrm>
        </p:spPr>
        <p:txBody>
          <a:bodyPr/>
          <a:lstStyle/>
          <a:p>
            <a:r>
              <a:rPr lang="en-US" sz="2800" dirty="0">
                <a:ea typeface="ＭＳ Ｐゴシック" pitchFamily="34" charset="-128"/>
                <a:sym typeface="Symbol" pitchFamily="18" charset="2"/>
              </a:rPr>
              <a:t>Passive Reinforcement Learning (= how to learn from experiences)</a:t>
            </a:r>
          </a:p>
          <a:p>
            <a:pPr lvl="1"/>
            <a:r>
              <a:rPr lang="en-US" sz="2400" dirty="0">
                <a:ea typeface="ＭＳ Ｐゴシック" pitchFamily="34" charset="-128"/>
                <a:sym typeface="Symbol" pitchFamily="18" charset="2"/>
              </a:rPr>
              <a:t>Model-based Passive RL</a:t>
            </a:r>
          </a:p>
          <a:p>
            <a:pPr lvl="2"/>
            <a:r>
              <a:rPr lang="en-US" sz="1800" dirty="0">
                <a:ea typeface="ＭＳ Ｐゴシック" pitchFamily="34" charset="-128"/>
                <a:sym typeface="Symbol" pitchFamily="18" charset="2"/>
              </a:rPr>
              <a:t>Learn the MDP model from experiences, then solve the MDP</a:t>
            </a:r>
          </a:p>
          <a:p>
            <a:pPr lvl="1"/>
            <a:r>
              <a:rPr lang="en-US" sz="2400" b="1" dirty="0">
                <a:solidFill>
                  <a:srgbClr val="C00000"/>
                </a:solidFill>
                <a:ea typeface="ＭＳ Ｐゴシック" pitchFamily="34" charset="-128"/>
                <a:sym typeface="Symbol" pitchFamily="18" charset="2"/>
              </a:rPr>
              <a:t>Model-free Passive RL</a:t>
            </a:r>
          </a:p>
          <a:p>
            <a:pPr lvl="2"/>
            <a:r>
              <a:rPr lang="en-US" sz="1800" b="1" dirty="0">
                <a:solidFill>
                  <a:srgbClr val="C00000"/>
                </a:solidFill>
                <a:ea typeface="ＭＳ Ｐゴシック" pitchFamily="34" charset="-128"/>
                <a:sym typeface="Symbol" pitchFamily="18" charset="2"/>
              </a:rPr>
              <a:t>Forego learning the MDP model, directly learn V or Q:</a:t>
            </a:r>
          </a:p>
          <a:p>
            <a:pPr lvl="3"/>
            <a:r>
              <a:rPr lang="en-US" sz="1800" b="1" dirty="0">
                <a:solidFill>
                  <a:srgbClr val="C00000"/>
                </a:solidFill>
                <a:ea typeface="ＭＳ Ｐゴシック" pitchFamily="34" charset="-128"/>
                <a:sym typeface="Symbol" pitchFamily="18" charset="2"/>
              </a:rPr>
              <a:t>Value learning – learns value of a fixed policy; 2 approaches: </a:t>
            </a:r>
            <a:r>
              <a:rPr lang="en-US" sz="1800" b="1" u="sng" dirty="0">
                <a:solidFill>
                  <a:srgbClr val="C00000"/>
                </a:solidFill>
                <a:ea typeface="ＭＳ Ｐゴシック" pitchFamily="34" charset="-128"/>
                <a:sym typeface="Symbol" pitchFamily="18" charset="2"/>
              </a:rPr>
              <a:t>Direct Evaluation </a:t>
            </a:r>
            <a:r>
              <a:rPr lang="en-US" sz="1800" b="1" dirty="0">
                <a:solidFill>
                  <a:srgbClr val="C00000"/>
                </a:solidFill>
                <a:ea typeface="ＭＳ Ｐゴシック" pitchFamily="34" charset="-128"/>
                <a:sym typeface="Symbol" pitchFamily="18" charset="2"/>
              </a:rPr>
              <a:t>&amp; TD Learning</a:t>
            </a:r>
          </a:p>
          <a:p>
            <a:pPr lvl="3"/>
            <a:r>
              <a:rPr lang="en-US" sz="1800" dirty="0">
                <a:ea typeface="ＭＳ Ｐゴシック" pitchFamily="34" charset="-128"/>
                <a:sym typeface="Symbol" pitchFamily="18" charset="2"/>
              </a:rPr>
              <a:t>Q learning – learns Q values of the optimal policy (uses a Q version of TD Learning)</a:t>
            </a:r>
          </a:p>
          <a:p>
            <a:r>
              <a:rPr lang="en-US" sz="2800" dirty="0">
                <a:ea typeface="ＭＳ Ｐゴシック" pitchFamily="34" charset="-128"/>
                <a:sym typeface="Symbol" pitchFamily="18" charset="2"/>
              </a:rPr>
              <a:t>Active Reinforcement Learning (= agent also needs to decide how to collect experiences)</a:t>
            </a:r>
          </a:p>
          <a:p>
            <a:pPr lvl="1"/>
            <a:r>
              <a:rPr lang="en-US" sz="2400" dirty="0">
                <a:ea typeface="ＭＳ Ｐゴシック" pitchFamily="34" charset="-128"/>
                <a:sym typeface="Symbol" pitchFamily="18" charset="2"/>
              </a:rPr>
              <a:t>Key challenges:</a:t>
            </a:r>
          </a:p>
          <a:p>
            <a:pPr lvl="2"/>
            <a:r>
              <a:rPr lang="en-US" sz="2000" dirty="0">
                <a:ea typeface="ＭＳ Ｐゴシック" pitchFamily="34" charset="-128"/>
                <a:sym typeface="Symbol" pitchFamily="18" charset="2"/>
              </a:rPr>
              <a:t>How to efficiently explore?</a:t>
            </a:r>
          </a:p>
          <a:p>
            <a:pPr lvl="2"/>
            <a:r>
              <a:rPr lang="en-US" sz="2000" dirty="0">
                <a:ea typeface="ＭＳ Ｐゴシック" pitchFamily="34" charset="-128"/>
                <a:sym typeface="Symbol" pitchFamily="18" charset="2"/>
              </a:rPr>
              <a:t>How to trade off exploration &lt;&gt; exploitation</a:t>
            </a:r>
          </a:p>
          <a:p>
            <a:pPr lvl="1"/>
            <a:r>
              <a:rPr lang="en-US" sz="2400" dirty="0">
                <a:ea typeface="ＭＳ Ｐゴシック" pitchFamily="34" charset="-128"/>
                <a:sym typeface="Symbol" pitchFamily="18" charset="2"/>
              </a:rPr>
              <a:t>Applies to both model-based and model-free. In CS188 we’ll cover only in context of Q-learning  </a:t>
            </a:r>
          </a:p>
          <a:p>
            <a:pPr lvl="1"/>
            <a:endParaRPr lang="en-US" sz="2400" dirty="0">
              <a:ea typeface="ＭＳ Ｐゴシック" pitchFamily="34" charset="-128"/>
              <a:sym typeface="Symbol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3529576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Passive Model-Free Reinforcement Learning</a:t>
            </a:r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90800" y="1156714"/>
            <a:ext cx="7162800" cy="531978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252570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Reinforcement Learning</a:t>
            </a:r>
          </a:p>
        </p:txBody>
      </p:sp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52259" y="1596699"/>
            <a:ext cx="7882341" cy="442274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Passive Model-Free Reinforcement Learning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371600"/>
            <a:ext cx="11430000" cy="4525962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 dirty="0"/>
              <a:t>Simplified task: policy evaluation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Input: a fixed policy </a:t>
            </a:r>
            <a:r>
              <a:rPr lang="en-US" sz="2400" dirty="0">
                <a:sym typeface="Symbol" pitchFamily="18" charset="2"/>
              </a:rPr>
              <a:t>(s)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You don’t know the transitions T(</a:t>
            </a:r>
            <a:r>
              <a:rPr lang="en-US" sz="2400" dirty="0" err="1"/>
              <a:t>s,a,s</a:t>
            </a:r>
            <a:r>
              <a:rPr lang="en-US" sz="2400" dirty="0"/>
              <a:t>’)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You don’t know the rewards R(</a:t>
            </a:r>
            <a:r>
              <a:rPr lang="en-US" sz="2400" dirty="0" err="1"/>
              <a:t>s,a,s</a:t>
            </a:r>
            <a:r>
              <a:rPr lang="en-US" sz="2400" dirty="0"/>
              <a:t>’)</a:t>
            </a:r>
          </a:p>
          <a:p>
            <a:pPr lvl="1">
              <a:lnSpc>
                <a:spcPct val="90000"/>
              </a:lnSpc>
            </a:pPr>
            <a:r>
              <a:rPr lang="en-US" sz="2400" dirty="0">
                <a:solidFill>
                  <a:srgbClr val="CC0000"/>
                </a:solidFill>
              </a:rPr>
              <a:t>Goal: learn the state values</a:t>
            </a:r>
            <a:endParaRPr lang="en-US" sz="2400" dirty="0"/>
          </a:p>
          <a:p>
            <a:pPr lvl="1">
              <a:lnSpc>
                <a:spcPct val="90000"/>
              </a:lnSpc>
            </a:pPr>
            <a:endParaRPr lang="en-US" sz="2400" dirty="0"/>
          </a:p>
          <a:p>
            <a:pPr>
              <a:lnSpc>
                <a:spcPct val="90000"/>
              </a:lnSpc>
            </a:pPr>
            <a:r>
              <a:rPr lang="en-US" sz="2800" dirty="0"/>
              <a:t>In this case: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Learner is “along for the ride”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No choice about what actions to take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Just execute the policy and learn from experience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This is NOT offline planning!  You actually take actions in the world.</a:t>
            </a:r>
          </a:p>
          <a:p>
            <a:pPr lvl="1">
              <a:lnSpc>
                <a:spcPct val="90000"/>
              </a:lnSpc>
            </a:pPr>
            <a:endParaRPr lang="en-US" sz="24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24600" y="1448143"/>
            <a:ext cx="5410200" cy="316299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Analogy: Expected Age</a:t>
            </a:r>
          </a:p>
        </p:txBody>
      </p:sp>
      <p:sp>
        <p:nvSpPr>
          <p:cNvPr id="12292" name="TextBox 10"/>
          <p:cNvSpPr txBox="1">
            <a:spLocks noChangeArrowheads="1"/>
          </p:cNvSpPr>
          <p:nvPr/>
        </p:nvSpPr>
        <p:spPr bwMode="auto">
          <a:xfrm>
            <a:off x="2971800" y="1214735"/>
            <a:ext cx="62484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Calibri" pitchFamily="34" charset="0"/>
              </a:rPr>
              <a:t>Goal: Compute expected age of cs188 students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1600200" y="1828800"/>
            <a:ext cx="8915400" cy="1219200"/>
            <a:chOff x="1828800" y="1828800"/>
            <a:chExt cx="8534400" cy="1219200"/>
          </a:xfrm>
          <a:solidFill>
            <a:srgbClr val="B5E3C8"/>
          </a:solidFill>
        </p:grpSpPr>
        <p:sp>
          <p:nvSpPr>
            <p:cNvPr id="12" name="Rounded Rectangle 11"/>
            <p:cNvSpPr/>
            <p:nvPr/>
          </p:nvSpPr>
          <p:spPr>
            <a:xfrm>
              <a:off x="1828800" y="1828800"/>
              <a:ext cx="8534400" cy="1219200"/>
            </a:xfrm>
            <a:prstGeom prst="roundRect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000">
                <a:latin typeface="Calibri" pitchFamily="34" charset="0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>
              <a:off x="1828800" y="2209800"/>
              <a:ext cx="8534400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9" name="Picture 18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784600" y="2362200"/>
            <a:ext cx="2133600" cy="55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20" descr="TP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273800" y="2438400"/>
            <a:ext cx="1879600" cy="20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Rounded Rectangle 21"/>
          <p:cNvSpPr/>
          <p:nvPr/>
        </p:nvSpPr>
        <p:spPr>
          <a:xfrm>
            <a:off x="1600200" y="3886200"/>
            <a:ext cx="4191000" cy="2438400"/>
          </a:xfrm>
          <a:prstGeom prst="roundRect">
            <a:avLst/>
          </a:prstGeom>
          <a:solidFill>
            <a:srgbClr val="CCECFF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>
              <a:latin typeface="Calibri" pitchFamily="34" charset="0"/>
            </a:endParaRPr>
          </a:p>
        </p:txBody>
      </p: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1828800" y="3897313"/>
            <a:ext cx="36576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>
                <a:latin typeface="Calibri" pitchFamily="34" charset="0"/>
              </a:rPr>
              <a:t>Unknown P(A): “Model Based”</a:t>
            </a:r>
          </a:p>
        </p:txBody>
      </p:sp>
      <p:cxnSp>
        <p:nvCxnSpPr>
          <p:cNvPr id="24" name="Straight Connector 23"/>
          <p:cNvCxnSpPr/>
          <p:nvPr/>
        </p:nvCxnSpPr>
        <p:spPr>
          <a:xfrm>
            <a:off x="1600200" y="4267200"/>
            <a:ext cx="4191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Picture 30" descr="TP_tmp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667000" y="5461000"/>
            <a:ext cx="2133600" cy="55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Picture 39" descr="TP_tmp.pn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679700" y="4572000"/>
            <a:ext cx="1727200" cy="55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Rounded Rectangle 31"/>
          <p:cNvSpPr/>
          <p:nvPr/>
        </p:nvSpPr>
        <p:spPr>
          <a:xfrm>
            <a:off x="6324600" y="3886200"/>
            <a:ext cx="4191000" cy="2438400"/>
          </a:xfrm>
          <a:prstGeom prst="roundRect">
            <a:avLst/>
          </a:prstGeom>
          <a:solidFill>
            <a:srgbClr val="CCECFF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>
              <a:latin typeface="Calibri" pitchFamily="34" charset="0"/>
            </a:endParaRPr>
          </a:p>
        </p:txBody>
      </p:sp>
      <p:sp>
        <p:nvSpPr>
          <p:cNvPr id="33" name="TextBox 32"/>
          <p:cNvSpPr txBox="1">
            <a:spLocks noChangeArrowheads="1"/>
          </p:cNvSpPr>
          <p:nvPr/>
        </p:nvSpPr>
        <p:spPr bwMode="auto">
          <a:xfrm>
            <a:off x="6553200" y="3897313"/>
            <a:ext cx="36576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>
                <a:latin typeface="Calibri" pitchFamily="34" charset="0"/>
              </a:rPr>
              <a:t>Unknown P(A): “Model Free”</a:t>
            </a:r>
          </a:p>
        </p:txBody>
      </p:sp>
      <p:cxnSp>
        <p:nvCxnSpPr>
          <p:cNvPr id="34" name="Straight Connector 33"/>
          <p:cNvCxnSpPr/>
          <p:nvPr/>
        </p:nvCxnSpPr>
        <p:spPr>
          <a:xfrm>
            <a:off x="6324600" y="4267200"/>
            <a:ext cx="4191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" name="Picture 38" descr="TP_tmp.pn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67600" y="4953000"/>
            <a:ext cx="1801813" cy="66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" name="TextBox 36"/>
          <p:cNvSpPr txBox="1">
            <a:spLocks noChangeArrowheads="1"/>
          </p:cNvSpPr>
          <p:nvPr/>
        </p:nvSpPr>
        <p:spPr bwMode="auto">
          <a:xfrm>
            <a:off x="1600200" y="3244825"/>
            <a:ext cx="89154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Calibri" pitchFamily="34" charset="0"/>
              </a:rPr>
              <a:t>Without P(A), instead collect samples [a</a:t>
            </a:r>
            <a:r>
              <a:rPr lang="en-US" sz="2400" baseline="-25000" dirty="0">
                <a:latin typeface="Calibri" pitchFamily="34" charset="0"/>
              </a:rPr>
              <a:t>1</a:t>
            </a:r>
            <a:r>
              <a:rPr lang="en-US" sz="2400" dirty="0">
                <a:latin typeface="Calibri" pitchFamily="34" charset="0"/>
              </a:rPr>
              <a:t>, a</a:t>
            </a:r>
            <a:r>
              <a:rPr lang="en-US" sz="2400" baseline="-25000" dirty="0">
                <a:latin typeface="Calibri" pitchFamily="34" charset="0"/>
              </a:rPr>
              <a:t>2</a:t>
            </a:r>
            <a:r>
              <a:rPr lang="en-US" sz="2400" dirty="0">
                <a:latin typeface="Calibri" pitchFamily="34" charset="0"/>
              </a:rPr>
              <a:t>, … </a:t>
            </a:r>
            <a:r>
              <a:rPr lang="en-US" sz="2400" dirty="0" err="1">
                <a:latin typeface="Calibri" pitchFamily="34" charset="0"/>
              </a:rPr>
              <a:t>a</a:t>
            </a:r>
            <a:r>
              <a:rPr lang="en-US" sz="2400" baseline="-25000" dirty="0" err="1">
                <a:latin typeface="Calibri" pitchFamily="34" charset="0"/>
              </a:rPr>
              <a:t>N</a:t>
            </a:r>
            <a:r>
              <a:rPr lang="en-US" sz="2400" dirty="0">
                <a:latin typeface="Calibri" pitchFamily="34" charset="0"/>
              </a:rPr>
              <a:t>]</a:t>
            </a:r>
          </a:p>
        </p:txBody>
      </p:sp>
      <p:sp>
        <p:nvSpPr>
          <p:cNvPr id="12294" name="TextBox 12"/>
          <p:cNvSpPr txBox="1">
            <a:spLocks noChangeArrowheads="1"/>
          </p:cNvSpPr>
          <p:nvPr/>
        </p:nvSpPr>
        <p:spPr bwMode="auto">
          <a:xfrm>
            <a:off x="5334000" y="1828800"/>
            <a:ext cx="14478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>
                <a:latin typeface="Calibri" pitchFamily="34" charset="0"/>
              </a:rPr>
              <a:t>Known P(A)</a:t>
            </a:r>
          </a:p>
        </p:txBody>
      </p:sp>
      <p:sp>
        <p:nvSpPr>
          <p:cNvPr id="25" name="Rectangular Callout 24"/>
          <p:cNvSpPr/>
          <p:nvPr/>
        </p:nvSpPr>
        <p:spPr>
          <a:xfrm>
            <a:off x="9982200" y="4495800"/>
            <a:ext cx="1981200" cy="1752600"/>
          </a:xfrm>
          <a:prstGeom prst="wedgeRectCallout">
            <a:avLst>
              <a:gd name="adj1" fmla="val -73260"/>
              <a:gd name="adj2" fmla="val -14027"/>
            </a:avLst>
          </a:prstGeom>
          <a:solidFill>
            <a:srgbClr val="B5E3C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Calibri" pitchFamily="34" charset="0"/>
              </a:rPr>
              <a:t>Why does this work?  Because samples appear with the right frequencies.</a:t>
            </a:r>
          </a:p>
        </p:txBody>
      </p:sp>
      <p:sp>
        <p:nvSpPr>
          <p:cNvPr id="26" name="Rectangular Callout 25"/>
          <p:cNvSpPr/>
          <p:nvPr/>
        </p:nvSpPr>
        <p:spPr>
          <a:xfrm>
            <a:off x="152400" y="4495800"/>
            <a:ext cx="1981200" cy="1752600"/>
          </a:xfrm>
          <a:prstGeom prst="wedgeRectCallout">
            <a:avLst>
              <a:gd name="adj1" fmla="val 68494"/>
              <a:gd name="adj2" fmla="val -29621"/>
            </a:avLst>
          </a:prstGeom>
          <a:solidFill>
            <a:srgbClr val="B5E3C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Calibri" pitchFamily="34" charset="0"/>
              </a:rPr>
              <a:t>Why does this work?  Because eventually you learn the right model.</a:t>
            </a:r>
          </a:p>
        </p:txBody>
      </p:sp>
    </p:spTree>
    <p:extLst>
      <p:ext uri="{BB962C8B-B14F-4D97-AF65-F5344CB8AC3E}">
        <p14:creationId xmlns:p14="http://schemas.microsoft.com/office/powerpoint/2010/main" val="205920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/>
      <p:bldP spid="32" grpId="0" animBg="1"/>
      <p:bldP spid="33" grpId="0"/>
      <p:bldP spid="37" grpId="0"/>
      <p:bldP spid="12294" grpId="0"/>
      <p:bldP spid="25" grpId="0" animBg="1"/>
      <p:bldP spid="2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Direct Evaluation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" y="1397001"/>
            <a:ext cx="7670800" cy="4729164"/>
          </a:xfrm>
        </p:spPr>
        <p:txBody>
          <a:bodyPr/>
          <a:lstStyle/>
          <a:p>
            <a:r>
              <a:rPr lang="en-US" sz="2800" dirty="0"/>
              <a:t>Goal: Compute values for each state under </a:t>
            </a:r>
            <a:r>
              <a:rPr lang="en-US" sz="2800" dirty="0">
                <a:sym typeface="Symbol" pitchFamily="18" charset="2"/>
              </a:rPr>
              <a:t></a:t>
            </a:r>
          </a:p>
          <a:p>
            <a:pPr lvl="2"/>
            <a:endParaRPr lang="en-US" sz="2000" dirty="0"/>
          </a:p>
          <a:p>
            <a:r>
              <a:rPr lang="en-US" sz="2800" dirty="0"/>
              <a:t>Idea: Average together observed sample values</a:t>
            </a:r>
          </a:p>
          <a:p>
            <a:pPr lvl="1"/>
            <a:r>
              <a:rPr lang="en-US" sz="2400" dirty="0"/>
              <a:t>Act according to </a:t>
            </a:r>
            <a:r>
              <a:rPr lang="en-US" sz="2400" dirty="0">
                <a:sym typeface="Symbol" pitchFamily="18" charset="2"/>
              </a:rPr>
              <a:t></a:t>
            </a:r>
          </a:p>
          <a:p>
            <a:pPr lvl="1"/>
            <a:r>
              <a:rPr lang="en-US" sz="2400" dirty="0"/>
              <a:t>Every time you visit a state, write down what the sum of discounted rewards turned out to be</a:t>
            </a:r>
          </a:p>
          <a:p>
            <a:pPr lvl="1"/>
            <a:r>
              <a:rPr lang="en-US" sz="2400" dirty="0"/>
              <a:t>Average those samples</a:t>
            </a:r>
          </a:p>
          <a:p>
            <a:pPr lvl="2"/>
            <a:endParaRPr lang="en-US" sz="2000" dirty="0"/>
          </a:p>
          <a:p>
            <a:r>
              <a:rPr lang="en-US" sz="2800" dirty="0"/>
              <a:t>This is called direct evaluation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83880" y="1447800"/>
            <a:ext cx="3017520" cy="3352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Example: Direct Evaluation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33400" y="1371600"/>
            <a:ext cx="2362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accent2"/>
                </a:solidFill>
                <a:latin typeface="Palatino"/>
                <a:cs typeface="Palatino"/>
              </a:rPr>
              <a:t>Input Policy </a:t>
            </a:r>
            <a:r>
              <a:rPr lang="en-US" sz="2400" dirty="0">
                <a:solidFill>
                  <a:schemeClr val="accent2"/>
                </a:solidFill>
                <a:latin typeface="Palatino"/>
                <a:cs typeface="Palatino"/>
                <a:sym typeface="Symbol" pitchFamily="18" charset="2"/>
              </a:rPr>
              <a:t></a:t>
            </a:r>
            <a:r>
              <a:rPr lang="en-US" sz="1600" dirty="0">
                <a:solidFill>
                  <a:schemeClr val="accent2"/>
                </a:solidFill>
                <a:latin typeface="Palatino"/>
                <a:cs typeface="Palatino"/>
              </a:rPr>
              <a:t> </a:t>
            </a:r>
          </a:p>
        </p:txBody>
      </p:sp>
      <p:sp>
        <p:nvSpPr>
          <p:cNvPr id="14" name="Text Box 13"/>
          <p:cNvSpPr txBox="1">
            <a:spLocks noChangeArrowheads="1"/>
          </p:cNvSpPr>
          <p:nvPr/>
        </p:nvSpPr>
        <p:spPr bwMode="auto">
          <a:xfrm>
            <a:off x="457200" y="5421868"/>
            <a:ext cx="24384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i="1" dirty="0">
                <a:latin typeface="Palatino"/>
                <a:cs typeface="Palatino"/>
                <a:sym typeface="Symbol" pitchFamily="18" charset="2"/>
              </a:rPr>
              <a:t>Assume: </a:t>
            </a:r>
            <a:r>
              <a:rPr lang="en-US" sz="1600" dirty="0">
                <a:latin typeface="Palatino"/>
                <a:cs typeface="Palatino"/>
                <a:sym typeface="Symbol" pitchFamily="18" charset="2"/>
              </a:rPr>
              <a:t> = 1</a:t>
            </a:r>
            <a:endParaRPr lang="en-US" sz="1600" dirty="0">
              <a:latin typeface="Palatino"/>
              <a:cs typeface="Palatino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733800" y="1371600"/>
            <a:ext cx="4495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accent2"/>
                </a:solidFill>
                <a:latin typeface="Palatino"/>
                <a:cs typeface="Palatino"/>
              </a:rPr>
              <a:t>Observed Episodes (Training)</a:t>
            </a:r>
            <a:endParaRPr lang="en-US" sz="1600" dirty="0">
              <a:solidFill>
                <a:schemeClr val="accent2"/>
              </a:solidFill>
              <a:latin typeface="Palatino"/>
              <a:cs typeface="Palatino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991600" y="1371600"/>
            <a:ext cx="2743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accent2"/>
                </a:solidFill>
                <a:latin typeface="Palatino"/>
                <a:cs typeface="Palatino"/>
              </a:rPr>
              <a:t>Output Values</a:t>
            </a:r>
            <a:endParaRPr lang="en-US" sz="1600" dirty="0">
              <a:solidFill>
                <a:schemeClr val="accent2"/>
              </a:solidFill>
              <a:latin typeface="Palatino"/>
              <a:cs typeface="Palatino"/>
            </a:endParaRPr>
          </a:p>
        </p:txBody>
      </p:sp>
      <p:graphicFrame>
        <p:nvGraphicFramePr>
          <p:cNvPr id="19" name="Table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3227346"/>
              </p:ext>
            </p:extLst>
          </p:nvPr>
        </p:nvGraphicFramePr>
        <p:xfrm>
          <a:off x="381000" y="2514600"/>
          <a:ext cx="2667000" cy="25433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9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9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89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47771"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solidFill>
                          <a:schemeClr val="bg2"/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A</a:t>
                      </a:r>
                      <a:endParaRPr lang="en-US" sz="2800" dirty="0">
                        <a:solidFill>
                          <a:schemeClr val="bg2"/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latin typeface="Calibri" pitchFamily="34" charset="0"/>
                      </a:endParaRPr>
                    </a:p>
                  </a:txBody>
                  <a:tcPr marL="83489" marR="83489" marT="41745" marB="4174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47771"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B</a:t>
                      </a: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C</a:t>
                      </a:r>
                      <a:endParaRPr lang="en-US" sz="3200" dirty="0">
                        <a:solidFill>
                          <a:schemeClr val="bg2"/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D</a:t>
                      </a:r>
                      <a:endParaRPr kumimoji="0" lang="en-US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47771">
                <a:tc>
                  <a:txBody>
                    <a:bodyPr/>
                    <a:lstStyle/>
                    <a:p>
                      <a:endParaRPr lang="en-US" sz="1800" dirty="0">
                        <a:latin typeface="Calibri" pitchFamily="34" charset="0"/>
                      </a:endParaRPr>
                    </a:p>
                  </a:txBody>
                  <a:tcPr marL="83489" marR="83489" marT="41745" marB="4174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E</a:t>
                      </a:r>
                      <a:endParaRPr kumimoji="0" lang="en-US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808080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latin typeface="Calibri" pitchFamily="34" charset="0"/>
                      </a:endParaRPr>
                    </a:p>
                  </a:txBody>
                  <a:tcPr marL="83489" marR="83489" marT="41745" marB="4174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0" name="Rectangle 19"/>
          <p:cNvSpPr/>
          <p:nvPr/>
        </p:nvSpPr>
        <p:spPr>
          <a:xfrm>
            <a:off x="2303584" y="3478824"/>
            <a:ext cx="609600" cy="60960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Palatino"/>
              <a:cs typeface="Palatino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406768" y="2640624"/>
            <a:ext cx="609600" cy="60960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Palatino"/>
              <a:cs typeface="Palatino"/>
            </a:endParaRPr>
          </a:p>
        </p:txBody>
      </p:sp>
      <p:sp>
        <p:nvSpPr>
          <p:cNvPr id="22" name="Isosceles Triangle 21"/>
          <p:cNvSpPr/>
          <p:nvPr/>
        </p:nvSpPr>
        <p:spPr>
          <a:xfrm rot="5400000">
            <a:off x="1064981" y="3690949"/>
            <a:ext cx="228600" cy="197069"/>
          </a:xfrm>
          <a:prstGeom prst="triangle">
            <a:avLst/>
          </a:prstGeom>
          <a:solidFill>
            <a:srgbClr val="CCECFF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Palatino"/>
              <a:cs typeface="Palatino"/>
            </a:endParaRPr>
          </a:p>
        </p:txBody>
      </p:sp>
      <p:sp>
        <p:nvSpPr>
          <p:cNvPr id="23" name="Isosceles Triangle 22"/>
          <p:cNvSpPr/>
          <p:nvPr/>
        </p:nvSpPr>
        <p:spPr>
          <a:xfrm rot="5400000">
            <a:off x="1920765" y="3690950"/>
            <a:ext cx="228600" cy="197069"/>
          </a:xfrm>
          <a:prstGeom prst="triangle">
            <a:avLst/>
          </a:prstGeom>
          <a:solidFill>
            <a:srgbClr val="CCECFF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Palatino"/>
              <a:cs typeface="Palatino"/>
            </a:endParaRPr>
          </a:p>
        </p:txBody>
      </p:sp>
      <p:sp>
        <p:nvSpPr>
          <p:cNvPr id="24" name="Isosceles Triangle 23"/>
          <p:cNvSpPr/>
          <p:nvPr/>
        </p:nvSpPr>
        <p:spPr>
          <a:xfrm>
            <a:off x="1608992" y="4222531"/>
            <a:ext cx="228600" cy="197069"/>
          </a:xfrm>
          <a:prstGeom prst="triangle">
            <a:avLst/>
          </a:prstGeom>
          <a:solidFill>
            <a:srgbClr val="CCECFF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Palatino"/>
              <a:cs typeface="Palatino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795344" y="2567352"/>
            <a:ext cx="1981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Palatino"/>
                <a:cs typeface="Palatino"/>
              </a:rPr>
              <a:t>B, east, C, -1</a:t>
            </a:r>
          </a:p>
          <a:p>
            <a:r>
              <a:rPr lang="en-US" sz="2000" dirty="0">
                <a:latin typeface="Palatino"/>
                <a:cs typeface="Palatino"/>
              </a:rPr>
              <a:t>C, east, D, -1</a:t>
            </a:r>
          </a:p>
          <a:p>
            <a:r>
              <a:rPr lang="en-US" sz="2000" dirty="0">
                <a:latin typeface="Palatino"/>
                <a:cs typeface="Palatino"/>
              </a:rPr>
              <a:t>D, exit,  x, +10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386144" y="2567352"/>
            <a:ext cx="1981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Palatino"/>
                <a:cs typeface="Palatino"/>
              </a:rPr>
              <a:t>B, east, C, -1</a:t>
            </a:r>
          </a:p>
          <a:p>
            <a:r>
              <a:rPr lang="en-US" sz="2000" dirty="0">
                <a:latin typeface="Palatino"/>
                <a:cs typeface="Palatino"/>
              </a:rPr>
              <a:t>C, east, D, -1</a:t>
            </a:r>
          </a:p>
          <a:p>
            <a:r>
              <a:rPr lang="en-US" sz="2000" dirty="0">
                <a:latin typeface="Palatino"/>
                <a:cs typeface="Palatino"/>
              </a:rPr>
              <a:t>D, exit,  x, +10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342184" y="4699311"/>
            <a:ext cx="2438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Palatino"/>
                <a:cs typeface="Palatino"/>
              </a:rPr>
              <a:t>E, north, C, -1</a:t>
            </a:r>
          </a:p>
          <a:p>
            <a:r>
              <a:rPr lang="en-US" sz="2000" dirty="0">
                <a:latin typeface="Palatino"/>
                <a:cs typeface="Palatino"/>
              </a:rPr>
              <a:t>C, east,   A, -1</a:t>
            </a:r>
          </a:p>
          <a:p>
            <a:r>
              <a:rPr lang="en-US" sz="2000" dirty="0">
                <a:latin typeface="Palatino"/>
                <a:cs typeface="Palatino"/>
              </a:rPr>
              <a:t>A, exit,    x, -10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3886200" y="1981200"/>
            <a:ext cx="1676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Palatino"/>
                <a:cs typeface="Palatino"/>
              </a:rPr>
              <a:t>Episode 1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3581400" y="2514600"/>
            <a:ext cx="2286000" cy="1295400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Palatino"/>
              <a:cs typeface="Palatino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477000" y="1981200"/>
            <a:ext cx="1676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Palatino"/>
                <a:cs typeface="Palatino"/>
              </a:rPr>
              <a:t>Episode 2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6172200" y="2514600"/>
            <a:ext cx="2286000" cy="1295400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Palatino"/>
              <a:cs typeface="Palatino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886200" y="4114800"/>
            <a:ext cx="1676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Palatino"/>
                <a:cs typeface="Palatino"/>
              </a:rPr>
              <a:t>Episode 3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3581400" y="4648200"/>
            <a:ext cx="2286000" cy="1295400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Palatino"/>
              <a:cs typeface="Palatino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477000" y="4114800"/>
            <a:ext cx="1676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Palatino"/>
                <a:cs typeface="Palatino"/>
              </a:rPr>
              <a:t>Episode 4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6172200" y="4648200"/>
            <a:ext cx="2286000" cy="1295400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Palatino"/>
              <a:cs typeface="Palatino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3733800" y="4698024"/>
            <a:ext cx="2438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Palatino"/>
                <a:cs typeface="Palatino"/>
              </a:rPr>
              <a:t>E, north, C, -1</a:t>
            </a:r>
          </a:p>
          <a:p>
            <a:r>
              <a:rPr lang="en-US" sz="2000" dirty="0">
                <a:latin typeface="Palatino"/>
                <a:cs typeface="Palatino"/>
              </a:rPr>
              <a:t>C, east,   D, -1</a:t>
            </a:r>
          </a:p>
          <a:p>
            <a:r>
              <a:rPr lang="en-US" sz="2000" dirty="0">
                <a:latin typeface="Palatino"/>
                <a:cs typeface="Palatino"/>
              </a:rPr>
              <a:t>D, exit,    x, +10</a:t>
            </a:r>
          </a:p>
        </p:txBody>
      </p:sp>
      <p:graphicFrame>
        <p:nvGraphicFramePr>
          <p:cNvPr id="56" name="Table 5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3776540"/>
              </p:ext>
            </p:extLst>
          </p:nvPr>
        </p:nvGraphicFramePr>
        <p:xfrm>
          <a:off x="9067800" y="2485887"/>
          <a:ext cx="2667000" cy="25433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9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9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89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47771">
                <a:tc>
                  <a:txBody>
                    <a:bodyPr/>
                    <a:lstStyle/>
                    <a:p>
                      <a:pPr algn="l"/>
                      <a:endParaRPr lang="en-US" sz="3200" dirty="0">
                        <a:solidFill>
                          <a:schemeClr val="bg2"/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A</a:t>
                      </a:r>
                      <a:endParaRPr lang="en-US" sz="2800" dirty="0">
                        <a:solidFill>
                          <a:schemeClr val="bg2"/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800" dirty="0">
                        <a:latin typeface="Calibri" pitchFamily="34" charset="0"/>
                      </a:endParaRP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47771"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B</a:t>
                      </a: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C</a:t>
                      </a:r>
                      <a:endParaRPr lang="en-US" sz="3200" dirty="0">
                        <a:solidFill>
                          <a:schemeClr val="bg2"/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D</a:t>
                      </a:r>
                      <a:endParaRPr kumimoji="0" lang="en-US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47771">
                <a:tc>
                  <a:txBody>
                    <a:bodyPr/>
                    <a:lstStyle/>
                    <a:p>
                      <a:pPr algn="l"/>
                      <a:endParaRPr lang="en-US" sz="1800" dirty="0">
                        <a:latin typeface="Calibri" pitchFamily="34" charset="0"/>
                      </a:endParaRP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E</a:t>
                      </a:r>
                      <a:endParaRPr kumimoji="0" lang="en-US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808080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800" dirty="0">
                        <a:latin typeface="Calibri" pitchFamily="34" charset="0"/>
                      </a:endParaRP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7" name="TextBox 56"/>
          <p:cNvSpPr txBox="1"/>
          <p:nvPr/>
        </p:nvSpPr>
        <p:spPr>
          <a:xfrm>
            <a:off x="9144000" y="3324087"/>
            <a:ext cx="91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Palatino"/>
                <a:cs typeface="Palatino"/>
              </a:rPr>
              <a:t>+8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10017368" y="3324087"/>
            <a:ext cx="91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Palatino"/>
                <a:cs typeface="Palatino"/>
              </a:rPr>
              <a:t>+4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10896600" y="3324087"/>
            <a:ext cx="91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Palatino"/>
                <a:cs typeface="Palatino"/>
              </a:rPr>
              <a:t>+10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10058400" y="2485887"/>
            <a:ext cx="91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Palatino"/>
                <a:cs typeface="Palatino"/>
              </a:rPr>
              <a:t>-10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058400" y="4172467"/>
            <a:ext cx="91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Palatino"/>
                <a:cs typeface="Palatino"/>
              </a:rPr>
              <a:t>-2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D56EE7E-5B26-7F46-8232-0EAC789E6F36}"/>
              </a:ext>
            </a:extLst>
          </p:cNvPr>
          <p:cNvSpPr txBox="1"/>
          <p:nvPr/>
        </p:nvSpPr>
        <p:spPr>
          <a:xfrm>
            <a:off x="8950568" y="5252590"/>
            <a:ext cx="2971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>
                <a:solidFill>
                  <a:schemeClr val="accent2"/>
                </a:solidFill>
                <a:latin typeface="Palatino"/>
                <a:cs typeface="Palatino"/>
              </a:rPr>
              <a:t>If B and E both go to C under this policy, how can their values be different?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6" grpId="0"/>
      <p:bldP spid="28" grpId="0"/>
      <p:bldP spid="29" grpId="0"/>
      <p:bldP spid="30" grpId="0"/>
      <p:bldP spid="31" grpId="0" animBg="1"/>
      <p:bldP spid="32" grpId="0"/>
      <p:bldP spid="33" grpId="0" animBg="1"/>
      <p:bldP spid="34" grpId="0"/>
      <p:bldP spid="35" grpId="0" animBg="1"/>
      <p:bldP spid="36" grpId="0"/>
      <p:bldP spid="37" grpId="0" animBg="1"/>
      <p:bldP spid="44" grpId="0"/>
      <p:bldP spid="57" grpId="0"/>
      <p:bldP spid="58" grpId="0"/>
      <p:bldP spid="59" grpId="0"/>
      <p:bldP spid="60" grpId="0"/>
      <p:bldP spid="61" grpId="0"/>
      <p:bldP spid="3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Problems with Direct Evaluation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" y="1397001"/>
            <a:ext cx="7213600" cy="4729164"/>
          </a:xfrm>
        </p:spPr>
        <p:txBody>
          <a:bodyPr/>
          <a:lstStyle/>
          <a:p>
            <a:r>
              <a:rPr lang="en-US" sz="2800" dirty="0"/>
              <a:t>What’s good about direct evaluation?</a:t>
            </a:r>
          </a:p>
          <a:p>
            <a:pPr lvl="1"/>
            <a:r>
              <a:rPr lang="en-US" sz="2400" dirty="0"/>
              <a:t>It’s easy to understand</a:t>
            </a:r>
          </a:p>
          <a:p>
            <a:pPr lvl="1"/>
            <a:r>
              <a:rPr lang="en-US" sz="2400" dirty="0"/>
              <a:t>It doesn’t require any knowledge of T, R</a:t>
            </a:r>
          </a:p>
          <a:p>
            <a:pPr lvl="1"/>
            <a:r>
              <a:rPr lang="en-US" sz="2400" dirty="0"/>
              <a:t>It eventually computes the correct average values, using just sample transitions</a:t>
            </a:r>
          </a:p>
          <a:p>
            <a:pPr lvl="1"/>
            <a:endParaRPr lang="en-US" sz="2400" dirty="0"/>
          </a:p>
          <a:p>
            <a:r>
              <a:rPr lang="en-US" sz="2800" dirty="0"/>
              <a:t>What bad about it?</a:t>
            </a:r>
          </a:p>
          <a:p>
            <a:pPr lvl="1"/>
            <a:r>
              <a:rPr lang="en-US" sz="2400" dirty="0"/>
              <a:t>It wastes information about state connections</a:t>
            </a:r>
          </a:p>
          <a:p>
            <a:pPr lvl="1"/>
            <a:r>
              <a:rPr lang="en-US" sz="2400" dirty="0"/>
              <a:t>Each state must be learned separately</a:t>
            </a:r>
          </a:p>
          <a:p>
            <a:pPr lvl="1"/>
            <a:r>
              <a:rPr lang="en-US" sz="2400" dirty="0"/>
              <a:t>So, it takes a long time to learn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610600" y="1371600"/>
            <a:ext cx="274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2"/>
                </a:solidFill>
                <a:latin typeface="Palatino"/>
                <a:cs typeface="Palatino"/>
              </a:rPr>
              <a:t>Output Values</a:t>
            </a:r>
            <a:endParaRPr lang="en-US" dirty="0">
              <a:solidFill>
                <a:schemeClr val="accent2"/>
              </a:solidFill>
              <a:latin typeface="Palatino"/>
              <a:cs typeface="Palatino"/>
            </a:endParaRPr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0845336"/>
              </p:ext>
            </p:extLst>
          </p:nvPr>
        </p:nvGraphicFramePr>
        <p:xfrm>
          <a:off x="8686800" y="2133600"/>
          <a:ext cx="2667000" cy="25433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9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9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89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47771">
                <a:tc>
                  <a:txBody>
                    <a:bodyPr/>
                    <a:lstStyle/>
                    <a:p>
                      <a:pPr algn="l"/>
                      <a:endParaRPr lang="en-US" sz="3200" dirty="0">
                        <a:solidFill>
                          <a:schemeClr val="bg2"/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 A</a:t>
                      </a:r>
                      <a:endParaRPr lang="en-US" sz="2800" dirty="0">
                        <a:solidFill>
                          <a:schemeClr val="bg2"/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800" dirty="0">
                        <a:latin typeface="Calibri" pitchFamily="34" charset="0"/>
                      </a:endParaRP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47771"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 B</a:t>
                      </a: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 C</a:t>
                      </a:r>
                      <a:endParaRPr lang="en-US" sz="3200" dirty="0">
                        <a:solidFill>
                          <a:schemeClr val="bg2"/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 D</a:t>
                      </a:r>
                      <a:endParaRPr kumimoji="0" lang="en-US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47771">
                <a:tc>
                  <a:txBody>
                    <a:bodyPr/>
                    <a:lstStyle/>
                    <a:p>
                      <a:pPr algn="l"/>
                      <a:endParaRPr lang="en-US" sz="1800" dirty="0">
                        <a:latin typeface="Calibri" pitchFamily="34" charset="0"/>
                      </a:endParaRP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 E</a:t>
                      </a:r>
                      <a:endParaRPr kumimoji="0" lang="en-US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808080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800" dirty="0">
                        <a:latin typeface="Calibri" pitchFamily="34" charset="0"/>
                      </a:endParaRP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8763000" y="2971800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Palatino"/>
                <a:cs typeface="Palatino"/>
              </a:rPr>
              <a:t>+8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636368" y="2971800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Palatino"/>
                <a:cs typeface="Palatino"/>
              </a:rPr>
              <a:t>+4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9400" y="2971800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Palatino"/>
                <a:cs typeface="Palatino"/>
              </a:rPr>
              <a:t>+10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601200" y="2133600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Palatino"/>
                <a:cs typeface="Palatino"/>
              </a:rPr>
              <a:t>-10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77400" y="3820180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Palatino"/>
                <a:cs typeface="Palatino"/>
              </a:rPr>
              <a:t>-2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534400" y="4876800"/>
            <a:ext cx="2971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>
                <a:solidFill>
                  <a:schemeClr val="accent2"/>
                </a:solidFill>
                <a:latin typeface="Palatino"/>
                <a:cs typeface="Palatino"/>
              </a:rPr>
              <a:t>If B and E both go to C under this policy, how can their values be different?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0512669" y="3024555"/>
            <a:ext cx="791307" cy="76493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alatino"/>
              <a:cs typeface="Palatino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9633438" y="2189285"/>
            <a:ext cx="773724" cy="738553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alatino"/>
              <a:cs typeface="Palatino"/>
            </a:endParaRPr>
          </a:p>
        </p:txBody>
      </p:sp>
      <p:sp>
        <p:nvSpPr>
          <p:cNvPr id="21" name="Isosceles Triangle 20"/>
          <p:cNvSpPr/>
          <p:nvPr/>
        </p:nvSpPr>
        <p:spPr>
          <a:xfrm rot="5400000">
            <a:off x="9423888" y="3380641"/>
            <a:ext cx="228600" cy="55685"/>
          </a:xfrm>
          <a:prstGeom prst="triangle">
            <a:avLst/>
          </a:prstGeom>
          <a:solidFill>
            <a:srgbClr val="CCECFF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alatino"/>
              <a:cs typeface="Palatino"/>
            </a:endParaRPr>
          </a:p>
        </p:txBody>
      </p:sp>
      <p:sp>
        <p:nvSpPr>
          <p:cNvPr id="22" name="Isosceles Triangle 21"/>
          <p:cNvSpPr/>
          <p:nvPr/>
        </p:nvSpPr>
        <p:spPr>
          <a:xfrm rot="5400000">
            <a:off x="10278207" y="3379177"/>
            <a:ext cx="228600" cy="58615"/>
          </a:xfrm>
          <a:prstGeom prst="triangle">
            <a:avLst/>
          </a:prstGeom>
          <a:solidFill>
            <a:srgbClr val="CCECFF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alatino"/>
              <a:cs typeface="Palatino"/>
            </a:endParaRPr>
          </a:p>
        </p:txBody>
      </p:sp>
      <p:sp>
        <p:nvSpPr>
          <p:cNvPr id="23" name="Isosceles Triangle 22"/>
          <p:cNvSpPr/>
          <p:nvPr/>
        </p:nvSpPr>
        <p:spPr>
          <a:xfrm>
            <a:off x="9897208" y="3841532"/>
            <a:ext cx="228600" cy="62253"/>
          </a:xfrm>
          <a:prstGeom prst="triangle">
            <a:avLst/>
          </a:prstGeom>
          <a:solidFill>
            <a:srgbClr val="CCECFF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alatino"/>
              <a:cs typeface="Palatin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pitchFamily="34" charset="-128"/>
              </a:rPr>
              <a:t>Reinforcement Learning -- Overview</a:t>
            </a:r>
          </a:p>
        </p:txBody>
      </p:sp>
      <p:sp>
        <p:nvSpPr>
          <p:cNvPr id="24578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189037"/>
            <a:ext cx="11658600" cy="5668963"/>
          </a:xfrm>
        </p:spPr>
        <p:txBody>
          <a:bodyPr/>
          <a:lstStyle/>
          <a:p>
            <a:r>
              <a:rPr lang="en-US" sz="2800" dirty="0">
                <a:ea typeface="ＭＳ Ｐゴシック" pitchFamily="34" charset="-128"/>
                <a:sym typeface="Symbol" pitchFamily="18" charset="2"/>
              </a:rPr>
              <a:t>Passive Reinforcement Learning (= how to learn from experiences)</a:t>
            </a:r>
          </a:p>
          <a:p>
            <a:pPr lvl="1"/>
            <a:r>
              <a:rPr lang="en-US" sz="2400" dirty="0">
                <a:ea typeface="ＭＳ Ｐゴシック" pitchFamily="34" charset="-128"/>
                <a:sym typeface="Symbol" pitchFamily="18" charset="2"/>
              </a:rPr>
              <a:t>Model-based Passive RL</a:t>
            </a:r>
          </a:p>
          <a:p>
            <a:pPr lvl="2"/>
            <a:r>
              <a:rPr lang="en-US" sz="1800" dirty="0">
                <a:ea typeface="ＭＳ Ｐゴシック" pitchFamily="34" charset="-128"/>
                <a:sym typeface="Symbol" pitchFamily="18" charset="2"/>
              </a:rPr>
              <a:t>Learn the MDP model from experiences, then solve the MDP</a:t>
            </a:r>
          </a:p>
          <a:p>
            <a:pPr lvl="1"/>
            <a:r>
              <a:rPr lang="en-US" sz="2400" b="1" dirty="0">
                <a:solidFill>
                  <a:srgbClr val="C00000"/>
                </a:solidFill>
                <a:ea typeface="ＭＳ Ｐゴシック" pitchFamily="34" charset="-128"/>
                <a:sym typeface="Symbol" pitchFamily="18" charset="2"/>
              </a:rPr>
              <a:t>Model-free Passive RL</a:t>
            </a:r>
          </a:p>
          <a:p>
            <a:pPr lvl="2"/>
            <a:r>
              <a:rPr lang="en-US" sz="1800" b="1" dirty="0">
                <a:solidFill>
                  <a:srgbClr val="C00000"/>
                </a:solidFill>
                <a:ea typeface="ＭＳ Ｐゴシック" pitchFamily="34" charset="-128"/>
                <a:sym typeface="Symbol" pitchFamily="18" charset="2"/>
              </a:rPr>
              <a:t>Forego learning the MDP model, directly learn V or Q:</a:t>
            </a:r>
          </a:p>
          <a:p>
            <a:pPr lvl="3"/>
            <a:r>
              <a:rPr lang="en-US" sz="1800" b="1" dirty="0">
                <a:solidFill>
                  <a:srgbClr val="C00000"/>
                </a:solidFill>
                <a:ea typeface="ＭＳ Ｐゴシック" pitchFamily="34" charset="-128"/>
                <a:sym typeface="Symbol" pitchFamily="18" charset="2"/>
              </a:rPr>
              <a:t>Value learning – learns value of a fixed policy; 2 approaches: Direct Evaluation &amp; </a:t>
            </a:r>
            <a:r>
              <a:rPr lang="en-US" sz="1800" b="1" u="sng" dirty="0">
                <a:solidFill>
                  <a:srgbClr val="C00000"/>
                </a:solidFill>
                <a:ea typeface="ＭＳ Ｐゴシック" pitchFamily="34" charset="-128"/>
                <a:sym typeface="Symbol" pitchFamily="18" charset="2"/>
              </a:rPr>
              <a:t>TD Learning</a:t>
            </a:r>
          </a:p>
          <a:p>
            <a:pPr lvl="3"/>
            <a:r>
              <a:rPr lang="en-US" sz="1800" dirty="0">
                <a:ea typeface="ＭＳ Ｐゴシック" pitchFamily="34" charset="-128"/>
                <a:sym typeface="Symbol" pitchFamily="18" charset="2"/>
              </a:rPr>
              <a:t>Q learning – learns Q values of the optimal policy (uses a Q version of TD Learning)</a:t>
            </a:r>
          </a:p>
          <a:p>
            <a:r>
              <a:rPr lang="en-US" sz="2800" dirty="0">
                <a:ea typeface="ＭＳ Ｐゴシック" pitchFamily="34" charset="-128"/>
                <a:sym typeface="Symbol" pitchFamily="18" charset="2"/>
              </a:rPr>
              <a:t>Active Reinforcement Learning (= agent also needs to decide how to collect experiences)</a:t>
            </a:r>
          </a:p>
          <a:p>
            <a:pPr lvl="1"/>
            <a:r>
              <a:rPr lang="en-US" sz="2400" dirty="0">
                <a:ea typeface="ＭＳ Ｐゴシック" pitchFamily="34" charset="-128"/>
                <a:sym typeface="Symbol" pitchFamily="18" charset="2"/>
              </a:rPr>
              <a:t>Key challenges:</a:t>
            </a:r>
          </a:p>
          <a:p>
            <a:pPr lvl="2"/>
            <a:r>
              <a:rPr lang="en-US" sz="2000" dirty="0">
                <a:ea typeface="ＭＳ Ｐゴシック" pitchFamily="34" charset="-128"/>
                <a:sym typeface="Symbol" pitchFamily="18" charset="2"/>
              </a:rPr>
              <a:t>How to efficiently explore?</a:t>
            </a:r>
          </a:p>
          <a:p>
            <a:pPr lvl="2"/>
            <a:r>
              <a:rPr lang="en-US" sz="2000" dirty="0">
                <a:ea typeface="ＭＳ Ｐゴシック" pitchFamily="34" charset="-128"/>
                <a:sym typeface="Symbol" pitchFamily="18" charset="2"/>
              </a:rPr>
              <a:t>How to trade off exploration &lt;&gt; exploitation</a:t>
            </a:r>
          </a:p>
          <a:p>
            <a:pPr lvl="1"/>
            <a:r>
              <a:rPr lang="en-US" sz="2400" dirty="0">
                <a:ea typeface="ＭＳ Ｐゴシック" pitchFamily="34" charset="-128"/>
                <a:sym typeface="Symbol" pitchFamily="18" charset="2"/>
              </a:rPr>
              <a:t>Applies to both model-based and model-free. In CS188 we’ll cover only in context of Q-learning  </a:t>
            </a:r>
          </a:p>
          <a:p>
            <a:pPr lvl="1"/>
            <a:endParaRPr lang="en-US" sz="2400" dirty="0">
              <a:ea typeface="ＭＳ Ｐゴシック" pitchFamily="34" charset="-128"/>
              <a:sym typeface="Symbol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53229758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7" name="Picture 3" descr="C:\Users\Dan\Dropbox\Office\CS 188\Ketrina Art\RL\TemporalDifferenc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29000" y="1447572"/>
            <a:ext cx="5480050" cy="5029428"/>
          </a:xfrm>
          <a:prstGeom prst="rect">
            <a:avLst/>
          </a:prstGeom>
          <a:noFill/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EA0EA0E7-7A7E-E340-88DF-15200E6AD1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5400"/>
            <a:ext cx="12192000" cy="1143000"/>
          </a:xfrm>
        </p:spPr>
        <p:txBody>
          <a:bodyPr/>
          <a:lstStyle/>
          <a:p>
            <a:r>
              <a:rPr lang="en-US" sz="3600" dirty="0"/>
              <a:t>Temporal Difference Value Learning</a:t>
            </a:r>
          </a:p>
        </p:txBody>
      </p:sp>
    </p:spTree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Why Not Use Policy Evaluation?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idx="1"/>
          </p:nvPr>
        </p:nvSpPr>
        <p:spPr>
          <a:xfrm>
            <a:off x="152400" y="1447800"/>
            <a:ext cx="11887200" cy="4525963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400" dirty="0"/>
              <a:t>Simplified Bellman updates calculate V for a fixed policy: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Each round, replace V with a one-step-look-ahead layer over V</a:t>
            </a:r>
          </a:p>
          <a:p>
            <a:pPr lvl="1">
              <a:lnSpc>
                <a:spcPct val="80000"/>
              </a:lnSpc>
            </a:pPr>
            <a:endParaRPr lang="en-US" sz="2000" dirty="0"/>
          </a:p>
          <a:p>
            <a:pPr lvl="1">
              <a:lnSpc>
                <a:spcPct val="80000"/>
              </a:lnSpc>
            </a:pPr>
            <a:endParaRPr lang="en-US" sz="2000" dirty="0"/>
          </a:p>
          <a:p>
            <a:pPr lvl="1">
              <a:lnSpc>
                <a:spcPct val="80000"/>
              </a:lnSpc>
            </a:pPr>
            <a:endParaRPr lang="en-US" sz="2000" dirty="0"/>
          </a:p>
          <a:p>
            <a:pPr lvl="1">
              <a:lnSpc>
                <a:spcPct val="80000"/>
              </a:lnSpc>
            </a:pPr>
            <a:endParaRPr lang="en-US" sz="2000" dirty="0"/>
          </a:p>
          <a:p>
            <a:pPr lvl="1">
              <a:lnSpc>
                <a:spcPct val="80000"/>
              </a:lnSpc>
            </a:pPr>
            <a:endParaRPr lang="en-US" sz="2000" dirty="0"/>
          </a:p>
          <a:p>
            <a:pPr lvl="1">
              <a:lnSpc>
                <a:spcPct val="80000"/>
              </a:lnSpc>
            </a:pPr>
            <a:endParaRPr lang="en-US" sz="2000" dirty="0"/>
          </a:p>
          <a:p>
            <a:pPr lvl="1">
              <a:lnSpc>
                <a:spcPct val="80000"/>
              </a:lnSpc>
            </a:pPr>
            <a:r>
              <a:rPr lang="en-US" sz="2000" dirty="0"/>
              <a:t>This approach fully exploited the connections between the states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Unfortunately, we need T and R to do it!</a:t>
            </a:r>
          </a:p>
          <a:p>
            <a:pPr lvl="1">
              <a:lnSpc>
                <a:spcPct val="80000"/>
              </a:lnSpc>
            </a:pPr>
            <a:endParaRPr lang="en-US" sz="2000" dirty="0"/>
          </a:p>
          <a:p>
            <a:pPr>
              <a:lnSpc>
                <a:spcPct val="80000"/>
              </a:lnSpc>
            </a:pPr>
            <a:r>
              <a:rPr lang="en-US" sz="2400" dirty="0"/>
              <a:t>Key question: how can we do this update to V without knowing T and R?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In other words, how to we take a weighted average without knowing the weights?</a:t>
            </a:r>
            <a:endParaRPr lang="en-US" sz="2400" dirty="0"/>
          </a:p>
          <a:p>
            <a:pPr>
              <a:lnSpc>
                <a:spcPct val="80000"/>
              </a:lnSpc>
            </a:pPr>
            <a:endParaRPr lang="en-US" sz="2400" dirty="0"/>
          </a:p>
          <a:p>
            <a:pPr>
              <a:lnSpc>
                <a:spcPct val="80000"/>
              </a:lnSpc>
            </a:pPr>
            <a:endParaRPr lang="en-US" sz="2400" dirty="0"/>
          </a:p>
          <a:p>
            <a:pPr>
              <a:lnSpc>
                <a:spcPct val="80000"/>
              </a:lnSpc>
            </a:pPr>
            <a:endParaRPr lang="en-US" sz="2400" dirty="0"/>
          </a:p>
          <a:p>
            <a:pPr>
              <a:lnSpc>
                <a:spcPct val="80000"/>
              </a:lnSpc>
            </a:pPr>
            <a:endParaRPr lang="en-US" sz="2400" dirty="0"/>
          </a:p>
          <a:p>
            <a:pPr>
              <a:lnSpc>
                <a:spcPct val="80000"/>
              </a:lnSpc>
            </a:pPr>
            <a:endParaRPr lang="en-US" sz="2400" dirty="0"/>
          </a:p>
          <a:p>
            <a:pPr>
              <a:lnSpc>
                <a:spcPct val="80000"/>
              </a:lnSpc>
            </a:pPr>
            <a:endParaRPr lang="en-US" sz="2400" dirty="0"/>
          </a:p>
          <a:p>
            <a:pPr>
              <a:lnSpc>
                <a:spcPct val="80000"/>
              </a:lnSpc>
            </a:pPr>
            <a:endParaRPr lang="en-US" sz="2400" dirty="0"/>
          </a:p>
        </p:txBody>
      </p:sp>
      <p:pic>
        <p:nvPicPr>
          <p:cNvPr id="38" name="Picture 37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 bwMode="auto">
          <a:xfrm>
            <a:off x="1376325" y="3352800"/>
            <a:ext cx="7416560" cy="645897"/>
          </a:xfrm>
          <a:prstGeom prst="rect">
            <a:avLst/>
          </a:prstGeom>
          <a:noFill/>
          <a:ln/>
          <a:effectLst/>
        </p:spPr>
      </p:pic>
      <p:pic>
        <p:nvPicPr>
          <p:cNvPr id="36" name="Picture 35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/>
          <a:stretch>
            <a:fillRect/>
          </a:stretch>
        </p:blipFill>
        <p:spPr bwMode="auto">
          <a:xfrm>
            <a:off x="1406216" y="2590800"/>
            <a:ext cx="1502078" cy="330692"/>
          </a:xfrm>
          <a:prstGeom prst="rect">
            <a:avLst/>
          </a:prstGeom>
          <a:noFill/>
          <a:ln/>
          <a:effectLst/>
        </p:spPr>
      </p:pic>
      <p:grpSp>
        <p:nvGrpSpPr>
          <p:cNvPr id="21" name="Group 20"/>
          <p:cNvGrpSpPr>
            <a:grpSpLocks/>
          </p:cNvGrpSpPr>
          <p:nvPr/>
        </p:nvGrpSpPr>
        <p:grpSpPr bwMode="auto">
          <a:xfrm>
            <a:off x="9144438" y="1371600"/>
            <a:ext cx="2590362" cy="2754586"/>
            <a:chOff x="2400" y="1401"/>
            <a:chExt cx="1183" cy="1258"/>
          </a:xfrm>
        </p:grpSpPr>
        <p:sp>
          <p:nvSpPr>
            <p:cNvPr id="22" name="AutoShape 5"/>
            <p:cNvSpPr>
              <a:spLocks noChangeArrowheads="1"/>
            </p:cNvSpPr>
            <p:nvPr/>
          </p:nvSpPr>
          <p:spPr bwMode="auto">
            <a:xfrm>
              <a:off x="3070" y="1488"/>
              <a:ext cx="155" cy="124"/>
            </a:xfrm>
            <a:prstGeom prst="triangle">
              <a:avLst>
                <a:gd name="adj" fmla="val 50000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400">
                <a:latin typeface="Palatino"/>
                <a:cs typeface="Palatino"/>
              </a:endParaRPr>
            </a:p>
          </p:txBody>
        </p:sp>
        <p:sp>
          <p:nvSpPr>
            <p:cNvPr id="23" name="Line 9"/>
            <p:cNvSpPr>
              <a:spLocks noChangeShapeType="1"/>
            </p:cNvSpPr>
            <p:nvPr/>
          </p:nvSpPr>
          <p:spPr bwMode="auto">
            <a:xfrm flipH="1">
              <a:off x="2916" y="1617"/>
              <a:ext cx="232" cy="361"/>
            </a:xfrm>
            <a:prstGeom prst="line">
              <a:avLst/>
            </a:prstGeom>
            <a:noFill/>
            <a:ln w="28575">
              <a:solidFill>
                <a:srgbClr val="C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2400">
                <a:latin typeface="Palatino"/>
                <a:cs typeface="Palatino"/>
              </a:endParaRPr>
            </a:p>
          </p:txBody>
        </p:sp>
        <p:sp>
          <p:nvSpPr>
            <p:cNvPr id="24" name="Oval 23"/>
            <p:cNvSpPr>
              <a:spLocks noChangeArrowheads="1"/>
            </p:cNvSpPr>
            <p:nvPr/>
          </p:nvSpPr>
          <p:spPr bwMode="auto">
            <a:xfrm>
              <a:off x="2864" y="1978"/>
              <a:ext cx="129" cy="129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400">
                <a:latin typeface="Palatino"/>
                <a:cs typeface="Palatino"/>
              </a:endParaRPr>
            </a:p>
          </p:txBody>
        </p:sp>
        <p:grpSp>
          <p:nvGrpSpPr>
            <p:cNvPr id="25" name="Group 12"/>
            <p:cNvGrpSpPr>
              <a:grpSpLocks/>
            </p:cNvGrpSpPr>
            <p:nvPr/>
          </p:nvGrpSpPr>
          <p:grpSpPr bwMode="auto">
            <a:xfrm>
              <a:off x="2400" y="2107"/>
              <a:ext cx="1057" cy="386"/>
              <a:chOff x="1536" y="2400"/>
              <a:chExt cx="1584" cy="624"/>
            </a:xfrm>
          </p:grpSpPr>
          <p:sp>
            <p:nvSpPr>
              <p:cNvPr id="32" name="Line 13"/>
              <p:cNvSpPr>
                <a:spLocks noChangeShapeType="1"/>
              </p:cNvSpPr>
              <p:nvPr/>
            </p:nvSpPr>
            <p:spPr bwMode="auto">
              <a:xfrm flipH="1">
                <a:off x="1536" y="2400"/>
                <a:ext cx="776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Palatino"/>
                  <a:cs typeface="Palatino"/>
                </a:endParaRPr>
              </a:p>
            </p:txBody>
          </p:sp>
          <p:sp>
            <p:nvSpPr>
              <p:cNvPr id="33" name="Line 14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808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Palatino"/>
                  <a:cs typeface="Palatino"/>
                </a:endParaRPr>
              </a:p>
            </p:txBody>
          </p:sp>
          <p:sp>
            <p:nvSpPr>
              <p:cNvPr id="34" name="Line 15"/>
              <p:cNvSpPr>
                <a:spLocks noChangeShapeType="1"/>
              </p:cNvSpPr>
              <p:nvPr/>
            </p:nvSpPr>
            <p:spPr bwMode="auto">
              <a:xfrm flipH="1">
                <a:off x="2021" y="2400"/>
                <a:ext cx="291" cy="624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Palatino"/>
                  <a:cs typeface="Palatino"/>
                </a:endParaRPr>
              </a:p>
            </p:txBody>
          </p:sp>
          <p:sp>
            <p:nvSpPr>
              <p:cNvPr id="35" name="Line 16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280" cy="62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Palatino"/>
                  <a:cs typeface="Palatino"/>
                </a:endParaRPr>
              </a:p>
            </p:txBody>
          </p:sp>
        </p:grpSp>
        <p:sp>
          <p:nvSpPr>
            <p:cNvPr id="26" name="Text Box 17"/>
            <p:cNvSpPr txBox="1">
              <a:spLocks noChangeArrowheads="1"/>
            </p:cNvSpPr>
            <p:nvPr/>
          </p:nvSpPr>
          <p:spPr bwMode="auto">
            <a:xfrm>
              <a:off x="3096" y="1680"/>
              <a:ext cx="373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solidFill>
                    <a:srgbClr val="C00000"/>
                  </a:solidFill>
                  <a:latin typeface="Palatino"/>
                  <a:cs typeface="Palatino"/>
                  <a:sym typeface="Symbol" pitchFamily="18" charset="2"/>
                </a:rPr>
                <a:t>(s</a:t>
              </a:r>
              <a:r>
                <a:rPr lang="en-US" sz="2400" dirty="0">
                  <a:solidFill>
                    <a:srgbClr val="C00000"/>
                  </a:solidFill>
                  <a:latin typeface="Palatino"/>
                  <a:cs typeface="Palatino"/>
                </a:rPr>
                <a:t>)</a:t>
              </a:r>
            </a:p>
          </p:txBody>
        </p:sp>
        <p:sp>
          <p:nvSpPr>
            <p:cNvPr id="27" name="Text Box 18"/>
            <p:cNvSpPr txBox="1">
              <a:spLocks noChangeArrowheads="1"/>
            </p:cNvSpPr>
            <p:nvPr/>
          </p:nvSpPr>
          <p:spPr bwMode="auto">
            <a:xfrm>
              <a:off x="3216" y="1401"/>
              <a:ext cx="129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solidFill>
                    <a:srgbClr val="0000FF"/>
                  </a:solidFill>
                  <a:latin typeface="Palatino"/>
                  <a:cs typeface="Palatino"/>
                </a:rPr>
                <a:t>s</a:t>
              </a:r>
            </a:p>
          </p:txBody>
        </p:sp>
        <p:sp>
          <p:nvSpPr>
            <p:cNvPr id="28" name="Text Box 19"/>
            <p:cNvSpPr txBox="1">
              <a:spLocks noChangeArrowheads="1"/>
            </p:cNvSpPr>
            <p:nvPr/>
          </p:nvSpPr>
          <p:spPr bwMode="auto">
            <a:xfrm>
              <a:off x="3024" y="1920"/>
              <a:ext cx="559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solidFill>
                    <a:srgbClr val="008000"/>
                  </a:solidFill>
                  <a:latin typeface="Palatino"/>
                  <a:cs typeface="Palatino"/>
                </a:rPr>
                <a:t>s, </a:t>
              </a:r>
              <a:r>
                <a:rPr lang="en-US" sz="2400" dirty="0">
                  <a:solidFill>
                    <a:srgbClr val="008000"/>
                  </a:solidFill>
                  <a:latin typeface="Palatino"/>
                  <a:cs typeface="Palatino"/>
                  <a:sym typeface="Symbol" pitchFamily="18" charset="2"/>
                </a:rPr>
                <a:t>(s</a:t>
              </a:r>
              <a:r>
                <a:rPr lang="en-US" sz="2400" dirty="0">
                  <a:solidFill>
                    <a:srgbClr val="008000"/>
                  </a:solidFill>
                  <a:latin typeface="Palatino"/>
                  <a:cs typeface="Palatino"/>
                </a:rPr>
                <a:t>)</a:t>
              </a:r>
            </a:p>
          </p:txBody>
        </p:sp>
        <p:sp>
          <p:nvSpPr>
            <p:cNvPr id="29" name="Text Box 20"/>
            <p:cNvSpPr txBox="1">
              <a:spLocks noChangeArrowheads="1"/>
            </p:cNvSpPr>
            <p:nvPr/>
          </p:nvSpPr>
          <p:spPr bwMode="auto">
            <a:xfrm>
              <a:off x="2435" y="2271"/>
              <a:ext cx="661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latin typeface="Palatino"/>
                  <a:cs typeface="Palatino"/>
                </a:rPr>
                <a:t>s,</a:t>
              </a:r>
              <a:r>
                <a:rPr lang="en-US" sz="2400" dirty="0">
                  <a:latin typeface="Palatino"/>
                  <a:cs typeface="Palatino"/>
                  <a:sym typeface="Symbol" pitchFamily="18" charset="2"/>
                </a:rPr>
                <a:t> (s</a:t>
              </a:r>
              <a:r>
                <a:rPr lang="en-US" sz="2400" dirty="0">
                  <a:latin typeface="Palatino"/>
                  <a:cs typeface="Palatino"/>
                </a:rPr>
                <a:t>),s</a:t>
              </a:r>
              <a:r>
                <a:rPr lang="ja-JP" altLang="en-US" sz="2400">
                  <a:latin typeface="Palatino"/>
                  <a:cs typeface="Palatino"/>
                </a:rPr>
                <a:t>’</a:t>
              </a:r>
              <a:endParaRPr lang="en-US" sz="2400" dirty="0">
                <a:latin typeface="Palatino"/>
                <a:cs typeface="Palatino"/>
              </a:endParaRPr>
            </a:p>
          </p:txBody>
        </p:sp>
        <p:sp>
          <p:nvSpPr>
            <p:cNvPr id="30" name="AutoShape 21"/>
            <p:cNvSpPr>
              <a:spLocks noChangeArrowheads="1"/>
            </p:cNvSpPr>
            <p:nvPr/>
          </p:nvSpPr>
          <p:spPr bwMode="auto">
            <a:xfrm>
              <a:off x="3019" y="2499"/>
              <a:ext cx="154" cy="123"/>
            </a:xfrm>
            <a:prstGeom prst="triangle">
              <a:avLst>
                <a:gd name="adj" fmla="val 50000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r" rtl="1"/>
              <a:endParaRPr lang="en-US" sz="2400">
                <a:latin typeface="Palatino"/>
                <a:cs typeface="Palatino"/>
              </a:endParaRPr>
            </a:p>
          </p:txBody>
        </p:sp>
        <p:sp>
          <p:nvSpPr>
            <p:cNvPr id="31" name="Text Box 22"/>
            <p:cNvSpPr txBox="1">
              <a:spLocks noChangeArrowheads="1"/>
            </p:cNvSpPr>
            <p:nvPr/>
          </p:nvSpPr>
          <p:spPr bwMode="auto">
            <a:xfrm>
              <a:off x="3096" y="2448"/>
              <a:ext cx="331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r" rtl="1">
                <a:spcBef>
                  <a:spcPct val="50000"/>
                </a:spcBef>
              </a:pPr>
              <a:r>
                <a:rPr lang="en-US" sz="2400" dirty="0">
                  <a:solidFill>
                    <a:srgbClr val="0000FF"/>
                  </a:solidFill>
                  <a:latin typeface="Palatino"/>
                  <a:cs typeface="Palatino"/>
                </a:rPr>
                <a:t>s</a:t>
              </a:r>
              <a:r>
                <a:rPr lang="ja-JP" altLang="en-US" sz="2400">
                  <a:solidFill>
                    <a:srgbClr val="0000FF"/>
                  </a:solidFill>
                  <a:latin typeface="Palatino"/>
                  <a:cs typeface="Palatino"/>
                </a:rPr>
                <a:t>’</a:t>
              </a:r>
              <a:endParaRPr lang="en-US" sz="2400" dirty="0">
                <a:solidFill>
                  <a:srgbClr val="0000FF"/>
                </a:solidFill>
                <a:latin typeface="Palatino"/>
                <a:cs typeface="Palatino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Sample-Based Policy Evaluation?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295400"/>
            <a:ext cx="11430000" cy="57912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800" dirty="0"/>
              <a:t>We want to improve our estimate of V by computing these averages:</a:t>
            </a:r>
          </a:p>
          <a:p>
            <a:pPr>
              <a:lnSpc>
                <a:spcPct val="80000"/>
              </a:lnSpc>
            </a:pPr>
            <a:endParaRPr lang="en-US" sz="2800" dirty="0"/>
          </a:p>
          <a:p>
            <a:pPr>
              <a:lnSpc>
                <a:spcPct val="80000"/>
              </a:lnSpc>
            </a:pPr>
            <a:endParaRPr lang="en-US" sz="2800" dirty="0"/>
          </a:p>
          <a:p>
            <a:pPr>
              <a:lnSpc>
                <a:spcPct val="80000"/>
              </a:lnSpc>
            </a:pPr>
            <a:r>
              <a:rPr lang="en-US" sz="2800" dirty="0"/>
              <a:t>Idea: Take samples of outcomes s’ (by doing the action!) and average</a:t>
            </a:r>
          </a:p>
          <a:p>
            <a:pPr>
              <a:lnSpc>
                <a:spcPct val="80000"/>
              </a:lnSpc>
            </a:pPr>
            <a:endParaRPr lang="en-US" dirty="0"/>
          </a:p>
          <a:p>
            <a:pPr>
              <a:lnSpc>
                <a:spcPct val="80000"/>
              </a:lnSpc>
            </a:pPr>
            <a:endParaRPr lang="en-US" dirty="0"/>
          </a:p>
          <a:p>
            <a:pPr>
              <a:lnSpc>
                <a:spcPct val="80000"/>
              </a:lnSpc>
            </a:pPr>
            <a:endParaRPr lang="en-US" dirty="0"/>
          </a:p>
          <a:p>
            <a:pPr>
              <a:lnSpc>
                <a:spcPct val="80000"/>
              </a:lnSpc>
            </a:pPr>
            <a:endParaRPr lang="en-US" dirty="0"/>
          </a:p>
          <a:p>
            <a:pPr>
              <a:lnSpc>
                <a:spcPct val="80000"/>
              </a:lnSpc>
            </a:pPr>
            <a:endParaRPr lang="en-US" dirty="0"/>
          </a:p>
          <a:p>
            <a:pPr>
              <a:lnSpc>
                <a:spcPct val="80000"/>
              </a:lnSpc>
            </a:pPr>
            <a:endParaRPr lang="en-US" dirty="0"/>
          </a:p>
          <a:p>
            <a:pPr>
              <a:lnSpc>
                <a:spcPct val="80000"/>
              </a:lnSpc>
            </a:pPr>
            <a:endParaRPr lang="en-US" dirty="0"/>
          </a:p>
          <a:p>
            <a:pPr>
              <a:lnSpc>
                <a:spcPct val="80000"/>
              </a:lnSpc>
            </a:pPr>
            <a:endParaRPr lang="en-US" dirty="0"/>
          </a:p>
        </p:txBody>
      </p:sp>
      <p:sp>
        <p:nvSpPr>
          <p:cNvPr id="14341" name="AutoShape 7"/>
          <p:cNvSpPr>
            <a:spLocks noChangeArrowheads="1"/>
          </p:cNvSpPr>
          <p:nvPr/>
        </p:nvSpPr>
        <p:spPr bwMode="auto">
          <a:xfrm>
            <a:off x="9902825" y="3390900"/>
            <a:ext cx="246063" cy="196850"/>
          </a:xfrm>
          <a:prstGeom prst="triangle">
            <a:avLst>
              <a:gd name="adj" fmla="val 50000"/>
            </a:avLst>
          </a:prstGeom>
          <a:solidFill>
            <a:srgbClr val="CCE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latin typeface="Palatino"/>
              <a:cs typeface="Palatino"/>
            </a:endParaRPr>
          </a:p>
        </p:txBody>
      </p:sp>
      <p:sp>
        <p:nvSpPr>
          <p:cNvPr id="14342" name="Line 11"/>
          <p:cNvSpPr>
            <a:spLocks noChangeShapeType="1"/>
          </p:cNvSpPr>
          <p:nvPr/>
        </p:nvSpPr>
        <p:spPr bwMode="auto">
          <a:xfrm flipH="1">
            <a:off x="9658350" y="3595688"/>
            <a:ext cx="368300" cy="5730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Palatino"/>
              <a:cs typeface="Palatino"/>
            </a:endParaRPr>
          </a:p>
        </p:txBody>
      </p:sp>
      <p:sp>
        <p:nvSpPr>
          <p:cNvPr id="14343" name="Oval 13"/>
          <p:cNvSpPr>
            <a:spLocks noChangeArrowheads="1"/>
          </p:cNvSpPr>
          <p:nvPr/>
        </p:nvSpPr>
        <p:spPr bwMode="auto">
          <a:xfrm>
            <a:off x="9575800" y="4168775"/>
            <a:ext cx="204788" cy="204788"/>
          </a:xfrm>
          <a:prstGeom prst="ellipse">
            <a:avLst/>
          </a:prstGeom>
          <a:solidFill>
            <a:srgbClr val="B5E3C8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Palatino"/>
              <a:cs typeface="Palatino"/>
            </a:endParaRPr>
          </a:p>
        </p:txBody>
      </p:sp>
      <p:sp>
        <p:nvSpPr>
          <p:cNvPr id="14344" name="Line 17"/>
          <p:cNvSpPr>
            <a:spLocks noChangeShapeType="1"/>
          </p:cNvSpPr>
          <p:nvPr/>
        </p:nvSpPr>
        <p:spPr bwMode="auto">
          <a:xfrm flipH="1">
            <a:off x="9353550" y="4373563"/>
            <a:ext cx="307975" cy="612775"/>
          </a:xfrm>
          <a:prstGeom prst="line">
            <a:avLst/>
          </a:prstGeom>
          <a:noFill/>
          <a:ln w="9525">
            <a:solidFill>
              <a:schemeClr val="bg1"/>
            </a:solidFill>
            <a:prstDash val="dash"/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Palatino"/>
              <a:cs typeface="Palatino"/>
            </a:endParaRPr>
          </a:p>
        </p:txBody>
      </p:sp>
      <p:sp>
        <p:nvSpPr>
          <p:cNvPr id="14345" name="Text Box 19"/>
          <p:cNvSpPr txBox="1">
            <a:spLocks noChangeArrowheads="1"/>
          </p:cNvSpPr>
          <p:nvPr/>
        </p:nvSpPr>
        <p:spPr bwMode="auto">
          <a:xfrm>
            <a:off x="9829800" y="3695700"/>
            <a:ext cx="762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latin typeface="Palatino"/>
                <a:cs typeface="Palatino"/>
                <a:sym typeface="Symbol" pitchFamily="18" charset="2"/>
              </a:rPr>
              <a:t>(s)</a:t>
            </a:r>
            <a:endParaRPr lang="en-US" dirty="0">
              <a:latin typeface="Palatino"/>
              <a:cs typeface="Palatino"/>
            </a:endParaRPr>
          </a:p>
        </p:txBody>
      </p:sp>
      <p:sp>
        <p:nvSpPr>
          <p:cNvPr id="14346" name="Text Box 20"/>
          <p:cNvSpPr txBox="1">
            <a:spLocks noChangeArrowheads="1"/>
          </p:cNvSpPr>
          <p:nvPr/>
        </p:nvSpPr>
        <p:spPr bwMode="auto">
          <a:xfrm>
            <a:off x="10134600" y="3252788"/>
            <a:ext cx="20478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solidFill>
                  <a:srgbClr val="3333FF"/>
                </a:solidFill>
                <a:latin typeface="Palatino"/>
                <a:cs typeface="Palatino"/>
              </a:rPr>
              <a:t>s</a:t>
            </a:r>
          </a:p>
        </p:txBody>
      </p:sp>
      <p:sp>
        <p:nvSpPr>
          <p:cNvPr id="14347" name="Text Box 21"/>
          <p:cNvSpPr txBox="1">
            <a:spLocks noChangeArrowheads="1"/>
          </p:cNvSpPr>
          <p:nvPr/>
        </p:nvSpPr>
        <p:spPr bwMode="auto">
          <a:xfrm>
            <a:off x="9753600" y="4076700"/>
            <a:ext cx="8874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solidFill>
                  <a:srgbClr val="008000"/>
                </a:solidFill>
                <a:latin typeface="Palatino"/>
                <a:cs typeface="Palatino"/>
              </a:rPr>
              <a:t>s, </a:t>
            </a:r>
            <a:r>
              <a:rPr lang="en-US" dirty="0">
                <a:solidFill>
                  <a:srgbClr val="008000"/>
                </a:solidFill>
                <a:latin typeface="Palatino"/>
                <a:cs typeface="Palatino"/>
                <a:sym typeface="Symbol" pitchFamily="18" charset="2"/>
              </a:rPr>
              <a:t>(s)</a:t>
            </a:r>
          </a:p>
        </p:txBody>
      </p:sp>
      <p:pic>
        <p:nvPicPr>
          <p:cNvPr id="60" name="Picture 59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/>
          <a:stretch>
            <a:fillRect/>
          </a:stretch>
        </p:blipFill>
        <p:spPr bwMode="auto">
          <a:xfrm>
            <a:off x="1548658" y="5407025"/>
            <a:ext cx="3454166" cy="765990"/>
          </a:xfrm>
          <a:prstGeom prst="rect">
            <a:avLst/>
          </a:prstGeom>
          <a:noFill/>
          <a:ln/>
          <a:effectLst/>
        </p:spPr>
      </p:pic>
      <p:grpSp>
        <p:nvGrpSpPr>
          <p:cNvPr id="2" name="Group 28"/>
          <p:cNvGrpSpPr>
            <a:grpSpLocks/>
          </p:cNvGrpSpPr>
          <p:nvPr/>
        </p:nvGrpSpPr>
        <p:grpSpPr bwMode="auto">
          <a:xfrm>
            <a:off x="9661525" y="4373563"/>
            <a:ext cx="854075" cy="910669"/>
            <a:chOff x="7223125" y="3529013"/>
            <a:chExt cx="854075" cy="910669"/>
          </a:xfrm>
        </p:grpSpPr>
        <p:sp>
          <p:nvSpPr>
            <p:cNvPr id="14373" name="Line 18"/>
            <p:cNvSpPr>
              <a:spLocks noChangeShapeType="1"/>
            </p:cNvSpPr>
            <p:nvPr/>
          </p:nvSpPr>
          <p:spPr bwMode="auto">
            <a:xfrm>
              <a:off x="7223125" y="3529013"/>
              <a:ext cx="296863" cy="61277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latin typeface="Palatino"/>
                <a:cs typeface="Palatino"/>
              </a:endParaRPr>
            </a:p>
          </p:txBody>
        </p:sp>
        <p:sp>
          <p:nvSpPr>
            <p:cNvPr id="14374" name="AutoShape 23"/>
            <p:cNvSpPr>
              <a:spLocks noChangeArrowheads="1"/>
            </p:cNvSpPr>
            <p:nvPr/>
          </p:nvSpPr>
          <p:spPr bwMode="auto">
            <a:xfrm>
              <a:off x="7383463" y="4151313"/>
              <a:ext cx="244475" cy="195262"/>
            </a:xfrm>
            <a:prstGeom prst="triangle">
              <a:avLst>
                <a:gd name="adj" fmla="val 50000"/>
              </a:avLst>
            </a:prstGeom>
            <a:solidFill>
              <a:srgbClr val="CCE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r" rtl="1"/>
              <a:endParaRPr lang="en-US">
                <a:latin typeface="Palatino"/>
                <a:cs typeface="Palatino"/>
              </a:endParaRPr>
            </a:p>
          </p:txBody>
        </p:sp>
        <p:sp>
          <p:nvSpPr>
            <p:cNvPr id="14375" name="Text Box 24"/>
            <p:cNvSpPr txBox="1">
              <a:spLocks noChangeArrowheads="1"/>
            </p:cNvSpPr>
            <p:nvPr/>
          </p:nvSpPr>
          <p:spPr bwMode="auto">
            <a:xfrm>
              <a:off x="7551738" y="4070350"/>
              <a:ext cx="525462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 rtl="1">
                <a:spcBef>
                  <a:spcPct val="50000"/>
                </a:spcBef>
              </a:pPr>
              <a:r>
                <a:rPr lang="en-US" dirty="0">
                  <a:solidFill>
                    <a:srgbClr val="3333FF"/>
                  </a:solidFill>
                  <a:latin typeface="Palatino"/>
                  <a:cs typeface="Palatino"/>
                </a:rPr>
                <a:t>s</a:t>
              </a:r>
              <a:r>
                <a:rPr lang="en-US" baseline="-25000" dirty="0">
                  <a:solidFill>
                    <a:srgbClr val="3333FF"/>
                  </a:solidFill>
                  <a:latin typeface="Palatino"/>
                  <a:cs typeface="Palatino"/>
                </a:rPr>
                <a:t>1</a:t>
              </a:r>
              <a:r>
                <a:rPr lang="en-US" dirty="0">
                  <a:solidFill>
                    <a:srgbClr val="3333FF"/>
                  </a:solidFill>
                  <a:latin typeface="Palatino"/>
                  <a:cs typeface="Palatino"/>
                </a:rPr>
                <a:t>'</a:t>
              </a:r>
            </a:p>
          </p:txBody>
        </p:sp>
      </p:grpSp>
      <p:pic>
        <p:nvPicPr>
          <p:cNvPr id="56" name="Picture 55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/>
          <a:stretch>
            <a:fillRect/>
          </a:stretch>
        </p:blipFill>
        <p:spPr bwMode="auto">
          <a:xfrm>
            <a:off x="1587933" y="3308350"/>
            <a:ext cx="5118817" cy="375602"/>
          </a:xfrm>
          <a:prstGeom prst="rect">
            <a:avLst/>
          </a:prstGeom>
          <a:noFill/>
          <a:ln/>
          <a:effectLst/>
        </p:spPr>
      </p:pic>
      <p:pic>
        <p:nvPicPr>
          <p:cNvPr id="57" name="Picture 56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 cstate="print"/>
          <a:stretch>
            <a:fillRect/>
          </a:stretch>
        </p:blipFill>
        <p:spPr bwMode="auto">
          <a:xfrm>
            <a:off x="1575088" y="3862387"/>
            <a:ext cx="5117520" cy="375507"/>
          </a:xfrm>
          <a:prstGeom prst="rect">
            <a:avLst/>
          </a:prstGeom>
          <a:noFill/>
          <a:ln/>
          <a:effectLst/>
        </p:spPr>
      </p:pic>
      <p:pic>
        <p:nvPicPr>
          <p:cNvPr id="61" name="Picture 60" descr="txp_fi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 cstate="print"/>
          <a:stretch>
            <a:fillRect/>
          </a:stretch>
        </p:blipFill>
        <p:spPr bwMode="auto">
          <a:xfrm>
            <a:off x="1590229" y="4603750"/>
            <a:ext cx="5117396" cy="375498"/>
          </a:xfrm>
          <a:prstGeom prst="rect">
            <a:avLst/>
          </a:prstGeom>
          <a:noFill/>
          <a:ln/>
          <a:effectLst/>
        </p:spPr>
      </p:pic>
      <p:pic>
        <p:nvPicPr>
          <p:cNvPr id="52" name="Picture 51" descr="txp_fi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 cstate="print"/>
          <a:stretch>
            <a:fillRect/>
          </a:stretch>
        </p:blipFill>
        <p:spPr bwMode="auto">
          <a:xfrm>
            <a:off x="1833411" y="4391025"/>
            <a:ext cx="330501" cy="60336"/>
          </a:xfrm>
          <a:prstGeom prst="rect">
            <a:avLst/>
          </a:prstGeom>
          <a:noFill/>
          <a:ln/>
          <a:effectLst/>
        </p:spPr>
      </p:pic>
      <p:pic>
        <p:nvPicPr>
          <p:cNvPr id="55" name="Picture 54" descr="txp_fig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4" cstate="print"/>
          <a:stretch>
            <a:fillRect/>
          </a:stretch>
        </p:blipFill>
        <p:spPr bwMode="auto">
          <a:xfrm>
            <a:off x="1494115" y="1905000"/>
            <a:ext cx="7416560" cy="645897"/>
          </a:xfrm>
          <a:prstGeom prst="rect">
            <a:avLst/>
          </a:prstGeom>
          <a:noFill/>
          <a:ln/>
          <a:effectLst/>
        </p:spPr>
      </p:pic>
      <p:sp>
        <p:nvSpPr>
          <p:cNvPr id="14355" name="Line 17"/>
          <p:cNvSpPr>
            <a:spLocks noChangeShapeType="1"/>
          </p:cNvSpPr>
          <p:nvPr/>
        </p:nvSpPr>
        <p:spPr bwMode="auto">
          <a:xfrm flipH="1">
            <a:off x="8610600" y="4206875"/>
            <a:ext cx="307975" cy="612775"/>
          </a:xfrm>
          <a:prstGeom prst="line">
            <a:avLst/>
          </a:prstGeom>
          <a:noFill/>
          <a:ln w="9525">
            <a:solidFill>
              <a:schemeClr val="bg1"/>
            </a:solidFill>
            <a:prstDash val="dash"/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Palatino"/>
              <a:cs typeface="Palatino"/>
            </a:endParaRPr>
          </a:p>
        </p:txBody>
      </p:sp>
      <p:sp>
        <p:nvSpPr>
          <p:cNvPr id="42" name="Line 18"/>
          <p:cNvSpPr>
            <a:spLocks noChangeShapeType="1"/>
          </p:cNvSpPr>
          <p:nvPr/>
        </p:nvSpPr>
        <p:spPr bwMode="auto">
          <a:xfrm flipH="1">
            <a:off x="9215438" y="4395788"/>
            <a:ext cx="461962" cy="6159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Palatino"/>
              <a:cs typeface="Palatino"/>
            </a:endParaRPr>
          </a:p>
        </p:txBody>
      </p:sp>
      <p:sp>
        <p:nvSpPr>
          <p:cNvPr id="43" name="AutoShape 23"/>
          <p:cNvSpPr>
            <a:spLocks noChangeArrowheads="1"/>
          </p:cNvSpPr>
          <p:nvPr/>
        </p:nvSpPr>
        <p:spPr bwMode="auto">
          <a:xfrm>
            <a:off x="9078913" y="5021263"/>
            <a:ext cx="244475" cy="195262"/>
          </a:xfrm>
          <a:prstGeom prst="triangle">
            <a:avLst>
              <a:gd name="adj" fmla="val 50000"/>
            </a:avLst>
          </a:prstGeom>
          <a:solidFill>
            <a:srgbClr val="CCE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r" rtl="1"/>
            <a:endParaRPr lang="en-US">
              <a:latin typeface="Palatino"/>
              <a:cs typeface="Palatino"/>
            </a:endParaRPr>
          </a:p>
        </p:txBody>
      </p:sp>
      <p:sp>
        <p:nvSpPr>
          <p:cNvPr id="44" name="Text Box 24"/>
          <p:cNvSpPr txBox="1">
            <a:spLocks noChangeArrowheads="1"/>
          </p:cNvSpPr>
          <p:nvPr/>
        </p:nvSpPr>
        <p:spPr bwMode="auto">
          <a:xfrm>
            <a:off x="9247188" y="4940300"/>
            <a:ext cx="52546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rtl="1">
              <a:spcBef>
                <a:spcPct val="50000"/>
              </a:spcBef>
            </a:pPr>
            <a:r>
              <a:rPr lang="en-US" dirty="0">
                <a:solidFill>
                  <a:srgbClr val="3333FF"/>
                </a:solidFill>
                <a:latin typeface="Palatino"/>
                <a:cs typeface="Palatino"/>
              </a:rPr>
              <a:t>s</a:t>
            </a:r>
            <a:r>
              <a:rPr lang="en-US" baseline="-25000" dirty="0">
                <a:solidFill>
                  <a:srgbClr val="3333FF"/>
                </a:solidFill>
                <a:latin typeface="Palatino"/>
                <a:cs typeface="Palatino"/>
              </a:rPr>
              <a:t>2</a:t>
            </a:r>
            <a:r>
              <a:rPr lang="en-US" dirty="0">
                <a:solidFill>
                  <a:srgbClr val="3333FF"/>
                </a:solidFill>
                <a:latin typeface="Palatino"/>
                <a:cs typeface="Palatino"/>
              </a:rPr>
              <a:t>'</a:t>
            </a:r>
          </a:p>
        </p:txBody>
      </p:sp>
      <p:sp>
        <p:nvSpPr>
          <p:cNvPr id="14359" name="Line 17"/>
          <p:cNvSpPr>
            <a:spLocks noChangeShapeType="1"/>
          </p:cNvSpPr>
          <p:nvPr/>
        </p:nvSpPr>
        <p:spPr bwMode="auto">
          <a:xfrm flipH="1">
            <a:off x="10115550" y="4395788"/>
            <a:ext cx="307975" cy="612775"/>
          </a:xfrm>
          <a:prstGeom prst="line">
            <a:avLst/>
          </a:prstGeom>
          <a:noFill/>
          <a:ln w="9525">
            <a:solidFill>
              <a:schemeClr val="bg1"/>
            </a:solidFill>
            <a:prstDash val="dash"/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Palatino"/>
              <a:cs typeface="Palatino"/>
            </a:endParaRPr>
          </a:p>
        </p:txBody>
      </p:sp>
      <p:sp>
        <p:nvSpPr>
          <p:cNvPr id="46" name="Line 18"/>
          <p:cNvSpPr>
            <a:spLocks noChangeShapeType="1"/>
          </p:cNvSpPr>
          <p:nvPr/>
        </p:nvSpPr>
        <p:spPr bwMode="auto">
          <a:xfrm>
            <a:off x="9677400" y="4395788"/>
            <a:ext cx="1042988" cy="6127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Palatino"/>
              <a:cs typeface="Palatino"/>
            </a:endParaRPr>
          </a:p>
        </p:txBody>
      </p:sp>
      <p:sp>
        <p:nvSpPr>
          <p:cNvPr id="47" name="AutoShape 23"/>
          <p:cNvSpPr>
            <a:spLocks noChangeArrowheads="1"/>
          </p:cNvSpPr>
          <p:nvPr/>
        </p:nvSpPr>
        <p:spPr bwMode="auto">
          <a:xfrm>
            <a:off x="10583863" y="5018088"/>
            <a:ext cx="244475" cy="195262"/>
          </a:xfrm>
          <a:prstGeom prst="triangle">
            <a:avLst>
              <a:gd name="adj" fmla="val 50000"/>
            </a:avLst>
          </a:prstGeom>
          <a:solidFill>
            <a:srgbClr val="CCE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r" rtl="1"/>
            <a:endParaRPr lang="en-US">
              <a:latin typeface="Palatino"/>
              <a:cs typeface="Palatino"/>
            </a:endParaRPr>
          </a:p>
        </p:txBody>
      </p:sp>
      <p:sp>
        <p:nvSpPr>
          <p:cNvPr id="48" name="Text Box 24"/>
          <p:cNvSpPr txBox="1">
            <a:spLocks noChangeArrowheads="1"/>
          </p:cNvSpPr>
          <p:nvPr/>
        </p:nvSpPr>
        <p:spPr bwMode="auto">
          <a:xfrm>
            <a:off x="10752138" y="4937125"/>
            <a:ext cx="52546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rtl="1">
              <a:spcBef>
                <a:spcPct val="50000"/>
              </a:spcBef>
            </a:pPr>
            <a:r>
              <a:rPr lang="en-US" dirty="0">
                <a:solidFill>
                  <a:srgbClr val="3333FF"/>
                </a:solidFill>
                <a:latin typeface="Palatino"/>
                <a:cs typeface="Palatino"/>
              </a:rPr>
              <a:t>s</a:t>
            </a:r>
            <a:r>
              <a:rPr lang="en-US" baseline="-25000" dirty="0">
                <a:solidFill>
                  <a:srgbClr val="3333FF"/>
                </a:solidFill>
                <a:latin typeface="Palatino"/>
                <a:cs typeface="Palatino"/>
              </a:rPr>
              <a:t>3</a:t>
            </a:r>
            <a:r>
              <a:rPr lang="en-US" dirty="0">
                <a:solidFill>
                  <a:srgbClr val="3333FF"/>
                </a:solidFill>
                <a:latin typeface="Palatino"/>
                <a:cs typeface="Palatino"/>
              </a:rPr>
              <a:t>'</a:t>
            </a:r>
          </a:p>
        </p:txBody>
      </p:sp>
      <p:grpSp>
        <p:nvGrpSpPr>
          <p:cNvPr id="3" name="Group 44"/>
          <p:cNvGrpSpPr>
            <a:grpSpLocks/>
          </p:cNvGrpSpPr>
          <p:nvPr/>
        </p:nvGrpSpPr>
        <p:grpSpPr bwMode="auto">
          <a:xfrm>
            <a:off x="8799513" y="4425950"/>
            <a:ext cx="1716087" cy="860425"/>
            <a:chOff x="6172200" y="2978150"/>
            <a:chExt cx="1716088" cy="860425"/>
          </a:xfrm>
        </p:grpSpPr>
        <p:grpSp>
          <p:nvGrpSpPr>
            <p:cNvPr id="14365" name="Group 14"/>
            <p:cNvGrpSpPr>
              <a:grpSpLocks/>
            </p:cNvGrpSpPr>
            <p:nvPr/>
          </p:nvGrpSpPr>
          <p:grpSpPr bwMode="auto">
            <a:xfrm>
              <a:off x="6210300" y="2978150"/>
              <a:ext cx="1677988" cy="612775"/>
              <a:chOff x="1536" y="2400"/>
              <a:chExt cx="1584" cy="624"/>
            </a:xfrm>
          </p:grpSpPr>
          <p:sp>
            <p:nvSpPr>
              <p:cNvPr id="14369" name="Line 15"/>
              <p:cNvSpPr>
                <a:spLocks noChangeShapeType="1"/>
              </p:cNvSpPr>
              <p:nvPr/>
            </p:nvSpPr>
            <p:spPr bwMode="auto">
              <a:xfrm flipH="1">
                <a:off x="1536" y="2400"/>
                <a:ext cx="776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>
                  <a:latin typeface="Palatino"/>
                  <a:cs typeface="Palatino"/>
                </a:endParaRPr>
              </a:p>
            </p:txBody>
          </p:sp>
          <p:sp>
            <p:nvSpPr>
              <p:cNvPr id="14370" name="Line 16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808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>
                  <a:latin typeface="Palatino"/>
                  <a:cs typeface="Palatino"/>
                </a:endParaRPr>
              </a:p>
            </p:txBody>
          </p:sp>
          <p:sp>
            <p:nvSpPr>
              <p:cNvPr id="14371" name="Line 17"/>
              <p:cNvSpPr>
                <a:spLocks noChangeShapeType="1"/>
              </p:cNvSpPr>
              <p:nvPr/>
            </p:nvSpPr>
            <p:spPr bwMode="auto">
              <a:xfrm flipH="1">
                <a:off x="2021" y="2400"/>
                <a:ext cx="291" cy="624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>
                  <a:latin typeface="Palatino"/>
                  <a:cs typeface="Palatino"/>
                </a:endParaRPr>
              </a:p>
            </p:txBody>
          </p:sp>
          <p:sp>
            <p:nvSpPr>
              <p:cNvPr id="14372" name="Line 18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280" cy="62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>
                  <a:latin typeface="Palatino"/>
                  <a:cs typeface="Palatino"/>
                </a:endParaRPr>
              </a:p>
            </p:txBody>
          </p:sp>
        </p:grpSp>
        <p:sp>
          <p:nvSpPr>
            <p:cNvPr id="14366" name="Text Box 22"/>
            <p:cNvSpPr txBox="1">
              <a:spLocks noChangeArrowheads="1"/>
            </p:cNvSpPr>
            <p:nvPr/>
          </p:nvSpPr>
          <p:spPr bwMode="auto">
            <a:xfrm>
              <a:off x="6172200" y="3135313"/>
              <a:ext cx="1257300" cy="369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dirty="0">
                  <a:latin typeface="Palatino"/>
                  <a:cs typeface="Palatino"/>
                </a:rPr>
                <a:t>s,</a:t>
              </a:r>
              <a:r>
                <a:rPr lang="en-US" dirty="0">
                  <a:latin typeface="Palatino"/>
                  <a:cs typeface="Palatino"/>
                  <a:sym typeface="Symbol" pitchFamily="18" charset="2"/>
                </a:rPr>
                <a:t> (s)</a:t>
              </a:r>
              <a:r>
                <a:rPr lang="en-US" dirty="0">
                  <a:latin typeface="Palatino"/>
                  <a:cs typeface="Palatino"/>
                </a:rPr>
                <a:t>,s’</a:t>
              </a:r>
            </a:p>
          </p:txBody>
        </p:sp>
        <p:sp>
          <p:nvSpPr>
            <p:cNvPr id="14367" name="AutoShape 23"/>
            <p:cNvSpPr>
              <a:spLocks noChangeArrowheads="1"/>
            </p:cNvSpPr>
            <p:nvPr/>
          </p:nvSpPr>
          <p:spPr bwMode="auto">
            <a:xfrm>
              <a:off x="7192963" y="3567112"/>
              <a:ext cx="244475" cy="195263"/>
            </a:xfrm>
            <a:prstGeom prst="triangle">
              <a:avLst>
                <a:gd name="adj" fmla="val 50000"/>
              </a:avLst>
            </a:prstGeom>
            <a:solidFill>
              <a:srgbClr val="CCE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r" rtl="1"/>
              <a:endParaRPr lang="en-US">
                <a:latin typeface="Palatino"/>
                <a:cs typeface="Palatino"/>
              </a:endParaRPr>
            </a:p>
          </p:txBody>
        </p:sp>
        <p:sp>
          <p:nvSpPr>
            <p:cNvPr id="14368" name="Text Box 24"/>
            <p:cNvSpPr txBox="1">
              <a:spLocks noChangeArrowheads="1"/>
            </p:cNvSpPr>
            <p:nvPr/>
          </p:nvSpPr>
          <p:spPr bwMode="auto">
            <a:xfrm>
              <a:off x="7421563" y="3471863"/>
              <a:ext cx="373062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 rtl="1">
                <a:spcBef>
                  <a:spcPct val="50000"/>
                </a:spcBef>
              </a:pPr>
              <a:r>
                <a:rPr lang="en-US" dirty="0">
                  <a:solidFill>
                    <a:srgbClr val="3333FF"/>
                  </a:solidFill>
                  <a:latin typeface="Palatino"/>
                  <a:cs typeface="Palatino"/>
                </a:rPr>
                <a:t>s'</a:t>
              </a:r>
            </a:p>
          </p:txBody>
        </p:sp>
      </p:grpSp>
      <p:sp>
        <p:nvSpPr>
          <p:cNvPr id="49" name="TextBox 48"/>
          <p:cNvSpPr txBox="1">
            <a:spLocks noChangeArrowheads="1"/>
          </p:cNvSpPr>
          <p:nvPr/>
        </p:nvSpPr>
        <p:spPr bwMode="auto">
          <a:xfrm>
            <a:off x="8610600" y="5562600"/>
            <a:ext cx="29718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000" i="1" dirty="0">
                <a:latin typeface="Palatino"/>
                <a:cs typeface="Palatino"/>
              </a:rPr>
              <a:t>Almost!  But we can’t rewind time to get sample after sample from state s.</a:t>
            </a:r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43800" y="2978480"/>
            <a:ext cx="4191000" cy="368857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1" grpId="0" animBg="1"/>
      <p:bldP spid="14342" grpId="0" animBg="1"/>
      <p:bldP spid="14343" grpId="0" animBg="1"/>
      <p:bldP spid="14345" grpId="0"/>
      <p:bldP spid="14346" grpId="0"/>
      <p:bldP spid="14347" grpId="0"/>
      <p:bldP spid="42" grpId="0" animBg="1"/>
      <p:bldP spid="43" grpId="0" animBg="1"/>
      <p:bldP spid="44" grpId="0"/>
      <p:bldP spid="46" grpId="0" animBg="1"/>
      <p:bldP spid="47" grpId="0" animBg="1"/>
      <p:bldP spid="48" grpId="0"/>
      <p:bldP spid="4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Temporal Difference Value Learning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295400"/>
            <a:ext cx="8686800" cy="2819400"/>
          </a:xfrm>
        </p:spPr>
        <p:txBody>
          <a:bodyPr/>
          <a:lstStyle/>
          <a:p>
            <a:r>
              <a:rPr lang="en-US" sz="2400" dirty="0"/>
              <a:t>Big idea: learn from every experience!</a:t>
            </a:r>
          </a:p>
          <a:p>
            <a:pPr lvl="1"/>
            <a:r>
              <a:rPr lang="en-US" sz="2000" dirty="0"/>
              <a:t>Update V(s) each time we experience a transition (s, a, s’, r)</a:t>
            </a:r>
          </a:p>
          <a:p>
            <a:pPr lvl="1"/>
            <a:r>
              <a:rPr lang="en-US" sz="2000" dirty="0"/>
              <a:t>Likely outcomes s’ will contribute updates more often</a:t>
            </a:r>
          </a:p>
          <a:p>
            <a:pPr lvl="1">
              <a:buFont typeface="Wingdings" pitchFamily="2" charset="2"/>
              <a:buNone/>
            </a:pPr>
            <a:endParaRPr lang="en-US" sz="2000" dirty="0"/>
          </a:p>
          <a:p>
            <a:r>
              <a:rPr lang="en-US" sz="2400" dirty="0"/>
              <a:t>Temporal difference learning of values</a:t>
            </a:r>
          </a:p>
          <a:p>
            <a:pPr lvl="1"/>
            <a:r>
              <a:rPr lang="en-US" sz="2000" dirty="0"/>
              <a:t>Policy still fixed, still doing evaluation!</a:t>
            </a:r>
          </a:p>
          <a:p>
            <a:pPr lvl="1"/>
            <a:r>
              <a:rPr lang="en-US" sz="2000" dirty="0"/>
              <a:t>Move values toward value of whatever successor occurs: running average</a:t>
            </a:r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endParaRPr lang="en-US" sz="2400" dirty="0"/>
          </a:p>
        </p:txBody>
      </p:sp>
      <p:pic>
        <p:nvPicPr>
          <p:cNvPr id="23" name="Picture 22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/>
          <a:stretch>
            <a:fillRect/>
          </a:stretch>
        </p:blipFill>
        <p:spPr bwMode="auto">
          <a:xfrm>
            <a:off x="4425795" y="4329000"/>
            <a:ext cx="4789797" cy="330611"/>
          </a:xfrm>
          <a:prstGeom prst="rect">
            <a:avLst/>
          </a:prstGeom>
          <a:noFill/>
          <a:ln/>
          <a:effectLst/>
        </p:spPr>
      </p:pic>
      <p:pic>
        <p:nvPicPr>
          <p:cNvPr id="24" name="Picture 23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/>
          <a:stretch>
            <a:fillRect/>
          </a:stretch>
        </p:blipFill>
        <p:spPr bwMode="auto">
          <a:xfrm>
            <a:off x="4422769" y="5087825"/>
            <a:ext cx="5181610" cy="300083"/>
          </a:xfrm>
          <a:prstGeom prst="rect">
            <a:avLst/>
          </a:prstGeom>
          <a:noFill/>
          <a:ln/>
          <a:effectLst/>
        </p:spPr>
      </p:pic>
      <p:grpSp>
        <p:nvGrpSpPr>
          <p:cNvPr id="22" name="Group 21"/>
          <p:cNvGrpSpPr/>
          <p:nvPr/>
        </p:nvGrpSpPr>
        <p:grpSpPr>
          <a:xfrm>
            <a:off x="9296402" y="1371600"/>
            <a:ext cx="1857674" cy="2366665"/>
            <a:chOff x="9532815" y="1447800"/>
            <a:chExt cx="1575852" cy="2007625"/>
          </a:xfrm>
        </p:grpSpPr>
        <p:sp>
          <p:nvSpPr>
            <p:cNvPr id="15367" name="AutoShape 7"/>
            <p:cNvSpPr>
              <a:spLocks noChangeArrowheads="1"/>
            </p:cNvSpPr>
            <p:nvPr/>
          </p:nvSpPr>
          <p:spPr bwMode="auto">
            <a:xfrm>
              <a:off x="10310812" y="1585913"/>
              <a:ext cx="246063" cy="196850"/>
            </a:xfrm>
            <a:prstGeom prst="triangle">
              <a:avLst>
                <a:gd name="adj" fmla="val 50000"/>
              </a:avLst>
            </a:prstGeom>
            <a:solidFill>
              <a:srgbClr val="CCE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400">
                <a:latin typeface="Palatino"/>
                <a:cs typeface="Palatino"/>
              </a:endParaRPr>
            </a:p>
          </p:txBody>
        </p:sp>
        <p:sp>
          <p:nvSpPr>
            <p:cNvPr id="15368" name="Line 11"/>
            <p:cNvSpPr>
              <a:spLocks noChangeShapeType="1"/>
            </p:cNvSpPr>
            <p:nvPr/>
          </p:nvSpPr>
          <p:spPr bwMode="auto">
            <a:xfrm flipH="1">
              <a:off x="10066337" y="1790700"/>
              <a:ext cx="368300" cy="57308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2400">
                <a:latin typeface="Palatino"/>
                <a:cs typeface="Palatino"/>
              </a:endParaRPr>
            </a:p>
          </p:txBody>
        </p:sp>
        <p:sp>
          <p:nvSpPr>
            <p:cNvPr id="15369" name="Oval 13"/>
            <p:cNvSpPr>
              <a:spLocks noChangeArrowheads="1"/>
            </p:cNvSpPr>
            <p:nvPr/>
          </p:nvSpPr>
          <p:spPr bwMode="auto">
            <a:xfrm>
              <a:off x="9983787" y="2363788"/>
              <a:ext cx="204788" cy="204787"/>
            </a:xfrm>
            <a:prstGeom prst="ellipse">
              <a:avLst/>
            </a:prstGeom>
            <a:solidFill>
              <a:srgbClr val="B5E3C8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400">
                <a:latin typeface="Palatino"/>
                <a:cs typeface="Palatino"/>
              </a:endParaRPr>
            </a:p>
          </p:txBody>
        </p:sp>
        <p:sp>
          <p:nvSpPr>
            <p:cNvPr id="15370" name="Line 17"/>
            <p:cNvSpPr>
              <a:spLocks noChangeShapeType="1"/>
            </p:cNvSpPr>
            <p:nvPr/>
          </p:nvSpPr>
          <p:spPr bwMode="auto">
            <a:xfrm flipH="1">
              <a:off x="9761537" y="2568575"/>
              <a:ext cx="307975" cy="612775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2400">
                <a:latin typeface="Palatino"/>
                <a:cs typeface="Palatino"/>
              </a:endParaRPr>
            </a:p>
          </p:txBody>
        </p:sp>
        <p:sp>
          <p:nvSpPr>
            <p:cNvPr id="15371" name="Line 18"/>
            <p:cNvSpPr>
              <a:spLocks noChangeShapeType="1"/>
            </p:cNvSpPr>
            <p:nvPr/>
          </p:nvSpPr>
          <p:spPr bwMode="auto">
            <a:xfrm>
              <a:off x="10069512" y="2568575"/>
              <a:ext cx="296863" cy="61277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2400">
                <a:latin typeface="Palatino"/>
                <a:cs typeface="Palatino"/>
              </a:endParaRPr>
            </a:p>
          </p:txBody>
        </p:sp>
        <p:sp>
          <p:nvSpPr>
            <p:cNvPr id="15372" name="Text Box 19"/>
            <p:cNvSpPr txBox="1">
              <a:spLocks noChangeArrowheads="1"/>
            </p:cNvSpPr>
            <p:nvPr/>
          </p:nvSpPr>
          <p:spPr bwMode="auto">
            <a:xfrm>
              <a:off x="9532815" y="1835639"/>
              <a:ext cx="762001" cy="3916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latin typeface="Palatino"/>
                  <a:cs typeface="Palatino"/>
                  <a:sym typeface="Symbol" pitchFamily="18" charset="2"/>
                </a:rPr>
                <a:t>(s)</a:t>
              </a:r>
              <a:endParaRPr lang="en-US" sz="2400" dirty="0">
                <a:latin typeface="Palatino"/>
                <a:cs typeface="Palatino"/>
              </a:endParaRPr>
            </a:p>
          </p:txBody>
        </p:sp>
        <p:sp>
          <p:nvSpPr>
            <p:cNvPr id="15373" name="Text Box 20"/>
            <p:cNvSpPr txBox="1">
              <a:spLocks noChangeArrowheads="1"/>
            </p:cNvSpPr>
            <p:nvPr/>
          </p:nvSpPr>
          <p:spPr bwMode="auto">
            <a:xfrm>
              <a:off x="10542587" y="1447800"/>
              <a:ext cx="204788" cy="3916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>
                  <a:solidFill>
                    <a:srgbClr val="3333FF"/>
                  </a:solidFill>
                  <a:latin typeface="Palatino"/>
                  <a:cs typeface="Palatino"/>
                </a:rPr>
                <a:t>s</a:t>
              </a:r>
            </a:p>
          </p:txBody>
        </p:sp>
        <p:sp>
          <p:nvSpPr>
            <p:cNvPr id="15374" name="Text Box 21"/>
            <p:cNvSpPr txBox="1">
              <a:spLocks noChangeArrowheads="1"/>
            </p:cNvSpPr>
            <p:nvPr/>
          </p:nvSpPr>
          <p:spPr bwMode="auto">
            <a:xfrm>
              <a:off x="10221254" y="2245854"/>
              <a:ext cx="887413" cy="3916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solidFill>
                    <a:srgbClr val="008000"/>
                  </a:solidFill>
                  <a:latin typeface="Palatino"/>
                  <a:cs typeface="Palatino"/>
                </a:rPr>
                <a:t>s, </a:t>
              </a:r>
              <a:r>
                <a:rPr lang="en-US" sz="2400" dirty="0">
                  <a:solidFill>
                    <a:srgbClr val="008000"/>
                  </a:solidFill>
                  <a:latin typeface="Palatino"/>
                  <a:cs typeface="Palatino"/>
                  <a:sym typeface="Symbol" pitchFamily="18" charset="2"/>
                </a:rPr>
                <a:t>(s)</a:t>
              </a:r>
            </a:p>
          </p:txBody>
        </p:sp>
        <p:sp>
          <p:nvSpPr>
            <p:cNvPr id="15375" name="AutoShape 23"/>
            <p:cNvSpPr>
              <a:spLocks noChangeArrowheads="1"/>
            </p:cNvSpPr>
            <p:nvPr/>
          </p:nvSpPr>
          <p:spPr bwMode="auto">
            <a:xfrm>
              <a:off x="10229850" y="3190875"/>
              <a:ext cx="244475" cy="195263"/>
            </a:xfrm>
            <a:prstGeom prst="triangle">
              <a:avLst>
                <a:gd name="adj" fmla="val 50000"/>
              </a:avLst>
            </a:prstGeom>
            <a:solidFill>
              <a:srgbClr val="CCE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r" rtl="1"/>
              <a:endParaRPr lang="en-US" sz="2400">
                <a:latin typeface="Palatino"/>
                <a:cs typeface="Palatino"/>
              </a:endParaRPr>
            </a:p>
          </p:txBody>
        </p:sp>
        <p:sp>
          <p:nvSpPr>
            <p:cNvPr id="15376" name="Text Box 24"/>
            <p:cNvSpPr txBox="1">
              <a:spLocks noChangeArrowheads="1"/>
            </p:cNvSpPr>
            <p:nvPr/>
          </p:nvSpPr>
          <p:spPr bwMode="auto">
            <a:xfrm>
              <a:off x="10308492" y="3063798"/>
              <a:ext cx="525463" cy="3916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 rtl="1">
                <a:spcBef>
                  <a:spcPct val="50000"/>
                </a:spcBef>
              </a:pPr>
              <a:r>
                <a:rPr lang="en-US" sz="2400" dirty="0">
                  <a:solidFill>
                    <a:srgbClr val="3333FF"/>
                  </a:solidFill>
                  <a:latin typeface="Palatino"/>
                  <a:cs typeface="Palatino"/>
                </a:rPr>
                <a:t>s’</a:t>
              </a:r>
            </a:p>
          </p:txBody>
        </p:sp>
        <p:sp>
          <p:nvSpPr>
            <p:cNvPr id="15377" name="Line 17"/>
            <p:cNvSpPr>
              <a:spLocks noChangeShapeType="1"/>
            </p:cNvSpPr>
            <p:nvPr/>
          </p:nvSpPr>
          <p:spPr bwMode="auto">
            <a:xfrm flipH="1">
              <a:off x="10523537" y="2590800"/>
              <a:ext cx="307975" cy="612775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2400">
                <a:latin typeface="Palatino"/>
                <a:cs typeface="Palatino"/>
              </a:endParaRPr>
            </a:p>
          </p:txBody>
        </p:sp>
      </p:grpSp>
      <p:pic>
        <p:nvPicPr>
          <p:cNvPr id="25" name="Picture 24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/>
          <a:stretch>
            <a:fillRect/>
          </a:stretch>
        </p:blipFill>
        <p:spPr bwMode="auto">
          <a:xfrm>
            <a:off x="4422619" y="5845062"/>
            <a:ext cx="5331136" cy="300029"/>
          </a:xfrm>
          <a:prstGeom prst="rect">
            <a:avLst/>
          </a:prstGeom>
          <a:noFill/>
          <a:ln/>
          <a:effectLst/>
        </p:spPr>
      </p:pic>
      <p:sp>
        <p:nvSpPr>
          <p:cNvPr id="15379" name="TextBox 19"/>
          <p:cNvSpPr txBox="1">
            <a:spLocks noChangeArrowheads="1"/>
          </p:cNvSpPr>
          <p:nvPr/>
        </p:nvSpPr>
        <p:spPr bwMode="auto">
          <a:xfrm>
            <a:off x="1868487" y="4271473"/>
            <a:ext cx="225284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>
                <a:latin typeface="Palatino"/>
                <a:cs typeface="Palatino"/>
              </a:rPr>
              <a:t>Sample of V(s):</a:t>
            </a:r>
          </a:p>
        </p:txBody>
      </p:sp>
      <p:sp>
        <p:nvSpPr>
          <p:cNvPr id="15380" name="TextBox 21"/>
          <p:cNvSpPr txBox="1">
            <a:spLocks noChangeArrowheads="1"/>
          </p:cNvSpPr>
          <p:nvPr/>
        </p:nvSpPr>
        <p:spPr bwMode="auto">
          <a:xfrm>
            <a:off x="1873007" y="4978400"/>
            <a:ext cx="225569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>
                <a:latin typeface="Palatino"/>
                <a:cs typeface="Palatino"/>
              </a:rPr>
              <a:t>Update to V(s):</a:t>
            </a:r>
          </a:p>
        </p:txBody>
      </p:sp>
      <p:sp>
        <p:nvSpPr>
          <p:cNvPr id="15381" name="TextBox 22"/>
          <p:cNvSpPr txBox="1">
            <a:spLocks noChangeArrowheads="1"/>
          </p:cNvSpPr>
          <p:nvPr/>
        </p:nvSpPr>
        <p:spPr bwMode="auto">
          <a:xfrm>
            <a:off x="1881799" y="5730875"/>
            <a:ext cx="203342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>
                <a:latin typeface="Palatino"/>
                <a:cs typeface="Palatino"/>
              </a:rPr>
              <a:t>Same update: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79" grpId="0"/>
      <p:bldP spid="15380" grpId="0"/>
      <p:bldP spid="1538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 pitchFamily="34" charset="-128"/>
              </a:rPr>
              <a:t>Reinforcement Learning</a:t>
            </a:r>
          </a:p>
        </p:txBody>
      </p:sp>
      <p:sp>
        <p:nvSpPr>
          <p:cNvPr id="24578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17637"/>
            <a:ext cx="11049000" cy="4525963"/>
          </a:xfrm>
        </p:spPr>
        <p:txBody>
          <a:bodyPr/>
          <a:lstStyle/>
          <a:p>
            <a:r>
              <a:rPr lang="en-US" sz="2800" dirty="0">
                <a:ea typeface="ＭＳ Ｐゴシック" pitchFamily="34" charset="-128"/>
              </a:rPr>
              <a:t>Still assume a Markov decision process (MDP):</a:t>
            </a:r>
          </a:p>
          <a:p>
            <a:pPr lvl="1"/>
            <a:r>
              <a:rPr lang="en-US" sz="2400" dirty="0">
                <a:ea typeface="ＭＳ Ｐゴシック" pitchFamily="34" charset="-128"/>
              </a:rPr>
              <a:t>A </a:t>
            </a:r>
            <a:r>
              <a:rPr lang="en-US" sz="2400" dirty="0">
                <a:solidFill>
                  <a:srgbClr val="CC0000"/>
                </a:solidFill>
                <a:ea typeface="ＭＳ Ｐゴシック" pitchFamily="34" charset="-128"/>
              </a:rPr>
              <a:t>set of states s </a:t>
            </a:r>
            <a:r>
              <a:rPr lang="en-US" sz="2400" dirty="0">
                <a:solidFill>
                  <a:srgbClr val="CC0000"/>
                </a:solidFill>
                <a:ea typeface="ＭＳ Ｐゴシック" pitchFamily="34" charset="-128"/>
                <a:sym typeface="Symbol" pitchFamily="18" charset="2"/>
              </a:rPr>
              <a:t> </a:t>
            </a:r>
            <a:r>
              <a:rPr lang="en-US" sz="2400" dirty="0">
                <a:solidFill>
                  <a:srgbClr val="CC0000"/>
                </a:solidFill>
                <a:ea typeface="ＭＳ Ｐゴシック" pitchFamily="34" charset="-128"/>
              </a:rPr>
              <a:t>S</a:t>
            </a:r>
          </a:p>
          <a:p>
            <a:pPr lvl="1"/>
            <a:r>
              <a:rPr lang="en-US" sz="2400" dirty="0">
                <a:ea typeface="ＭＳ Ｐゴシック" pitchFamily="34" charset="-128"/>
              </a:rPr>
              <a:t>A </a:t>
            </a:r>
            <a:r>
              <a:rPr lang="en-US" sz="2400" dirty="0">
                <a:solidFill>
                  <a:srgbClr val="CC0000"/>
                </a:solidFill>
                <a:ea typeface="ＭＳ Ｐゴシック" pitchFamily="34" charset="-128"/>
              </a:rPr>
              <a:t>set of actions (per state) A</a:t>
            </a:r>
          </a:p>
          <a:p>
            <a:pPr lvl="1"/>
            <a:r>
              <a:rPr lang="en-US" sz="2400" dirty="0">
                <a:ea typeface="ＭＳ Ｐゴシック" pitchFamily="34" charset="-128"/>
              </a:rPr>
              <a:t>A </a:t>
            </a:r>
            <a:r>
              <a:rPr lang="en-US" sz="2400" dirty="0">
                <a:solidFill>
                  <a:srgbClr val="CC0000"/>
                </a:solidFill>
                <a:ea typeface="ＭＳ Ｐゴシック" pitchFamily="34" charset="-128"/>
              </a:rPr>
              <a:t>model T(</a:t>
            </a:r>
            <a:r>
              <a:rPr lang="en-US" sz="2400" dirty="0" err="1">
                <a:solidFill>
                  <a:srgbClr val="CC0000"/>
                </a:solidFill>
                <a:ea typeface="ＭＳ Ｐゴシック" pitchFamily="34" charset="-128"/>
              </a:rPr>
              <a:t>s,a,s</a:t>
            </a:r>
            <a:r>
              <a:rPr lang="en-US" altLang="ja-JP" sz="2400" dirty="0">
                <a:solidFill>
                  <a:srgbClr val="CC0000"/>
                </a:solidFill>
                <a:ea typeface="ＭＳ Ｐゴシック" pitchFamily="34" charset="-128"/>
              </a:rPr>
              <a:t>’)</a:t>
            </a:r>
            <a:endParaRPr lang="en-US" altLang="ja-JP" sz="2400" dirty="0">
              <a:ea typeface="ＭＳ Ｐゴシック" pitchFamily="34" charset="-128"/>
            </a:endParaRPr>
          </a:p>
          <a:p>
            <a:pPr lvl="1"/>
            <a:r>
              <a:rPr lang="en-US" sz="2400" dirty="0">
                <a:ea typeface="ＭＳ Ｐゴシック" pitchFamily="34" charset="-128"/>
              </a:rPr>
              <a:t>A </a:t>
            </a:r>
            <a:r>
              <a:rPr lang="en-US" sz="2400" dirty="0">
                <a:solidFill>
                  <a:srgbClr val="CC0000"/>
                </a:solidFill>
                <a:ea typeface="ＭＳ Ｐゴシック" pitchFamily="34" charset="-128"/>
              </a:rPr>
              <a:t>reward function R(</a:t>
            </a:r>
            <a:r>
              <a:rPr lang="en-US" sz="2400" dirty="0" err="1">
                <a:solidFill>
                  <a:srgbClr val="CC0000"/>
                </a:solidFill>
                <a:ea typeface="ＭＳ Ｐゴシック" pitchFamily="34" charset="-128"/>
              </a:rPr>
              <a:t>s,a,s</a:t>
            </a:r>
            <a:r>
              <a:rPr lang="en-US" altLang="ja-JP" sz="2400" dirty="0">
                <a:solidFill>
                  <a:srgbClr val="CC0000"/>
                </a:solidFill>
                <a:ea typeface="ＭＳ Ｐゴシック" pitchFamily="34" charset="-128"/>
              </a:rPr>
              <a:t>’)</a:t>
            </a:r>
            <a:endParaRPr lang="en-US" altLang="ja-JP" sz="2400" dirty="0">
              <a:ea typeface="ＭＳ Ｐゴシック" pitchFamily="34" charset="-128"/>
            </a:endParaRPr>
          </a:p>
          <a:p>
            <a:r>
              <a:rPr lang="en-US" sz="2800" dirty="0">
                <a:ea typeface="ＭＳ Ｐゴシック" pitchFamily="34" charset="-128"/>
              </a:rPr>
              <a:t>Still looking for a policy </a:t>
            </a:r>
            <a:r>
              <a:rPr lang="en-US" sz="2800" dirty="0">
                <a:solidFill>
                  <a:srgbClr val="CC0000"/>
                </a:solidFill>
                <a:ea typeface="ＭＳ Ｐゴシック" pitchFamily="34" charset="-128"/>
                <a:sym typeface="Symbol" pitchFamily="18" charset="2"/>
              </a:rPr>
              <a:t>(s)</a:t>
            </a:r>
          </a:p>
          <a:p>
            <a:pPr lvl="1"/>
            <a:endParaRPr lang="en-US" sz="2000" dirty="0">
              <a:ea typeface="ＭＳ Ｐゴシック" pitchFamily="34" charset="-128"/>
              <a:sym typeface="Symbol" pitchFamily="18" charset="2"/>
            </a:endParaRPr>
          </a:p>
          <a:p>
            <a:r>
              <a:rPr lang="en-US" sz="2800" dirty="0">
                <a:ea typeface="ＭＳ Ｐゴシック" pitchFamily="34" charset="-128"/>
                <a:sym typeface="Symbol" pitchFamily="18" charset="2"/>
              </a:rPr>
              <a:t>New twist: </a:t>
            </a:r>
            <a:r>
              <a:rPr lang="en-US" sz="2800" dirty="0">
                <a:solidFill>
                  <a:srgbClr val="CC0000"/>
                </a:solidFill>
                <a:ea typeface="ＭＳ Ｐゴシック" pitchFamily="34" charset="-128"/>
                <a:sym typeface="Symbol" pitchFamily="18" charset="2"/>
              </a:rPr>
              <a:t>don</a:t>
            </a:r>
            <a:r>
              <a:rPr lang="en-US" altLang="ja-JP" sz="2800" dirty="0">
                <a:solidFill>
                  <a:srgbClr val="CC0000"/>
                </a:solidFill>
                <a:ea typeface="ＭＳ Ｐゴシック" pitchFamily="34" charset="-128"/>
                <a:sym typeface="Symbol" pitchFamily="18" charset="2"/>
              </a:rPr>
              <a:t>’t know T or R</a:t>
            </a:r>
          </a:p>
          <a:p>
            <a:pPr lvl="1"/>
            <a:r>
              <a:rPr lang="en-US" sz="2400" dirty="0">
                <a:ea typeface="ＭＳ Ｐゴシック" pitchFamily="34" charset="-128"/>
                <a:sym typeface="Symbol" pitchFamily="18" charset="2"/>
              </a:rPr>
              <a:t>I.e. we don’</a:t>
            </a:r>
            <a:r>
              <a:rPr lang="en-US" altLang="ja-JP" sz="2400" dirty="0">
                <a:ea typeface="ＭＳ Ｐゴシック" pitchFamily="34" charset="-128"/>
                <a:sym typeface="Symbol" pitchFamily="18" charset="2"/>
              </a:rPr>
              <a:t>t know which states are good or what the actions do</a:t>
            </a:r>
          </a:p>
          <a:p>
            <a:pPr lvl="1"/>
            <a:r>
              <a:rPr lang="en-US" sz="2400" dirty="0">
                <a:ea typeface="ＭＳ Ｐゴシック" pitchFamily="34" charset="-128"/>
                <a:sym typeface="Symbol" pitchFamily="18" charset="2"/>
              </a:rPr>
              <a:t>Must actually try actions and states out to learn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19800" y="2103975"/>
            <a:ext cx="5437619" cy="1982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6" name="Group 15"/>
          <p:cNvGrpSpPr/>
          <p:nvPr/>
        </p:nvGrpSpPr>
        <p:grpSpPr>
          <a:xfrm>
            <a:off x="5867400" y="1905000"/>
            <a:ext cx="5181600" cy="2446215"/>
            <a:chOff x="5920155" y="2133600"/>
            <a:chExt cx="5181600" cy="2446215"/>
          </a:xfrm>
        </p:grpSpPr>
        <p:sp>
          <p:nvSpPr>
            <p:cNvPr id="5" name="Rectangle 4"/>
            <p:cNvSpPr/>
            <p:nvPr/>
          </p:nvSpPr>
          <p:spPr>
            <a:xfrm>
              <a:off x="5920155" y="2971800"/>
              <a:ext cx="816708" cy="1295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Palatino"/>
                <a:cs typeface="Palatino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6605955" y="4046415"/>
              <a:ext cx="1676400" cy="533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Palatino"/>
                <a:cs typeface="Palatino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6224955" y="3733800"/>
              <a:ext cx="685800" cy="533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Palatino"/>
                <a:cs typeface="Palatino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7139354" y="2286000"/>
              <a:ext cx="1547445" cy="990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Palatino"/>
                <a:cs typeface="Palatino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9653955" y="2209800"/>
              <a:ext cx="1447800" cy="10668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Palatino"/>
                <a:cs typeface="Palatino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8001000" y="2133600"/>
              <a:ext cx="18288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Palatino"/>
                <a:cs typeface="Palatino"/>
              </a:endParaRPr>
            </a:p>
          </p:txBody>
        </p:sp>
        <p:sp>
          <p:nvSpPr>
            <p:cNvPr id="14" name="Isosceles Triangle 13"/>
            <p:cNvSpPr/>
            <p:nvPr/>
          </p:nvSpPr>
          <p:spPr>
            <a:xfrm rot="10800000">
              <a:off x="8458200" y="2743200"/>
              <a:ext cx="304800" cy="228600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Palatino"/>
                <a:cs typeface="Palatino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7748955" y="3429000"/>
              <a:ext cx="1654908" cy="838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Palatino"/>
                <a:cs typeface="Palatino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76335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Exponential Moving Average</a:t>
            </a:r>
          </a:p>
        </p:txBody>
      </p:sp>
      <p:sp>
        <p:nvSpPr>
          <p:cNvPr id="16387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11201400" cy="4876800"/>
          </a:xfrm>
        </p:spPr>
        <p:txBody>
          <a:bodyPr/>
          <a:lstStyle/>
          <a:p>
            <a:r>
              <a:rPr lang="en-US" sz="2800" dirty="0"/>
              <a:t>Exponential moving average </a:t>
            </a:r>
          </a:p>
          <a:p>
            <a:pPr lvl="1"/>
            <a:r>
              <a:rPr lang="en-US" sz="2400" dirty="0"/>
              <a:t>The running interpolation update:</a:t>
            </a:r>
          </a:p>
          <a:p>
            <a:pPr lvl="4"/>
            <a:endParaRPr lang="en-US" sz="1600" dirty="0"/>
          </a:p>
          <a:p>
            <a:pPr lvl="1"/>
            <a:r>
              <a:rPr lang="en-US" sz="2400" dirty="0"/>
              <a:t>Makes recent samples more important</a:t>
            </a:r>
          </a:p>
          <a:p>
            <a:pPr lvl="2"/>
            <a:endParaRPr lang="en-US" sz="2000" dirty="0"/>
          </a:p>
          <a:p>
            <a:pPr lvl="1"/>
            <a:r>
              <a:rPr lang="en-US" sz="2400" dirty="0"/>
              <a:t>Forgets about the past (distant past values were wrong anyway)</a:t>
            </a:r>
          </a:p>
          <a:p>
            <a:pPr lvl="1"/>
            <a:endParaRPr lang="en-US" sz="2400" dirty="0"/>
          </a:p>
          <a:p>
            <a:r>
              <a:rPr lang="en-US" sz="2800" dirty="0"/>
              <a:t>Decreasing learning rate (alpha) can give converging averages</a:t>
            </a:r>
          </a:p>
          <a:p>
            <a:endParaRPr lang="en-US" sz="2800" dirty="0"/>
          </a:p>
        </p:txBody>
      </p:sp>
      <p:pic>
        <p:nvPicPr>
          <p:cNvPr id="16390" name="Picture 3" descr="\\.host\Shared Folders\Shared with PC\exp_moving_avg_update.png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tx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6191250" y="1905000"/>
            <a:ext cx="4171950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9" name="Table 6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0197755"/>
              </p:ext>
            </p:extLst>
          </p:nvPr>
        </p:nvGraphicFramePr>
        <p:xfrm>
          <a:off x="9448800" y="2714487"/>
          <a:ext cx="2187564" cy="20861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91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91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91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95371">
                <a:tc>
                  <a:txBody>
                    <a:bodyPr/>
                    <a:lstStyle/>
                    <a:p>
                      <a:pPr algn="ctr"/>
                      <a:endParaRPr lang="en-US" sz="26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3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5371"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6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3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95371"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67" name="Table 6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2690327"/>
              </p:ext>
            </p:extLst>
          </p:nvPr>
        </p:nvGraphicFramePr>
        <p:xfrm>
          <a:off x="6477000" y="2714487"/>
          <a:ext cx="2187564" cy="20861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91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91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91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95371">
                <a:tc>
                  <a:txBody>
                    <a:bodyPr/>
                    <a:lstStyle/>
                    <a:p>
                      <a:pPr algn="ctr"/>
                      <a:endParaRPr lang="en-US" sz="26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3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5371"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6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3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95371"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Temporal Difference Value Learning</a:t>
            </a:r>
          </a:p>
        </p:txBody>
      </p:sp>
      <p:sp>
        <p:nvSpPr>
          <p:cNvPr id="14" name="Text Box 13"/>
          <p:cNvSpPr txBox="1">
            <a:spLocks noChangeArrowheads="1"/>
          </p:cNvSpPr>
          <p:nvPr/>
        </p:nvSpPr>
        <p:spPr bwMode="auto">
          <a:xfrm>
            <a:off x="457200" y="5105400"/>
            <a:ext cx="23622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i="1" dirty="0">
                <a:latin typeface="Palatino"/>
                <a:cs typeface="Palatino"/>
                <a:sym typeface="Symbol" pitchFamily="18" charset="2"/>
              </a:rPr>
              <a:t>Assume: </a:t>
            </a:r>
            <a:r>
              <a:rPr lang="en-US" sz="1600" dirty="0">
                <a:latin typeface="Palatino"/>
                <a:cs typeface="Palatino"/>
                <a:sym typeface="Symbol" pitchFamily="18" charset="2"/>
              </a:rPr>
              <a:t> = 1, </a:t>
            </a:r>
            <a:r>
              <a:rPr lang="el-GR" sz="1600" dirty="0">
                <a:latin typeface="Palatino"/>
                <a:cs typeface="Palatino"/>
                <a:sym typeface="Symbol" pitchFamily="18" charset="2"/>
              </a:rPr>
              <a:t>α</a:t>
            </a:r>
            <a:r>
              <a:rPr lang="en-US" sz="1600" dirty="0">
                <a:latin typeface="Palatino"/>
                <a:cs typeface="Palatino"/>
                <a:sym typeface="Symbol" pitchFamily="18" charset="2"/>
              </a:rPr>
              <a:t> = 1/2</a:t>
            </a:r>
            <a:endParaRPr lang="en-US" sz="1600" dirty="0">
              <a:latin typeface="Palatino"/>
              <a:cs typeface="Palatino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334000" y="1447800"/>
            <a:ext cx="4495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accent2"/>
                </a:solidFill>
                <a:latin typeface="Palatino"/>
                <a:cs typeface="Palatino"/>
              </a:rPr>
              <a:t>Observed Transitions</a:t>
            </a:r>
            <a:endParaRPr lang="en-US" sz="1600" dirty="0">
              <a:solidFill>
                <a:schemeClr val="accent2"/>
              </a:solidFill>
              <a:latin typeface="Palatino"/>
              <a:cs typeface="Palatino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774837" y="3470031"/>
            <a:ext cx="633046" cy="589084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Palatino"/>
              <a:cs typeface="Palatino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053869" y="2775439"/>
            <a:ext cx="614318" cy="57388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Palatino"/>
              <a:cs typeface="Palatino"/>
            </a:endParaRPr>
          </a:p>
        </p:txBody>
      </p:sp>
      <p:sp>
        <p:nvSpPr>
          <p:cNvPr id="41" name="Rounded Rectangle 40"/>
          <p:cNvSpPr/>
          <p:nvPr/>
        </p:nvSpPr>
        <p:spPr>
          <a:xfrm>
            <a:off x="5140568" y="2057400"/>
            <a:ext cx="1905000" cy="533400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Palatino"/>
                <a:cs typeface="Palatino"/>
              </a:rPr>
              <a:t>B, east, C, -2</a:t>
            </a:r>
          </a:p>
        </p:txBody>
      </p:sp>
      <p:graphicFrame>
        <p:nvGraphicFramePr>
          <p:cNvPr id="46" name="Table 4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0733002"/>
              </p:ext>
            </p:extLst>
          </p:nvPr>
        </p:nvGraphicFramePr>
        <p:xfrm>
          <a:off x="3505200" y="2714487"/>
          <a:ext cx="2187564" cy="20861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91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91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91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95371">
                <a:tc>
                  <a:txBody>
                    <a:bodyPr/>
                    <a:lstStyle/>
                    <a:p>
                      <a:pPr algn="ctr"/>
                      <a:endParaRPr lang="en-US" sz="26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0</a:t>
                      </a:r>
                      <a:endParaRPr lang="en-US" sz="23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5371"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0</a:t>
                      </a:r>
                      <a:endParaRPr lang="en-US" sz="26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95371"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47" name="Rectangle 46"/>
          <p:cNvSpPr/>
          <p:nvPr/>
        </p:nvSpPr>
        <p:spPr>
          <a:xfrm>
            <a:off x="5014546" y="3470031"/>
            <a:ext cx="633046" cy="589084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Palatino"/>
              <a:cs typeface="Palatino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4293578" y="2775439"/>
            <a:ext cx="614318" cy="57388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Palatino"/>
              <a:cs typeface="Palatino"/>
            </a:endParaRPr>
          </a:p>
        </p:txBody>
      </p:sp>
      <p:graphicFrame>
        <p:nvGraphicFramePr>
          <p:cNvPr id="49" name="Table 4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2637236"/>
              </p:ext>
            </p:extLst>
          </p:nvPr>
        </p:nvGraphicFramePr>
        <p:xfrm>
          <a:off x="6477000" y="2714487"/>
          <a:ext cx="2187564" cy="20861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91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91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91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95371">
                <a:tc>
                  <a:txBody>
                    <a:bodyPr/>
                    <a:lstStyle/>
                    <a:p>
                      <a:pPr algn="ctr"/>
                      <a:endParaRPr lang="en-US" sz="26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0</a:t>
                      </a:r>
                      <a:endParaRPr lang="en-US" sz="23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5371"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-1</a:t>
                      </a: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0</a:t>
                      </a:r>
                      <a:endParaRPr lang="en-US" sz="26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95371"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0" name="Rectangle 49"/>
          <p:cNvSpPr/>
          <p:nvPr/>
        </p:nvSpPr>
        <p:spPr>
          <a:xfrm>
            <a:off x="7986346" y="3470031"/>
            <a:ext cx="633046" cy="589084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Palatino"/>
              <a:cs typeface="Palatino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7265378" y="2775439"/>
            <a:ext cx="614318" cy="57388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Palatino"/>
              <a:cs typeface="Palatino"/>
            </a:endParaRPr>
          </a:p>
        </p:txBody>
      </p:sp>
      <p:graphicFrame>
        <p:nvGraphicFramePr>
          <p:cNvPr id="52" name="Table 5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1331712"/>
              </p:ext>
            </p:extLst>
          </p:nvPr>
        </p:nvGraphicFramePr>
        <p:xfrm>
          <a:off x="9448800" y="2714487"/>
          <a:ext cx="2187564" cy="20861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91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91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91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95371">
                <a:tc>
                  <a:txBody>
                    <a:bodyPr/>
                    <a:lstStyle/>
                    <a:p>
                      <a:pPr algn="ctr"/>
                      <a:endParaRPr lang="en-US" sz="26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0</a:t>
                      </a:r>
                      <a:endParaRPr lang="en-US" sz="23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5371"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-1</a:t>
                      </a: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600" b="0" dirty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3</a:t>
                      </a: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95371"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3" name="Rectangle 52"/>
          <p:cNvSpPr/>
          <p:nvPr/>
        </p:nvSpPr>
        <p:spPr>
          <a:xfrm>
            <a:off x="10958146" y="3470031"/>
            <a:ext cx="633046" cy="589084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Palatino"/>
              <a:cs typeface="Palatino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10237178" y="2775439"/>
            <a:ext cx="614318" cy="57388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Palatino"/>
              <a:cs typeface="Palatino"/>
            </a:endParaRPr>
          </a:p>
        </p:txBody>
      </p:sp>
      <p:sp>
        <p:nvSpPr>
          <p:cNvPr id="56" name="Rounded Rectangle 55"/>
          <p:cNvSpPr/>
          <p:nvPr/>
        </p:nvSpPr>
        <p:spPr>
          <a:xfrm>
            <a:off x="8109440" y="2057400"/>
            <a:ext cx="1905000" cy="533400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Palatino"/>
                <a:cs typeface="Palatino"/>
              </a:rPr>
              <a:t>C, east, D, -2</a:t>
            </a:r>
          </a:p>
        </p:txBody>
      </p:sp>
      <p:graphicFrame>
        <p:nvGraphicFramePr>
          <p:cNvPr id="57" name="Table 5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0042541"/>
              </p:ext>
            </p:extLst>
          </p:nvPr>
        </p:nvGraphicFramePr>
        <p:xfrm>
          <a:off x="533400" y="2713891"/>
          <a:ext cx="2224455" cy="20867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14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414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4148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95570">
                <a:tc>
                  <a:txBody>
                    <a:bodyPr/>
                    <a:lstStyle/>
                    <a:p>
                      <a:pPr algn="ctr"/>
                      <a:endParaRPr lang="en-US" sz="2900" dirty="0">
                        <a:solidFill>
                          <a:schemeClr val="bg2"/>
                        </a:solidFill>
                        <a:latin typeface="Calibri" pitchFamily="34" charset="0"/>
                      </a:endParaRPr>
                    </a:p>
                  </a:txBody>
                  <a:tcPr marL="49353" marR="49353" marT="24677" marB="24677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A</a:t>
                      </a:r>
                      <a:endParaRPr lang="en-US" sz="2500" dirty="0">
                        <a:solidFill>
                          <a:schemeClr val="bg2"/>
                        </a:solidFill>
                        <a:latin typeface="Calibri" pitchFamily="34" charset="0"/>
                      </a:endParaRPr>
                    </a:p>
                  </a:txBody>
                  <a:tcPr marL="49353" marR="49353" marT="24677" marB="24677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latin typeface="Calibri" pitchFamily="34" charset="0"/>
                      </a:endParaRPr>
                    </a:p>
                  </a:txBody>
                  <a:tcPr marL="49353" marR="49353" marT="24677" marB="24677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5570"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B</a:t>
                      </a:r>
                    </a:p>
                  </a:txBody>
                  <a:tcPr marL="49353" marR="49353" marT="24677" marB="24677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C</a:t>
                      </a:r>
                      <a:endParaRPr lang="en-US" sz="2900" dirty="0">
                        <a:solidFill>
                          <a:schemeClr val="bg2"/>
                        </a:solidFill>
                        <a:latin typeface="Calibri" pitchFamily="34" charset="0"/>
                      </a:endParaRPr>
                    </a:p>
                  </a:txBody>
                  <a:tcPr marL="49353" marR="49353" marT="24677" marB="24677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D</a:t>
                      </a:r>
                      <a:endParaRPr kumimoji="0" lang="en-US" sz="2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49353" marR="49353" marT="24677" marB="24677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95570">
                <a:tc>
                  <a:txBody>
                    <a:bodyPr/>
                    <a:lstStyle/>
                    <a:p>
                      <a:endParaRPr lang="en-US" sz="1200" dirty="0">
                        <a:latin typeface="Calibri" pitchFamily="34" charset="0"/>
                      </a:endParaRPr>
                    </a:p>
                  </a:txBody>
                  <a:tcPr marL="49353" marR="49353" marT="24677" marB="24677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E</a:t>
                      </a:r>
                      <a:endParaRPr kumimoji="0" lang="en-US" sz="2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808080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49353" marR="49353" marT="24677" marB="24677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latin typeface="Calibri" pitchFamily="34" charset="0"/>
                      </a:endParaRPr>
                    </a:p>
                  </a:txBody>
                  <a:tcPr marL="49353" marR="49353" marT="24677" marB="24677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cxnSp>
        <p:nvCxnSpPr>
          <p:cNvPr id="59" name="Straight Connector 58"/>
          <p:cNvCxnSpPr/>
          <p:nvPr/>
        </p:nvCxnSpPr>
        <p:spPr>
          <a:xfrm>
            <a:off x="3141784" y="1066800"/>
            <a:ext cx="0" cy="579120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/>
          <p:cNvSpPr txBox="1"/>
          <p:nvPr/>
        </p:nvSpPr>
        <p:spPr>
          <a:xfrm>
            <a:off x="533400" y="1447800"/>
            <a:ext cx="2209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accent2"/>
                </a:solidFill>
                <a:latin typeface="Palatino"/>
                <a:cs typeface="Palatino"/>
              </a:rPr>
              <a:t>States</a:t>
            </a:r>
            <a:endParaRPr lang="en-US" sz="1600" dirty="0">
              <a:solidFill>
                <a:schemeClr val="accent2"/>
              </a:solidFill>
              <a:latin typeface="Palatino"/>
              <a:cs typeface="Palatino"/>
            </a:endParaRPr>
          </a:p>
        </p:txBody>
      </p:sp>
      <p:sp>
        <p:nvSpPr>
          <p:cNvPr id="61" name="Oval 60"/>
          <p:cNvSpPr/>
          <p:nvPr/>
        </p:nvSpPr>
        <p:spPr>
          <a:xfrm>
            <a:off x="3607776" y="3859824"/>
            <a:ext cx="152400" cy="152400"/>
          </a:xfrm>
          <a:prstGeom prst="ellipse">
            <a:avLst/>
          </a:prstGeom>
          <a:solidFill>
            <a:srgbClr val="C00000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Palatino"/>
              <a:cs typeface="Palatino"/>
            </a:endParaRPr>
          </a:p>
        </p:txBody>
      </p:sp>
      <p:sp>
        <p:nvSpPr>
          <p:cNvPr id="62" name="Oval 61"/>
          <p:cNvSpPr/>
          <p:nvPr/>
        </p:nvSpPr>
        <p:spPr>
          <a:xfrm>
            <a:off x="7297616" y="3859824"/>
            <a:ext cx="152400" cy="152400"/>
          </a:xfrm>
          <a:prstGeom prst="ellipse">
            <a:avLst/>
          </a:prstGeom>
          <a:solidFill>
            <a:srgbClr val="C00000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Palatino"/>
              <a:cs typeface="Palatino"/>
            </a:endParaRPr>
          </a:p>
        </p:txBody>
      </p:sp>
      <p:sp>
        <p:nvSpPr>
          <p:cNvPr id="63" name="Oval 62"/>
          <p:cNvSpPr/>
          <p:nvPr/>
        </p:nvSpPr>
        <p:spPr>
          <a:xfrm>
            <a:off x="11016760" y="3859824"/>
            <a:ext cx="152400" cy="152400"/>
          </a:xfrm>
          <a:prstGeom prst="ellipse">
            <a:avLst/>
          </a:prstGeom>
          <a:solidFill>
            <a:srgbClr val="C00000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Palatino"/>
              <a:cs typeface="Palatino"/>
            </a:endParaRPr>
          </a:p>
        </p:txBody>
      </p:sp>
      <p:pic>
        <p:nvPicPr>
          <p:cNvPr id="66" name="Picture 65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 bwMode="auto">
          <a:xfrm>
            <a:off x="3810284" y="5486400"/>
            <a:ext cx="7506717" cy="465736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41" grpId="0" animBg="1"/>
      <p:bldP spid="47" grpId="0" animBg="1"/>
      <p:bldP spid="48" grpId="0" animBg="1"/>
      <p:bldP spid="50" grpId="0" animBg="1"/>
      <p:bldP spid="51" grpId="0" animBg="1"/>
      <p:bldP spid="53" grpId="0" animBg="1"/>
      <p:bldP spid="54" grpId="0" animBg="1"/>
      <p:bldP spid="56" grpId="0" animBg="1"/>
      <p:bldP spid="61" grpId="0" animBg="1"/>
      <p:bldP spid="62" grpId="0" animBg="1"/>
      <p:bldP spid="6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Problems with TD Value Learning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447800"/>
            <a:ext cx="11277600" cy="4800600"/>
          </a:xfrm>
        </p:spPr>
        <p:txBody>
          <a:bodyPr/>
          <a:lstStyle/>
          <a:p>
            <a:r>
              <a:rPr lang="en-US" sz="2800" dirty="0"/>
              <a:t>TD value leaning is a model-free way to do policy evaluation, mimicking Bellman updates with running sample averages</a:t>
            </a:r>
          </a:p>
          <a:p>
            <a:r>
              <a:rPr lang="en-US" sz="2800" dirty="0"/>
              <a:t>However, if we want to turn values into a (new) policy, we’re sunk:</a:t>
            </a:r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r>
              <a:rPr lang="en-US" sz="2800" dirty="0"/>
              <a:t>Idea: learn Q-values, not values</a:t>
            </a:r>
          </a:p>
          <a:p>
            <a:r>
              <a:rPr lang="en-US" sz="2800" dirty="0"/>
              <a:t>Makes action selection model-free too!</a:t>
            </a:r>
          </a:p>
        </p:txBody>
      </p:sp>
      <p:pic>
        <p:nvPicPr>
          <p:cNvPr id="46" name="Picture 45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 bwMode="auto">
          <a:xfrm>
            <a:off x="1676400" y="3229431"/>
            <a:ext cx="3271411" cy="450236"/>
          </a:xfrm>
          <a:prstGeom prst="rect">
            <a:avLst/>
          </a:prstGeom>
          <a:noFill/>
          <a:ln/>
          <a:effectLst/>
        </p:spPr>
      </p:pic>
      <p:pic>
        <p:nvPicPr>
          <p:cNvPr id="45" name="Picture 44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/>
          <a:stretch>
            <a:fillRect/>
          </a:stretch>
        </p:blipFill>
        <p:spPr bwMode="auto">
          <a:xfrm>
            <a:off x="1676400" y="3978731"/>
            <a:ext cx="5323955" cy="593269"/>
          </a:xfrm>
          <a:prstGeom prst="rect">
            <a:avLst/>
          </a:prstGeom>
          <a:noFill/>
          <a:ln/>
          <a:effectLst/>
        </p:spPr>
      </p:pic>
      <p:grpSp>
        <p:nvGrpSpPr>
          <p:cNvPr id="26" name="Group 4"/>
          <p:cNvGrpSpPr>
            <a:grpSpLocks/>
          </p:cNvGrpSpPr>
          <p:nvPr/>
        </p:nvGrpSpPr>
        <p:grpSpPr bwMode="auto">
          <a:xfrm>
            <a:off x="8153400" y="3189014"/>
            <a:ext cx="3048000" cy="2754586"/>
            <a:chOff x="2400" y="1401"/>
            <a:chExt cx="1392" cy="1258"/>
          </a:xfrm>
        </p:grpSpPr>
        <p:sp>
          <p:nvSpPr>
            <p:cNvPr id="27" name="AutoShape 5"/>
            <p:cNvSpPr>
              <a:spLocks noChangeArrowheads="1"/>
            </p:cNvSpPr>
            <p:nvPr/>
          </p:nvSpPr>
          <p:spPr bwMode="auto">
            <a:xfrm>
              <a:off x="3070" y="1488"/>
              <a:ext cx="155" cy="124"/>
            </a:xfrm>
            <a:prstGeom prst="triangle">
              <a:avLst>
                <a:gd name="adj" fmla="val 50000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400">
                <a:latin typeface="Palatino"/>
                <a:cs typeface="Palatino"/>
              </a:endParaRPr>
            </a:p>
          </p:txBody>
        </p:sp>
        <p:grpSp>
          <p:nvGrpSpPr>
            <p:cNvPr id="28" name="Group 6"/>
            <p:cNvGrpSpPr>
              <a:grpSpLocks/>
            </p:cNvGrpSpPr>
            <p:nvPr/>
          </p:nvGrpSpPr>
          <p:grpSpPr bwMode="auto">
            <a:xfrm>
              <a:off x="2529" y="1617"/>
              <a:ext cx="1263" cy="361"/>
              <a:chOff x="1584" y="1680"/>
              <a:chExt cx="2352" cy="336"/>
            </a:xfrm>
          </p:grpSpPr>
          <p:sp>
            <p:nvSpPr>
              <p:cNvPr id="41" name="Line 7"/>
              <p:cNvSpPr>
                <a:spLocks noChangeShapeType="1"/>
              </p:cNvSpPr>
              <p:nvPr/>
            </p:nvSpPr>
            <p:spPr bwMode="auto">
              <a:xfrm flipH="1">
                <a:off x="1584" y="1680"/>
                <a:ext cx="1152" cy="3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Palatino"/>
                  <a:cs typeface="Palatino"/>
                </a:endParaRPr>
              </a:p>
            </p:txBody>
          </p:sp>
          <p:sp>
            <p:nvSpPr>
              <p:cNvPr id="42" name="Line 8"/>
              <p:cNvSpPr>
                <a:spLocks noChangeShapeType="1"/>
              </p:cNvSpPr>
              <p:nvPr/>
            </p:nvSpPr>
            <p:spPr bwMode="auto">
              <a:xfrm>
                <a:off x="2736" y="1680"/>
                <a:ext cx="1200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Palatino"/>
                  <a:cs typeface="Palatino"/>
                </a:endParaRPr>
              </a:p>
            </p:txBody>
          </p:sp>
          <p:sp>
            <p:nvSpPr>
              <p:cNvPr id="43" name="Line 9"/>
              <p:cNvSpPr>
                <a:spLocks noChangeShapeType="1"/>
              </p:cNvSpPr>
              <p:nvPr/>
            </p:nvSpPr>
            <p:spPr bwMode="auto">
              <a:xfrm flipH="1">
                <a:off x="2304" y="1680"/>
                <a:ext cx="432" cy="33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Palatino"/>
                  <a:cs typeface="Palatino"/>
                </a:endParaRPr>
              </a:p>
            </p:txBody>
          </p:sp>
          <p:sp>
            <p:nvSpPr>
              <p:cNvPr id="44" name="Line 10"/>
              <p:cNvSpPr>
                <a:spLocks noChangeShapeType="1"/>
              </p:cNvSpPr>
              <p:nvPr/>
            </p:nvSpPr>
            <p:spPr bwMode="auto">
              <a:xfrm>
                <a:off x="2736" y="1680"/>
                <a:ext cx="432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Palatino"/>
                  <a:cs typeface="Palatino"/>
                </a:endParaRPr>
              </a:p>
            </p:txBody>
          </p:sp>
        </p:grpSp>
        <p:sp>
          <p:nvSpPr>
            <p:cNvPr id="29" name="Oval 11"/>
            <p:cNvSpPr>
              <a:spLocks noChangeArrowheads="1"/>
            </p:cNvSpPr>
            <p:nvPr/>
          </p:nvSpPr>
          <p:spPr bwMode="auto">
            <a:xfrm>
              <a:off x="2864" y="1978"/>
              <a:ext cx="129" cy="129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400">
                <a:latin typeface="Palatino"/>
                <a:cs typeface="Palatino"/>
              </a:endParaRPr>
            </a:p>
          </p:txBody>
        </p:sp>
        <p:grpSp>
          <p:nvGrpSpPr>
            <p:cNvPr id="30" name="Group 12"/>
            <p:cNvGrpSpPr>
              <a:grpSpLocks/>
            </p:cNvGrpSpPr>
            <p:nvPr/>
          </p:nvGrpSpPr>
          <p:grpSpPr bwMode="auto">
            <a:xfrm>
              <a:off x="2400" y="2107"/>
              <a:ext cx="1057" cy="386"/>
              <a:chOff x="1536" y="2400"/>
              <a:chExt cx="1584" cy="624"/>
            </a:xfrm>
          </p:grpSpPr>
          <p:sp>
            <p:nvSpPr>
              <p:cNvPr id="37" name="Line 13"/>
              <p:cNvSpPr>
                <a:spLocks noChangeShapeType="1"/>
              </p:cNvSpPr>
              <p:nvPr/>
            </p:nvSpPr>
            <p:spPr bwMode="auto">
              <a:xfrm flipH="1">
                <a:off x="1536" y="2400"/>
                <a:ext cx="776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Palatino"/>
                  <a:cs typeface="Palatino"/>
                </a:endParaRPr>
              </a:p>
            </p:txBody>
          </p:sp>
          <p:sp>
            <p:nvSpPr>
              <p:cNvPr id="38" name="Line 14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808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Palatino"/>
                  <a:cs typeface="Palatino"/>
                </a:endParaRPr>
              </a:p>
            </p:txBody>
          </p:sp>
          <p:sp>
            <p:nvSpPr>
              <p:cNvPr id="39" name="Line 15"/>
              <p:cNvSpPr>
                <a:spLocks noChangeShapeType="1"/>
              </p:cNvSpPr>
              <p:nvPr/>
            </p:nvSpPr>
            <p:spPr bwMode="auto">
              <a:xfrm flipH="1">
                <a:off x="2021" y="2400"/>
                <a:ext cx="291" cy="624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Palatino"/>
                  <a:cs typeface="Palatino"/>
                </a:endParaRPr>
              </a:p>
            </p:txBody>
          </p:sp>
          <p:sp>
            <p:nvSpPr>
              <p:cNvPr id="40" name="Line 16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280" cy="62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Palatino"/>
                  <a:cs typeface="Palatino"/>
                </a:endParaRPr>
              </a:p>
            </p:txBody>
          </p:sp>
        </p:grpSp>
        <p:sp>
          <p:nvSpPr>
            <p:cNvPr id="31" name="Text Box 17"/>
            <p:cNvSpPr txBox="1">
              <a:spLocks noChangeArrowheads="1"/>
            </p:cNvSpPr>
            <p:nvPr/>
          </p:nvSpPr>
          <p:spPr bwMode="auto">
            <a:xfrm>
              <a:off x="3071" y="1680"/>
              <a:ext cx="129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latin typeface="Palatino"/>
                  <a:cs typeface="Palatino"/>
                </a:rPr>
                <a:t>a</a:t>
              </a:r>
            </a:p>
          </p:txBody>
        </p:sp>
        <p:sp>
          <p:nvSpPr>
            <p:cNvPr id="32" name="Text Box 18"/>
            <p:cNvSpPr txBox="1">
              <a:spLocks noChangeArrowheads="1"/>
            </p:cNvSpPr>
            <p:nvPr/>
          </p:nvSpPr>
          <p:spPr bwMode="auto">
            <a:xfrm>
              <a:off x="3216" y="1401"/>
              <a:ext cx="129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solidFill>
                    <a:srgbClr val="0000FF"/>
                  </a:solidFill>
                  <a:latin typeface="Palatino"/>
                  <a:cs typeface="Palatino"/>
                </a:rPr>
                <a:t>s</a:t>
              </a:r>
            </a:p>
          </p:txBody>
        </p:sp>
        <p:sp>
          <p:nvSpPr>
            <p:cNvPr id="33" name="Text Box 19"/>
            <p:cNvSpPr txBox="1">
              <a:spLocks noChangeArrowheads="1"/>
            </p:cNvSpPr>
            <p:nvPr/>
          </p:nvSpPr>
          <p:spPr bwMode="auto">
            <a:xfrm>
              <a:off x="3024" y="1920"/>
              <a:ext cx="559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solidFill>
                    <a:srgbClr val="008000"/>
                  </a:solidFill>
                  <a:latin typeface="Palatino"/>
                  <a:cs typeface="Palatino"/>
                </a:rPr>
                <a:t>s, a</a:t>
              </a:r>
            </a:p>
          </p:txBody>
        </p:sp>
        <p:sp>
          <p:nvSpPr>
            <p:cNvPr id="34" name="Text Box 20"/>
            <p:cNvSpPr txBox="1">
              <a:spLocks noChangeArrowheads="1"/>
            </p:cNvSpPr>
            <p:nvPr/>
          </p:nvSpPr>
          <p:spPr bwMode="auto">
            <a:xfrm>
              <a:off x="2609" y="2261"/>
              <a:ext cx="504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 err="1">
                  <a:latin typeface="Palatino"/>
                  <a:cs typeface="Palatino"/>
                </a:rPr>
                <a:t>s,a,s</a:t>
              </a:r>
              <a:r>
                <a:rPr lang="ja-JP" altLang="en-US" sz="2400">
                  <a:latin typeface="Palatino"/>
                  <a:cs typeface="Palatino"/>
                </a:rPr>
                <a:t>’</a:t>
              </a:r>
              <a:endParaRPr lang="en-US" sz="2400" dirty="0">
                <a:latin typeface="Palatino"/>
                <a:cs typeface="Palatino"/>
              </a:endParaRPr>
            </a:p>
          </p:txBody>
        </p:sp>
        <p:sp>
          <p:nvSpPr>
            <p:cNvPr id="35" name="AutoShape 21"/>
            <p:cNvSpPr>
              <a:spLocks noChangeArrowheads="1"/>
            </p:cNvSpPr>
            <p:nvPr/>
          </p:nvSpPr>
          <p:spPr bwMode="auto">
            <a:xfrm>
              <a:off x="3019" y="2499"/>
              <a:ext cx="154" cy="123"/>
            </a:xfrm>
            <a:prstGeom prst="triangle">
              <a:avLst>
                <a:gd name="adj" fmla="val 50000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r" rtl="1"/>
              <a:endParaRPr lang="en-US" sz="2400">
                <a:latin typeface="Palatino"/>
                <a:cs typeface="Palatino"/>
              </a:endParaRPr>
            </a:p>
          </p:txBody>
        </p:sp>
        <p:sp>
          <p:nvSpPr>
            <p:cNvPr id="36" name="Text Box 22"/>
            <p:cNvSpPr txBox="1">
              <a:spLocks noChangeArrowheads="1"/>
            </p:cNvSpPr>
            <p:nvPr/>
          </p:nvSpPr>
          <p:spPr bwMode="auto">
            <a:xfrm>
              <a:off x="3096" y="2448"/>
              <a:ext cx="331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r" rtl="1">
                <a:spcBef>
                  <a:spcPct val="50000"/>
                </a:spcBef>
              </a:pPr>
              <a:r>
                <a:rPr lang="en-US" sz="2400" dirty="0">
                  <a:solidFill>
                    <a:srgbClr val="0000FF"/>
                  </a:solidFill>
                  <a:latin typeface="Palatino"/>
                  <a:cs typeface="Palatino"/>
                </a:rPr>
                <a:t>s</a:t>
              </a:r>
              <a:r>
                <a:rPr lang="ja-JP" altLang="en-US" sz="2400">
                  <a:solidFill>
                    <a:srgbClr val="0000FF"/>
                  </a:solidFill>
                  <a:latin typeface="Palatino"/>
                  <a:cs typeface="Palatino"/>
                </a:rPr>
                <a:t>’</a:t>
              </a:r>
              <a:endParaRPr lang="en-US" sz="2400" dirty="0">
                <a:solidFill>
                  <a:srgbClr val="0000FF"/>
                </a:solidFill>
                <a:latin typeface="Palatino"/>
                <a:cs typeface="Palatino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pitchFamily="34" charset="-128"/>
              </a:rPr>
              <a:t>Reinforcement Learning -- Overview</a:t>
            </a:r>
          </a:p>
        </p:txBody>
      </p:sp>
      <p:sp>
        <p:nvSpPr>
          <p:cNvPr id="24578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189037"/>
            <a:ext cx="11353800" cy="5668963"/>
          </a:xfrm>
        </p:spPr>
        <p:txBody>
          <a:bodyPr/>
          <a:lstStyle/>
          <a:p>
            <a:r>
              <a:rPr lang="en-US" sz="2800" dirty="0">
                <a:ea typeface="ＭＳ Ｐゴシック" pitchFamily="34" charset="-128"/>
                <a:sym typeface="Symbol" pitchFamily="18" charset="2"/>
              </a:rPr>
              <a:t>Passive Reinforcement Learning (= how to learn from experiences)</a:t>
            </a:r>
          </a:p>
          <a:p>
            <a:pPr lvl="1"/>
            <a:r>
              <a:rPr lang="en-US" sz="2400" dirty="0">
                <a:ea typeface="ＭＳ Ｐゴシック" pitchFamily="34" charset="-128"/>
                <a:sym typeface="Symbol" pitchFamily="18" charset="2"/>
              </a:rPr>
              <a:t>Model-based Passive RL</a:t>
            </a:r>
          </a:p>
          <a:p>
            <a:pPr lvl="2"/>
            <a:r>
              <a:rPr lang="en-US" sz="1800" dirty="0">
                <a:ea typeface="ＭＳ Ｐゴシック" pitchFamily="34" charset="-128"/>
                <a:sym typeface="Symbol" pitchFamily="18" charset="2"/>
              </a:rPr>
              <a:t>Learn the MDP model from experiences, then solve the MDP</a:t>
            </a:r>
          </a:p>
          <a:p>
            <a:pPr lvl="1"/>
            <a:r>
              <a:rPr lang="en-US" sz="2400" b="1" dirty="0">
                <a:solidFill>
                  <a:srgbClr val="C00000"/>
                </a:solidFill>
                <a:ea typeface="ＭＳ Ｐゴシック" pitchFamily="34" charset="-128"/>
                <a:sym typeface="Symbol" pitchFamily="18" charset="2"/>
              </a:rPr>
              <a:t>Model-free Passive RL</a:t>
            </a:r>
          </a:p>
          <a:p>
            <a:pPr lvl="2"/>
            <a:r>
              <a:rPr lang="en-US" sz="1800" dirty="0">
                <a:ea typeface="ＭＳ Ｐゴシック" pitchFamily="34" charset="-128"/>
                <a:sym typeface="Symbol" pitchFamily="18" charset="2"/>
              </a:rPr>
              <a:t>Forego learning the MDP model, directly learn V or Q:</a:t>
            </a:r>
          </a:p>
          <a:p>
            <a:pPr lvl="3"/>
            <a:r>
              <a:rPr lang="en-US" sz="1800" dirty="0">
                <a:ea typeface="ＭＳ Ｐゴシック" pitchFamily="34" charset="-128"/>
                <a:sym typeface="Symbol" pitchFamily="18" charset="2"/>
              </a:rPr>
              <a:t>Value learning – learns value of a fixed policy; 2 approaches: Direct Evaluation &amp; TD Learning</a:t>
            </a:r>
          </a:p>
          <a:p>
            <a:pPr lvl="3"/>
            <a:r>
              <a:rPr lang="en-US" sz="1800" b="1" dirty="0">
                <a:solidFill>
                  <a:srgbClr val="C00000"/>
                </a:solidFill>
                <a:ea typeface="ＭＳ Ｐゴシック" pitchFamily="34" charset="-128"/>
                <a:sym typeface="Symbol" pitchFamily="18" charset="2"/>
              </a:rPr>
              <a:t>Q learning – learns Q values of the optimal policy (uses a Q version of TD Learning)</a:t>
            </a:r>
          </a:p>
          <a:p>
            <a:r>
              <a:rPr lang="en-US" sz="2800" dirty="0">
                <a:ea typeface="ＭＳ Ｐゴシック" pitchFamily="34" charset="-128"/>
                <a:sym typeface="Symbol" pitchFamily="18" charset="2"/>
              </a:rPr>
              <a:t>Active Reinforcement Learning (= agent also needs to decide how to collect experiences)</a:t>
            </a:r>
          </a:p>
          <a:p>
            <a:pPr lvl="1"/>
            <a:r>
              <a:rPr lang="en-US" sz="2400" dirty="0">
                <a:ea typeface="ＭＳ Ｐゴシック" pitchFamily="34" charset="-128"/>
                <a:sym typeface="Symbol" pitchFamily="18" charset="2"/>
              </a:rPr>
              <a:t>Key challenges:</a:t>
            </a:r>
          </a:p>
          <a:p>
            <a:pPr lvl="2"/>
            <a:r>
              <a:rPr lang="en-US" sz="2000" dirty="0">
                <a:ea typeface="ＭＳ Ｐゴシック" pitchFamily="34" charset="-128"/>
                <a:sym typeface="Symbol" pitchFamily="18" charset="2"/>
              </a:rPr>
              <a:t>How to efficiently explore?</a:t>
            </a:r>
          </a:p>
          <a:p>
            <a:pPr lvl="2"/>
            <a:r>
              <a:rPr lang="en-US" sz="2000" dirty="0">
                <a:ea typeface="ＭＳ Ｐゴシック" pitchFamily="34" charset="-128"/>
                <a:sym typeface="Symbol" pitchFamily="18" charset="2"/>
              </a:rPr>
              <a:t>How to trade off exploration &lt;&gt; exploitation</a:t>
            </a:r>
          </a:p>
          <a:p>
            <a:pPr lvl="1"/>
            <a:r>
              <a:rPr lang="en-US" sz="2400" dirty="0">
                <a:ea typeface="ＭＳ Ｐゴシック" pitchFamily="34" charset="-128"/>
                <a:sym typeface="Symbol" pitchFamily="18" charset="2"/>
              </a:rPr>
              <a:t>Applies to both model-based and model-free. In CS188 we’ll cover only in context of Q-learning  </a:t>
            </a:r>
          </a:p>
          <a:p>
            <a:pPr lvl="1"/>
            <a:endParaRPr lang="en-US" sz="2400" dirty="0">
              <a:ea typeface="ＭＳ Ｐゴシック" pitchFamily="34" charset="-128"/>
              <a:sym typeface="Symbol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70695296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ym typeface="Symbol" pitchFamily="18" charset="2"/>
              </a:rPr>
              <a:t>Q-Value Iteration</a:t>
            </a:r>
          </a:p>
        </p:txBody>
      </p:sp>
      <p:sp>
        <p:nvSpPr>
          <p:cNvPr id="175718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47800"/>
            <a:ext cx="11277600" cy="48006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400" dirty="0"/>
              <a:t>Value iteration: find successive (depth-limited) values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Start with V</a:t>
            </a:r>
            <a:r>
              <a:rPr lang="en-US" sz="2000" baseline="-25000" dirty="0"/>
              <a:t>0</a:t>
            </a:r>
            <a:r>
              <a:rPr lang="en-US" sz="2000" dirty="0"/>
              <a:t>(s) = 0, which we know is right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Given </a:t>
            </a:r>
            <a:r>
              <a:rPr lang="en-US" sz="2000" dirty="0" err="1"/>
              <a:t>V</a:t>
            </a:r>
            <a:r>
              <a:rPr lang="en-US" sz="2000" baseline="-25000" dirty="0" err="1"/>
              <a:t>k</a:t>
            </a:r>
            <a:r>
              <a:rPr lang="en-US" sz="2000" dirty="0"/>
              <a:t>, calculate the depth k+1 values for all states:</a:t>
            </a:r>
          </a:p>
          <a:p>
            <a:pPr lvl="1">
              <a:lnSpc>
                <a:spcPct val="80000"/>
              </a:lnSpc>
            </a:pPr>
            <a:endParaRPr lang="en-US" sz="2000" dirty="0"/>
          </a:p>
          <a:p>
            <a:pPr lvl="1">
              <a:lnSpc>
                <a:spcPct val="80000"/>
              </a:lnSpc>
            </a:pPr>
            <a:endParaRPr lang="en-US" sz="2000" dirty="0"/>
          </a:p>
          <a:p>
            <a:pPr lvl="1">
              <a:lnSpc>
                <a:spcPct val="80000"/>
              </a:lnSpc>
            </a:pPr>
            <a:endParaRPr lang="en-US" sz="2000" dirty="0"/>
          </a:p>
          <a:p>
            <a:pPr>
              <a:lnSpc>
                <a:spcPct val="80000"/>
              </a:lnSpc>
            </a:pPr>
            <a:endParaRPr lang="en-US" sz="2400" dirty="0"/>
          </a:p>
          <a:p>
            <a:pPr>
              <a:lnSpc>
                <a:spcPct val="80000"/>
              </a:lnSpc>
            </a:pPr>
            <a:r>
              <a:rPr lang="en-US" sz="2400" dirty="0"/>
              <a:t>But Q-values are more useful, so compute them instead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Start with Q</a:t>
            </a:r>
            <a:r>
              <a:rPr lang="en-US" sz="2000" baseline="-25000" dirty="0"/>
              <a:t>0</a:t>
            </a:r>
            <a:r>
              <a:rPr lang="en-US" sz="2000" dirty="0"/>
              <a:t>(</a:t>
            </a:r>
            <a:r>
              <a:rPr lang="en-US" sz="2000" dirty="0" err="1"/>
              <a:t>s,a</a:t>
            </a:r>
            <a:r>
              <a:rPr lang="en-US" sz="2000" dirty="0"/>
              <a:t>) = 0, which we know is right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Given </a:t>
            </a:r>
            <a:r>
              <a:rPr lang="en-US" sz="2000" dirty="0" err="1"/>
              <a:t>Q</a:t>
            </a:r>
            <a:r>
              <a:rPr lang="en-US" sz="2000" baseline="-25000" dirty="0" err="1"/>
              <a:t>k</a:t>
            </a:r>
            <a:r>
              <a:rPr lang="en-US" sz="2000" dirty="0"/>
              <a:t>, calculate the depth k+1 q-values for all q-states:</a:t>
            </a:r>
            <a:endParaRPr lang="en-US" sz="2400" dirty="0"/>
          </a:p>
        </p:txBody>
      </p:sp>
      <p:pic>
        <p:nvPicPr>
          <p:cNvPr id="9" name="Picture 8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/>
          <a:stretch>
            <a:fillRect/>
          </a:stretch>
        </p:blipFill>
        <p:spPr bwMode="auto">
          <a:xfrm>
            <a:off x="1633804" y="2662235"/>
            <a:ext cx="7265452" cy="690790"/>
          </a:xfrm>
          <a:prstGeom prst="rect">
            <a:avLst/>
          </a:prstGeom>
          <a:noFill/>
          <a:ln/>
          <a:effectLst/>
        </p:spPr>
      </p:pic>
      <p:sp>
        <p:nvSpPr>
          <p:cNvPr id="20486" name="Line 17"/>
          <p:cNvSpPr>
            <a:spLocks noChangeShapeType="1"/>
          </p:cNvSpPr>
          <p:nvPr/>
        </p:nvSpPr>
        <p:spPr bwMode="auto">
          <a:xfrm flipH="1">
            <a:off x="6172200" y="3538538"/>
            <a:ext cx="307975" cy="612775"/>
          </a:xfrm>
          <a:prstGeom prst="line">
            <a:avLst/>
          </a:prstGeom>
          <a:noFill/>
          <a:ln w="9525">
            <a:solidFill>
              <a:schemeClr val="bg1"/>
            </a:solidFill>
            <a:prstDash val="dash"/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Palatino"/>
              <a:cs typeface="Palatino"/>
            </a:endParaRPr>
          </a:p>
        </p:txBody>
      </p:sp>
      <p:pic>
        <p:nvPicPr>
          <p:cNvPr id="10" name="Picture 9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7" cstate="print"/>
          <a:srcRect r="75586"/>
          <a:stretch/>
        </p:blipFill>
        <p:spPr bwMode="auto">
          <a:xfrm>
            <a:off x="1663952" y="5026025"/>
            <a:ext cx="1993648" cy="765520"/>
          </a:xfrm>
          <a:prstGeom prst="rect">
            <a:avLst/>
          </a:prstGeom>
          <a:noFill/>
          <a:ln/>
          <a:effectLst/>
        </p:spPr>
      </p:pic>
      <p:pic>
        <p:nvPicPr>
          <p:cNvPr id="8" name="Picture 7" descr="txp_fig">
            <a:extLst>
              <a:ext uri="{FF2B5EF4-FFF2-40B4-BE49-F238E27FC236}">
                <a16:creationId xmlns:a16="http://schemas.microsoft.com/office/drawing/2014/main" id="{089E59B5-E7D8-E54B-831A-1024AA19F71F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7" cstate="print"/>
          <a:srcRect r="26128"/>
          <a:stretch/>
        </p:blipFill>
        <p:spPr bwMode="auto">
          <a:xfrm>
            <a:off x="1663952" y="5028084"/>
            <a:ext cx="6032248" cy="765520"/>
          </a:xfrm>
          <a:prstGeom prst="rect">
            <a:avLst/>
          </a:prstGeom>
          <a:noFill/>
          <a:ln/>
          <a:effectLst/>
        </p:spPr>
      </p:pic>
      <p:pic>
        <p:nvPicPr>
          <p:cNvPr id="11" name="Picture 10" descr="txp_fig">
            <a:extLst>
              <a:ext uri="{FF2B5EF4-FFF2-40B4-BE49-F238E27FC236}">
                <a16:creationId xmlns:a16="http://schemas.microsoft.com/office/drawing/2014/main" id="{D80B6ECE-8B12-3646-8C3A-415390611AB9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7" cstate="print"/>
          <a:stretch>
            <a:fillRect/>
          </a:stretch>
        </p:blipFill>
        <p:spPr bwMode="auto">
          <a:xfrm>
            <a:off x="1663952" y="5026025"/>
            <a:ext cx="8165848" cy="765520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71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718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718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Q-Learning</a:t>
            </a:r>
          </a:p>
        </p:txBody>
      </p:sp>
      <p:sp>
        <p:nvSpPr>
          <p:cNvPr id="181043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219200"/>
            <a:ext cx="8229600" cy="4525963"/>
          </a:xfrm>
        </p:spPr>
        <p:txBody>
          <a:bodyPr/>
          <a:lstStyle/>
          <a:p>
            <a:r>
              <a:rPr lang="en-US" sz="2800" dirty="0"/>
              <a:t>Q-Learning: sample-based Q-value iteration</a:t>
            </a:r>
          </a:p>
          <a:p>
            <a:pPr lvl="1"/>
            <a:endParaRPr lang="en-US" sz="2400" dirty="0"/>
          </a:p>
          <a:p>
            <a:pPr lvl="1"/>
            <a:endParaRPr lang="en-US" sz="2400" dirty="0"/>
          </a:p>
          <a:p>
            <a:r>
              <a:rPr lang="en-US" sz="2800" dirty="0"/>
              <a:t>Learn Q(</a:t>
            </a:r>
            <a:r>
              <a:rPr lang="en-US" sz="2800" dirty="0" err="1"/>
              <a:t>s,a</a:t>
            </a:r>
            <a:r>
              <a:rPr lang="en-US" sz="2800" dirty="0"/>
              <a:t>) values as you go</a:t>
            </a:r>
          </a:p>
          <a:p>
            <a:pPr lvl="1"/>
            <a:r>
              <a:rPr lang="en-US" sz="2400" dirty="0"/>
              <a:t>Receive a sample (</a:t>
            </a:r>
            <a:r>
              <a:rPr lang="en-US" sz="2400" dirty="0" err="1"/>
              <a:t>s,a,s’,r</a:t>
            </a:r>
            <a:r>
              <a:rPr lang="en-US" sz="2400" dirty="0"/>
              <a:t>)</a:t>
            </a:r>
          </a:p>
          <a:p>
            <a:pPr lvl="1"/>
            <a:r>
              <a:rPr lang="en-US" sz="2400" dirty="0"/>
              <a:t>Consider your old estimate:</a:t>
            </a:r>
          </a:p>
          <a:p>
            <a:pPr lvl="1"/>
            <a:r>
              <a:rPr lang="en-US" sz="2400" dirty="0"/>
              <a:t>Consider your new sample estimate:</a:t>
            </a:r>
          </a:p>
          <a:p>
            <a:pPr lvl="2"/>
            <a:endParaRPr lang="en-US" sz="2000" dirty="0"/>
          </a:p>
          <a:p>
            <a:pPr lvl="2"/>
            <a:endParaRPr lang="en-US" sz="2000" dirty="0"/>
          </a:p>
          <a:p>
            <a:pPr lvl="1"/>
            <a:r>
              <a:rPr lang="en-US" sz="2400" dirty="0"/>
              <a:t>Incorporate the new estimate into a running average:</a:t>
            </a:r>
          </a:p>
        </p:txBody>
      </p:sp>
      <p:pic>
        <p:nvPicPr>
          <p:cNvPr id="21508" name="Picture 4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58409" y="3592960"/>
            <a:ext cx="1023786" cy="320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10440" name="Picture 8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52600" y="5791200"/>
            <a:ext cx="5692775" cy="315913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  <p:pic>
        <p:nvPicPr>
          <p:cNvPr id="1810439" name="Picture 7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470818" y="4678753"/>
            <a:ext cx="4525963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12" name="Text Box 28"/>
          <p:cNvSpPr txBox="1">
            <a:spLocks noChangeArrowheads="1"/>
          </p:cNvSpPr>
          <p:nvPr/>
        </p:nvSpPr>
        <p:spPr bwMode="auto">
          <a:xfrm>
            <a:off x="7772400" y="6327085"/>
            <a:ext cx="4419600" cy="5309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lnSpc>
                <a:spcPct val="50000"/>
              </a:lnSpc>
              <a:spcBef>
                <a:spcPct val="50000"/>
              </a:spcBef>
            </a:pPr>
            <a:r>
              <a:rPr lang="en-US" dirty="0">
                <a:solidFill>
                  <a:srgbClr val="CC0000"/>
                </a:solidFill>
                <a:latin typeface="Calibri" pitchFamily="34" charset="0"/>
              </a:rPr>
              <a:t>[Demo: Q-learning – </a:t>
            </a:r>
            <a:r>
              <a:rPr lang="en-US" dirty="0" err="1">
                <a:solidFill>
                  <a:srgbClr val="CC0000"/>
                </a:solidFill>
                <a:latin typeface="Calibri" pitchFamily="34" charset="0"/>
              </a:rPr>
              <a:t>gridworld</a:t>
            </a:r>
            <a:r>
              <a:rPr lang="en-US" dirty="0">
                <a:solidFill>
                  <a:srgbClr val="CC0000"/>
                </a:solidFill>
                <a:latin typeface="Calibri" pitchFamily="34" charset="0"/>
              </a:rPr>
              <a:t> (L10D2)]</a:t>
            </a:r>
          </a:p>
          <a:p>
            <a:pPr algn="r">
              <a:lnSpc>
                <a:spcPct val="50000"/>
              </a:lnSpc>
              <a:spcBef>
                <a:spcPct val="50000"/>
              </a:spcBef>
            </a:pPr>
            <a:r>
              <a:rPr lang="en-US" dirty="0">
                <a:solidFill>
                  <a:srgbClr val="CC0000"/>
                </a:solidFill>
                <a:latin typeface="Calibri" pitchFamily="34" charset="0"/>
              </a:rPr>
              <a:t>[Demo: Q-learning – crawler (L10D3)]</a:t>
            </a:r>
          </a:p>
        </p:txBody>
      </p:sp>
      <p:pic>
        <p:nvPicPr>
          <p:cNvPr id="11" name="Picture 10" descr="txp_fi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/>
          <a:stretch>
            <a:fillRect/>
          </a:stretch>
        </p:blipFill>
        <p:spPr bwMode="auto">
          <a:xfrm>
            <a:off x="1524000" y="1828800"/>
            <a:ext cx="8165848" cy="765520"/>
          </a:xfrm>
          <a:prstGeom prst="rect">
            <a:avLst/>
          </a:prstGeom>
          <a:noFill/>
          <a:ln/>
          <a:effectLst/>
        </p:spPr>
      </p:pic>
      <p:graphicFrame>
        <p:nvGraphicFramePr>
          <p:cNvPr id="19457" name="Object 2"/>
          <p:cNvGraphicFramePr>
            <a:graphicFrameLocks noChangeAspect="1"/>
          </p:cNvGraphicFramePr>
          <p:nvPr/>
        </p:nvGraphicFramePr>
        <p:xfrm>
          <a:off x="8305800" y="2743200"/>
          <a:ext cx="3505200" cy="29782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10" imgW="4762913" imgH="4046571" progId="MSPhotoEd.3">
                  <p:embed/>
                </p:oleObj>
              </mc:Choice>
              <mc:Fallback>
                <p:oleObj name="Photo Editor Photo" r:id="rId10" imgW="4762913" imgH="4046571" progId="MSPhotoEd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05800" y="2743200"/>
                        <a:ext cx="3505200" cy="297825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6ED1D4FB-BDF7-6842-BA58-EAC2EA740F1E}"/>
              </a:ext>
            </a:extLst>
          </p:cNvPr>
          <p:cNvSpPr txBox="1"/>
          <p:nvPr/>
        </p:nvSpPr>
        <p:spPr>
          <a:xfrm>
            <a:off x="6324600" y="4495800"/>
            <a:ext cx="1981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Palatino"/>
                <a:cs typeface="Palatino"/>
              </a:rPr>
              <a:t>no longer policy evaluation!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3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Q-Learning Properties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371600"/>
            <a:ext cx="9753600" cy="4525962"/>
          </a:xfrm>
        </p:spPr>
        <p:txBody>
          <a:bodyPr/>
          <a:lstStyle/>
          <a:p>
            <a:r>
              <a:rPr lang="en-US" sz="2800" dirty="0"/>
              <a:t>Amazing result: Q-learning converges to optimal policy -- even if you’re acting </a:t>
            </a:r>
            <a:r>
              <a:rPr lang="en-US" sz="2800" dirty="0" err="1"/>
              <a:t>suboptimally</a:t>
            </a:r>
            <a:r>
              <a:rPr lang="en-US" sz="2800" dirty="0"/>
              <a:t>!</a:t>
            </a:r>
          </a:p>
          <a:p>
            <a:pPr lvl="2"/>
            <a:endParaRPr lang="en-US" sz="2000" dirty="0"/>
          </a:p>
          <a:p>
            <a:r>
              <a:rPr lang="en-US" sz="2800" dirty="0"/>
              <a:t>This is called </a:t>
            </a:r>
            <a:r>
              <a:rPr lang="en-US" sz="2800" dirty="0">
                <a:solidFill>
                  <a:srgbClr val="C00000"/>
                </a:solidFill>
              </a:rPr>
              <a:t>off-policy learning</a:t>
            </a:r>
          </a:p>
          <a:p>
            <a:pPr lvl="2"/>
            <a:endParaRPr lang="en-US" sz="2000" dirty="0"/>
          </a:p>
          <a:p>
            <a:r>
              <a:rPr lang="en-US" sz="2800" dirty="0"/>
              <a:t>Caveats:</a:t>
            </a:r>
          </a:p>
          <a:p>
            <a:pPr lvl="1"/>
            <a:r>
              <a:rPr lang="en-US" sz="2400" dirty="0"/>
              <a:t>You have to explore enough</a:t>
            </a:r>
          </a:p>
          <a:p>
            <a:pPr lvl="1"/>
            <a:r>
              <a:rPr lang="en-US" sz="2400" dirty="0"/>
              <a:t>You have to eventually make the learning rate</a:t>
            </a:r>
          </a:p>
          <a:p>
            <a:pPr lvl="1">
              <a:buNone/>
            </a:pPr>
            <a:r>
              <a:rPr lang="en-US" sz="2400" dirty="0"/>
              <a:t>	small enough</a:t>
            </a:r>
          </a:p>
          <a:p>
            <a:pPr lvl="1"/>
            <a:r>
              <a:rPr lang="en-US" sz="2400" dirty="0"/>
              <a:t>… but not decrease it too quickly</a:t>
            </a:r>
          </a:p>
          <a:p>
            <a:pPr lvl="1"/>
            <a:r>
              <a:rPr lang="en-US" sz="2400" dirty="0"/>
              <a:t>Basically, in the limit, it doesn’t matter how you select actions (!)</a:t>
            </a:r>
          </a:p>
          <a:p>
            <a:pPr lvl="3"/>
            <a:endParaRPr lang="en-US" sz="1800" dirty="0"/>
          </a:p>
        </p:txBody>
      </p:sp>
      <p:pic>
        <p:nvPicPr>
          <p:cNvPr id="10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92042" y="2667000"/>
            <a:ext cx="3884915" cy="2798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 of Demo Q-Learning -- </a:t>
            </a:r>
            <a:r>
              <a:rPr lang="en-US" dirty="0" err="1"/>
              <a:t>Gridworld</a:t>
            </a:r>
            <a:endParaRPr lang="en-US" dirty="0"/>
          </a:p>
        </p:txBody>
      </p:sp>
      <p:pic>
        <p:nvPicPr>
          <p:cNvPr id="4" name="Q-learning--gridworld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38338" y="1143000"/>
            <a:ext cx="8315325" cy="5197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229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 of Demo Q-Learning -- Crawler</a:t>
            </a:r>
          </a:p>
        </p:txBody>
      </p:sp>
      <p:pic>
        <p:nvPicPr>
          <p:cNvPr id="4" name="Q-learning--crawler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50721" y="1143000"/>
            <a:ext cx="8290559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156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pitchFamily="34" charset="-128"/>
              </a:rPr>
              <a:t>Reinforcement Learning -- Overview</a:t>
            </a:r>
          </a:p>
        </p:txBody>
      </p:sp>
      <p:sp>
        <p:nvSpPr>
          <p:cNvPr id="24578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189037"/>
            <a:ext cx="11353800" cy="5668963"/>
          </a:xfrm>
        </p:spPr>
        <p:txBody>
          <a:bodyPr/>
          <a:lstStyle/>
          <a:p>
            <a:r>
              <a:rPr lang="en-US" sz="2800" dirty="0">
                <a:ea typeface="ＭＳ Ｐゴシック" pitchFamily="34" charset="-128"/>
                <a:sym typeface="Symbol" pitchFamily="18" charset="2"/>
              </a:rPr>
              <a:t>Passive Reinforcement Learning (= how to learn from experiences)</a:t>
            </a:r>
          </a:p>
          <a:p>
            <a:pPr lvl="1"/>
            <a:r>
              <a:rPr lang="en-US" sz="2400" dirty="0">
                <a:ea typeface="ＭＳ Ｐゴシック" pitchFamily="34" charset="-128"/>
                <a:sym typeface="Symbol" pitchFamily="18" charset="2"/>
              </a:rPr>
              <a:t>Model-based Passive RL</a:t>
            </a:r>
          </a:p>
          <a:p>
            <a:pPr lvl="2"/>
            <a:r>
              <a:rPr lang="en-US" sz="1800" dirty="0">
                <a:ea typeface="ＭＳ Ｐゴシック" pitchFamily="34" charset="-128"/>
                <a:sym typeface="Symbol" pitchFamily="18" charset="2"/>
              </a:rPr>
              <a:t>Learn the MDP model from experiences, then solve the MDP</a:t>
            </a:r>
          </a:p>
          <a:p>
            <a:pPr lvl="1"/>
            <a:r>
              <a:rPr lang="en-US" sz="2400" dirty="0">
                <a:ea typeface="ＭＳ Ｐゴシック" pitchFamily="34" charset="-128"/>
                <a:sym typeface="Symbol" pitchFamily="18" charset="2"/>
              </a:rPr>
              <a:t>Model-free Passive RL</a:t>
            </a:r>
          </a:p>
          <a:p>
            <a:pPr lvl="2"/>
            <a:r>
              <a:rPr lang="en-US" sz="1800" dirty="0">
                <a:ea typeface="ＭＳ Ｐゴシック" pitchFamily="34" charset="-128"/>
                <a:sym typeface="Symbol" pitchFamily="18" charset="2"/>
              </a:rPr>
              <a:t>Forego learning the MDP model, directly learn V or Q:</a:t>
            </a:r>
          </a:p>
          <a:p>
            <a:pPr lvl="3"/>
            <a:r>
              <a:rPr lang="en-US" sz="1800" dirty="0">
                <a:ea typeface="ＭＳ Ｐゴシック" pitchFamily="34" charset="-128"/>
                <a:sym typeface="Symbol" pitchFamily="18" charset="2"/>
              </a:rPr>
              <a:t>Value learning – learns value of a fixed policy; 2 approaches: Direct Evaluation &amp; TD Learning</a:t>
            </a:r>
          </a:p>
          <a:p>
            <a:pPr lvl="3"/>
            <a:r>
              <a:rPr lang="en-US" sz="1800" dirty="0">
                <a:ea typeface="ＭＳ Ｐゴシック" pitchFamily="34" charset="-128"/>
                <a:sym typeface="Symbol" pitchFamily="18" charset="2"/>
              </a:rPr>
              <a:t>Q learning – learns Q values of the optimal policy (uses a Q version of TD Learning)</a:t>
            </a:r>
          </a:p>
          <a:p>
            <a:r>
              <a:rPr lang="en-US" sz="2800" b="1" dirty="0">
                <a:solidFill>
                  <a:srgbClr val="C00000"/>
                </a:solidFill>
                <a:ea typeface="ＭＳ Ｐゴシック" pitchFamily="34" charset="-128"/>
                <a:sym typeface="Symbol" pitchFamily="18" charset="2"/>
              </a:rPr>
              <a:t>Active Reinforcement Learning (= agent also needs to decide how to collect experiences)</a:t>
            </a:r>
          </a:p>
          <a:p>
            <a:pPr lvl="1"/>
            <a:r>
              <a:rPr lang="en-US" sz="2400" dirty="0">
                <a:ea typeface="ＭＳ Ｐゴシック" pitchFamily="34" charset="-128"/>
                <a:sym typeface="Symbol" pitchFamily="18" charset="2"/>
              </a:rPr>
              <a:t>Key challenges:</a:t>
            </a:r>
          </a:p>
          <a:p>
            <a:pPr lvl="2"/>
            <a:r>
              <a:rPr lang="en-US" sz="2000" dirty="0">
                <a:ea typeface="ＭＳ Ｐゴシック" pitchFamily="34" charset="-128"/>
                <a:sym typeface="Symbol" pitchFamily="18" charset="2"/>
              </a:rPr>
              <a:t>How to efficiently explore?</a:t>
            </a:r>
          </a:p>
          <a:p>
            <a:pPr lvl="2"/>
            <a:r>
              <a:rPr lang="en-US" sz="2000" dirty="0">
                <a:ea typeface="ＭＳ Ｐゴシック" pitchFamily="34" charset="-128"/>
                <a:sym typeface="Symbol" pitchFamily="18" charset="2"/>
              </a:rPr>
              <a:t>How to trade off exploration &lt;&gt; exploitation</a:t>
            </a:r>
          </a:p>
          <a:p>
            <a:pPr lvl="1"/>
            <a:r>
              <a:rPr lang="en-US" sz="2400" dirty="0">
                <a:ea typeface="ＭＳ Ｐゴシック" pitchFamily="34" charset="-128"/>
                <a:sym typeface="Symbol" pitchFamily="18" charset="2"/>
              </a:rPr>
              <a:t>Applies to both model-based and model-free. In CS188 we’ll cover only in context of Q-learning  </a:t>
            </a:r>
          </a:p>
          <a:p>
            <a:pPr lvl="1"/>
            <a:endParaRPr lang="en-US" sz="2400" dirty="0">
              <a:ea typeface="ＭＳ Ｐゴシック" pitchFamily="34" charset="-128"/>
              <a:sym typeface="Symbol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0822538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U-Turn Arrow 11"/>
          <p:cNvSpPr/>
          <p:nvPr/>
        </p:nvSpPr>
        <p:spPr>
          <a:xfrm rot="16200000">
            <a:off x="3476798" y="1781003"/>
            <a:ext cx="2209800" cy="1848196"/>
          </a:xfrm>
          <a:prstGeom prst="uturnArrow">
            <a:avLst>
              <a:gd name="adj1" fmla="val 12068"/>
              <a:gd name="adj2" fmla="val 18757"/>
              <a:gd name="adj3" fmla="val 25000"/>
              <a:gd name="adj4" fmla="val 43750"/>
              <a:gd name="adj5" fmla="val 92838"/>
            </a:avLst>
          </a:prstGeom>
          <a:solidFill>
            <a:schemeClr val="bg2">
              <a:lumMod val="40000"/>
              <a:lumOff val="6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chemeClr val="tx1"/>
              </a:solidFill>
              <a:latin typeface="Palatino"/>
              <a:cs typeface="Palatino"/>
            </a:endParaRPr>
          </a:p>
        </p:txBody>
      </p:sp>
      <p:sp>
        <p:nvSpPr>
          <p:cNvPr id="11" name="U-Turn Arrow 10"/>
          <p:cNvSpPr/>
          <p:nvPr/>
        </p:nvSpPr>
        <p:spPr>
          <a:xfrm rot="5400000">
            <a:off x="6296198" y="2009602"/>
            <a:ext cx="2209800" cy="1848196"/>
          </a:xfrm>
          <a:prstGeom prst="uturnArrow">
            <a:avLst>
              <a:gd name="adj1" fmla="val 12068"/>
              <a:gd name="adj2" fmla="val 18757"/>
              <a:gd name="adj3" fmla="val 25000"/>
              <a:gd name="adj4" fmla="val 43750"/>
              <a:gd name="adj5" fmla="val 64298"/>
            </a:avLst>
          </a:prstGeom>
          <a:solidFill>
            <a:schemeClr val="bg2">
              <a:lumMod val="40000"/>
              <a:lumOff val="6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chemeClr val="tx1"/>
              </a:solidFill>
              <a:latin typeface="Palatino"/>
              <a:cs typeface="Palatino"/>
            </a:endParaRPr>
          </a:p>
        </p:txBody>
      </p:sp>
      <p:sp>
        <p:nvSpPr>
          <p:cNvPr id="17409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25400"/>
            <a:ext cx="12857018" cy="1143000"/>
          </a:xfrm>
        </p:spPr>
        <p:txBody>
          <a:bodyPr/>
          <a:lstStyle/>
          <a:p>
            <a:r>
              <a:rPr lang="en-US" sz="4000">
                <a:ea typeface="ＭＳ Ｐゴシック" pitchFamily="34" charset="-128"/>
              </a:rPr>
              <a:t>Reinforcement Learning</a:t>
            </a:r>
          </a:p>
        </p:txBody>
      </p:sp>
      <p:sp>
        <p:nvSpPr>
          <p:cNvPr id="17410" name="Rectangle 3"/>
          <p:cNvSpPr>
            <a:spLocks noGrp="1" noChangeArrowheads="1"/>
          </p:cNvSpPr>
          <p:nvPr>
            <p:ph idx="1"/>
          </p:nvPr>
        </p:nvSpPr>
        <p:spPr>
          <a:xfrm>
            <a:off x="1905000" y="4419600"/>
            <a:ext cx="8839200" cy="2057401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>
                <a:ea typeface="ＭＳ Ｐゴシック" pitchFamily="34" charset="-128"/>
              </a:rPr>
              <a:t>Basic idea:</a:t>
            </a:r>
          </a:p>
          <a:p>
            <a:pPr lvl="1">
              <a:lnSpc>
                <a:spcPct val="90000"/>
              </a:lnSpc>
            </a:pPr>
            <a:r>
              <a:rPr lang="en-US" sz="2000" dirty="0">
                <a:ea typeface="ＭＳ Ｐゴシック" pitchFamily="34" charset="-128"/>
              </a:rPr>
              <a:t>Receive feedback in the form of </a:t>
            </a:r>
            <a:r>
              <a:rPr lang="en-US" sz="2000" dirty="0">
                <a:solidFill>
                  <a:srgbClr val="CC0000"/>
                </a:solidFill>
                <a:ea typeface="ＭＳ Ｐゴシック" pitchFamily="34" charset="-128"/>
              </a:rPr>
              <a:t>rewards</a:t>
            </a:r>
          </a:p>
          <a:p>
            <a:pPr lvl="1">
              <a:lnSpc>
                <a:spcPct val="90000"/>
              </a:lnSpc>
            </a:pPr>
            <a:r>
              <a:rPr lang="en-US" sz="2000" dirty="0">
                <a:ea typeface="ＭＳ Ｐゴシック" pitchFamily="34" charset="-128"/>
              </a:rPr>
              <a:t>Agent’</a:t>
            </a:r>
            <a:r>
              <a:rPr lang="en-US" altLang="ja-JP" sz="2000" dirty="0">
                <a:ea typeface="ＭＳ Ｐゴシック" pitchFamily="34" charset="-128"/>
              </a:rPr>
              <a:t>s utility is defined by the reward function</a:t>
            </a:r>
          </a:p>
          <a:p>
            <a:pPr lvl="1">
              <a:lnSpc>
                <a:spcPct val="90000"/>
              </a:lnSpc>
            </a:pPr>
            <a:r>
              <a:rPr lang="en-US" sz="2000" dirty="0">
                <a:ea typeface="ＭＳ Ｐゴシック" pitchFamily="34" charset="-128"/>
              </a:rPr>
              <a:t>Must (learn to) act so as to </a:t>
            </a:r>
            <a:r>
              <a:rPr lang="en-US" sz="2000" dirty="0">
                <a:solidFill>
                  <a:srgbClr val="CC0000"/>
                </a:solidFill>
                <a:ea typeface="ＭＳ Ｐゴシック" pitchFamily="34" charset="-128"/>
              </a:rPr>
              <a:t>maximize expected rewards</a:t>
            </a:r>
          </a:p>
          <a:p>
            <a:pPr lvl="1">
              <a:lnSpc>
                <a:spcPct val="90000"/>
              </a:lnSpc>
            </a:pPr>
            <a:r>
              <a:rPr lang="en-US" sz="2000" dirty="0">
                <a:ea typeface="ＭＳ Ｐゴシック" pitchFamily="34" charset="-128"/>
              </a:rPr>
              <a:t>All learning is based on observed samples of outcomes!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4953000" y="3124200"/>
            <a:ext cx="2249978" cy="1143000"/>
          </a:xfrm>
          <a:prstGeom prst="roundRect">
            <a:avLst>
              <a:gd name="adj" fmla="val 40599"/>
            </a:avLst>
          </a:prstGeom>
          <a:solidFill>
            <a:srgbClr val="B5E3C8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Palatino"/>
                <a:cs typeface="Palatino"/>
              </a:rPr>
              <a:t>Environment</a:t>
            </a:r>
          </a:p>
        </p:txBody>
      </p:sp>
      <p:sp>
        <p:nvSpPr>
          <p:cNvPr id="10" name="Trapezoid 9"/>
          <p:cNvSpPr/>
          <p:nvPr/>
        </p:nvSpPr>
        <p:spPr>
          <a:xfrm>
            <a:off x="4953000" y="1447800"/>
            <a:ext cx="2249978" cy="1066800"/>
          </a:xfrm>
          <a:prstGeom prst="trapezoid">
            <a:avLst>
              <a:gd name="adj" fmla="val 58183"/>
            </a:avLst>
          </a:prstGeom>
          <a:solidFill>
            <a:srgbClr val="CCECFF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sz="500" dirty="0">
              <a:solidFill>
                <a:schemeClr val="tx1"/>
              </a:solidFill>
              <a:latin typeface="Palatino"/>
              <a:cs typeface="Palatino"/>
            </a:endParaRPr>
          </a:p>
          <a:p>
            <a:pPr algn="ctr"/>
            <a:r>
              <a:rPr lang="en-US" sz="2400" dirty="0">
                <a:solidFill>
                  <a:schemeClr val="tx1"/>
                </a:solidFill>
                <a:latin typeface="Palatino"/>
                <a:cs typeface="Palatino"/>
              </a:rPr>
              <a:t>Agent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077200" y="2590800"/>
            <a:ext cx="16874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Palatino"/>
                <a:cs typeface="Palatino"/>
              </a:rPr>
              <a:t>Actions: a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209800" y="2416314"/>
            <a:ext cx="16874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Palatino"/>
                <a:cs typeface="Palatino"/>
              </a:rPr>
              <a:t>State: s</a:t>
            </a:r>
          </a:p>
          <a:p>
            <a:pPr algn="ctr"/>
            <a:r>
              <a:rPr lang="en-US" dirty="0">
                <a:solidFill>
                  <a:srgbClr val="C00000"/>
                </a:solidFill>
                <a:latin typeface="Palatino"/>
                <a:cs typeface="Palatino"/>
              </a:rPr>
              <a:t>Reward: r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Active Reinforcement Learning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5268" y="1447800"/>
            <a:ext cx="4541755" cy="2362200"/>
          </a:xfrm>
          <a:prstGeom prst="rect">
            <a:avLst/>
          </a:prstGeom>
          <a:noFill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14807" y="2365131"/>
            <a:ext cx="4805638" cy="2816469"/>
          </a:xfrm>
          <a:prstGeom prst="rect">
            <a:avLst/>
          </a:prstGeom>
          <a:noFill/>
        </p:spPr>
      </p:pic>
      <p:pic>
        <p:nvPicPr>
          <p:cNvPr id="3891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46192" y="4038600"/>
            <a:ext cx="4338616" cy="226362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Active Reinforcement Learning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371600"/>
            <a:ext cx="10210800" cy="4525962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 dirty="0"/>
              <a:t>Full reinforcement learning: optimal policies (like value iteration)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You don’t know the transitions T(</a:t>
            </a:r>
            <a:r>
              <a:rPr lang="en-US" sz="2400" dirty="0" err="1"/>
              <a:t>s,a,s</a:t>
            </a:r>
            <a:r>
              <a:rPr lang="en-US" sz="2400" dirty="0"/>
              <a:t>’)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You don’t know the rewards R(</a:t>
            </a:r>
            <a:r>
              <a:rPr lang="en-US" sz="2400" dirty="0" err="1"/>
              <a:t>s,a,s</a:t>
            </a:r>
            <a:r>
              <a:rPr lang="en-US" sz="2400" dirty="0"/>
              <a:t>’)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You choose the actions now</a:t>
            </a:r>
            <a:endParaRPr lang="en-US" sz="2400" dirty="0">
              <a:sym typeface="Symbol" pitchFamily="18" charset="2"/>
            </a:endParaRPr>
          </a:p>
          <a:p>
            <a:pPr lvl="1">
              <a:lnSpc>
                <a:spcPct val="90000"/>
              </a:lnSpc>
            </a:pPr>
            <a:r>
              <a:rPr lang="en-US" sz="2400" dirty="0">
                <a:solidFill>
                  <a:srgbClr val="CC0000"/>
                </a:solidFill>
              </a:rPr>
              <a:t>Goal: learn the optimal policy / values</a:t>
            </a:r>
          </a:p>
          <a:p>
            <a:pPr lvl="1">
              <a:lnSpc>
                <a:spcPct val="90000"/>
              </a:lnSpc>
            </a:pPr>
            <a:endParaRPr lang="en-US" sz="2400" dirty="0"/>
          </a:p>
          <a:p>
            <a:pPr>
              <a:lnSpc>
                <a:spcPct val="90000"/>
              </a:lnSpc>
            </a:pPr>
            <a:r>
              <a:rPr lang="en-US" sz="2800" dirty="0"/>
              <a:t>In this case: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Learner makes choices!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Fundamental tradeoff: exploration vs. exploitation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This is NOT offline planning!  You actually take actions in the world and find out what happens…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35228" y="2133600"/>
            <a:ext cx="4239685" cy="204989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Exploration vs. Exploitation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90700" y="914400"/>
            <a:ext cx="8572500" cy="5715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Video of Demo Q-learning – Manual Exploration – Bridge Grid </a:t>
            </a:r>
          </a:p>
        </p:txBody>
      </p:sp>
      <p:pic>
        <p:nvPicPr>
          <p:cNvPr id="5" name="Qlearning--manual exploration--bridge grid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43894" y="1142999"/>
            <a:ext cx="8304213" cy="5190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570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Explore?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47800"/>
            <a:ext cx="8001000" cy="50292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dirty="0"/>
              <a:t>Several schemes for forcing exploration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Simplest: random actions (</a:t>
            </a:r>
            <a:r>
              <a:rPr lang="en-US" dirty="0">
                <a:sym typeface="Symbol" pitchFamily="18" charset="2"/>
              </a:rPr>
              <a:t>-greedy)</a:t>
            </a:r>
            <a:endParaRPr lang="en-US" dirty="0"/>
          </a:p>
          <a:p>
            <a:pPr lvl="2">
              <a:lnSpc>
                <a:spcPct val="90000"/>
              </a:lnSpc>
            </a:pPr>
            <a:r>
              <a:rPr lang="en-US" dirty="0"/>
              <a:t>Every time step, flip a coin</a:t>
            </a:r>
          </a:p>
          <a:p>
            <a:pPr lvl="2">
              <a:lnSpc>
                <a:spcPct val="90000"/>
              </a:lnSpc>
            </a:pPr>
            <a:r>
              <a:rPr lang="en-US" dirty="0"/>
              <a:t>With (small) probability </a:t>
            </a:r>
            <a:r>
              <a:rPr lang="en-US" dirty="0">
                <a:sym typeface="Symbol" pitchFamily="18" charset="2"/>
              </a:rPr>
              <a:t>, act randomly</a:t>
            </a:r>
          </a:p>
          <a:p>
            <a:pPr lvl="2">
              <a:lnSpc>
                <a:spcPct val="90000"/>
              </a:lnSpc>
            </a:pPr>
            <a:r>
              <a:rPr lang="en-US" dirty="0"/>
              <a:t>With (large) probability 1-</a:t>
            </a:r>
            <a:r>
              <a:rPr lang="en-US" dirty="0">
                <a:sym typeface="Symbol" pitchFamily="18" charset="2"/>
              </a:rPr>
              <a:t>, act on current policy</a:t>
            </a:r>
          </a:p>
          <a:p>
            <a:pPr lvl="2">
              <a:lnSpc>
                <a:spcPct val="90000"/>
              </a:lnSpc>
            </a:pPr>
            <a:endParaRPr lang="en-US" dirty="0">
              <a:sym typeface="Symbol" pitchFamily="18" charset="2"/>
            </a:endParaRPr>
          </a:p>
          <a:p>
            <a:pPr lvl="1">
              <a:lnSpc>
                <a:spcPct val="90000"/>
              </a:lnSpc>
            </a:pPr>
            <a:r>
              <a:rPr lang="en-US" dirty="0">
                <a:sym typeface="Symbol" pitchFamily="18" charset="2"/>
              </a:rPr>
              <a:t>Problems with random actions?</a:t>
            </a:r>
          </a:p>
          <a:p>
            <a:pPr lvl="2">
              <a:lnSpc>
                <a:spcPct val="90000"/>
              </a:lnSpc>
            </a:pPr>
            <a:r>
              <a:rPr lang="en-US" dirty="0">
                <a:sym typeface="Symbol" pitchFamily="18" charset="2"/>
              </a:rPr>
              <a:t>You do eventually explore the space, but keep thrashing around once learning is done</a:t>
            </a:r>
          </a:p>
          <a:p>
            <a:pPr lvl="2">
              <a:lnSpc>
                <a:spcPct val="90000"/>
              </a:lnSpc>
            </a:pPr>
            <a:r>
              <a:rPr lang="en-US" dirty="0">
                <a:sym typeface="Symbol" pitchFamily="18" charset="2"/>
              </a:rPr>
              <a:t>One solution: lower  over time</a:t>
            </a:r>
          </a:p>
          <a:p>
            <a:pPr lvl="2">
              <a:lnSpc>
                <a:spcPct val="90000"/>
              </a:lnSpc>
            </a:pPr>
            <a:r>
              <a:rPr lang="en-US" dirty="0">
                <a:sym typeface="Symbol" pitchFamily="18" charset="2"/>
              </a:rPr>
              <a:t>Another solution: exploration functions</a:t>
            </a:r>
          </a:p>
          <a:p>
            <a:pPr>
              <a:lnSpc>
                <a:spcPct val="90000"/>
              </a:lnSpc>
            </a:pPr>
            <a:endParaRPr lang="en-US" dirty="0">
              <a:sym typeface="Symbol" pitchFamily="18" charset="2"/>
            </a:endParaRPr>
          </a:p>
        </p:txBody>
      </p:sp>
      <p:pic>
        <p:nvPicPr>
          <p:cNvPr id="17409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84391" y="1600200"/>
            <a:ext cx="3348017" cy="4267200"/>
          </a:xfrm>
          <a:prstGeom prst="rect">
            <a:avLst/>
          </a:prstGeom>
          <a:noFill/>
        </p:spPr>
      </p:pic>
      <p:sp>
        <p:nvSpPr>
          <p:cNvPr id="5" name="Text Box 28"/>
          <p:cNvSpPr txBox="1">
            <a:spLocks noChangeArrowheads="1"/>
          </p:cNvSpPr>
          <p:nvPr/>
        </p:nvSpPr>
        <p:spPr bwMode="auto">
          <a:xfrm>
            <a:off x="5867400" y="6211669"/>
            <a:ext cx="63246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dirty="0">
                <a:solidFill>
                  <a:srgbClr val="CC0000"/>
                </a:solidFill>
                <a:latin typeface="Calibri" pitchFamily="34" charset="0"/>
              </a:rPr>
              <a:t>[Demo: Q-learning – manual exploration – bridge grid (L10D5)] [Demo: Q-learning – epsilon-greedy -- crawler (L10D3)]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Video of Demo Q-learning – Epsilon-Greedy – Crawler </a:t>
            </a:r>
          </a:p>
        </p:txBody>
      </p:sp>
      <p:pic>
        <p:nvPicPr>
          <p:cNvPr id="3" name="Qlearning--epsilon greedy--crawler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0" y="1143001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032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Exploration Functions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219200"/>
            <a:ext cx="11506200" cy="4729164"/>
          </a:xfrm>
        </p:spPr>
        <p:txBody>
          <a:bodyPr/>
          <a:lstStyle/>
          <a:p>
            <a:r>
              <a:rPr lang="en-US" sz="2800" dirty="0"/>
              <a:t>When to explore?</a:t>
            </a:r>
          </a:p>
          <a:p>
            <a:pPr lvl="1"/>
            <a:r>
              <a:rPr lang="en-US" sz="2400" dirty="0"/>
              <a:t>Random actions: explore a fixed amount</a:t>
            </a:r>
          </a:p>
          <a:p>
            <a:pPr lvl="1"/>
            <a:r>
              <a:rPr lang="en-US" sz="2400" dirty="0"/>
              <a:t>Better idea: explore areas whose badness is not</a:t>
            </a:r>
          </a:p>
          <a:p>
            <a:pPr lvl="1">
              <a:spcBef>
                <a:spcPts val="76"/>
              </a:spcBef>
              <a:buNone/>
            </a:pPr>
            <a:r>
              <a:rPr lang="en-US" sz="2400" dirty="0"/>
              <a:t>	(yet) established, eventually stop exploring</a:t>
            </a:r>
          </a:p>
          <a:p>
            <a:pPr lvl="4"/>
            <a:endParaRPr lang="en-US" sz="1600" dirty="0"/>
          </a:p>
          <a:p>
            <a:r>
              <a:rPr lang="en-US" sz="2800" dirty="0"/>
              <a:t>Exploration function</a:t>
            </a:r>
          </a:p>
          <a:p>
            <a:pPr lvl="1"/>
            <a:r>
              <a:rPr lang="en-US" sz="2400" dirty="0"/>
              <a:t>Takes a value estimate u and a visit count n, and</a:t>
            </a:r>
          </a:p>
          <a:p>
            <a:pPr lvl="1">
              <a:spcBef>
                <a:spcPts val="76"/>
              </a:spcBef>
              <a:buNone/>
            </a:pPr>
            <a:r>
              <a:rPr lang="en-US" sz="2400" dirty="0"/>
              <a:t>	returns an optimistic utility, e.g.</a:t>
            </a:r>
          </a:p>
          <a:p>
            <a:pPr lvl="1">
              <a:buNone/>
            </a:pPr>
            <a:endParaRPr lang="en-US" sz="2400" dirty="0"/>
          </a:p>
          <a:p>
            <a:pPr lvl="1"/>
            <a:endParaRPr lang="en-US" dirty="0"/>
          </a:p>
          <a:p>
            <a:pPr lvl="1"/>
            <a:endParaRPr lang="en-US" sz="2400" dirty="0"/>
          </a:p>
          <a:p>
            <a:pPr lvl="1"/>
            <a:r>
              <a:rPr lang="en-US" sz="2400" dirty="0"/>
              <a:t>Note: this propagates the “bonus” back to states that lead to unknown states as well!</a:t>
            </a:r>
          </a:p>
          <a:p>
            <a:pPr lvl="1">
              <a:buNone/>
            </a:pPr>
            <a:r>
              <a:rPr lang="en-US" sz="2400" dirty="0"/>
              <a:t>				</a:t>
            </a:r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94436" y="1219200"/>
            <a:ext cx="4097563" cy="2971800"/>
          </a:xfrm>
          <a:prstGeom prst="rect">
            <a:avLst/>
          </a:prstGeom>
          <a:noFill/>
        </p:spPr>
      </p:pic>
      <p:pic>
        <p:nvPicPr>
          <p:cNvPr id="15" name="Picture 14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/>
          <a:stretch>
            <a:fillRect/>
          </a:stretch>
        </p:blipFill>
        <p:spPr bwMode="auto">
          <a:xfrm>
            <a:off x="5638800" y="4267200"/>
            <a:ext cx="2495069" cy="304596"/>
          </a:xfrm>
          <a:prstGeom prst="rect">
            <a:avLst/>
          </a:prstGeom>
          <a:noFill/>
          <a:ln/>
          <a:effectLst/>
        </p:spPr>
      </p:pic>
      <p:pic>
        <p:nvPicPr>
          <p:cNvPr id="9" name="Picture 8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/>
          <a:stretch>
            <a:fillRect/>
          </a:stretch>
        </p:blipFill>
        <p:spPr bwMode="auto">
          <a:xfrm>
            <a:off x="4175618" y="5422668"/>
            <a:ext cx="6339982" cy="444732"/>
          </a:xfrm>
          <a:prstGeom prst="rect">
            <a:avLst/>
          </a:prstGeom>
          <a:noFill/>
          <a:ln/>
          <a:effectLst/>
        </p:spPr>
      </p:pic>
      <p:sp>
        <p:nvSpPr>
          <p:cNvPr id="11" name="TextBox 10"/>
          <p:cNvSpPr txBox="1"/>
          <p:nvPr/>
        </p:nvSpPr>
        <p:spPr>
          <a:xfrm>
            <a:off x="1447800" y="5348056"/>
            <a:ext cx="3048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itchFamily="34" charset="0"/>
              </a:rPr>
              <a:t>Modified Q-Update:</a:t>
            </a:r>
          </a:p>
        </p:txBody>
      </p:sp>
      <p:pic>
        <p:nvPicPr>
          <p:cNvPr id="16" name="Picture 15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/>
          <a:stretch>
            <a:fillRect/>
          </a:stretch>
        </p:blipFill>
        <p:spPr bwMode="auto">
          <a:xfrm>
            <a:off x="4171950" y="4813068"/>
            <a:ext cx="4771074" cy="444715"/>
          </a:xfrm>
          <a:prstGeom prst="rect">
            <a:avLst/>
          </a:prstGeom>
          <a:noFill/>
          <a:ln/>
          <a:effectLst/>
        </p:spPr>
      </p:pic>
      <p:sp>
        <p:nvSpPr>
          <p:cNvPr id="14" name="TextBox 13"/>
          <p:cNvSpPr txBox="1"/>
          <p:nvPr/>
        </p:nvSpPr>
        <p:spPr>
          <a:xfrm>
            <a:off x="1447800" y="4738456"/>
            <a:ext cx="3048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itchFamily="34" charset="0"/>
              </a:rPr>
              <a:t>Regular Q-Update:</a:t>
            </a:r>
          </a:p>
        </p:txBody>
      </p:sp>
      <p:sp>
        <p:nvSpPr>
          <p:cNvPr id="13" name="Text Box 28"/>
          <p:cNvSpPr txBox="1">
            <a:spLocks noChangeArrowheads="1"/>
          </p:cNvSpPr>
          <p:nvPr/>
        </p:nvSpPr>
        <p:spPr bwMode="auto">
          <a:xfrm>
            <a:off x="4876800" y="6488668"/>
            <a:ext cx="7315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dirty="0">
                <a:solidFill>
                  <a:srgbClr val="CC0000"/>
                </a:solidFill>
                <a:latin typeface="Calibri" pitchFamily="34" charset="0"/>
              </a:rPr>
              <a:t>[Demo: exploration – Q-learning – crawler – exploration function (L10D4)]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Video of Demo Q-learning – Exploration Function – Crawler </a:t>
            </a:r>
          </a:p>
        </p:txBody>
      </p:sp>
      <p:pic>
        <p:nvPicPr>
          <p:cNvPr id="3" name="Qlearning--exploration function--crawler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62100" y="1143000"/>
            <a:ext cx="9067800" cy="566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872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Regret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" y="1366836"/>
            <a:ext cx="4927600" cy="4729164"/>
          </a:xfrm>
        </p:spPr>
        <p:txBody>
          <a:bodyPr/>
          <a:lstStyle/>
          <a:p>
            <a:r>
              <a:rPr lang="en-US" sz="2200" dirty="0"/>
              <a:t>Even if you learn the optimal policy, you still make mistakes along the way!</a:t>
            </a:r>
          </a:p>
          <a:p>
            <a:r>
              <a:rPr lang="en-US" sz="2200" dirty="0"/>
              <a:t>Regret is a measure of your total mistake cost: the difference between your (expected) rewards, including youthful </a:t>
            </a:r>
            <a:r>
              <a:rPr lang="en-US" sz="2200" dirty="0" err="1"/>
              <a:t>suboptimality</a:t>
            </a:r>
            <a:r>
              <a:rPr lang="en-US" sz="2200" dirty="0"/>
              <a:t>, and optimal (expected) rewards</a:t>
            </a:r>
          </a:p>
          <a:p>
            <a:r>
              <a:rPr lang="en-US" sz="2200" dirty="0"/>
              <a:t>Minimizing regret goes beyond learning to be optimal – it requires optimally learning to be optimal</a:t>
            </a:r>
          </a:p>
          <a:p>
            <a:r>
              <a:rPr lang="en-US" sz="2200" dirty="0"/>
              <a:t>Example: random exploration and exploration functions both end up optimal, but random exploration has higher regret</a:t>
            </a:r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49758" y="1447800"/>
            <a:ext cx="6889574" cy="4572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F17193-3149-544C-A1BE-B12ADBD769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Model-Based Learning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DE60120-2FDD-A441-BEB5-81E9F1593F60}"/>
              </a:ext>
            </a:extLst>
          </p:cNvPr>
          <p:cNvSpPr txBox="1"/>
          <p:nvPr/>
        </p:nvSpPr>
        <p:spPr>
          <a:xfrm>
            <a:off x="533400" y="1371600"/>
            <a:ext cx="2362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strike="sngStrike" dirty="0">
                <a:solidFill>
                  <a:schemeClr val="accent2"/>
                </a:solidFill>
                <a:latin typeface="Palatino"/>
                <a:cs typeface="Palatino"/>
              </a:rPr>
              <a:t>Input Policy </a:t>
            </a:r>
            <a:r>
              <a:rPr lang="en-US" sz="2400" strike="sngStrike" dirty="0">
                <a:solidFill>
                  <a:schemeClr val="accent2"/>
                </a:solidFill>
                <a:latin typeface="Palatino"/>
                <a:cs typeface="Palatino"/>
                <a:sym typeface="Symbol" pitchFamily="18" charset="2"/>
              </a:rPr>
              <a:t></a:t>
            </a:r>
            <a:r>
              <a:rPr lang="en-US" sz="1600" strike="sngStrike" dirty="0">
                <a:solidFill>
                  <a:schemeClr val="accent2"/>
                </a:solidFill>
                <a:latin typeface="Palatino"/>
                <a:cs typeface="Palatino"/>
              </a:rPr>
              <a:t> 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425BDC36-4A3E-7045-8FD3-C7D9D2ED2FF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7635672"/>
              </p:ext>
            </p:extLst>
          </p:nvPr>
        </p:nvGraphicFramePr>
        <p:xfrm>
          <a:off x="381000" y="2514600"/>
          <a:ext cx="2667000" cy="25433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9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9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89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47771"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solidFill>
                          <a:schemeClr val="bg2"/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A</a:t>
                      </a:r>
                      <a:endParaRPr lang="en-US" sz="2800" dirty="0">
                        <a:solidFill>
                          <a:schemeClr val="bg2"/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latin typeface="Calibri" pitchFamily="34" charset="0"/>
                      </a:endParaRPr>
                    </a:p>
                  </a:txBody>
                  <a:tcPr marL="83489" marR="83489" marT="41745" marB="4174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47771"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B</a:t>
                      </a: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C</a:t>
                      </a:r>
                      <a:endParaRPr lang="en-US" sz="3200" dirty="0">
                        <a:solidFill>
                          <a:schemeClr val="bg2"/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D</a:t>
                      </a:r>
                      <a:endParaRPr kumimoji="0" lang="en-US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47771">
                <a:tc>
                  <a:txBody>
                    <a:bodyPr/>
                    <a:lstStyle/>
                    <a:p>
                      <a:endParaRPr lang="en-US" sz="1800" dirty="0">
                        <a:latin typeface="Calibri" pitchFamily="34" charset="0"/>
                      </a:endParaRPr>
                    </a:p>
                  </a:txBody>
                  <a:tcPr marL="83489" marR="83489" marT="41745" marB="4174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E</a:t>
                      </a:r>
                      <a:endParaRPr kumimoji="0" lang="en-US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808080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latin typeface="Calibri" pitchFamily="34" charset="0"/>
                      </a:endParaRPr>
                    </a:p>
                  </a:txBody>
                  <a:tcPr marL="83489" marR="83489" marT="41745" marB="4174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58CAB79E-F8E0-9D4F-8926-E02E4C07160E}"/>
              </a:ext>
            </a:extLst>
          </p:cNvPr>
          <p:cNvSpPr/>
          <p:nvPr/>
        </p:nvSpPr>
        <p:spPr>
          <a:xfrm>
            <a:off x="2303584" y="3478824"/>
            <a:ext cx="609600" cy="60960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Palatino"/>
              <a:cs typeface="Palatino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4FD4044-F19A-B04C-8EF8-FF1EFAD2CDC3}"/>
              </a:ext>
            </a:extLst>
          </p:cNvPr>
          <p:cNvSpPr/>
          <p:nvPr/>
        </p:nvSpPr>
        <p:spPr>
          <a:xfrm>
            <a:off x="1406768" y="2640624"/>
            <a:ext cx="609600" cy="60960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Palatino"/>
              <a:cs typeface="Palatino"/>
            </a:endParaRPr>
          </a:p>
        </p:txBody>
      </p:sp>
      <p:sp>
        <p:nvSpPr>
          <p:cNvPr id="9" name="Isosceles Triangle 21">
            <a:extLst>
              <a:ext uri="{FF2B5EF4-FFF2-40B4-BE49-F238E27FC236}">
                <a16:creationId xmlns:a16="http://schemas.microsoft.com/office/drawing/2014/main" id="{B3ECBA1F-9AAB-B747-9019-7CE8B17289BB}"/>
              </a:ext>
            </a:extLst>
          </p:cNvPr>
          <p:cNvSpPr/>
          <p:nvPr/>
        </p:nvSpPr>
        <p:spPr>
          <a:xfrm rot="5400000">
            <a:off x="1064981" y="3690949"/>
            <a:ext cx="228600" cy="197069"/>
          </a:xfrm>
          <a:prstGeom prst="triangle">
            <a:avLst/>
          </a:prstGeom>
          <a:solidFill>
            <a:srgbClr val="CCECFF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Palatino"/>
              <a:cs typeface="Palatino"/>
            </a:endParaRPr>
          </a:p>
        </p:txBody>
      </p:sp>
      <p:sp>
        <p:nvSpPr>
          <p:cNvPr id="10" name="Isosceles Triangle 22">
            <a:extLst>
              <a:ext uri="{FF2B5EF4-FFF2-40B4-BE49-F238E27FC236}">
                <a16:creationId xmlns:a16="http://schemas.microsoft.com/office/drawing/2014/main" id="{6F2B86AD-5ACA-0544-A42B-8E7AC95675B1}"/>
              </a:ext>
            </a:extLst>
          </p:cNvPr>
          <p:cNvSpPr/>
          <p:nvPr/>
        </p:nvSpPr>
        <p:spPr>
          <a:xfrm rot="5400000">
            <a:off x="1920765" y="3690950"/>
            <a:ext cx="228600" cy="197069"/>
          </a:xfrm>
          <a:prstGeom prst="triangle">
            <a:avLst/>
          </a:prstGeom>
          <a:solidFill>
            <a:srgbClr val="CCECFF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Palatino"/>
              <a:cs typeface="Palatino"/>
            </a:endParaRPr>
          </a:p>
        </p:txBody>
      </p:sp>
      <p:sp>
        <p:nvSpPr>
          <p:cNvPr id="11" name="Isosceles Triangle 23">
            <a:extLst>
              <a:ext uri="{FF2B5EF4-FFF2-40B4-BE49-F238E27FC236}">
                <a16:creationId xmlns:a16="http://schemas.microsoft.com/office/drawing/2014/main" id="{835EF80A-1F74-924B-947F-76D5243C3681}"/>
              </a:ext>
            </a:extLst>
          </p:cNvPr>
          <p:cNvSpPr/>
          <p:nvPr/>
        </p:nvSpPr>
        <p:spPr>
          <a:xfrm>
            <a:off x="1608992" y="4222531"/>
            <a:ext cx="228600" cy="197069"/>
          </a:xfrm>
          <a:prstGeom prst="triangle">
            <a:avLst/>
          </a:prstGeom>
          <a:solidFill>
            <a:srgbClr val="CCECFF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Palatino"/>
              <a:cs typeface="Palatino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13D7C0C-6341-7D41-93BC-7B6951261497}"/>
              </a:ext>
            </a:extLst>
          </p:cNvPr>
          <p:cNvSpPr/>
          <p:nvPr/>
        </p:nvSpPr>
        <p:spPr>
          <a:xfrm>
            <a:off x="5486400" y="2890391"/>
            <a:ext cx="5993885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latin typeface="Palatino" pitchFamily="2" charset="77"/>
                <a:ea typeface="Palatino" pitchFamily="2" charset="77"/>
              </a:rPr>
              <a:t>act according to current optimal</a:t>
            </a:r>
          </a:p>
          <a:p>
            <a:r>
              <a:rPr lang="en-US" sz="3200" dirty="0">
                <a:latin typeface="Palatino" pitchFamily="2" charset="77"/>
                <a:ea typeface="Palatino" pitchFamily="2" charset="77"/>
              </a:rPr>
              <a:t>also explore!  </a:t>
            </a:r>
          </a:p>
        </p:txBody>
      </p:sp>
    </p:spTree>
    <p:extLst>
      <p:ext uri="{BB962C8B-B14F-4D97-AF65-F5344CB8AC3E}">
        <p14:creationId xmlns:p14="http://schemas.microsoft.com/office/powerpoint/2010/main" val="14673189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Offline (MDPs) vs. Online (RL)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59176" y="2667000"/>
            <a:ext cx="4541755" cy="2362200"/>
          </a:xfrm>
          <a:prstGeom prst="rect">
            <a:avLst/>
          </a:prstGeom>
          <a:noFill/>
        </p:spPr>
      </p:pic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2000" y="1448180"/>
            <a:ext cx="4770142" cy="358064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645942" y="5358825"/>
            <a:ext cx="3048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Calibri" pitchFamily="34" charset="0"/>
              </a:rPr>
              <a:t>Offline Solution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467600" y="5358825"/>
            <a:ext cx="3048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Calibri" pitchFamily="34" charset="0"/>
              </a:rPr>
              <a:t>Online Learning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pitchFamily="34" charset="-128"/>
              </a:rPr>
              <a:t>Reinforcement Learning -- Overview</a:t>
            </a:r>
          </a:p>
        </p:txBody>
      </p:sp>
      <p:sp>
        <p:nvSpPr>
          <p:cNvPr id="24578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189037"/>
            <a:ext cx="11353800" cy="5668963"/>
          </a:xfrm>
        </p:spPr>
        <p:txBody>
          <a:bodyPr/>
          <a:lstStyle/>
          <a:p>
            <a:r>
              <a:rPr lang="en-US" sz="2800" dirty="0">
                <a:ea typeface="ＭＳ Ｐゴシック" pitchFamily="34" charset="-128"/>
                <a:sym typeface="Symbol" pitchFamily="18" charset="2"/>
              </a:rPr>
              <a:t>Passive Reinforcement Learning (= how to learn from experiences)</a:t>
            </a:r>
          </a:p>
          <a:p>
            <a:pPr lvl="1"/>
            <a:r>
              <a:rPr lang="en-US" sz="2400" dirty="0">
                <a:ea typeface="ＭＳ Ｐゴシック" pitchFamily="34" charset="-128"/>
                <a:sym typeface="Symbol" pitchFamily="18" charset="2"/>
              </a:rPr>
              <a:t>Model-based Passive RL</a:t>
            </a:r>
          </a:p>
          <a:p>
            <a:pPr lvl="2"/>
            <a:r>
              <a:rPr lang="en-US" sz="1800" dirty="0">
                <a:ea typeface="ＭＳ Ｐゴシック" pitchFamily="34" charset="-128"/>
                <a:sym typeface="Symbol" pitchFamily="18" charset="2"/>
              </a:rPr>
              <a:t>Learn the MDP model from experiences, then solve the MDP</a:t>
            </a:r>
          </a:p>
          <a:p>
            <a:pPr lvl="1"/>
            <a:r>
              <a:rPr lang="en-US" sz="2400" dirty="0">
                <a:ea typeface="ＭＳ Ｐゴシック" pitchFamily="34" charset="-128"/>
                <a:sym typeface="Symbol" pitchFamily="18" charset="2"/>
              </a:rPr>
              <a:t>Model-free Passive RL</a:t>
            </a:r>
          </a:p>
          <a:p>
            <a:pPr lvl="2"/>
            <a:r>
              <a:rPr lang="en-US" sz="1800" dirty="0">
                <a:ea typeface="ＭＳ Ｐゴシック" pitchFamily="34" charset="-128"/>
                <a:sym typeface="Symbol" pitchFamily="18" charset="2"/>
              </a:rPr>
              <a:t>Forego learning the MDP model, directly learn V or Q:</a:t>
            </a:r>
          </a:p>
          <a:p>
            <a:pPr lvl="3"/>
            <a:r>
              <a:rPr lang="en-US" sz="1800" dirty="0">
                <a:ea typeface="ＭＳ Ｐゴシック" pitchFamily="34" charset="-128"/>
                <a:sym typeface="Symbol" pitchFamily="18" charset="2"/>
              </a:rPr>
              <a:t>Value learning – learns value of a fixed policy; 2 approaches: Direct Evaluation &amp; TD Learning</a:t>
            </a:r>
          </a:p>
          <a:p>
            <a:pPr lvl="3"/>
            <a:r>
              <a:rPr lang="en-US" sz="1800" dirty="0">
                <a:ea typeface="ＭＳ Ｐゴシック" pitchFamily="34" charset="-128"/>
                <a:sym typeface="Symbol" pitchFamily="18" charset="2"/>
              </a:rPr>
              <a:t>Q learning – learns Q values of the optimal policy (uses a Q version of TD Learning)</a:t>
            </a:r>
          </a:p>
          <a:p>
            <a:r>
              <a:rPr lang="en-US" sz="2800" dirty="0">
                <a:ea typeface="ＭＳ Ｐゴシック" pitchFamily="34" charset="-128"/>
                <a:sym typeface="Symbol" pitchFamily="18" charset="2"/>
              </a:rPr>
              <a:t>Active Reinforcement Learning (= agent also needs to decide how to collect experiences)</a:t>
            </a:r>
          </a:p>
          <a:p>
            <a:pPr lvl="1"/>
            <a:r>
              <a:rPr lang="en-US" sz="2400" dirty="0">
                <a:ea typeface="ＭＳ Ｐゴシック" pitchFamily="34" charset="-128"/>
                <a:sym typeface="Symbol" pitchFamily="18" charset="2"/>
              </a:rPr>
              <a:t>Key challenges:</a:t>
            </a:r>
          </a:p>
          <a:p>
            <a:pPr lvl="2"/>
            <a:r>
              <a:rPr lang="en-US" sz="2000" dirty="0">
                <a:ea typeface="ＭＳ Ｐゴシック" pitchFamily="34" charset="-128"/>
                <a:sym typeface="Symbol" pitchFamily="18" charset="2"/>
              </a:rPr>
              <a:t>How to efficiently explore?</a:t>
            </a:r>
          </a:p>
          <a:p>
            <a:pPr lvl="2"/>
            <a:r>
              <a:rPr lang="en-US" sz="2000" dirty="0">
                <a:ea typeface="ＭＳ Ｐゴシック" pitchFamily="34" charset="-128"/>
                <a:sym typeface="Symbol" pitchFamily="18" charset="2"/>
              </a:rPr>
              <a:t>How to trade off exploration &lt;&gt; exploitation</a:t>
            </a:r>
          </a:p>
          <a:p>
            <a:pPr lvl="1"/>
            <a:r>
              <a:rPr lang="en-US" sz="2400" dirty="0">
                <a:ea typeface="ＭＳ Ｐゴシック" pitchFamily="34" charset="-128"/>
                <a:sym typeface="Symbol" pitchFamily="18" charset="2"/>
              </a:rPr>
              <a:t>Applies to both model-based and model-free. In CS188 we’ll cover only in context of Q-learning  </a:t>
            </a:r>
          </a:p>
          <a:p>
            <a:pPr lvl="1"/>
            <a:endParaRPr lang="en-US" sz="2400" dirty="0">
              <a:ea typeface="ＭＳ Ｐゴシック" pitchFamily="34" charset="-128"/>
              <a:sym typeface="Symbol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2942035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pitchFamily="34" charset="-128"/>
              </a:rPr>
              <a:t>Example: Learning to Walk</a:t>
            </a:r>
          </a:p>
        </p:txBody>
      </p:sp>
      <p:sp>
        <p:nvSpPr>
          <p:cNvPr id="19458" name="TextBox 5"/>
          <p:cNvSpPr txBox="1">
            <a:spLocks noChangeArrowheads="1"/>
          </p:cNvSpPr>
          <p:nvPr/>
        </p:nvSpPr>
        <p:spPr bwMode="auto">
          <a:xfrm>
            <a:off x="304800" y="4495800"/>
            <a:ext cx="32004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 dirty="0">
                <a:latin typeface="Calibri" pitchFamily="34" charset="0"/>
              </a:rPr>
              <a:t>Initial</a:t>
            </a:r>
          </a:p>
        </p:txBody>
      </p:sp>
      <p:sp>
        <p:nvSpPr>
          <p:cNvPr id="19459" name="TextBox 6"/>
          <p:cNvSpPr txBox="1">
            <a:spLocks noChangeArrowheads="1"/>
          </p:cNvSpPr>
          <p:nvPr/>
        </p:nvSpPr>
        <p:spPr bwMode="auto">
          <a:xfrm>
            <a:off x="4219407" y="4491335"/>
            <a:ext cx="347679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Calibri" pitchFamily="34" charset="0"/>
              </a:rPr>
              <a:t>A Learning Trial</a:t>
            </a:r>
          </a:p>
        </p:txBody>
      </p:sp>
      <p:sp>
        <p:nvSpPr>
          <p:cNvPr id="19461" name="TextBox 9"/>
          <p:cNvSpPr txBox="1">
            <a:spLocks noChangeArrowheads="1"/>
          </p:cNvSpPr>
          <p:nvPr/>
        </p:nvSpPr>
        <p:spPr bwMode="auto">
          <a:xfrm>
            <a:off x="8352530" y="4491335"/>
            <a:ext cx="3429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Calibri" pitchFamily="34" charset="0"/>
              </a:rPr>
              <a:t>After Learning [1K Trials]</a:t>
            </a:r>
          </a:p>
        </p:txBody>
      </p:sp>
      <p:sp>
        <p:nvSpPr>
          <p:cNvPr id="19464" name="TextBox 12"/>
          <p:cNvSpPr txBox="1">
            <a:spLocks noChangeArrowheads="1"/>
          </p:cNvSpPr>
          <p:nvPr/>
        </p:nvSpPr>
        <p:spPr bwMode="auto">
          <a:xfrm>
            <a:off x="0" y="6457890"/>
            <a:ext cx="28109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latin typeface="Calibri" pitchFamily="34" charset="0"/>
              </a:rPr>
              <a:t>[Kohl and Stone, ICRA 2004]</a:t>
            </a:r>
          </a:p>
        </p:txBody>
      </p:sp>
      <p:pic>
        <p:nvPicPr>
          <p:cNvPr id="13" name="AIBO WALK -- initial.mpeg" descr="/Users/pabbeel/Dropbox/work/Teaching/cs 188/CS188-lecture-materials/videos/rl/AIBO WALK -- initial.mpeg">
            <a:hlinkClick r:id="" action="ppaction://media"/>
          </p:cNvPr>
          <p:cNvPicPr>
            <a:picLocks noGrp="1" noRot="1"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2039936"/>
            <a:ext cx="3173539" cy="2379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AIBO WALK -- training-1.mpeg" descr="/Users/pabbeel/Dropbox/work/Teaching/cs 188/CS188-lecture-materials/videos/rl/AIBO WALK -- training-1.mpeg">
            <a:hlinkClick r:id="" action="ppaction://media"/>
          </p:cNvPr>
          <p:cNvPicPr>
            <a:picLocks noRot="1"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07890" y="2039936"/>
            <a:ext cx="3489911" cy="2379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AIBO WALK -- finished.mpeg" descr="/Users/pabbeel/Dropbox/work/Teaching/cs 188/CS188-lecture-materials/videos/rl/AIBO WALK -- finished.mpeg">
            <a:hlinkClick r:id="" action="ppaction://media"/>
          </p:cNvPr>
          <p:cNvPicPr>
            <a:picLocks noRot="1"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54131" y="2044089"/>
            <a:ext cx="3458470" cy="2358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Learning to Walk</a:t>
            </a:r>
          </a:p>
        </p:txBody>
      </p:sp>
      <p:pic>
        <p:nvPicPr>
          <p:cNvPr id="5" name="AIBO WALK -- initial.mpeg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t="19523" b="19523"/>
          <a:stretch>
            <a:fillRect/>
          </a:stretch>
        </p:blipFill>
        <p:spPr/>
      </p:pic>
      <p:sp>
        <p:nvSpPr>
          <p:cNvPr id="4" name="TextBox 3"/>
          <p:cNvSpPr txBox="1"/>
          <p:nvPr/>
        </p:nvSpPr>
        <p:spPr>
          <a:xfrm>
            <a:off x="0" y="6172200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 pitchFamily="34" charset="0"/>
                <a:cs typeface="Calibri" pitchFamily="34" charset="0"/>
              </a:rPr>
              <a:t>Initial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218191" y="6488668"/>
            <a:ext cx="27988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alibri"/>
                <a:cs typeface="Calibri"/>
              </a:rPr>
              <a:t>[Video: AIBO WALK – initial]</a:t>
            </a:r>
          </a:p>
        </p:txBody>
      </p:sp>
      <p:sp>
        <p:nvSpPr>
          <p:cNvPr id="7" name="TextBox 12"/>
          <p:cNvSpPr txBox="1">
            <a:spLocks noChangeArrowheads="1"/>
          </p:cNvSpPr>
          <p:nvPr/>
        </p:nvSpPr>
        <p:spPr bwMode="auto">
          <a:xfrm>
            <a:off x="0" y="6457890"/>
            <a:ext cx="28109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latin typeface="Calibri" pitchFamily="34" charset="0"/>
              </a:rPr>
              <a:t>[Kohl and Stone, ICRA 2004]</a:t>
            </a:r>
          </a:p>
        </p:txBody>
      </p:sp>
    </p:spTree>
    <p:extLst>
      <p:ext uri="{BB962C8B-B14F-4D97-AF65-F5344CB8AC3E}">
        <p14:creationId xmlns:p14="http://schemas.microsoft.com/office/powerpoint/2010/main" val="4234412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Learning to Walk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6172200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 pitchFamily="34" charset="0"/>
                <a:cs typeface="Calibri" pitchFamily="34" charset="0"/>
              </a:rPr>
              <a:t>Training</a:t>
            </a:r>
          </a:p>
        </p:txBody>
      </p:sp>
      <p:pic>
        <p:nvPicPr>
          <p:cNvPr id="5" name="AIBO WALK -- training-1.mpe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67000" y="1371600"/>
            <a:ext cx="6706536" cy="457263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218191" y="6488668"/>
            <a:ext cx="30050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alibri"/>
                <a:cs typeface="Calibri"/>
              </a:rPr>
              <a:t>[Video: AIBO WALK – training]</a:t>
            </a:r>
          </a:p>
        </p:txBody>
      </p:sp>
      <p:sp>
        <p:nvSpPr>
          <p:cNvPr id="7" name="TextBox 12"/>
          <p:cNvSpPr txBox="1">
            <a:spLocks noChangeArrowheads="1"/>
          </p:cNvSpPr>
          <p:nvPr/>
        </p:nvSpPr>
        <p:spPr bwMode="auto">
          <a:xfrm>
            <a:off x="0" y="6457890"/>
            <a:ext cx="28109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latin typeface="Calibri" pitchFamily="34" charset="0"/>
              </a:rPr>
              <a:t>[Kohl and Stone, ICRA 2004]</a:t>
            </a:r>
          </a:p>
        </p:txBody>
      </p:sp>
    </p:spTree>
    <p:extLst>
      <p:ext uri="{BB962C8B-B14F-4D97-AF65-F5344CB8AC3E}">
        <p14:creationId xmlns:p14="http://schemas.microsoft.com/office/powerpoint/2010/main" val="4234412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Learning to Walk</a:t>
            </a:r>
          </a:p>
        </p:txBody>
      </p:sp>
      <p:pic>
        <p:nvPicPr>
          <p:cNvPr id="5" name="AIBO WALK -- finished.mpe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66064" y="1371600"/>
            <a:ext cx="6706536" cy="457263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6172200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 pitchFamily="34" charset="0"/>
                <a:cs typeface="Calibri" pitchFamily="34" charset="0"/>
              </a:rPr>
              <a:t>Finished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218191" y="6488668"/>
            <a:ext cx="30500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alibri"/>
                <a:cs typeface="Calibri"/>
              </a:rPr>
              <a:t>[Video: AIBO WALK – finished]</a:t>
            </a:r>
          </a:p>
        </p:txBody>
      </p:sp>
      <p:sp>
        <p:nvSpPr>
          <p:cNvPr id="7" name="TextBox 12"/>
          <p:cNvSpPr txBox="1">
            <a:spLocks noChangeArrowheads="1"/>
          </p:cNvSpPr>
          <p:nvPr/>
        </p:nvSpPr>
        <p:spPr bwMode="auto">
          <a:xfrm>
            <a:off x="0" y="6457890"/>
            <a:ext cx="28109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latin typeface="Calibri" pitchFamily="34" charset="0"/>
              </a:rPr>
              <a:t>[Kohl and Stone, ICRA 2004]</a:t>
            </a:r>
          </a:p>
        </p:txBody>
      </p:sp>
    </p:spTree>
    <p:extLst>
      <p:ext uri="{BB962C8B-B14F-4D97-AF65-F5344CB8AC3E}">
        <p14:creationId xmlns:p14="http://schemas.microsoft.com/office/powerpoint/2010/main" val="4187308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FONTSIZE" val="10"/>
  <p:tag name="DEFAULTWIDTH" val="385"/>
  <p:tag name="DEFAULTHEIGHT" val="28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&#10;\[&#10;E[A] \approx \frac{1}{N} \sum_i a_i&#10;\]&#10;&#10;\end{document}&#10;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71"/>
  <p:tag name="PICTUREFILESIZE" val="7167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V_{k+1}^\pi(s) \leftarrow \sum_{s'} T(s, \pi(s), s') [R(s,\pi(s), s') + \gamma V_k^\pi(s')]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494"/>
  <p:tag name="PICTUREFILESIZE" val="4729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V_{0}^\pi(s) = 0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100"/>
  <p:tag name="PICTUREFILESIZE" val="882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V_{k+1}^\pi(s) \leftarrow \frac{1}{n} \sum_{i} \textcolor{OliveGreen}{sample_i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230"/>
  <p:tag name="PICTUREFILESIZE" val="2980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OliveGreen}{sample_1 = R(s,\pi(s),s_1') +  \gamma V_k^\pi(s_1')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341"/>
  <p:tag name="PICTUREFILESIZE" val="28116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OliveGreen}{sample_2 = R(s,\pi(s),s_2') +  \gamma V_k^\pi(s_2')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341"/>
  <p:tag name="PICTUREFILESIZE" val="29956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OliveGreen}{sample_n = R(s,\pi(s),s_n') +  \gamma V_k^\pi(s_n')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341"/>
  <p:tag name="PICTUREFILESIZE" val="29912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OliveGreen}{\cdots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22"/>
  <p:tag name="PICTUREFILESIZE" val="658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V_{k+1}^\pi(s) \leftarrow \sum_{s'} T(s, \pi(s), s') [R(s,\pi(s), s') + \gamma V_k^\pi(s')]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494"/>
  <p:tag name="PICTUREFILESIZE" val="47294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OliveGreen}{sample = R(s,\pi(s),s') +  \gamma V^\pi(s')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319"/>
  <p:tag name="PICTUREFILESIZE" val="2475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hat{T}(s, a, s')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88"/>
  <p:tag name="PICTUREFILESIZE" val="8393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V^\pi(s) \leftarrow (1-\alpha) V^\pi(s) + (\alpha) \textcolor{OliveGreen}{sample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345"/>
  <p:tag name="PICTUREFILESIZE" val="25788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V^\pi(s) \leftarrow V^\pi(s) + \alpha (\textcolor{OliveGreen}{sample} - V^\pi(s))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355"/>
  <p:tag name="PICTUREFILESIZE" val="26692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rickRed}{V^\pi(s) \leftarrow (1-\alpha) V^\pi(s) + \alpha \left[ \textcolor{Blue}{R(s,\pi(s),s') +  \gamma V^\pi(s')} \right]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500"/>
  <p:tag name="PICTUREFILESIZE" val="3936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ue}{\pi(s) = \argmax_a Q(s,a)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218"/>
  <p:tag name="PICTUREFILESIZE" val="20834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OliveGreen}{Q(s,a) = \sum_{s'} T(s,a,s') \left[ R(s,a,s') + \gamma V(s') \right]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413"/>
  <p:tag name="PICTUREFILESIZE" val="4127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V_{k+1}(s) \leftarrow \max_a \sum_{s'} T(s,a,s') \,\left[ R(s, a, s') + \gamma\, V_k(s')\right]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484"/>
  <p:tag name="PICTUREFILESIZE" val="48339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Q_{k+1}(s,a) \leftarrow \sum_{s'} T(s,a,s') \,\left[ R(s, a, s') + \gamma\, \max_{a'} Q_k(s',a')\right]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544"/>
  <p:tag name="PICTUREFILESIZE" val="56743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Q_{k+1}(s,a) \leftarrow \sum_{s'} T(s,a,s') \,\left[ R(s, a, s') + \gamma\, \max_{a'} Q_k(s',a')\right]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544"/>
  <p:tag name="PICTUREFILESIZE" val="56743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Q_{k+1}(s,a) \leftarrow \sum_{s'} T(s,a,s') \,\left[ R(s, a, s') + \gamma\, \max_{a'} Q_k(s',a')\right]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544"/>
  <p:tag name="PICTUREFILESIZE" val="56743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def\argmax{\mathop{\rm arg\,max}}&#10;\begin{document}&#10;\[&#10;\textcolor{Blue}{Q(s,a)}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620"/>
  <p:tag name="BOXHEIGHT" val="374"/>
  <p:tag name="BOXFONT" val="10"/>
  <p:tag name="BOXWRAP" val="False"/>
  <p:tag name="WORKAROUNDTRANSPARENCYBUG" val="False"/>
  <p:tag name="ALLOWFONTSUBSTITUTION" val="False"/>
  <p:tag name="BITMAPFORMAT" val="png16m"/>
  <p:tag name="ORIGWIDTH" val="64"/>
  <p:tag name="PICTUREFILESIZE" val="729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hat{R}(s, a, s')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87"/>
  <p:tag name="PICTUREFILESIZE" val="8876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ue}{Q(s,a) \leftarrow (1-\alpha) Q(s,a) + (\alpha) \left[ sample\right] 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MAGNIFICATION" val="1183"/>
  <p:tag name="ORIGWIDTH" val="379"/>
  <p:tag name="PICTUREFILESIZE" val="27683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def\argmax{\mathop{\rm arg\,max}}&#10;\begin{document}&#10;\[&#10;\textcolor{Blue}{sample = R(s,a,s') + \gamma \max_{a'}Q(s',a')}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620"/>
  <p:tag name="BOXHEIGHT" val="374"/>
  <p:tag name="BOXFONT" val="10"/>
  <p:tag name="BOXWRAP" val="False"/>
  <p:tag name="WORKAROUNDTRANSPARENCYBUG" val="False"/>
  <p:tag name="ALLOWFONTSUBSTITUTION" val="False"/>
  <p:tag name="BITMAPFORMAT" val="png16m"/>
  <p:tag name="ORIGWIDTH" val="351"/>
  <p:tag name="PICTUREFILESIZE" val="33524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Q_{k+1}(s,a) \leftarrow \sum_{s'} T(s,a,s') \,\left[ R(s, a, s') + \gamma\, \max_{a'} Q_k(s',a')\right]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544"/>
  <p:tag name="PICTUREFILESIZE" val="56743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OliveGreen}{&#10;  f(u, n) = u + k/n&#10;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172"/>
  <p:tag name="PICTUREFILESIZE" val="12229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Q(s,a) \leftarrow_\alpha \textcolor{OliveGreen}{R(s,a,s') + \gamma \max_{a'} f(Q(s',a'), N(s',a'))}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485"/>
  <p:tag name="PICTUREFILESIZE" val="47305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Q(s,a) \leftarrow_\alpha \textcolor{OliveGreen}{R(s,a,s') + \gamma \max_{a'} Q(s',a')}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365"/>
  <p:tag name="PICTUREFILESIZE" val="3741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hat{T}(s, a, s')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88"/>
  <p:tag name="PICTUREFILESIZE" val="839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hat{R}(s, a, s')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87"/>
  <p:tag name="PICTUREFILESIZE" val="887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&#10;\[&#10;E[A] = \sum_a P(a) \cdot a&#10;\]&#10;&#10;\end{document}&#10;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84"/>
  <p:tag name="PICTUREFILESIZE" val="682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&#10;\[&#10;= 0.35 \times 20 + \ldots&#10;\]&#10;&#10;\end{document}&#10;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74"/>
  <p:tag name="PICTUREFILESIZE" val="383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&#10;\[&#10;E[A] \approx \sum_a \hat{P}(a) \cdot a&#10;\]&#10;&#10;\end{document}&#10;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84"/>
  <p:tag name="PICTUREFILESIZE" val="759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&#10;\[&#10;\hat{P}(a) = \frac{\mbox{num}(a)}{N}&#10;\]&#10;&#10;\end{document}&#10;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68"/>
  <p:tag name="PICTUREFILESIZE" val="6370"/>
</p:tagLst>
</file>

<file path=ppt/theme/theme1.xml><?xml version="1.0" encoding="utf-8"?>
<a:theme xmlns:a="http://schemas.openxmlformats.org/drawingml/2006/main" name="188_anca">
  <a:themeElements>
    <a:clrScheme name="dan-berkeley-nlp-v1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an-berkeley-nlp-v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dirty="0" smtClean="0">
            <a:latin typeface="Calibri"/>
            <a:cs typeface="Calibri"/>
          </a:defRPr>
        </a:defPPr>
      </a:lstStyle>
    </a:txDef>
  </a:objectDefaults>
  <a:extraClrSchemeLst>
    <a:extraClrScheme>
      <a:clrScheme name="dan-berkeley-nlp-v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188_anca.thmx</Template>
  <TotalTime>57345</TotalTime>
  <Words>3143</Words>
  <Application>Microsoft Macintosh PowerPoint</Application>
  <PresentationFormat>Widescreen</PresentationFormat>
  <Paragraphs>518</Paragraphs>
  <Slides>50</Slides>
  <Notes>10</Notes>
  <HiddenSlides>1</HiddenSlides>
  <MMClips>10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7" baseType="lpstr">
      <vt:lpstr>Arial</vt:lpstr>
      <vt:lpstr>Calibri</vt:lpstr>
      <vt:lpstr>Courier New</vt:lpstr>
      <vt:lpstr>Palatino</vt:lpstr>
      <vt:lpstr>Wingdings</vt:lpstr>
      <vt:lpstr>188_anca</vt:lpstr>
      <vt:lpstr>Photo Editor Photo</vt:lpstr>
      <vt:lpstr>CS 188: Artificial Intelligence </vt:lpstr>
      <vt:lpstr>Reinforcement Learning</vt:lpstr>
      <vt:lpstr>Reinforcement Learning</vt:lpstr>
      <vt:lpstr>Reinforcement Learning</vt:lpstr>
      <vt:lpstr>Offline (MDPs) vs. Online (RL)</vt:lpstr>
      <vt:lpstr>Example: Learning to Walk</vt:lpstr>
      <vt:lpstr>Example: Learning to Walk</vt:lpstr>
      <vt:lpstr>Example: Learning to Walk</vt:lpstr>
      <vt:lpstr>Example: Learning to Walk</vt:lpstr>
      <vt:lpstr>DeepMind Atari (©Two Minute Lectures)</vt:lpstr>
      <vt:lpstr>The Crawler!</vt:lpstr>
      <vt:lpstr>Video of Demo Crawler Bot</vt:lpstr>
      <vt:lpstr>Reinforcement Learning -- Overview</vt:lpstr>
      <vt:lpstr>Reinforcement Learning -- Overview</vt:lpstr>
      <vt:lpstr>Model-Based Reinforcement Learning</vt:lpstr>
      <vt:lpstr>Model-Based Reinforcement Learning</vt:lpstr>
      <vt:lpstr>Example: Model-Based RL</vt:lpstr>
      <vt:lpstr>Reinforcement Learning -- Overview</vt:lpstr>
      <vt:lpstr>Passive Model-Free Reinforcement Learning</vt:lpstr>
      <vt:lpstr>Passive Model-Free Reinforcement Learning</vt:lpstr>
      <vt:lpstr>Analogy: Expected Age</vt:lpstr>
      <vt:lpstr>Direct Evaluation</vt:lpstr>
      <vt:lpstr>Example: Direct Evaluation</vt:lpstr>
      <vt:lpstr>Problems with Direct Evaluation</vt:lpstr>
      <vt:lpstr>Reinforcement Learning -- Overview</vt:lpstr>
      <vt:lpstr>Temporal Difference Value Learning</vt:lpstr>
      <vt:lpstr>Why Not Use Policy Evaluation?</vt:lpstr>
      <vt:lpstr>Sample-Based Policy Evaluation?</vt:lpstr>
      <vt:lpstr>Temporal Difference Value Learning</vt:lpstr>
      <vt:lpstr>Exponential Moving Average</vt:lpstr>
      <vt:lpstr>Example: Temporal Difference Value Learning</vt:lpstr>
      <vt:lpstr>Problems with TD Value Learning</vt:lpstr>
      <vt:lpstr>Reinforcement Learning -- Overview</vt:lpstr>
      <vt:lpstr>Q-Value Iteration</vt:lpstr>
      <vt:lpstr>Q-Learning</vt:lpstr>
      <vt:lpstr>Q-Learning Properties</vt:lpstr>
      <vt:lpstr>Video of Demo Q-Learning -- Gridworld</vt:lpstr>
      <vt:lpstr>Video of Demo Q-Learning -- Crawler</vt:lpstr>
      <vt:lpstr>Reinforcement Learning -- Overview</vt:lpstr>
      <vt:lpstr>Active Reinforcement Learning</vt:lpstr>
      <vt:lpstr>Active Reinforcement Learning</vt:lpstr>
      <vt:lpstr>Exploration vs. Exploitation</vt:lpstr>
      <vt:lpstr>Video of Demo Q-learning – Manual Exploration – Bridge Grid </vt:lpstr>
      <vt:lpstr>How to Explore?</vt:lpstr>
      <vt:lpstr>Video of Demo Q-learning – Epsilon-Greedy – Crawler </vt:lpstr>
      <vt:lpstr>Exploration Functions</vt:lpstr>
      <vt:lpstr>Video of Demo Q-learning – Exploration Function – Crawler </vt:lpstr>
      <vt:lpstr>Regret</vt:lpstr>
      <vt:lpstr>Model-Based Learning</vt:lpstr>
      <vt:lpstr>Reinforcement Learning -- Overview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 294-5: Statistical Natural Language Processing</dc:title>
  <dc:creator>Preferred Customer</dc:creator>
  <cp:lastModifiedBy>Yanlai Yang</cp:lastModifiedBy>
  <cp:revision>3033</cp:revision>
  <cp:lastPrinted>2014-02-20T19:34:11Z</cp:lastPrinted>
  <dcterms:created xsi:type="dcterms:W3CDTF">2004-08-27T04:16:05Z</dcterms:created>
  <dcterms:modified xsi:type="dcterms:W3CDTF">2022-07-25T18:11:59Z</dcterms:modified>
</cp:coreProperties>
</file>