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9" r:id="rId1"/>
  </p:sldMasterIdLst>
  <p:notesMasterIdLst>
    <p:notesMasterId r:id="rId42"/>
  </p:notesMasterIdLst>
  <p:handoutMasterIdLst>
    <p:handoutMasterId r:id="rId43"/>
  </p:handoutMasterIdLst>
  <p:sldIdLst>
    <p:sldId id="835" r:id="rId2"/>
    <p:sldId id="870" r:id="rId3"/>
    <p:sldId id="842" r:id="rId4"/>
    <p:sldId id="822" r:id="rId5"/>
    <p:sldId id="841" r:id="rId6"/>
    <p:sldId id="798" r:id="rId7"/>
    <p:sldId id="799" r:id="rId8"/>
    <p:sldId id="833" r:id="rId9"/>
    <p:sldId id="768" r:id="rId10"/>
    <p:sldId id="877" r:id="rId11"/>
    <p:sldId id="734" r:id="rId12"/>
    <p:sldId id="770" r:id="rId13"/>
    <p:sldId id="771" r:id="rId14"/>
    <p:sldId id="847" r:id="rId15"/>
    <p:sldId id="878" r:id="rId16"/>
    <p:sldId id="830" r:id="rId17"/>
    <p:sldId id="792" r:id="rId18"/>
    <p:sldId id="796" r:id="rId19"/>
    <p:sldId id="871" r:id="rId20"/>
    <p:sldId id="797" r:id="rId21"/>
    <p:sldId id="872" r:id="rId22"/>
    <p:sldId id="873" r:id="rId23"/>
    <p:sldId id="826" r:id="rId24"/>
    <p:sldId id="800" r:id="rId25"/>
    <p:sldId id="883" r:id="rId26"/>
    <p:sldId id="884" r:id="rId27"/>
    <p:sldId id="810" r:id="rId28"/>
    <p:sldId id="775" r:id="rId29"/>
    <p:sldId id="776" r:id="rId30"/>
    <p:sldId id="777" r:id="rId31"/>
    <p:sldId id="778" r:id="rId32"/>
    <p:sldId id="779" r:id="rId33"/>
    <p:sldId id="780" r:id="rId34"/>
    <p:sldId id="885" r:id="rId35"/>
    <p:sldId id="886" r:id="rId36"/>
    <p:sldId id="809" r:id="rId37"/>
    <p:sldId id="787" r:id="rId38"/>
    <p:sldId id="788" r:id="rId39"/>
    <p:sldId id="887" r:id="rId40"/>
    <p:sldId id="811" r:id="rId41"/>
  </p:sldIdLst>
  <p:sldSz cx="12192000" cy="6858000"/>
  <p:notesSz cx="7099300" cy="10234613"/>
  <p:custDataLst>
    <p:tags r:id="rId4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B5E3C8"/>
    <a:srgbClr val="008000"/>
    <a:srgbClr val="CCECFF"/>
    <a:srgbClr val="3333FF"/>
    <a:srgbClr val="FFFF00"/>
    <a:srgbClr val="CC00CC"/>
    <a:srgbClr val="FFCC00"/>
    <a:srgbClr val="FF9999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00" autoAdjust="0"/>
    <p:restoredTop sz="89796" autoAdjust="0"/>
  </p:normalViewPr>
  <p:slideViewPr>
    <p:cSldViewPr>
      <p:cViewPr varScale="1">
        <p:scale>
          <a:sx n="114" d="100"/>
          <a:sy n="114" d="100"/>
        </p:scale>
        <p:origin x="41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BFDBF11C-B684-4A8C-9DB2-46B18AF4E6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6478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E134953A-E847-4B81-A1EE-12E7BBF0F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0768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</a:t>
            </a:r>
            <a:r>
              <a:rPr lang="en-US" baseline="0"/>
              <a:t>Thanks!</a:t>
            </a:r>
            <a:endParaRPr lang="en-US" sz="120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543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44AFB6-BBB0-4A1F-B30B-98094C83B369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822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More recent samples are better because the estimates for </a:t>
            </a:r>
            <a:r>
              <a:rPr lang="en-US" dirty="0" err="1"/>
              <a:t>vk</a:t>
            </a:r>
            <a:r>
              <a:rPr lang="en-US" dirty="0"/>
              <a:t> are better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25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225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might</a:t>
            </a:r>
            <a:r>
              <a:rPr lang="en-US" baseline="0" dirty="0"/>
              <a:t> be missing out on your favorite restaurant till end of time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050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you eventually learn the right thing but</a:t>
            </a:r>
            <a:r>
              <a:rPr lang="en-US" baseline="0" dirty="0"/>
              <a:t> still thrash around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323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Optimism in the face of uncertainty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9257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888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now when you run into ghosts you can figure out ghosts are bad; dots are good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020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62938-84EC-488D-9CA4-E38E8D42E5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99B4F5-F495-445A-AD57-B1A0CC0AEF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13C1C-2065-443A-845F-EE82C0FEFE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A05A8-D087-49F8-A68B-53BB47A7E6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BC673-9CA8-4194-8E34-D666622A55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0394BE-C7C4-4CA6-9240-6CDB29B2C9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5894F7-D2D8-4142-8878-126BF2DBE9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0470E-5877-48CB-82CD-3CCAD5E835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85F8C-9C5D-49E8-8BBF-F28B73097F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15B49-E272-4523-8166-1B1831C4B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7A090-BAD4-4341-AC7F-A731585BC0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fld id="{529FA7E6-6E6F-4B77-AE36-D459A899DD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>
            <a:off x="304800" y="1092200"/>
            <a:ext cx="11379200" cy="0"/>
          </a:xfrm>
          <a:prstGeom prst="line">
            <a:avLst/>
          </a:prstGeom>
          <a:ln w="12700" cmpd="sng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"/>
          <a:ea typeface="+mj-ea"/>
          <a:cs typeface="Palatino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3200">
          <a:solidFill>
            <a:schemeClr val="tx1"/>
          </a:solidFill>
          <a:latin typeface="Palatino"/>
          <a:ea typeface="+mn-ea"/>
          <a:cs typeface="Palatino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8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4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7" Type="http://schemas.openxmlformats.org/officeDocument/2006/relationships/image" Target="../media/image17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18.xml"/><Relationship Id="rId7" Type="http://schemas.openxmlformats.org/officeDocument/2006/relationships/image" Target="../media/image19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10" Type="http://schemas.openxmlformats.org/officeDocument/2006/relationships/oleObject" Target="../embeddings/oleObject1.bin"/><Relationship Id="rId4" Type="http://schemas.openxmlformats.org/officeDocument/2006/relationships/tags" Target="../tags/tag19.xml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22.xml"/><Relationship Id="rId7" Type="http://schemas.openxmlformats.org/officeDocument/2006/relationships/image" Target="../media/image31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30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tags" Target="../tags/tag27.xml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7.png"/><Relationship Id="rId5" Type="http://schemas.openxmlformats.org/officeDocument/2006/relationships/tags" Target="../tags/tag29.xml"/><Relationship Id="rId10" Type="http://schemas.openxmlformats.org/officeDocument/2006/relationships/image" Target="../media/image46.png"/><Relationship Id="rId4" Type="http://schemas.openxmlformats.org/officeDocument/2006/relationships/tags" Target="../tags/tag28.xml"/><Relationship Id="rId9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tags" Target="../tags/tag42.xml"/><Relationship Id="rId18" Type="http://schemas.openxmlformats.org/officeDocument/2006/relationships/image" Target="../media/image50.png"/><Relationship Id="rId26" Type="http://schemas.openxmlformats.org/officeDocument/2006/relationships/image" Target="../media/image39.png"/><Relationship Id="rId3" Type="http://schemas.openxmlformats.org/officeDocument/2006/relationships/tags" Target="../tags/tag32.xml"/><Relationship Id="rId21" Type="http://schemas.openxmlformats.org/officeDocument/2006/relationships/image" Target="../media/image53.png"/><Relationship Id="rId34" Type="http://schemas.openxmlformats.org/officeDocument/2006/relationships/image" Target="../media/image62.png"/><Relationship Id="rId7" Type="http://schemas.openxmlformats.org/officeDocument/2006/relationships/tags" Target="../tags/tag36.xml"/><Relationship Id="rId12" Type="http://schemas.openxmlformats.org/officeDocument/2006/relationships/tags" Target="../tags/tag41.xml"/><Relationship Id="rId17" Type="http://schemas.openxmlformats.org/officeDocument/2006/relationships/image" Target="../media/image49.png"/><Relationship Id="rId25" Type="http://schemas.openxmlformats.org/officeDocument/2006/relationships/image" Target="../media/image38.png"/><Relationship Id="rId33" Type="http://schemas.openxmlformats.org/officeDocument/2006/relationships/image" Target="../media/image61.png"/><Relationship Id="rId2" Type="http://schemas.openxmlformats.org/officeDocument/2006/relationships/tags" Target="../tags/tag31.xml"/><Relationship Id="rId16" Type="http://schemas.openxmlformats.org/officeDocument/2006/relationships/notesSlide" Target="../notesSlides/notesSlide9.xml"/><Relationship Id="rId20" Type="http://schemas.openxmlformats.org/officeDocument/2006/relationships/image" Target="../media/image52.png"/><Relationship Id="rId29" Type="http://schemas.openxmlformats.org/officeDocument/2006/relationships/image" Target="../media/image57.png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11" Type="http://schemas.openxmlformats.org/officeDocument/2006/relationships/tags" Target="../tags/tag40.xml"/><Relationship Id="rId24" Type="http://schemas.openxmlformats.org/officeDocument/2006/relationships/image" Target="../media/image56.png"/><Relationship Id="rId32" Type="http://schemas.openxmlformats.org/officeDocument/2006/relationships/image" Target="../media/image60.png"/><Relationship Id="rId5" Type="http://schemas.openxmlformats.org/officeDocument/2006/relationships/tags" Target="../tags/tag34.xml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55.png"/><Relationship Id="rId28" Type="http://schemas.openxmlformats.org/officeDocument/2006/relationships/image" Target="../media/image41.png"/><Relationship Id="rId10" Type="http://schemas.openxmlformats.org/officeDocument/2006/relationships/tags" Target="../tags/tag39.xml"/><Relationship Id="rId19" Type="http://schemas.openxmlformats.org/officeDocument/2006/relationships/image" Target="../media/image51.png"/><Relationship Id="rId31" Type="http://schemas.openxmlformats.org/officeDocument/2006/relationships/image" Target="../media/image59.png"/><Relationship Id="rId4" Type="http://schemas.openxmlformats.org/officeDocument/2006/relationships/tags" Target="../tags/tag33.xml"/><Relationship Id="rId9" Type="http://schemas.openxmlformats.org/officeDocument/2006/relationships/tags" Target="../tags/tag38.xml"/><Relationship Id="rId14" Type="http://schemas.openxmlformats.org/officeDocument/2006/relationships/tags" Target="../tags/tag43.xml"/><Relationship Id="rId22" Type="http://schemas.openxmlformats.org/officeDocument/2006/relationships/image" Target="../media/image54.png"/><Relationship Id="rId27" Type="http://schemas.openxmlformats.org/officeDocument/2006/relationships/image" Target="../media/image40.png"/><Relationship Id="rId30" Type="http://schemas.openxmlformats.org/officeDocument/2006/relationships/image" Target="../media/image58.png"/><Relationship Id="rId8" Type="http://schemas.openxmlformats.org/officeDocument/2006/relationships/tags" Target="../tags/tag3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8.xml"/><Relationship Id="rId7" Type="http://schemas.openxmlformats.org/officeDocument/2006/relationships/image" Target="../media/image10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6388" y="1524000"/>
            <a:ext cx="9018587" cy="4142645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990600"/>
            <a:ext cx="12192000" cy="1524000"/>
          </a:xfrm>
        </p:spPr>
        <p:txBody>
          <a:bodyPr/>
          <a:lstStyle/>
          <a:p>
            <a:r>
              <a:rPr lang="en-US" sz="3600" dirty="0"/>
              <a:t>Reinforcement Learning II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" name="Text Box 8">
            <a:extLst>
              <a:ext uri="{FF2B5EF4-FFF2-40B4-BE49-F238E27FC236}">
                <a16:creationId xmlns:a16="http://schemas.microsoft.com/office/drawing/2014/main" id="{38936CD7-C856-30FA-719D-7CD44F6ACC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19201"/>
            <a:ext cx="12192000" cy="1238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400" dirty="0">
                <a:latin typeface="Calibri"/>
                <a:cs typeface="Calibri"/>
              </a:rPr>
              <a:t>Instructors: Angela Liu and </a:t>
            </a:r>
            <a:r>
              <a:rPr lang="en-US" sz="2400" dirty="0" err="1">
                <a:latin typeface="Calibri"/>
                <a:cs typeface="Calibri"/>
              </a:rPr>
              <a:t>Yanlai</a:t>
            </a:r>
            <a:r>
              <a:rPr lang="en-US" sz="2400" dirty="0">
                <a:latin typeface="Calibri"/>
                <a:cs typeface="Calibri"/>
              </a:rPr>
              <a:t> Yang</a:t>
            </a:r>
          </a:p>
          <a:p>
            <a:pPr algn="ctr">
              <a:spcBef>
                <a:spcPts val="600"/>
              </a:spcBef>
            </a:pPr>
            <a:r>
              <a:rPr lang="en-US" sz="2400" dirty="0">
                <a:latin typeface="Calibri"/>
                <a:cs typeface="Calibri"/>
              </a:rPr>
              <a:t>University of California, Berkeley</a:t>
            </a:r>
          </a:p>
          <a:p>
            <a:pPr algn="ctr">
              <a:spcBef>
                <a:spcPts val="600"/>
              </a:spcBef>
            </a:pPr>
            <a:r>
              <a:rPr lang="en-US" dirty="0">
                <a:latin typeface="Calibri"/>
                <a:cs typeface="Calibri"/>
              </a:rPr>
              <a:t>(Slides adapted from Pieter </a:t>
            </a:r>
            <a:r>
              <a:rPr lang="en-US" dirty="0" err="1">
                <a:latin typeface="Calibri"/>
                <a:cs typeface="Calibri"/>
              </a:rPr>
              <a:t>Abbeel</a:t>
            </a:r>
            <a:r>
              <a:rPr lang="en-US" dirty="0">
                <a:latin typeface="Calibri"/>
                <a:cs typeface="Calibri"/>
              </a:rPr>
              <a:t>, Dan Klein, Anca Dragan, Stuart Russell and Dawn Song)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Reinforcement Learning -- Overview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189037"/>
            <a:ext cx="11353800" cy="5668963"/>
          </a:xfrm>
        </p:spPr>
        <p:txBody>
          <a:bodyPr/>
          <a:lstStyle/>
          <a:p>
            <a:r>
              <a:rPr lang="en-US" sz="2800" dirty="0">
                <a:ea typeface="ＭＳ Ｐゴシック" pitchFamily="34" charset="-128"/>
                <a:sym typeface="Symbol" pitchFamily="18" charset="2"/>
              </a:rPr>
              <a:t>Passive Reinforcement Learning (= how to learn from experiences)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Model-based Passive RL</a:t>
            </a:r>
          </a:p>
          <a:p>
            <a:pPr lvl="2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Learn the MDP model from experiences, then solve the MDP</a:t>
            </a:r>
          </a:p>
          <a:p>
            <a:pPr lvl="1"/>
            <a:r>
              <a:rPr lang="en-US" sz="2400" b="1" dirty="0">
                <a:solidFill>
                  <a:srgbClr val="C00000"/>
                </a:solidFill>
                <a:ea typeface="ＭＳ Ｐゴシック" pitchFamily="34" charset="-128"/>
                <a:sym typeface="Symbol" pitchFamily="18" charset="2"/>
              </a:rPr>
              <a:t>Model-free Passive RL</a:t>
            </a:r>
          </a:p>
          <a:p>
            <a:pPr lvl="2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Forego learning the MDP model, directly learn V or Q:</a:t>
            </a:r>
          </a:p>
          <a:p>
            <a:pPr lvl="3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Value learning – learns value of a fixed policy; 2 approaches: Direct Evaluation &amp; TD Learning</a:t>
            </a:r>
          </a:p>
          <a:p>
            <a:pPr lvl="3"/>
            <a:r>
              <a:rPr lang="en-US" sz="1800" b="1" dirty="0">
                <a:solidFill>
                  <a:srgbClr val="C00000"/>
                </a:solidFill>
                <a:ea typeface="ＭＳ Ｐゴシック" pitchFamily="34" charset="-128"/>
                <a:sym typeface="Symbol" pitchFamily="18" charset="2"/>
              </a:rPr>
              <a:t>Q learning – learns Q values of the optimal policy (uses a Q version of TD Learning)</a:t>
            </a:r>
          </a:p>
          <a:p>
            <a:r>
              <a:rPr lang="en-US" sz="2800" dirty="0">
                <a:ea typeface="ＭＳ Ｐゴシック" pitchFamily="34" charset="-128"/>
                <a:sym typeface="Symbol" pitchFamily="18" charset="2"/>
              </a:rPr>
              <a:t>Active Reinforcement Learning (= agent also needs to decide how to collect experiences)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Key challenges:</a:t>
            </a:r>
          </a:p>
          <a:p>
            <a:pPr lvl="2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How to efficiently explore?</a:t>
            </a:r>
          </a:p>
          <a:p>
            <a:pPr lvl="2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How to trade off exploration &lt;&gt; exploitation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Applies to both model-based and model-free. In CS188 we’ll cover only in context of Q-learning  </a:t>
            </a:r>
          </a:p>
          <a:p>
            <a:pPr lvl="1"/>
            <a:endParaRPr lang="en-US" sz="2400" dirty="0">
              <a:ea typeface="ＭＳ Ｐゴシック" pitchFamily="34" charset="-128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706952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ym typeface="Symbol" pitchFamily="18" charset="2"/>
              </a:rPr>
              <a:t>Q-Value Iteration</a:t>
            </a:r>
          </a:p>
        </p:txBody>
      </p:sp>
      <p:sp>
        <p:nvSpPr>
          <p:cNvPr id="17571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112776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Value iteration: find successive (depth-limited) values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Start with V</a:t>
            </a:r>
            <a:r>
              <a:rPr lang="en-US" sz="2000" baseline="-25000" dirty="0"/>
              <a:t>0</a:t>
            </a:r>
            <a:r>
              <a:rPr lang="en-US" sz="2000" dirty="0"/>
              <a:t>(s) = 0, which we know is right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Given </a:t>
            </a:r>
            <a:r>
              <a:rPr lang="en-US" sz="2000" dirty="0" err="1"/>
              <a:t>V</a:t>
            </a:r>
            <a:r>
              <a:rPr lang="en-US" sz="2000" baseline="-25000" dirty="0" err="1"/>
              <a:t>k</a:t>
            </a:r>
            <a:r>
              <a:rPr lang="en-US" sz="2000" dirty="0"/>
              <a:t>, calculate the depth k+1 values for all states: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But Q-values are more useful, so compute them instead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Start with Q</a:t>
            </a:r>
            <a:r>
              <a:rPr lang="en-US" sz="2000" baseline="-25000" dirty="0"/>
              <a:t>0</a:t>
            </a:r>
            <a:r>
              <a:rPr lang="en-US" sz="2000" dirty="0"/>
              <a:t>(</a:t>
            </a:r>
            <a:r>
              <a:rPr lang="en-US" sz="2000" dirty="0" err="1"/>
              <a:t>s,a</a:t>
            </a:r>
            <a:r>
              <a:rPr lang="en-US" sz="2000" dirty="0"/>
              <a:t>) = 0, which we know is right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Given </a:t>
            </a:r>
            <a:r>
              <a:rPr lang="en-US" sz="2000" dirty="0" err="1"/>
              <a:t>Q</a:t>
            </a:r>
            <a:r>
              <a:rPr lang="en-US" sz="2000" baseline="-25000" dirty="0" err="1"/>
              <a:t>k</a:t>
            </a:r>
            <a:r>
              <a:rPr lang="en-US" sz="2000" dirty="0"/>
              <a:t>, calculate the depth k+1 q-values for all q-states:</a:t>
            </a:r>
            <a:endParaRPr lang="en-US" sz="2400" dirty="0"/>
          </a:p>
        </p:txBody>
      </p:sp>
      <p:pic>
        <p:nvPicPr>
          <p:cNvPr id="9" name="Picture 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1633804" y="2662235"/>
            <a:ext cx="7265452" cy="690790"/>
          </a:xfrm>
          <a:prstGeom prst="rect">
            <a:avLst/>
          </a:prstGeom>
          <a:noFill/>
          <a:ln/>
          <a:effectLst/>
        </p:spPr>
      </p:pic>
      <p:sp>
        <p:nvSpPr>
          <p:cNvPr id="20486" name="Line 17"/>
          <p:cNvSpPr>
            <a:spLocks noChangeShapeType="1"/>
          </p:cNvSpPr>
          <p:nvPr/>
        </p:nvSpPr>
        <p:spPr bwMode="auto">
          <a:xfrm flipH="1">
            <a:off x="6172200" y="3538538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pic>
        <p:nvPicPr>
          <p:cNvPr id="10" name="Picture 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 cstate="print"/>
          <a:srcRect r="75586"/>
          <a:stretch/>
        </p:blipFill>
        <p:spPr bwMode="auto">
          <a:xfrm>
            <a:off x="1663952" y="5026025"/>
            <a:ext cx="1993648" cy="765520"/>
          </a:xfrm>
          <a:prstGeom prst="rect">
            <a:avLst/>
          </a:prstGeom>
          <a:noFill/>
          <a:ln/>
          <a:effectLst/>
        </p:spPr>
      </p:pic>
      <p:pic>
        <p:nvPicPr>
          <p:cNvPr id="8" name="Picture 7" descr="txp_fig">
            <a:extLst>
              <a:ext uri="{FF2B5EF4-FFF2-40B4-BE49-F238E27FC236}">
                <a16:creationId xmlns:a16="http://schemas.microsoft.com/office/drawing/2014/main" id="{089E59B5-E7D8-E54B-831A-1024AA19F71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 cstate="print"/>
          <a:srcRect r="26128"/>
          <a:stretch/>
        </p:blipFill>
        <p:spPr bwMode="auto">
          <a:xfrm>
            <a:off x="1663952" y="5028084"/>
            <a:ext cx="6032248" cy="765520"/>
          </a:xfrm>
          <a:prstGeom prst="rect">
            <a:avLst/>
          </a:prstGeom>
          <a:noFill/>
          <a:ln/>
          <a:effectLst/>
        </p:spPr>
      </p:pic>
      <p:pic>
        <p:nvPicPr>
          <p:cNvPr id="11" name="Picture 10" descr="txp_fig">
            <a:extLst>
              <a:ext uri="{FF2B5EF4-FFF2-40B4-BE49-F238E27FC236}">
                <a16:creationId xmlns:a16="http://schemas.microsoft.com/office/drawing/2014/main" id="{D80B6ECE-8B12-3646-8C3A-415390611AB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1663952" y="5026025"/>
            <a:ext cx="8165848" cy="76552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Q-Learning</a:t>
            </a:r>
          </a:p>
        </p:txBody>
      </p:sp>
      <p:sp>
        <p:nvSpPr>
          <p:cNvPr id="18104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sz="2800" dirty="0"/>
              <a:t>Q-Learning: sample-based Q-value iteration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r>
              <a:rPr lang="en-US" sz="2800" dirty="0"/>
              <a:t>Learn Q(</a:t>
            </a:r>
            <a:r>
              <a:rPr lang="en-US" sz="2800" dirty="0" err="1"/>
              <a:t>s,a</a:t>
            </a:r>
            <a:r>
              <a:rPr lang="en-US" sz="2800" dirty="0"/>
              <a:t>) values as you go</a:t>
            </a:r>
          </a:p>
          <a:p>
            <a:pPr lvl="1"/>
            <a:r>
              <a:rPr lang="en-US" sz="2400" dirty="0"/>
              <a:t>Receive a sample (</a:t>
            </a:r>
            <a:r>
              <a:rPr lang="en-US" sz="2400" dirty="0" err="1"/>
              <a:t>s,a,s’,r</a:t>
            </a:r>
            <a:r>
              <a:rPr lang="en-US" sz="2400" dirty="0"/>
              <a:t>)</a:t>
            </a:r>
          </a:p>
          <a:p>
            <a:pPr lvl="1"/>
            <a:r>
              <a:rPr lang="en-US" sz="2400" dirty="0"/>
              <a:t>Consider your old estimate:</a:t>
            </a:r>
          </a:p>
          <a:p>
            <a:pPr lvl="1"/>
            <a:r>
              <a:rPr lang="en-US" sz="2400" dirty="0"/>
              <a:t>Consider your new sample estimate:</a:t>
            </a:r>
          </a:p>
          <a:p>
            <a:pPr lvl="2"/>
            <a:endParaRPr lang="en-US" sz="2000" dirty="0"/>
          </a:p>
          <a:p>
            <a:pPr lvl="2"/>
            <a:endParaRPr lang="en-US" sz="2000" dirty="0"/>
          </a:p>
          <a:p>
            <a:pPr lvl="1"/>
            <a:r>
              <a:rPr lang="en-US" sz="2400" dirty="0"/>
              <a:t>Incorporate the new estimate into a running average:</a:t>
            </a:r>
          </a:p>
        </p:txBody>
      </p:sp>
      <p:pic>
        <p:nvPicPr>
          <p:cNvPr id="21508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58409" y="3592960"/>
            <a:ext cx="1023786" cy="320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0440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52600" y="5791200"/>
            <a:ext cx="5692775" cy="31591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810439" name="Picture 7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70818" y="4678753"/>
            <a:ext cx="4525963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Text Box 28"/>
          <p:cNvSpPr txBox="1">
            <a:spLocks noChangeArrowheads="1"/>
          </p:cNvSpPr>
          <p:nvPr/>
        </p:nvSpPr>
        <p:spPr bwMode="auto">
          <a:xfrm>
            <a:off x="7772400" y="6327085"/>
            <a:ext cx="4419600" cy="53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gridworld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(L10D2)]</a:t>
            </a:r>
          </a:p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crawler (L10D3)]</a:t>
            </a:r>
          </a:p>
        </p:txBody>
      </p:sp>
      <p:pic>
        <p:nvPicPr>
          <p:cNvPr id="11" name="Picture 10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1524000" y="1828800"/>
            <a:ext cx="8165848" cy="765520"/>
          </a:xfrm>
          <a:prstGeom prst="rect">
            <a:avLst/>
          </a:prstGeom>
          <a:noFill/>
          <a:ln/>
          <a:effectLst/>
        </p:spPr>
      </p:pic>
      <p:graphicFrame>
        <p:nvGraphicFramePr>
          <p:cNvPr id="19457" name="Object 2"/>
          <p:cNvGraphicFramePr>
            <a:graphicFrameLocks noChangeAspect="1"/>
          </p:cNvGraphicFramePr>
          <p:nvPr/>
        </p:nvGraphicFramePr>
        <p:xfrm>
          <a:off x="8305800" y="2743200"/>
          <a:ext cx="3505200" cy="2978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10" imgW="4762913" imgH="4046571" progId="MSPhotoEd.3">
                  <p:embed/>
                </p:oleObj>
              </mc:Choice>
              <mc:Fallback>
                <p:oleObj name="Photo Editor Photo" r:id="rId10" imgW="4762913" imgH="4046571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05800" y="2743200"/>
                        <a:ext cx="3505200" cy="29782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ED1D4FB-BDF7-6842-BA58-EAC2EA740F1E}"/>
              </a:ext>
            </a:extLst>
          </p:cNvPr>
          <p:cNvSpPr txBox="1"/>
          <p:nvPr/>
        </p:nvSpPr>
        <p:spPr>
          <a:xfrm>
            <a:off x="6324600" y="44958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Palatino"/>
                <a:cs typeface="Palatino"/>
              </a:rPr>
              <a:t>no longer policy evaluation!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Q-Learning Properties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9753600" cy="4525962"/>
          </a:xfrm>
        </p:spPr>
        <p:txBody>
          <a:bodyPr/>
          <a:lstStyle/>
          <a:p>
            <a:r>
              <a:rPr lang="en-US" sz="2800" dirty="0"/>
              <a:t>Amazing result: Q-learning converges to optimal policy -- even if you’re acting </a:t>
            </a:r>
            <a:r>
              <a:rPr lang="en-US" sz="2800" dirty="0" err="1"/>
              <a:t>suboptimally</a:t>
            </a:r>
            <a:r>
              <a:rPr lang="en-US" sz="2800" dirty="0"/>
              <a:t>!</a:t>
            </a:r>
          </a:p>
          <a:p>
            <a:pPr lvl="2"/>
            <a:endParaRPr lang="en-US" sz="2000" dirty="0"/>
          </a:p>
          <a:p>
            <a:r>
              <a:rPr lang="en-US" sz="2800" dirty="0"/>
              <a:t>This is called </a:t>
            </a:r>
            <a:r>
              <a:rPr lang="en-US" sz="2800" dirty="0">
                <a:solidFill>
                  <a:srgbClr val="C00000"/>
                </a:solidFill>
              </a:rPr>
              <a:t>off-policy learning</a:t>
            </a:r>
          </a:p>
          <a:p>
            <a:pPr lvl="2"/>
            <a:endParaRPr lang="en-US" sz="2000" dirty="0"/>
          </a:p>
          <a:p>
            <a:r>
              <a:rPr lang="en-US" sz="2800" dirty="0"/>
              <a:t>Caveats:</a:t>
            </a:r>
          </a:p>
          <a:p>
            <a:pPr lvl="1"/>
            <a:r>
              <a:rPr lang="en-US" sz="2400" dirty="0"/>
              <a:t>You have to explore enough</a:t>
            </a:r>
          </a:p>
          <a:p>
            <a:pPr lvl="1"/>
            <a:r>
              <a:rPr lang="en-US" sz="2400" dirty="0"/>
              <a:t>You have to eventually make the learning rate</a:t>
            </a:r>
          </a:p>
          <a:p>
            <a:pPr lvl="1">
              <a:buNone/>
            </a:pPr>
            <a:r>
              <a:rPr lang="en-US" sz="2400" dirty="0"/>
              <a:t>	small enough</a:t>
            </a:r>
          </a:p>
          <a:p>
            <a:pPr lvl="1"/>
            <a:r>
              <a:rPr lang="en-US" sz="2400" dirty="0"/>
              <a:t>… but not decrease it too quickly</a:t>
            </a:r>
          </a:p>
          <a:p>
            <a:pPr lvl="1"/>
            <a:r>
              <a:rPr lang="en-US" sz="2400" dirty="0"/>
              <a:t>Basically, in the limit, it doesn’t matter how you select actions (!)</a:t>
            </a:r>
          </a:p>
          <a:p>
            <a:pPr lvl="3"/>
            <a:endParaRPr lang="en-US" sz="1800" dirty="0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2042" y="2667000"/>
            <a:ext cx="3884915" cy="2798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Q-Learning -- Crawler</a:t>
            </a:r>
          </a:p>
        </p:txBody>
      </p:sp>
      <p:pic>
        <p:nvPicPr>
          <p:cNvPr id="4" name="Q-learning--crawl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1" y="1143000"/>
            <a:ext cx="8290559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15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Reinforcement Learning -- Overview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189037"/>
            <a:ext cx="11353800" cy="5668963"/>
          </a:xfrm>
        </p:spPr>
        <p:txBody>
          <a:bodyPr/>
          <a:lstStyle/>
          <a:p>
            <a:r>
              <a:rPr lang="en-US" sz="2800" dirty="0">
                <a:ea typeface="ＭＳ Ｐゴシック" pitchFamily="34" charset="-128"/>
                <a:sym typeface="Symbol" pitchFamily="18" charset="2"/>
              </a:rPr>
              <a:t>Passive Reinforcement Learning (= how to learn from experiences)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Model-based Passive RL</a:t>
            </a:r>
          </a:p>
          <a:p>
            <a:pPr lvl="2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Learn the MDP model from experiences, then solve the MDP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Model-free Passive RL</a:t>
            </a:r>
          </a:p>
          <a:p>
            <a:pPr lvl="2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Forego learning the MDP model, directly learn V or Q:</a:t>
            </a:r>
          </a:p>
          <a:p>
            <a:pPr lvl="3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Value learning – learns value of a fixed policy; 2 approaches: Direct Evaluation &amp; TD Learning</a:t>
            </a:r>
          </a:p>
          <a:p>
            <a:pPr lvl="3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Q learning – learns Q values of the optimal policy (uses a Q version of TD Learning)</a:t>
            </a:r>
          </a:p>
          <a:p>
            <a:r>
              <a:rPr lang="en-US" sz="2800" b="1" dirty="0">
                <a:solidFill>
                  <a:srgbClr val="C00000"/>
                </a:solidFill>
                <a:ea typeface="ＭＳ Ｐゴシック" pitchFamily="34" charset="-128"/>
                <a:sym typeface="Symbol" pitchFamily="18" charset="2"/>
              </a:rPr>
              <a:t>Active Reinforcement Learning (= agent also needs to decide how to collect experiences)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Key challenges:</a:t>
            </a:r>
          </a:p>
          <a:p>
            <a:pPr lvl="2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How to efficiently explore?</a:t>
            </a:r>
          </a:p>
          <a:p>
            <a:pPr lvl="2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How to trade off exploration &lt;&gt; exploitation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Applies to both model-based and model-free. In CS188 we’ll cover only in context of Q-learning  </a:t>
            </a:r>
          </a:p>
          <a:p>
            <a:pPr lvl="1"/>
            <a:endParaRPr lang="en-US" sz="2400" dirty="0">
              <a:ea typeface="ＭＳ Ｐゴシック" pitchFamily="34" charset="-128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822538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Reinforcement Learning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268" y="1447800"/>
            <a:ext cx="4541755" cy="236220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4807" y="2365131"/>
            <a:ext cx="4805638" cy="2816469"/>
          </a:xfrm>
          <a:prstGeom prst="rect">
            <a:avLst/>
          </a:prstGeom>
          <a:noFill/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6192" y="4038600"/>
            <a:ext cx="4338616" cy="22636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Reinforcement Learning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102108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Full reinforcement learning: optimal policies (like value iteration)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transitions T(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rewards R(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choose the actions now</a:t>
            </a:r>
            <a:endParaRPr lang="en-US" sz="2400" dirty="0">
              <a:sym typeface="Symbol" pitchFamily="18" charset="2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rgbClr val="CC0000"/>
                </a:solidFill>
              </a:rPr>
              <a:t>Goal: learn the optimal policy / values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/>
              <a:t>In this case: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Learner makes choices!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Fundamental tradeoff: exploration vs. exploitation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This is NOT offline planning!  You actually take actions in the world and find out what happens…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5228" y="2133600"/>
            <a:ext cx="4239685" cy="20498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Exploration vs. Exploitation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0700" y="914400"/>
            <a:ext cx="85725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Video of Demo Q-learning – Manual Exploration – Bridge Grid </a:t>
            </a:r>
          </a:p>
        </p:txBody>
      </p:sp>
      <p:pic>
        <p:nvPicPr>
          <p:cNvPr id="5" name="Qlearning--manual exploration--bridge gri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3894" y="1142999"/>
            <a:ext cx="8304213" cy="519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57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Reinforcement Learning -- Overview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189037"/>
            <a:ext cx="11353800" cy="5668963"/>
          </a:xfrm>
        </p:spPr>
        <p:txBody>
          <a:bodyPr/>
          <a:lstStyle/>
          <a:p>
            <a:r>
              <a:rPr lang="en-US" sz="2800" dirty="0">
                <a:ea typeface="ＭＳ Ｐゴシック" pitchFamily="34" charset="-128"/>
                <a:sym typeface="Symbol" pitchFamily="18" charset="2"/>
              </a:rPr>
              <a:t>Passive Reinforcement Learning (= how to learn from experiences)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Model-based Passive RL</a:t>
            </a:r>
          </a:p>
          <a:p>
            <a:pPr lvl="2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Learn the MDP model from experiences, then solve the MDP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Model-free Passive RL</a:t>
            </a:r>
          </a:p>
          <a:p>
            <a:pPr lvl="2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Forego learning the MDP model, directly learn V or Q:</a:t>
            </a:r>
          </a:p>
          <a:p>
            <a:pPr lvl="3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Value learning – learns value of a fixed policy; 2 approaches: Direct Evaluation &amp; TD Learning</a:t>
            </a:r>
          </a:p>
          <a:p>
            <a:pPr lvl="3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Q learning – learns Q values of the optimal policy (uses a Q version of TD Learning)</a:t>
            </a:r>
          </a:p>
          <a:p>
            <a:r>
              <a:rPr lang="en-US" sz="2800" dirty="0">
                <a:ea typeface="ＭＳ Ｐゴシック" pitchFamily="34" charset="-128"/>
                <a:sym typeface="Symbol" pitchFamily="18" charset="2"/>
              </a:rPr>
              <a:t>Active Reinforcement Learning (= agent also needs to decide how to collect experiences)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Key challenges:</a:t>
            </a:r>
          </a:p>
          <a:p>
            <a:pPr lvl="2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How to efficiently explore?</a:t>
            </a:r>
          </a:p>
          <a:p>
            <a:pPr lvl="2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How to trade off exploration &lt;&gt; exploitation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Applies to both model-based and model-free. In CS188 we’ll cover only in context of Q-learning  </a:t>
            </a:r>
          </a:p>
          <a:p>
            <a:pPr lvl="1"/>
            <a:endParaRPr lang="en-US" sz="2400" dirty="0">
              <a:ea typeface="ＭＳ Ｐゴシック" pitchFamily="34" charset="-128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55415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Explore?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001000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Several schemes for forcing exploration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Simplest: random actions (</a:t>
            </a:r>
            <a:r>
              <a:rPr lang="en-US" dirty="0">
                <a:sym typeface="Symbol" pitchFamily="18" charset="2"/>
              </a:rPr>
              <a:t>-greedy)</a:t>
            </a:r>
            <a:endParaRPr lang="en-US" dirty="0"/>
          </a:p>
          <a:p>
            <a:pPr lvl="2">
              <a:lnSpc>
                <a:spcPct val="90000"/>
              </a:lnSpc>
            </a:pPr>
            <a:r>
              <a:rPr lang="en-US" dirty="0"/>
              <a:t>Every time step, flip a coin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With (small) probability </a:t>
            </a:r>
            <a:r>
              <a:rPr lang="en-US" dirty="0">
                <a:sym typeface="Symbol" pitchFamily="18" charset="2"/>
              </a:rPr>
              <a:t>, act randomly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With (large) probability 1-</a:t>
            </a:r>
            <a:r>
              <a:rPr lang="en-US" dirty="0">
                <a:sym typeface="Symbol" pitchFamily="18" charset="2"/>
              </a:rPr>
              <a:t>, act on current policy</a:t>
            </a:r>
          </a:p>
          <a:p>
            <a:pPr lvl="2">
              <a:lnSpc>
                <a:spcPct val="90000"/>
              </a:lnSpc>
            </a:pPr>
            <a:endParaRPr lang="en-US" dirty="0">
              <a:sym typeface="Symbol" pitchFamily="18" charset="2"/>
            </a:endParaRPr>
          </a:p>
          <a:p>
            <a:pPr lvl="1">
              <a:lnSpc>
                <a:spcPct val="90000"/>
              </a:lnSpc>
            </a:pPr>
            <a:r>
              <a:rPr lang="en-US" dirty="0">
                <a:sym typeface="Symbol" pitchFamily="18" charset="2"/>
              </a:rPr>
              <a:t>Problems with random actions?</a:t>
            </a:r>
          </a:p>
          <a:p>
            <a:pPr lvl="2">
              <a:lnSpc>
                <a:spcPct val="90000"/>
              </a:lnSpc>
            </a:pPr>
            <a:r>
              <a:rPr lang="en-US" dirty="0">
                <a:sym typeface="Symbol" pitchFamily="18" charset="2"/>
              </a:rPr>
              <a:t>You do eventually explore the space, but keep thrashing around once learning is done</a:t>
            </a:r>
          </a:p>
          <a:p>
            <a:pPr lvl="2">
              <a:lnSpc>
                <a:spcPct val="90000"/>
              </a:lnSpc>
            </a:pPr>
            <a:r>
              <a:rPr lang="en-US" dirty="0">
                <a:sym typeface="Symbol" pitchFamily="18" charset="2"/>
              </a:rPr>
              <a:t>One solution: lower  over time</a:t>
            </a:r>
          </a:p>
          <a:p>
            <a:pPr lvl="2">
              <a:lnSpc>
                <a:spcPct val="90000"/>
              </a:lnSpc>
            </a:pPr>
            <a:r>
              <a:rPr lang="en-US" dirty="0">
                <a:sym typeface="Symbol" pitchFamily="18" charset="2"/>
              </a:rPr>
              <a:t>Another solution: exploration functions</a:t>
            </a:r>
          </a:p>
          <a:p>
            <a:pPr>
              <a:lnSpc>
                <a:spcPct val="90000"/>
              </a:lnSpc>
            </a:pPr>
            <a:endParaRPr lang="en-US" dirty="0">
              <a:sym typeface="Symbol" pitchFamily="18" charset="2"/>
            </a:endParaRP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4391" y="1600200"/>
            <a:ext cx="3348017" cy="4267200"/>
          </a:xfrm>
          <a:prstGeom prst="rect">
            <a:avLst/>
          </a:prstGeom>
          <a:noFill/>
        </p:spPr>
      </p:pic>
      <p:sp>
        <p:nvSpPr>
          <p:cNvPr id="5" name="Text Box 28"/>
          <p:cNvSpPr txBox="1">
            <a:spLocks noChangeArrowheads="1"/>
          </p:cNvSpPr>
          <p:nvPr/>
        </p:nvSpPr>
        <p:spPr bwMode="auto">
          <a:xfrm>
            <a:off x="5867400" y="6211669"/>
            <a:ext cx="6324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manual exploration – bridge grid (L10D5)] [Demo: Q-learning – epsilon-greedy -- crawler (L10D3)]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Video of Demo Q-learning – Epsilon-Greedy – Crawler </a:t>
            </a:r>
          </a:p>
        </p:txBody>
      </p:sp>
      <p:pic>
        <p:nvPicPr>
          <p:cNvPr id="3" name="Qlearning--epsilon greedy--crawl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1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03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Exploration Functions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19200"/>
            <a:ext cx="11506200" cy="4729164"/>
          </a:xfrm>
        </p:spPr>
        <p:txBody>
          <a:bodyPr/>
          <a:lstStyle/>
          <a:p>
            <a:r>
              <a:rPr lang="en-US" sz="2800" dirty="0"/>
              <a:t>When to explore?</a:t>
            </a:r>
          </a:p>
          <a:p>
            <a:pPr lvl="1"/>
            <a:r>
              <a:rPr lang="en-US" sz="2400" dirty="0"/>
              <a:t>Random actions: explore a fixed amount</a:t>
            </a:r>
          </a:p>
          <a:p>
            <a:pPr lvl="1"/>
            <a:r>
              <a:rPr lang="en-US" sz="2400" dirty="0"/>
              <a:t>Better idea: explore areas whose badness is not</a:t>
            </a:r>
          </a:p>
          <a:p>
            <a:pPr lvl="1">
              <a:spcBef>
                <a:spcPts val="76"/>
              </a:spcBef>
              <a:buNone/>
            </a:pPr>
            <a:r>
              <a:rPr lang="en-US" sz="2400" dirty="0"/>
              <a:t>	(yet) established, eventually stop exploring</a:t>
            </a:r>
          </a:p>
          <a:p>
            <a:pPr lvl="4"/>
            <a:endParaRPr lang="en-US" sz="1600" dirty="0"/>
          </a:p>
          <a:p>
            <a:r>
              <a:rPr lang="en-US" sz="2800" dirty="0"/>
              <a:t>Exploration function</a:t>
            </a:r>
          </a:p>
          <a:p>
            <a:pPr lvl="1"/>
            <a:r>
              <a:rPr lang="en-US" sz="2400" dirty="0"/>
              <a:t>Takes a value estimate u and a visit count n, and</a:t>
            </a:r>
          </a:p>
          <a:p>
            <a:pPr lvl="1">
              <a:spcBef>
                <a:spcPts val="76"/>
              </a:spcBef>
              <a:buNone/>
            </a:pPr>
            <a:r>
              <a:rPr lang="en-US" sz="2400" dirty="0"/>
              <a:t>	returns an optimistic utility, e.g.</a:t>
            </a:r>
          </a:p>
          <a:p>
            <a:pPr lvl="1">
              <a:buNone/>
            </a:pPr>
            <a:endParaRPr lang="en-US" sz="2400" dirty="0"/>
          </a:p>
          <a:p>
            <a:pPr lvl="1"/>
            <a:endParaRPr lang="en-US" dirty="0"/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Note: this propagates the “bonus” back to states that lead to unknown states as well!</a:t>
            </a:r>
          </a:p>
          <a:p>
            <a:pPr lvl="1">
              <a:buNone/>
            </a:pPr>
            <a:r>
              <a:rPr lang="en-US" sz="2400" dirty="0"/>
              <a:t>				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94436" y="1219200"/>
            <a:ext cx="4097563" cy="2971800"/>
          </a:xfrm>
          <a:prstGeom prst="rect">
            <a:avLst/>
          </a:prstGeom>
          <a:noFill/>
        </p:spPr>
      </p:pic>
      <p:pic>
        <p:nvPicPr>
          <p:cNvPr id="15" name="Picture 14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5638800" y="4267200"/>
            <a:ext cx="2495069" cy="304596"/>
          </a:xfrm>
          <a:prstGeom prst="rect">
            <a:avLst/>
          </a:prstGeom>
          <a:noFill/>
          <a:ln/>
          <a:effectLst/>
        </p:spPr>
      </p:pic>
      <p:pic>
        <p:nvPicPr>
          <p:cNvPr id="9" name="Picture 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4175618" y="5422668"/>
            <a:ext cx="6339982" cy="444732"/>
          </a:xfrm>
          <a:prstGeom prst="rect">
            <a:avLst/>
          </a:prstGeom>
          <a:noFill/>
          <a:ln/>
          <a:effectLst/>
        </p:spPr>
      </p:pic>
      <p:sp>
        <p:nvSpPr>
          <p:cNvPr id="11" name="TextBox 10"/>
          <p:cNvSpPr txBox="1"/>
          <p:nvPr/>
        </p:nvSpPr>
        <p:spPr>
          <a:xfrm>
            <a:off x="1447800" y="5348056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Modified Q-Update:</a:t>
            </a:r>
          </a:p>
        </p:txBody>
      </p:sp>
      <p:pic>
        <p:nvPicPr>
          <p:cNvPr id="16" name="Picture 15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4171950" y="4813068"/>
            <a:ext cx="4771074" cy="444715"/>
          </a:xfrm>
          <a:prstGeom prst="rect">
            <a:avLst/>
          </a:prstGeom>
          <a:noFill/>
          <a:ln/>
          <a:effectLst/>
        </p:spPr>
      </p:pic>
      <p:sp>
        <p:nvSpPr>
          <p:cNvPr id="14" name="TextBox 13"/>
          <p:cNvSpPr txBox="1"/>
          <p:nvPr/>
        </p:nvSpPr>
        <p:spPr>
          <a:xfrm>
            <a:off x="1447800" y="4738456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Regular Q-Update:</a:t>
            </a:r>
          </a:p>
        </p:txBody>
      </p:sp>
      <p:sp>
        <p:nvSpPr>
          <p:cNvPr id="13" name="Text Box 28"/>
          <p:cNvSpPr txBox="1">
            <a:spLocks noChangeArrowheads="1"/>
          </p:cNvSpPr>
          <p:nvPr/>
        </p:nvSpPr>
        <p:spPr bwMode="auto">
          <a:xfrm>
            <a:off x="4876800" y="6488668"/>
            <a:ext cx="7315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exploration – Q-learning – crawler – exploration function (L10D4)]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Video of Demo Q-learning – Exploration Function – Crawler </a:t>
            </a:r>
          </a:p>
        </p:txBody>
      </p:sp>
      <p:pic>
        <p:nvPicPr>
          <p:cNvPr id="3" name="Qlearning--exploration function--crawl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2100" y="1143000"/>
            <a:ext cx="906780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87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66836"/>
            <a:ext cx="4927600" cy="4729164"/>
          </a:xfrm>
        </p:spPr>
        <p:txBody>
          <a:bodyPr/>
          <a:lstStyle/>
          <a:p>
            <a:r>
              <a:rPr lang="en-US" sz="2200" dirty="0"/>
              <a:t>Even if you learn the optimal policy, you still make mistakes along the way!</a:t>
            </a:r>
          </a:p>
          <a:p>
            <a:r>
              <a:rPr lang="en-US" sz="2200" dirty="0"/>
              <a:t>Regret is a measure of your total mistake cost: the difference between your (expected) rewards, including youthful </a:t>
            </a:r>
            <a:r>
              <a:rPr lang="en-US" sz="2200" dirty="0" err="1"/>
              <a:t>suboptimality</a:t>
            </a:r>
            <a:r>
              <a:rPr lang="en-US" sz="2200" dirty="0"/>
              <a:t>, and optimal (expected) rewards</a:t>
            </a:r>
          </a:p>
          <a:p>
            <a:r>
              <a:rPr lang="en-US" sz="2200" dirty="0"/>
              <a:t>Minimizing regret goes beyond learning to be optimal – it requires optimally learning to be optimal</a:t>
            </a:r>
          </a:p>
          <a:p>
            <a:r>
              <a:rPr lang="en-US" sz="2200" dirty="0"/>
              <a:t>Example: random exploration and exploration functions both end up optimal, but random exploration has higher regret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9758" y="1447800"/>
            <a:ext cx="6889574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Reinforcement Learning -- Overview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189037"/>
            <a:ext cx="11353800" cy="5668963"/>
          </a:xfrm>
        </p:spPr>
        <p:txBody>
          <a:bodyPr/>
          <a:lstStyle/>
          <a:p>
            <a:r>
              <a:rPr lang="en-US" sz="2000" dirty="0">
                <a:ea typeface="ＭＳ Ｐゴシック" pitchFamily="34" charset="-128"/>
                <a:sym typeface="Symbol" pitchFamily="18" charset="2"/>
              </a:rPr>
              <a:t>Passive Reinforcement Learning (= how to learn from experiences)</a:t>
            </a:r>
          </a:p>
          <a:p>
            <a:pPr lvl="1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Model-based Passive RL</a:t>
            </a:r>
          </a:p>
          <a:p>
            <a:pPr lvl="2"/>
            <a:r>
              <a:rPr lang="en-US" sz="1400" dirty="0">
                <a:ea typeface="ＭＳ Ｐゴシック" pitchFamily="34" charset="-128"/>
                <a:sym typeface="Symbol" pitchFamily="18" charset="2"/>
              </a:rPr>
              <a:t>Learn the MDP model from experiences, then solve the MDP</a:t>
            </a:r>
          </a:p>
          <a:p>
            <a:pPr lvl="1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Model-free Passive RL</a:t>
            </a:r>
          </a:p>
          <a:p>
            <a:pPr lvl="2"/>
            <a:r>
              <a:rPr lang="en-US" sz="1400" dirty="0">
                <a:ea typeface="ＭＳ Ｐゴシック" pitchFamily="34" charset="-128"/>
                <a:sym typeface="Symbol" pitchFamily="18" charset="2"/>
              </a:rPr>
              <a:t>Forego learning the MDP model, directly learn V or Q:</a:t>
            </a:r>
          </a:p>
          <a:p>
            <a:pPr lvl="3"/>
            <a:r>
              <a:rPr lang="en-US" sz="1400" dirty="0">
                <a:ea typeface="ＭＳ Ｐゴシック" pitchFamily="34" charset="-128"/>
                <a:sym typeface="Symbol" pitchFamily="18" charset="2"/>
              </a:rPr>
              <a:t>Value learning – learns value of a fixed policy; 2 approaches: Direct Evaluation &amp; TD Learning</a:t>
            </a:r>
          </a:p>
          <a:p>
            <a:pPr lvl="3"/>
            <a:r>
              <a:rPr lang="en-US" sz="1400" dirty="0">
                <a:ea typeface="ＭＳ Ｐゴシック" pitchFamily="34" charset="-128"/>
                <a:sym typeface="Symbol" pitchFamily="18" charset="2"/>
              </a:rPr>
              <a:t>Q learning – learns Q values of the optimal policy (uses a Q version of TD Learning)</a:t>
            </a:r>
          </a:p>
          <a:p>
            <a:r>
              <a:rPr lang="en-US" sz="2000" dirty="0">
                <a:ea typeface="ＭＳ Ｐゴシック" pitchFamily="34" charset="-128"/>
                <a:sym typeface="Symbol" pitchFamily="18" charset="2"/>
              </a:rPr>
              <a:t>Active Reinforcement Learning (= agent also needs to decide how to collect experiences)</a:t>
            </a:r>
          </a:p>
          <a:p>
            <a:pPr lvl="1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Key challenges:</a:t>
            </a:r>
          </a:p>
          <a:p>
            <a:pPr lvl="2"/>
            <a:r>
              <a:rPr lang="en-US" sz="1600" dirty="0">
                <a:ea typeface="ＭＳ Ｐゴシック" pitchFamily="34" charset="-128"/>
                <a:sym typeface="Symbol" pitchFamily="18" charset="2"/>
              </a:rPr>
              <a:t>How to efficiently explore?</a:t>
            </a:r>
          </a:p>
          <a:p>
            <a:pPr lvl="2"/>
            <a:r>
              <a:rPr lang="en-US" sz="1600" dirty="0">
                <a:ea typeface="ＭＳ Ｐゴシック" pitchFamily="34" charset="-128"/>
                <a:sym typeface="Symbol" pitchFamily="18" charset="2"/>
              </a:rPr>
              <a:t>How to trade off exploration &lt;&gt; exploitation</a:t>
            </a:r>
          </a:p>
          <a:p>
            <a:pPr lvl="1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Applies to both model-based and model-free. In CS188 we’ll cover only in context of Q-learning  </a:t>
            </a:r>
          </a:p>
          <a:p>
            <a:pPr lvl="1"/>
            <a:endParaRPr lang="en-US" sz="1800" dirty="0">
              <a:ea typeface="ＭＳ Ｐゴシック" pitchFamily="34" charset="-128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889111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Reinforcement Learning -- Overview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189037"/>
            <a:ext cx="11353800" cy="5668963"/>
          </a:xfrm>
        </p:spPr>
        <p:txBody>
          <a:bodyPr/>
          <a:lstStyle/>
          <a:p>
            <a:r>
              <a:rPr lang="en-US" sz="2000" dirty="0">
                <a:ea typeface="ＭＳ Ｐゴシック" pitchFamily="34" charset="-128"/>
                <a:sym typeface="Symbol" pitchFamily="18" charset="2"/>
              </a:rPr>
              <a:t>Passive Reinforcement Learning (= how to learn from experiences)</a:t>
            </a:r>
          </a:p>
          <a:p>
            <a:pPr lvl="1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Model-based Passive RL</a:t>
            </a:r>
          </a:p>
          <a:p>
            <a:pPr lvl="2"/>
            <a:r>
              <a:rPr lang="en-US" sz="1400" dirty="0">
                <a:ea typeface="ＭＳ Ｐゴシック" pitchFamily="34" charset="-128"/>
                <a:sym typeface="Symbol" pitchFamily="18" charset="2"/>
              </a:rPr>
              <a:t>Learn the MDP model from experiences, then solve the MDP</a:t>
            </a:r>
          </a:p>
          <a:p>
            <a:pPr lvl="1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Model-free Passive RL</a:t>
            </a:r>
          </a:p>
          <a:p>
            <a:pPr lvl="2"/>
            <a:r>
              <a:rPr lang="en-US" sz="1400" dirty="0">
                <a:ea typeface="ＭＳ Ｐゴシック" pitchFamily="34" charset="-128"/>
                <a:sym typeface="Symbol" pitchFamily="18" charset="2"/>
              </a:rPr>
              <a:t>Forego learning the MDP model, directly learn V or Q:</a:t>
            </a:r>
          </a:p>
          <a:p>
            <a:pPr lvl="3"/>
            <a:r>
              <a:rPr lang="en-US" sz="1400" dirty="0">
                <a:ea typeface="ＭＳ Ｐゴシック" pitchFamily="34" charset="-128"/>
                <a:sym typeface="Symbol" pitchFamily="18" charset="2"/>
              </a:rPr>
              <a:t>Value learning – learns value of a fixed policy; 2 approaches: Direct Evaluation &amp; TD Learning</a:t>
            </a:r>
          </a:p>
          <a:p>
            <a:pPr lvl="3"/>
            <a:r>
              <a:rPr lang="en-US" sz="1400" dirty="0">
                <a:ea typeface="ＭＳ Ｐゴシック" pitchFamily="34" charset="-128"/>
                <a:sym typeface="Symbol" pitchFamily="18" charset="2"/>
              </a:rPr>
              <a:t>Q learning – learns Q values of the optimal policy (uses a Q version of TD Learning)</a:t>
            </a:r>
          </a:p>
          <a:p>
            <a:r>
              <a:rPr lang="en-US" sz="2000" dirty="0">
                <a:ea typeface="ＭＳ Ｐゴシック" pitchFamily="34" charset="-128"/>
                <a:sym typeface="Symbol" pitchFamily="18" charset="2"/>
              </a:rPr>
              <a:t>Active Reinforcement Learning (= agent also needs to decide how to collect experiences)</a:t>
            </a:r>
          </a:p>
          <a:p>
            <a:pPr lvl="1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Key challenges:</a:t>
            </a:r>
          </a:p>
          <a:p>
            <a:pPr lvl="2"/>
            <a:r>
              <a:rPr lang="en-US" sz="1600" dirty="0">
                <a:ea typeface="ＭＳ Ｐゴシック" pitchFamily="34" charset="-128"/>
                <a:sym typeface="Symbol" pitchFamily="18" charset="2"/>
              </a:rPr>
              <a:t>How to efficiently explore?</a:t>
            </a:r>
          </a:p>
          <a:p>
            <a:pPr lvl="2"/>
            <a:r>
              <a:rPr lang="en-US" sz="1600" dirty="0">
                <a:ea typeface="ＭＳ Ｐゴシック" pitchFamily="34" charset="-128"/>
                <a:sym typeface="Symbol" pitchFamily="18" charset="2"/>
              </a:rPr>
              <a:t>How to trade off exploration &lt;&gt; exploitation</a:t>
            </a:r>
          </a:p>
          <a:p>
            <a:pPr lvl="1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Applies to both model-based and model-free. In CS188 we’ll cover only in context of Q-learning</a:t>
            </a:r>
          </a:p>
          <a:p>
            <a:r>
              <a:rPr lang="en-US" sz="2200" b="1" dirty="0">
                <a:solidFill>
                  <a:srgbClr val="C00000"/>
                </a:solidFill>
                <a:ea typeface="ＭＳ Ｐゴシック" pitchFamily="34" charset="-128"/>
                <a:sym typeface="Symbol" pitchFamily="18" charset="2"/>
              </a:rPr>
              <a:t>Approximate Reinforcement Learning (= to handle large state spaces)</a:t>
            </a:r>
          </a:p>
          <a:p>
            <a:pPr lvl="1"/>
            <a:r>
              <a:rPr lang="en-US" sz="1800" b="1" dirty="0">
                <a:solidFill>
                  <a:srgbClr val="C00000"/>
                </a:solidFill>
                <a:ea typeface="ＭＳ Ｐゴシック" pitchFamily="34" charset="-128"/>
                <a:sym typeface="Symbol" pitchFamily="18" charset="2"/>
              </a:rPr>
              <a:t>Approximate Q-Learning</a:t>
            </a:r>
          </a:p>
          <a:p>
            <a:pPr lvl="1"/>
            <a:r>
              <a:rPr lang="en-US" sz="1800" b="1" dirty="0">
                <a:solidFill>
                  <a:srgbClr val="C00000"/>
                </a:solidFill>
                <a:ea typeface="ＭＳ Ｐゴシック" pitchFamily="34" charset="-128"/>
                <a:sym typeface="Symbol" pitchFamily="18" charset="2"/>
              </a:rPr>
              <a:t>Policy Search  </a:t>
            </a:r>
          </a:p>
          <a:p>
            <a:pPr lvl="1"/>
            <a:endParaRPr lang="en-US" sz="1800" dirty="0">
              <a:ea typeface="ＭＳ Ｐゴシック" pitchFamily="34" charset="-128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410703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Approximate Q-Learning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5200" y="1295401"/>
            <a:ext cx="5105400" cy="49419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60007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Generalizing Across States</a:t>
            </a:r>
          </a:p>
        </p:txBody>
      </p:sp>
      <p:sp>
        <p:nvSpPr>
          <p:cNvPr id="1799171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1"/>
            <a:ext cx="6985000" cy="47291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Basic Q-Learning keeps a table of all q-values</a:t>
            </a:r>
          </a:p>
          <a:p>
            <a:pPr lvl="2"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2400" dirty="0"/>
              <a:t>In realistic situations, we cannot possibly learn about every single state!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Too many states to visit them all in training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Too many states to hold the q-tables in memory</a:t>
            </a:r>
          </a:p>
          <a:p>
            <a:pPr lvl="2"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2400" dirty="0"/>
              <a:t>Instead, we want to generalize: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Learn about some small number of training states from experience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Generalize that experience to new, similar situations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This is a fundamental idea in machine learning, and we’ll see it over and over again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15200" y="3657918"/>
            <a:ext cx="4677116" cy="2914014"/>
          </a:xfrm>
          <a:prstGeom prst="rect">
            <a:avLst/>
          </a:prstGeom>
          <a:noFill/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62192" y="1320003"/>
            <a:ext cx="2971800" cy="21087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343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Pacman</a:t>
            </a:r>
          </a:p>
        </p:txBody>
      </p:sp>
      <p:grpSp>
        <p:nvGrpSpPr>
          <p:cNvPr id="14340" name="Group 4"/>
          <p:cNvGrpSpPr>
            <a:grpSpLocks/>
          </p:cNvGrpSpPr>
          <p:nvPr/>
        </p:nvGrpSpPr>
        <p:grpSpPr bwMode="auto">
          <a:xfrm>
            <a:off x="914400" y="2971800"/>
            <a:ext cx="2895600" cy="2835275"/>
            <a:chOff x="3408" y="912"/>
            <a:chExt cx="1584" cy="1551"/>
          </a:xfrm>
        </p:grpSpPr>
        <p:grpSp>
          <p:nvGrpSpPr>
            <p:cNvPr id="14358" name="Group 5"/>
            <p:cNvGrpSpPr>
              <a:grpSpLocks/>
            </p:cNvGrpSpPr>
            <p:nvPr/>
          </p:nvGrpSpPr>
          <p:grpSpPr bwMode="auto">
            <a:xfrm>
              <a:off x="3408" y="912"/>
              <a:ext cx="1584" cy="1551"/>
              <a:chOff x="3360" y="1008"/>
              <a:chExt cx="1584" cy="1551"/>
            </a:xfrm>
          </p:grpSpPr>
          <p:pic>
            <p:nvPicPr>
              <p:cNvPr id="14362" name="Picture 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73026"/>
              <a:stretch>
                <a:fillRect/>
              </a:stretch>
            </p:blipFill>
            <p:spPr bwMode="auto">
              <a:xfrm>
                <a:off x="3360" y="1008"/>
                <a:ext cx="768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63" name="Picture 7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72498" r="-1158"/>
              <a:stretch>
                <a:fillRect/>
              </a:stretch>
            </p:blipFill>
            <p:spPr bwMode="auto">
              <a:xfrm>
                <a:off x="4128" y="1008"/>
                <a:ext cx="816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359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80" y="1872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0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92" y="2160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1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04" y="2160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4648200" y="2971800"/>
            <a:ext cx="2895600" cy="2835275"/>
            <a:chOff x="3456" y="2592"/>
            <a:chExt cx="1584" cy="1551"/>
          </a:xfrm>
        </p:grpSpPr>
        <p:grpSp>
          <p:nvGrpSpPr>
            <p:cNvPr id="14352" name="Group 12"/>
            <p:cNvGrpSpPr>
              <a:grpSpLocks/>
            </p:cNvGrpSpPr>
            <p:nvPr/>
          </p:nvGrpSpPr>
          <p:grpSpPr bwMode="auto">
            <a:xfrm>
              <a:off x="3456" y="2592"/>
              <a:ext cx="1584" cy="1551"/>
              <a:chOff x="3360" y="1008"/>
              <a:chExt cx="1584" cy="1551"/>
            </a:xfrm>
          </p:grpSpPr>
          <p:pic>
            <p:nvPicPr>
              <p:cNvPr id="14356" name="Picture 1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73026"/>
              <a:stretch>
                <a:fillRect/>
              </a:stretch>
            </p:blipFill>
            <p:spPr bwMode="auto">
              <a:xfrm>
                <a:off x="3360" y="1008"/>
                <a:ext cx="768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57" name="Picture 1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72498" r="-1158"/>
              <a:stretch>
                <a:fillRect/>
              </a:stretch>
            </p:blipFill>
            <p:spPr bwMode="auto">
              <a:xfrm>
                <a:off x="4128" y="1008"/>
                <a:ext cx="816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353" name="Picture 1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72" y="2832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4" name="Picture 1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04" y="2976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5" name="Picture 1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04" y="2688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8458200" y="2971800"/>
            <a:ext cx="2895600" cy="2835275"/>
            <a:chOff x="3744" y="3190"/>
            <a:chExt cx="1056" cy="1034"/>
          </a:xfrm>
        </p:grpSpPr>
        <p:grpSp>
          <p:nvGrpSpPr>
            <p:cNvPr id="14345" name="Group 19"/>
            <p:cNvGrpSpPr>
              <a:grpSpLocks/>
            </p:cNvGrpSpPr>
            <p:nvPr/>
          </p:nvGrpSpPr>
          <p:grpSpPr bwMode="auto">
            <a:xfrm>
              <a:off x="3744" y="3190"/>
              <a:ext cx="1056" cy="1034"/>
              <a:chOff x="3360" y="1008"/>
              <a:chExt cx="1584" cy="1551"/>
            </a:xfrm>
          </p:grpSpPr>
          <p:pic>
            <p:nvPicPr>
              <p:cNvPr id="14350" name="Picture 20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73026"/>
              <a:stretch>
                <a:fillRect/>
              </a:stretch>
            </p:blipFill>
            <p:spPr bwMode="auto">
              <a:xfrm>
                <a:off x="3360" y="1008"/>
                <a:ext cx="768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51" name="Picture 2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72498" r="-1158"/>
              <a:stretch>
                <a:fillRect/>
              </a:stretch>
            </p:blipFill>
            <p:spPr bwMode="auto">
              <a:xfrm>
                <a:off x="4128" y="1008"/>
                <a:ext cx="816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346" name="Picture 2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92" y="3830"/>
              <a:ext cx="144" cy="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7" name="Picture 2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00" y="4022"/>
              <a:ext cx="131" cy="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8" name="Picture 2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08" y="4022"/>
              <a:ext cx="144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9" name="Rectangle 25"/>
            <p:cNvSpPr>
              <a:spLocks noChangeArrowheads="1"/>
            </p:cNvSpPr>
            <p:nvPr/>
          </p:nvSpPr>
          <p:spPr bwMode="auto">
            <a:xfrm>
              <a:off x="4512" y="3264"/>
              <a:ext cx="96" cy="9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344" name="Text Box 28"/>
          <p:cNvSpPr txBox="1">
            <a:spLocks noChangeArrowheads="1"/>
          </p:cNvSpPr>
          <p:nvPr/>
        </p:nvSpPr>
        <p:spPr bwMode="auto">
          <a:xfrm>
            <a:off x="5105400" y="6096000"/>
            <a:ext cx="7086600" cy="807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pacman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– tiny – watch all (L11D4)]</a:t>
            </a:r>
          </a:p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pacman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– tiny – silent train (L11D6)] </a:t>
            </a:r>
          </a:p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pacman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– tricky – watch all (L11D5)]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38200" y="1524000"/>
            <a:ext cx="28194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latin typeface="Calibri" pitchFamily="34" charset="0"/>
              </a:rPr>
              <a:t>Let’s say we discover through experience that this state is bad: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648200" y="1524000"/>
            <a:ext cx="28194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latin typeface="Calibri" pitchFamily="34" charset="0"/>
              </a:rPr>
              <a:t>In naïve q-learning, we know nothing about this state: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458200" y="1524000"/>
            <a:ext cx="28194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latin typeface="Calibri" pitchFamily="34" charset="0"/>
              </a:rPr>
              <a:t>Or even this one!</a:t>
            </a:r>
          </a:p>
        </p:txBody>
      </p:sp>
    </p:spTree>
    <p:extLst>
      <p:ext uri="{BB962C8B-B14F-4D97-AF65-F5344CB8AC3E}">
        <p14:creationId xmlns:p14="http://schemas.microsoft.com/office/powerpoint/2010/main" val="213293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Model-Based Reinforcement Learning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600" dirty="0"/>
              <a:t>Model-Based Idea: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Learn an approximate model based on experiences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Solve for values as if the learned model were correct</a:t>
            </a:r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600" dirty="0"/>
              <a:t>Step 1: Learn empirical MDP model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Count outcomes s’ for each s, a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Normalize to give an estimate of</a:t>
            </a:r>
            <a:endParaRPr lang="en-US" sz="2200" b="1" dirty="0"/>
          </a:p>
          <a:p>
            <a:pPr lvl="1">
              <a:lnSpc>
                <a:spcPct val="80000"/>
              </a:lnSpc>
            </a:pPr>
            <a:r>
              <a:rPr lang="en-US" sz="2200" dirty="0"/>
              <a:t>Discover each </a:t>
            </a:r>
            <a:r>
              <a:rPr lang="en-US" sz="2200" b="1" dirty="0"/>
              <a:t>                      </a:t>
            </a:r>
            <a:r>
              <a:rPr lang="en-US" sz="2200" dirty="0"/>
              <a:t>when we experience (s, a, s’)</a:t>
            </a:r>
          </a:p>
          <a:p>
            <a:pPr>
              <a:lnSpc>
                <a:spcPct val="80000"/>
              </a:lnSpc>
            </a:pPr>
            <a:endParaRPr lang="en-US" sz="2800" dirty="0"/>
          </a:p>
          <a:p>
            <a:pPr>
              <a:lnSpc>
                <a:spcPct val="80000"/>
              </a:lnSpc>
            </a:pPr>
            <a:r>
              <a:rPr lang="en-US" sz="2600" dirty="0"/>
              <a:t>Step 2: Solve the learned MDP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For example, use value iteration, as before</a:t>
            </a:r>
          </a:p>
        </p:txBody>
      </p:sp>
      <p:pic>
        <p:nvPicPr>
          <p:cNvPr id="40" name="Picture 3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979437" y="3549893"/>
            <a:ext cx="1218366" cy="3048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3189677" y="3859717"/>
            <a:ext cx="1204523" cy="304869"/>
          </a:xfrm>
          <a:prstGeom prst="rect">
            <a:avLst/>
          </a:prstGeom>
          <a:noFill/>
          <a:ln/>
          <a:effectLst/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0" y="3505399"/>
            <a:ext cx="3144852" cy="1828402"/>
          </a:xfrm>
          <a:prstGeom prst="rect">
            <a:avLst/>
          </a:prstGeom>
          <a:noFill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57577" y="1447800"/>
            <a:ext cx="3420645" cy="1828800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111612-4714-674E-A203-AD11D3BD53D3}"/>
              </a:ext>
            </a:extLst>
          </p:cNvPr>
          <p:cNvSpPr txBox="1"/>
          <p:nvPr/>
        </p:nvSpPr>
        <p:spPr>
          <a:xfrm>
            <a:off x="533400" y="5793697"/>
            <a:ext cx="2503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" pitchFamily="2" charset="77"/>
                <a:ea typeface="Palatino" pitchFamily="2" charset="77"/>
                <a:cs typeface="Calibri"/>
              </a:rPr>
              <a:t>(and repeat as needed)</a:t>
            </a:r>
          </a:p>
        </p:txBody>
      </p:sp>
    </p:spTree>
    <p:extLst>
      <p:ext uri="{BB962C8B-B14F-4D97-AF65-F5344CB8AC3E}">
        <p14:creationId xmlns:p14="http://schemas.microsoft.com/office/powerpoint/2010/main" val="337761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Feature-Based Representations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68580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Solution: describe a state using a vector of features (properties)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Features are functions from states to real numbers (often 0/1) that capture important properties of the state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Example features: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Distance to closest ghost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Distance to closest dot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Number of ghosts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1 / (dist to dot)</a:t>
            </a:r>
            <a:r>
              <a:rPr lang="en-US" sz="1800" baseline="30000" dirty="0"/>
              <a:t>2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Is </a:t>
            </a:r>
            <a:r>
              <a:rPr lang="en-US" sz="1800" dirty="0" err="1"/>
              <a:t>Pacman</a:t>
            </a:r>
            <a:r>
              <a:rPr lang="en-US" sz="1800" dirty="0"/>
              <a:t> in a tunnel? (0/1)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…… etc.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Is it the exact state on this slide?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Can also describe a q-state (s, a) with features (e.g. action moves closer to food)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7543800" y="1752600"/>
            <a:ext cx="4038600" cy="3954463"/>
            <a:chOff x="5943600" y="1524000"/>
            <a:chExt cx="2514600" cy="2462213"/>
          </a:xfrm>
        </p:grpSpPr>
        <p:grpSp>
          <p:nvGrpSpPr>
            <p:cNvPr id="15364" name="Group 4"/>
            <p:cNvGrpSpPr>
              <a:grpSpLocks/>
            </p:cNvGrpSpPr>
            <p:nvPr/>
          </p:nvGrpSpPr>
          <p:grpSpPr bwMode="auto">
            <a:xfrm>
              <a:off x="5943600" y="1524000"/>
              <a:ext cx="2514600" cy="2462213"/>
              <a:chOff x="3744" y="960"/>
              <a:chExt cx="1584" cy="1551"/>
            </a:xfrm>
          </p:grpSpPr>
          <p:grpSp>
            <p:nvGrpSpPr>
              <p:cNvPr id="15367" name="Group 5"/>
              <p:cNvGrpSpPr>
                <a:grpSpLocks/>
              </p:cNvGrpSpPr>
              <p:nvPr/>
            </p:nvGrpSpPr>
            <p:grpSpPr bwMode="auto">
              <a:xfrm>
                <a:off x="3744" y="960"/>
                <a:ext cx="1584" cy="1551"/>
                <a:chOff x="3408" y="912"/>
                <a:chExt cx="1584" cy="1551"/>
              </a:xfrm>
            </p:grpSpPr>
            <p:grpSp>
              <p:nvGrpSpPr>
                <p:cNvPr id="15371" name="Group 6"/>
                <p:cNvGrpSpPr>
                  <a:grpSpLocks/>
                </p:cNvGrpSpPr>
                <p:nvPr/>
              </p:nvGrpSpPr>
              <p:grpSpPr bwMode="auto">
                <a:xfrm>
                  <a:off x="3408" y="912"/>
                  <a:ext cx="1584" cy="1551"/>
                  <a:chOff x="3360" y="1008"/>
                  <a:chExt cx="1584" cy="1551"/>
                </a:xfrm>
              </p:grpSpPr>
              <p:pic>
                <p:nvPicPr>
                  <p:cNvPr id="15375" name="Picture 7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 r="73026"/>
                  <a:stretch>
                    <a:fillRect/>
                  </a:stretch>
                </p:blipFill>
                <p:spPr bwMode="auto">
                  <a:xfrm>
                    <a:off x="3360" y="1008"/>
                    <a:ext cx="768" cy="155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5376" name="Picture 8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 l="72498" r="-1158"/>
                  <a:stretch>
                    <a:fillRect/>
                  </a:stretch>
                </p:blipFill>
                <p:spPr bwMode="auto">
                  <a:xfrm>
                    <a:off x="4128" y="1008"/>
                    <a:ext cx="816" cy="155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15372" name="Picture 9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480" y="1872"/>
                  <a:ext cx="216" cy="1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5373" name="Picture 10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792" y="2160"/>
                  <a:ext cx="197" cy="1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5374" name="Picture 11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3504" y="2160"/>
                  <a:ext cx="216" cy="1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5368" name="Rectangle 12"/>
              <p:cNvSpPr>
                <a:spLocks noChangeArrowheads="1"/>
              </p:cNvSpPr>
              <p:nvPr/>
            </p:nvSpPr>
            <p:spPr bwMode="auto">
              <a:xfrm>
                <a:off x="4032" y="2208"/>
                <a:ext cx="96" cy="1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69" name="Rectangle 13"/>
              <p:cNvSpPr>
                <a:spLocks noChangeArrowheads="1"/>
              </p:cNvSpPr>
              <p:nvPr/>
            </p:nvSpPr>
            <p:spPr bwMode="auto">
              <a:xfrm>
                <a:off x="4320" y="1968"/>
                <a:ext cx="96" cy="38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70" name="Rectangle 14"/>
              <p:cNvSpPr>
                <a:spLocks noChangeArrowheads="1"/>
              </p:cNvSpPr>
              <p:nvPr/>
            </p:nvSpPr>
            <p:spPr bwMode="auto">
              <a:xfrm>
                <a:off x="4320" y="1968"/>
                <a:ext cx="528" cy="9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5365" name="Rectangle 15"/>
            <p:cNvSpPr>
              <a:spLocks noChangeArrowheads="1"/>
            </p:cNvSpPr>
            <p:nvPr/>
          </p:nvSpPr>
          <p:spPr bwMode="auto">
            <a:xfrm>
              <a:off x="6096000" y="3352800"/>
              <a:ext cx="228600" cy="1524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9597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Value Functions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109728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Using a feature representation, we can write a q function (or value function) for any state using a few weights: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40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Advantage: our experience is summed up in a few powerful numbers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Disadvantage: states may share features but actually be very different in value!</a:t>
            </a:r>
          </a:p>
        </p:txBody>
      </p:sp>
      <p:pic>
        <p:nvPicPr>
          <p:cNvPr id="16388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45299" y="2636837"/>
            <a:ext cx="6929438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0200" y="3398837"/>
            <a:ext cx="78359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0049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600200" y="1371600"/>
            <a:ext cx="8991600" cy="762000"/>
          </a:xfrm>
          <a:prstGeom prst="roundRect">
            <a:avLst/>
          </a:prstGeom>
          <a:solidFill>
            <a:srgbClr val="CCEC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Approximate Q-Learning</a:t>
            </a:r>
          </a:p>
        </p:txBody>
      </p:sp>
      <p:sp>
        <p:nvSpPr>
          <p:cNvPr id="1803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86000"/>
            <a:ext cx="9296400" cy="4267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Q-learning with linear Q-functions: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Intuitive interpretation: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Adjust weights of active features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E.g., if something unexpectedly bad happens, blame the features that were on: </a:t>
            </a:r>
            <a:r>
              <a:rPr lang="en-US" sz="2000" dirty="0" err="1"/>
              <a:t>disprefer</a:t>
            </a:r>
            <a:r>
              <a:rPr lang="en-US" sz="2000" dirty="0"/>
              <a:t> all states with that state’s features</a:t>
            </a:r>
          </a:p>
          <a:p>
            <a:pPr lvl="4">
              <a:lnSpc>
                <a:spcPct val="80000"/>
              </a:lnSpc>
            </a:pPr>
            <a:endParaRPr lang="en-US" sz="1200" dirty="0"/>
          </a:p>
          <a:p>
            <a:pPr>
              <a:lnSpc>
                <a:spcPct val="80000"/>
              </a:lnSpc>
            </a:pPr>
            <a:r>
              <a:rPr lang="en-US" sz="2400" dirty="0"/>
              <a:t>Formal justification: online least squares</a:t>
            </a:r>
          </a:p>
        </p:txBody>
      </p:sp>
      <p:pic>
        <p:nvPicPr>
          <p:cNvPr id="18" name="Picture 1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81125" y="3798888"/>
            <a:ext cx="4791075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35175" y="4332288"/>
            <a:ext cx="4518025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09800" y="1600200"/>
            <a:ext cx="78359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71600" y="3200400"/>
            <a:ext cx="4387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1371600" y="2819400"/>
            <a:ext cx="2514617" cy="278893"/>
          </a:xfrm>
          <a:prstGeom prst="rect">
            <a:avLst/>
          </a:prstGeom>
          <a:noFill/>
          <a:ln/>
          <a:effectLst/>
        </p:spPr>
      </p:pic>
      <p:sp>
        <p:nvSpPr>
          <p:cNvPr id="18442" name="TextBox 16"/>
          <p:cNvSpPr txBox="1">
            <a:spLocks noChangeArrowheads="1"/>
          </p:cNvSpPr>
          <p:nvPr/>
        </p:nvSpPr>
        <p:spPr bwMode="auto">
          <a:xfrm>
            <a:off x="7010400" y="3733800"/>
            <a:ext cx="1600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Exact Q’s</a:t>
            </a:r>
          </a:p>
        </p:txBody>
      </p:sp>
      <p:sp>
        <p:nvSpPr>
          <p:cNvPr id="18443" name="TextBox 17"/>
          <p:cNvSpPr txBox="1">
            <a:spLocks noChangeArrowheads="1"/>
          </p:cNvSpPr>
          <p:nvPr/>
        </p:nvSpPr>
        <p:spPr bwMode="auto">
          <a:xfrm>
            <a:off x="7010400" y="4267200"/>
            <a:ext cx="1981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Approximate Q’s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47150" y="2438400"/>
            <a:ext cx="2940050" cy="28459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129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2" grpId="0"/>
      <p:bldP spid="1844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ight Arrow 52"/>
          <p:cNvSpPr/>
          <p:nvPr/>
        </p:nvSpPr>
        <p:spPr>
          <a:xfrm>
            <a:off x="6324600" y="2057400"/>
            <a:ext cx="2362200" cy="1600200"/>
          </a:xfrm>
          <a:prstGeom prst="rightArrow">
            <a:avLst>
              <a:gd name="adj1" fmla="val 50000"/>
              <a:gd name="adj2" fmla="val 37912"/>
            </a:avLst>
          </a:prstGeom>
          <a:solidFill>
            <a:srgbClr val="CCEC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Q-Pacman</a:t>
            </a:r>
          </a:p>
        </p:txBody>
      </p:sp>
      <p:pic>
        <p:nvPicPr>
          <p:cNvPr id="1804315" name="Picture 27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971800" y="2209800"/>
            <a:ext cx="2970896" cy="264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4316" name="Picture 2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023105" y="3200400"/>
            <a:ext cx="2920495" cy="264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57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 cstate="print"/>
          <a:stretch>
            <a:fillRect/>
          </a:stretch>
        </p:blipFill>
        <p:spPr bwMode="auto">
          <a:xfrm>
            <a:off x="2286000" y="4391048"/>
            <a:ext cx="4298086" cy="485752"/>
          </a:xfrm>
          <a:prstGeom prst="rect">
            <a:avLst/>
          </a:prstGeom>
          <a:noFill/>
          <a:ln/>
          <a:effectLst/>
        </p:spPr>
      </p:pic>
      <p:pic>
        <p:nvPicPr>
          <p:cNvPr id="18441" name="Picture 30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590056" y="1219200"/>
            <a:ext cx="6906374" cy="38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48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1919288" y="5334000"/>
            <a:ext cx="2555662" cy="214185"/>
          </a:xfrm>
          <a:prstGeom prst="rect">
            <a:avLst/>
          </a:prstGeom>
          <a:noFill/>
          <a:ln/>
          <a:effectLst/>
        </p:spPr>
      </p:pic>
      <p:pic>
        <p:nvPicPr>
          <p:cNvPr id="64" name="Picture 63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/>
          <a:stretch>
            <a:fillRect/>
          </a:stretch>
        </p:blipFill>
        <p:spPr bwMode="auto">
          <a:xfrm>
            <a:off x="6262684" y="5105400"/>
            <a:ext cx="4010033" cy="315396"/>
          </a:xfrm>
          <a:prstGeom prst="rect">
            <a:avLst/>
          </a:prstGeom>
          <a:noFill/>
          <a:ln/>
          <a:effectLst/>
        </p:spPr>
      </p:pic>
      <p:pic>
        <p:nvPicPr>
          <p:cNvPr id="65" name="Picture 64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/>
          <a:stretch>
            <a:fillRect/>
          </a:stretch>
        </p:blipFill>
        <p:spPr bwMode="auto">
          <a:xfrm>
            <a:off x="6310159" y="5549165"/>
            <a:ext cx="4205595" cy="315398"/>
          </a:xfrm>
          <a:prstGeom prst="rect">
            <a:avLst/>
          </a:prstGeom>
          <a:noFill/>
          <a:ln/>
          <a:effectLst/>
        </p:spPr>
      </p:pic>
      <p:pic>
        <p:nvPicPr>
          <p:cNvPr id="1804323" name="Picture 35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667000" y="6248400"/>
            <a:ext cx="6906369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0" name="Group 49"/>
          <p:cNvGrpSpPr/>
          <p:nvPr/>
        </p:nvGrpSpPr>
        <p:grpSpPr>
          <a:xfrm>
            <a:off x="571500" y="1981200"/>
            <a:ext cx="2073910" cy="1752600"/>
            <a:chOff x="8534400" y="1279524"/>
            <a:chExt cx="2705100" cy="2286000"/>
          </a:xfrm>
        </p:grpSpPr>
        <p:grpSp>
          <p:nvGrpSpPr>
            <p:cNvPr id="18437" name="Group 14"/>
            <p:cNvGrpSpPr>
              <a:grpSpLocks/>
            </p:cNvGrpSpPr>
            <p:nvPr/>
          </p:nvGrpSpPr>
          <p:grpSpPr bwMode="auto">
            <a:xfrm>
              <a:off x="8904288" y="1279524"/>
              <a:ext cx="2335212" cy="2286000"/>
              <a:chOff x="3984" y="960"/>
              <a:chExt cx="1584" cy="1551"/>
            </a:xfrm>
          </p:grpSpPr>
          <p:grpSp>
            <p:nvGrpSpPr>
              <p:cNvPr id="18453" name="Group 15"/>
              <p:cNvGrpSpPr>
                <a:grpSpLocks/>
              </p:cNvGrpSpPr>
              <p:nvPr/>
            </p:nvGrpSpPr>
            <p:grpSpPr bwMode="auto">
              <a:xfrm>
                <a:off x="3984" y="960"/>
                <a:ext cx="1584" cy="1551"/>
                <a:chOff x="3744" y="960"/>
                <a:chExt cx="1584" cy="1551"/>
              </a:xfrm>
            </p:grpSpPr>
            <p:grpSp>
              <p:nvGrpSpPr>
                <p:cNvPr id="18455" name="Group 16"/>
                <p:cNvGrpSpPr>
                  <a:grpSpLocks/>
                </p:cNvGrpSpPr>
                <p:nvPr/>
              </p:nvGrpSpPr>
              <p:grpSpPr bwMode="auto">
                <a:xfrm>
                  <a:off x="3744" y="960"/>
                  <a:ext cx="1584" cy="1551"/>
                  <a:chOff x="3408" y="912"/>
                  <a:chExt cx="1584" cy="1551"/>
                </a:xfrm>
              </p:grpSpPr>
              <p:grpSp>
                <p:nvGrpSpPr>
                  <p:cNvPr id="18459" name="Group 17"/>
                  <p:cNvGrpSpPr>
                    <a:grpSpLocks/>
                  </p:cNvGrpSpPr>
                  <p:nvPr/>
                </p:nvGrpSpPr>
                <p:grpSpPr bwMode="auto">
                  <a:xfrm>
                    <a:off x="3408" y="912"/>
                    <a:ext cx="1584" cy="1551"/>
                    <a:chOff x="3360" y="1008"/>
                    <a:chExt cx="1584" cy="1551"/>
                  </a:xfrm>
                </p:grpSpPr>
                <p:pic>
                  <p:nvPicPr>
                    <p:cNvPr id="18463" name="Picture 1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5" cstate="print"/>
                    <a:srcRect r="73026"/>
                    <a:stretch>
                      <a:fillRect/>
                    </a:stretch>
                  </p:blipFill>
                  <p:spPr bwMode="auto">
                    <a:xfrm>
                      <a:off x="3360" y="1008"/>
                      <a:ext cx="768" cy="155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8464" name="Picture 19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5" cstate="print"/>
                    <a:srcRect l="72498" r="-1158"/>
                    <a:stretch>
                      <a:fillRect/>
                    </a:stretch>
                  </p:blipFill>
                  <p:spPr bwMode="auto">
                    <a:xfrm>
                      <a:off x="4128" y="1008"/>
                      <a:ext cx="816" cy="155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18460" name="Picture 20"/>
                  <p:cNvPicPr>
                    <a:picLocks noChangeAspect="1" noChangeArrowheads="1"/>
                  </p:cNvPicPr>
                  <p:nvPr/>
                </p:nvPicPr>
                <p:blipFill>
                  <a:blip r:embed="rId26" cstate="print"/>
                  <a:srcRect/>
                  <a:stretch>
                    <a:fillRect/>
                  </a:stretch>
                </p:blipFill>
                <p:spPr bwMode="auto">
                  <a:xfrm>
                    <a:off x="3480" y="1872"/>
                    <a:ext cx="216" cy="16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8461" name="Picture 21"/>
                  <p:cNvPicPr>
                    <a:picLocks noChangeAspect="1" noChangeArrowheads="1"/>
                  </p:cNvPicPr>
                  <p:nvPr/>
                </p:nvPicPr>
                <p:blipFill>
                  <a:blip r:embed="rId27" cstate="print"/>
                  <a:srcRect/>
                  <a:stretch>
                    <a:fillRect/>
                  </a:stretch>
                </p:blipFill>
                <p:spPr bwMode="auto">
                  <a:xfrm>
                    <a:off x="3792" y="2160"/>
                    <a:ext cx="197" cy="17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8462" name="Picture 22"/>
                  <p:cNvPicPr>
                    <a:picLocks noChangeAspect="1" noChangeArrowheads="1"/>
                  </p:cNvPicPr>
                  <p:nvPr/>
                </p:nvPicPr>
                <p:blipFill>
                  <a:blip r:embed="rId28" cstate="print"/>
                  <a:srcRect/>
                  <a:stretch>
                    <a:fillRect/>
                  </a:stretch>
                </p:blipFill>
                <p:spPr bwMode="auto">
                  <a:xfrm>
                    <a:off x="3504" y="2160"/>
                    <a:ext cx="216" cy="18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sp>
              <p:nvSpPr>
                <p:cNvPr id="18456" name="Rectangle 23"/>
                <p:cNvSpPr>
                  <a:spLocks noChangeArrowheads="1"/>
                </p:cNvSpPr>
                <p:nvPr/>
              </p:nvSpPr>
              <p:spPr bwMode="auto">
                <a:xfrm>
                  <a:off x="4032" y="2208"/>
                  <a:ext cx="96" cy="144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57" name="Rectangle 24"/>
                <p:cNvSpPr>
                  <a:spLocks noChangeArrowheads="1"/>
                </p:cNvSpPr>
                <p:nvPr/>
              </p:nvSpPr>
              <p:spPr bwMode="auto">
                <a:xfrm>
                  <a:off x="4320" y="1968"/>
                  <a:ext cx="96" cy="384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58" name="Rectangle 25"/>
                <p:cNvSpPr>
                  <a:spLocks noChangeArrowheads="1"/>
                </p:cNvSpPr>
                <p:nvPr/>
              </p:nvSpPr>
              <p:spPr bwMode="auto">
                <a:xfrm>
                  <a:off x="4320" y="1968"/>
                  <a:ext cx="528" cy="96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8454" name="Rectangle 26"/>
              <p:cNvSpPr>
                <a:spLocks noChangeArrowheads="1"/>
              </p:cNvSpPr>
              <p:nvPr/>
            </p:nvSpPr>
            <p:spPr bwMode="auto">
              <a:xfrm>
                <a:off x="4080" y="2112"/>
                <a:ext cx="144" cy="9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18449" name="Picture 40" descr="TP_tmp.png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9" cstate="print"/>
            <a:srcRect/>
            <a:stretch>
              <a:fillRect/>
            </a:stretch>
          </p:blipFill>
          <p:spPr bwMode="auto">
            <a:xfrm>
              <a:off x="8534400" y="2193924"/>
              <a:ext cx="228600" cy="283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0" name="Group 59"/>
          <p:cNvGrpSpPr/>
          <p:nvPr/>
        </p:nvGrpSpPr>
        <p:grpSpPr>
          <a:xfrm>
            <a:off x="8991600" y="1981200"/>
            <a:ext cx="2219960" cy="1752600"/>
            <a:chOff x="8610600" y="2057400"/>
            <a:chExt cx="2895600" cy="2286000"/>
          </a:xfrm>
        </p:grpSpPr>
        <p:grpSp>
          <p:nvGrpSpPr>
            <p:cNvPr id="2" name="Group 4"/>
            <p:cNvGrpSpPr>
              <a:grpSpLocks/>
            </p:cNvGrpSpPr>
            <p:nvPr/>
          </p:nvGrpSpPr>
          <p:grpSpPr bwMode="auto">
            <a:xfrm>
              <a:off x="9170988" y="2057400"/>
              <a:ext cx="2335212" cy="2286000"/>
              <a:chOff x="3984" y="2640"/>
              <a:chExt cx="1584" cy="1551"/>
            </a:xfrm>
          </p:grpSpPr>
          <p:grpSp>
            <p:nvGrpSpPr>
              <p:cNvPr id="18465" name="Group 5"/>
              <p:cNvGrpSpPr>
                <a:grpSpLocks/>
              </p:cNvGrpSpPr>
              <p:nvPr/>
            </p:nvGrpSpPr>
            <p:grpSpPr bwMode="auto">
              <a:xfrm>
                <a:off x="3984" y="2640"/>
                <a:ext cx="1584" cy="1551"/>
                <a:chOff x="3360" y="1008"/>
                <a:chExt cx="1584" cy="1551"/>
              </a:xfrm>
            </p:grpSpPr>
            <p:pic>
              <p:nvPicPr>
                <p:cNvPr id="18472" name="Picture 6"/>
                <p:cNvPicPr>
                  <a:picLocks noChangeAspect="1" noChangeArrowheads="1"/>
                </p:cNvPicPr>
                <p:nvPr/>
              </p:nvPicPr>
              <p:blipFill>
                <a:blip r:embed="rId25" cstate="print"/>
                <a:srcRect r="73026"/>
                <a:stretch>
                  <a:fillRect/>
                </a:stretch>
              </p:blipFill>
              <p:spPr bwMode="auto">
                <a:xfrm>
                  <a:off x="3360" y="1008"/>
                  <a:ext cx="768" cy="15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8473" name="Picture 7"/>
                <p:cNvPicPr>
                  <a:picLocks noChangeAspect="1" noChangeArrowheads="1"/>
                </p:cNvPicPr>
                <p:nvPr/>
              </p:nvPicPr>
              <p:blipFill>
                <a:blip r:embed="rId25" cstate="print"/>
                <a:srcRect l="72498" r="-1158"/>
                <a:stretch>
                  <a:fillRect/>
                </a:stretch>
              </p:blipFill>
              <p:spPr bwMode="auto">
                <a:xfrm>
                  <a:off x="4128" y="1008"/>
                  <a:ext cx="816" cy="15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18466" name="Picture 8"/>
              <p:cNvPicPr>
                <a:picLocks noChangeAspect="1" noChangeArrowheads="1"/>
              </p:cNvPicPr>
              <p:nvPr/>
            </p:nvPicPr>
            <p:blipFill>
              <a:blip r:embed="rId27" cstate="print"/>
              <a:srcRect/>
              <a:stretch>
                <a:fillRect/>
              </a:stretch>
            </p:blipFill>
            <p:spPr bwMode="auto">
              <a:xfrm>
                <a:off x="4224" y="3888"/>
                <a:ext cx="197" cy="1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467" name="Picture 9"/>
              <p:cNvPicPr>
                <a:picLocks noChangeAspect="1" noChangeArrowheads="1"/>
              </p:cNvPicPr>
              <p:nvPr/>
            </p:nvPicPr>
            <p:blipFill>
              <a:blip r:embed="rId26" cstate="print"/>
              <a:srcRect/>
              <a:stretch>
                <a:fillRect/>
              </a:stretch>
            </p:blipFill>
            <p:spPr bwMode="auto">
              <a:xfrm>
                <a:off x="4056" y="3744"/>
                <a:ext cx="216" cy="1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468" name="Rectangle 10"/>
              <p:cNvSpPr>
                <a:spLocks noChangeArrowheads="1"/>
              </p:cNvSpPr>
              <p:nvPr/>
            </p:nvSpPr>
            <p:spPr bwMode="auto">
              <a:xfrm>
                <a:off x="4128" y="3936"/>
                <a:ext cx="96" cy="1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69" name="Rectangle 11"/>
              <p:cNvSpPr>
                <a:spLocks noChangeArrowheads="1"/>
              </p:cNvSpPr>
              <p:nvPr/>
            </p:nvSpPr>
            <p:spPr bwMode="auto">
              <a:xfrm>
                <a:off x="4416" y="3936"/>
                <a:ext cx="96" cy="1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70" name="Rectangle 12"/>
              <p:cNvSpPr>
                <a:spLocks noChangeArrowheads="1"/>
              </p:cNvSpPr>
              <p:nvPr/>
            </p:nvSpPr>
            <p:spPr bwMode="auto">
              <a:xfrm>
                <a:off x="4560" y="3648"/>
                <a:ext cx="96" cy="38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71" name="Rectangle 13"/>
              <p:cNvSpPr>
                <a:spLocks noChangeArrowheads="1"/>
              </p:cNvSpPr>
              <p:nvPr/>
            </p:nvSpPr>
            <p:spPr bwMode="auto">
              <a:xfrm>
                <a:off x="4560" y="3648"/>
                <a:ext cx="528" cy="9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43" name="Picture 42" descr="TP_tmp.png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30" cstate="print"/>
            <a:srcRect/>
            <a:stretch>
              <a:fillRect/>
            </a:stretch>
          </p:blipFill>
          <p:spPr bwMode="auto">
            <a:xfrm>
              <a:off x="8610600" y="2895600"/>
              <a:ext cx="381000" cy="435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5" name="Picture 44" descr="TP_t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29400" y="2578100"/>
            <a:ext cx="14478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46" descr="TP_tmp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43700" y="2940050"/>
            <a:ext cx="11049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ext Box 28"/>
          <p:cNvSpPr txBox="1">
            <a:spLocks noChangeArrowheads="1"/>
          </p:cNvSpPr>
          <p:nvPr/>
        </p:nvSpPr>
        <p:spPr bwMode="auto">
          <a:xfrm>
            <a:off x="9753600" y="6324600"/>
            <a:ext cx="24384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dirty="0">
                <a:solidFill>
                  <a:srgbClr val="CC0000"/>
                </a:solidFill>
                <a:latin typeface="Calibri" pitchFamily="34" charset="0"/>
              </a:rPr>
              <a:t>[Demo: approximate Q-learning </a:t>
            </a:r>
            <a:r>
              <a:rPr lang="en-US" sz="1600" dirty="0" err="1">
                <a:solidFill>
                  <a:srgbClr val="CC0000"/>
                </a:solidFill>
                <a:latin typeface="Calibri" pitchFamily="34" charset="0"/>
              </a:rPr>
              <a:t>pacman</a:t>
            </a:r>
            <a:r>
              <a:rPr lang="en-US" sz="1600" dirty="0">
                <a:solidFill>
                  <a:srgbClr val="CC0000"/>
                </a:solidFill>
                <a:latin typeface="Calibri" pitchFamily="34" charset="0"/>
              </a:rPr>
              <a:t> (L11D8)]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457200" y="1828800"/>
            <a:ext cx="5867400" cy="20574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51"/>
          <p:cNvSpPr/>
          <p:nvPr/>
        </p:nvSpPr>
        <p:spPr>
          <a:xfrm>
            <a:off x="8686800" y="1828800"/>
            <a:ext cx="2971800" cy="20574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 descr="txp_fi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3" cstate="print"/>
          <a:stretch>
            <a:fillRect/>
          </a:stretch>
        </p:blipFill>
        <p:spPr bwMode="auto">
          <a:xfrm>
            <a:off x="2285995" y="4015663"/>
            <a:ext cx="2530484" cy="251538"/>
          </a:xfrm>
          <a:prstGeom prst="rect">
            <a:avLst/>
          </a:prstGeom>
          <a:noFill/>
          <a:ln/>
          <a:effectLst/>
        </p:spPr>
      </p:pic>
      <p:pic>
        <p:nvPicPr>
          <p:cNvPr id="59" name="Picture 58" descr="txp_fi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4" cstate="print"/>
          <a:stretch>
            <a:fillRect/>
          </a:stretch>
        </p:blipFill>
        <p:spPr bwMode="auto">
          <a:xfrm>
            <a:off x="9491953" y="3989926"/>
            <a:ext cx="1359927" cy="277274"/>
          </a:xfrm>
          <a:prstGeom prst="rect">
            <a:avLst/>
          </a:prstGeom>
          <a:noFill/>
          <a:ln/>
          <a:effectLst/>
        </p:spPr>
      </p:pic>
      <p:sp>
        <p:nvSpPr>
          <p:cNvPr id="63" name="Right Arrow 62"/>
          <p:cNvSpPr/>
          <p:nvPr/>
        </p:nvSpPr>
        <p:spPr>
          <a:xfrm>
            <a:off x="4793117" y="5181600"/>
            <a:ext cx="1012371" cy="533400"/>
          </a:xfrm>
          <a:prstGeom prst="rightArrow">
            <a:avLst>
              <a:gd name="adj1" fmla="val 50000"/>
              <a:gd name="adj2" fmla="val 37912"/>
            </a:avLst>
          </a:prstGeom>
          <a:solidFill>
            <a:srgbClr val="CCEC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ounded Rectangle 65"/>
          <p:cNvSpPr/>
          <p:nvPr/>
        </p:nvSpPr>
        <p:spPr>
          <a:xfrm>
            <a:off x="1752600" y="5029200"/>
            <a:ext cx="8915400" cy="9144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60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1" grpId="0" animBg="1"/>
      <p:bldP spid="52" grpId="0" animBg="1"/>
      <p:bldP spid="63" grpId="0" animBg="1"/>
      <p:bldP spid="6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Approximate Q-Learning -- </a:t>
            </a:r>
            <a:r>
              <a:rPr lang="en-US" dirty="0" err="1"/>
              <a:t>Pacman</a:t>
            </a:r>
            <a:endParaRPr lang="en-US" dirty="0"/>
          </a:p>
        </p:txBody>
      </p:sp>
      <p:pic>
        <p:nvPicPr>
          <p:cNvPr id="5" name="Approximate-Qlearning--pacm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0" y="1143000"/>
            <a:ext cx="829056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65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Reinforcement Learning -- Overview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189037"/>
            <a:ext cx="11353800" cy="5668963"/>
          </a:xfrm>
        </p:spPr>
        <p:txBody>
          <a:bodyPr/>
          <a:lstStyle/>
          <a:p>
            <a:r>
              <a:rPr lang="en-US" sz="2000" dirty="0">
                <a:ea typeface="ＭＳ Ｐゴシック" pitchFamily="34" charset="-128"/>
                <a:sym typeface="Symbol" pitchFamily="18" charset="2"/>
              </a:rPr>
              <a:t>Passive Reinforcement Learning (= how to learn from experiences)</a:t>
            </a:r>
          </a:p>
          <a:p>
            <a:pPr lvl="1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Model-based Passive RL</a:t>
            </a:r>
          </a:p>
          <a:p>
            <a:pPr lvl="2"/>
            <a:r>
              <a:rPr lang="en-US" sz="1400" dirty="0">
                <a:ea typeface="ＭＳ Ｐゴシック" pitchFamily="34" charset="-128"/>
                <a:sym typeface="Symbol" pitchFamily="18" charset="2"/>
              </a:rPr>
              <a:t>Learn the MDP model from experiences, then solve the MDP</a:t>
            </a:r>
          </a:p>
          <a:p>
            <a:pPr lvl="1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Model-free Passive RL</a:t>
            </a:r>
          </a:p>
          <a:p>
            <a:pPr lvl="2"/>
            <a:r>
              <a:rPr lang="en-US" sz="1400" dirty="0">
                <a:ea typeface="ＭＳ Ｐゴシック" pitchFamily="34" charset="-128"/>
                <a:sym typeface="Symbol" pitchFamily="18" charset="2"/>
              </a:rPr>
              <a:t>Forego learning the MDP model, directly learn V or Q:</a:t>
            </a:r>
          </a:p>
          <a:p>
            <a:pPr lvl="3"/>
            <a:r>
              <a:rPr lang="en-US" sz="1400" dirty="0">
                <a:ea typeface="ＭＳ Ｐゴシック" pitchFamily="34" charset="-128"/>
                <a:sym typeface="Symbol" pitchFamily="18" charset="2"/>
              </a:rPr>
              <a:t>Value learning – learns value of a fixed policy; 2 approaches: Direct Evaluation &amp; TD Learning</a:t>
            </a:r>
          </a:p>
          <a:p>
            <a:pPr lvl="3"/>
            <a:r>
              <a:rPr lang="en-US" sz="1400" dirty="0">
                <a:ea typeface="ＭＳ Ｐゴシック" pitchFamily="34" charset="-128"/>
                <a:sym typeface="Symbol" pitchFamily="18" charset="2"/>
              </a:rPr>
              <a:t>Q learning – learns Q values of the optimal policy (uses a Q version of TD Learning)</a:t>
            </a:r>
          </a:p>
          <a:p>
            <a:r>
              <a:rPr lang="en-US" sz="2000" dirty="0">
                <a:ea typeface="ＭＳ Ｐゴシック" pitchFamily="34" charset="-128"/>
                <a:sym typeface="Symbol" pitchFamily="18" charset="2"/>
              </a:rPr>
              <a:t>Active Reinforcement Learning (= agent also needs to decide how to collect experiences)</a:t>
            </a:r>
          </a:p>
          <a:p>
            <a:pPr lvl="1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Key challenges:</a:t>
            </a:r>
          </a:p>
          <a:p>
            <a:pPr lvl="2"/>
            <a:r>
              <a:rPr lang="en-US" sz="1600" dirty="0">
                <a:ea typeface="ＭＳ Ｐゴシック" pitchFamily="34" charset="-128"/>
                <a:sym typeface="Symbol" pitchFamily="18" charset="2"/>
              </a:rPr>
              <a:t>How to efficiently explore?</a:t>
            </a:r>
          </a:p>
          <a:p>
            <a:pPr lvl="2"/>
            <a:r>
              <a:rPr lang="en-US" sz="1600" dirty="0">
                <a:ea typeface="ＭＳ Ｐゴシック" pitchFamily="34" charset="-128"/>
                <a:sym typeface="Symbol" pitchFamily="18" charset="2"/>
              </a:rPr>
              <a:t>How to trade off exploration &lt;&gt; exploitation</a:t>
            </a:r>
          </a:p>
          <a:p>
            <a:pPr lvl="1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Applies to both model-based and model-free. In CS188 we’ll cover only in context of Q-learning</a:t>
            </a:r>
          </a:p>
          <a:p>
            <a:r>
              <a:rPr lang="en-US" sz="2200" dirty="0">
                <a:ea typeface="ＭＳ Ｐゴシック" pitchFamily="34" charset="-128"/>
                <a:sym typeface="Symbol" pitchFamily="18" charset="2"/>
              </a:rPr>
              <a:t>Approximate Reinforcement Learning (= to handle large state spaces)</a:t>
            </a:r>
          </a:p>
          <a:p>
            <a:pPr lvl="1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Approximate Q-Learning</a:t>
            </a:r>
          </a:p>
          <a:p>
            <a:pPr lvl="1"/>
            <a:r>
              <a:rPr lang="en-US" sz="1800" b="1" dirty="0">
                <a:solidFill>
                  <a:srgbClr val="C00000"/>
                </a:solidFill>
                <a:ea typeface="ＭＳ Ｐゴシック" pitchFamily="34" charset="-128"/>
                <a:sym typeface="Symbol" pitchFamily="18" charset="2"/>
              </a:rPr>
              <a:t>Policy Search  </a:t>
            </a:r>
          </a:p>
          <a:p>
            <a:pPr lvl="1"/>
            <a:endParaRPr lang="en-US" sz="1800" dirty="0">
              <a:ea typeface="ＭＳ Ｐゴシック" pitchFamily="34" charset="-128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6611979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Search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4200" y="1590675"/>
            <a:ext cx="5762625" cy="45815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10675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Policy Search</a:t>
            </a:r>
          </a:p>
        </p:txBody>
      </p:sp>
      <p:sp>
        <p:nvSpPr>
          <p:cNvPr id="1806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Problem: often the feature-based policies that work well (win games, maximize utilities) aren’t the ones that approximate V / Q best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E.g. your value functions from project 2 were probably horrible estimates of future rewards, but they still produced good decisions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Q-learning’s priority: get Q-values close (modeling)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Action selection priority: get ordering of Q-values right (prediction)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Solution: learn policies that maximize rewards, not the values that predict them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Policy search: start with an ok solution (e.g. Q-learning) then fine-tune by hill climbing on feature weights</a:t>
            </a:r>
          </a:p>
        </p:txBody>
      </p:sp>
    </p:spTree>
    <p:extLst>
      <p:ext uri="{BB962C8B-B14F-4D97-AF65-F5344CB8AC3E}">
        <p14:creationId xmlns:p14="http://schemas.microsoft.com/office/powerpoint/2010/main" val="54531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Search</a:t>
            </a:r>
          </a:p>
        </p:txBody>
      </p:sp>
      <p:sp>
        <p:nvSpPr>
          <p:cNvPr id="1807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Simplest policy search:</a:t>
            </a:r>
          </a:p>
          <a:p>
            <a:pPr lvl="1"/>
            <a:r>
              <a:rPr lang="en-US" sz="2400" dirty="0"/>
              <a:t>Start with an initial linear value function or Q-function</a:t>
            </a:r>
          </a:p>
          <a:p>
            <a:pPr lvl="1"/>
            <a:r>
              <a:rPr lang="en-US" sz="2400" dirty="0"/>
              <a:t>Nudge each feature weight up and down and see if your policy is better than before</a:t>
            </a:r>
          </a:p>
          <a:p>
            <a:pPr lvl="1"/>
            <a:endParaRPr lang="en-US" sz="2400" dirty="0"/>
          </a:p>
          <a:p>
            <a:r>
              <a:rPr lang="en-US" sz="2800" dirty="0"/>
              <a:t>Problems:</a:t>
            </a:r>
          </a:p>
          <a:p>
            <a:pPr lvl="1"/>
            <a:r>
              <a:rPr lang="en-US" sz="2400" dirty="0"/>
              <a:t>How do we tell the policy got better?</a:t>
            </a:r>
          </a:p>
          <a:p>
            <a:pPr lvl="1"/>
            <a:r>
              <a:rPr lang="en-US" sz="2400" dirty="0"/>
              <a:t>Need to run many sample episodes!</a:t>
            </a:r>
          </a:p>
          <a:p>
            <a:pPr lvl="1"/>
            <a:r>
              <a:rPr lang="en-US" sz="2400" dirty="0"/>
              <a:t>If there are a lot of features, this can be impractical</a:t>
            </a:r>
          </a:p>
          <a:p>
            <a:pPr lvl="1"/>
            <a:endParaRPr lang="en-US" sz="2400" dirty="0"/>
          </a:p>
          <a:p>
            <a:r>
              <a:rPr lang="en-US" sz="2800" dirty="0"/>
              <a:t>Better methods exploit </a:t>
            </a:r>
            <a:r>
              <a:rPr lang="en-US" sz="2800" dirty="0" err="1"/>
              <a:t>lookahead</a:t>
            </a:r>
            <a:r>
              <a:rPr lang="en-US" sz="2800" dirty="0"/>
              <a:t> structure, sample wisely, change multiple parameters…</a:t>
            </a:r>
          </a:p>
        </p:txBody>
      </p:sp>
    </p:spTree>
    <p:extLst>
      <p:ext uri="{BB962C8B-B14F-4D97-AF65-F5344CB8AC3E}">
        <p14:creationId xmlns:p14="http://schemas.microsoft.com/office/powerpoint/2010/main" val="64008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alibri"/>
                <a:cs typeface="Calibri"/>
              </a:rPr>
              <a:t>To Summarize …</a:t>
            </a:r>
          </a:p>
        </p:txBody>
      </p:sp>
      <p:sp>
        <p:nvSpPr>
          <p:cNvPr id="25606" name="TextBox 5"/>
          <p:cNvSpPr txBox="1">
            <a:spLocks noChangeArrowheads="1"/>
          </p:cNvSpPr>
          <p:nvPr/>
        </p:nvSpPr>
        <p:spPr bwMode="auto">
          <a:xfrm>
            <a:off x="533400" y="1219200"/>
            <a:ext cx="10972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Known MDP: Offline Solution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33400" y="1742420"/>
            <a:ext cx="10972800" cy="1912485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00400" y="1914942"/>
            <a:ext cx="6172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Goal				Technique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</a:rPr>
              <a:t>Compute V*, Q*, </a:t>
            </a:r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*		Value / policy iteration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Evaluate a fixed policy 		Policy evaluation</a:t>
            </a: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</p:txBody>
      </p: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381000" y="3886200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Unknown MDP: Model-Based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33400" y="4409420"/>
            <a:ext cx="5105400" cy="1912485"/>
          </a:xfrm>
          <a:prstGeom prst="roundRect">
            <a:avLst/>
          </a:prstGeom>
          <a:solidFill>
            <a:srgbClr val="CCECF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6248400" y="3886200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Unknown MDP: Model-Free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400800" y="4419600"/>
            <a:ext cx="5105400" cy="1905000"/>
          </a:xfrm>
          <a:prstGeom prst="roundRect">
            <a:avLst/>
          </a:prstGeom>
          <a:solidFill>
            <a:srgbClr val="CCECF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9600" y="4581942"/>
            <a:ext cx="5105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Goal			Technique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</a:rPr>
              <a:t>Compute V*, Q*, </a:t>
            </a:r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*	VI/PI on approx. MDP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Evaluate a fixed policy 	PE on approx. MDP</a:t>
            </a: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77000" y="4581942"/>
            <a:ext cx="5105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Goal			Technique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</a:rPr>
              <a:t>Compute V*, Q*, </a:t>
            </a:r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*	Q-learning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Evaluate a fixed policy 	Value Learning</a:t>
            </a: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Direct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7670800" cy="4729164"/>
          </a:xfrm>
        </p:spPr>
        <p:txBody>
          <a:bodyPr/>
          <a:lstStyle/>
          <a:p>
            <a:r>
              <a:rPr lang="en-US" sz="2800" dirty="0"/>
              <a:t>Goal: Compute values for each state under </a:t>
            </a:r>
            <a:r>
              <a:rPr lang="en-US" sz="2800" dirty="0">
                <a:sym typeface="Symbol" pitchFamily="18" charset="2"/>
              </a:rPr>
              <a:t></a:t>
            </a:r>
          </a:p>
          <a:p>
            <a:pPr lvl="2"/>
            <a:endParaRPr lang="en-US" sz="2000" dirty="0"/>
          </a:p>
          <a:p>
            <a:r>
              <a:rPr lang="en-US" sz="2800" dirty="0"/>
              <a:t>Idea: Average together observed sample values</a:t>
            </a:r>
          </a:p>
          <a:p>
            <a:pPr lvl="1"/>
            <a:r>
              <a:rPr lang="en-US" sz="2400" dirty="0"/>
              <a:t>Act according to </a:t>
            </a:r>
            <a:r>
              <a:rPr lang="en-US" sz="2400" dirty="0">
                <a:sym typeface="Symbol" pitchFamily="18" charset="2"/>
              </a:rPr>
              <a:t></a:t>
            </a:r>
          </a:p>
          <a:p>
            <a:pPr lvl="1"/>
            <a:r>
              <a:rPr lang="en-US" sz="2400" dirty="0"/>
              <a:t>Every time you visit a state, write down what the sum of discounted rewards turned out to be</a:t>
            </a:r>
          </a:p>
          <a:p>
            <a:pPr lvl="1"/>
            <a:r>
              <a:rPr lang="en-US" sz="2400" dirty="0"/>
              <a:t>Average those samples</a:t>
            </a:r>
          </a:p>
          <a:p>
            <a:pPr lvl="2"/>
            <a:endParaRPr lang="en-US" sz="2000" dirty="0"/>
          </a:p>
          <a:p>
            <a:r>
              <a:rPr lang="en-US" sz="2800" dirty="0"/>
              <a:t>This is called direct evaluation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83880" y="1447800"/>
            <a:ext cx="3017520" cy="3352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2200" y="1524027"/>
            <a:ext cx="5702300" cy="4252356"/>
          </a:xfrm>
          <a:prstGeom prst="rect">
            <a:avLst/>
          </a:prstGeom>
          <a:noFill/>
        </p:spPr>
      </p:pic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00200"/>
            <a:ext cx="61722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Machine Learning!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Learning CPTs in Bayes Nets from data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From Perceptron to Neural Networks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Optimization</a:t>
            </a:r>
          </a:p>
        </p:txBody>
      </p:sp>
    </p:spTree>
    <p:extLst>
      <p:ext uri="{BB962C8B-B14F-4D97-AF65-F5344CB8AC3E}">
        <p14:creationId xmlns:p14="http://schemas.microsoft.com/office/powerpoint/2010/main" val="371145623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153400" cy="4800600"/>
          </a:xfrm>
        </p:spPr>
        <p:txBody>
          <a:bodyPr/>
          <a:lstStyle/>
          <a:p>
            <a:r>
              <a:rPr lang="en-US" dirty="0"/>
              <a:t>Model-free (temporal difference) learning</a:t>
            </a:r>
          </a:p>
          <a:p>
            <a:pPr lvl="1"/>
            <a:r>
              <a:rPr lang="en-US" dirty="0"/>
              <a:t>Experience world through episodes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Update estimates each transition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Over time, updates will mimic Bellman updates</a:t>
            </a:r>
          </a:p>
          <a:p>
            <a:pPr lvl="2"/>
            <a:endParaRPr lang="en-US" sz="2000" dirty="0"/>
          </a:p>
          <a:p>
            <a:endParaRPr lang="en-US" sz="3600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7185" name="Picture 21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63975" y="3768736"/>
            <a:ext cx="1695941" cy="44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6" name="Picture 24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8800" y="2982228"/>
            <a:ext cx="5733895" cy="44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90" name="Text Box 19"/>
          <p:cNvSpPr txBox="1">
            <a:spLocks noChangeArrowheads="1"/>
          </p:cNvSpPr>
          <p:nvPr/>
        </p:nvSpPr>
        <p:spPr bwMode="auto">
          <a:xfrm>
            <a:off x="10181923" y="2819400"/>
            <a:ext cx="76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  <a:sym typeface="Symbol" pitchFamily="18" charset="2"/>
              </a:rPr>
              <a:t>r</a:t>
            </a:r>
            <a:endParaRPr lang="en-US" sz="2400" dirty="0">
              <a:latin typeface="Calibri"/>
              <a:cs typeface="Calibri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0070552" y="1371600"/>
            <a:ext cx="1588048" cy="2366665"/>
            <a:chOff x="9761537" y="1447800"/>
            <a:chExt cx="1347130" cy="2007625"/>
          </a:xfrm>
        </p:grpSpPr>
        <p:sp>
          <p:nvSpPr>
            <p:cNvPr id="38" name="AutoShape 7"/>
            <p:cNvSpPr>
              <a:spLocks noChangeArrowheads="1"/>
            </p:cNvSpPr>
            <p:nvPr/>
          </p:nvSpPr>
          <p:spPr bwMode="auto">
            <a:xfrm>
              <a:off x="10310812" y="1585913"/>
              <a:ext cx="246063" cy="19685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39" name="Line 11"/>
            <p:cNvSpPr>
              <a:spLocks noChangeShapeType="1"/>
            </p:cNvSpPr>
            <p:nvPr/>
          </p:nvSpPr>
          <p:spPr bwMode="auto">
            <a:xfrm flipH="1">
              <a:off x="10066337" y="1790700"/>
              <a:ext cx="368300" cy="573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0" name="Oval 13"/>
            <p:cNvSpPr>
              <a:spLocks noChangeArrowheads="1"/>
            </p:cNvSpPr>
            <p:nvPr/>
          </p:nvSpPr>
          <p:spPr bwMode="auto">
            <a:xfrm>
              <a:off x="9983787" y="2363788"/>
              <a:ext cx="204788" cy="204787"/>
            </a:xfrm>
            <a:prstGeom prst="ellipse">
              <a:avLst/>
            </a:prstGeom>
            <a:solidFill>
              <a:srgbClr val="B5E3C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1" name="Line 17"/>
            <p:cNvSpPr>
              <a:spLocks noChangeShapeType="1"/>
            </p:cNvSpPr>
            <p:nvPr/>
          </p:nvSpPr>
          <p:spPr bwMode="auto">
            <a:xfrm flipH="1">
              <a:off x="9761537" y="2568575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2" name="Line 18"/>
            <p:cNvSpPr>
              <a:spLocks noChangeShapeType="1"/>
            </p:cNvSpPr>
            <p:nvPr/>
          </p:nvSpPr>
          <p:spPr bwMode="auto">
            <a:xfrm>
              <a:off x="10069512" y="2568575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3" name="Text Box 19"/>
            <p:cNvSpPr txBox="1">
              <a:spLocks noChangeArrowheads="1"/>
            </p:cNvSpPr>
            <p:nvPr/>
          </p:nvSpPr>
          <p:spPr bwMode="auto">
            <a:xfrm>
              <a:off x="9856012" y="1835639"/>
              <a:ext cx="762001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  <a:sym typeface="Symbol" pitchFamily="18" charset="2"/>
                </a:rPr>
                <a:t>a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44" name="Text Box 20"/>
            <p:cNvSpPr txBox="1">
              <a:spLocks noChangeArrowheads="1"/>
            </p:cNvSpPr>
            <p:nvPr/>
          </p:nvSpPr>
          <p:spPr bwMode="auto">
            <a:xfrm>
              <a:off x="10542587" y="1447800"/>
              <a:ext cx="204788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rgbClr val="3333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45" name="Text Box 21"/>
            <p:cNvSpPr txBox="1">
              <a:spLocks noChangeArrowheads="1"/>
            </p:cNvSpPr>
            <p:nvPr/>
          </p:nvSpPr>
          <p:spPr bwMode="auto">
            <a:xfrm>
              <a:off x="10221254" y="2245854"/>
              <a:ext cx="88741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  <a:endParaRPr lang="en-US" sz="2400" dirty="0">
                <a:solidFill>
                  <a:srgbClr val="008000"/>
                </a:solidFill>
                <a:latin typeface="Calibri"/>
                <a:cs typeface="Calibri"/>
                <a:sym typeface="Symbol" pitchFamily="18" charset="2"/>
              </a:endParaRPr>
            </a:p>
          </p:txBody>
        </p:sp>
        <p:sp>
          <p:nvSpPr>
            <p:cNvPr id="46" name="AutoShape 23"/>
            <p:cNvSpPr>
              <a:spLocks noChangeArrowheads="1"/>
            </p:cNvSpPr>
            <p:nvPr/>
          </p:nvSpPr>
          <p:spPr bwMode="auto">
            <a:xfrm>
              <a:off x="10229850" y="3190875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7" name="Text Box 24"/>
            <p:cNvSpPr txBox="1">
              <a:spLocks noChangeArrowheads="1"/>
            </p:cNvSpPr>
            <p:nvPr/>
          </p:nvSpPr>
          <p:spPr bwMode="auto">
            <a:xfrm>
              <a:off x="10308492" y="3063798"/>
              <a:ext cx="52546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3333FF"/>
                  </a:solidFill>
                  <a:latin typeface="Calibri"/>
                  <a:cs typeface="Calibri"/>
                </a:rPr>
                <a:t>s’</a:t>
              </a:r>
            </a:p>
          </p:txBody>
        </p:sp>
        <p:sp>
          <p:nvSpPr>
            <p:cNvPr id="48" name="Line 17"/>
            <p:cNvSpPr>
              <a:spLocks noChangeShapeType="1"/>
            </p:cNvSpPr>
            <p:nvPr/>
          </p:nvSpPr>
          <p:spPr bwMode="auto">
            <a:xfrm flipH="1">
              <a:off x="10523537" y="2590800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9982200" y="3676358"/>
            <a:ext cx="1588048" cy="1962441"/>
            <a:chOff x="9761537" y="1790700"/>
            <a:chExt cx="1347130" cy="1664725"/>
          </a:xfrm>
        </p:grpSpPr>
        <p:sp>
          <p:nvSpPr>
            <p:cNvPr id="52" name="Line 11"/>
            <p:cNvSpPr>
              <a:spLocks noChangeShapeType="1"/>
            </p:cNvSpPr>
            <p:nvPr/>
          </p:nvSpPr>
          <p:spPr bwMode="auto">
            <a:xfrm flipH="1">
              <a:off x="10066337" y="1790700"/>
              <a:ext cx="368300" cy="573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53" name="Oval 13"/>
            <p:cNvSpPr>
              <a:spLocks noChangeArrowheads="1"/>
            </p:cNvSpPr>
            <p:nvPr/>
          </p:nvSpPr>
          <p:spPr bwMode="auto">
            <a:xfrm>
              <a:off x="9983787" y="2363788"/>
              <a:ext cx="204788" cy="204787"/>
            </a:xfrm>
            <a:prstGeom prst="ellipse">
              <a:avLst/>
            </a:prstGeom>
            <a:solidFill>
              <a:srgbClr val="B5E3C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54" name="Line 17"/>
            <p:cNvSpPr>
              <a:spLocks noChangeShapeType="1"/>
            </p:cNvSpPr>
            <p:nvPr/>
          </p:nvSpPr>
          <p:spPr bwMode="auto">
            <a:xfrm flipH="1">
              <a:off x="9761537" y="2568575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55" name="Line 18"/>
            <p:cNvSpPr>
              <a:spLocks noChangeShapeType="1"/>
            </p:cNvSpPr>
            <p:nvPr/>
          </p:nvSpPr>
          <p:spPr bwMode="auto">
            <a:xfrm>
              <a:off x="10069512" y="2568575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56" name="Text Box 19"/>
            <p:cNvSpPr txBox="1">
              <a:spLocks noChangeArrowheads="1"/>
            </p:cNvSpPr>
            <p:nvPr/>
          </p:nvSpPr>
          <p:spPr bwMode="auto">
            <a:xfrm>
              <a:off x="9856012" y="1835639"/>
              <a:ext cx="762001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  <a:sym typeface="Symbol" pitchFamily="18" charset="2"/>
                </a:rPr>
                <a:t>a’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58" name="Text Box 21"/>
            <p:cNvSpPr txBox="1">
              <a:spLocks noChangeArrowheads="1"/>
            </p:cNvSpPr>
            <p:nvPr/>
          </p:nvSpPr>
          <p:spPr bwMode="auto">
            <a:xfrm>
              <a:off x="10221254" y="2245854"/>
              <a:ext cx="88741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s’, a’</a:t>
              </a:r>
              <a:endParaRPr lang="en-US" sz="2400" dirty="0">
                <a:solidFill>
                  <a:srgbClr val="008000"/>
                </a:solidFill>
                <a:latin typeface="Calibri"/>
                <a:cs typeface="Calibri"/>
                <a:sym typeface="Symbol" pitchFamily="18" charset="2"/>
              </a:endParaRPr>
            </a:p>
          </p:txBody>
        </p:sp>
        <p:sp>
          <p:nvSpPr>
            <p:cNvPr id="59" name="AutoShape 23"/>
            <p:cNvSpPr>
              <a:spLocks noChangeArrowheads="1"/>
            </p:cNvSpPr>
            <p:nvPr/>
          </p:nvSpPr>
          <p:spPr bwMode="auto">
            <a:xfrm>
              <a:off x="10229850" y="3190875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60" name="Text Box 24"/>
            <p:cNvSpPr txBox="1">
              <a:spLocks noChangeArrowheads="1"/>
            </p:cNvSpPr>
            <p:nvPr/>
          </p:nvSpPr>
          <p:spPr bwMode="auto">
            <a:xfrm>
              <a:off x="10308492" y="3063798"/>
              <a:ext cx="52546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3333FF"/>
                  </a:solidFill>
                  <a:latin typeface="Calibri"/>
                  <a:cs typeface="Calibri"/>
                </a:rPr>
                <a:t>s’’</a:t>
              </a:r>
            </a:p>
          </p:txBody>
        </p:sp>
        <p:sp>
          <p:nvSpPr>
            <p:cNvPr id="61" name="Line 17"/>
            <p:cNvSpPr>
              <a:spLocks noChangeShapeType="1"/>
            </p:cNvSpPr>
            <p:nvPr/>
          </p:nvSpPr>
          <p:spPr bwMode="auto">
            <a:xfrm flipH="1">
              <a:off x="10523537" y="2590800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</p:grpSp>
      <p:sp>
        <p:nvSpPr>
          <p:cNvPr id="4" name="Rectangle 2">
            <a:extLst>
              <a:ext uri="{FF2B5EF4-FFF2-40B4-BE49-F238E27FC236}">
                <a16:creationId xmlns:a16="http://schemas.microsoft.com/office/drawing/2014/main" id="{1E4785B6-7C6E-E53E-8159-DDD9E98B4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25400"/>
            <a:ext cx="12192000" cy="1143000"/>
          </a:xfrm>
        </p:spPr>
        <p:txBody>
          <a:bodyPr/>
          <a:lstStyle/>
          <a:p>
            <a:r>
              <a:rPr lang="en-US" dirty="0"/>
              <a:t>Temporal Difference Value Learning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F0F0168-6F97-45B0-8320-127696396936}"/>
              </a:ext>
            </a:extLst>
          </p:cNvPr>
          <p:cNvSpPr/>
          <p:nvPr/>
        </p:nvSpPr>
        <p:spPr>
          <a:xfrm>
            <a:off x="6781800" y="2971800"/>
            <a:ext cx="152400" cy="2286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657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Difference Value Learning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199" y="1295400"/>
            <a:ext cx="9312812" cy="4191000"/>
          </a:xfrm>
        </p:spPr>
        <p:txBody>
          <a:bodyPr/>
          <a:lstStyle/>
          <a:p>
            <a:r>
              <a:rPr lang="en-US" sz="2400" dirty="0"/>
              <a:t>Policy Evaluation in MDPs: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Big idea: learn from every experience!</a:t>
            </a:r>
          </a:p>
          <a:p>
            <a:pPr lvl="1"/>
            <a:r>
              <a:rPr lang="en-US" sz="2000" dirty="0"/>
              <a:t>Update V(s) each time we experience a transition (s, a, s’, r)</a:t>
            </a:r>
          </a:p>
          <a:p>
            <a:pPr lvl="1"/>
            <a:r>
              <a:rPr lang="en-US" sz="2000" dirty="0"/>
              <a:t>Likely outcomes s’ will contribute updates more often</a:t>
            </a:r>
          </a:p>
          <a:p>
            <a:pPr lvl="1">
              <a:buFont typeface="Wingdings" pitchFamily="2" charset="2"/>
              <a:buNone/>
            </a:pPr>
            <a:endParaRPr lang="en-US" sz="2000" dirty="0"/>
          </a:p>
          <a:p>
            <a:r>
              <a:rPr lang="en-US" sz="2400" dirty="0"/>
              <a:t>Temporal difference learning of values</a:t>
            </a:r>
          </a:p>
          <a:p>
            <a:pPr lvl="1"/>
            <a:r>
              <a:rPr lang="en-US" sz="2000" dirty="0"/>
              <a:t>Move values toward value of whatever successor occurs: running average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endParaRPr lang="en-US" sz="2400" dirty="0"/>
          </a:p>
        </p:txBody>
      </p:sp>
      <p:pic>
        <p:nvPicPr>
          <p:cNvPr id="23" name="Picture 2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3776508" y="5213535"/>
            <a:ext cx="4789797" cy="330611"/>
          </a:xfrm>
          <a:prstGeom prst="rect">
            <a:avLst/>
          </a:prstGeom>
          <a:noFill/>
          <a:ln/>
          <a:effectLst/>
        </p:spPr>
      </p:pic>
      <p:pic>
        <p:nvPicPr>
          <p:cNvPr id="24" name="Picture 2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3773482" y="5972360"/>
            <a:ext cx="5181610" cy="300083"/>
          </a:xfrm>
          <a:prstGeom prst="rect">
            <a:avLst/>
          </a:prstGeom>
          <a:noFill/>
          <a:ln/>
          <a:effectLst/>
        </p:spPr>
      </p:pic>
      <p:grpSp>
        <p:nvGrpSpPr>
          <p:cNvPr id="22" name="Group 21"/>
          <p:cNvGrpSpPr/>
          <p:nvPr/>
        </p:nvGrpSpPr>
        <p:grpSpPr>
          <a:xfrm>
            <a:off x="9296402" y="1371600"/>
            <a:ext cx="1857674" cy="2366665"/>
            <a:chOff x="9532815" y="1447800"/>
            <a:chExt cx="1575852" cy="2007625"/>
          </a:xfrm>
        </p:grpSpPr>
        <p:sp>
          <p:nvSpPr>
            <p:cNvPr id="15367" name="AutoShape 7"/>
            <p:cNvSpPr>
              <a:spLocks noChangeArrowheads="1"/>
            </p:cNvSpPr>
            <p:nvPr/>
          </p:nvSpPr>
          <p:spPr bwMode="auto">
            <a:xfrm>
              <a:off x="10310812" y="1585913"/>
              <a:ext cx="246063" cy="19685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15368" name="Line 11"/>
            <p:cNvSpPr>
              <a:spLocks noChangeShapeType="1"/>
            </p:cNvSpPr>
            <p:nvPr/>
          </p:nvSpPr>
          <p:spPr bwMode="auto">
            <a:xfrm flipH="1">
              <a:off x="10066337" y="1790700"/>
              <a:ext cx="368300" cy="573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15369" name="Oval 13"/>
            <p:cNvSpPr>
              <a:spLocks noChangeArrowheads="1"/>
            </p:cNvSpPr>
            <p:nvPr/>
          </p:nvSpPr>
          <p:spPr bwMode="auto">
            <a:xfrm>
              <a:off x="9983787" y="2363788"/>
              <a:ext cx="204788" cy="204787"/>
            </a:xfrm>
            <a:prstGeom prst="ellipse">
              <a:avLst/>
            </a:prstGeom>
            <a:solidFill>
              <a:srgbClr val="B5E3C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15370" name="Line 17"/>
            <p:cNvSpPr>
              <a:spLocks noChangeShapeType="1"/>
            </p:cNvSpPr>
            <p:nvPr/>
          </p:nvSpPr>
          <p:spPr bwMode="auto">
            <a:xfrm flipH="1">
              <a:off x="9761537" y="2568575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15371" name="Line 18"/>
            <p:cNvSpPr>
              <a:spLocks noChangeShapeType="1"/>
            </p:cNvSpPr>
            <p:nvPr/>
          </p:nvSpPr>
          <p:spPr bwMode="auto">
            <a:xfrm>
              <a:off x="10069512" y="2568575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15372" name="Text Box 19"/>
            <p:cNvSpPr txBox="1">
              <a:spLocks noChangeArrowheads="1"/>
            </p:cNvSpPr>
            <p:nvPr/>
          </p:nvSpPr>
          <p:spPr bwMode="auto">
            <a:xfrm>
              <a:off x="9532815" y="1835639"/>
              <a:ext cx="762001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Palatino"/>
                  <a:cs typeface="Palatino"/>
                  <a:sym typeface="Symbol" pitchFamily="18" charset="2"/>
                </a:rPr>
                <a:t>(s)</a:t>
              </a:r>
              <a:endParaRPr lang="en-US" sz="2400" dirty="0">
                <a:latin typeface="Palatino"/>
                <a:cs typeface="Palatino"/>
              </a:endParaRPr>
            </a:p>
          </p:txBody>
        </p:sp>
        <p:sp>
          <p:nvSpPr>
            <p:cNvPr id="15373" name="Text Box 20"/>
            <p:cNvSpPr txBox="1">
              <a:spLocks noChangeArrowheads="1"/>
            </p:cNvSpPr>
            <p:nvPr/>
          </p:nvSpPr>
          <p:spPr bwMode="auto">
            <a:xfrm>
              <a:off x="10542587" y="1447800"/>
              <a:ext cx="204788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rgbClr val="3333FF"/>
                  </a:solidFill>
                  <a:latin typeface="Palatino"/>
                  <a:cs typeface="Palatino"/>
                </a:rPr>
                <a:t>s</a:t>
              </a:r>
            </a:p>
          </p:txBody>
        </p:sp>
        <p:sp>
          <p:nvSpPr>
            <p:cNvPr id="15374" name="Text Box 21"/>
            <p:cNvSpPr txBox="1">
              <a:spLocks noChangeArrowheads="1"/>
            </p:cNvSpPr>
            <p:nvPr/>
          </p:nvSpPr>
          <p:spPr bwMode="auto">
            <a:xfrm>
              <a:off x="10221254" y="2245854"/>
              <a:ext cx="88741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</a:rPr>
                <a:t>s, </a:t>
              </a:r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  <a:sym typeface="Symbol" pitchFamily="18" charset="2"/>
                </a:rPr>
                <a:t>(s)</a:t>
              </a:r>
            </a:p>
          </p:txBody>
        </p:sp>
        <p:sp>
          <p:nvSpPr>
            <p:cNvPr id="15375" name="AutoShape 23"/>
            <p:cNvSpPr>
              <a:spLocks noChangeArrowheads="1"/>
            </p:cNvSpPr>
            <p:nvPr/>
          </p:nvSpPr>
          <p:spPr bwMode="auto">
            <a:xfrm>
              <a:off x="10229850" y="3190875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15376" name="Text Box 24"/>
            <p:cNvSpPr txBox="1">
              <a:spLocks noChangeArrowheads="1"/>
            </p:cNvSpPr>
            <p:nvPr/>
          </p:nvSpPr>
          <p:spPr bwMode="auto">
            <a:xfrm>
              <a:off x="10308492" y="3063798"/>
              <a:ext cx="52546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3333FF"/>
                  </a:solidFill>
                  <a:latin typeface="Palatino"/>
                  <a:cs typeface="Palatino"/>
                </a:rPr>
                <a:t>s’</a:t>
              </a:r>
            </a:p>
          </p:txBody>
        </p:sp>
        <p:sp>
          <p:nvSpPr>
            <p:cNvPr id="15377" name="Line 17"/>
            <p:cNvSpPr>
              <a:spLocks noChangeShapeType="1"/>
            </p:cNvSpPr>
            <p:nvPr/>
          </p:nvSpPr>
          <p:spPr bwMode="auto">
            <a:xfrm flipH="1">
              <a:off x="10523537" y="2590800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</p:grpSp>
      <p:sp>
        <p:nvSpPr>
          <p:cNvPr id="15379" name="TextBox 19"/>
          <p:cNvSpPr txBox="1">
            <a:spLocks noChangeArrowheads="1"/>
          </p:cNvSpPr>
          <p:nvPr/>
        </p:nvSpPr>
        <p:spPr bwMode="auto">
          <a:xfrm>
            <a:off x="1219200" y="5156008"/>
            <a:ext cx="22528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Sample of V(s):</a:t>
            </a:r>
          </a:p>
        </p:txBody>
      </p:sp>
      <p:sp>
        <p:nvSpPr>
          <p:cNvPr id="15380" name="TextBox 21"/>
          <p:cNvSpPr txBox="1">
            <a:spLocks noChangeArrowheads="1"/>
          </p:cNvSpPr>
          <p:nvPr/>
        </p:nvSpPr>
        <p:spPr bwMode="auto">
          <a:xfrm>
            <a:off x="1223720" y="5862935"/>
            <a:ext cx="22556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Update to V(s):</a:t>
            </a:r>
          </a:p>
        </p:txBody>
      </p:sp>
      <p:pic>
        <p:nvPicPr>
          <p:cNvPr id="2" name="Picture 1" descr="txp_fig">
            <a:extLst>
              <a:ext uri="{FF2B5EF4-FFF2-40B4-BE49-F238E27FC236}">
                <a16:creationId xmlns:a16="http://schemas.microsoft.com/office/drawing/2014/main" id="{428D57FA-F33F-E9F5-5CA1-D4FB7E45BDA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1219200" y="1926210"/>
            <a:ext cx="7416560" cy="645897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9" grpId="0"/>
      <p:bldP spid="1538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Exponential Moving Average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11201400" cy="4876800"/>
          </a:xfrm>
        </p:spPr>
        <p:txBody>
          <a:bodyPr/>
          <a:lstStyle/>
          <a:p>
            <a:r>
              <a:rPr lang="en-US" sz="2800" dirty="0"/>
              <a:t>Exponential moving average </a:t>
            </a:r>
          </a:p>
          <a:p>
            <a:pPr lvl="1"/>
            <a:r>
              <a:rPr lang="en-US" sz="2400" dirty="0"/>
              <a:t>The running interpolation update:</a:t>
            </a:r>
          </a:p>
          <a:p>
            <a:pPr lvl="4"/>
            <a:endParaRPr lang="en-US" sz="1600" dirty="0"/>
          </a:p>
          <a:p>
            <a:pPr lvl="1"/>
            <a:r>
              <a:rPr lang="en-US" sz="2400" dirty="0"/>
              <a:t>Makes recent samples more important</a:t>
            </a:r>
          </a:p>
          <a:p>
            <a:pPr lvl="2"/>
            <a:endParaRPr lang="en-US" sz="2000" dirty="0"/>
          </a:p>
          <a:p>
            <a:pPr lvl="1"/>
            <a:r>
              <a:rPr lang="en-US" sz="2400" dirty="0"/>
              <a:t>Forgets about the past (distant past values were wrong anyway)</a:t>
            </a:r>
          </a:p>
          <a:p>
            <a:pPr lvl="1"/>
            <a:endParaRPr lang="en-US" sz="2400" dirty="0"/>
          </a:p>
          <a:p>
            <a:r>
              <a:rPr lang="en-US" sz="2800" dirty="0"/>
              <a:t>Decreasing learning rate (alpha) can give converging averages</a:t>
            </a:r>
          </a:p>
          <a:p>
            <a:endParaRPr lang="en-US" sz="2800" dirty="0"/>
          </a:p>
        </p:txBody>
      </p:sp>
      <p:pic>
        <p:nvPicPr>
          <p:cNvPr id="16390" name="Picture 3" descr="\\.host\Shared Folders\Shared with PC\exp_moving_avg_updat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191250" y="1905000"/>
            <a:ext cx="41719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Table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0197755"/>
              </p:ext>
            </p:extLst>
          </p:nvPr>
        </p:nvGraphicFramePr>
        <p:xfrm>
          <a:off x="94488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7" name="Table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2690327"/>
              </p:ext>
            </p:extLst>
          </p:nvPr>
        </p:nvGraphicFramePr>
        <p:xfrm>
          <a:off x="64770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Temporal Difference Value Learning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105400"/>
            <a:ext cx="2362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>
                <a:latin typeface="Palatino"/>
                <a:cs typeface="Palatino"/>
                <a:sym typeface="Symbol" pitchFamily="18" charset="2"/>
              </a:rPr>
              <a:t>Assume: </a:t>
            </a:r>
            <a:r>
              <a:rPr lang="en-US" sz="1600" dirty="0">
                <a:latin typeface="Palatino"/>
                <a:cs typeface="Palatino"/>
                <a:sym typeface="Symbol" pitchFamily="18" charset="2"/>
              </a:rPr>
              <a:t> = 1, </a:t>
            </a:r>
            <a:r>
              <a:rPr lang="el-GR" sz="1600" dirty="0">
                <a:latin typeface="Palatino"/>
                <a:cs typeface="Palatino"/>
                <a:sym typeface="Symbol" pitchFamily="18" charset="2"/>
              </a:rPr>
              <a:t>α</a:t>
            </a:r>
            <a:r>
              <a:rPr lang="en-US" sz="1600" dirty="0">
                <a:latin typeface="Palatino"/>
                <a:cs typeface="Palatino"/>
                <a:sym typeface="Symbol" pitchFamily="18" charset="2"/>
              </a:rPr>
              <a:t> = 1/2</a:t>
            </a:r>
            <a:endParaRPr lang="en-US" sz="1600" dirty="0">
              <a:latin typeface="Palatino"/>
              <a:cs typeface="Palatino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4000" y="1447800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Palatino"/>
                <a:cs typeface="Palatino"/>
              </a:rPr>
              <a:t>Observed Transitions</a:t>
            </a:r>
            <a:endParaRPr lang="en-US" sz="1600" dirty="0">
              <a:solidFill>
                <a:schemeClr val="accent2"/>
              </a:solidFill>
              <a:latin typeface="Palatino"/>
              <a:cs typeface="Palatino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74837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53869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5140568" y="2057400"/>
            <a:ext cx="1905000" cy="533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Palatino"/>
                <a:cs typeface="Palatino"/>
              </a:rPr>
              <a:t>B, east, C, -2</a:t>
            </a:r>
          </a:p>
        </p:txBody>
      </p:sp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0733002"/>
              </p:ext>
            </p:extLst>
          </p:nvPr>
        </p:nvGraphicFramePr>
        <p:xfrm>
          <a:off x="35052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7" name="Rectangle 46"/>
          <p:cNvSpPr/>
          <p:nvPr/>
        </p:nvSpPr>
        <p:spPr>
          <a:xfrm>
            <a:off x="50145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2935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graphicFrame>
        <p:nvGraphicFramePr>
          <p:cNvPr id="49" name="Tab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2637236"/>
              </p:ext>
            </p:extLst>
          </p:nvPr>
        </p:nvGraphicFramePr>
        <p:xfrm>
          <a:off x="64770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0" name="Rectangle 49"/>
          <p:cNvSpPr/>
          <p:nvPr/>
        </p:nvSpPr>
        <p:spPr>
          <a:xfrm>
            <a:off x="79863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72653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graphicFrame>
        <p:nvGraphicFramePr>
          <p:cNvPr id="52" name="Tab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1331712"/>
              </p:ext>
            </p:extLst>
          </p:nvPr>
        </p:nvGraphicFramePr>
        <p:xfrm>
          <a:off x="94488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3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3" name="Rectangle 52"/>
          <p:cNvSpPr/>
          <p:nvPr/>
        </p:nvSpPr>
        <p:spPr>
          <a:xfrm>
            <a:off x="109581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02371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8109440" y="2057400"/>
            <a:ext cx="1905000" cy="533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Palatino"/>
                <a:cs typeface="Palatino"/>
              </a:rPr>
              <a:t>C, east, D, -2</a:t>
            </a:r>
          </a:p>
        </p:txBody>
      </p:sp>
      <p:graphicFrame>
        <p:nvGraphicFramePr>
          <p:cNvPr id="57" name="Table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0042541"/>
              </p:ext>
            </p:extLst>
          </p:nvPr>
        </p:nvGraphicFramePr>
        <p:xfrm>
          <a:off x="533400" y="2713891"/>
          <a:ext cx="2224455" cy="2086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4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14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570">
                <a:tc>
                  <a:txBody>
                    <a:bodyPr/>
                    <a:lstStyle/>
                    <a:p>
                      <a:pPr algn="ctr"/>
                      <a:endParaRPr lang="en-US" sz="29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5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570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29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570">
                <a:tc>
                  <a:txBody>
                    <a:bodyPr/>
                    <a:lstStyle/>
                    <a:p>
                      <a:endParaRPr lang="en-US" sz="1200" dirty="0"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2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59" name="Straight Connector 58"/>
          <p:cNvCxnSpPr/>
          <p:nvPr/>
        </p:nvCxnSpPr>
        <p:spPr>
          <a:xfrm>
            <a:off x="3141784" y="1066800"/>
            <a:ext cx="0" cy="57912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533400" y="1447800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Palatino"/>
                <a:cs typeface="Palatino"/>
              </a:rPr>
              <a:t>States</a:t>
            </a:r>
            <a:endParaRPr lang="en-US" sz="1600" dirty="0">
              <a:solidFill>
                <a:schemeClr val="accent2"/>
              </a:solidFill>
              <a:latin typeface="Palatino"/>
              <a:cs typeface="Palatino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3607776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7297616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11016760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pic>
        <p:nvPicPr>
          <p:cNvPr id="66" name="Picture 6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810284" y="5486400"/>
            <a:ext cx="7506717" cy="465736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1" grpId="0" animBg="1"/>
      <p:bldP spid="47" grpId="0" animBg="1"/>
      <p:bldP spid="48" grpId="0" animBg="1"/>
      <p:bldP spid="50" grpId="0" animBg="1"/>
      <p:bldP spid="51" grpId="0" animBg="1"/>
      <p:bldP spid="53" grpId="0" animBg="1"/>
      <p:bldP spid="54" grpId="0" animBg="1"/>
      <p:bldP spid="56" grpId="0" animBg="1"/>
      <p:bldP spid="61" grpId="0" animBg="1"/>
      <p:bldP spid="62" grpId="0" animBg="1"/>
      <p:bldP spid="6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Problems with TD Value Learning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47800"/>
            <a:ext cx="11277600" cy="4800600"/>
          </a:xfrm>
        </p:spPr>
        <p:txBody>
          <a:bodyPr/>
          <a:lstStyle/>
          <a:p>
            <a:r>
              <a:rPr lang="en-US" sz="2800" dirty="0"/>
              <a:t>TD value leaning is a model-free way to do policy evaluation, mimicking Bellman updates with running sample averages</a:t>
            </a:r>
          </a:p>
          <a:p>
            <a:r>
              <a:rPr lang="en-US" sz="2800" dirty="0"/>
              <a:t>However, if we want to turn values into a (new) policy, we’re sunk: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Idea: learn Q-values, not values</a:t>
            </a:r>
          </a:p>
          <a:p>
            <a:r>
              <a:rPr lang="en-US" sz="2800" dirty="0"/>
              <a:t>Makes action selection model-free too!</a:t>
            </a:r>
          </a:p>
        </p:txBody>
      </p:sp>
      <p:pic>
        <p:nvPicPr>
          <p:cNvPr id="46" name="Picture 4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676400" y="3229431"/>
            <a:ext cx="3271411" cy="450236"/>
          </a:xfrm>
          <a:prstGeom prst="rect">
            <a:avLst/>
          </a:prstGeom>
          <a:noFill/>
          <a:ln/>
          <a:effectLst/>
        </p:spPr>
      </p:pic>
      <p:pic>
        <p:nvPicPr>
          <p:cNvPr id="45" name="Picture 44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1676400" y="3978731"/>
            <a:ext cx="5323955" cy="593269"/>
          </a:xfrm>
          <a:prstGeom prst="rect">
            <a:avLst/>
          </a:prstGeom>
          <a:noFill/>
          <a:ln/>
          <a:effectLst/>
        </p:spPr>
      </p:pic>
      <p:grpSp>
        <p:nvGrpSpPr>
          <p:cNvPr id="26" name="Group 4"/>
          <p:cNvGrpSpPr>
            <a:grpSpLocks/>
          </p:cNvGrpSpPr>
          <p:nvPr/>
        </p:nvGrpSpPr>
        <p:grpSpPr bwMode="auto">
          <a:xfrm>
            <a:off x="8153400" y="3189014"/>
            <a:ext cx="3048000" cy="2754586"/>
            <a:chOff x="2400" y="1401"/>
            <a:chExt cx="1392" cy="1258"/>
          </a:xfrm>
        </p:grpSpPr>
        <p:sp>
          <p:nvSpPr>
            <p:cNvPr id="27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Palatino"/>
                <a:cs typeface="Palatino"/>
              </a:endParaRPr>
            </a:p>
          </p:txBody>
        </p:sp>
        <p:grpSp>
          <p:nvGrpSpPr>
            <p:cNvPr id="28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41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42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43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44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</p:grpSp>
        <p:sp>
          <p:nvSpPr>
            <p:cNvPr id="29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  <p:grpSp>
          <p:nvGrpSpPr>
            <p:cNvPr id="30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7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38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39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40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</p:grpSp>
        <p:sp>
          <p:nvSpPr>
            <p:cNvPr id="31" name="Text Box 17"/>
            <p:cNvSpPr txBox="1">
              <a:spLocks noChangeArrowheads="1"/>
            </p:cNvSpPr>
            <p:nvPr/>
          </p:nvSpPr>
          <p:spPr bwMode="auto">
            <a:xfrm>
              <a:off x="3071" y="1680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Palatino"/>
                  <a:cs typeface="Palatino"/>
                </a:rPr>
                <a:t>a</a:t>
              </a:r>
            </a:p>
          </p:txBody>
        </p:sp>
        <p:sp>
          <p:nvSpPr>
            <p:cNvPr id="32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Palatino"/>
                  <a:cs typeface="Palatino"/>
                </a:rPr>
                <a:t>s</a:t>
              </a:r>
            </a:p>
          </p:txBody>
        </p:sp>
        <p:sp>
          <p:nvSpPr>
            <p:cNvPr id="33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</a:rPr>
                <a:t>s, a</a:t>
              </a:r>
            </a:p>
          </p:txBody>
        </p:sp>
        <p:sp>
          <p:nvSpPr>
            <p:cNvPr id="34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>
                  <a:latin typeface="Palatino"/>
                  <a:cs typeface="Palatino"/>
                </a:rPr>
                <a:t>s,a,s</a:t>
              </a:r>
              <a:r>
                <a:rPr lang="ja-JP" altLang="en-US" sz="2400">
                  <a:latin typeface="Palatino"/>
                  <a:cs typeface="Palatino"/>
                </a:rPr>
                <a:t>’</a:t>
              </a:r>
              <a:endParaRPr lang="en-US" sz="2400" dirty="0">
                <a:latin typeface="Palatino"/>
                <a:cs typeface="Palatino"/>
              </a:endParaRPr>
            </a:p>
          </p:txBody>
        </p:sp>
        <p:sp>
          <p:nvSpPr>
            <p:cNvPr id="35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36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Palatino"/>
                  <a:cs typeface="Palatino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Palatino"/>
                  <a:cs typeface="Palatino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Palatino"/>
                <a:cs typeface="Palatino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\pi(s) = \argmax_a Q(s,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18"/>
  <p:tag name="PICTUREFILESIZE" val="2083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Q(s,a) = \sum_{s'} T(s,a,s') \left[ R(s,a,s') + \gamma V(s')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13"/>
  <p:tag name="PICTUREFILESIZE" val="4127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Q(s,a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64"/>
  <p:tag name="PICTUREFILESIZE" val="729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leftarrow (1-\alpha) Q(s,a) + (\alpha) \left[ sample\right]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183"/>
  <p:tag name="ORIGWIDTH" val="379"/>
  <p:tag name="PICTUREFILESIZE" val="2768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sample = R(s,a,s') + \gamma \max_{a'}Q(s',a'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51"/>
  <p:tag name="PICTUREFILESIZE" val="3352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&#10;  f(u, n) = u + k/n&#10;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72"/>
  <p:tag name="PICTUREFILESIZE" val="1222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(s,a) \leftarrow_\alpha \textcolor{OliveGreen}{R(s,a,s') + \gamma \max_{a'} f(Q(s',a'), N(s',a'))}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5"/>
  <p:tag name="PICTUREFILESIZE" val="4730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(s,a) \leftarrow_\alpha \textcolor{OliveGreen}{R(s,a,s') + \gamma \max_{a'} Q(s',a')}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65"/>
  <p:tag name="PICTUREFILESIZE" val="3741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{\sc V}(s) = w_1 f_1(s) + w_2 f_2(s) + \ldots + w_n f_n(s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727"/>
  <p:tag name="BOXHEIGHT" val="381"/>
  <p:tag name="BOXFONT" val="10"/>
  <p:tag name="BOXWRAP" val="False"/>
  <p:tag name="WORKAROUNDTRANSPARENCYBUG" val="False"/>
  <p:tag name="ALLOWFONTSUBSTITUTION" val="False"/>
  <p:tag name="BITMAPFORMAT" val="pngmono"/>
  <p:tag name="ORIGWIDTH" val="413"/>
  <p:tag name="PICTUREFILESIZE" val="1852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{\sc Q}(s, a) = w_1 f_1(s, a) + w_2 f_2(s, a) + \ldots + w_n f_n(s, 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727"/>
  <p:tag name="BOXHEIGHT" val="381"/>
  <p:tag name="BOXFONT" val="10"/>
  <p:tag name="BOXWRAP" val="False"/>
  <p:tag name="WORKAROUNDTRANSPARENCYBUG" val="False"/>
  <p:tag name="ALLOWFONTSUBSTITUTION" val="False"/>
  <p:tag name="BITMAPFORMAT" val="pngmono"/>
  <p:tag name="ORIGWIDTH" val="467"/>
  <p:tag name="PICTUREFILESIZE" val="2333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leftarrow Q(s,a) + \alpha \left[ \mbox{difference} \right]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19"/>
  <p:tag name="PICTUREFILESIZE" val="2342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w_i \leftarrow w_i + \alpha \left[ \mbox{difference} \right] f_i(s, 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01"/>
  <p:tag name="PICTUREFILESIZE" val="2159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{\sc Q}(s, a) = w_1 f_1(s, a) + w_2 f_2(s, a) + \ldots + w_n f_n(s, 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727"/>
  <p:tag name="BOXHEIGHT" val="381"/>
  <p:tag name="BOXFONT" val="10"/>
  <p:tag name="BOXWRAP" val="False"/>
  <p:tag name="WORKAROUNDTRANSPARENCYBUG" val="False"/>
  <p:tag name="ALLOWFONTSUBSTITUTION" val="False"/>
  <p:tag name="BITMAPFORMAT" val="pngmono"/>
  <p:tag name="ORIGWIDTH" val="467"/>
  <p:tag name="PICTUREFILESIZE" val="2333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\mbox{\rm difference} = \left[ r + \gamma \max_{a'} Q(s',a') \right] - Q(s,a)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13"/>
  <p:tag name="PICTUREFILESIZE" val="3854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mathrm{\sf transition~} = (s,a,r,s')  template TPT1  env TPENV1  fore 0  back 16777215  eqnno 1"/>
  <p:tag name="FILENAME" val="TP_tmp"/>
  <p:tag name="ORIGWIDTH" val="99"/>
  <p:tag name="PICTUREFILESIZE" val="564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ack}{f_{DOT}(s,\mbox{NORTH}) = 0.5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236"/>
  <p:tag name="PICTUREFILESIZE" val="1677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ack}{f_{GST}(s,\mbox{NORTH}) = 1.0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232"/>
  <p:tag name="PICTUREFILESIZE" val="1644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r + \gamma \max_{a'} Q(s',a') = -500 + 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01"/>
  <p:tag name="PICTUREFILESIZE" val="2628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Q(s,a) = 4.0 f_{DOT}(s,a) - 1.0 f_{GST}(s,a) 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81"/>
  <p:tag name="PICTUREFILESIZE" val="2806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\mbox{difference}  = -501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79"/>
  <p:tag name="PICTUREFILESIZE" val="1061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w_{DOT} \leftarrow 4.0 + \alpha \left[ -501 \right] 0.5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67"/>
  <p:tag name="PICTUREFILESIZE" val="1696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w_{GST} \leftarrow -1.0 + \alpha \left[ -501 \right] 1.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80"/>
  <p:tag name="PICTUREFILESIZE" val="1708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Q(s,a) = 3.0 f_{DOT}(s,a) - 3.0 f_{GST}(s,a) 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81"/>
  <p:tag name="PICTUREFILESIZE" val="2924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a = \mbox{NORTH}  template TPT1  env TPENV1  fore 0  back 16777215  eqnno 1"/>
  <p:tag name="FILENAME" val="TP_tmp"/>
  <p:tag name="ORIGWIDTH" val="55"/>
  <p:tag name="PICTUREFILESIZE" val="298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r = -500  template TPT1  env TPENV1  fore 0  back 16777215  eqnno 1"/>
  <p:tag name="FILENAME" val="TP_tmp"/>
  <p:tag name="ORIGWIDTH" val="42"/>
  <p:tag name="PICTUREFILESIZE" val="214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(s,a,r,s')  template TPT1  env TPENV1  fore 0  back 16777215  eqnno 1"/>
  <p:tag name="FILENAME" val="TP_tmp"/>
  <p:tag name="ORIGWIDTH" val="42"/>
  <p:tag name="PICTUREFILESIZE" val="3487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(s,\mbox{NORTH}) = +1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01"/>
  <p:tag name="PICTUREFILESIZE" val="1285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(s',\cdot) = 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08"/>
  <p:tag name="PICTUREFILESIZE" val="912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s'  template TPT1  env TPENV1  fore 0  back 16777215  eqnno 1"/>
  <p:tag name="FILENAME" val="TP_tmp"/>
  <p:tag name="ORIGWIDTH" val="7"/>
  <p:tag name="PICTUREFILESIZE" val="105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s  template TPT1  env TPENV1  fore 0  back 16777215  eqnno 1"/>
  <p:tag name="FILENAME" val="TP_tmp"/>
  <p:tag name="ORIGWIDTH" val="4"/>
  <p:tag name="PICTUREFILESIZE" val="69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(s,a,r,s',a',r',s'',a'',r'',s''''\ldots)  template TPT1  env TPENV1  fore 0  back 16777215  eqnno 1"/>
  <p:tag name="FILENAME" val="TP_tmp"/>
  <p:tag name="ORIGWIDTH" val="142"/>
  <p:tag name="PICTUREFILESIZE" val="693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 = R(s,\pi(s),s') +  \gamma V^\pi(s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19"/>
  <p:tag name="PICTUREFILESIZE" val="2475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^\pi(s) \leftarrow (1-\alpha) V^\pi(s) + (\alpha) \textcolor{OliveGreen}{sample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5"/>
  <p:tag name="PICTUREFILESIZE" val="2578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^\pi(s) \leftarrow \sum_{s'} T(s, \pi(s), s') [R(s,\pi(s), s') + \gamma V_k^\pi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4"/>
  <p:tag name="PICTUREFILESIZE" val="4729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V^\pi(s) \leftarrow (1-\alpha) V^\pi(s) + \alpha \left[ \textcolor{Blue}{R(s,\pi(s),s') +  \gamma V^\pi(s')}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00"/>
  <p:tag name="PICTUREFILESIZE" val="39360"/>
</p:tagLst>
</file>

<file path=ppt/theme/theme1.xml><?xml version="1.0" encoding="utf-8"?>
<a:theme xmlns:a="http://schemas.openxmlformats.org/drawingml/2006/main" name="188_anca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Calibri"/>
            <a:cs typeface="Calibri"/>
          </a:defRPr>
        </a:defPPr>
      </a:lstStyle>
    </a:txDef>
  </a:objectDefaults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188_anca.thmx</Template>
  <TotalTime>58391</TotalTime>
  <Words>2620</Words>
  <Application>Microsoft Macintosh PowerPoint</Application>
  <PresentationFormat>Widescreen</PresentationFormat>
  <Paragraphs>410</Paragraphs>
  <Slides>40</Slides>
  <Notes>10</Notes>
  <HiddenSlides>0</HiddenSlides>
  <MMClips>5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Calibri</vt:lpstr>
      <vt:lpstr>Courier New</vt:lpstr>
      <vt:lpstr>Palatino</vt:lpstr>
      <vt:lpstr>Wingdings</vt:lpstr>
      <vt:lpstr>188_anca</vt:lpstr>
      <vt:lpstr>Photo Editor Photo</vt:lpstr>
      <vt:lpstr>CS 188: Artificial Intelligence </vt:lpstr>
      <vt:lpstr>Reinforcement Learning -- Overview</vt:lpstr>
      <vt:lpstr>Model-Based Reinforcement Learning</vt:lpstr>
      <vt:lpstr>Direct Evaluation</vt:lpstr>
      <vt:lpstr>Temporal Difference Value Learning</vt:lpstr>
      <vt:lpstr>Temporal Difference Value Learning</vt:lpstr>
      <vt:lpstr>Exponential Moving Average</vt:lpstr>
      <vt:lpstr>Example: Temporal Difference Value Learning</vt:lpstr>
      <vt:lpstr>Problems with TD Value Learning</vt:lpstr>
      <vt:lpstr>Reinforcement Learning -- Overview</vt:lpstr>
      <vt:lpstr>Q-Value Iteration</vt:lpstr>
      <vt:lpstr>Q-Learning</vt:lpstr>
      <vt:lpstr>Q-Learning Properties</vt:lpstr>
      <vt:lpstr>Video of Demo Q-Learning -- Crawler</vt:lpstr>
      <vt:lpstr>Reinforcement Learning -- Overview</vt:lpstr>
      <vt:lpstr>Active Reinforcement Learning</vt:lpstr>
      <vt:lpstr>Active Reinforcement Learning</vt:lpstr>
      <vt:lpstr>Exploration vs. Exploitation</vt:lpstr>
      <vt:lpstr>Video of Demo Q-learning – Manual Exploration – Bridge Grid </vt:lpstr>
      <vt:lpstr>How to Explore?</vt:lpstr>
      <vt:lpstr>Video of Demo Q-learning – Epsilon-Greedy – Crawler </vt:lpstr>
      <vt:lpstr>Exploration Functions</vt:lpstr>
      <vt:lpstr>Video of Demo Q-learning – Exploration Function – Crawler </vt:lpstr>
      <vt:lpstr>Regret</vt:lpstr>
      <vt:lpstr>Reinforcement Learning -- Overview</vt:lpstr>
      <vt:lpstr>Reinforcement Learning -- Overview</vt:lpstr>
      <vt:lpstr>Approximate Q-Learning</vt:lpstr>
      <vt:lpstr>Generalizing Across States</vt:lpstr>
      <vt:lpstr>Example: Pacman</vt:lpstr>
      <vt:lpstr>Feature-Based Representations</vt:lpstr>
      <vt:lpstr>Linear Value Functions</vt:lpstr>
      <vt:lpstr>Approximate Q-Learning</vt:lpstr>
      <vt:lpstr>Example: Q-Pacman</vt:lpstr>
      <vt:lpstr>Video of Demo Approximate Q-Learning -- Pacman</vt:lpstr>
      <vt:lpstr>Reinforcement Learning -- Overview</vt:lpstr>
      <vt:lpstr>Policy Search</vt:lpstr>
      <vt:lpstr>Policy Search</vt:lpstr>
      <vt:lpstr>Policy Search</vt:lpstr>
      <vt:lpstr>To Summarize …</vt:lpstr>
      <vt:lpstr>Next Time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Yanlai Yang</cp:lastModifiedBy>
  <cp:revision>3045</cp:revision>
  <cp:lastPrinted>2014-02-20T19:34:11Z</cp:lastPrinted>
  <dcterms:created xsi:type="dcterms:W3CDTF">2004-08-27T04:16:05Z</dcterms:created>
  <dcterms:modified xsi:type="dcterms:W3CDTF">2022-07-26T18:58:23Z</dcterms:modified>
</cp:coreProperties>
</file>