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50"/>
  </p:notesMasterIdLst>
  <p:handoutMasterIdLst>
    <p:handoutMasterId r:id="rId51"/>
  </p:handoutMasterIdLst>
  <p:sldIdLst>
    <p:sldId id="455" r:id="rId2"/>
    <p:sldId id="884" r:id="rId3"/>
    <p:sldId id="776" r:id="rId4"/>
    <p:sldId id="779" r:id="rId5"/>
    <p:sldId id="780" r:id="rId6"/>
    <p:sldId id="885" r:id="rId7"/>
    <p:sldId id="886" r:id="rId8"/>
    <p:sldId id="809" r:id="rId9"/>
    <p:sldId id="787" r:id="rId10"/>
    <p:sldId id="788" r:id="rId11"/>
    <p:sldId id="887" r:id="rId12"/>
    <p:sldId id="457" r:id="rId13"/>
    <p:sldId id="888" r:id="rId14"/>
    <p:sldId id="464" r:id="rId15"/>
    <p:sldId id="448" r:id="rId16"/>
    <p:sldId id="449" r:id="rId17"/>
    <p:sldId id="469" r:id="rId18"/>
    <p:sldId id="471" r:id="rId19"/>
    <p:sldId id="440" r:id="rId20"/>
    <p:sldId id="441" r:id="rId21"/>
    <p:sldId id="407" r:id="rId22"/>
    <p:sldId id="408" r:id="rId23"/>
    <p:sldId id="411" r:id="rId24"/>
    <p:sldId id="439" r:id="rId25"/>
    <p:sldId id="415" r:id="rId26"/>
    <p:sldId id="409" r:id="rId27"/>
    <p:sldId id="456" r:id="rId28"/>
    <p:sldId id="458" r:id="rId29"/>
    <p:sldId id="476" r:id="rId30"/>
    <p:sldId id="477" r:id="rId31"/>
    <p:sldId id="478" r:id="rId32"/>
    <p:sldId id="472" r:id="rId33"/>
    <p:sldId id="446" r:id="rId34"/>
    <p:sldId id="416" r:id="rId35"/>
    <p:sldId id="454" r:id="rId36"/>
    <p:sldId id="470" r:id="rId37"/>
    <p:sldId id="450" r:id="rId38"/>
    <p:sldId id="417" r:id="rId39"/>
    <p:sldId id="466" r:id="rId40"/>
    <p:sldId id="461" r:id="rId41"/>
    <p:sldId id="462" r:id="rId42"/>
    <p:sldId id="463" r:id="rId43"/>
    <p:sldId id="460" r:id="rId44"/>
    <p:sldId id="423" r:id="rId45"/>
    <p:sldId id="467" r:id="rId46"/>
    <p:sldId id="424" r:id="rId47"/>
    <p:sldId id="413" r:id="rId48"/>
    <p:sldId id="433" r:id="rId49"/>
  </p:sldIdLst>
  <p:sldSz cx="12192000" cy="6858000"/>
  <p:notesSz cx="7099300" cy="10234613"/>
  <p:custDataLst>
    <p:tags r:id="rId5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6B2"/>
    <a:srgbClr val="FFCCCC"/>
    <a:srgbClr val="FFCCFF"/>
    <a:srgbClr val="FFFF00"/>
    <a:srgbClr val="3333FF"/>
    <a:srgbClr val="FF3300"/>
    <a:srgbClr val="CC00CC"/>
    <a:srgbClr val="6699FF"/>
    <a:srgbClr val="CC99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37" autoAdjust="0"/>
    <p:restoredTop sz="94558" autoAdjust="0"/>
  </p:normalViewPr>
  <p:slideViewPr>
    <p:cSldViewPr>
      <p:cViewPr varScale="1">
        <p:scale>
          <a:sx n="121" d="100"/>
          <a:sy n="121" d="100"/>
        </p:scale>
        <p:origin x="103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5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0FF84380-B695-4AAA-BD6D-02A02864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64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7BDF81BA-2724-47AE-8C5A-18C6541FA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1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DF81BA-2724-47AE-8C5A-18C6541FAE5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7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now when you run into ghosts you can figure out ghosts are bad; dots are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0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DF81BA-2724-47AE-8C5A-18C6541FAE5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30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small CPTs, so not a lot of parameters to be learned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DF81BA-2724-47AE-8C5A-18C6541FAE5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29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72DA2-3CE2-4D8F-8D36-0B42681375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16CB4-232B-44FE-B9B7-35A4219F0F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E9712-67AD-4F8B-8E43-C0603CB0E6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5F2DB-5E2F-43F9-868D-96E834BECC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8590-D25A-427F-820A-B82C7A4232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C5193-1026-4794-8663-01E65A01DB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C84FA-3003-4F13-B610-A564542E36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268BA-431C-4D9E-849E-30926F9976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9A438-0B24-4EB8-B981-2260CC8E5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99CB0-FC20-4D9A-A29C-89F5F9414B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93E6A-B6F6-4BDF-AD15-C93DDC5582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DBD443E1-4B43-4BA2-A59F-0DCD9251A8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23.xml"/><Relationship Id="rId7" Type="http://schemas.openxmlformats.org/officeDocument/2006/relationships/image" Target="../media/image3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42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44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3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9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48.png"/><Relationship Id="rId5" Type="http://schemas.openxmlformats.org/officeDocument/2006/relationships/tags" Target="../tags/tag34.xml"/><Relationship Id="rId10" Type="http://schemas.openxmlformats.org/officeDocument/2006/relationships/image" Target="../media/image47.png"/><Relationship Id="rId4" Type="http://schemas.openxmlformats.org/officeDocument/2006/relationships/tags" Target="../tags/tag33.xml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9.xml"/><Relationship Id="rId7" Type="http://schemas.openxmlformats.org/officeDocument/2006/relationships/image" Target="../media/image51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0.xml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tags" Target="../tags/tag42.xml"/><Relationship Id="rId16" Type="http://schemas.openxmlformats.org/officeDocument/2006/relationships/image" Target="../media/image61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56.png"/><Relationship Id="rId5" Type="http://schemas.openxmlformats.org/officeDocument/2006/relationships/tags" Target="../tags/tag45.xml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tags" Target="../tags/tag4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emf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8.emf"/><Relationship Id="rId11" Type="http://schemas.openxmlformats.org/officeDocument/2006/relationships/image" Target="../media/image73.png"/><Relationship Id="rId5" Type="http://schemas.openxmlformats.org/officeDocument/2006/relationships/image" Target="../media/image67.emf"/><Relationship Id="rId10" Type="http://schemas.openxmlformats.org/officeDocument/2006/relationships/image" Target="../media/image72.emf"/><Relationship Id="rId4" Type="http://schemas.openxmlformats.org/officeDocument/2006/relationships/image" Target="../media/image66.png"/><Relationship Id="rId9" Type="http://schemas.openxmlformats.org/officeDocument/2006/relationships/image" Target="../media/image7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1.png"/><Relationship Id="rId26" Type="http://schemas.openxmlformats.org/officeDocument/2006/relationships/image" Target="../media/image74.png"/><Relationship Id="rId3" Type="http://schemas.openxmlformats.org/officeDocument/2006/relationships/tags" Target="../tags/tag56.xml"/><Relationship Id="rId21" Type="http://schemas.openxmlformats.org/officeDocument/2006/relationships/image" Target="../media/image84.png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2" Type="http://schemas.openxmlformats.org/officeDocument/2006/relationships/tags" Target="../tags/tag55.xml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24" Type="http://schemas.openxmlformats.org/officeDocument/2006/relationships/image" Target="../media/image87.png"/><Relationship Id="rId5" Type="http://schemas.openxmlformats.org/officeDocument/2006/relationships/tags" Target="../tags/tag58.xml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10" Type="http://schemas.openxmlformats.org/officeDocument/2006/relationships/tags" Target="../tags/tag63.xml"/><Relationship Id="rId19" Type="http://schemas.openxmlformats.org/officeDocument/2006/relationships/image" Target="../media/image82.png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image" Target="../media/image77.png"/><Relationship Id="rId22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74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6.xml"/><Relationship Id="rId10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70.xml"/><Relationship Id="rId7" Type="http://schemas.openxmlformats.org/officeDocument/2006/relationships/image" Target="../media/image101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10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9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tags" Target="../tags/tag74.xml"/><Relationship Id="rId7" Type="http://schemas.openxmlformats.org/officeDocument/2006/relationships/image" Target="../media/image104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8.png"/><Relationship Id="rId5" Type="http://schemas.openxmlformats.org/officeDocument/2006/relationships/tags" Target="../tags/tag76.xml"/><Relationship Id="rId10" Type="http://schemas.openxmlformats.org/officeDocument/2006/relationships/image" Target="../media/image107.png"/><Relationship Id="rId4" Type="http://schemas.openxmlformats.org/officeDocument/2006/relationships/tags" Target="../tags/tag75.xml"/><Relationship Id="rId9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13.png"/><Relationship Id="rId3" Type="http://schemas.openxmlformats.org/officeDocument/2006/relationships/tags" Target="../tags/tag7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2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111.png"/><Relationship Id="rId5" Type="http://schemas.openxmlformats.org/officeDocument/2006/relationships/tags" Target="../tags/tag81.xml"/><Relationship Id="rId10" Type="http://schemas.openxmlformats.org/officeDocument/2006/relationships/image" Target="../media/image110.png"/><Relationship Id="rId4" Type="http://schemas.openxmlformats.org/officeDocument/2006/relationships/tags" Target="../tags/tag80.xml"/><Relationship Id="rId9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75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tags" Target="../tags/tag87.xml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9.png"/><Relationship Id="rId5" Type="http://schemas.openxmlformats.org/officeDocument/2006/relationships/tags" Target="../tags/tag89.xml"/><Relationship Id="rId10" Type="http://schemas.openxmlformats.org/officeDocument/2006/relationships/image" Target="../media/image118.png"/><Relationship Id="rId4" Type="http://schemas.openxmlformats.org/officeDocument/2006/relationships/tags" Target="../tags/tag88.xml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9.xml"/><Relationship Id="rId18" Type="http://schemas.openxmlformats.org/officeDocument/2006/relationships/image" Target="../media/image14.png"/><Relationship Id="rId26" Type="http://schemas.openxmlformats.org/officeDocument/2006/relationships/image" Target="../media/image4.png"/><Relationship Id="rId3" Type="http://schemas.openxmlformats.org/officeDocument/2006/relationships/tags" Target="../tags/tag9.xml"/><Relationship Id="rId21" Type="http://schemas.openxmlformats.org/officeDocument/2006/relationships/image" Target="../media/image17.png"/><Relationship Id="rId34" Type="http://schemas.openxmlformats.org/officeDocument/2006/relationships/image" Target="../media/image26.png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image" Target="../media/image13.png"/><Relationship Id="rId25" Type="http://schemas.openxmlformats.org/officeDocument/2006/relationships/image" Target="../media/image3.png"/><Relationship Id="rId33" Type="http://schemas.openxmlformats.org/officeDocument/2006/relationships/image" Target="../media/image25.png"/><Relationship Id="rId2" Type="http://schemas.openxmlformats.org/officeDocument/2006/relationships/tags" Target="../tags/tag8.xml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16.png"/><Relationship Id="rId29" Type="http://schemas.openxmlformats.org/officeDocument/2006/relationships/image" Target="../media/image21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image" Target="../media/image20.png"/><Relationship Id="rId32" Type="http://schemas.openxmlformats.org/officeDocument/2006/relationships/image" Target="../media/image24.png"/><Relationship Id="rId5" Type="http://schemas.openxmlformats.org/officeDocument/2006/relationships/tags" Target="../tags/tag11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9.png"/><Relationship Id="rId28" Type="http://schemas.openxmlformats.org/officeDocument/2006/relationships/image" Target="../media/image6.png"/><Relationship Id="rId10" Type="http://schemas.openxmlformats.org/officeDocument/2006/relationships/tags" Target="../tags/tag16.xml"/><Relationship Id="rId19" Type="http://schemas.openxmlformats.org/officeDocument/2006/relationships/image" Target="../media/image15.png"/><Relationship Id="rId31" Type="http://schemas.openxmlformats.org/officeDocument/2006/relationships/image" Target="../media/image23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image" Target="../media/image18.png"/><Relationship Id="rId27" Type="http://schemas.openxmlformats.org/officeDocument/2006/relationships/image" Target="../media/image5.png"/><Relationship Id="rId30" Type="http://schemas.openxmlformats.org/officeDocument/2006/relationships/image" Target="../media/image22.png"/><Relationship Id="rId8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ML Basics, Naïve Bayes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1625677"/>
            <a:ext cx="7315200" cy="4124379"/>
          </a:xfrm>
          <a:prstGeom prst="rect">
            <a:avLst/>
          </a:prstGeom>
          <a:noFill/>
        </p:spPr>
      </p:pic>
      <p:pic>
        <p:nvPicPr>
          <p:cNvPr id="8" name="Picture 2" descr="C:\Users\Dan\Dropbox\Office\CS 188\Ketrina Art\Learning I\Lecture20-MachineLearning.png"/>
          <p:cNvPicPr>
            <a:picLocks noChangeAspect="1" noChangeArrowheads="1"/>
          </p:cNvPicPr>
          <p:nvPr/>
        </p:nvPicPr>
        <p:blipFill>
          <a:blip r:embed="rId4" cstate="print"/>
          <a:srcRect l="27083" t="8626" r="41667" b="71054"/>
          <a:stretch>
            <a:fillRect/>
          </a:stretch>
        </p:blipFill>
        <p:spPr bwMode="auto">
          <a:xfrm>
            <a:off x="4329545" y="1981200"/>
            <a:ext cx="2909455" cy="1066800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1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Pieter </a:t>
            </a:r>
            <a:r>
              <a:rPr lang="en-US" sz="2400" dirty="0" err="1">
                <a:latin typeface="Calibri"/>
                <a:cs typeface="Calibri"/>
              </a:rPr>
              <a:t>Abbeel</a:t>
            </a:r>
            <a:r>
              <a:rPr lang="en-US" sz="2400" dirty="0">
                <a:latin typeface="Calibri"/>
                <a:cs typeface="Calibri"/>
              </a:rPr>
              <a:t> 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200" dirty="0">
                <a:latin typeface="Calibri"/>
                <a:cs typeface="Calibri"/>
              </a:rPr>
              <a:t>[These slides were created by Dan Klein, Pieter </a:t>
            </a:r>
            <a:r>
              <a:rPr lang="en-US" sz="1200" dirty="0" err="1">
                <a:latin typeface="Calibri"/>
                <a:cs typeface="Calibri"/>
              </a:rPr>
              <a:t>Abbeel</a:t>
            </a:r>
            <a:r>
              <a:rPr lang="en-US" sz="1200" dirty="0">
                <a:latin typeface="Calibri"/>
                <a:cs typeface="Calibri"/>
              </a:rPr>
              <a:t>, Anca </a:t>
            </a:r>
            <a:r>
              <a:rPr lang="en-US" sz="1200" dirty="0" err="1">
                <a:latin typeface="Calibri"/>
                <a:cs typeface="Calibri"/>
              </a:rPr>
              <a:t>Dragang</a:t>
            </a:r>
            <a:r>
              <a:rPr lang="en-US" sz="1200" dirty="0">
                <a:latin typeface="Calibri"/>
                <a:cs typeface="Calibri"/>
              </a:rPr>
              <a:t>, Sergey Levine, with some materials from A. </a:t>
            </a:r>
            <a:r>
              <a:rPr lang="en-US" sz="1200" dirty="0" err="1">
                <a:latin typeface="Calibri"/>
                <a:cs typeface="Calibri"/>
              </a:rPr>
              <a:t>Farhadi</a:t>
            </a:r>
            <a:r>
              <a:rPr lang="en-US" sz="1200" dirty="0">
                <a:latin typeface="Calibri"/>
                <a:cs typeface="Calibri"/>
              </a:rPr>
              <a:t>.  All CS188 materials are at http://ai.berkeley.edu.]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Simplest policy search:</a:t>
            </a:r>
          </a:p>
          <a:p>
            <a:pPr lvl="1"/>
            <a:r>
              <a:rPr lang="en-US" sz="2400" dirty="0"/>
              <a:t>Start with an initial linear value function or Q-function</a:t>
            </a:r>
          </a:p>
          <a:p>
            <a:pPr lvl="1"/>
            <a:r>
              <a:rPr lang="en-US" sz="2400" dirty="0"/>
              <a:t>Nudge each feature weight up and down and see if your policy is better than before</a:t>
            </a:r>
          </a:p>
          <a:p>
            <a:pPr lvl="1"/>
            <a:endParaRPr lang="en-US" sz="2400" dirty="0"/>
          </a:p>
          <a:p>
            <a:r>
              <a:rPr lang="en-US" sz="2800" dirty="0"/>
              <a:t>Problems:</a:t>
            </a:r>
          </a:p>
          <a:p>
            <a:pPr lvl="1"/>
            <a:r>
              <a:rPr lang="en-US" sz="2400" dirty="0"/>
              <a:t>How do we tell the policy got better?</a:t>
            </a:r>
          </a:p>
          <a:p>
            <a:pPr lvl="1"/>
            <a:r>
              <a:rPr lang="en-US" sz="2400" dirty="0"/>
              <a:t>Need to run many sample episodes!</a:t>
            </a:r>
          </a:p>
          <a:p>
            <a:pPr lvl="1"/>
            <a:r>
              <a:rPr lang="en-US" sz="2400" dirty="0"/>
              <a:t>If there are a lot of features, this can be impractical</a:t>
            </a:r>
          </a:p>
          <a:p>
            <a:pPr lvl="1"/>
            <a:endParaRPr lang="en-US" sz="2400" dirty="0"/>
          </a:p>
          <a:p>
            <a:r>
              <a:rPr lang="en-US" sz="2800" dirty="0"/>
              <a:t>Better methods exploit </a:t>
            </a:r>
            <a:r>
              <a:rPr lang="en-US" sz="2800" dirty="0" err="1"/>
              <a:t>lookahead</a:t>
            </a:r>
            <a:r>
              <a:rPr lang="en-US" sz="2800" dirty="0"/>
              <a:t> structure, sample wisely, change multiple parameters…</a:t>
            </a:r>
          </a:p>
        </p:txBody>
      </p:sp>
    </p:spTree>
    <p:extLst>
      <p:ext uri="{BB962C8B-B14F-4D97-AF65-F5344CB8AC3E}">
        <p14:creationId xmlns:p14="http://schemas.microsoft.com/office/powerpoint/2010/main" val="6400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To Summarize …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Machine Learning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0DF1D2-0410-1E18-F9D8-DDC9FE73F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1752600"/>
            <a:ext cx="7315200" cy="4124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Machine Learning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595436"/>
            <a:ext cx="10363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Up until now: how use a model to make optimal decisions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Machine learning: how to acquire a model from data / experience</a:t>
            </a:r>
          </a:p>
          <a:p>
            <a:pPr lvl="1" eaLnBrk="1" hangingPunct="1"/>
            <a:r>
              <a:rPr lang="en-US" sz="2400" dirty="0"/>
              <a:t>Learning parameters (e.g. probabilities)</a:t>
            </a:r>
          </a:p>
          <a:p>
            <a:pPr lvl="1" eaLnBrk="1" hangingPunct="1"/>
            <a:r>
              <a:rPr lang="en-US" sz="2400" dirty="0"/>
              <a:t>Learning structure (e.g. BN graphs)</a:t>
            </a:r>
          </a:p>
          <a:p>
            <a:pPr lvl="1" eaLnBrk="1" hangingPunct="1"/>
            <a:r>
              <a:rPr lang="en-US" sz="2400" dirty="0"/>
              <a:t>Learning hidden concepts (e.g. clustering)</a:t>
            </a:r>
          </a:p>
          <a:p>
            <a:pPr lvl="1" eaLnBrk="1" hangingPunct="1"/>
            <a:endParaRPr lang="en-US" sz="2400" dirty="0"/>
          </a:p>
          <a:p>
            <a:r>
              <a:rPr lang="en-US" sz="2800" dirty="0"/>
              <a:t>Today: model-based classification with Naive </a:t>
            </a:r>
            <a:r>
              <a:rPr lang="en-US" sz="2800" dirty="0" err="1"/>
              <a:t>Bayes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7779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174750"/>
            <a:ext cx="5681935" cy="50736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Spam Filter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5532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Input: an email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Output: spam/ham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Setup: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Get a large collection of example emails, each labeled “spam” or “ham”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Note: someone has to hand label all this data!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Want to learn to predict labels of new, future emails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Features: The attributes used to make the ham / spam decision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Words: FREE!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Text Patterns: $</a:t>
            </a:r>
            <a:r>
              <a:rPr lang="en-US" sz="2000" dirty="0" err="1"/>
              <a:t>dd</a:t>
            </a:r>
            <a:r>
              <a:rPr lang="en-US" sz="2000" dirty="0"/>
              <a:t>, CAPS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Non-text: </a:t>
            </a:r>
            <a:r>
              <a:rPr lang="en-US" sz="2000" dirty="0" err="1"/>
              <a:t>SenderInContacts</a:t>
            </a:r>
            <a:r>
              <a:rPr lang="en-US" sz="2000" dirty="0"/>
              <a:t>, </a:t>
            </a:r>
            <a:r>
              <a:rPr lang="en-US" sz="2000" dirty="0" err="1"/>
              <a:t>WidelyBroadcast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…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8001000" y="1447800"/>
            <a:ext cx="3581400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Dear Sir.</a:t>
            </a:r>
          </a:p>
          <a:p>
            <a:endParaRPr lang="en-US" sz="1600">
              <a:latin typeface="Calibri"/>
              <a:cs typeface="Calibri"/>
            </a:endParaRPr>
          </a:p>
          <a:p>
            <a:r>
              <a:rPr lang="en-US" sz="1600">
                <a:latin typeface="Calibri"/>
                <a:cs typeface="Calibri"/>
              </a:rPr>
              <a:t>First, I must solicit your confidence in this transaction, this is by virture of its nature as being utterly confidencial and top secret. …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8001000" y="3048000"/>
            <a:ext cx="3505200" cy="1815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TO BE REMOVED FROM FUTURE MAILINGS, SIMPLY REPLY TO THIS MESSAGE AND PUT "REMOVE" IN THE SUBJECT.</a:t>
            </a:r>
          </a:p>
          <a:p>
            <a:endParaRPr lang="en-US" sz="1600">
              <a:latin typeface="Calibri"/>
              <a:cs typeface="Calibri"/>
            </a:endParaRPr>
          </a:p>
          <a:p>
            <a:r>
              <a:rPr lang="en-US" sz="1600">
                <a:latin typeface="Calibri"/>
                <a:cs typeface="Calibri"/>
              </a:rPr>
              <a:t>99  MILLION EMAIL ADDRESSES</a:t>
            </a:r>
          </a:p>
          <a:p>
            <a:r>
              <a:rPr lang="en-US" sz="1600">
                <a:latin typeface="Calibri"/>
                <a:cs typeface="Calibri"/>
              </a:rPr>
              <a:t>  FOR ONLY $99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8001000" y="4876800"/>
            <a:ext cx="3505200" cy="1815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Ok, Iknow this is blatantly OT but I'm beginning to go insane. Had an old Dell Dimension XPS sitting in the corner and decided to put it to use, I know it was working pre being stuck in the corner, but when I plugged it in, hit the power nothing happened.</a:t>
            </a:r>
          </a:p>
        </p:txBody>
      </p:sp>
      <p:sp>
        <p:nvSpPr>
          <p:cNvPr id="1282055" name="Freeform 7"/>
          <p:cNvSpPr>
            <a:spLocks/>
          </p:cNvSpPr>
          <p:nvPr/>
        </p:nvSpPr>
        <p:spPr bwMode="auto">
          <a:xfrm>
            <a:off x="7061200" y="5334000"/>
            <a:ext cx="635000" cy="457200"/>
          </a:xfrm>
          <a:custGeom>
            <a:avLst/>
            <a:gdLst>
              <a:gd name="T0" fmla="*/ 2147483647 w 248"/>
              <a:gd name="T1" fmla="*/ 2147483647 h 144"/>
              <a:gd name="T2" fmla="*/ 2147483647 w 248"/>
              <a:gd name="T3" fmla="*/ 0 h 144"/>
              <a:gd name="T4" fmla="*/ 2147483647 w 248"/>
              <a:gd name="T5" fmla="*/ 2147483647 h 144"/>
              <a:gd name="T6" fmla="*/ 0 w 248"/>
              <a:gd name="T7" fmla="*/ 2147483647 h 144"/>
              <a:gd name="T8" fmla="*/ 2147483647 w 248"/>
              <a:gd name="T9" fmla="*/ 2147483647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144"/>
              <a:gd name="T17" fmla="*/ 248 w 24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144">
                <a:moveTo>
                  <a:pt x="77" y="144"/>
                </a:moveTo>
                <a:lnTo>
                  <a:pt x="248" y="0"/>
                </a:lnTo>
                <a:lnTo>
                  <a:pt x="86" y="94"/>
                </a:lnTo>
                <a:lnTo>
                  <a:pt x="0" y="51"/>
                </a:lnTo>
                <a:lnTo>
                  <a:pt x="77" y="144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2056" name="Freeform 8"/>
          <p:cNvSpPr>
            <a:spLocks/>
          </p:cNvSpPr>
          <p:nvPr/>
        </p:nvSpPr>
        <p:spPr bwMode="auto">
          <a:xfrm>
            <a:off x="7165975" y="1905000"/>
            <a:ext cx="454025" cy="457200"/>
          </a:xfrm>
          <a:custGeom>
            <a:avLst/>
            <a:gdLst>
              <a:gd name="T0" fmla="*/ 0 w 409"/>
              <a:gd name="T1" fmla="*/ 2147483647 h 412"/>
              <a:gd name="T2" fmla="*/ 2147483647 w 409"/>
              <a:gd name="T3" fmla="*/ 2147483647 h 412"/>
              <a:gd name="T4" fmla="*/ 2147483647 w 409"/>
              <a:gd name="T5" fmla="*/ 2147483647 h 412"/>
              <a:gd name="T6" fmla="*/ 2147483647 w 409"/>
              <a:gd name="T7" fmla="*/ 2147483647 h 412"/>
              <a:gd name="T8" fmla="*/ 2147483647 w 409"/>
              <a:gd name="T9" fmla="*/ 2147483647 h 412"/>
              <a:gd name="T10" fmla="*/ 2147483647 w 409"/>
              <a:gd name="T11" fmla="*/ 2147483647 h 412"/>
              <a:gd name="T12" fmla="*/ 2147483647 w 409"/>
              <a:gd name="T13" fmla="*/ 2147483647 h 412"/>
              <a:gd name="T14" fmla="*/ 2147483647 w 409"/>
              <a:gd name="T15" fmla="*/ 2147483647 h 412"/>
              <a:gd name="T16" fmla="*/ 2147483647 w 409"/>
              <a:gd name="T17" fmla="*/ 2147483647 h 412"/>
              <a:gd name="T18" fmla="*/ 2147483647 w 409"/>
              <a:gd name="T19" fmla="*/ 0 h 412"/>
              <a:gd name="T20" fmla="*/ 2147483647 w 409"/>
              <a:gd name="T21" fmla="*/ 2147483647 h 412"/>
              <a:gd name="T22" fmla="*/ 2147483647 w 409"/>
              <a:gd name="T23" fmla="*/ 0 h 412"/>
              <a:gd name="T24" fmla="*/ 0 w 409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412"/>
              <a:gd name="T41" fmla="*/ 409 w 409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412">
                <a:moveTo>
                  <a:pt x="0" y="59"/>
                </a:moveTo>
                <a:lnTo>
                  <a:pt x="160" y="220"/>
                </a:lnTo>
                <a:lnTo>
                  <a:pt x="16" y="364"/>
                </a:lnTo>
                <a:lnTo>
                  <a:pt x="64" y="412"/>
                </a:lnTo>
                <a:lnTo>
                  <a:pt x="208" y="268"/>
                </a:lnTo>
                <a:lnTo>
                  <a:pt x="352" y="412"/>
                </a:lnTo>
                <a:lnTo>
                  <a:pt x="400" y="364"/>
                </a:lnTo>
                <a:lnTo>
                  <a:pt x="256" y="220"/>
                </a:lnTo>
                <a:lnTo>
                  <a:pt x="409" y="59"/>
                </a:lnTo>
                <a:lnTo>
                  <a:pt x="355" y="0"/>
                </a:lnTo>
                <a:lnTo>
                  <a:pt x="208" y="172"/>
                </a:lnTo>
                <a:lnTo>
                  <a:pt x="54" y="0"/>
                </a:lnTo>
                <a:lnTo>
                  <a:pt x="0" y="59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2057" name="Freeform 9"/>
          <p:cNvSpPr>
            <a:spLocks/>
          </p:cNvSpPr>
          <p:nvPr/>
        </p:nvSpPr>
        <p:spPr bwMode="auto">
          <a:xfrm>
            <a:off x="7162800" y="3505200"/>
            <a:ext cx="454025" cy="457200"/>
          </a:xfrm>
          <a:custGeom>
            <a:avLst/>
            <a:gdLst>
              <a:gd name="T0" fmla="*/ 0 w 409"/>
              <a:gd name="T1" fmla="*/ 2147483647 h 412"/>
              <a:gd name="T2" fmla="*/ 2147483647 w 409"/>
              <a:gd name="T3" fmla="*/ 2147483647 h 412"/>
              <a:gd name="T4" fmla="*/ 2147483647 w 409"/>
              <a:gd name="T5" fmla="*/ 2147483647 h 412"/>
              <a:gd name="T6" fmla="*/ 2147483647 w 409"/>
              <a:gd name="T7" fmla="*/ 2147483647 h 412"/>
              <a:gd name="T8" fmla="*/ 2147483647 w 409"/>
              <a:gd name="T9" fmla="*/ 2147483647 h 412"/>
              <a:gd name="T10" fmla="*/ 2147483647 w 409"/>
              <a:gd name="T11" fmla="*/ 2147483647 h 412"/>
              <a:gd name="T12" fmla="*/ 2147483647 w 409"/>
              <a:gd name="T13" fmla="*/ 2147483647 h 412"/>
              <a:gd name="T14" fmla="*/ 2147483647 w 409"/>
              <a:gd name="T15" fmla="*/ 2147483647 h 412"/>
              <a:gd name="T16" fmla="*/ 2147483647 w 409"/>
              <a:gd name="T17" fmla="*/ 2147483647 h 412"/>
              <a:gd name="T18" fmla="*/ 2147483647 w 409"/>
              <a:gd name="T19" fmla="*/ 0 h 412"/>
              <a:gd name="T20" fmla="*/ 2147483647 w 409"/>
              <a:gd name="T21" fmla="*/ 2147483647 h 412"/>
              <a:gd name="T22" fmla="*/ 2147483647 w 409"/>
              <a:gd name="T23" fmla="*/ 0 h 412"/>
              <a:gd name="T24" fmla="*/ 0 w 409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412"/>
              <a:gd name="T41" fmla="*/ 409 w 409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412">
                <a:moveTo>
                  <a:pt x="0" y="59"/>
                </a:moveTo>
                <a:lnTo>
                  <a:pt x="160" y="220"/>
                </a:lnTo>
                <a:lnTo>
                  <a:pt x="16" y="364"/>
                </a:lnTo>
                <a:lnTo>
                  <a:pt x="64" y="412"/>
                </a:lnTo>
                <a:lnTo>
                  <a:pt x="208" y="268"/>
                </a:lnTo>
                <a:lnTo>
                  <a:pt x="352" y="412"/>
                </a:lnTo>
                <a:lnTo>
                  <a:pt x="400" y="364"/>
                </a:lnTo>
                <a:lnTo>
                  <a:pt x="256" y="220"/>
                </a:lnTo>
                <a:lnTo>
                  <a:pt x="409" y="59"/>
                </a:lnTo>
                <a:lnTo>
                  <a:pt x="355" y="0"/>
                </a:lnTo>
                <a:lnTo>
                  <a:pt x="208" y="172"/>
                </a:lnTo>
                <a:lnTo>
                  <a:pt x="54" y="0"/>
                </a:lnTo>
                <a:lnTo>
                  <a:pt x="0" y="59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2055" grpId="0" animBg="1"/>
      <p:bldP spid="1282056" grpId="0" animBg="1"/>
      <p:bldP spid="12820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Example: Digit Recognition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70037"/>
            <a:ext cx="8001000" cy="4525963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/>
                <a:cs typeface="Calibri"/>
              </a:rPr>
              <a:t>Input: images / pixel grids</a:t>
            </a: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Output: a digit 0-9</a:t>
            </a: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Setup: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Get a large collection of example images, each labeled with a digit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Note: someone has to hand label all this data!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Want to learn to predict labels of new, future digit images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Features: </a:t>
            </a:r>
            <a:r>
              <a:rPr lang="en-US" sz="2000" dirty="0">
                <a:latin typeface="Calibri"/>
                <a:cs typeface="Calibri"/>
              </a:rPr>
              <a:t>The attributes used to make the digit decision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Pixels: (6,8)=ON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Shape Patterns: </a:t>
            </a:r>
            <a:r>
              <a:rPr lang="en-US" sz="2000" dirty="0" err="1">
                <a:latin typeface="Calibri"/>
                <a:cs typeface="Calibri"/>
              </a:rPr>
              <a:t>NumComponents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AspectRatio</a:t>
            </a:r>
            <a:r>
              <a:rPr lang="en-US" sz="2000" dirty="0">
                <a:latin typeface="Calibri"/>
                <a:cs typeface="Calibri"/>
              </a:rPr>
              <a:t>, </a:t>
            </a:r>
            <a:r>
              <a:rPr lang="en-US" sz="2000" dirty="0" err="1">
                <a:latin typeface="Calibri"/>
                <a:cs typeface="Calibri"/>
              </a:rPr>
              <a:t>NumLoops</a:t>
            </a: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7400" y="1676400"/>
            <a:ext cx="508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01200" y="2514600"/>
            <a:ext cx="544513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55162" y="4267200"/>
            <a:ext cx="655638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93262" y="5414962"/>
            <a:ext cx="61753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01200" y="3352800"/>
            <a:ext cx="61753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Box 74"/>
          <p:cNvSpPr txBox="1">
            <a:spLocks noChangeArrowheads="1"/>
          </p:cNvSpPr>
          <p:nvPr/>
        </p:nvSpPr>
        <p:spPr bwMode="auto">
          <a:xfrm>
            <a:off x="10896600" y="17526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/>
                <a:cs typeface="Calibri"/>
              </a:rPr>
              <a:t>0</a:t>
            </a:r>
          </a:p>
        </p:txBody>
      </p:sp>
      <p:sp>
        <p:nvSpPr>
          <p:cNvPr id="10250" name="TextBox 75"/>
          <p:cNvSpPr txBox="1">
            <a:spLocks noChangeArrowheads="1"/>
          </p:cNvSpPr>
          <p:nvPr/>
        </p:nvSpPr>
        <p:spPr bwMode="auto">
          <a:xfrm>
            <a:off x="10896600" y="25908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/>
                <a:cs typeface="Calibri"/>
              </a:rPr>
              <a:t>1</a:t>
            </a:r>
          </a:p>
        </p:txBody>
      </p:sp>
      <p:sp>
        <p:nvSpPr>
          <p:cNvPr id="10251" name="TextBox 76"/>
          <p:cNvSpPr txBox="1">
            <a:spLocks noChangeArrowheads="1"/>
          </p:cNvSpPr>
          <p:nvPr/>
        </p:nvSpPr>
        <p:spPr bwMode="auto">
          <a:xfrm>
            <a:off x="10896600" y="35052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/>
                <a:cs typeface="Calibri"/>
              </a:rPr>
              <a:t>2</a:t>
            </a:r>
          </a:p>
        </p:txBody>
      </p:sp>
      <p:sp>
        <p:nvSpPr>
          <p:cNvPr id="10252" name="TextBox 77"/>
          <p:cNvSpPr txBox="1">
            <a:spLocks noChangeArrowheads="1"/>
          </p:cNvSpPr>
          <p:nvPr/>
        </p:nvSpPr>
        <p:spPr bwMode="auto">
          <a:xfrm>
            <a:off x="10896600" y="4419600"/>
            <a:ext cx="38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/>
                <a:cs typeface="Calibri"/>
              </a:rPr>
              <a:t>1</a:t>
            </a:r>
          </a:p>
        </p:txBody>
      </p:sp>
      <p:sp>
        <p:nvSpPr>
          <p:cNvPr id="10253" name="TextBox 78"/>
          <p:cNvSpPr txBox="1">
            <a:spLocks noChangeArrowheads="1"/>
          </p:cNvSpPr>
          <p:nvPr/>
        </p:nvSpPr>
        <p:spPr bwMode="auto">
          <a:xfrm>
            <a:off x="10820400" y="5567362"/>
            <a:ext cx="60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/>
                <a:cs typeface="Calibri"/>
              </a:rPr>
              <a:t>??</a:t>
            </a: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EF210F4F-1441-4339-AE97-AD89E5A0FB94}"/>
              </a:ext>
            </a:extLst>
          </p:cNvPr>
          <p:cNvGrpSpPr>
            <a:grpSpLocks/>
          </p:cNvGrpSpPr>
          <p:nvPr/>
        </p:nvGrpSpPr>
        <p:grpSpPr bwMode="auto">
          <a:xfrm>
            <a:off x="7173913" y="1366266"/>
            <a:ext cx="1676400" cy="1570038"/>
            <a:chOff x="3168" y="1584"/>
            <a:chExt cx="1536" cy="1536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84D7CBED-68BD-4231-A286-A646AC38B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ADFDF1F-F4A9-4832-8B20-BE1DB4179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C797BD7A-2D63-4D9F-878E-D94749261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Rectangle 12">
              <a:extLst>
                <a:ext uri="{FF2B5EF4-FFF2-40B4-BE49-F238E27FC236}">
                  <a16:creationId xmlns:a16="http://schemas.microsoft.com/office/drawing/2014/main" id="{1CA132FC-EB4C-4403-B222-DFA5A0F5F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72D260AA-066C-4B6E-804E-EB894AC9B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039C553F-9182-4943-91AF-E34E1ACB1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C0C596E0-34DF-45AF-990C-604511552A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7256F86-BA65-467F-B115-63F1BFF09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7CAF1456-40CD-43E8-AD20-169F39F90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18">
              <a:extLst>
                <a:ext uri="{FF2B5EF4-FFF2-40B4-BE49-F238E27FC236}">
                  <a16:creationId xmlns:a16="http://schemas.microsoft.com/office/drawing/2014/main" id="{3D2691A8-FADD-4F36-9F66-7662EB9C1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19">
              <a:extLst>
                <a:ext uri="{FF2B5EF4-FFF2-40B4-BE49-F238E27FC236}">
                  <a16:creationId xmlns:a16="http://schemas.microsoft.com/office/drawing/2014/main" id="{CE740500-5C12-4BB7-A883-0022CF15B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0">
              <a:extLst>
                <a:ext uri="{FF2B5EF4-FFF2-40B4-BE49-F238E27FC236}">
                  <a16:creationId xmlns:a16="http://schemas.microsoft.com/office/drawing/2014/main" id="{9E77C68B-AB84-4C59-83AB-08772A338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Rectangle 21">
              <a:extLst>
                <a:ext uri="{FF2B5EF4-FFF2-40B4-BE49-F238E27FC236}">
                  <a16:creationId xmlns:a16="http://schemas.microsoft.com/office/drawing/2014/main" id="{E4593704-2C75-473E-8A65-A1C3A1816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id="{05789372-5DA0-42C3-A4C5-4A159116E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E5CBDF6E-B268-45D4-AEF2-C78E8A238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24">
              <a:extLst>
                <a:ext uri="{FF2B5EF4-FFF2-40B4-BE49-F238E27FC236}">
                  <a16:creationId xmlns:a16="http://schemas.microsoft.com/office/drawing/2014/main" id="{BCCBE5AD-8373-4F61-B71F-DBF217AC3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DE0A6A24-2151-4917-8D8B-BAB3DACF3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26">
              <a:extLst>
                <a:ext uri="{FF2B5EF4-FFF2-40B4-BE49-F238E27FC236}">
                  <a16:creationId xmlns:a16="http://schemas.microsoft.com/office/drawing/2014/main" id="{7AD4A51E-AE78-410A-9FD9-A0BE464F1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D8503096-A3BC-4EDC-852A-715CFB936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475068EC-44EF-4320-8AA8-223C46F19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9D17EDEE-B2A6-435F-A5E9-983B211E6B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30">
              <a:extLst>
                <a:ext uri="{FF2B5EF4-FFF2-40B4-BE49-F238E27FC236}">
                  <a16:creationId xmlns:a16="http://schemas.microsoft.com/office/drawing/2014/main" id="{48ECD17B-E290-4A8C-9410-E02B6E72A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31">
              <a:extLst>
                <a:ext uri="{FF2B5EF4-FFF2-40B4-BE49-F238E27FC236}">
                  <a16:creationId xmlns:a16="http://schemas.microsoft.com/office/drawing/2014/main" id="{7A7C39B9-BFB6-4B7A-9B08-2D57BB90BB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32">
              <a:extLst>
                <a:ext uri="{FF2B5EF4-FFF2-40B4-BE49-F238E27FC236}">
                  <a16:creationId xmlns:a16="http://schemas.microsoft.com/office/drawing/2014/main" id="{1E670FD8-50E0-4963-AB8E-12B7C6D8F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D577CA98-130F-401F-9CF4-BBE944377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Rectangle 34">
              <a:extLst>
                <a:ext uri="{FF2B5EF4-FFF2-40B4-BE49-F238E27FC236}">
                  <a16:creationId xmlns:a16="http://schemas.microsoft.com/office/drawing/2014/main" id="{384B8271-AD97-4873-A2A1-8B091D69D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Rectangle 35">
              <a:extLst>
                <a:ext uri="{FF2B5EF4-FFF2-40B4-BE49-F238E27FC236}">
                  <a16:creationId xmlns:a16="http://schemas.microsoft.com/office/drawing/2014/main" id="{31A4F751-266E-4296-930B-9A31F6C5D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36">
              <a:extLst>
                <a:ext uri="{FF2B5EF4-FFF2-40B4-BE49-F238E27FC236}">
                  <a16:creationId xmlns:a16="http://schemas.microsoft.com/office/drawing/2014/main" id="{622C22C8-C1A2-4E8C-B34D-19DADA6FA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37">
              <a:extLst>
                <a:ext uri="{FF2B5EF4-FFF2-40B4-BE49-F238E27FC236}">
                  <a16:creationId xmlns:a16="http://schemas.microsoft.com/office/drawing/2014/main" id="{2112B400-254A-4ECE-B7F2-FF29F3DCF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38">
              <a:extLst>
                <a:ext uri="{FF2B5EF4-FFF2-40B4-BE49-F238E27FC236}">
                  <a16:creationId xmlns:a16="http://schemas.microsoft.com/office/drawing/2014/main" id="{ED668D83-C237-48B5-A721-45A50FC02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39">
              <a:extLst>
                <a:ext uri="{FF2B5EF4-FFF2-40B4-BE49-F238E27FC236}">
                  <a16:creationId xmlns:a16="http://schemas.microsoft.com/office/drawing/2014/main" id="{11A86099-CC05-4B70-BC5E-253F082A5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Rectangle 40">
              <a:extLst>
                <a:ext uri="{FF2B5EF4-FFF2-40B4-BE49-F238E27FC236}">
                  <a16:creationId xmlns:a16="http://schemas.microsoft.com/office/drawing/2014/main" id="{A3312D9A-AFF7-4FB1-8497-C3A44F7BB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Rectangle 41">
              <a:extLst>
                <a:ext uri="{FF2B5EF4-FFF2-40B4-BE49-F238E27FC236}">
                  <a16:creationId xmlns:a16="http://schemas.microsoft.com/office/drawing/2014/main" id="{6154A3EF-6922-4CF4-AF95-A16B25FEF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42">
              <a:extLst>
                <a:ext uri="{FF2B5EF4-FFF2-40B4-BE49-F238E27FC236}">
                  <a16:creationId xmlns:a16="http://schemas.microsoft.com/office/drawing/2014/main" id="{935D8057-3E99-482E-8606-FFC6DD77D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Rectangle 43">
              <a:extLst>
                <a:ext uri="{FF2B5EF4-FFF2-40B4-BE49-F238E27FC236}">
                  <a16:creationId xmlns:a16="http://schemas.microsoft.com/office/drawing/2014/main" id="{92CE3ADA-BE14-4375-BFC1-FD189F5AF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44">
              <a:extLst>
                <a:ext uri="{FF2B5EF4-FFF2-40B4-BE49-F238E27FC236}">
                  <a16:creationId xmlns:a16="http://schemas.microsoft.com/office/drawing/2014/main" id="{D4400713-CEE5-4F50-98D1-FA6E909ED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6A58E971-5EB9-4F17-A1C0-1FBCD3386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46">
              <a:extLst>
                <a:ext uri="{FF2B5EF4-FFF2-40B4-BE49-F238E27FC236}">
                  <a16:creationId xmlns:a16="http://schemas.microsoft.com/office/drawing/2014/main" id="{3DFB318F-FD76-47C0-895A-403AC4F61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47">
              <a:extLst>
                <a:ext uri="{FF2B5EF4-FFF2-40B4-BE49-F238E27FC236}">
                  <a16:creationId xmlns:a16="http://schemas.microsoft.com/office/drawing/2014/main" id="{D163EAC5-7B9E-48D8-99C4-CA4F156EB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48">
              <a:extLst>
                <a:ext uri="{FF2B5EF4-FFF2-40B4-BE49-F238E27FC236}">
                  <a16:creationId xmlns:a16="http://schemas.microsoft.com/office/drawing/2014/main" id="{F1475F16-AADA-49B7-ADD1-B5A45B9B3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49">
              <a:extLst>
                <a:ext uri="{FF2B5EF4-FFF2-40B4-BE49-F238E27FC236}">
                  <a16:creationId xmlns:a16="http://schemas.microsoft.com/office/drawing/2014/main" id="{05A48A9D-1D3E-437C-A322-CD1639AF4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50">
              <a:extLst>
                <a:ext uri="{FF2B5EF4-FFF2-40B4-BE49-F238E27FC236}">
                  <a16:creationId xmlns:a16="http://schemas.microsoft.com/office/drawing/2014/main" id="{2EC5682D-245C-4D77-AE77-E0CD9EB7B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51">
              <a:extLst>
                <a:ext uri="{FF2B5EF4-FFF2-40B4-BE49-F238E27FC236}">
                  <a16:creationId xmlns:a16="http://schemas.microsoft.com/office/drawing/2014/main" id="{7DD13990-533A-45D8-A44C-1C1EDE84F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52">
              <a:extLst>
                <a:ext uri="{FF2B5EF4-FFF2-40B4-BE49-F238E27FC236}">
                  <a16:creationId xmlns:a16="http://schemas.microsoft.com/office/drawing/2014/main" id="{B0F782ED-6335-4642-89C9-E510E77C5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53">
              <a:extLst>
                <a:ext uri="{FF2B5EF4-FFF2-40B4-BE49-F238E27FC236}">
                  <a16:creationId xmlns:a16="http://schemas.microsoft.com/office/drawing/2014/main" id="{A88FF1B2-3335-4F67-8A1E-A2C282D5A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54">
              <a:extLst>
                <a:ext uri="{FF2B5EF4-FFF2-40B4-BE49-F238E27FC236}">
                  <a16:creationId xmlns:a16="http://schemas.microsoft.com/office/drawing/2014/main" id="{5BDF9A43-F367-4D01-9FE7-5F25C99C8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55">
              <a:extLst>
                <a:ext uri="{FF2B5EF4-FFF2-40B4-BE49-F238E27FC236}">
                  <a16:creationId xmlns:a16="http://schemas.microsoft.com/office/drawing/2014/main" id="{EC40FA1C-A3F3-417A-9CAB-4E6228CDF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Rectangle 56">
              <a:extLst>
                <a:ext uri="{FF2B5EF4-FFF2-40B4-BE49-F238E27FC236}">
                  <a16:creationId xmlns:a16="http://schemas.microsoft.com/office/drawing/2014/main" id="{E69E5BE4-BC66-46FB-BAE3-0C04969D3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Rectangle 57">
              <a:extLst>
                <a:ext uri="{FF2B5EF4-FFF2-40B4-BE49-F238E27FC236}">
                  <a16:creationId xmlns:a16="http://schemas.microsoft.com/office/drawing/2014/main" id="{504569BC-17AE-4CFD-9CDF-EC0B54527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58">
              <a:extLst>
                <a:ext uri="{FF2B5EF4-FFF2-40B4-BE49-F238E27FC236}">
                  <a16:creationId xmlns:a16="http://schemas.microsoft.com/office/drawing/2014/main" id="{7986BFAF-D08A-4B32-A335-1E89D9A3C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59">
              <a:extLst>
                <a:ext uri="{FF2B5EF4-FFF2-40B4-BE49-F238E27FC236}">
                  <a16:creationId xmlns:a16="http://schemas.microsoft.com/office/drawing/2014/main" id="{A77882A8-959A-48CF-B586-FCD1AC582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Rectangle 60">
              <a:extLst>
                <a:ext uri="{FF2B5EF4-FFF2-40B4-BE49-F238E27FC236}">
                  <a16:creationId xmlns:a16="http://schemas.microsoft.com/office/drawing/2014/main" id="{4F80AEBB-9EF9-4C92-893C-AFBC31726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61">
              <a:extLst>
                <a:ext uri="{FF2B5EF4-FFF2-40B4-BE49-F238E27FC236}">
                  <a16:creationId xmlns:a16="http://schemas.microsoft.com/office/drawing/2014/main" id="{AFA2CCB6-8A18-4809-8869-5EBD88D58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Rectangle 62">
              <a:extLst>
                <a:ext uri="{FF2B5EF4-FFF2-40B4-BE49-F238E27FC236}">
                  <a16:creationId xmlns:a16="http://schemas.microsoft.com/office/drawing/2014/main" id="{1EDEACD6-C616-44F0-8F0D-BC17E535D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Rectangle 63">
              <a:extLst>
                <a:ext uri="{FF2B5EF4-FFF2-40B4-BE49-F238E27FC236}">
                  <a16:creationId xmlns:a16="http://schemas.microsoft.com/office/drawing/2014/main" id="{6347E5DF-29F1-4460-98EB-B0465BC5D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69080E82-5CE1-417B-8CC9-28AA6F0CF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65">
              <a:extLst>
                <a:ext uri="{FF2B5EF4-FFF2-40B4-BE49-F238E27FC236}">
                  <a16:creationId xmlns:a16="http://schemas.microsoft.com/office/drawing/2014/main" id="{98D8DF37-80B0-4C77-9761-E0DC4DAA6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E8AB61F5-2CDE-48B2-9EC9-78136300A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67">
              <a:extLst>
                <a:ext uri="{FF2B5EF4-FFF2-40B4-BE49-F238E27FC236}">
                  <a16:creationId xmlns:a16="http://schemas.microsoft.com/office/drawing/2014/main" id="{55A49F1C-F1F4-4FD7-86DB-706E1463A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Rectangle 68">
              <a:extLst>
                <a:ext uri="{FF2B5EF4-FFF2-40B4-BE49-F238E27FC236}">
                  <a16:creationId xmlns:a16="http://schemas.microsoft.com/office/drawing/2014/main" id="{67D6D279-C274-4519-9723-27D979CE1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Rectangle 69">
              <a:extLst>
                <a:ext uri="{FF2B5EF4-FFF2-40B4-BE49-F238E27FC236}">
                  <a16:creationId xmlns:a16="http://schemas.microsoft.com/office/drawing/2014/main" id="{39E42C4C-C8E6-4A66-A6AD-71FACEE62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Rectangle 70">
              <a:extLst>
                <a:ext uri="{FF2B5EF4-FFF2-40B4-BE49-F238E27FC236}">
                  <a16:creationId xmlns:a16="http://schemas.microsoft.com/office/drawing/2014/main" id="{A13A094A-5C5A-4BE8-92A5-45CAFDE69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Rectangle 71">
              <a:extLst>
                <a:ext uri="{FF2B5EF4-FFF2-40B4-BE49-F238E27FC236}">
                  <a16:creationId xmlns:a16="http://schemas.microsoft.com/office/drawing/2014/main" id="{1D31E464-7D75-457E-9B05-13F27AD10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Rectangle 72">
              <a:extLst>
                <a:ext uri="{FF2B5EF4-FFF2-40B4-BE49-F238E27FC236}">
                  <a16:creationId xmlns:a16="http://schemas.microsoft.com/office/drawing/2014/main" id="{9E0D0393-8DD9-4869-A3E9-93661BDC77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0250" grpId="0"/>
      <p:bldP spid="10251" grpId="0"/>
      <p:bldP spid="10252" grpId="0"/>
      <p:bldP spid="102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Classification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307269"/>
            <a:ext cx="5943600" cy="5061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5689600" cy="4729164"/>
          </a:xfrm>
        </p:spPr>
        <p:txBody>
          <a:bodyPr/>
          <a:lstStyle/>
          <a:p>
            <a:r>
              <a:rPr lang="en-US" sz="2800" dirty="0"/>
              <a:t>Model-based approach</a:t>
            </a:r>
          </a:p>
          <a:p>
            <a:pPr lvl="1"/>
            <a:r>
              <a:rPr lang="en-US" sz="2400" dirty="0"/>
              <a:t>Build a model (e.g. Bayes’ net) where both the label and features are random variables</a:t>
            </a:r>
          </a:p>
          <a:p>
            <a:pPr lvl="1"/>
            <a:r>
              <a:rPr lang="en-US" sz="2400" dirty="0"/>
              <a:t>Instantiate any observed features</a:t>
            </a:r>
          </a:p>
          <a:p>
            <a:pPr lvl="1"/>
            <a:r>
              <a:rPr lang="en-US" sz="2400" dirty="0"/>
              <a:t>Query for the distribution of the label conditioned on the features</a:t>
            </a:r>
          </a:p>
          <a:p>
            <a:pPr lvl="4"/>
            <a:endParaRPr lang="en-US" dirty="0"/>
          </a:p>
          <a:p>
            <a:r>
              <a:rPr lang="en-US" sz="2800" dirty="0"/>
              <a:t>Challenges</a:t>
            </a:r>
          </a:p>
          <a:p>
            <a:pPr lvl="1"/>
            <a:r>
              <a:rPr lang="en-US" sz="2400" dirty="0"/>
              <a:t>What structure should the BN have?</a:t>
            </a:r>
          </a:p>
          <a:p>
            <a:pPr lvl="1"/>
            <a:r>
              <a:rPr lang="en-US" sz="2400" dirty="0"/>
              <a:t>How should we learn its parameters?</a:t>
            </a:r>
            <a:endParaRPr lang="en-US" dirty="0"/>
          </a:p>
          <a:p>
            <a:pPr lvl="1"/>
            <a:endParaRPr lang="en-US" sz="2400" dirty="0"/>
          </a:p>
          <a:p>
            <a:endParaRPr lang="en-US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5588" y="1355226"/>
            <a:ext cx="5655412" cy="4816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Naïve Bayes for Digits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48006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/>
                <a:cs typeface="Calibri"/>
              </a:rPr>
              <a:t>Naïve </a:t>
            </a:r>
            <a:r>
              <a:rPr lang="en-US" sz="2400" dirty="0" err="1">
                <a:latin typeface="Calibri"/>
                <a:cs typeface="Calibri"/>
              </a:rPr>
              <a:t>Bayes</a:t>
            </a:r>
            <a:r>
              <a:rPr lang="en-US" sz="2400" dirty="0">
                <a:latin typeface="Calibri"/>
                <a:cs typeface="Calibri"/>
              </a:rPr>
              <a:t>: Assume all features are independent effects of the label</a:t>
            </a:r>
          </a:p>
          <a:p>
            <a:pPr lvl="2"/>
            <a:endParaRPr lang="en-US" sz="1600" dirty="0">
              <a:latin typeface="Calibri"/>
              <a:cs typeface="Calibri"/>
            </a:endParaRP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Simple digit recognition version: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One feature (variable) </a:t>
            </a:r>
            <a:r>
              <a:rPr lang="en-US" sz="2000" dirty="0" err="1">
                <a:latin typeface="Calibri"/>
                <a:cs typeface="Calibri"/>
              </a:rPr>
              <a:t>F</a:t>
            </a:r>
            <a:r>
              <a:rPr lang="en-US" sz="2000" baseline="-25000" dirty="0" err="1">
                <a:latin typeface="Calibri"/>
                <a:cs typeface="Calibri"/>
              </a:rPr>
              <a:t>ij</a:t>
            </a:r>
            <a:r>
              <a:rPr lang="en-US" sz="2000" dirty="0">
                <a:latin typeface="Calibri"/>
                <a:cs typeface="Calibri"/>
              </a:rPr>
              <a:t> for each grid position &lt;</a:t>
            </a:r>
            <a:r>
              <a:rPr lang="en-US" sz="2000" dirty="0" err="1">
                <a:latin typeface="Calibri"/>
                <a:cs typeface="Calibri"/>
              </a:rPr>
              <a:t>i,j</a:t>
            </a:r>
            <a:r>
              <a:rPr lang="en-US" sz="2000" dirty="0">
                <a:latin typeface="Calibri"/>
                <a:cs typeface="Calibri"/>
              </a:rPr>
              <a:t>&gt;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Feature values are on / off, based on whether intensity</a:t>
            </a:r>
          </a:p>
          <a:p>
            <a:pPr lvl="1" eaLnBrk="1" hangingPunct="1">
              <a:buNone/>
            </a:pPr>
            <a:r>
              <a:rPr lang="en-US" sz="2000" dirty="0">
                <a:latin typeface="Calibri"/>
                <a:cs typeface="Calibri"/>
              </a:rPr>
              <a:t>	is more or less than 0.5 in underlying image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Each input maps to a feature vector, e.g.</a:t>
            </a: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Here: lots of features, each is binary valued</a:t>
            </a:r>
          </a:p>
          <a:p>
            <a:pPr lvl="3"/>
            <a:endParaRPr lang="en-US" sz="1200" dirty="0">
              <a:latin typeface="Calibri"/>
              <a:cs typeface="Calibri"/>
            </a:endParaRP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Naïve </a:t>
            </a:r>
            <a:r>
              <a:rPr lang="en-US" sz="2400" dirty="0" err="1">
                <a:latin typeface="Calibri"/>
                <a:cs typeface="Calibri"/>
              </a:rPr>
              <a:t>Bayes</a:t>
            </a:r>
            <a:r>
              <a:rPr lang="en-US" sz="2400" dirty="0">
                <a:latin typeface="Calibri"/>
                <a:cs typeface="Calibri"/>
              </a:rPr>
              <a:t> model:</a:t>
            </a:r>
          </a:p>
          <a:p>
            <a:pPr lvl="5"/>
            <a:endParaRPr lang="en-US" sz="1200" dirty="0">
              <a:latin typeface="Calibri"/>
              <a:cs typeface="Calibri"/>
            </a:endParaRP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What do we need to learn?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11300" y="41148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4713" y="4267200"/>
            <a:ext cx="66182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6162" y="5334000"/>
            <a:ext cx="5405438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10020300" y="19050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Y</a:t>
            </a: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9105900" y="33528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1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10934700" y="33528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n</a:t>
            </a:r>
            <a:endParaRPr lang="en-US">
              <a:latin typeface="Calibri"/>
              <a:cs typeface="Calibri"/>
            </a:endParaRPr>
          </a:p>
        </p:txBody>
      </p:sp>
      <p:cxnSp>
        <p:nvCxnSpPr>
          <p:cNvPr id="11" name="AutoShape 7"/>
          <p:cNvCxnSpPr>
            <a:cxnSpLocks noChangeShapeType="1"/>
            <a:stCxn id="7" idx="4"/>
            <a:endCxn id="10" idx="0"/>
          </p:cNvCxnSpPr>
          <p:nvPr/>
        </p:nvCxnSpPr>
        <p:spPr bwMode="auto">
          <a:xfrm>
            <a:off x="10287000" y="24384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2" name="AutoShape 8"/>
          <p:cNvCxnSpPr>
            <a:cxnSpLocks noChangeShapeType="1"/>
            <a:stCxn id="7" idx="4"/>
            <a:endCxn id="8" idx="0"/>
          </p:cNvCxnSpPr>
          <p:nvPr/>
        </p:nvCxnSpPr>
        <p:spPr bwMode="auto">
          <a:xfrm flipH="1">
            <a:off x="9372600" y="24384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9791700" y="33528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2</a:t>
            </a:r>
            <a:endParaRPr lang="en-US">
              <a:latin typeface="Calibri"/>
              <a:cs typeface="Calibri"/>
            </a:endParaRPr>
          </a:p>
        </p:txBody>
      </p:sp>
      <p:cxnSp>
        <p:nvCxnSpPr>
          <p:cNvPr id="14" name="AutoShape 10"/>
          <p:cNvCxnSpPr>
            <a:cxnSpLocks noChangeShapeType="1"/>
            <a:stCxn id="7" idx="4"/>
            <a:endCxn id="13" idx="0"/>
          </p:cNvCxnSpPr>
          <p:nvPr/>
        </p:nvCxnSpPr>
        <p:spPr bwMode="auto">
          <a:xfrm flipH="1">
            <a:off x="10058400" y="2438400"/>
            <a:ext cx="2286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5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77500" y="3581400"/>
            <a:ext cx="307975" cy="5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</a:t>
            </a:r>
          </a:p>
          <a:p>
            <a:r>
              <a:rPr lang="en-US" sz="22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Approximate Reinforcement Learning (= to handle large state spaces)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Approximate Q-Learning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Policy Search  </a:t>
            </a:r>
          </a:p>
          <a:p>
            <a:pPr lvl="1"/>
            <a:endParaRPr lang="en-US" sz="18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1070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Naïve Bayes for Digits: Conditional Probabilities</a:t>
            </a:r>
          </a:p>
        </p:txBody>
      </p:sp>
      <p:grpSp>
        <p:nvGrpSpPr>
          <p:cNvPr id="16388" name="Group 115"/>
          <p:cNvGrpSpPr>
            <a:grpSpLocks/>
          </p:cNvGrpSpPr>
          <p:nvPr/>
        </p:nvGrpSpPr>
        <p:grpSpPr bwMode="auto">
          <a:xfrm>
            <a:off x="3886200" y="2514600"/>
            <a:ext cx="2438400" cy="2438400"/>
            <a:chOff x="3168" y="1584"/>
            <a:chExt cx="1536" cy="1536"/>
          </a:xfrm>
        </p:grpSpPr>
        <p:sp>
          <p:nvSpPr>
            <p:cNvPr id="16501" name="Rectangle 4"/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2" name="Rectangle 5"/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3" name="Rectangle 6"/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4" name="Rectangle 7"/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5" name="Rectangle 8"/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6" name="Rectangle 9"/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7" name="Rectangle 10"/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8" name="Rectangle 11"/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09" name="Rectangle 12"/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0" name="Rectangle 13"/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1" name="Rectangle 14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2" name="Rectangle 15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3" name="Rectangle 16"/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4" name="Rectangle 17"/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5" name="Rectangle 18"/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6" name="Rectangle 19"/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7" name="Rectangle 20"/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8" name="Rectangle 21"/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19" name="Rectangle 22"/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0" name="Rectangle 23"/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1" name="Rectangle 24"/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2" name="Rectangle 25"/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3" name="Rectangle 26"/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4" name="Rectangle 27"/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5" name="Rectangle 28"/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6" name="Rectangle 29"/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7" name="Rectangle 30"/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8" name="Rectangle 31"/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29" name="Rectangle 32"/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0" name="Rectangle 33"/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1" name="Rectangle 34"/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2" name="Rectangle 35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3" name="Rectangle 36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4" name="Rectangle 37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5" name="Rectangle 38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6" name="Rectangle 39"/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7" name="Rectangle 40"/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8" name="Rectangle 41"/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39" name="Rectangle 42"/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0" name="Rectangle 43"/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1" name="Rectangle 44"/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2" name="Rectangle 45"/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3" name="Rectangle 46"/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4" name="Rectangle 47"/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5" name="Rectangle 48"/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6" name="Rectangle 49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7" name="Rectangle 50"/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8" name="Rectangle 51"/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49" name="Rectangle 52"/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0" name="Rectangle 53"/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1" name="Rectangle 54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2" name="Rectangle 55"/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3" name="Rectangle 56"/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4" name="Rectangle 57"/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5" name="Rectangle 58"/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6" name="Rectangle 59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7" name="Rectangle 60"/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8" name="Rectangle 61"/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59" name="Rectangle 62"/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60" name="Rectangle 63"/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61" name="Rectangle 64"/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62" name="Rectangle 65"/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63" name="Rectangle 66"/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564" name="Rectangle 67"/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pic>
        <p:nvPicPr>
          <p:cNvPr id="183" name="Picture 18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7913" y="1676400"/>
            <a:ext cx="7127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12882" name="Group 114"/>
          <p:cNvGraphicFramePr>
            <a:graphicFrameLocks noGrp="1"/>
          </p:cNvGraphicFramePr>
          <p:nvPr/>
        </p:nvGraphicFramePr>
        <p:xfrm>
          <a:off x="2209800" y="2146300"/>
          <a:ext cx="1066800" cy="3352800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312884" name="Line 116"/>
          <p:cNvSpPr>
            <a:spLocks noChangeShapeType="1"/>
          </p:cNvSpPr>
          <p:nvPr/>
        </p:nvSpPr>
        <p:spPr bwMode="auto">
          <a:xfrm flipV="1">
            <a:off x="5562600" y="2057400"/>
            <a:ext cx="312420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12890" name="Line 122"/>
          <p:cNvSpPr>
            <a:spLocks noChangeShapeType="1"/>
          </p:cNvSpPr>
          <p:nvPr/>
        </p:nvSpPr>
        <p:spPr bwMode="auto">
          <a:xfrm flipV="1">
            <a:off x="4419600" y="1905000"/>
            <a:ext cx="220980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12891" name="Rectangle 123"/>
          <p:cNvSpPr>
            <a:spLocks noChangeArrowheads="1"/>
          </p:cNvSpPr>
          <p:nvPr/>
        </p:nvSpPr>
        <p:spPr bwMode="auto">
          <a:xfrm>
            <a:off x="4191000" y="3429000"/>
            <a:ext cx="304800" cy="30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12892" name="Rectangle 124"/>
          <p:cNvSpPr>
            <a:spLocks noChangeArrowheads="1"/>
          </p:cNvSpPr>
          <p:nvPr/>
        </p:nvSpPr>
        <p:spPr bwMode="auto">
          <a:xfrm>
            <a:off x="5410200" y="4038600"/>
            <a:ext cx="304800" cy="30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1312933" name="Group 165"/>
          <p:cNvGraphicFramePr>
            <a:graphicFrameLocks noGrp="1"/>
          </p:cNvGraphicFramePr>
          <p:nvPr/>
        </p:nvGraphicFramePr>
        <p:xfrm>
          <a:off x="7086600" y="2209800"/>
          <a:ext cx="1066800" cy="335280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84" name="Picture 18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1828800"/>
            <a:ext cx="162560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" name="Picture 18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10600" y="1828800"/>
            <a:ext cx="162242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12934" name="Group 166"/>
          <p:cNvGraphicFramePr>
            <a:graphicFrameLocks noGrp="1"/>
          </p:cNvGraphicFramePr>
          <p:nvPr/>
        </p:nvGraphicFramePr>
        <p:xfrm>
          <a:off x="8839200" y="2209800"/>
          <a:ext cx="1066800" cy="3352800"/>
        </p:xfrm>
        <a:graphic>
          <a:graphicData uri="http://schemas.openxmlformats.org/drawingml/2006/table">
            <a:tbl>
              <a:tblPr/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2884" grpId="0" animBg="1"/>
      <p:bldP spid="1312890" grpId="0" animBg="1"/>
      <p:bldP spid="1312891" grpId="0" animBg="1"/>
      <p:bldP spid="131289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General Naïve Bayes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96774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A general </a:t>
            </a:r>
            <a:r>
              <a:rPr lang="en-US" sz="2400" dirty="0">
                <a:solidFill>
                  <a:schemeClr val="accent6"/>
                </a:solidFill>
                <a:latin typeface="Calibri"/>
                <a:cs typeface="Calibri"/>
              </a:rPr>
              <a:t>Naive </a:t>
            </a:r>
            <a:r>
              <a:rPr lang="en-US" sz="2400" dirty="0" err="1">
                <a:solidFill>
                  <a:schemeClr val="accent6"/>
                </a:solidFill>
                <a:latin typeface="Calibri"/>
                <a:cs typeface="Calibri"/>
              </a:rPr>
              <a:t>Bayes</a:t>
            </a:r>
            <a:r>
              <a:rPr lang="en-US" sz="2400" dirty="0">
                <a:solidFill>
                  <a:schemeClr val="accent6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latin typeface="Calibri"/>
                <a:cs typeface="Calibri"/>
              </a:rPr>
              <a:t>model: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We only have to specify how each feature depends on the class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Total number of parameters is </a:t>
            </a:r>
            <a:r>
              <a:rPr lang="en-US" sz="2400" i="1" dirty="0">
                <a:solidFill>
                  <a:srgbClr val="CC0000"/>
                </a:solidFill>
                <a:latin typeface="Calibri"/>
                <a:cs typeface="Calibri"/>
              </a:rPr>
              <a:t>linear</a:t>
            </a:r>
            <a:r>
              <a:rPr lang="en-US" sz="2400" dirty="0">
                <a:latin typeface="Calibri"/>
                <a:cs typeface="Calibri"/>
              </a:rPr>
              <a:t> in 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Model is very simplistic, but often works anyway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3316" name="Oval 4"/>
          <p:cNvSpPr>
            <a:spLocks noChangeArrowheads="1"/>
          </p:cNvSpPr>
          <p:nvPr/>
        </p:nvSpPr>
        <p:spPr bwMode="auto">
          <a:xfrm>
            <a:off x="9258300" y="17526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Y</a:t>
            </a: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8343900" y="32004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1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10172700" y="32004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n</a:t>
            </a:r>
            <a:endParaRPr lang="en-US">
              <a:latin typeface="Calibri"/>
              <a:cs typeface="Calibri"/>
            </a:endParaRPr>
          </a:p>
        </p:txBody>
      </p:sp>
      <p:cxnSp>
        <p:nvCxnSpPr>
          <p:cNvPr id="13319" name="AutoShape 7"/>
          <p:cNvCxnSpPr>
            <a:cxnSpLocks noChangeShapeType="1"/>
            <a:stCxn id="13316" idx="4"/>
            <a:endCxn id="13318" idx="0"/>
          </p:cNvCxnSpPr>
          <p:nvPr/>
        </p:nvCxnSpPr>
        <p:spPr bwMode="auto">
          <a:xfrm>
            <a:off x="9525000" y="22860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3320" name="AutoShape 8"/>
          <p:cNvCxnSpPr>
            <a:cxnSpLocks noChangeShapeType="1"/>
            <a:stCxn id="13316" idx="4"/>
            <a:endCxn id="13317" idx="0"/>
          </p:cNvCxnSpPr>
          <p:nvPr/>
        </p:nvCxnSpPr>
        <p:spPr bwMode="auto">
          <a:xfrm flipH="1">
            <a:off x="8610600" y="22860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9029700" y="32004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2</a:t>
            </a:r>
            <a:endParaRPr lang="en-US">
              <a:latin typeface="Calibri"/>
              <a:cs typeface="Calibri"/>
            </a:endParaRPr>
          </a:p>
        </p:txBody>
      </p:sp>
      <p:cxnSp>
        <p:nvCxnSpPr>
          <p:cNvPr id="13322" name="AutoShape 10"/>
          <p:cNvCxnSpPr>
            <a:cxnSpLocks noChangeShapeType="1"/>
            <a:stCxn id="13316" idx="4"/>
            <a:endCxn id="13321" idx="0"/>
          </p:cNvCxnSpPr>
          <p:nvPr/>
        </p:nvCxnSpPr>
        <p:spPr bwMode="auto">
          <a:xfrm flipH="1">
            <a:off x="9296400" y="2286000"/>
            <a:ext cx="2286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3323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0" y="3429000"/>
            <a:ext cx="307975" cy="5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3225800"/>
            <a:ext cx="23463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3200400"/>
            <a:ext cx="2193925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7966" name="Text Box 14"/>
          <p:cNvSpPr txBox="1">
            <a:spLocks noChangeArrowheads="1"/>
          </p:cNvSpPr>
          <p:nvPr/>
        </p:nvSpPr>
        <p:spPr bwMode="auto">
          <a:xfrm>
            <a:off x="3429000" y="24384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|Y| parameters</a:t>
            </a:r>
          </a:p>
        </p:txBody>
      </p:sp>
      <p:sp>
        <p:nvSpPr>
          <p:cNvPr id="1277967" name="Text Box 15"/>
          <p:cNvSpPr txBox="1">
            <a:spLocks noChangeArrowheads="1"/>
          </p:cNvSpPr>
          <p:nvPr/>
        </p:nvSpPr>
        <p:spPr bwMode="auto">
          <a:xfrm>
            <a:off x="4953000" y="4006850"/>
            <a:ext cx="236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n x |F| x |Y| parameters</a:t>
            </a:r>
          </a:p>
        </p:txBody>
      </p:sp>
      <p:sp>
        <p:nvSpPr>
          <p:cNvPr id="1277968" name="Text Box 16"/>
          <p:cNvSpPr txBox="1">
            <a:spLocks noChangeArrowheads="1"/>
          </p:cNvSpPr>
          <p:nvPr/>
        </p:nvSpPr>
        <p:spPr bwMode="auto">
          <a:xfrm>
            <a:off x="1371600" y="3930650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|Y| x |</a:t>
            </a:r>
            <a:r>
              <a:rPr lang="en-US" dirty="0" err="1">
                <a:latin typeface="Calibri"/>
                <a:cs typeface="Calibri"/>
              </a:rPr>
              <a:t>F|</a:t>
            </a:r>
            <a:r>
              <a:rPr lang="en-US" baseline="30000" dirty="0" err="1">
                <a:latin typeface="Calibri"/>
                <a:cs typeface="Calibri"/>
              </a:rPr>
              <a:t>n</a:t>
            </a:r>
            <a:r>
              <a:rPr lang="en-US" dirty="0">
                <a:latin typeface="Calibri"/>
                <a:cs typeface="Calibri"/>
              </a:rPr>
              <a:t>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7966" grpId="0"/>
      <p:bldP spid="1277967" grpId="0"/>
      <p:bldP spid="127796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Inference for Naïve Bayes</a:t>
            </a:r>
          </a:p>
        </p:txBody>
      </p:sp>
      <p:sp>
        <p:nvSpPr>
          <p:cNvPr id="12789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Goal: compute posterior distribution over label variable 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1: get joint probability of label and evidence for each label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2: sum to get probability of evidence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Step 3: normalize by dividing Step 1 by Step 2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4340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3141662"/>
            <a:ext cx="21812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24313" y="2684462"/>
            <a:ext cx="2347912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13638" y="2667000"/>
            <a:ext cx="27114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8983" name="AutoShape 7"/>
          <p:cNvSpPr>
            <a:spLocks noChangeArrowheads="1"/>
          </p:cNvSpPr>
          <p:nvPr/>
        </p:nvSpPr>
        <p:spPr bwMode="auto">
          <a:xfrm>
            <a:off x="6705600" y="3065462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78984" name="Line 8"/>
          <p:cNvSpPr>
            <a:spLocks noChangeShapeType="1"/>
          </p:cNvSpPr>
          <p:nvPr/>
        </p:nvSpPr>
        <p:spPr bwMode="auto">
          <a:xfrm>
            <a:off x="7391400" y="4284662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9" name="Picture 1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01000" y="4437062"/>
            <a:ext cx="14954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8986" name="Freeform 10"/>
          <p:cNvSpPr>
            <a:spLocks/>
          </p:cNvSpPr>
          <p:nvPr/>
        </p:nvSpPr>
        <p:spPr bwMode="auto">
          <a:xfrm flipH="1">
            <a:off x="10439400" y="3294062"/>
            <a:ext cx="469900" cy="1295400"/>
          </a:xfrm>
          <a:custGeom>
            <a:avLst/>
            <a:gdLst>
              <a:gd name="T0" fmla="*/ 2147483647 w 952"/>
              <a:gd name="T1" fmla="*/ 0 h 960"/>
              <a:gd name="T2" fmla="*/ 2147483647 w 952"/>
              <a:gd name="T3" fmla="*/ 2147483647 h 960"/>
              <a:gd name="T4" fmla="*/ 2147483647 w 952"/>
              <a:gd name="T5" fmla="*/ 2147483647 h 960"/>
              <a:gd name="T6" fmla="*/ 2147483647 w 952"/>
              <a:gd name="T7" fmla="*/ 2147483647 h 960"/>
              <a:gd name="T8" fmla="*/ 0 60000 65536"/>
              <a:gd name="T9" fmla="*/ 0 60000 65536"/>
              <a:gd name="T10" fmla="*/ 0 60000 65536"/>
              <a:gd name="T11" fmla="*/ 0 60000 65536"/>
              <a:gd name="T12" fmla="*/ 0 w 952"/>
              <a:gd name="T13" fmla="*/ 0 h 960"/>
              <a:gd name="T14" fmla="*/ 952 w 952"/>
              <a:gd name="T15" fmla="*/ 960 h 9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52" h="960">
                <a:moveTo>
                  <a:pt x="712" y="0"/>
                </a:moveTo>
                <a:cubicBezTo>
                  <a:pt x="472" y="148"/>
                  <a:pt x="232" y="296"/>
                  <a:pt x="136" y="432"/>
                </a:cubicBezTo>
                <a:cubicBezTo>
                  <a:pt x="40" y="568"/>
                  <a:pt x="0" y="728"/>
                  <a:pt x="136" y="816"/>
                </a:cubicBezTo>
                <a:cubicBezTo>
                  <a:pt x="272" y="904"/>
                  <a:pt x="612" y="932"/>
                  <a:pt x="952" y="96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78987" name="Text Box 11"/>
          <p:cNvSpPr txBox="1">
            <a:spLocks noChangeArrowheads="1"/>
          </p:cNvSpPr>
          <p:nvPr/>
        </p:nvSpPr>
        <p:spPr bwMode="auto">
          <a:xfrm>
            <a:off x="10744200" y="4360862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/>
                <a:cs typeface="Calibri"/>
              </a:rPr>
              <a:t>+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45438" y="5726112"/>
            <a:ext cx="1814512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78989" name="AutoShape 13"/>
          <p:cNvSpPr>
            <a:spLocks noChangeArrowheads="1"/>
          </p:cNvSpPr>
          <p:nvPr/>
        </p:nvSpPr>
        <p:spPr bwMode="auto">
          <a:xfrm rot="5400000">
            <a:off x="8572500" y="4932362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5" name="Picture 16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9" cstate="print"/>
          <a:srcRect l="23202" r="62943"/>
          <a:stretch/>
        </p:blipFill>
        <p:spPr bwMode="auto">
          <a:xfrm>
            <a:off x="8077200" y="2649537"/>
            <a:ext cx="325316" cy="131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8983" grpId="0" animBg="1"/>
      <p:bldP spid="1278984" grpId="0" animBg="1"/>
      <p:bldP spid="1278986" grpId="0" animBg="1"/>
      <p:bldP spid="1278987" grpId="0"/>
      <p:bldP spid="127898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 Spam Filter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22438"/>
            <a:ext cx="38862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/>
              <a:t>Naïve Bayes spam filter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Data: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Collection of emails, labeled spam or ham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Note: someone has to hand label all this data!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Split into training, held-out, test sets</a:t>
            </a:r>
          </a:p>
          <a:p>
            <a:pPr lvl="1" eaLnBrk="1" hangingPunct="1">
              <a:lnSpc>
                <a:spcPct val="80000"/>
              </a:lnSpc>
            </a:pPr>
            <a:endParaRPr lang="en-US" sz="2000"/>
          </a:p>
          <a:p>
            <a:pPr eaLnBrk="1" hangingPunct="1">
              <a:lnSpc>
                <a:spcPct val="80000"/>
              </a:lnSpc>
            </a:pPr>
            <a:r>
              <a:rPr lang="en-US" sz="2400"/>
              <a:t>Classifiers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Learn on the training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(Tune it on a held-out set)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/>
              <a:t>Test it on new emails</a:t>
            </a:r>
          </a:p>
          <a:p>
            <a:pPr eaLnBrk="1" hangingPunct="1">
              <a:lnSpc>
                <a:spcPct val="80000"/>
              </a:lnSpc>
            </a:pPr>
            <a:endParaRPr lang="en-US" sz="240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257800" y="1600200"/>
            <a:ext cx="3581400" cy="137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Dear Sir.</a:t>
            </a:r>
          </a:p>
          <a:p>
            <a:endParaRPr lang="en-US" sz="1400"/>
          </a:p>
          <a:p>
            <a:r>
              <a:rPr lang="en-US" sz="1400"/>
              <a:t>First, I must solicit your confidence in this transaction, this is by virture of its nature as being utterly confidencial and top secret. …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257800" y="3200400"/>
            <a:ext cx="3505200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TO BE REMOVED FROM FUTURE MAILINGS, SIMPLY REPLY TO THIS MESSAGE AND PUT "REMOVE" IN THE SUBJECT.</a:t>
            </a:r>
          </a:p>
          <a:p>
            <a:endParaRPr lang="en-US" sz="1400"/>
          </a:p>
          <a:p>
            <a:r>
              <a:rPr lang="en-US" sz="1400"/>
              <a:t>99  MILLION EMAIL ADDRESSES</a:t>
            </a:r>
          </a:p>
          <a:p>
            <a:r>
              <a:rPr lang="en-US" sz="1400"/>
              <a:t>  FOR ONLY $99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257800" y="5029200"/>
            <a:ext cx="3505200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Ok, Iknow this is blatantly OT but I'm beginning to go insane. Had an old Dell Dimension XPS sitting in the corner and decided to put it to use, I know it was working pre being stuck in the corner, but when I plugged it in, hit the power nothing happened.</a:t>
            </a: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4318000" y="5486400"/>
            <a:ext cx="635000" cy="457200"/>
          </a:xfrm>
          <a:custGeom>
            <a:avLst/>
            <a:gdLst>
              <a:gd name="T0" fmla="*/ 2147483647 w 248"/>
              <a:gd name="T1" fmla="*/ 2147483647 h 144"/>
              <a:gd name="T2" fmla="*/ 2147483647 w 248"/>
              <a:gd name="T3" fmla="*/ 0 h 144"/>
              <a:gd name="T4" fmla="*/ 2147483647 w 248"/>
              <a:gd name="T5" fmla="*/ 2147483647 h 144"/>
              <a:gd name="T6" fmla="*/ 0 w 248"/>
              <a:gd name="T7" fmla="*/ 2147483647 h 144"/>
              <a:gd name="T8" fmla="*/ 2147483647 w 248"/>
              <a:gd name="T9" fmla="*/ 2147483647 h 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8"/>
              <a:gd name="T16" fmla="*/ 0 h 144"/>
              <a:gd name="T17" fmla="*/ 248 w 248"/>
              <a:gd name="T18" fmla="*/ 144 h 1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8" h="144">
                <a:moveTo>
                  <a:pt x="77" y="144"/>
                </a:moveTo>
                <a:lnTo>
                  <a:pt x="248" y="0"/>
                </a:lnTo>
                <a:lnTo>
                  <a:pt x="86" y="94"/>
                </a:lnTo>
                <a:lnTo>
                  <a:pt x="0" y="51"/>
                </a:lnTo>
                <a:lnTo>
                  <a:pt x="77" y="144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0" name="Freeform 8"/>
          <p:cNvSpPr>
            <a:spLocks/>
          </p:cNvSpPr>
          <p:nvPr/>
        </p:nvSpPr>
        <p:spPr bwMode="auto">
          <a:xfrm>
            <a:off x="4422775" y="2057400"/>
            <a:ext cx="454025" cy="457200"/>
          </a:xfrm>
          <a:custGeom>
            <a:avLst/>
            <a:gdLst>
              <a:gd name="T0" fmla="*/ 0 w 409"/>
              <a:gd name="T1" fmla="*/ 2147483647 h 412"/>
              <a:gd name="T2" fmla="*/ 2147483647 w 409"/>
              <a:gd name="T3" fmla="*/ 2147483647 h 412"/>
              <a:gd name="T4" fmla="*/ 2147483647 w 409"/>
              <a:gd name="T5" fmla="*/ 2147483647 h 412"/>
              <a:gd name="T6" fmla="*/ 2147483647 w 409"/>
              <a:gd name="T7" fmla="*/ 2147483647 h 412"/>
              <a:gd name="T8" fmla="*/ 2147483647 w 409"/>
              <a:gd name="T9" fmla="*/ 2147483647 h 412"/>
              <a:gd name="T10" fmla="*/ 2147483647 w 409"/>
              <a:gd name="T11" fmla="*/ 2147483647 h 412"/>
              <a:gd name="T12" fmla="*/ 2147483647 w 409"/>
              <a:gd name="T13" fmla="*/ 2147483647 h 412"/>
              <a:gd name="T14" fmla="*/ 2147483647 w 409"/>
              <a:gd name="T15" fmla="*/ 2147483647 h 412"/>
              <a:gd name="T16" fmla="*/ 2147483647 w 409"/>
              <a:gd name="T17" fmla="*/ 2147483647 h 412"/>
              <a:gd name="T18" fmla="*/ 2147483647 w 409"/>
              <a:gd name="T19" fmla="*/ 0 h 412"/>
              <a:gd name="T20" fmla="*/ 2147483647 w 409"/>
              <a:gd name="T21" fmla="*/ 2147483647 h 412"/>
              <a:gd name="T22" fmla="*/ 2147483647 w 409"/>
              <a:gd name="T23" fmla="*/ 0 h 412"/>
              <a:gd name="T24" fmla="*/ 0 w 409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412"/>
              <a:gd name="T41" fmla="*/ 409 w 409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412">
                <a:moveTo>
                  <a:pt x="0" y="59"/>
                </a:moveTo>
                <a:lnTo>
                  <a:pt x="160" y="220"/>
                </a:lnTo>
                <a:lnTo>
                  <a:pt x="16" y="364"/>
                </a:lnTo>
                <a:lnTo>
                  <a:pt x="64" y="412"/>
                </a:lnTo>
                <a:lnTo>
                  <a:pt x="208" y="268"/>
                </a:lnTo>
                <a:lnTo>
                  <a:pt x="352" y="412"/>
                </a:lnTo>
                <a:lnTo>
                  <a:pt x="400" y="364"/>
                </a:lnTo>
                <a:lnTo>
                  <a:pt x="256" y="220"/>
                </a:lnTo>
                <a:lnTo>
                  <a:pt x="409" y="59"/>
                </a:lnTo>
                <a:lnTo>
                  <a:pt x="355" y="0"/>
                </a:lnTo>
                <a:lnTo>
                  <a:pt x="208" y="172"/>
                </a:lnTo>
                <a:lnTo>
                  <a:pt x="54" y="0"/>
                </a:lnTo>
                <a:lnTo>
                  <a:pt x="0" y="59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41" name="Freeform 9"/>
          <p:cNvSpPr>
            <a:spLocks/>
          </p:cNvSpPr>
          <p:nvPr/>
        </p:nvSpPr>
        <p:spPr bwMode="auto">
          <a:xfrm>
            <a:off x="4419600" y="3657600"/>
            <a:ext cx="454025" cy="457200"/>
          </a:xfrm>
          <a:custGeom>
            <a:avLst/>
            <a:gdLst>
              <a:gd name="T0" fmla="*/ 0 w 409"/>
              <a:gd name="T1" fmla="*/ 2147483647 h 412"/>
              <a:gd name="T2" fmla="*/ 2147483647 w 409"/>
              <a:gd name="T3" fmla="*/ 2147483647 h 412"/>
              <a:gd name="T4" fmla="*/ 2147483647 w 409"/>
              <a:gd name="T5" fmla="*/ 2147483647 h 412"/>
              <a:gd name="T6" fmla="*/ 2147483647 w 409"/>
              <a:gd name="T7" fmla="*/ 2147483647 h 412"/>
              <a:gd name="T8" fmla="*/ 2147483647 w 409"/>
              <a:gd name="T9" fmla="*/ 2147483647 h 412"/>
              <a:gd name="T10" fmla="*/ 2147483647 w 409"/>
              <a:gd name="T11" fmla="*/ 2147483647 h 412"/>
              <a:gd name="T12" fmla="*/ 2147483647 w 409"/>
              <a:gd name="T13" fmla="*/ 2147483647 h 412"/>
              <a:gd name="T14" fmla="*/ 2147483647 w 409"/>
              <a:gd name="T15" fmla="*/ 2147483647 h 412"/>
              <a:gd name="T16" fmla="*/ 2147483647 w 409"/>
              <a:gd name="T17" fmla="*/ 2147483647 h 412"/>
              <a:gd name="T18" fmla="*/ 2147483647 w 409"/>
              <a:gd name="T19" fmla="*/ 0 h 412"/>
              <a:gd name="T20" fmla="*/ 2147483647 w 409"/>
              <a:gd name="T21" fmla="*/ 2147483647 h 412"/>
              <a:gd name="T22" fmla="*/ 2147483647 w 409"/>
              <a:gd name="T23" fmla="*/ 0 h 412"/>
              <a:gd name="T24" fmla="*/ 0 w 409"/>
              <a:gd name="T25" fmla="*/ 2147483647 h 41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09"/>
              <a:gd name="T40" fmla="*/ 0 h 412"/>
              <a:gd name="T41" fmla="*/ 409 w 409"/>
              <a:gd name="T42" fmla="*/ 412 h 41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09" h="412">
                <a:moveTo>
                  <a:pt x="0" y="59"/>
                </a:moveTo>
                <a:lnTo>
                  <a:pt x="160" y="220"/>
                </a:lnTo>
                <a:lnTo>
                  <a:pt x="16" y="364"/>
                </a:lnTo>
                <a:lnTo>
                  <a:pt x="64" y="412"/>
                </a:lnTo>
                <a:lnTo>
                  <a:pt x="208" y="268"/>
                </a:lnTo>
                <a:lnTo>
                  <a:pt x="352" y="412"/>
                </a:lnTo>
                <a:lnTo>
                  <a:pt x="400" y="364"/>
                </a:lnTo>
                <a:lnTo>
                  <a:pt x="256" y="220"/>
                </a:lnTo>
                <a:lnTo>
                  <a:pt x="409" y="59"/>
                </a:lnTo>
                <a:lnTo>
                  <a:pt x="355" y="0"/>
                </a:lnTo>
                <a:lnTo>
                  <a:pt x="208" y="172"/>
                </a:lnTo>
                <a:lnTo>
                  <a:pt x="54" y="0"/>
                </a:lnTo>
                <a:lnTo>
                  <a:pt x="0" y="59"/>
                </a:lnTo>
                <a:close/>
              </a:path>
            </a:pathLst>
          </a:cu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Naïve Bayes for Text</a:t>
            </a:r>
          </a:p>
        </p:txBody>
      </p:sp>
      <p:sp>
        <p:nvSpPr>
          <p:cNvPr id="131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3538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Bag-of-words Naïve </a:t>
            </a:r>
            <a:r>
              <a:rPr lang="en-US" sz="2400" dirty="0" err="1">
                <a:latin typeface="Calibri"/>
                <a:cs typeface="Calibri"/>
              </a:rPr>
              <a:t>Bayes</a:t>
            </a:r>
            <a:r>
              <a:rPr lang="en-US" sz="2400" dirty="0">
                <a:latin typeface="Calibri"/>
                <a:cs typeface="Calibri"/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Features: </a:t>
            </a:r>
            <a:r>
              <a:rPr lang="en-US" sz="2000" dirty="0" err="1">
                <a:latin typeface="Calibri"/>
                <a:cs typeface="Calibri"/>
              </a:rPr>
              <a:t>W</a:t>
            </a:r>
            <a:r>
              <a:rPr lang="en-US" sz="2000" baseline="-25000" dirty="0" err="1">
                <a:latin typeface="Calibri"/>
                <a:cs typeface="Calibri"/>
              </a:rPr>
              <a:t>i</a:t>
            </a:r>
            <a:r>
              <a:rPr lang="en-US" sz="2000" dirty="0">
                <a:latin typeface="Calibri"/>
                <a:cs typeface="Calibri"/>
              </a:rPr>
              <a:t> is the word at </a:t>
            </a:r>
            <a:r>
              <a:rPr lang="en-US" sz="2000" dirty="0" err="1">
                <a:latin typeface="Calibri"/>
                <a:cs typeface="Calibri"/>
              </a:rPr>
              <a:t>positon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 err="1">
                <a:latin typeface="Calibri"/>
                <a:cs typeface="Calibri"/>
              </a:rPr>
              <a:t>i</a:t>
            </a: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As before: predict label conditioned on feature variables (spam vs. ham)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As before: assume features are conditionally independent given label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New: each </a:t>
            </a:r>
            <a:r>
              <a:rPr lang="en-US" sz="2000" dirty="0" err="1">
                <a:latin typeface="Calibri"/>
                <a:cs typeface="Calibri"/>
              </a:rPr>
              <a:t>W</a:t>
            </a:r>
            <a:r>
              <a:rPr lang="en-US" sz="2000" baseline="-25000" dirty="0" err="1">
                <a:latin typeface="Calibri"/>
                <a:cs typeface="Calibri"/>
              </a:rPr>
              <a:t>i</a:t>
            </a:r>
            <a:r>
              <a:rPr lang="en-US" sz="2000" dirty="0">
                <a:latin typeface="Calibri"/>
                <a:cs typeface="Calibri"/>
              </a:rPr>
              <a:t> is identically distributed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Generative model: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“Tied” distributions and bag-of-words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Usually, each variable gets its own conditional probability distribution P(F|Y)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In a bag-of-words model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Each position is identically distributed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All positions share the same conditional </a:t>
            </a:r>
            <a:r>
              <a:rPr lang="en-US" sz="1800" dirty="0" err="1">
                <a:latin typeface="Calibri"/>
                <a:cs typeface="Calibri"/>
              </a:rPr>
              <a:t>probs</a:t>
            </a:r>
            <a:r>
              <a:rPr lang="en-US" sz="1800" dirty="0">
                <a:latin typeface="Calibri"/>
                <a:cs typeface="Calibri"/>
              </a:rPr>
              <a:t> P(W|Y)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Why make this assumption?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Called “bag-of-words” because model is insensitive to word order or reordering</a:t>
            </a: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276600" y="3362324"/>
            <a:ext cx="4844780" cy="572192"/>
          </a:xfrm>
          <a:prstGeom prst="rect">
            <a:avLst/>
          </a:prstGeom>
          <a:noFill/>
          <a:ln/>
          <a:effectLst/>
        </p:spPr>
      </p:pic>
      <p:sp>
        <p:nvSpPr>
          <p:cNvPr id="1310727" name="Text Box 7"/>
          <p:cNvSpPr txBox="1">
            <a:spLocks noChangeArrowheads="1"/>
          </p:cNvSpPr>
          <p:nvPr/>
        </p:nvSpPr>
        <p:spPr bwMode="auto">
          <a:xfrm>
            <a:off x="8732702" y="2728912"/>
            <a:ext cx="1676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1">
                <a:latin typeface="Calibri"/>
                <a:cs typeface="Calibri"/>
              </a:rPr>
              <a:t>Word at position i, not i</a:t>
            </a:r>
            <a:r>
              <a:rPr lang="en-US" sz="1600" i="1" baseline="30000">
                <a:latin typeface="Calibri"/>
                <a:cs typeface="Calibri"/>
              </a:rPr>
              <a:t>th</a:t>
            </a:r>
            <a:r>
              <a:rPr lang="en-US" sz="1600" i="1">
                <a:latin typeface="Calibri"/>
                <a:cs typeface="Calibri"/>
              </a:rPr>
              <a:t> word in the dictionary!</a:t>
            </a:r>
          </a:p>
        </p:txBody>
      </p:sp>
      <p:sp>
        <p:nvSpPr>
          <p:cNvPr id="1310728" name="Freeform 8"/>
          <p:cNvSpPr>
            <a:spLocks/>
          </p:cNvSpPr>
          <p:nvPr/>
        </p:nvSpPr>
        <p:spPr bwMode="auto">
          <a:xfrm>
            <a:off x="7427777" y="3706812"/>
            <a:ext cx="2409825" cy="255588"/>
          </a:xfrm>
          <a:custGeom>
            <a:avLst/>
            <a:gdLst>
              <a:gd name="T0" fmla="*/ 2147483647 w 1518"/>
              <a:gd name="T1" fmla="*/ 2147483647 h 161"/>
              <a:gd name="T2" fmla="*/ 2147483647 w 1518"/>
              <a:gd name="T3" fmla="*/ 2147483647 h 161"/>
              <a:gd name="T4" fmla="*/ 2147483647 w 1518"/>
              <a:gd name="T5" fmla="*/ 2147483647 h 161"/>
              <a:gd name="T6" fmla="*/ 2147483647 w 1518"/>
              <a:gd name="T7" fmla="*/ 0 h 161"/>
              <a:gd name="T8" fmla="*/ 0 60000 65536"/>
              <a:gd name="T9" fmla="*/ 0 60000 65536"/>
              <a:gd name="T10" fmla="*/ 0 60000 65536"/>
              <a:gd name="T11" fmla="*/ 0 60000 65536"/>
              <a:gd name="T12" fmla="*/ 0 w 1518"/>
              <a:gd name="T13" fmla="*/ 0 h 161"/>
              <a:gd name="T14" fmla="*/ 1518 w 1518"/>
              <a:gd name="T15" fmla="*/ 161 h 1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18" h="161">
                <a:moveTo>
                  <a:pt x="73" y="60"/>
                </a:moveTo>
                <a:cubicBezTo>
                  <a:pt x="94" y="67"/>
                  <a:pt x="0" y="89"/>
                  <a:pt x="197" y="103"/>
                </a:cubicBezTo>
                <a:cubicBezTo>
                  <a:pt x="394" y="117"/>
                  <a:pt x="1038" y="161"/>
                  <a:pt x="1254" y="144"/>
                </a:cubicBezTo>
                <a:cubicBezTo>
                  <a:pt x="1470" y="127"/>
                  <a:pt x="1518" y="60"/>
                  <a:pt x="1494" y="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5656C9A3-4929-423F-8A40-A6291D9FD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847716"/>
            <a:ext cx="313271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9900"/>
                </a:solidFill>
              </a:rPr>
              <a:t>Was sorry oh mute still 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F1665-340A-4DDF-983D-72185C5C0EDA}"/>
              </a:ext>
            </a:extLst>
          </p:cNvPr>
          <p:cNvSpPr txBox="1"/>
          <p:nvPr/>
        </p:nvSpPr>
        <p:spPr>
          <a:xfrm>
            <a:off x="5791200" y="1610050"/>
            <a:ext cx="2630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how many variables are there?</a:t>
            </a:r>
          </a:p>
          <a:p>
            <a:r>
              <a:rPr lang="en-US" sz="1400" dirty="0"/>
              <a:t>how many values?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D726879A-75FD-4FD6-A1D1-46895A9D3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154" y="4847716"/>
            <a:ext cx="3525324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9900"/>
                </a:solidFill>
              </a:rPr>
              <a:t>Oh sorry I was still on mute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27" grpId="0"/>
      <p:bldP spid="1310728" grpId="0" animBg="1"/>
      <p:bldP spid="10" grpId="0" animBg="1"/>
      <p:bldP spid="2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Spam Filtering</a:t>
            </a:r>
          </a:p>
        </p:txBody>
      </p:sp>
      <p:sp>
        <p:nvSpPr>
          <p:cNvPr id="128614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447800"/>
            <a:ext cx="8229600" cy="5029200"/>
          </a:xfrm>
        </p:spPr>
        <p:txBody>
          <a:bodyPr/>
          <a:lstStyle/>
          <a:p>
            <a:pPr eaLnBrk="1" hangingPunct="1"/>
            <a:r>
              <a:rPr lang="en-US" sz="2400" dirty="0"/>
              <a:t>Model:</a:t>
            </a:r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2400" dirty="0"/>
              <a:t>What are the parameters?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marL="0" indent="0" eaLnBrk="1" hangingPunct="1">
              <a:buNone/>
            </a:pPr>
            <a:endParaRPr lang="en-US" sz="2400" dirty="0"/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2514735" y="1524000"/>
            <a:ext cx="4847955" cy="572567"/>
          </a:xfrm>
          <a:prstGeom prst="rect">
            <a:avLst/>
          </a:prstGeom>
          <a:noFill/>
          <a:ln/>
          <a:effectLst/>
        </p:spPr>
      </p:pic>
      <p:sp>
        <p:nvSpPr>
          <p:cNvPr id="1286149" name="Text Box 5"/>
          <p:cNvSpPr txBox="1">
            <a:spLocks noChangeArrowheads="1"/>
          </p:cNvSpPr>
          <p:nvPr/>
        </p:nvSpPr>
        <p:spPr bwMode="auto">
          <a:xfrm>
            <a:off x="4648200" y="3141663"/>
            <a:ext cx="2057400" cy="2573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the :  0.0156</a:t>
            </a:r>
          </a:p>
          <a:p>
            <a:r>
              <a:rPr lang="en-US">
                <a:latin typeface="Courier New" pitchFamily="49" charset="0"/>
              </a:rPr>
              <a:t>to  :  0.0153</a:t>
            </a:r>
          </a:p>
          <a:p>
            <a:r>
              <a:rPr lang="en-US">
                <a:latin typeface="Courier New" pitchFamily="49" charset="0"/>
              </a:rPr>
              <a:t>and :  0.0115</a:t>
            </a:r>
          </a:p>
          <a:p>
            <a:r>
              <a:rPr lang="en-US">
                <a:latin typeface="Courier New" pitchFamily="49" charset="0"/>
              </a:rPr>
              <a:t>of  :  0.0095</a:t>
            </a:r>
          </a:p>
          <a:p>
            <a:r>
              <a:rPr lang="en-US">
                <a:latin typeface="Courier New" pitchFamily="49" charset="0"/>
              </a:rPr>
              <a:t>you :  0.0093</a:t>
            </a:r>
          </a:p>
          <a:p>
            <a:r>
              <a:rPr lang="en-US">
                <a:latin typeface="Courier New" pitchFamily="49" charset="0"/>
              </a:rPr>
              <a:t>a   :  0.0086</a:t>
            </a:r>
          </a:p>
          <a:p>
            <a:r>
              <a:rPr lang="en-US">
                <a:latin typeface="Courier New" pitchFamily="49" charset="0"/>
              </a:rPr>
              <a:t>with:  0.0080</a:t>
            </a:r>
          </a:p>
          <a:p>
            <a:r>
              <a:rPr lang="en-US">
                <a:latin typeface="Courier New" pitchFamily="49" charset="0"/>
              </a:rPr>
              <a:t>from:  0.0075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0486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2743200"/>
            <a:ext cx="160655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05800" y="2743200"/>
            <a:ext cx="146685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6152" name="Text Box 8"/>
          <p:cNvSpPr txBox="1">
            <a:spLocks noChangeArrowheads="1"/>
          </p:cNvSpPr>
          <p:nvPr/>
        </p:nvSpPr>
        <p:spPr bwMode="auto">
          <a:xfrm>
            <a:off x="8001000" y="3141663"/>
            <a:ext cx="2057400" cy="2573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the :  0.0210</a:t>
            </a:r>
          </a:p>
          <a:p>
            <a:r>
              <a:rPr lang="en-US">
                <a:latin typeface="Courier New" pitchFamily="49" charset="0"/>
              </a:rPr>
              <a:t>to  :  0.0133</a:t>
            </a:r>
          </a:p>
          <a:p>
            <a:r>
              <a:rPr lang="en-US">
                <a:latin typeface="Courier New" pitchFamily="49" charset="0"/>
              </a:rPr>
              <a:t>of  :  0.0119</a:t>
            </a:r>
          </a:p>
          <a:p>
            <a:r>
              <a:rPr lang="en-US">
                <a:latin typeface="Courier New" pitchFamily="49" charset="0"/>
              </a:rPr>
              <a:t>2002:  0.0110</a:t>
            </a:r>
          </a:p>
          <a:p>
            <a:r>
              <a:rPr lang="en-US">
                <a:latin typeface="Courier New" pitchFamily="49" charset="0"/>
              </a:rPr>
              <a:t>with:  0.0108</a:t>
            </a:r>
          </a:p>
          <a:p>
            <a:r>
              <a:rPr lang="en-US">
                <a:latin typeface="Courier New" pitchFamily="49" charset="0"/>
              </a:rPr>
              <a:t>from:  0.0107</a:t>
            </a:r>
          </a:p>
          <a:p>
            <a:r>
              <a:rPr lang="en-US">
                <a:latin typeface="Courier New" pitchFamily="49" charset="0"/>
              </a:rPr>
              <a:t>and :  0.0105</a:t>
            </a:r>
          </a:p>
          <a:p>
            <a:r>
              <a:rPr lang="en-US">
                <a:latin typeface="Courier New" pitchFamily="49" charset="0"/>
              </a:rPr>
              <a:t>a   :  0.0100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426024" y="2743200"/>
            <a:ext cx="712140" cy="278992"/>
          </a:xfrm>
          <a:prstGeom prst="rect">
            <a:avLst/>
          </a:prstGeom>
          <a:noFill/>
          <a:ln/>
          <a:effectLst/>
        </p:spPr>
      </p:pic>
      <p:sp>
        <p:nvSpPr>
          <p:cNvPr id="1286154" name="Text Box 10"/>
          <p:cNvSpPr txBox="1">
            <a:spLocks noChangeArrowheads="1"/>
          </p:cNvSpPr>
          <p:nvPr/>
        </p:nvSpPr>
        <p:spPr bwMode="auto">
          <a:xfrm>
            <a:off x="1981200" y="3124200"/>
            <a:ext cx="16002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ham : 0.66</a:t>
            </a:r>
          </a:p>
          <a:p>
            <a:r>
              <a:rPr lang="en-US">
                <a:latin typeface="Courier New" pitchFamily="49" charset="0"/>
              </a:rPr>
              <a:t>spam: 0.33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6149" grpId="0" animBg="1"/>
      <p:bldP spid="1286152" grpId="0" animBg="1"/>
      <p:bldP spid="12861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 Naïve Bayes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570037"/>
            <a:ext cx="8991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What do we need in order to use Naïve </a:t>
            </a:r>
            <a:r>
              <a:rPr lang="en-US" sz="2800" dirty="0" err="1"/>
              <a:t>Bayes</a:t>
            </a:r>
            <a:r>
              <a:rPr lang="en-US" sz="2800" dirty="0"/>
              <a:t>?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Inference method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Start with a bunch of probabilities: P(Y) and the P(</a:t>
            </a:r>
            <a:r>
              <a:rPr lang="en-US" sz="2000" dirty="0" err="1"/>
              <a:t>F</a:t>
            </a:r>
            <a:r>
              <a:rPr lang="en-US" sz="2000" baseline="-25000" dirty="0" err="1"/>
              <a:t>i</a:t>
            </a:r>
            <a:r>
              <a:rPr lang="en-US" sz="2000" dirty="0" err="1"/>
              <a:t>|Y</a:t>
            </a:r>
            <a:r>
              <a:rPr lang="en-US" sz="2000" dirty="0"/>
              <a:t>) tables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Use standard inference to compute P(Y|F</a:t>
            </a:r>
            <a:r>
              <a:rPr lang="en-US" sz="2000" baseline="-25000" dirty="0"/>
              <a:t>1</a:t>
            </a:r>
            <a:r>
              <a:rPr lang="en-US" sz="2000" dirty="0"/>
              <a:t>…F</a:t>
            </a:r>
            <a:r>
              <a:rPr lang="en-US" sz="2000" baseline="-25000" dirty="0"/>
              <a:t>n</a:t>
            </a:r>
            <a:r>
              <a:rPr lang="en-US" sz="2000" dirty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Nothing new here</a:t>
            </a:r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Estimates of local conditional probability tables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P(Y), the prior over labels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P(</a:t>
            </a:r>
            <a:r>
              <a:rPr lang="en-US" sz="2000" dirty="0" err="1"/>
              <a:t>F</a:t>
            </a:r>
            <a:r>
              <a:rPr lang="en-US" sz="2000" baseline="-25000" dirty="0" err="1"/>
              <a:t>i</a:t>
            </a:r>
            <a:r>
              <a:rPr lang="en-US" sz="2000" dirty="0" err="1"/>
              <a:t>|Y</a:t>
            </a:r>
            <a:r>
              <a:rPr lang="en-US" sz="2000" dirty="0"/>
              <a:t>) for each feature (evidence variable)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These probabilities are collectively called the </a:t>
            </a:r>
            <a:r>
              <a:rPr lang="en-US" sz="2000" i="1" dirty="0">
                <a:solidFill>
                  <a:srgbClr val="CC0000"/>
                </a:solidFill>
              </a:rPr>
              <a:t>parameters</a:t>
            </a:r>
            <a:r>
              <a:rPr lang="en-US" sz="2000" i="1" dirty="0"/>
              <a:t> </a:t>
            </a:r>
            <a:r>
              <a:rPr lang="en-US" sz="2000" dirty="0"/>
              <a:t>of the model and denoted by </a:t>
            </a:r>
            <a:r>
              <a:rPr lang="en-US" b="1" i="1" dirty="0">
                <a:solidFill>
                  <a:srgbClr val="CC0000"/>
                </a:solidFill>
                <a:sym typeface="Symbol" pitchFamily="18" charset="2"/>
              </a:rPr>
              <a:t>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Up until now, we assumed these appeared by magic, but…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…they typically come from training data counts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Estimation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0993" y="1447800"/>
            <a:ext cx="8294526" cy="4610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Parameter Estimation with Maximum Likelihood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92202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Estimating the distribution of a random variable</a:t>
            </a:r>
          </a:p>
          <a:p>
            <a:pPr lvl="1" eaLnBrk="1" hangingPunct="1">
              <a:lnSpc>
                <a:spcPct val="80000"/>
              </a:lnSpc>
            </a:pPr>
            <a:endParaRPr lang="en-US" sz="900" i="1" dirty="0"/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Option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1</a:t>
            </a:r>
            <a:r>
              <a:rPr lang="en-US" sz="2400" i="1" dirty="0"/>
              <a:t>:</a:t>
            </a:r>
            <a:r>
              <a:rPr lang="en-US" sz="2400" dirty="0"/>
              <a:t> ask a human</a:t>
            </a:r>
          </a:p>
          <a:p>
            <a:pPr lvl="4" eaLnBrk="1" hangingPunct="1">
              <a:lnSpc>
                <a:spcPct val="80000"/>
              </a:lnSpc>
            </a:pPr>
            <a:endParaRPr lang="en-US" sz="1200" i="1" dirty="0"/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Option 2: </a:t>
            </a:r>
            <a:r>
              <a:rPr lang="en-US" sz="2400" dirty="0"/>
              <a:t>use training data (learning!)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E.g.: for each outcome x, look at the </a:t>
            </a:r>
            <a:r>
              <a:rPr lang="en-US" sz="2000" i="1" dirty="0">
                <a:solidFill>
                  <a:srgbClr val="CC0000"/>
                </a:solidFill>
              </a:rPr>
              <a:t>empirical rate</a:t>
            </a:r>
            <a:r>
              <a:rPr lang="en-US" sz="2000" dirty="0"/>
              <a:t> of that value: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000" dirty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This is the estimate of the parameters that maximizes the </a:t>
            </a:r>
            <a:r>
              <a:rPr lang="en-US" sz="2000" i="1" dirty="0">
                <a:solidFill>
                  <a:srgbClr val="CC0000"/>
                </a:solidFill>
              </a:rPr>
              <a:t>likelihood of the data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endParaRPr lang="en-US" sz="2400" i="1" dirty="0"/>
          </a:p>
          <a:p>
            <a:pPr eaLnBrk="1" hangingPunct="1">
              <a:lnSpc>
                <a:spcPct val="80000"/>
              </a:lnSpc>
            </a:pPr>
            <a:endParaRPr lang="en-US" sz="2400" i="1" dirty="0"/>
          </a:p>
        </p:txBody>
      </p:sp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36726" y="3506789"/>
            <a:ext cx="3105151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102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22437" y="5105401"/>
            <a:ext cx="231616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1030" name="Oval 6 1"/>
          <p:cNvSpPr>
            <a:spLocks noChangeArrowheads="1"/>
          </p:cNvSpPr>
          <p:nvPr/>
        </p:nvSpPr>
        <p:spPr bwMode="auto">
          <a:xfrm>
            <a:off x="6781800" y="3429000"/>
            <a:ext cx="381000" cy="3810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r</a:t>
            </a:r>
          </a:p>
        </p:txBody>
      </p:sp>
      <p:sp>
        <p:nvSpPr>
          <p:cNvPr id="1281031" name="Oval 7 1"/>
          <p:cNvSpPr>
            <a:spLocks noChangeArrowheads="1"/>
          </p:cNvSpPr>
          <p:nvPr/>
        </p:nvSpPr>
        <p:spPr bwMode="auto">
          <a:xfrm>
            <a:off x="7315200" y="3429000"/>
            <a:ext cx="381000" cy="3810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</a:t>
            </a:r>
          </a:p>
        </p:txBody>
      </p:sp>
      <p:sp>
        <p:nvSpPr>
          <p:cNvPr id="1281032" name="Oval 8 1"/>
          <p:cNvSpPr>
            <a:spLocks noChangeArrowheads="1"/>
          </p:cNvSpPr>
          <p:nvPr/>
        </p:nvSpPr>
        <p:spPr bwMode="auto">
          <a:xfrm>
            <a:off x="7848600" y="3429000"/>
            <a:ext cx="381000" cy="3810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b</a:t>
            </a:r>
          </a:p>
        </p:txBody>
      </p:sp>
      <p:pic>
        <p:nvPicPr>
          <p:cNvPr id="26" name="Picture 2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99250" y="4022726"/>
            <a:ext cx="1758951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owchart: Magnetic Disk 9"/>
          <p:cNvSpPr/>
          <p:nvPr/>
        </p:nvSpPr>
        <p:spPr>
          <a:xfrm>
            <a:off x="8991600" y="1676400"/>
            <a:ext cx="1143000" cy="838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9" name="Oval 6 2"/>
          <p:cNvSpPr>
            <a:spLocks noChangeArrowheads="1"/>
          </p:cNvSpPr>
          <p:nvPr/>
        </p:nvSpPr>
        <p:spPr bwMode="auto">
          <a:xfrm>
            <a:off x="9067800" y="1981200"/>
            <a:ext cx="152400" cy="1524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r</a:t>
            </a:r>
          </a:p>
        </p:txBody>
      </p:sp>
      <p:sp>
        <p:nvSpPr>
          <p:cNvPr id="27660" name="Oval 7 2"/>
          <p:cNvSpPr>
            <a:spLocks noChangeArrowheads="1"/>
          </p:cNvSpPr>
          <p:nvPr/>
        </p:nvSpPr>
        <p:spPr bwMode="auto">
          <a:xfrm>
            <a:off x="9601200" y="19812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61" name="Oval 8 2"/>
          <p:cNvSpPr>
            <a:spLocks noChangeArrowheads="1"/>
          </p:cNvSpPr>
          <p:nvPr/>
        </p:nvSpPr>
        <p:spPr bwMode="auto">
          <a:xfrm>
            <a:off x="9906000" y="19812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62" name="Oval 6 3"/>
          <p:cNvSpPr>
            <a:spLocks noChangeArrowheads="1"/>
          </p:cNvSpPr>
          <p:nvPr/>
        </p:nvSpPr>
        <p:spPr bwMode="auto">
          <a:xfrm>
            <a:off x="9601200" y="2209800"/>
            <a:ext cx="152400" cy="1524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r</a:t>
            </a:r>
          </a:p>
        </p:txBody>
      </p:sp>
      <p:sp>
        <p:nvSpPr>
          <p:cNvPr id="27663" name="Oval 7 3"/>
          <p:cNvSpPr>
            <a:spLocks noChangeArrowheads="1"/>
          </p:cNvSpPr>
          <p:nvPr/>
        </p:nvSpPr>
        <p:spPr bwMode="auto">
          <a:xfrm>
            <a:off x="9906000" y="22098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64" name="Oval 8 3"/>
          <p:cNvSpPr>
            <a:spLocks noChangeArrowheads="1"/>
          </p:cNvSpPr>
          <p:nvPr/>
        </p:nvSpPr>
        <p:spPr bwMode="auto">
          <a:xfrm>
            <a:off x="9144000" y="22098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65" name="Oval 6 4"/>
          <p:cNvSpPr>
            <a:spLocks noChangeArrowheads="1"/>
          </p:cNvSpPr>
          <p:nvPr/>
        </p:nvSpPr>
        <p:spPr bwMode="auto">
          <a:xfrm>
            <a:off x="9829800" y="2057400"/>
            <a:ext cx="152400" cy="1524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r</a:t>
            </a:r>
          </a:p>
        </p:txBody>
      </p:sp>
      <p:sp>
        <p:nvSpPr>
          <p:cNvPr id="27666" name="Oval 7 4"/>
          <p:cNvSpPr>
            <a:spLocks noChangeArrowheads="1"/>
          </p:cNvSpPr>
          <p:nvPr/>
        </p:nvSpPr>
        <p:spPr bwMode="auto">
          <a:xfrm>
            <a:off x="8991600" y="21336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67" name="Oval 8 4"/>
          <p:cNvSpPr>
            <a:spLocks noChangeArrowheads="1"/>
          </p:cNvSpPr>
          <p:nvPr/>
        </p:nvSpPr>
        <p:spPr bwMode="auto">
          <a:xfrm>
            <a:off x="9372600" y="20574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68" name="Oval 6 5"/>
          <p:cNvSpPr>
            <a:spLocks noChangeArrowheads="1"/>
          </p:cNvSpPr>
          <p:nvPr/>
        </p:nvSpPr>
        <p:spPr bwMode="auto">
          <a:xfrm>
            <a:off x="9220200" y="2209800"/>
            <a:ext cx="152400" cy="1524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r</a:t>
            </a:r>
          </a:p>
        </p:txBody>
      </p:sp>
      <p:sp>
        <p:nvSpPr>
          <p:cNvPr id="27669" name="Oval 7 5"/>
          <p:cNvSpPr>
            <a:spLocks noChangeArrowheads="1"/>
          </p:cNvSpPr>
          <p:nvPr/>
        </p:nvSpPr>
        <p:spPr bwMode="auto">
          <a:xfrm>
            <a:off x="9753600" y="22098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70" name="Oval 8 5"/>
          <p:cNvSpPr>
            <a:spLocks noChangeArrowheads="1"/>
          </p:cNvSpPr>
          <p:nvPr/>
        </p:nvSpPr>
        <p:spPr bwMode="auto">
          <a:xfrm>
            <a:off x="9448800" y="22860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71" name="Oval 6 6"/>
          <p:cNvSpPr>
            <a:spLocks noChangeArrowheads="1"/>
          </p:cNvSpPr>
          <p:nvPr/>
        </p:nvSpPr>
        <p:spPr bwMode="auto">
          <a:xfrm>
            <a:off x="9677400" y="1981200"/>
            <a:ext cx="152400" cy="1524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r</a:t>
            </a:r>
          </a:p>
        </p:txBody>
      </p:sp>
      <p:sp>
        <p:nvSpPr>
          <p:cNvPr id="27672" name="Oval 7 6"/>
          <p:cNvSpPr>
            <a:spLocks noChangeArrowheads="1"/>
          </p:cNvSpPr>
          <p:nvPr/>
        </p:nvSpPr>
        <p:spPr bwMode="auto">
          <a:xfrm>
            <a:off x="9296400" y="22860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sp>
        <p:nvSpPr>
          <p:cNvPr id="27673" name="Oval 8 6"/>
          <p:cNvSpPr>
            <a:spLocks noChangeArrowheads="1"/>
          </p:cNvSpPr>
          <p:nvPr/>
        </p:nvSpPr>
        <p:spPr bwMode="auto">
          <a:xfrm>
            <a:off x="9220200" y="1981200"/>
            <a:ext cx="152400" cy="152400"/>
          </a:xfrm>
          <a:prstGeom prst="ellipse">
            <a:avLst/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sz="900" dirty="0"/>
              <a:t>b</a:t>
            </a:r>
          </a:p>
        </p:txBody>
      </p:sp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05574" y="1295400"/>
            <a:ext cx="3838788" cy="21336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E70F26-FE01-462A-A390-3F7043AF92E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20" y="5394701"/>
            <a:ext cx="1751320" cy="253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FEEC1F-56E1-4174-8049-BC6E758A8E5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125" y="5867400"/>
            <a:ext cx="2298512" cy="2530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80F79-8E0D-402C-AF63-277FA25E3D0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91" y="5186286"/>
            <a:ext cx="371909" cy="181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FD0E99-F42F-46E9-96E7-93EF52B87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46" y="5186287"/>
            <a:ext cx="163091" cy="181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DC98FF-56BD-453F-B37B-A9FA2AF89DD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676" y="5161014"/>
            <a:ext cx="781922" cy="253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1030" grpId="0" animBg="1"/>
      <p:bldP spid="1281031" grpId="0" animBg="1"/>
      <p:bldP spid="12810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00"/>
                </a:solidFill>
              </a:rPr>
              <a:t>Parameter Estimation with Maximum Likelihood</a:t>
            </a:r>
            <a:endParaRPr lang="en-US" dirty="0"/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255AC48E-7E28-44CF-BD39-20D3E9DB90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1447800"/>
            <a:ext cx="8229600" cy="4525963"/>
          </a:xfrm>
        </p:spPr>
        <p:txBody>
          <a:bodyPr/>
          <a:lstStyle/>
          <a:p>
            <a:r>
              <a:rPr lang="en-US" b="1" dirty="0">
                <a:solidFill>
                  <a:srgbClr val="000090"/>
                </a:solidFill>
              </a:rPr>
              <a:t>Data: </a:t>
            </a:r>
            <a:r>
              <a:rPr lang="en-US" dirty="0"/>
              <a:t>Observed set </a:t>
            </a:r>
            <a:r>
              <a:rPr lang="en-US" i="1" dirty="0">
                <a:latin typeface="Times New Roman"/>
                <a:cs typeface="Times New Roman"/>
              </a:rPr>
              <a:t>D</a:t>
            </a:r>
            <a:r>
              <a:rPr lang="en-US" dirty="0"/>
              <a:t> of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ym typeface="Symbol" pitchFamily="48" charset="2"/>
              </a:rPr>
              <a:t>H</a:t>
            </a:r>
            <a:r>
              <a:rPr lang="en-US" dirty="0"/>
              <a:t> Heads and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ym typeface="Symbol" pitchFamily="48" charset="2"/>
              </a:rPr>
              <a:t>T</a:t>
            </a:r>
            <a:r>
              <a:rPr lang="en-US" dirty="0"/>
              <a:t> Tails  </a:t>
            </a:r>
          </a:p>
          <a:p>
            <a:r>
              <a:rPr lang="en-US" b="1" dirty="0">
                <a:solidFill>
                  <a:srgbClr val="000090"/>
                </a:solidFill>
              </a:rPr>
              <a:t>Hypothesis space: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/>
              <a:t>Binomial distributions </a:t>
            </a:r>
          </a:p>
          <a:p>
            <a:r>
              <a:rPr lang="en-US" b="1" dirty="0">
                <a:solidFill>
                  <a:srgbClr val="000090"/>
                </a:solidFill>
              </a:rPr>
              <a:t>Learning: </a:t>
            </a:r>
            <a:r>
              <a:rPr lang="en-US" dirty="0"/>
              <a:t>finding </a:t>
            </a:r>
            <a:r>
              <a:rPr lang="en-US" dirty="0">
                <a:latin typeface="Times New Roman"/>
                <a:cs typeface="Times New Roman"/>
                <a:sym typeface="Symbol" pitchFamily="48" charset="2"/>
              </a:rPr>
              <a:t></a:t>
            </a:r>
            <a:r>
              <a:rPr lang="en-US" dirty="0">
                <a:latin typeface="Symbol" pitchFamily="48" charset="2"/>
                <a:sym typeface="Symbol" pitchFamily="48" charset="2"/>
              </a:rPr>
              <a:t> </a:t>
            </a:r>
            <a:r>
              <a:rPr lang="en-US" dirty="0"/>
              <a:t>is an optimization problem</a:t>
            </a:r>
          </a:p>
          <a:p>
            <a:pPr lvl="1"/>
            <a:r>
              <a:rPr lang="en-US" dirty="0"/>
              <a:t>What’s the objective function?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90"/>
                </a:solidFill>
              </a:rPr>
              <a:t>MLE: </a:t>
            </a:r>
            <a:r>
              <a:rPr lang="en-US" dirty="0"/>
              <a:t>Choose </a:t>
            </a:r>
            <a:r>
              <a:rPr lang="en-US" dirty="0">
                <a:latin typeface="Times New Roman"/>
                <a:cs typeface="Times New Roman"/>
                <a:sym typeface="Symbol" pitchFamily="48" charset="2"/>
              </a:rPr>
              <a:t></a:t>
            </a:r>
            <a:r>
              <a:rPr lang="en-US" dirty="0"/>
              <a:t> to maximize probability of </a:t>
            </a:r>
            <a:r>
              <a:rPr lang="en-US" i="1" dirty="0"/>
              <a:t>D</a:t>
            </a:r>
          </a:p>
        </p:txBody>
      </p:sp>
      <p:pic>
        <p:nvPicPr>
          <p:cNvPr id="21" name="Picture 9" descr="txp_fig">
            <a:extLst>
              <a:ext uri="{FF2B5EF4-FFF2-40B4-BE49-F238E27FC236}">
                <a16:creationId xmlns:a16="http://schemas.microsoft.com/office/drawing/2014/main" id="{E8636A90-B8E5-45C4-A110-BB10A8009B8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325"/>
          <a:stretch/>
        </p:blipFill>
        <p:spPr bwMode="auto">
          <a:xfrm>
            <a:off x="3108325" y="5005388"/>
            <a:ext cx="5367338" cy="7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 descr="txp_fig">
            <a:extLst>
              <a:ext uri="{FF2B5EF4-FFF2-40B4-BE49-F238E27FC236}">
                <a16:creationId xmlns:a16="http://schemas.microsoft.com/office/drawing/2014/main" id="{941E95F0-4451-4895-87D3-D111BD08B60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810000"/>
            <a:ext cx="4419600" cy="41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9" descr="txp_fig">
            <a:extLst>
              <a:ext uri="{FF2B5EF4-FFF2-40B4-BE49-F238E27FC236}">
                <a16:creationId xmlns:a16="http://schemas.microsoft.com/office/drawing/2014/main" id="{E37BE4C0-1FF5-427A-A7E1-80D2071715C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038" b="-1549"/>
          <a:stretch/>
        </p:blipFill>
        <p:spPr bwMode="auto">
          <a:xfrm>
            <a:off x="3124200" y="5779209"/>
            <a:ext cx="5367338" cy="69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1155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watch all (L11D4)]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tricky – watch all (L11D5)]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Or even this one!</a:t>
            </a:r>
          </a:p>
        </p:txBody>
      </p:sp>
    </p:spTree>
    <p:extLst>
      <p:ext uri="{BB962C8B-B14F-4D97-AF65-F5344CB8AC3E}">
        <p14:creationId xmlns:p14="http://schemas.microsoft.com/office/powerpoint/2010/main" val="2132936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00"/>
                </a:solidFill>
              </a:rPr>
              <a:t>Parameter Estimation with Maximum Likelihood</a:t>
            </a:r>
            <a:endParaRPr lang="en-US" dirty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0E2096B-25EA-441B-B0D1-5C14AE08DD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3600" y="2566988"/>
            <a:ext cx="8229600" cy="762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Set derivative to zero, and solve!</a:t>
            </a:r>
          </a:p>
          <a:p>
            <a:endParaRPr lang="en-US" dirty="0"/>
          </a:p>
        </p:txBody>
      </p:sp>
      <p:pic>
        <p:nvPicPr>
          <p:cNvPr id="24" name="Picture 9" descr="txp_fig">
            <a:extLst>
              <a:ext uri="{FF2B5EF4-FFF2-40B4-BE49-F238E27FC236}">
                <a16:creationId xmlns:a16="http://schemas.microsoft.com/office/drawing/2014/main" id="{4DBFCFC1-5777-4CFE-9038-5B3A6BD302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5478462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3763DA-1C11-49A1-969E-ADBA6CF557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799" y="3100388"/>
            <a:ext cx="3772203" cy="9906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CA8378-A828-43D4-812F-7BC53ECF088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8400" y="4014788"/>
            <a:ext cx="4978400" cy="8485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6755AB-9D18-464A-8871-FCEC759D016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44271" y="4852988"/>
            <a:ext cx="4894729" cy="914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82DCDB-2919-445A-8E5A-EFA5E9F84FD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0800" y="5767388"/>
            <a:ext cx="2209800" cy="729378"/>
          </a:xfrm>
          <a:prstGeom prst="rect">
            <a:avLst/>
          </a:prstGeom>
        </p:spPr>
      </p:pic>
      <p:grpSp>
        <p:nvGrpSpPr>
          <p:cNvPr id="29" name="Group 11">
            <a:extLst>
              <a:ext uri="{FF2B5EF4-FFF2-40B4-BE49-F238E27FC236}">
                <a16:creationId xmlns:a16="http://schemas.microsoft.com/office/drawing/2014/main" id="{8829E02E-CC16-483B-A7C2-AF9D1C699241}"/>
              </a:ext>
            </a:extLst>
          </p:cNvPr>
          <p:cNvGrpSpPr/>
          <p:nvPr/>
        </p:nvGrpSpPr>
        <p:grpSpPr>
          <a:xfrm>
            <a:off x="1981200" y="2990265"/>
            <a:ext cx="3886200" cy="3539123"/>
            <a:chOff x="304800" y="3014077"/>
            <a:chExt cx="3886200" cy="353912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D4C965D-15CF-44DA-817E-582D4A44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4800" y="3014077"/>
              <a:ext cx="2514600" cy="125312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9AD84E1-8A15-487E-9809-60CF44739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38005" y="5867400"/>
              <a:ext cx="952995" cy="685800"/>
            </a:xfrm>
            <a:prstGeom prst="rect">
              <a:avLst/>
            </a:prstGeom>
          </p:spPr>
        </p:pic>
      </p:grpSp>
      <p:pic>
        <p:nvPicPr>
          <p:cNvPr id="32" name="Picture 7" descr="txp_fig">
            <a:extLst>
              <a:ext uri="{FF2B5EF4-FFF2-40B4-BE49-F238E27FC236}">
                <a16:creationId xmlns:a16="http://schemas.microsoft.com/office/drawing/2014/main" id="{73306511-3DD2-4DAD-806B-062032D0AF1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767388"/>
            <a:ext cx="3436938" cy="769938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1845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00"/>
                </a:solidFill>
              </a:rPr>
              <a:t>Parameter Estimation with Maximum Likelihood</a:t>
            </a:r>
            <a:endParaRPr lang="en-US" dirty="0"/>
          </a:p>
        </p:txBody>
      </p:sp>
      <p:sp>
        <p:nvSpPr>
          <p:cNvPr id="1280003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570037"/>
            <a:ext cx="8991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How do we estimate the conditional probability tables?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Maximum Likelihood, which corresponds to counting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Need to be careful though … let’s see what can go wrong..</a:t>
            </a:r>
          </a:p>
        </p:txBody>
      </p:sp>
    </p:spTree>
    <p:extLst>
      <p:ext uri="{BB962C8B-B14F-4D97-AF65-F5344CB8AC3E}">
        <p14:creationId xmlns:p14="http://schemas.microsoft.com/office/powerpoint/2010/main" val="42776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 and Overfitting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073" y="1295400"/>
            <a:ext cx="3121641" cy="466725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295452"/>
            <a:ext cx="3352800" cy="466714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982" y="1295400"/>
            <a:ext cx="4265635" cy="466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Overfitting</a:t>
            </a: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3352800" y="2667000"/>
            <a:ext cx="2438400" cy="2438400"/>
            <a:chOff x="3168" y="1584"/>
            <a:chExt cx="1536" cy="1536"/>
          </a:xfrm>
        </p:grpSpPr>
        <p:sp>
          <p:nvSpPr>
            <p:cNvPr id="23586" name="Rectangle 5"/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Rectangle 6"/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Rectangle 7"/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Rectangle 8"/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0" name="Rectangle 9"/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1" name="Rectangle 10"/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2" name="Rectangle 11"/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3" name="Rectangle 12"/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4" name="Rectangle 13"/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Rectangle 14"/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6" name="Rectangle 15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Rectangle 16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8" name="Rectangle 17"/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9" name="Rectangle 18"/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Rectangle 19"/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Rectangle 20"/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2" name="Rectangle 21"/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3" name="Rectangle 22"/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Rectangle 23"/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5" name="Rectangle 24"/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6" name="Rectangle 25"/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7" name="Rectangle 26"/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8" name="Rectangle 27"/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9" name="Rectangle 28"/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0" name="Rectangle 29"/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1" name="Rectangle 30"/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2" name="Rectangle 31"/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3" name="Rectangle 32"/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4" name="Rectangle 33"/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5" name="Rectangle 34"/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6" name="Rectangle 35"/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7" name="Rectangle 36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8" name="Rectangle 37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9" name="Rectangle 38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0" name="Rectangle 39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1" name="Rectangle 40"/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2" name="Rectangle 41"/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3" name="Rectangle 42"/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4" name="Rectangle 43"/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5" name="Rectangle 44"/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6" name="Rectangle 45"/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7" name="Rectangle 46"/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8" name="Rectangle 47"/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29" name="Rectangle 48"/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0" name="Rectangle 49"/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1" name="Rectangle 50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2" name="Rectangle 51"/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3" name="Rectangle 52"/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4" name="Rectangle 53"/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5" name="Rectangle 54"/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6" name="Rectangle 55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7" name="Rectangle 56"/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8" name="Rectangle 57"/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39" name="Rectangle 58"/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0" name="Rectangle 59"/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1" name="Rectangle 60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2" name="Rectangle 61"/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3" name="Rectangle 62"/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4" name="Rectangle 63"/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5" name="Rectangle 64"/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6" name="Rectangle 65"/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7" name="Rectangle 66"/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8" name="Rectangle 67"/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49" name="Rectangle 68"/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557" name="Picture 18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6713" y="1758950"/>
            <a:ext cx="19954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8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15113" y="1752600"/>
            <a:ext cx="19954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8"/>
          <p:cNvGrpSpPr>
            <a:grpSpLocks/>
          </p:cNvGrpSpPr>
          <p:nvPr/>
        </p:nvGrpSpPr>
        <p:grpSpPr bwMode="auto">
          <a:xfrm>
            <a:off x="420688" y="2971800"/>
            <a:ext cx="8221662" cy="304800"/>
            <a:chOff x="265" y="1872"/>
            <a:chExt cx="5179" cy="192"/>
          </a:xfrm>
        </p:grpSpPr>
        <p:sp>
          <p:nvSpPr>
            <p:cNvPr id="23581" name="Line 106"/>
            <p:cNvSpPr>
              <a:spLocks noChangeShapeType="1"/>
            </p:cNvSpPr>
            <p:nvPr/>
          </p:nvSpPr>
          <p:spPr bwMode="auto">
            <a:xfrm>
              <a:off x="1680" y="1968"/>
              <a:ext cx="62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2" name="Rectangle 107"/>
            <p:cNvSpPr>
              <a:spLocks noChangeArrowheads="1"/>
            </p:cNvSpPr>
            <p:nvPr/>
          </p:nvSpPr>
          <p:spPr bwMode="auto">
            <a:xfrm>
              <a:off x="2304" y="1872"/>
              <a:ext cx="192" cy="1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583" name="Picture 202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65" y="1920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84" name="Picture 209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166" y="1920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85" name="Line 214"/>
            <p:cNvSpPr>
              <a:spLocks noChangeShapeType="1"/>
            </p:cNvSpPr>
            <p:nvPr/>
          </p:nvSpPr>
          <p:spPr bwMode="auto">
            <a:xfrm>
              <a:off x="2496" y="196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19"/>
          <p:cNvGrpSpPr>
            <a:grpSpLocks/>
          </p:cNvGrpSpPr>
          <p:nvPr/>
        </p:nvGrpSpPr>
        <p:grpSpPr bwMode="auto">
          <a:xfrm>
            <a:off x="420688" y="3581400"/>
            <a:ext cx="8204200" cy="304800"/>
            <a:chOff x="265" y="2256"/>
            <a:chExt cx="5168" cy="192"/>
          </a:xfrm>
        </p:grpSpPr>
        <p:sp>
          <p:nvSpPr>
            <p:cNvPr id="23576" name="Line 105"/>
            <p:cNvSpPr>
              <a:spLocks noChangeShapeType="1"/>
            </p:cNvSpPr>
            <p:nvPr/>
          </p:nvSpPr>
          <p:spPr bwMode="auto">
            <a:xfrm flipH="1">
              <a:off x="1680" y="2352"/>
              <a:ext cx="100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Rectangle 108"/>
            <p:cNvSpPr>
              <a:spLocks noChangeArrowheads="1"/>
            </p:cNvSpPr>
            <p:nvPr/>
          </p:nvSpPr>
          <p:spPr bwMode="auto">
            <a:xfrm>
              <a:off x="2688" y="2256"/>
              <a:ext cx="192" cy="1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578" name="Picture 201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65" y="2304"/>
              <a:ext cx="127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9" name="Picture 211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155" y="2304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80" name="Line 215"/>
            <p:cNvSpPr>
              <a:spLocks noChangeShapeType="1"/>
            </p:cNvSpPr>
            <p:nvPr/>
          </p:nvSpPr>
          <p:spPr bwMode="auto">
            <a:xfrm flipH="1">
              <a:off x="2880" y="2352"/>
              <a:ext cx="1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09" name="Text Box 222"/>
          <p:cNvSpPr txBox="1">
            <a:spLocks noChangeArrowheads="1"/>
          </p:cNvSpPr>
          <p:nvPr/>
        </p:nvSpPr>
        <p:spPr bwMode="auto">
          <a:xfrm>
            <a:off x="3886200" y="57912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latin typeface="Calibri"/>
                <a:cs typeface="Calibri"/>
              </a:rPr>
              <a:t>2 wins!!</a:t>
            </a:r>
          </a:p>
        </p:txBody>
      </p:sp>
      <p:grpSp>
        <p:nvGrpSpPr>
          <p:cNvPr id="5" name="Group 225"/>
          <p:cNvGrpSpPr>
            <a:grpSpLocks/>
          </p:cNvGrpSpPr>
          <p:nvPr/>
        </p:nvGrpSpPr>
        <p:grpSpPr bwMode="auto">
          <a:xfrm>
            <a:off x="385763" y="4191000"/>
            <a:ext cx="8250237" cy="304800"/>
            <a:chOff x="243" y="2640"/>
            <a:chExt cx="5197" cy="192"/>
          </a:xfrm>
        </p:grpSpPr>
        <p:sp>
          <p:nvSpPr>
            <p:cNvPr id="23571" name="Rectangle 188"/>
            <p:cNvSpPr>
              <a:spLocks noChangeArrowheads="1"/>
            </p:cNvSpPr>
            <p:nvPr/>
          </p:nvSpPr>
          <p:spPr bwMode="auto">
            <a:xfrm>
              <a:off x="2496" y="2640"/>
              <a:ext cx="192" cy="1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Line 189"/>
            <p:cNvSpPr>
              <a:spLocks noChangeShapeType="1"/>
            </p:cNvSpPr>
            <p:nvPr/>
          </p:nvSpPr>
          <p:spPr bwMode="auto">
            <a:xfrm flipH="1">
              <a:off x="1680" y="2736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3573" name="Picture 200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43" y="2688"/>
              <a:ext cx="129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4" name="Line 216"/>
            <p:cNvSpPr>
              <a:spLocks noChangeShapeType="1"/>
            </p:cNvSpPr>
            <p:nvPr/>
          </p:nvSpPr>
          <p:spPr bwMode="auto">
            <a:xfrm flipH="1">
              <a:off x="2688" y="2736"/>
              <a:ext cx="13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3575" name="Picture 223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135" y="2688"/>
              <a:ext cx="130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26"/>
          <p:cNvGrpSpPr>
            <a:grpSpLocks/>
          </p:cNvGrpSpPr>
          <p:nvPr/>
        </p:nvGrpSpPr>
        <p:grpSpPr bwMode="auto">
          <a:xfrm>
            <a:off x="325438" y="4800600"/>
            <a:ext cx="8286750" cy="304800"/>
            <a:chOff x="205" y="3024"/>
            <a:chExt cx="5220" cy="192"/>
          </a:xfrm>
        </p:grpSpPr>
        <p:sp>
          <p:nvSpPr>
            <p:cNvPr id="23566" name="Rectangle 187"/>
            <p:cNvSpPr>
              <a:spLocks noChangeArrowheads="1"/>
            </p:cNvSpPr>
            <p:nvPr/>
          </p:nvSpPr>
          <p:spPr bwMode="auto">
            <a:xfrm>
              <a:off x="3456" y="3024"/>
              <a:ext cx="192" cy="19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7" name="Line 190"/>
            <p:cNvSpPr>
              <a:spLocks noChangeShapeType="1"/>
            </p:cNvSpPr>
            <p:nvPr/>
          </p:nvSpPr>
          <p:spPr bwMode="auto">
            <a:xfrm flipH="1" flipV="1">
              <a:off x="1680" y="3120"/>
              <a:ext cx="17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3568" name="Picture 204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05" y="3072"/>
              <a:ext cx="13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9" name="Line 217"/>
            <p:cNvSpPr>
              <a:spLocks noChangeShapeType="1"/>
            </p:cNvSpPr>
            <p:nvPr/>
          </p:nvSpPr>
          <p:spPr bwMode="auto">
            <a:xfrm flipH="1" flipV="1">
              <a:off x="3648" y="3120"/>
              <a:ext cx="4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3570" name="Picture 224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4147" y="3072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612" name="Picture 10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95313" y="2362200"/>
            <a:ext cx="1690687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10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781800" y="2297113"/>
            <a:ext cx="1690688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1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5400" y="1800531"/>
            <a:ext cx="3057525" cy="4571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Overfitting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/>
            <a:r>
              <a:rPr lang="en-US" sz="2000" i="1" dirty="0"/>
              <a:t>relative </a:t>
            </a:r>
            <a:r>
              <a:rPr lang="en-US" sz="2000" dirty="0"/>
              <a:t>probabilities (odds ratios):</a:t>
            </a:r>
          </a:p>
          <a:p>
            <a:pPr eaLnBrk="1" hangingPunct="1"/>
            <a:endParaRPr lang="en-US" sz="2000" dirty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600200" y="3316288"/>
            <a:ext cx="2514600" cy="2024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south-west : inf</a:t>
            </a:r>
          </a:p>
          <a:p>
            <a:r>
              <a:rPr lang="en-US">
                <a:latin typeface="Courier New" pitchFamily="49" charset="0"/>
              </a:rPr>
              <a:t>nation     : inf</a:t>
            </a:r>
          </a:p>
          <a:p>
            <a:r>
              <a:rPr lang="en-US">
                <a:latin typeface="Courier New" pitchFamily="49" charset="0"/>
              </a:rPr>
              <a:t>morally    : inf</a:t>
            </a:r>
          </a:p>
          <a:p>
            <a:r>
              <a:rPr lang="en-US">
                <a:latin typeface="Courier New" pitchFamily="49" charset="0"/>
              </a:rPr>
              <a:t>nicely     : inf</a:t>
            </a:r>
          </a:p>
          <a:p>
            <a:r>
              <a:rPr lang="en-US">
                <a:latin typeface="Courier New" pitchFamily="49" charset="0"/>
              </a:rPr>
              <a:t>extent     : inf</a:t>
            </a:r>
          </a:p>
          <a:p>
            <a:r>
              <a:rPr lang="en-US">
                <a:latin typeface="Courier New" pitchFamily="49" charset="0"/>
              </a:rPr>
              <a:t>seriously  : inf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743200" y="572135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latin typeface="Calibri" pitchFamily="34" charset="0"/>
              </a:rPr>
              <a:t>What went wrong here?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876800" y="3316288"/>
            <a:ext cx="2438400" cy="2024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screens    : inf</a:t>
            </a:r>
          </a:p>
          <a:p>
            <a:r>
              <a:rPr lang="en-US">
                <a:latin typeface="Courier New" pitchFamily="49" charset="0"/>
              </a:rPr>
              <a:t>minute     : inf</a:t>
            </a:r>
          </a:p>
          <a:p>
            <a:r>
              <a:rPr lang="en-US">
                <a:latin typeface="Courier New" pitchFamily="49" charset="0"/>
              </a:rPr>
              <a:t>guaranteed : inf</a:t>
            </a:r>
          </a:p>
          <a:p>
            <a:r>
              <a:rPr lang="en-US">
                <a:latin typeface="Courier New" pitchFamily="49" charset="0"/>
              </a:rPr>
              <a:t>$205.00    : inf</a:t>
            </a:r>
          </a:p>
          <a:p>
            <a:r>
              <a:rPr lang="en-US">
                <a:latin typeface="Courier New" pitchFamily="49" charset="0"/>
              </a:rPr>
              <a:t>delivery   : inf</a:t>
            </a:r>
          </a:p>
          <a:p>
            <a:r>
              <a:rPr lang="en-US">
                <a:latin typeface="Courier New" pitchFamily="49" charset="0"/>
              </a:rPr>
              <a:t>signature  : inf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4583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9775" y="2387600"/>
            <a:ext cx="16478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3188" y="2362200"/>
            <a:ext cx="16478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5400" y="1800531"/>
            <a:ext cx="3057525" cy="4571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6629" grpId="0"/>
      <p:bldP spid="2663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974725" y="1295400"/>
            <a:ext cx="7537450" cy="51276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974725" y="6423025"/>
            <a:ext cx="7537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974725" y="1295400"/>
            <a:ext cx="1588" cy="512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974725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973138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1725613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1724025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2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2474913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2473325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4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V="1">
            <a:off x="3233738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32321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6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V="1">
            <a:off x="3984625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Rectangle 15"/>
          <p:cNvSpPr>
            <a:spLocks noChangeArrowheads="1"/>
          </p:cNvSpPr>
          <p:nvPr/>
        </p:nvSpPr>
        <p:spPr bwMode="auto">
          <a:xfrm>
            <a:off x="3983038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8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V="1">
            <a:off x="4743450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Rectangle 17"/>
          <p:cNvSpPr>
            <a:spLocks noChangeArrowheads="1"/>
          </p:cNvSpPr>
          <p:nvPr/>
        </p:nvSpPr>
        <p:spPr bwMode="auto">
          <a:xfrm>
            <a:off x="47021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V="1">
            <a:off x="5494338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Rectangle 19"/>
          <p:cNvSpPr>
            <a:spLocks noChangeArrowheads="1"/>
          </p:cNvSpPr>
          <p:nvPr/>
        </p:nvSpPr>
        <p:spPr bwMode="auto">
          <a:xfrm>
            <a:off x="5453063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12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6243638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6202363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14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 flipV="1">
            <a:off x="7002463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Rectangle 23"/>
          <p:cNvSpPr>
            <a:spLocks noChangeArrowheads="1"/>
          </p:cNvSpPr>
          <p:nvPr/>
        </p:nvSpPr>
        <p:spPr bwMode="auto">
          <a:xfrm>
            <a:off x="6961188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16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V="1">
            <a:off x="7753350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77120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18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 flipV="1">
            <a:off x="8512175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Rectangle 27"/>
          <p:cNvSpPr>
            <a:spLocks noChangeArrowheads="1"/>
          </p:cNvSpPr>
          <p:nvPr/>
        </p:nvSpPr>
        <p:spPr bwMode="auto">
          <a:xfrm>
            <a:off x="8470900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20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55" name="Line 28"/>
          <p:cNvSpPr>
            <a:spLocks noChangeShapeType="1"/>
          </p:cNvSpPr>
          <p:nvPr/>
        </p:nvSpPr>
        <p:spPr bwMode="auto">
          <a:xfrm>
            <a:off x="974725" y="6423025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Rectangle 29"/>
          <p:cNvSpPr>
            <a:spLocks noChangeArrowheads="1"/>
          </p:cNvSpPr>
          <p:nvPr/>
        </p:nvSpPr>
        <p:spPr bwMode="auto">
          <a:xfrm>
            <a:off x="788988" y="6346825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-15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57" name="Line 30"/>
          <p:cNvSpPr>
            <a:spLocks noChangeShapeType="1"/>
          </p:cNvSpPr>
          <p:nvPr/>
        </p:nvSpPr>
        <p:spPr bwMode="auto">
          <a:xfrm>
            <a:off x="974725" y="58531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Rectangle 31"/>
          <p:cNvSpPr>
            <a:spLocks noChangeArrowheads="1"/>
          </p:cNvSpPr>
          <p:nvPr/>
        </p:nvSpPr>
        <p:spPr bwMode="auto">
          <a:xfrm>
            <a:off x="788988" y="5776913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-10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59" name="Line 32"/>
          <p:cNvSpPr>
            <a:spLocks noChangeShapeType="1"/>
          </p:cNvSpPr>
          <p:nvPr/>
        </p:nvSpPr>
        <p:spPr bwMode="auto">
          <a:xfrm>
            <a:off x="974725" y="52816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Rectangle 33"/>
          <p:cNvSpPr>
            <a:spLocks noChangeArrowheads="1"/>
          </p:cNvSpPr>
          <p:nvPr/>
        </p:nvSpPr>
        <p:spPr bwMode="auto">
          <a:xfrm>
            <a:off x="857250" y="5205413"/>
            <a:ext cx="112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-5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61" name="Line 34"/>
          <p:cNvSpPr>
            <a:spLocks noChangeShapeType="1"/>
          </p:cNvSpPr>
          <p:nvPr/>
        </p:nvSpPr>
        <p:spPr bwMode="auto">
          <a:xfrm>
            <a:off x="974725" y="4711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Rectangle 35"/>
          <p:cNvSpPr>
            <a:spLocks noChangeArrowheads="1"/>
          </p:cNvSpPr>
          <p:nvPr/>
        </p:nvSpPr>
        <p:spPr bwMode="auto">
          <a:xfrm>
            <a:off x="896938" y="46355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63" name="Line 36"/>
          <p:cNvSpPr>
            <a:spLocks noChangeShapeType="1"/>
          </p:cNvSpPr>
          <p:nvPr/>
        </p:nvSpPr>
        <p:spPr bwMode="auto">
          <a:xfrm>
            <a:off x="974725" y="41402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4" name="Rectangle 37"/>
          <p:cNvSpPr>
            <a:spLocks noChangeArrowheads="1"/>
          </p:cNvSpPr>
          <p:nvPr/>
        </p:nvSpPr>
        <p:spPr bwMode="auto">
          <a:xfrm>
            <a:off x="896938" y="4064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5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65" name="Line 38"/>
          <p:cNvSpPr>
            <a:spLocks noChangeShapeType="1"/>
          </p:cNvSpPr>
          <p:nvPr/>
        </p:nvSpPr>
        <p:spPr bwMode="auto">
          <a:xfrm>
            <a:off x="974725" y="3568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Rectangle 39"/>
          <p:cNvSpPr>
            <a:spLocks noChangeArrowheads="1"/>
          </p:cNvSpPr>
          <p:nvPr/>
        </p:nvSpPr>
        <p:spPr bwMode="auto">
          <a:xfrm>
            <a:off x="830263" y="3492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67" name="Line 40"/>
          <p:cNvSpPr>
            <a:spLocks noChangeShapeType="1"/>
          </p:cNvSpPr>
          <p:nvPr/>
        </p:nvSpPr>
        <p:spPr bwMode="auto">
          <a:xfrm>
            <a:off x="974725" y="2998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8" name="Rectangle 41"/>
          <p:cNvSpPr>
            <a:spLocks noChangeArrowheads="1"/>
          </p:cNvSpPr>
          <p:nvPr/>
        </p:nvSpPr>
        <p:spPr bwMode="auto">
          <a:xfrm>
            <a:off x="830263" y="2922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15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69" name="Line 42"/>
          <p:cNvSpPr>
            <a:spLocks noChangeShapeType="1"/>
          </p:cNvSpPr>
          <p:nvPr/>
        </p:nvSpPr>
        <p:spPr bwMode="auto">
          <a:xfrm>
            <a:off x="974725" y="24272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0" name="Rectangle 43"/>
          <p:cNvSpPr>
            <a:spLocks noChangeArrowheads="1"/>
          </p:cNvSpPr>
          <p:nvPr/>
        </p:nvSpPr>
        <p:spPr bwMode="auto">
          <a:xfrm>
            <a:off x="830263" y="23510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20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71" name="Line 44"/>
          <p:cNvSpPr>
            <a:spLocks noChangeShapeType="1"/>
          </p:cNvSpPr>
          <p:nvPr/>
        </p:nvSpPr>
        <p:spPr bwMode="auto">
          <a:xfrm>
            <a:off x="974725" y="1855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2" name="Rectangle 45"/>
          <p:cNvSpPr>
            <a:spLocks noChangeArrowheads="1"/>
          </p:cNvSpPr>
          <p:nvPr/>
        </p:nvSpPr>
        <p:spPr bwMode="auto">
          <a:xfrm>
            <a:off x="830263" y="1779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25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73" name="Line 46"/>
          <p:cNvSpPr>
            <a:spLocks noChangeShapeType="1"/>
          </p:cNvSpPr>
          <p:nvPr/>
        </p:nvSpPr>
        <p:spPr bwMode="auto">
          <a:xfrm>
            <a:off x="974725" y="12954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4" name="Rectangle 47"/>
          <p:cNvSpPr>
            <a:spLocks noChangeArrowheads="1"/>
          </p:cNvSpPr>
          <p:nvPr/>
        </p:nvSpPr>
        <p:spPr bwMode="auto">
          <a:xfrm>
            <a:off x="830263" y="12192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pitchFamily="34" charset="0"/>
              </a:rPr>
              <a:t>30</a:t>
            </a:r>
            <a:endParaRPr lang="en-US" sz="2400">
              <a:cs typeface="Arial" pitchFamily="34" charset="0"/>
            </a:endParaRPr>
          </a:p>
        </p:txBody>
      </p:sp>
      <p:sp>
        <p:nvSpPr>
          <p:cNvPr id="22575" name="Oval 48"/>
          <p:cNvSpPr>
            <a:spLocks noChangeArrowheads="1"/>
          </p:cNvSpPr>
          <p:nvPr/>
        </p:nvSpPr>
        <p:spPr bwMode="auto">
          <a:xfrm>
            <a:off x="1308100" y="4549775"/>
            <a:ext cx="84138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Oval 49"/>
          <p:cNvSpPr>
            <a:spLocks noChangeArrowheads="1"/>
          </p:cNvSpPr>
          <p:nvPr/>
        </p:nvSpPr>
        <p:spPr bwMode="auto">
          <a:xfrm>
            <a:off x="1308100" y="4549775"/>
            <a:ext cx="84138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7" name="Oval 50"/>
          <p:cNvSpPr>
            <a:spLocks noChangeArrowheads="1"/>
          </p:cNvSpPr>
          <p:nvPr/>
        </p:nvSpPr>
        <p:spPr bwMode="auto">
          <a:xfrm>
            <a:off x="1687513" y="483393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Oval 51"/>
          <p:cNvSpPr>
            <a:spLocks noChangeArrowheads="1"/>
          </p:cNvSpPr>
          <p:nvPr/>
        </p:nvSpPr>
        <p:spPr bwMode="auto">
          <a:xfrm>
            <a:off x="1687513" y="483393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Oval 52"/>
          <p:cNvSpPr>
            <a:spLocks noChangeArrowheads="1"/>
          </p:cNvSpPr>
          <p:nvPr/>
        </p:nvSpPr>
        <p:spPr bwMode="auto">
          <a:xfrm>
            <a:off x="2066925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Oval 53"/>
          <p:cNvSpPr>
            <a:spLocks noChangeArrowheads="1"/>
          </p:cNvSpPr>
          <p:nvPr/>
        </p:nvSpPr>
        <p:spPr bwMode="auto">
          <a:xfrm>
            <a:off x="2066925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Oval 54"/>
          <p:cNvSpPr>
            <a:spLocks noChangeArrowheads="1"/>
          </p:cNvSpPr>
          <p:nvPr/>
        </p:nvSpPr>
        <p:spPr bwMode="auto">
          <a:xfrm>
            <a:off x="2436813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Oval 55"/>
          <p:cNvSpPr>
            <a:spLocks noChangeArrowheads="1"/>
          </p:cNvSpPr>
          <p:nvPr/>
        </p:nvSpPr>
        <p:spPr bwMode="auto">
          <a:xfrm>
            <a:off x="2436813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Oval 56"/>
          <p:cNvSpPr>
            <a:spLocks noChangeArrowheads="1"/>
          </p:cNvSpPr>
          <p:nvPr/>
        </p:nvSpPr>
        <p:spPr bwMode="auto">
          <a:xfrm>
            <a:off x="2816225" y="54340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Oval 57"/>
          <p:cNvSpPr>
            <a:spLocks noChangeArrowheads="1"/>
          </p:cNvSpPr>
          <p:nvPr/>
        </p:nvSpPr>
        <p:spPr bwMode="auto">
          <a:xfrm>
            <a:off x="2816225" y="54340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Oval 58"/>
          <p:cNvSpPr>
            <a:spLocks noChangeArrowheads="1"/>
          </p:cNvSpPr>
          <p:nvPr/>
        </p:nvSpPr>
        <p:spPr bwMode="auto">
          <a:xfrm>
            <a:off x="3195638" y="53387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Oval 59"/>
          <p:cNvSpPr>
            <a:spLocks noChangeArrowheads="1"/>
          </p:cNvSpPr>
          <p:nvPr/>
        </p:nvSpPr>
        <p:spPr bwMode="auto">
          <a:xfrm>
            <a:off x="3195638" y="53387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Oval 60"/>
          <p:cNvSpPr>
            <a:spLocks noChangeArrowheads="1"/>
          </p:cNvSpPr>
          <p:nvPr/>
        </p:nvSpPr>
        <p:spPr bwMode="auto">
          <a:xfrm>
            <a:off x="3567113" y="5081588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8" name="Oval 61"/>
          <p:cNvSpPr>
            <a:spLocks noChangeArrowheads="1"/>
          </p:cNvSpPr>
          <p:nvPr/>
        </p:nvSpPr>
        <p:spPr bwMode="auto">
          <a:xfrm>
            <a:off x="3567113" y="5081588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3946525" y="49196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0" name="Oval 63"/>
          <p:cNvSpPr>
            <a:spLocks noChangeArrowheads="1"/>
          </p:cNvSpPr>
          <p:nvPr/>
        </p:nvSpPr>
        <p:spPr bwMode="auto">
          <a:xfrm>
            <a:off x="3946525" y="49196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1" name="Oval 64"/>
          <p:cNvSpPr>
            <a:spLocks noChangeArrowheads="1"/>
          </p:cNvSpPr>
          <p:nvPr/>
        </p:nvSpPr>
        <p:spPr bwMode="auto">
          <a:xfrm>
            <a:off x="4325938" y="515778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Oval 65"/>
          <p:cNvSpPr>
            <a:spLocks noChangeArrowheads="1"/>
          </p:cNvSpPr>
          <p:nvPr/>
        </p:nvSpPr>
        <p:spPr bwMode="auto">
          <a:xfrm>
            <a:off x="4325938" y="515778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3" name="Oval 66"/>
          <p:cNvSpPr>
            <a:spLocks noChangeArrowheads="1"/>
          </p:cNvSpPr>
          <p:nvPr/>
        </p:nvSpPr>
        <p:spPr bwMode="auto">
          <a:xfrm>
            <a:off x="4705350" y="46259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4" name="Oval 67"/>
          <p:cNvSpPr>
            <a:spLocks noChangeArrowheads="1"/>
          </p:cNvSpPr>
          <p:nvPr/>
        </p:nvSpPr>
        <p:spPr bwMode="auto">
          <a:xfrm>
            <a:off x="4705350" y="46259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Oval 68"/>
          <p:cNvSpPr>
            <a:spLocks noChangeArrowheads="1"/>
          </p:cNvSpPr>
          <p:nvPr/>
        </p:nvSpPr>
        <p:spPr bwMode="auto">
          <a:xfrm>
            <a:off x="5075238" y="48053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6" name="Oval 69"/>
          <p:cNvSpPr>
            <a:spLocks noChangeArrowheads="1"/>
          </p:cNvSpPr>
          <p:nvPr/>
        </p:nvSpPr>
        <p:spPr bwMode="auto">
          <a:xfrm>
            <a:off x="5075238" y="48053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7" name="Oval 70"/>
          <p:cNvSpPr>
            <a:spLocks noChangeArrowheads="1"/>
          </p:cNvSpPr>
          <p:nvPr/>
        </p:nvSpPr>
        <p:spPr bwMode="auto">
          <a:xfrm>
            <a:off x="5456238" y="4435475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8" name="Oval 71"/>
          <p:cNvSpPr>
            <a:spLocks noChangeArrowheads="1"/>
          </p:cNvSpPr>
          <p:nvPr/>
        </p:nvSpPr>
        <p:spPr bwMode="auto">
          <a:xfrm>
            <a:off x="5456238" y="4435475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9" name="Oval 72"/>
          <p:cNvSpPr>
            <a:spLocks noChangeArrowheads="1"/>
          </p:cNvSpPr>
          <p:nvPr/>
        </p:nvSpPr>
        <p:spPr bwMode="auto">
          <a:xfrm>
            <a:off x="5835650" y="47863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0" name="Oval 73"/>
          <p:cNvSpPr>
            <a:spLocks noChangeArrowheads="1"/>
          </p:cNvSpPr>
          <p:nvPr/>
        </p:nvSpPr>
        <p:spPr bwMode="auto">
          <a:xfrm>
            <a:off x="5835650" y="47863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Oval 74"/>
          <p:cNvSpPr>
            <a:spLocks noChangeArrowheads="1"/>
          </p:cNvSpPr>
          <p:nvPr/>
        </p:nvSpPr>
        <p:spPr bwMode="auto">
          <a:xfrm>
            <a:off x="6205538" y="45497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Oval 75"/>
          <p:cNvSpPr>
            <a:spLocks noChangeArrowheads="1"/>
          </p:cNvSpPr>
          <p:nvPr/>
        </p:nvSpPr>
        <p:spPr bwMode="auto">
          <a:xfrm>
            <a:off x="6205538" y="45497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Oval 76"/>
          <p:cNvSpPr>
            <a:spLocks noChangeArrowheads="1"/>
          </p:cNvSpPr>
          <p:nvPr/>
        </p:nvSpPr>
        <p:spPr bwMode="auto">
          <a:xfrm>
            <a:off x="6584950" y="43402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Oval 77"/>
          <p:cNvSpPr>
            <a:spLocks noChangeArrowheads="1"/>
          </p:cNvSpPr>
          <p:nvPr/>
        </p:nvSpPr>
        <p:spPr bwMode="auto">
          <a:xfrm>
            <a:off x="6584950" y="43402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Oval 78"/>
          <p:cNvSpPr>
            <a:spLocks noChangeArrowheads="1"/>
          </p:cNvSpPr>
          <p:nvPr/>
        </p:nvSpPr>
        <p:spPr bwMode="auto">
          <a:xfrm>
            <a:off x="6964363" y="36925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Oval 79"/>
          <p:cNvSpPr>
            <a:spLocks noChangeArrowheads="1"/>
          </p:cNvSpPr>
          <p:nvPr/>
        </p:nvSpPr>
        <p:spPr bwMode="auto">
          <a:xfrm>
            <a:off x="6964363" y="36925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Oval 80"/>
          <p:cNvSpPr>
            <a:spLocks noChangeArrowheads="1"/>
          </p:cNvSpPr>
          <p:nvPr/>
        </p:nvSpPr>
        <p:spPr bwMode="auto">
          <a:xfrm>
            <a:off x="7335838" y="3949700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Oval 81"/>
          <p:cNvSpPr>
            <a:spLocks noChangeArrowheads="1"/>
          </p:cNvSpPr>
          <p:nvPr/>
        </p:nvSpPr>
        <p:spPr bwMode="auto">
          <a:xfrm>
            <a:off x="7335838" y="3949700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Oval 82"/>
          <p:cNvSpPr>
            <a:spLocks noChangeArrowheads="1"/>
          </p:cNvSpPr>
          <p:nvPr/>
        </p:nvSpPr>
        <p:spPr bwMode="auto">
          <a:xfrm>
            <a:off x="7715250" y="3797300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Oval 83"/>
          <p:cNvSpPr>
            <a:spLocks noChangeArrowheads="1"/>
          </p:cNvSpPr>
          <p:nvPr/>
        </p:nvSpPr>
        <p:spPr bwMode="auto">
          <a:xfrm>
            <a:off x="7715250" y="3797300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Oval 84"/>
          <p:cNvSpPr>
            <a:spLocks noChangeArrowheads="1"/>
          </p:cNvSpPr>
          <p:nvPr/>
        </p:nvSpPr>
        <p:spPr bwMode="auto">
          <a:xfrm>
            <a:off x="8094663" y="36544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Oval 85"/>
          <p:cNvSpPr>
            <a:spLocks noChangeArrowheads="1"/>
          </p:cNvSpPr>
          <p:nvPr/>
        </p:nvSpPr>
        <p:spPr bwMode="auto">
          <a:xfrm>
            <a:off x="8094663" y="36544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Oval 86"/>
          <p:cNvSpPr>
            <a:spLocks noChangeArrowheads="1"/>
          </p:cNvSpPr>
          <p:nvPr/>
        </p:nvSpPr>
        <p:spPr bwMode="auto">
          <a:xfrm>
            <a:off x="8474075" y="32543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Oval 87"/>
          <p:cNvSpPr>
            <a:spLocks noChangeArrowheads="1"/>
          </p:cNvSpPr>
          <p:nvPr/>
        </p:nvSpPr>
        <p:spPr bwMode="auto">
          <a:xfrm>
            <a:off x="8474075" y="32543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8"/>
          <p:cNvSpPr>
            <a:spLocks/>
          </p:cNvSpPr>
          <p:nvPr/>
        </p:nvSpPr>
        <p:spPr bwMode="auto">
          <a:xfrm>
            <a:off x="1344613" y="1827213"/>
            <a:ext cx="4784725" cy="3721100"/>
          </a:xfrm>
          <a:custGeom>
            <a:avLst/>
            <a:gdLst>
              <a:gd name="T0" fmla="*/ 2147483647 w 3014"/>
              <a:gd name="T1" fmla="*/ 2147483647 h 2344"/>
              <a:gd name="T2" fmla="*/ 2147483647 w 3014"/>
              <a:gd name="T3" fmla="*/ 2147483647 h 2344"/>
              <a:gd name="T4" fmla="*/ 2147483647 w 3014"/>
              <a:gd name="T5" fmla="*/ 2147483647 h 2344"/>
              <a:gd name="T6" fmla="*/ 2147483647 w 3014"/>
              <a:gd name="T7" fmla="*/ 2147483647 h 2344"/>
              <a:gd name="T8" fmla="*/ 2147483647 w 3014"/>
              <a:gd name="T9" fmla="*/ 2147483647 h 2344"/>
              <a:gd name="T10" fmla="*/ 2147483647 w 3014"/>
              <a:gd name="T11" fmla="*/ 2147483647 h 2344"/>
              <a:gd name="T12" fmla="*/ 2147483647 w 3014"/>
              <a:gd name="T13" fmla="*/ 2147483647 h 2344"/>
              <a:gd name="T14" fmla="*/ 2147483647 w 3014"/>
              <a:gd name="T15" fmla="*/ 2147483647 h 2344"/>
              <a:gd name="T16" fmla="*/ 2147483647 w 3014"/>
              <a:gd name="T17" fmla="*/ 2147483647 h 2344"/>
              <a:gd name="T18" fmla="*/ 2147483647 w 3014"/>
              <a:gd name="T19" fmla="*/ 2147483647 h 2344"/>
              <a:gd name="T20" fmla="*/ 2147483647 w 3014"/>
              <a:gd name="T21" fmla="*/ 2147483647 h 2344"/>
              <a:gd name="T22" fmla="*/ 2147483647 w 3014"/>
              <a:gd name="T23" fmla="*/ 2147483647 h 2344"/>
              <a:gd name="T24" fmla="*/ 2147483647 w 3014"/>
              <a:gd name="T25" fmla="*/ 2147483647 h 2344"/>
              <a:gd name="T26" fmla="*/ 2147483647 w 3014"/>
              <a:gd name="T27" fmla="*/ 2147483647 h 2344"/>
              <a:gd name="T28" fmla="*/ 2147483647 w 3014"/>
              <a:gd name="T29" fmla="*/ 2147483647 h 2344"/>
              <a:gd name="T30" fmla="*/ 2147483647 w 3014"/>
              <a:gd name="T31" fmla="*/ 2147483647 h 2344"/>
              <a:gd name="T32" fmla="*/ 2147483647 w 3014"/>
              <a:gd name="T33" fmla="*/ 2147483647 h 2344"/>
              <a:gd name="T34" fmla="*/ 2147483647 w 3014"/>
              <a:gd name="T35" fmla="*/ 2147483647 h 2344"/>
              <a:gd name="T36" fmla="*/ 2147483647 w 3014"/>
              <a:gd name="T37" fmla="*/ 2147483647 h 2344"/>
              <a:gd name="T38" fmla="*/ 2147483647 w 3014"/>
              <a:gd name="T39" fmla="*/ 2147483647 h 2344"/>
              <a:gd name="T40" fmla="*/ 2147483647 w 3014"/>
              <a:gd name="T41" fmla="*/ 2147483647 h 2344"/>
              <a:gd name="T42" fmla="*/ 2147483647 w 3014"/>
              <a:gd name="T43" fmla="*/ 2147483647 h 2344"/>
              <a:gd name="T44" fmla="*/ 2147483647 w 3014"/>
              <a:gd name="T45" fmla="*/ 2147483647 h 2344"/>
              <a:gd name="T46" fmla="*/ 2147483647 w 3014"/>
              <a:gd name="T47" fmla="*/ 2147483647 h 2344"/>
              <a:gd name="T48" fmla="*/ 2147483647 w 3014"/>
              <a:gd name="T49" fmla="*/ 2147483647 h 2344"/>
              <a:gd name="T50" fmla="*/ 2147483647 w 3014"/>
              <a:gd name="T51" fmla="*/ 2147483647 h 2344"/>
              <a:gd name="T52" fmla="*/ 2147483647 w 3014"/>
              <a:gd name="T53" fmla="*/ 2147483647 h 2344"/>
              <a:gd name="T54" fmla="*/ 2147483647 w 3014"/>
              <a:gd name="T55" fmla="*/ 2147483647 h 2344"/>
              <a:gd name="T56" fmla="*/ 2147483647 w 3014"/>
              <a:gd name="T57" fmla="*/ 2147483647 h 2344"/>
              <a:gd name="T58" fmla="*/ 2147483647 w 3014"/>
              <a:gd name="T59" fmla="*/ 2147483647 h 2344"/>
              <a:gd name="T60" fmla="*/ 2147483647 w 3014"/>
              <a:gd name="T61" fmla="*/ 2147483647 h 2344"/>
              <a:gd name="T62" fmla="*/ 2147483647 w 3014"/>
              <a:gd name="T63" fmla="*/ 2147483647 h 2344"/>
              <a:gd name="T64" fmla="*/ 2147483647 w 3014"/>
              <a:gd name="T65" fmla="*/ 2147483647 h 2344"/>
              <a:gd name="T66" fmla="*/ 2147483647 w 3014"/>
              <a:gd name="T67" fmla="*/ 2147483647 h 2344"/>
              <a:gd name="T68" fmla="*/ 2147483647 w 3014"/>
              <a:gd name="T69" fmla="*/ 2147483647 h 2344"/>
              <a:gd name="T70" fmla="*/ 2147483647 w 3014"/>
              <a:gd name="T71" fmla="*/ 2147483647 h 2344"/>
              <a:gd name="T72" fmla="*/ 2147483647 w 3014"/>
              <a:gd name="T73" fmla="*/ 2147483647 h 2344"/>
              <a:gd name="T74" fmla="*/ 2147483647 w 3014"/>
              <a:gd name="T75" fmla="*/ 2147483647 h 2344"/>
              <a:gd name="T76" fmla="*/ 2147483647 w 3014"/>
              <a:gd name="T77" fmla="*/ 2147483647 h 2344"/>
              <a:gd name="T78" fmla="*/ 2147483647 w 3014"/>
              <a:gd name="T79" fmla="*/ 2147483647 h 2344"/>
              <a:gd name="T80" fmla="*/ 2147483647 w 3014"/>
              <a:gd name="T81" fmla="*/ 2147483647 h 2344"/>
              <a:gd name="T82" fmla="*/ 2147483647 w 3014"/>
              <a:gd name="T83" fmla="*/ 2147483647 h 23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014"/>
              <a:gd name="T127" fmla="*/ 0 h 2344"/>
              <a:gd name="T128" fmla="*/ 3014 w 3014"/>
              <a:gd name="T129" fmla="*/ 2344 h 234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014" h="2344">
                <a:moveTo>
                  <a:pt x="0" y="1739"/>
                </a:moveTo>
                <a:lnTo>
                  <a:pt x="24" y="630"/>
                </a:lnTo>
                <a:lnTo>
                  <a:pt x="48" y="114"/>
                </a:lnTo>
                <a:lnTo>
                  <a:pt x="72" y="0"/>
                </a:lnTo>
                <a:lnTo>
                  <a:pt x="96" y="132"/>
                </a:lnTo>
                <a:lnTo>
                  <a:pt x="120" y="402"/>
                </a:lnTo>
                <a:lnTo>
                  <a:pt x="144" y="738"/>
                </a:lnTo>
                <a:lnTo>
                  <a:pt x="168" y="1085"/>
                </a:lnTo>
                <a:lnTo>
                  <a:pt x="192" y="1409"/>
                </a:lnTo>
                <a:lnTo>
                  <a:pt x="216" y="1691"/>
                </a:lnTo>
                <a:lnTo>
                  <a:pt x="240" y="1918"/>
                </a:lnTo>
                <a:lnTo>
                  <a:pt x="264" y="2098"/>
                </a:lnTo>
                <a:lnTo>
                  <a:pt x="287" y="2218"/>
                </a:lnTo>
                <a:lnTo>
                  <a:pt x="311" y="2296"/>
                </a:lnTo>
                <a:lnTo>
                  <a:pt x="335" y="2338"/>
                </a:lnTo>
                <a:lnTo>
                  <a:pt x="359" y="2344"/>
                </a:lnTo>
                <a:lnTo>
                  <a:pt x="383" y="2332"/>
                </a:lnTo>
                <a:lnTo>
                  <a:pt x="407" y="2302"/>
                </a:lnTo>
                <a:lnTo>
                  <a:pt x="431" y="2260"/>
                </a:lnTo>
                <a:lnTo>
                  <a:pt x="455" y="2218"/>
                </a:lnTo>
                <a:lnTo>
                  <a:pt x="479" y="2182"/>
                </a:lnTo>
                <a:lnTo>
                  <a:pt x="503" y="2146"/>
                </a:lnTo>
                <a:lnTo>
                  <a:pt x="527" y="2116"/>
                </a:lnTo>
                <a:lnTo>
                  <a:pt x="551" y="2092"/>
                </a:lnTo>
                <a:lnTo>
                  <a:pt x="569" y="2080"/>
                </a:lnTo>
                <a:lnTo>
                  <a:pt x="592" y="2080"/>
                </a:lnTo>
                <a:lnTo>
                  <a:pt x="616" y="2080"/>
                </a:lnTo>
                <a:lnTo>
                  <a:pt x="640" y="2098"/>
                </a:lnTo>
                <a:lnTo>
                  <a:pt x="664" y="2116"/>
                </a:lnTo>
                <a:lnTo>
                  <a:pt x="688" y="2134"/>
                </a:lnTo>
                <a:lnTo>
                  <a:pt x="712" y="2164"/>
                </a:lnTo>
                <a:lnTo>
                  <a:pt x="736" y="2188"/>
                </a:lnTo>
                <a:lnTo>
                  <a:pt x="760" y="2218"/>
                </a:lnTo>
                <a:lnTo>
                  <a:pt x="784" y="2242"/>
                </a:lnTo>
                <a:lnTo>
                  <a:pt x="808" y="2266"/>
                </a:lnTo>
                <a:lnTo>
                  <a:pt x="832" y="2284"/>
                </a:lnTo>
                <a:lnTo>
                  <a:pt x="856" y="2302"/>
                </a:lnTo>
                <a:lnTo>
                  <a:pt x="879" y="2320"/>
                </a:lnTo>
                <a:lnTo>
                  <a:pt x="903" y="2326"/>
                </a:lnTo>
                <a:lnTo>
                  <a:pt x="927" y="2332"/>
                </a:lnTo>
                <a:lnTo>
                  <a:pt x="951" y="2332"/>
                </a:lnTo>
                <a:lnTo>
                  <a:pt x="975" y="2326"/>
                </a:lnTo>
                <a:lnTo>
                  <a:pt x="999" y="2320"/>
                </a:lnTo>
                <a:lnTo>
                  <a:pt x="1023" y="2314"/>
                </a:lnTo>
                <a:lnTo>
                  <a:pt x="1047" y="2296"/>
                </a:lnTo>
                <a:lnTo>
                  <a:pt x="1071" y="2284"/>
                </a:lnTo>
                <a:lnTo>
                  <a:pt x="1095" y="2266"/>
                </a:lnTo>
                <a:lnTo>
                  <a:pt x="1119" y="2248"/>
                </a:lnTo>
                <a:lnTo>
                  <a:pt x="1143" y="2230"/>
                </a:lnTo>
                <a:lnTo>
                  <a:pt x="1166" y="2212"/>
                </a:lnTo>
                <a:lnTo>
                  <a:pt x="1190" y="2194"/>
                </a:lnTo>
                <a:lnTo>
                  <a:pt x="1214" y="2176"/>
                </a:lnTo>
                <a:lnTo>
                  <a:pt x="1238" y="2158"/>
                </a:lnTo>
                <a:lnTo>
                  <a:pt x="1262" y="2140"/>
                </a:lnTo>
                <a:lnTo>
                  <a:pt x="1286" y="2128"/>
                </a:lnTo>
                <a:lnTo>
                  <a:pt x="1310" y="2116"/>
                </a:lnTo>
                <a:lnTo>
                  <a:pt x="1334" y="2104"/>
                </a:lnTo>
                <a:lnTo>
                  <a:pt x="1352" y="2098"/>
                </a:lnTo>
                <a:lnTo>
                  <a:pt x="1376" y="2092"/>
                </a:lnTo>
                <a:lnTo>
                  <a:pt x="1400" y="2086"/>
                </a:lnTo>
                <a:lnTo>
                  <a:pt x="1424" y="2080"/>
                </a:lnTo>
                <a:lnTo>
                  <a:pt x="1448" y="2074"/>
                </a:lnTo>
                <a:lnTo>
                  <a:pt x="1471" y="2074"/>
                </a:lnTo>
                <a:lnTo>
                  <a:pt x="1495" y="2068"/>
                </a:lnTo>
                <a:lnTo>
                  <a:pt x="1519" y="2068"/>
                </a:lnTo>
                <a:lnTo>
                  <a:pt x="1543" y="2068"/>
                </a:lnTo>
                <a:lnTo>
                  <a:pt x="1567" y="2062"/>
                </a:lnTo>
                <a:lnTo>
                  <a:pt x="1591" y="2062"/>
                </a:lnTo>
                <a:lnTo>
                  <a:pt x="1615" y="2056"/>
                </a:lnTo>
                <a:lnTo>
                  <a:pt x="1639" y="2056"/>
                </a:lnTo>
                <a:lnTo>
                  <a:pt x="1663" y="2050"/>
                </a:lnTo>
                <a:lnTo>
                  <a:pt x="1687" y="2044"/>
                </a:lnTo>
                <a:lnTo>
                  <a:pt x="1711" y="2038"/>
                </a:lnTo>
                <a:lnTo>
                  <a:pt x="1735" y="2032"/>
                </a:lnTo>
                <a:lnTo>
                  <a:pt x="1758" y="2020"/>
                </a:lnTo>
                <a:lnTo>
                  <a:pt x="1782" y="2014"/>
                </a:lnTo>
                <a:lnTo>
                  <a:pt x="1806" y="2002"/>
                </a:lnTo>
                <a:lnTo>
                  <a:pt x="1830" y="1990"/>
                </a:lnTo>
                <a:lnTo>
                  <a:pt x="1854" y="1978"/>
                </a:lnTo>
                <a:lnTo>
                  <a:pt x="1878" y="1966"/>
                </a:lnTo>
                <a:lnTo>
                  <a:pt x="1902" y="1948"/>
                </a:lnTo>
                <a:lnTo>
                  <a:pt x="1926" y="1936"/>
                </a:lnTo>
                <a:lnTo>
                  <a:pt x="1950" y="1924"/>
                </a:lnTo>
                <a:lnTo>
                  <a:pt x="1974" y="1906"/>
                </a:lnTo>
                <a:lnTo>
                  <a:pt x="1998" y="1894"/>
                </a:lnTo>
                <a:lnTo>
                  <a:pt x="2022" y="1876"/>
                </a:lnTo>
                <a:lnTo>
                  <a:pt x="2045" y="1864"/>
                </a:lnTo>
                <a:lnTo>
                  <a:pt x="2069" y="1852"/>
                </a:lnTo>
                <a:lnTo>
                  <a:pt x="2093" y="1841"/>
                </a:lnTo>
                <a:lnTo>
                  <a:pt x="2117" y="1829"/>
                </a:lnTo>
                <a:lnTo>
                  <a:pt x="2141" y="1817"/>
                </a:lnTo>
                <a:lnTo>
                  <a:pt x="2159" y="1805"/>
                </a:lnTo>
                <a:lnTo>
                  <a:pt x="2183" y="1793"/>
                </a:lnTo>
                <a:lnTo>
                  <a:pt x="2207" y="1787"/>
                </a:lnTo>
                <a:lnTo>
                  <a:pt x="2231" y="1781"/>
                </a:lnTo>
                <a:lnTo>
                  <a:pt x="2255" y="1769"/>
                </a:lnTo>
                <a:lnTo>
                  <a:pt x="2279" y="1763"/>
                </a:lnTo>
                <a:lnTo>
                  <a:pt x="2303" y="1757"/>
                </a:lnTo>
                <a:lnTo>
                  <a:pt x="2326" y="1757"/>
                </a:lnTo>
                <a:lnTo>
                  <a:pt x="2350" y="1751"/>
                </a:lnTo>
                <a:lnTo>
                  <a:pt x="2374" y="1751"/>
                </a:lnTo>
                <a:lnTo>
                  <a:pt x="2398" y="1745"/>
                </a:lnTo>
                <a:lnTo>
                  <a:pt x="2422" y="1745"/>
                </a:lnTo>
                <a:lnTo>
                  <a:pt x="2446" y="1745"/>
                </a:lnTo>
                <a:lnTo>
                  <a:pt x="2470" y="1745"/>
                </a:lnTo>
                <a:lnTo>
                  <a:pt x="2494" y="1745"/>
                </a:lnTo>
                <a:lnTo>
                  <a:pt x="2518" y="1745"/>
                </a:lnTo>
                <a:lnTo>
                  <a:pt x="2542" y="1751"/>
                </a:lnTo>
                <a:lnTo>
                  <a:pt x="2566" y="1751"/>
                </a:lnTo>
                <a:lnTo>
                  <a:pt x="2590" y="1757"/>
                </a:lnTo>
                <a:lnTo>
                  <a:pt x="2614" y="1757"/>
                </a:lnTo>
                <a:lnTo>
                  <a:pt x="2637" y="1763"/>
                </a:lnTo>
                <a:lnTo>
                  <a:pt x="2661" y="1769"/>
                </a:lnTo>
                <a:lnTo>
                  <a:pt x="2685" y="1775"/>
                </a:lnTo>
                <a:lnTo>
                  <a:pt x="2709" y="1781"/>
                </a:lnTo>
                <a:lnTo>
                  <a:pt x="2733" y="1787"/>
                </a:lnTo>
                <a:lnTo>
                  <a:pt x="2757" y="1793"/>
                </a:lnTo>
                <a:lnTo>
                  <a:pt x="2781" y="1799"/>
                </a:lnTo>
                <a:lnTo>
                  <a:pt x="2805" y="1805"/>
                </a:lnTo>
                <a:lnTo>
                  <a:pt x="2829" y="1811"/>
                </a:lnTo>
                <a:lnTo>
                  <a:pt x="2853" y="1817"/>
                </a:lnTo>
                <a:lnTo>
                  <a:pt x="2877" y="1823"/>
                </a:lnTo>
                <a:lnTo>
                  <a:pt x="2901" y="1829"/>
                </a:lnTo>
                <a:lnTo>
                  <a:pt x="2924" y="1829"/>
                </a:lnTo>
                <a:lnTo>
                  <a:pt x="2942" y="1835"/>
                </a:lnTo>
                <a:lnTo>
                  <a:pt x="2966" y="1835"/>
                </a:lnTo>
                <a:lnTo>
                  <a:pt x="2990" y="1835"/>
                </a:lnTo>
                <a:lnTo>
                  <a:pt x="3014" y="1829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9"/>
          <p:cNvSpPr>
            <a:spLocks/>
          </p:cNvSpPr>
          <p:nvPr/>
        </p:nvSpPr>
        <p:spPr bwMode="auto">
          <a:xfrm>
            <a:off x="6129338" y="3292475"/>
            <a:ext cx="2382837" cy="2894013"/>
          </a:xfrm>
          <a:custGeom>
            <a:avLst/>
            <a:gdLst>
              <a:gd name="T0" fmla="*/ 2147483647 w 1501"/>
              <a:gd name="T1" fmla="*/ 2147483647 h 1823"/>
              <a:gd name="T2" fmla="*/ 2147483647 w 1501"/>
              <a:gd name="T3" fmla="*/ 2147483647 h 1823"/>
              <a:gd name="T4" fmla="*/ 2147483647 w 1501"/>
              <a:gd name="T5" fmla="*/ 2147483647 h 1823"/>
              <a:gd name="T6" fmla="*/ 2147483647 w 1501"/>
              <a:gd name="T7" fmla="*/ 2147483647 h 1823"/>
              <a:gd name="T8" fmla="*/ 2147483647 w 1501"/>
              <a:gd name="T9" fmla="*/ 2147483647 h 1823"/>
              <a:gd name="T10" fmla="*/ 2147483647 w 1501"/>
              <a:gd name="T11" fmla="*/ 2147483647 h 1823"/>
              <a:gd name="T12" fmla="*/ 2147483647 w 1501"/>
              <a:gd name="T13" fmla="*/ 2147483647 h 1823"/>
              <a:gd name="T14" fmla="*/ 2147483647 w 1501"/>
              <a:gd name="T15" fmla="*/ 2147483647 h 1823"/>
              <a:gd name="T16" fmla="*/ 2147483647 w 1501"/>
              <a:gd name="T17" fmla="*/ 2147483647 h 1823"/>
              <a:gd name="T18" fmla="*/ 2147483647 w 1501"/>
              <a:gd name="T19" fmla="*/ 2147483647 h 1823"/>
              <a:gd name="T20" fmla="*/ 2147483647 w 1501"/>
              <a:gd name="T21" fmla="*/ 2147483647 h 1823"/>
              <a:gd name="T22" fmla="*/ 2147483647 w 1501"/>
              <a:gd name="T23" fmla="*/ 2147483647 h 1823"/>
              <a:gd name="T24" fmla="*/ 2147483647 w 1501"/>
              <a:gd name="T25" fmla="*/ 2147483647 h 1823"/>
              <a:gd name="T26" fmla="*/ 2147483647 w 1501"/>
              <a:gd name="T27" fmla="*/ 2147483647 h 1823"/>
              <a:gd name="T28" fmla="*/ 2147483647 w 1501"/>
              <a:gd name="T29" fmla="*/ 2147483647 h 1823"/>
              <a:gd name="T30" fmla="*/ 2147483647 w 1501"/>
              <a:gd name="T31" fmla="*/ 2147483647 h 1823"/>
              <a:gd name="T32" fmla="*/ 2147483647 w 1501"/>
              <a:gd name="T33" fmla="*/ 2147483647 h 1823"/>
              <a:gd name="T34" fmla="*/ 2147483647 w 1501"/>
              <a:gd name="T35" fmla="*/ 2147483647 h 1823"/>
              <a:gd name="T36" fmla="*/ 2147483647 w 1501"/>
              <a:gd name="T37" fmla="*/ 2147483647 h 1823"/>
              <a:gd name="T38" fmla="*/ 2147483647 w 1501"/>
              <a:gd name="T39" fmla="*/ 2147483647 h 1823"/>
              <a:gd name="T40" fmla="*/ 2147483647 w 1501"/>
              <a:gd name="T41" fmla="*/ 2147483647 h 1823"/>
              <a:gd name="T42" fmla="*/ 2147483647 w 1501"/>
              <a:gd name="T43" fmla="*/ 2147483647 h 1823"/>
              <a:gd name="T44" fmla="*/ 2147483647 w 1501"/>
              <a:gd name="T45" fmla="*/ 2147483647 h 1823"/>
              <a:gd name="T46" fmla="*/ 2147483647 w 1501"/>
              <a:gd name="T47" fmla="*/ 2147483647 h 1823"/>
              <a:gd name="T48" fmla="*/ 2147483647 w 1501"/>
              <a:gd name="T49" fmla="*/ 2147483647 h 1823"/>
              <a:gd name="T50" fmla="*/ 2147483647 w 1501"/>
              <a:gd name="T51" fmla="*/ 2147483647 h 1823"/>
              <a:gd name="T52" fmla="*/ 2147483647 w 1501"/>
              <a:gd name="T53" fmla="*/ 2147483647 h 1823"/>
              <a:gd name="T54" fmla="*/ 2147483647 w 1501"/>
              <a:gd name="T55" fmla="*/ 2147483647 h 1823"/>
              <a:gd name="T56" fmla="*/ 2147483647 w 1501"/>
              <a:gd name="T57" fmla="*/ 2147483647 h 1823"/>
              <a:gd name="T58" fmla="*/ 2147483647 w 1501"/>
              <a:gd name="T59" fmla="*/ 2147483647 h 1823"/>
              <a:gd name="T60" fmla="*/ 2147483647 w 1501"/>
              <a:gd name="T61" fmla="*/ 2147483647 h 1823"/>
              <a:gd name="T62" fmla="*/ 2147483647 w 1501"/>
              <a:gd name="T63" fmla="*/ 0 h 18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01"/>
              <a:gd name="T97" fmla="*/ 0 h 1823"/>
              <a:gd name="T98" fmla="*/ 1501 w 1501"/>
              <a:gd name="T99" fmla="*/ 1823 h 18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01" h="1823">
                <a:moveTo>
                  <a:pt x="0" y="906"/>
                </a:moveTo>
                <a:lnTo>
                  <a:pt x="24" y="900"/>
                </a:lnTo>
                <a:lnTo>
                  <a:pt x="48" y="894"/>
                </a:lnTo>
                <a:lnTo>
                  <a:pt x="72" y="888"/>
                </a:lnTo>
                <a:lnTo>
                  <a:pt x="96" y="870"/>
                </a:lnTo>
                <a:lnTo>
                  <a:pt x="120" y="858"/>
                </a:lnTo>
                <a:lnTo>
                  <a:pt x="144" y="840"/>
                </a:lnTo>
                <a:lnTo>
                  <a:pt x="168" y="816"/>
                </a:lnTo>
                <a:lnTo>
                  <a:pt x="191" y="792"/>
                </a:lnTo>
                <a:lnTo>
                  <a:pt x="215" y="762"/>
                </a:lnTo>
                <a:lnTo>
                  <a:pt x="239" y="732"/>
                </a:lnTo>
                <a:lnTo>
                  <a:pt x="263" y="696"/>
                </a:lnTo>
                <a:lnTo>
                  <a:pt x="287" y="666"/>
                </a:lnTo>
                <a:lnTo>
                  <a:pt x="311" y="624"/>
                </a:lnTo>
                <a:lnTo>
                  <a:pt x="335" y="588"/>
                </a:lnTo>
                <a:lnTo>
                  <a:pt x="359" y="552"/>
                </a:lnTo>
                <a:lnTo>
                  <a:pt x="383" y="510"/>
                </a:lnTo>
                <a:lnTo>
                  <a:pt x="407" y="474"/>
                </a:lnTo>
                <a:lnTo>
                  <a:pt x="431" y="438"/>
                </a:lnTo>
                <a:lnTo>
                  <a:pt x="455" y="408"/>
                </a:lnTo>
                <a:lnTo>
                  <a:pt x="478" y="378"/>
                </a:lnTo>
                <a:lnTo>
                  <a:pt x="502" y="348"/>
                </a:lnTo>
                <a:lnTo>
                  <a:pt x="526" y="330"/>
                </a:lnTo>
                <a:lnTo>
                  <a:pt x="550" y="312"/>
                </a:lnTo>
                <a:lnTo>
                  <a:pt x="574" y="300"/>
                </a:lnTo>
                <a:lnTo>
                  <a:pt x="598" y="294"/>
                </a:lnTo>
                <a:lnTo>
                  <a:pt x="622" y="294"/>
                </a:lnTo>
                <a:lnTo>
                  <a:pt x="646" y="300"/>
                </a:lnTo>
                <a:lnTo>
                  <a:pt x="670" y="312"/>
                </a:lnTo>
                <a:lnTo>
                  <a:pt x="694" y="330"/>
                </a:lnTo>
                <a:lnTo>
                  <a:pt x="712" y="348"/>
                </a:lnTo>
                <a:lnTo>
                  <a:pt x="736" y="372"/>
                </a:lnTo>
                <a:lnTo>
                  <a:pt x="760" y="396"/>
                </a:lnTo>
                <a:lnTo>
                  <a:pt x="783" y="426"/>
                </a:lnTo>
                <a:lnTo>
                  <a:pt x="807" y="450"/>
                </a:lnTo>
                <a:lnTo>
                  <a:pt x="831" y="468"/>
                </a:lnTo>
                <a:lnTo>
                  <a:pt x="855" y="486"/>
                </a:lnTo>
                <a:lnTo>
                  <a:pt x="879" y="498"/>
                </a:lnTo>
                <a:lnTo>
                  <a:pt x="903" y="498"/>
                </a:lnTo>
                <a:lnTo>
                  <a:pt x="927" y="492"/>
                </a:lnTo>
                <a:lnTo>
                  <a:pt x="951" y="468"/>
                </a:lnTo>
                <a:lnTo>
                  <a:pt x="975" y="438"/>
                </a:lnTo>
                <a:lnTo>
                  <a:pt x="999" y="396"/>
                </a:lnTo>
                <a:lnTo>
                  <a:pt x="1023" y="348"/>
                </a:lnTo>
                <a:lnTo>
                  <a:pt x="1047" y="288"/>
                </a:lnTo>
                <a:lnTo>
                  <a:pt x="1070" y="222"/>
                </a:lnTo>
                <a:lnTo>
                  <a:pt x="1094" y="156"/>
                </a:lnTo>
                <a:lnTo>
                  <a:pt x="1118" y="96"/>
                </a:lnTo>
                <a:lnTo>
                  <a:pt x="1142" y="48"/>
                </a:lnTo>
                <a:lnTo>
                  <a:pt x="1166" y="18"/>
                </a:lnTo>
                <a:lnTo>
                  <a:pt x="1190" y="18"/>
                </a:lnTo>
                <a:lnTo>
                  <a:pt x="1214" y="48"/>
                </a:lnTo>
                <a:lnTo>
                  <a:pt x="1238" y="126"/>
                </a:lnTo>
                <a:lnTo>
                  <a:pt x="1262" y="246"/>
                </a:lnTo>
                <a:lnTo>
                  <a:pt x="1286" y="426"/>
                </a:lnTo>
                <a:lnTo>
                  <a:pt x="1310" y="654"/>
                </a:lnTo>
                <a:lnTo>
                  <a:pt x="1334" y="929"/>
                </a:lnTo>
                <a:lnTo>
                  <a:pt x="1357" y="1223"/>
                </a:lnTo>
                <a:lnTo>
                  <a:pt x="1381" y="1505"/>
                </a:lnTo>
                <a:lnTo>
                  <a:pt x="1405" y="1733"/>
                </a:lnTo>
                <a:lnTo>
                  <a:pt x="1429" y="1823"/>
                </a:lnTo>
                <a:lnTo>
                  <a:pt x="1453" y="1667"/>
                </a:lnTo>
                <a:lnTo>
                  <a:pt x="1477" y="1127"/>
                </a:lnTo>
                <a:lnTo>
                  <a:pt x="150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Text Box 91"/>
          <p:cNvSpPr txBox="1">
            <a:spLocks noChangeArrowheads="1"/>
          </p:cNvSpPr>
          <p:nvPr/>
        </p:nvSpPr>
        <p:spPr bwMode="auto">
          <a:xfrm>
            <a:off x="1747678" y="2343150"/>
            <a:ext cx="2929257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latin typeface="Calibri"/>
                <a:cs typeface="Calibri"/>
              </a:rPr>
              <a:t>Degree 15 polynomial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Overfitting</a:t>
            </a:r>
            <a:endParaRPr lang="en-US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5400" y="1800531"/>
            <a:ext cx="3057525" cy="4571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15" grpId="0" animBg="1"/>
      <p:bldP spid="22616" grpId="0" animBg="1"/>
      <p:bldP spid="226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and Testing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945" y="2235200"/>
            <a:ext cx="3579510" cy="29464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6514" y="2340708"/>
            <a:ext cx="3842741" cy="2155092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7424" y="2209800"/>
            <a:ext cx="3804752" cy="294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Important Concepts</a:t>
            </a:r>
          </a:p>
        </p:txBody>
      </p:sp>
      <p:sp>
        <p:nvSpPr>
          <p:cNvPr id="12830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6324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Data: labeled instances, e.g. emails marked spam/ham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Training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Held out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Test set</a:t>
            </a:r>
          </a:p>
          <a:p>
            <a:pPr lvl="1" eaLnBrk="1" hangingPunct="1">
              <a:lnSpc>
                <a:spcPct val="80000"/>
              </a:lnSpc>
            </a:pPr>
            <a:endParaRPr lang="en-US" sz="8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Features: attribute-value pairs which characterize each x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7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Experimentation cycle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Learn parameters (e.g. model probabilities) on training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(Tune </a:t>
            </a:r>
            <a:r>
              <a:rPr lang="en-US" sz="1600" dirty="0" err="1">
                <a:latin typeface="Calibri"/>
                <a:cs typeface="Calibri"/>
              </a:rPr>
              <a:t>hyperparameters</a:t>
            </a:r>
            <a:r>
              <a:rPr lang="en-US" sz="1600" dirty="0">
                <a:latin typeface="Calibri"/>
                <a:cs typeface="Calibri"/>
              </a:rPr>
              <a:t> on held-out set)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Compute accuracy on test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Very important: never “peek” at the test set!</a:t>
            </a:r>
          </a:p>
          <a:p>
            <a:pPr lvl="1" eaLnBrk="1" hangingPunct="1">
              <a:lnSpc>
                <a:spcPct val="80000"/>
              </a:lnSpc>
            </a:pPr>
            <a:endParaRPr lang="en-US" sz="7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Evaluation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Accuracy: fraction of instances predicted correctly</a:t>
            </a:r>
          </a:p>
          <a:p>
            <a:pPr lvl="1" eaLnBrk="1" hangingPunct="1">
              <a:lnSpc>
                <a:spcPct val="80000"/>
              </a:lnSpc>
            </a:pPr>
            <a:endParaRPr lang="en-US" sz="1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dirty="0" err="1">
                <a:latin typeface="Calibri"/>
                <a:cs typeface="Calibri"/>
              </a:rPr>
              <a:t>Overfitting</a:t>
            </a:r>
            <a:r>
              <a:rPr lang="en-US" sz="1800" dirty="0">
                <a:latin typeface="Calibri"/>
                <a:cs typeface="Calibri"/>
              </a:rPr>
              <a:t> and generalization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latin typeface="Calibri"/>
                <a:cs typeface="Calibri"/>
              </a:rPr>
              <a:t>Want a classifier which does well on </a:t>
            </a:r>
            <a:r>
              <a:rPr lang="en-US" sz="1600" i="1" dirty="0">
                <a:latin typeface="Calibri"/>
                <a:cs typeface="Calibri"/>
              </a:rPr>
              <a:t>test</a:t>
            </a:r>
            <a:r>
              <a:rPr lang="en-US" sz="1600" dirty="0">
                <a:latin typeface="Calibri"/>
                <a:cs typeface="Calibri"/>
              </a:rPr>
              <a:t>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u="sng" dirty="0">
                <a:latin typeface="Calibri"/>
                <a:cs typeface="Calibri"/>
              </a:rPr>
              <a:t>Overfitting</a:t>
            </a:r>
            <a:r>
              <a:rPr lang="en-US" sz="1600" dirty="0">
                <a:latin typeface="Calibri"/>
                <a:cs typeface="Calibri"/>
              </a:rPr>
              <a:t>: fitting the training data very closely, but not generalizing well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u="sng" dirty="0">
                <a:latin typeface="Calibri"/>
                <a:cs typeface="Calibri"/>
              </a:rPr>
              <a:t>Underfitting</a:t>
            </a:r>
            <a:r>
              <a:rPr lang="en-US" sz="1600" dirty="0">
                <a:latin typeface="Calibri"/>
                <a:cs typeface="Calibri"/>
              </a:rPr>
              <a:t>: fits the training set poorly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934200" y="1600200"/>
            <a:ext cx="16764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Training</a:t>
            </a:r>
          </a:p>
          <a:p>
            <a:pPr algn="ctr"/>
            <a:r>
              <a:rPr lang="en-US">
                <a:latin typeface="Calibri"/>
                <a:cs typeface="Calibri"/>
              </a:rPr>
              <a:t>Data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934200" y="4267200"/>
            <a:ext cx="1676400" cy="9906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Held-Out</a:t>
            </a:r>
          </a:p>
          <a:p>
            <a:pPr algn="ctr"/>
            <a:r>
              <a:rPr lang="en-US" dirty="0">
                <a:latin typeface="Calibri"/>
                <a:cs typeface="Calibri"/>
              </a:rPr>
              <a:t>Data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934200" y="5334000"/>
            <a:ext cx="1676400" cy="914400"/>
          </a:xfrm>
          <a:prstGeom prst="rect">
            <a:avLst/>
          </a:prstGeom>
          <a:solidFill>
            <a:srgbClr val="BDE6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Test</a:t>
            </a:r>
          </a:p>
          <a:p>
            <a:pPr algn="ctr"/>
            <a:r>
              <a:rPr lang="en-US">
                <a:latin typeface="Calibri"/>
                <a:cs typeface="Calibri"/>
              </a:rPr>
              <a:t>Data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9933" y="1600200"/>
            <a:ext cx="2777206" cy="22860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5493" y="3886200"/>
            <a:ext cx="2164772" cy="16764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6386" y="5388709"/>
            <a:ext cx="2212274" cy="124069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7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Generalization and Overfitting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Relative frequency parameters will </a:t>
            </a:r>
            <a:r>
              <a:rPr lang="en-US" sz="2000" dirty="0" err="1">
                <a:solidFill>
                  <a:srgbClr val="C00000"/>
                </a:solidFill>
              </a:rPr>
              <a:t>overfit</a:t>
            </a:r>
            <a:r>
              <a:rPr lang="en-US" sz="2000" dirty="0"/>
              <a:t> the training data!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Just because we never saw a 3 with pixel (15,15) on during training doesn’t mean we won’t see it at test time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Unlikely that every occurrence of “minute” is 100% spam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Unlikely that every occurrence of “seriously” is 100% ham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What about all the words that don’t occur in the training set at all?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In general, we can’t go around giving unseen events zero probability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As an extreme case, imagine using the entire email as the only feature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Would get the training data perfect (if deterministic labeling)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Wouldn’t </a:t>
            </a:r>
            <a:r>
              <a:rPr lang="en-US" sz="1800" i="1" dirty="0"/>
              <a:t>generalize</a:t>
            </a:r>
            <a:r>
              <a:rPr lang="en-US" sz="1800" dirty="0"/>
              <a:t> at all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Just making the bag-of-words assumption gives us some generalization, but isn’t enough</a:t>
            </a:r>
          </a:p>
          <a:p>
            <a:pPr lvl="1" eaLnBrk="1" hangingPunct="1">
              <a:lnSpc>
                <a:spcPct val="90000"/>
              </a:lnSpc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To generalize better: we need to </a:t>
            </a:r>
            <a:r>
              <a:rPr lang="en-US" sz="2000" dirty="0">
                <a:solidFill>
                  <a:srgbClr val="CC0000"/>
                </a:solidFill>
              </a:rPr>
              <a:t>smooth </a:t>
            </a:r>
            <a:r>
              <a:rPr lang="en-US" sz="2000" dirty="0"/>
              <a:t>or </a:t>
            </a:r>
            <a:r>
              <a:rPr lang="en-US" sz="2000" dirty="0">
                <a:solidFill>
                  <a:srgbClr val="CC0000"/>
                </a:solidFill>
              </a:rPr>
              <a:t>regularize </a:t>
            </a:r>
            <a:r>
              <a:rPr lang="en-US" sz="2000" dirty="0"/>
              <a:t>the estimates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000" y="1229135"/>
            <a:ext cx="10171112" cy="5247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150" y="2438400"/>
            <a:ext cx="2940050" cy="2845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291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Unseen Events</a:t>
            </a: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2287797"/>
            <a:ext cx="3524960" cy="2739606"/>
          </a:xfrm>
          <a:prstGeom prst="rect">
            <a:avLst/>
          </a:prstGeom>
          <a:noFill/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344" y="2244725"/>
            <a:ext cx="4760049" cy="3013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Laplace Smoothing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7244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/>
                <a:cs typeface="Calibri"/>
              </a:rPr>
              <a:t>Laplace’s estimate:</a:t>
            </a: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Pretend you saw every outcome once more than you actually did</a:t>
            </a: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endParaRPr lang="en-US" sz="2000" dirty="0">
              <a:latin typeface="Calibri"/>
              <a:cs typeface="Calibri"/>
            </a:endParaRPr>
          </a:p>
          <a:p>
            <a:pPr lvl="1" eaLnBrk="1" hangingPunct="1"/>
            <a:r>
              <a:rPr lang="en-US" sz="2000" dirty="0">
                <a:latin typeface="Calibri"/>
                <a:cs typeface="Calibri"/>
              </a:rPr>
              <a:t>Can derive this estimate with </a:t>
            </a:r>
            <a:r>
              <a:rPr lang="en-US" sz="2000" i="1" dirty="0" err="1">
                <a:latin typeface="Calibri"/>
                <a:cs typeface="Calibri"/>
              </a:rPr>
              <a:t>Dirichlet</a:t>
            </a:r>
            <a:r>
              <a:rPr lang="en-US" sz="2000" i="1" dirty="0">
                <a:latin typeface="Calibri"/>
                <a:cs typeface="Calibri"/>
              </a:rPr>
              <a:t> priors</a:t>
            </a:r>
            <a:r>
              <a:rPr lang="en-US" sz="2000" dirty="0">
                <a:latin typeface="Calibri"/>
                <a:cs typeface="Calibri"/>
              </a:rPr>
              <a:t> (see cs281a)</a:t>
            </a: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  <a:p>
            <a:pPr eaLnBrk="1" hangingPunct="1"/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970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6338" y="4116389"/>
            <a:ext cx="1643063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294065"/>
            <a:ext cx="2690813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7725" y="4437065"/>
            <a:ext cx="2813051" cy="66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4738" y="3049589"/>
            <a:ext cx="3649663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1275" name="Rectangle 11"/>
          <p:cNvSpPr>
            <a:spLocks noChangeArrowheads="1"/>
          </p:cNvSpPr>
          <p:nvPr/>
        </p:nvSpPr>
        <p:spPr bwMode="auto">
          <a:xfrm>
            <a:off x="7696200" y="3200400"/>
            <a:ext cx="1143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91276" name="Rectangle 12"/>
          <p:cNvSpPr>
            <a:spLocks noChangeArrowheads="1"/>
          </p:cNvSpPr>
          <p:nvPr/>
        </p:nvSpPr>
        <p:spPr bwMode="auto">
          <a:xfrm>
            <a:off x="7696200" y="4267200"/>
            <a:ext cx="1143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6629400" y="1905000"/>
            <a:ext cx="2606040" cy="685800"/>
            <a:chOff x="6629400" y="1905000"/>
            <a:chExt cx="1447800" cy="381000"/>
          </a:xfrm>
        </p:grpSpPr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6629400" y="1905000"/>
              <a:ext cx="381000" cy="3810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latin typeface="Calibri"/>
                  <a:cs typeface="Calibri"/>
                </a:rPr>
                <a:t>r</a:t>
              </a:r>
            </a:p>
          </p:txBody>
        </p:sp>
        <p:sp>
          <p:nvSpPr>
            <p:cNvPr id="14" name="Oval 7"/>
            <p:cNvSpPr>
              <a:spLocks noChangeArrowheads="1"/>
            </p:cNvSpPr>
            <p:nvPr/>
          </p:nvSpPr>
          <p:spPr bwMode="auto">
            <a:xfrm>
              <a:off x="7162800" y="1905000"/>
              <a:ext cx="381000" cy="3810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latin typeface="Calibri"/>
                  <a:cs typeface="Calibri"/>
                </a:rPr>
                <a:t>r</a:t>
              </a:r>
            </a:p>
          </p:txBody>
        </p:sp>
        <p:sp>
          <p:nvSpPr>
            <p:cNvPr id="15" name="Oval 8"/>
            <p:cNvSpPr>
              <a:spLocks noChangeArrowheads="1"/>
            </p:cNvSpPr>
            <p:nvPr/>
          </p:nvSpPr>
          <p:spPr bwMode="auto">
            <a:xfrm>
              <a:off x="7696200" y="1905000"/>
              <a:ext cx="381000" cy="381000"/>
            </a:xfrm>
            <a:prstGeom prst="ellipse">
              <a:avLst/>
            </a:prstGeom>
            <a:solidFill>
              <a:srgbClr val="99CC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latin typeface="Calibri"/>
                  <a:cs typeface="Calibri"/>
                </a:rPr>
                <a:t>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275" grpId="0" animBg="1"/>
      <p:bldP spid="129127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Laplace Smoothing</a:t>
            </a:r>
          </a:p>
        </p:txBody>
      </p:sp>
      <p:sp>
        <p:nvSpPr>
          <p:cNvPr id="1292291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47800"/>
            <a:ext cx="57912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Laplace’s estimate (extended):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Pretend you saw every outcome k extra times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What’s Laplace with k = 0?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k is the </a:t>
            </a:r>
            <a:r>
              <a:rPr lang="en-US" sz="2000" dirty="0">
                <a:solidFill>
                  <a:srgbClr val="CC0000"/>
                </a:solidFill>
                <a:latin typeface="Calibri"/>
                <a:cs typeface="Calibri"/>
              </a:rPr>
              <a:t>strength</a:t>
            </a:r>
            <a:r>
              <a:rPr lang="en-US" sz="2000" dirty="0">
                <a:latin typeface="Calibri"/>
                <a:cs typeface="Calibri"/>
              </a:rPr>
              <a:t> of the prior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Laplace for conditionals: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Smooth each condition independently: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9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30727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2" y="3962401"/>
            <a:ext cx="26701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1" y="4876801"/>
            <a:ext cx="3617913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43802" y="3103563"/>
            <a:ext cx="26701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2298" name="Picture 1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89114" y="5570538"/>
            <a:ext cx="3468687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8802" y="2667000"/>
            <a:ext cx="27606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2300" name="Rectangle 12"/>
          <p:cNvSpPr>
            <a:spLocks noChangeArrowheads="1"/>
          </p:cNvSpPr>
          <p:nvPr/>
        </p:nvSpPr>
        <p:spPr bwMode="auto">
          <a:xfrm>
            <a:off x="9372600" y="2895600"/>
            <a:ext cx="1143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92301" name="Rectangle 13"/>
          <p:cNvSpPr>
            <a:spLocks noChangeArrowheads="1"/>
          </p:cNvSpPr>
          <p:nvPr/>
        </p:nvSpPr>
        <p:spPr bwMode="auto">
          <a:xfrm>
            <a:off x="9372600" y="3733800"/>
            <a:ext cx="11430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92302" name="Rectangle 14"/>
          <p:cNvSpPr>
            <a:spLocks noChangeArrowheads="1"/>
          </p:cNvSpPr>
          <p:nvPr/>
        </p:nvSpPr>
        <p:spPr bwMode="auto">
          <a:xfrm>
            <a:off x="9296400" y="4724400"/>
            <a:ext cx="16764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7620000" y="1828800"/>
            <a:ext cx="2606040" cy="685800"/>
            <a:chOff x="6629400" y="1905000"/>
            <a:chExt cx="1447800" cy="381000"/>
          </a:xfrm>
        </p:grpSpPr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6629400" y="1905000"/>
              <a:ext cx="381000" cy="3810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latin typeface="Calibri"/>
                  <a:cs typeface="Calibri"/>
                </a:rPr>
                <a:t>r</a:t>
              </a:r>
            </a:p>
          </p:txBody>
        </p:sp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7162800" y="1905000"/>
              <a:ext cx="381000" cy="3810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latin typeface="Calibri"/>
                  <a:cs typeface="Calibri"/>
                </a:rPr>
                <a:t>r</a:t>
              </a:r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7696200" y="1905000"/>
              <a:ext cx="381000" cy="381000"/>
            </a:xfrm>
            <a:prstGeom prst="ellipse">
              <a:avLst/>
            </a:prstGeom>
            <a:solidFill>
              <a:srgbClr val="99CC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dirty="0">
                  <a:latin typeface="Calibri"/>
                  <a:cs typeface="Calibri"/>
                </a:rPr>
                <a:t>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2300" grpId="0" animBg="1"/>
      <p:bldP spid="1292301" grpId="0" animBg="1"/>
      <p:bldP spid="129230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Laplace Smoothing Can Be More Formally Derived</a:t>
            </a:r>
          </a:p>
        </p:txBody>
      </p:sp>
      <p:sp>
        <p:nvSpPr>
          <p:cNvPr id="129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Relative frequencies are the maximum likelihood estimates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Another option is to consider the most likely parameter value given the data</a:t>
            </a:r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7526" y="2209800"/>
            <a:ext cx="3105151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9202" y="2133601"/>
            <a:ext cx="2847975" cy="42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46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1977" y="2746377"/>
            <a:ext cx="25114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47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9200" y="4419601"/>
            <a:ext cx="3041651" cy="42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48" name="AutoShape 8"/>
          <p:cNvSpPr>
            <a:spLocks noChangeArrowheads="1"/>
          </p:cNvSpPr>
          <p:nvPr/>
        </p:nvSpPr>
        <p:spPr bwMode="auto">
          <a:xfrm>
            <a:off x="4876800" y="2362200"/>
            <a:ext cx="381000" cy="304800"/>
          </a:xfrm>
          <a:prstGeom prst="rightArrow">
            <a:avLst>
              <a:gd name="adj1" fmla="val 50000"/>
              <a:gd name="adj2" fmla="val 421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pic>
        <p:nvPicPr>
          <p:cNvPr id="1290249" name="Picture 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2637" y="5081588"/>
            <a:ext cx="366236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50" name="Picture 10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7400" y="5718175"/>
            <a:ext cx="2833688" cy="42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51" name="AutoShape 11"/>
          <p:cNvSpPr>
            <a:spLocks noChangeArrowheads="1"/>
          </p:cNvSpPr>
          <p:nvPr/>
        </p:nvSpPr>
        <p:spPr bwMode="auto">
          <a:xfrm>
            <a:off x="6096000" y="4876800"/>
            <a:ext cx="609600" cy="533400"/>
          </a:xfrm>
          <a:prstGeom prst="rightArrow">
            <a:avLst>
              <a:gd name="adj1" fmla="val 50000"/>
              <a:gd name="adj2" fmla="val 3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endParaRPr lang="en-US"/>
          </a:p>
        </p:txBody>
      </p:sp>
      <p:sp>
        <p:nvSpPr>
          <p:cNvPr id="1290252" name="Text Box 12"/>
          <p:cNvSpPr txBox="1">
            <a:spLocks noChangeArrowheads="1"/>
          </p:cNvSpPr>
          <p:nvPr/>
        </p:nvSpPr>
        <p:spPr bwMode="auto">
          <a:xfrm>
            <a:off x="7162800" y="4953001"/>
            <a:ext cx="2833688" cy="70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“right” choice of P(theta) -&gt; Laplace estimates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48" grpId="0" animBg="1"/>
      <p:bldP spid="1290251" grpId="0" animBg="1"/>
      <p:bldP spid="129025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 NB: Smoothing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For real classification problems, smoothing is critical</a:t>
            </a:r>
          </a:p>
          <a:p>
            <a:pPr eaLnBrk="1" hangingPunct="1"/>
            <a:r>
              <a:rPr lang="en-US" sz="2400" dirty="0"/>
              <a:t>New odds ratios: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600200" y="3690938"/>
            <a:ext cx="25146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helvetica : 11.4</a:t>
            </a:r>
          </a:p>
          <a:p>
            <a:r>
              <a:rPr lang="en-US">
                <a:latin typeface="Courier New" pitchFamily="49" charset="0"/>
              </a:rPr>
              <a:t>seems     : 10.8</a:t>
            </a:r>
          </a:p>
          <a:p>
            <a:r>
              <a:rPr lang="en-US">
                <a:latin typeface="Courier New" pitchFamily="49" charset="0"/>
              </a:rPr>
              <a:t>group     : 10.2</a:t>
            </a:r>
          </a:p>
          <a:p>
            <a:r>
              <a:rPr lang="en-US">
                <a:latin typeface="Courier New" pitchFamily="49" charset="0"/>
              </a:rPr>
              <a:t>ago       :  8.4</a:t>
            </a:r>
          </a:p>
          <a:p>
            <a:r>
              <a:rPr lang="en-US">
                <a:latin typeface="Courier New" pitchFamily="49" charset="0"/>
              </a:rPr>
              <a:t>areas     :  8.3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4876800" y="3690938"/>
            <a:ext cx="24384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verdana : 28.8</a:t>
            </a:r>
          </a:p>
          <a:p>
            <a:r>
              <a:rPr lang="en-US">
                <a:latin typeface="Courier New" pitchFamily="49" charset="0"/>
              </a:rPr>
              <a:t>Credit  : 28.4</a:t>
            </a:r>
          </a:p>
          <a:p>
            <a:r>
              <a:rPr lang="en-US">
                <a:latin typeface="Courier New" pitchFamily="49" charset="0"/>
              </a:rPr>
              <a:t>ORDER   : 27.2</a:t>
            </a:r>
          </a:p>
          <a:p>
            <a:r>
              <a:rPr lang="en-US">
                <a:latin typeface="Courier New" pitchFamily="49" charset="0"/>
              </a:rPr>
              <a:t>&lt;FONT&gt;  : 26.9</a:t>
            </a:r>
          </a:p>
          <a:p>
            <a:r>
              <a:rPr lang="en-US">
                <a:latin typeface="Courier New" pitchFamily="49" charset="0"/>
              </a:rPr>
              <a:t>money   : 26.5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3072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9775" y="2762250"/>
            <a:ext cx="16478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3188" y="2736850"/>
            <a:ext cx="16478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2514600" y="57912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latin typeface="Calibri" pitchFamily="34" charset="0"/>
              </a:rPr>
              <a:t>Do these make more sense?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3863" y="1295400"/>
            <a:ext cx="3352874" cy="4667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1143596"/>
            <a:ext cx="7199313" cy="54090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Tuning on Held-Out Data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64770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Now we’ve got two kinds of unknowns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Parameters: the probabilities P(X|Y), P(Y)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err="1">
                <a:latin typeface="Calibri"/>
                <a:cs typeface="Calibri"/>
              </a:rPr>
              <a:t>Hyperparameters</a:t>
            </a:r>
            <a:r>
              <a:rPr lang="en-US" sz="2400" dirty="0">
                <a:latin typeface="Calibri"/>
                <a:cs typeface="Calibri"/>
              </a:rPr>
              <a:t>: e.g. the amount / type of smoothing to do, k,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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Symbol" pitchFamily="18" charset="2"/>
              </a:rPr>
              <a:t>What should we learn where?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Learn parameters from training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Tune </a:t>
            </a:r>
            <a:r>
              <a:rPr lang="en-US" sz="2400" dirty="0" err="1">
                <a:latin typeface="Calibri"/>
                <a:cs typeface="Calibri"/>
                <a:sym typeface="Symbol" pitchFamily="18" charset="2"/>
              </a:rPr>
              <a:t>hyperparameters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 on different data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  <a:sym typeface="Symbol" pitchFamily="18" charset="2"/>
              </a:rPr>
              <a:t>Why?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For each value of the </a:t>
            </a:r>
            <a:r>
              <a:rPr lang="en-US" sz="2400" dirty="0" err="1">
                <a:latin typeface="Calibri"/>
                <a:cs typeface="Calibri"/>
                <a:sym typeface="Symbol" pitchFamily="18" charset="2"/>
              </a:rPr>
              <a:t>hyperparameters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, train and test on the held-out data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Choose the best value and do a final test on the test data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8129587" y="3933825"/>
            <a:ext cx="21653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8129587" y="2093913"/>
            <a:ext cx="0" cy="18399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1750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0825" y="4149725"/>
            <a:ext cx="150812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04137" y="2306638"/>
            <a:ext cx="20955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Freeform 8"/>
          <p:cNvSpPr>
            <a:spLocks/>
          </p:cNvSpPr>
          <p:nvPr/>
        </p:nvSpPr>
        <p:spPr bwMode="auto">
          <a:xfrm>
            <a:off x="8161337" y="2128838"/>
            <a:ext cx="2133600" cy="1752600"/>
          </a:xfrm>
          <a:custGeom>
            <a:avLst/>
            <a:gdLst>
              <a:gd name="T0" fmla="*/ 0 w 1344"/>
              <a:gd name="T1" fmla="*/ 0 h 1104"/>
              <a:gd name="T2" fmla="*/ 2147483647 w 1344"/>
              <a:gd name="T3" fmla="*/ 2147483647 h 1104"/>
              <a:gd name="T4" fmla="*/ 2147483647 w 1344"/>
              <a:gd name="T5" fmla="*/ 2147483647 h 1104"/>
              <a:gd name="T6" fmla="*/ 2147483647 w 1344"/>
              <a:gd name="T7" fmla="*/ 2147483647 h 1104"/>
              <a:gd name="T8" fmla="*/ 0 60000 65536"/>
              <a:gd name="T9" fmla="*/ 0 60000 65536"/>
              <a:gd name="T10" fmla="*/ 0 60000 65536"/>
              <a:gd name="T11" fmla="*/ 0 60000 65536"/>
              <a:gd name="T12" fmla="*/ 0 w 1344"/>
              <a:gd name="T13" fmla="*/ 0 h 1104"/>
              <a:gd name="T14" fmla="*/ 1344 w 1344"/>
              <a:gd name="T15" fmla="*/ 1104 h 11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4" h="1104">
                <a:moveTo>
                  <a:pt x="0" y="0"/>
                </a:moveTo>
                <a:cubicBezTo>
                  <a:pt x="132" y="0"/>
                  <a:pt x="264" y="0"/>
                  <a:pt x="432" y="48"/>
                </a:cubicBezTo>
                <a:cubicBezTo>
                  <a:pt x="600" y="96"/>
                  <a:pt x="856" y="112"/>
                  <a:pt x="1008" y="288"/>
                </a:cubicBezTo>
                <a:cubicBezTo>
                  <a:pt x="1160" y="464"/>
                  <a:pt x="1252" y="784"/>
                  <a:pt x="1344" y="1104"/>
                </a:cubicBezTo>
              </a:path>
            </a:pathLst>
          </a:cu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1753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51937" y="1900238"/>
            <a:ext cx="113665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Freeform 10"/>
          <p:cNvSpPr>
            <a:spLocks/>
          </p:cNvSpPr>
          <p:nvPr/>
        </p:nvSpPr>
        <p:spPr bwMode="auto">
          <a:xfrm>
            <a:off x="8164512" y="2430463"/>
            <a:ext cx="2130425" cy="1450975"/>
          </a:xfrm>
          <a:custGeom>
            <a:avLst/>
            <a:gdLst>
              <a:gd name="T0" fmla="*/ 0 w 1342"/>
              <a:gd name="T1" fmla="*/ 2147483647 h 914"/>
              <a:gd name="T2" fmla="*/ 2147483647 w 1342"/>
              <a:gd name="T3" fmla="*/ 2147483647 h 914"/>
              <a:gd name="T4" fmla="*/ 2147483647 w 1342"/>
              <a:gd name="T5" fmla="*/ 2147483647 h 914"/>
              <a:gd name="T6" fmla="*/ 2147483647 w 1342"/>
              <a:gd name="T7" fmla="*/ 2147483647 h 914"/>
              <a:gd name="T8" fmla="*/ 0 60000 65536"/>
              <a:gd name="T9" fmla="*/ 0 60000 65536"/>
              <a:gd name="T10" fmla="*/ 0 60000 65536"/>
              <a:gd name="T11" fmla="*/ 0 60000 65536"/>
              <a:gd name="T12" fmla="*/ 0 w 1342"/>
              <a:gd name="T13" fmla="*/ 0 h 914"/>
              <a:gd name="T14" fmla="*/ 1342 w 1342"/>
              <a:gd name="T15" fmla="*/ 914 h 9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2" h="914">
                <a:moveTo>
                  <a:pt x="0" y="235"/>
                </a:moveTo>
                <a:cubicBezTo>
                  <a:pt x="64" y="197"/>
                  <a:pt x="228" y="8"/>
                  <a:pt x="388" y="4"/>
                </a:cubicBezTo>
                <a:cubicBezTo>
                  <a:pt x="548" y="0"/>
                  <a:pt x="799" y="62"/>
                  <a:pt x="958" y="214"/>
                </a:cubicBezTo>
                <a:cubicBezTo>
                  <a:pt x="1117" y="366"/>
                  <a:pt x="1262" y="768"/>
                  <a:pt x="1342" y="914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1755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9600" y="3124200"/>
            <a:ext cx="1227137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228137" y="3424238"/>
            <a:ext cx="5842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Freeform 13"/>
          <p:cNvSpPr>
            <a:spLocks/>
          </p:cNvSpPr>
          <p:nvPr/>
        </p:nvSpPr>
        <p:spPr bwMode="auto">
          <a:xfrm>
            <a:off x="8161337" y="2420938"/>
            <a:ext cx="2130425" cy="1463675"/>
          </a:xfrm>
          <a:custGeom>
            <a:avLst/>
            <a:gdLst>
              <a:gd name="T0" fmla="*/ 0 w 1342"/>
              <a:gd name="T1" fmla="*/ 2147483647 h 922"/>
              <a:gd name="T2" fmla="*/ 2147483647 w 1342"/>
              <a:gd name="T3" fmla="*/ 2147483647 h 922"/>
              <a:gd name="T4" fmla="*/ 2147483647 w 1342"/>
              <a:gd name="T5" fmla="*/ 2147483647 h 922"/>
              <a:gd name="T6" fmla="*/ 2147483647 w 1342"/>
              <a:gd name="T7" fmla="*/ 2147483647 h 922"/>
              <a:gd name="T8" fmla="*/ 0 60000 65536"/>
              <a:gd name="T9" fmla="*/ 0 60000 65536"/>
              <a:gd name="T10" fmla="*/ 0 60000 65536"/>
              <a:gd name="T11" fmla="*/ 0 60000 65536"/>
              <a:gd name="T12" fmla="*/ 0 w 1342"/>
              <a:gd name="T13" fmla="*/ 0 h 922"/>
              <a:gd name="T14" fmla="*/ 1342 w 1342"/>
              <a:gd name="T15" fmla="*/ 922 h 9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2" h="922">
                <a:moveTo>
                  <a:pt x="0" y="243"/>
                </a:moveTo>
                <a:cubicBezTo>
                  <a:pt x="93" y="203"/>
                  <a:pt x="406" y="8"/>
                  <a:pt x="557" y="4"/>
                </a:cubicBezTo>
                <a:cubicBezTo>
                  <a:pt x="708" y="0"/>
                  <a:pt x="776" y="67"/>
                  <a:pt x="907" y="220"/>
                </a:cubicBezTo>
                <a:cubicBezTo>
                  <a:pt x="1038" y="373"/>
                  <a:pt x="1252" y="776"/>
                  <a:pt x="1342" y="922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3298" y="4375150"/>
            <a:ext cx="1032052" cy="1543050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8537" y="4451367"/>
            <a:ext cx="1108477" cy="1543016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6596" y="4400550"/>
            <a:ext cx="1410271" cy="15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Practical Tip: Baselines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First step: get a </a:t>
            </a:r>
            <a:r>
              <a:rPr lang="en-US" sz="2400" dirty="0">
                <a:solidFill>
                  <a:srgbClr val="CC0000"/>
                </a:solidFill>
              </a:rPr>
              <a:t>baseline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Baselines are very simple “straw man” procedures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Help determine how hard the task is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Help know what a “good” accuracy is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Weak baseline: most frequent label classifier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Gives all test instances whatever label was most common in the training set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 for spam filtering, might label everything as ham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Accuracy might be very high if the problem is skewed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 calling everything “ham” gets 66%, so a classifier that gets 70% isn’t very good…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For real research, usually use previous work as a (strong) baseline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Summary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Bayes rule lets us do diagnostic queries with causal probabilities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 naïve Bayes assumption takes all features to be independent given the class label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We can build classifiers out of a naïve Bayes model using training data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Smoothing estimates is important in real systems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8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753600" y="6324600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[Demo: approximate Q-learning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 (L11D8)]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0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Approximate Q-Learning -- </a:t>
            </a:r>
            <a:r>
              <a:rPr lang="en-US" dirty="0" err="1"/>
              <a:t>Pacman</a:t>
            </a:r>
            <a:endParaRPr lang="en-US" dirty="0"/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5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</a:t>
            </a:r>
          </a:p>
          <a:p>
            <a:r>
              <a:rPr lang="en-US" sz="2200" dirty="0">
                <a:ea typeface="ＭＳ Ｐゴシック" pitchFamily="34" charset="-128"/>
                <a:sym typeface="Symbol" pitchFamily="18" charset="2"/>
              </a:rPr>
              <a:t>Approximate Reinforcement Learning (= to handle large state spaces)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Approximate Q-Learning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Policy Search  </a:t>
            </a:r>
          </a:p>
          <a:p>
            <a:pPr lvl="1"/>
            <a:endParaRPr lang="en-US" sz="18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6119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590675"/>
            <a:ext cx="5762625" cy="4581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1067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Action selection priority: get ordering of Q-values right (prediction)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Policy search: start with an ok solution (e.g. Q-learning) then fine-tune by hill climbing on feature weights</a:t>
            </a:r>
          </a:p>
        </p:txBody>
      </p:sp>
    </p:spTree>
    <p:extLst>
      <p:ext uri="{BB962C8B-B14F-4D97-AF65-F5344CB8AC3E}">
        <p14:creationId xmlns:p14="http://schemas.microsoft.com/office/powerpoint/2010/main" val="54531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 \langle F_{0,0} = 0 \,\,\, F_{0,1} = 0 \,\,\, F_{0,2} = 1 \,\,\, F_{0,3} = 1 \,\,\, F_{0,4} = 0 \,\,\, \ldots  F_{15,15} = 0 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642"/>
  <p:tag name="PICTUREFILESIZE" val="2152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 | F_{0,0} \ldots F_{15,15}) \propto P(Y) \prod_{i,j} P(F_{i,j} |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7"/>
  <p:tag name="PICTUREFILESIZE" val="208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F_{3,1}=on|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9"/>
  <p:tag name="PICTUREFILESIZE" val="728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F_{5,5}=on|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9"/>
  <p:tag name="PICTUREFILESIZE" val="74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\mbox{Y}, \mbox{F}_1 \ldots \mbox{F}_n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8"/>
  <p:tag name="PICTUREFILESIZE" val="555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\mbox{Y}) \prod_i P(\mbox{F}_i | \mbox{Y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92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, f_1 \ldots f_n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6"/>
  <p:tag name="PICTUREFILESIZE" val="649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eft[&#10;\begin{array}{c}&#10;P(y_1, f_1 \ldots f_n)\\&#10;P(y_2, f_1 \ldots f_n)\\&#10;\vdots\\&#10;P(y_k, f_1 \ldots f_n)\\&#10;\end{array}&#10;\right]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8"/>
  <p:tag name="PICTUREFILESIZE" val="2232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eft[&#10;\begin{array}{c}&#10;P(f_1) \prod_i P(f_i | y_1)\\&#10;P(f_2) \prod_i P(f_i | y_2)\\&#10;\vdots\\&#10;P(f_k) \prod_i P(f_i | y_k)\\&#10;\end{array}&#10;\right]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4"/>
  <p:tag name="PICTUREFILESIZE" val="3077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f_1 \ldots f_n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7"/>
  <p:tag name="PICTUREFILESIZE" val="484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 | f_1 \ldots f_n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0"/>
  <p:tag name="PICTUREFILESIZE" val="621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eft[&#10;\begin{array}{c}&#10;P(y_1, f_1 \ldots f_n)\\&#10;P(y_2, f_1 \ldots f_n)\\&#10;\vdots\\&#10;P(y_k, f_1 \ldots f_n)\\&#10;\end{array}&#10;\right]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8"/>
  <p:tag name="PICTUREFILESIZE" val="2232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, W_1 \ldots W_n) = P(Y) \prod_i P(W_i |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47"/>
  <p:tag name="PICTUREFILESIZE" val="1919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, W_1 \ldots W_n) = P(Y) \prod_i P(W_i |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47"/>
  <p:tag name="PICTUREFILESIZE" val="1919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W | \mbox{spam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5"/>
  <p:tag name="PICTUREFILESIZE" val="674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W | \mbox{ham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05"/>
  <p:tag name="PICTUREFILESIZE" val="573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298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_\mathrm{ML}(x) = \frac{\mbox{count}(x)}{\mbox{total samples}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0"/>
  <p:tag name="PICTUREFILESIZE" val="1687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L(x,\theta) = \prod_i P_\theta(x_i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79"/>
  <p:tag name="PICTUREFILESIZE" val="1089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[&#10;P_\mathrm{ML}(\mbox{\textcolor{red}{r}}) = 2/3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36"/>
  <p:tag name="PICTUREFILESIZE" val="997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861.870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P_\theta(x = \text{red}) = \theta&#10;\]&#10;&#10;\end{document}"/>
  <p:tag name="IGUANATEXSIZE" val="20"/>
  <p:tag name="IGUANATEXCURSOR" val="234"/>
  <p:tag name="TRANSPARENCY" val="True"/>
  <p:tag name="FILENAME" val=""/>
  <p:tag name="INPUTTYPE" val="0"/>
  <p:tag name="LATEXENGINEID" val="1"/>
  <p:tag name="TEMPFOLDER" val="c:\temp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1131.15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P_\theta(x = \text{blue}) = 1-\theta&#10;\]&#10;&#10;\end{document}"/>
  <p:tag name="IGUANATEXSIZE" val="20"/>
  <p:tag name="IGUANATEXCURSOR" val="231"/>
  <p:tag name="TRANSPARENCY" val="True"/>
  <p:tag name="FILENAME" val=""/>
  <p:tag name="INPUTTYPE" val="0"/>
  <p:tag name="LATEXENGINEID" val="1"/>
  <p:tag name="TEMPFOLDER" val="c:\temp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6244"/>
  <p:tag name="ORIGINALWIDTH" val="183.025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= \theta&#10;\]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temp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26244"/>
  <p:tag name="ORIGINALWIDTH" val="80.2611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cdot \theta&#10;\]&#10;&#10;\end{document}"/>
  <p:tag name="IGUANATEXSIZE" val="20"/>
  <p:tag name="IGUANATEXCURSOR" val="207"/>
  <p:tag name="TRANSPARENCY" val="True"/>
  <p:tag name="FILENAME" val=""/>
  <p:tag name="INPUTTYPE" val="0"/>
  <p:tag name="LATEXENGINEID" val="1"/>
  <p:tag name="TEMPFOLDER" val="c:\temp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174"/>
  <p:tag name="ORIGINALWIDTH" val="384.803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cdot (1-\theta)&#10;\]&#10;&#10;\end{document}"/>
  <p:tag name="IGUANATEXSIZE" val="20"/>
  <p:tag name="IGUANATEXCURSOR" val="217"/>
  <p:tag name="TRANSPARENCY" val="True"/>
  <p:tag name="FILENAME" val=""/>
  <p:tag name="INPUTTYPE" val="0"/>
  <p:tag name="LATEXENGINEID" val="1"/>
  <p:tag name="TEMPFOLDER" val="c:\temp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P({\cal D} \mid \theta)\\&#10;&amp;= &amp; \arg\max_\theta \ \ \ln P({\cal D} \mid \theta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9"/>
  <p:tag name="PICTUREFILESIZE" val="248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 \mid \theta) = \theta^{\alpha_H} (1-\theta)^{\alpha_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6"/>
  <p:tag name="PICTUREFILESIZE" val="1107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P({\cal D} \mid \theta)\\&#10;&amp;= &amp; \arg\max_\theta \ \ \ln P({\cal D} \mid \theta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9"/>
  <p:tag name="PICTUREFILESIZE" val="2486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\ln P({\cal D} \mid \theta) \\&#10;&amp; = &amp; \arg\max_\theta \ \ \ln \theta^{\alpha_H} (1-\theta)^{\alpha_T} 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06"/>
  <p:tag name="PICTUREFILESIZE" val="2742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widehat{\theta}_{MLE} &amp; = &amp; \frac{\alpha_H}{\alpha_H+{\alpha_T}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2"/>
  <p:tag name="PICTUREFILESIZE" val="1047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features}, C=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877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features}, C=3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888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=2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5"/>
  <p:tag name="PICTUREFILESIZE" val="598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=3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5"/>
  <p:tag name="PICTUREFILESIZE" val="610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0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99"/>
  <p:tag name="PICTUREFILESIZE" val="827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0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ff}| C=2) = 0.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9"/>
  <p:tag name="PICTUREFILESIZE" val="767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ff}| C=3) = 0.7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90"/>
  <p:tag name="PICTUREFILESIZE" val="812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5"/>
  <p:tag name="PICTUREFILESIZE" val="753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9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38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8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37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8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52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P(W | \mbox{ham})}{P(W | \mbox{spam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8"/>
  <p:tag name="PICTUREFILESIZE" val="1297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P(W | \mbox{spam})}{P(W | \mbox{ham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8"/>
  <p:tag name="PICTUREFILESIZE" val="1298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\frac{c(x)+1}{N + |X|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8"/>
  <p:tag name="PICTUREFILESIZE" val="755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ML}(X) = \left\langle \frac{2}{3}, \frac{1}{3} \right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77"/>
  <p:tag name="PICTUREFILESIZE" val="1269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}(X) = \left\langle \frac{3}{5}, \frac{2}{5} \right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5"/>
  <p:tag name="PICTUREFILESIZE" val="1320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}(x) = \frac{c(x)+1}{\sum_x [ c(x) + 1]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40"/>
  <p:tag name="PICTUREFILESIZE" val="1602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,1}(X) = \left\langle \frac{3}{5}, \frac{2}{5} \right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97"/>
  <p:tag name="PICTUREFILESIZE" val="1385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,100}(X) = \left\langle \frac{102}{203}, \frac{101}{203} \right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67"/>
  <p:tag name="PICTUREFILESIZE" val="1812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,0}(X) = \left\langle \frac{2}{3}, \frac{1}{3} \right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97"/>
  <p:tag name="PICTUREFILESIZE" val="139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,k}(x|y) = \frac{c(x,y)+k}{c(y) + k|X|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6"/>
  <p:tag name="PICTUREFILESIZE" val="2096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_{LAP,k}(x) = \frac{c(x)+k}{N + k|X|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8"/>
  <p:tag name="PICTUREFILESIZE" val="162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_\mathrm{ML}(x) = \frac{\mbox{count}(x)}{\mbox{total samples}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0"/>
  <p:tag name="PICTUREFILESIZE" val="1687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\theta_{ML} = \argmax_\theta P({\bf X}|\thet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20"/>
  <p:tag name="PICTUREFILESIZE" val="1338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\phantom{\theta_{ML}} = \argmax_\theta \prod_i P_\theta(X_i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94"/>
  <p:tag name="PICTUREFILESIZE" val="1244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\theta_{MAP} = \argmax_\theta P(\theta | {\bf X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35"/>
  <p:tag name="PICTUREFILESIZE" val="1426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\phantom{\theta_{MAP}} = \argmax_\theta P({\bf X} | \theta) P(\theta) / P({\bf X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83"/>
  <p:tag name="PICTUREFILESIZE" val="1685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\phantom{\theta_{MAP}} = \argmax_\theta P({\bf X} | \theta) P(\thet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19"/>
  <p:tag name="PICTUREFILESIZE" val="1305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P(W | \mbox{ham})}{P(W | \mbox{spam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8"/>
  <p:tag name="PICTUREFILESIZE" val="1297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P(W | \mbox{spam})}{P(W | \mbox{ham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8"/>
  <p:tag name="PICTUREFILESIZE" val="1298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graphicx}&#10;\begin{document}&#10;\def\argmax{\mathop{\rm arg\,max}}&#10;\rotatebox{0}{$k$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91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\def\argmax{\mathop{\rm arg\,max}}&#10;\rotatebox{90}{accurac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288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{color}&#10;\begin{document}&#10;\def\argmax{\mathop{\rm arg\,max}}&#10;\textcolor{blue}{training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76"/>
  <p:tag name="PICTUREFILESIZE" val="566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OliveGreen}{held-ou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82"/>
  <p:tag name="PICTUREFILESIZE" val="562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BrickRed}{tes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39"/>
  <p:tag name="PICTUREFILESIZE" val="36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52607</TotalTime>
  <Words>2895</Words>
  <Application>Microsoft Macintosh PowerPoint</Application>
  <PresentationFormat>Widescreen</PresentationFormat>
  <Paragraphs>589</Paragraphs>
  <Slides>48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Courier New</vt:lpstr>
      <vt:lpstr>Helvetica</vt:lpstr>
      <vt:lpstr>Symbol</vt:lpstr>
      <vt:lpstr>Times New Roman</vt:lpstr>
      <vt:lpstr>Wingdings</vt:lpstr>
      <vt:lpstr>dan-berkeley-nlp-v1</vt:lpstr>
      <vt:lpstr>CS 188: Artificial Intelligence </vt:lpstr>
      <vt:lpstr>Reinforcement Learning -- Overview</vt:lpstr>
      <vt:lpstr>Example: Pacman</vt:lpstr>
      <vt:lpstr>Approximate Q-Learning</vt:lpstr>
      <vt:lpstr>Example: Q-Pacman</vt:lpstr>
      <vt:lpstr>Video of Demo Approximate Q-Learning -- Pacman</vt:lpstr>
      <vt:lpstr>Reinforcement Learning -- Overview</vt:lpstr>
      <vt:lpstr>Policy Search</vt:lpstr>
      <vt:lpstr>Policy Search</vt:lpstr>
      <vt:lpstr>Policy Search</vt:lpstr>
      <vt:lpstr>To Summarize …</vt:lpstr>
      <vt:lpstr>Machine Learning</vt:lpstr>
      <vt:lpstr>Machine Learning</vt:lpstr>
      <vt:lpstr>Classification</vt:lpstr>
      <vt:lpstr>Example: Spam Filter</vt:lpstr>
      <vt:lpstr>Example: Digit Recognition</vt:lpstr>
      <vt:lpstr>Model-Based Classification</vt:lpstr>
      <vt:lpstr>Model-Based Classification</vt:lpstr>
      <vt:lpstr>Naïve Bayes for Digits</vt:lpstr>
      <vt:lpstr>Naïve Bayes for Digits: Conditional Probabilities</vt:lpstr>
      <vt:lpstr>General Naïve Bayes</vt:lpstr>
      <vt:lpstr>Inference for Naïve Bayes</vt:lpstr>
      <vt:lpstr>A Spam Filter</vt:lpstr>
      <vt:lpstr>Naïve Bayes for Text</vt:lpstr>
      <vt:lpstr>Example: Spam Filtering</vt:lpstr>
      <vt:lpstr>General Naïve Bayes</vt:lpstr>
      <vt:lpstr>Parameter Estimation</vt:lpstr>
      <vt:lpstr>Parameter Estimation with Maximum Likelihood</vt:lpstr>
      <vt:lpstr>Parameter Estimation with Maximum Likelihood</vt:lpstr>
      <vt:lpstr>Parameter Estimation with Maximum Likelihood</vt:lpstr>
      <vt:lpstr>Parameter Estimation with Maximum Likelihood</vt:lpstr>
      <vt:lpstr>Underfitting and Overfitting</vt:lpstr>
      <vt:lpstr>Example: Overfitting</vt:lpstr>
      <vt:lpstr>Example: Overfitting</vt:lpstr>
      <vt:lpstr>Overfitting</vt:lpstr>
      <vt:lpstr>Training and Testing</vt:lpstr>
      <vt:lpstr>Important Concepts</vt:lpstr>
      <vt:lpstr>Generalization and Overfitting</vt:lpstr>
      <vt:lpstr>Smoothing</vt:lpstr>
      <vt:lpstr>Unseen Events</vt:lpstr>
      <vt:lpstr>Laplace Smoothing</vt:lpstr>
      <vt:lpstr>Laplace Smoothing</vt:lpstr>
      <vt:lpstr>Laplace Smoothing Can Be More Formally Derived</vt:lpstr>
      <vt:lpstr>Real NB: Smoothing</vt:lpstr>
      <vt:lpstr>Tuning</vt:lpstr>
      <vt:lpstr>Tuning on Held-Out Data</vt:lpstr>
      <vt:lpstr>Practical Tip: Baselines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Yanlai Yang</cp:lastModifiedBy>
  <cp:revision>2717</cp:revision>
  <cp:lastPrinted>2022-07-27T02:17:11Z</cp:lastPrinted>
  <dcterms:created xsi:type="dcterms:W3CDTF">2004-08-27T04:16:05Z</dcterms:created>
  <dcterms:modified xsi:type="dcterms:W3CDTF">2022-07-27T20:35:00Z</dcterms:modified>
</cp:coreProperties>
</file>