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1"/>
  </p:notesMasterIdLst>
  <p:handoutMasterIdLst>
    <p:handoutMasterId r:id="rId42"/>
  </p:handoutMasterIdLst>
  <p:sldIdLst>
    <p:sldId id="570" r:id="rId2"/>
    <p:sldId id="478" r:id="rId3"/>
    <p:sldId id="456" r:id="rId4"/>
    <p:sldId id="458" r:id="rId5"/>
    <p:sldId id="597" r:id="rId6"/>
    <p:sldId id="477" r:id="rId7"/>
    <p:sldId id="595" r:id="rId8"/>
    <p:sldId id="472" r:id="rId9"/>
    <p:sldId id="446" r:id="rId10"/>
    <p:sldId id="454" r:id="rId11"/>
    <p:sldId id="470" r:id="rId12"/>
    <p:sldId id="596" r:id="rId13"/>
    <p:sldId id="417" r:id="rId14"/>
    <p:sldId id="466" r:id="rId15"/>
    <p:sldId id="461" r:id="rId16"/>
    <p:sldId id="462" r:id="rId17"/>
    <p:sldId id="463" r:id="rId18"/>
    <p:sldId id="460" r:id="rId19"/>
    <p:sldId id="467" r:id="rId20"/>
    <p:sldId id="424" r:id="rId21"/>
    <p:sldId id="413" r:id="rId22"/>
    <p:sldId id="433" r:id="rId23"/>
    <p:sldId id="573" r:id="rId24"/>
    <p:sldId id="528" r:id="rId25"/>
    <p:sldId id="560" r:id="rId26"/>
    <p:sldId id="561" r:id="rId27"/>
    <p:sldId id="549" r:id="rId28"/>
    <p:sldId id="577" r:id="rId29"/>
    <p:sldId id="563" r:id="rId30"/>
    <p:sldId id="593" r:id="rId31"/>
    <p:sldId id="578" r:id="rId32"/>
    <p:sldId id="520" r:id="rId33"/>
    <p:sldId id="580" r:id="rId34"/>
    <p:sldId id="568" r:id="rId35"/>
    <p:sldId id="521" r:id="rId36"/>
    <p:sldId id="522" r:id="rId37"/>
    <p:sldId id="525" r:id="rId38"/>
    <p:sldId id="527" r:id="rId39"/>
    <p:sldId id="523" r:id="rId40"/>
  </p:sldIdLst>
  <p:sldSz cx="12192000" cy="6858000"/>
  <p:notesSz cx="7099300" cy="10234613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EEB60"/>
    <a:srgbClr val="EAE636"/>
    <a:srgbClr val="FFFF00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2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2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1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only true for equal size </a:t>
            </a:r>
            <a:r>
              <a:rPr lang="en-US" dirty="0" err="1"/>
              <a:t>ws</a:t>
            </a:r>
            <a:r>
              <a:rPr lang="en-US" dirty="0"/>
              <a:t>; if we had a really big or really small w1 yellow are would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Palatino" pitchFamily="2" charset="77"/>
          <a:ea typeface="Palatino" pitchFamily="2" charset="77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Palatino" pitchFamily="2" charset="77"/>
          <a:ea typeface="Palatino" pitchFamily="2" charset="77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Palatino" pitchFamily="2" charset="77"/>
          <a:ea typeface="Palatino" pitchFamily="2" charset="77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Palatino" pitchFamily="2" charset="77"/>
          <a:ea typeface="Palatino" pitchFamily="2" charset="77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1.xml"/><Relationship Id="rId7" Type="http://schemas.openxmlformats.org/officeDocument/2006/relationships/image" Target="../media/image5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35.xml"/><Relationship Id="rId7" Type="http://schemas.openxmlformats.org/officeDocument/2006/relationships/image" Target="../media/image5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7.png"/><Relationship Id="rId5" Type="http://schemas.openxmlformats.org/officeDocument/2006/relationships/tags" Target="../tags/tag37.xml"/><Relationship Id="rId10" Type="http://schemas.openxmlformats.org/officeDocument/2006/relationships/image" Target="../media/image56.png"/><Relationship Id="rId4" Type="http://schemas.openxmlformats.org/officeDocument/2006/relationships/tags" Target="../tags/tag36.xml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2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60.png"/><Relationship Id="rId5" Type="http://schemas.openxmlformats.org/officeDocument/2006/relationships/tags" Target="../tags/tag42.xml"/><Relationship Id="rId10" Type="http://schemas.openxmlformats.org/officeDocument/2006/relationships/image" Target="../media/image59.png"/><Relationship Id="rId4" Type="http://schemas.openxmlformats.org/officeDocument/2006/relationships/tags" Target="../tags/tag41.xml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tags" Target="../tags/tag46.xml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8.png"/><Relationship Id="rId5" Type="http://schemas.openxmlformats.org/officeDocument/2006/relationships/tags" Target="../tags/tag48.xml"/><Relationship Id="rId10" Type="http://schemas.openxmlformats.org/officeDocument/2006/relationships/image" Target="../media/image67.png"/><Relationship Id="rId4" Type="http://schemas.openxmlformats.org/officeDocument/2006/relationships/tags" Target="../tags/tag47.xml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51.xml"/><Relationship Id="rId7" Type="http://schemas.openxmlformats.org/officeDocument/2006/relationships/image" Target="../media/image74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7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55.xml"/><Relationship Id="rId7" Type="http://schemas.openxmlformats.org/officeDocument/2006/relationships/image" Target="../media/image80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7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Relationship Id="rId9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83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62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91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0.png"/><Relationship Id="rId5" Type="http://schemas.openxmlformats.org/officeDocument/2006/relationships/tags" Target="../tags/tag64.xml"/><Relationship Id="rId10" Type="http://schemas.openxmlformats.org/officeDocument/2006/relationships/image" Target="../media/image89.png"/><Relationship Id="rId4" Type="http://schemas.openxmlformats.org/officeDocument/2006/relationships/tags" Target="../tags/tag63.xml"/><Relationship Id="rId9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9.png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6.png"/><Relationship Id="rId5" Type="http://schemas.openxmlformats.org/officeDocument/2006/relationships/image" Target="../media/image93.png"/><Relationship Id="rId15" Type="http://schemas.openxmlformats.org/officeDocument/2006/relationships/image" Target="../media/image98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5.png"/><Relationship Id="rId1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tags" Target="../tags/tag67.xml"/><Relationship Id="rId21" Type="http://schemas.openxmlformats.org/officeDocument/2006/relationships/image" Target="../media/image83.png"/><Relationship Id="rId7" Type="http://schemas.openxmlformats.org/officeDocument/2006/relationships/tags" Target="../tags/tag71.xml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tags" Target="../tags/tag66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69.xml"/><Relationship Id="rId15" Type="http://schemas.openxmlformats.org/officeDocument/2006/relationships/image" Target="../media/image10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7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3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112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111.png"/><Relationship Id="rId5" Type="http://schemas.openxmlformats.org/officeDocument/2006/relationships/tags" Target="../tags/tag78.xml"/><Relationship Id="rId15" Type="http://schemas.openxmlformats.org/officeDocument/2006/relationships/image" Target="../media/image114.png"/><Relationship Id="rId10" Type="http://schemas.openxmlformats.org/officeDocument/2006/relationships/image" Target="../media/image110.png"/><Relationship Id="rId4" Type="http://schemas.openxmlformats.org/officeDocument/2006/relationships/tags" Target="../tags/tag77.xml"/><Relationship Id="rId9" Type="http://schemas.openxmlformats.org/officeDocument/2006/relationships/image" Target="../media/image109.png"/><Relationship Id="rId1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tags" Target="../tags/tag83.xml"/><Relationship Id="rId7" Type="http://schemas.openxmlformats.org/officeDocument/2006/relationships/image" Target="../media/image65.png"/><Relationship Id="rId12" Type="http://schemas.openxmlformats.org/officeDocument/2006/relationships/image" Target="../media/image119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8.png"/><Relationship Id="rId5" Type="http://schemas.openxmlformats.org/officeDocument/2006/relationships/tags" Target="../tags/tag85.xml"/><Relationship Id="rId10" Type="http://schemas.openxmlformats.org/officeDocument/2006/relationships/image" Target="../media/image117.png"/><Relationship Id="rId4" Type="http://schemas.openxmlformats.org/officeDocument/2006/relationships/tags" Target="../tags/tag84.xml"/><Relationship Id="rId9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22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5.xml"/><Relationship Id="rId16" Type="http://schemas.openxmlformats.org/officeDocument/2006/relationships/image" Target="../media/image12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7.png"/><Relationship Id="rId5" Type="http://schemas.openxmlformats.org/officeDocument/2006/relationships/tags" Target="../tags/tag8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2.png"/><Relationship Id="rId26" Type="http://schemas.openxmlformats.org/officeDocument/2006/relationships/image" Target="../media/image25.png"/><Relationship Id="rId3" Type="http://schemas.openxmlformats.org/officeDocument/2006/relationships/tags" Target="../tags/tag19.xml"/><Relationship Id="rId21" Type="http://schemas.openxmlformats.org/officeDocument/2006/relationships/image" Target="../media/image35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tags" Target="../tags/tag18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38.png"/><Relationship Id="rId5" Type="http://schemas.openxmlformats.org/officeDocument/2006/relationships/tags" Target="../tags/tag21.xml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tags" Target="../tags/tag26.xml"/><Relationship Id="rId19" Type="http://schemas.openxmlformats.org/officeDocument/2006/relationships/image" Target="../media/image33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58" y="1371600"/>
            <a:ext cx="11428412" cy="4295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Naïve Bayes, </a:t>
            </a:r>
            <a:r>
              <a:rPr lang="en-US" sz="3600" dirty="0" err="1"/>
              <a:t>Perceptrons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3B796D72-FFE3-FC73-2467-351C68CF7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9201"/>
            <a:ext cx="12192000" cy="12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(Slides adapted from Pieter </a:t>
            </a:r>
            <a:r>
              <a:rPr lang="en-US" dirty="0" err="1">
                <a:latin typeface="Calibri"/>
                <a:cs typeface="Calibri"/>
              </a:rPr>
              <a:t>Abbeel</a:t>
            </a:r>
            <a:r>
              <a:rPr lang="en-US" dirty="0">
                <a:latin typeface="Calibri"/>
                <a:cs typeface="Calibri"/>
              </a:rPr>
              <a:t>, Dan Klein, Anca Dragan, Stuart Russell and Dawn Song)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Important Concepts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on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u="sng" dirty="0">
                <a:latin typeface="Calibri"/>
                <a:cs typeface="Calibri"/>
              </a:rPr>
              <a:t>Overfitting</a:t>
            </a:r>
            <a:r>
              <a:rPr lang="en-US" sz="1600" dirty="0">
                <a:latin typeface="Calibri"/>
                <a:cs typeface="Calibri"/>
              </a:rPr>
              <a:t>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u="sng" dirty="0">
                <a:latin typeface="Calibri"/>
                <a:cs typeface="Calibri"/>
              </a:rPr>
              <a:t>Underfitting</a:t>
            </a:r>
            <a:r>
              <a:rPr lang="en-US" sz="1600" dirty="0">
                <a:latin typeface="Calibri"/>
                <a:cs typeface="Calibri"/>
              </a:rPr>
              <a:t>: fits the training set poorly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Relative frequency parameters will </a:t>
            </a:r>
            <a:r>
              <a:rPr lang="en-US" sz="2000" dirty="0" err="1">
                <a:solidFill>
                  <a:srgbClr val="C00000"/>
                </a:solidFill>
              </a:rPr>
              <a:t>overfit</a:t>
            </a:r>
            <a:r>
              <a:rPr lang="en-US" sz="2000" dirty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because we never saw a 3 with pixel (15,15)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 an extreme case,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Wouldn’t </a:t>
            </a:r>
            <a:r>
              <a:rPr lang="en-US" sz="1800" i="1" dirty="0"/>
              <a:t>generalize</a:t>
            </a:r>
            <a:r>
              <a:rPr lang="en-US" sz="1800" dirty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 generalize better: we need to </a:t>
            </a:r>
            <a:r>
              <a:rPr lang="en-US" sz="2000" dirty="0">
                <a:solidFill>
                  <a:srgbClr val="CC0000"/>
                </a:solidFill>
              </a:rPr>
              <a:t>smooth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C0000"/>
                </a:solidFill>
              </a:rPr>
              <a:t>regularize </a:t>
            </a:r>
            <a:r>
              <a:rPr lang="en-US" sz="2000" dirty="0"/>
              <a:t>the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Can derive this estimate with </a:t>
            </a:r>
            <a:r>
              <a:rPr lang="en-US" sz="2000" i="1" dirty="0" err="1">
                <a:latin typeface="Calibri"/>
                <a:cs typeface="Calibri"/>
              </a:rPr>
              <a:t>Dirichlet</a:t>
            </a:r>
            <a:r>
              <a:rPr lang="en-US" sz="2000" i="1" dirty="0">
                <a:latin typeface="Calibri"/>
                <a:cs typeface="Calibri"/>
              </a:rPr>
              <a:t> priors</a:t>
            </a:r>
            <a:r>
              <a:rPr lang="en-US" sz="2000" dirty="0">
                <a:latin typeface="Calibri"/>
                <a:cs typeface="Calibri"/>
              </a:rPr>
              <a:t> (see cs281a)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k is the 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Formal Derivation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Relative frequencies are the maximum likelihood estimates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Another option is to consider the most likely parameter value given the data</a:t>
            </a: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7526" y="2209800"/>
            <a:ext cx="3105151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2" y="2133601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1977" y="2746377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4419601"/>
            <a:ext cx="3041651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8" name="AutoShape 8"/>
          <p:cNvSpPr>
            <a:spLocks noChangeArrowheads="1"/>
          </p:cNvSpPr>
          <p:nvPr/>
        </p:nvSpPr>
        <p:spPr bwMode="auto">
          <a:xfrm>
            <a:off x="4876800" y="2362200"/>
            <a:ext cx="381000" cy="304800"/>
          </a:xfrm>
          <a:prstGeom prst="rightArrow">
            <a:avLst>
              <a:gd name="adj1" fmla="val 50000"/>
              <a:gd name="adj2" fmla="val 42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2902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2637" y="5081588"/>
            <a:ext cx="3662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5718175"/>
            <a:ext cx="2833688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51" name="AutoShape 11"/>
          <p:cNvSpPr>
            <a:spLocks noChangeArrowheads="1"/>
          </p:cNvSpPr>
          <p:nvPr/>
        </p:nvSpPr>
        <p:spPr bwMode="auto">
          <a:xfrm>
            <a:off x="6096000" y="4876800"/>
            <a:ext cx="609600" cy="533400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290252" name="Text Box 12"/>
          <p:cNvSpPr txBox="1">
            <a:spLocks noChangeArrowheads="1"/>
          </p:cNvSpPr>
          <p:nvPr/>
        </p:nvSpPr>
        <p:spPr bwMode="auto">
          <a:xfrm>
            <a:off x="7162800" y="4953001"/>
            <a:ext cx="2833688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“right” choice of P(theta) -&gt; Laplace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8" grpId="0" animBg="1"/>
      <p:bldP spid="1290251" grpId="0" animBg="1"/>
      <p:bldP spid="12902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Last Time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120" y="1295400"/>
            <a:ext cx="511402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Naïve Bayes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D37AD7-E4E0-46E0-9A22-9DF4E2814033}"/>
              </a:ext>
            </a:extLst>
          </p:cNvPr>
          <p:cNvGrpSpPr/>
          <p:nvPr/>
        </p:nvGrpSpPr>
        <p:grpSpPr>
          <a:xfrm>
            <a:off x="3815569" y="1371600"/>
            <a:ext cx="2362200" cy="1981200"/>
            <a:chOff x="9105900" y="1905000"/>
            <a:chExt cx="2362200" cy="1981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5CDF62-EEBA-42C2-835A-3F821F98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0300" y="19050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562987-B468-4712-AB25-AA786D823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59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1</a:t>
              </a: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FB462B-E8AF-474E-81F5-CA0FFF3A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4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n</a:t>
              </a: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8" name="AutoShape 7">
              <a:extLst>
                <a:ext uri="{FF2B5EF4-FFF2-40B4-BE49-F238E27FC236}">
                  <a16:creationId xmlns:a16="http://schemas.microsoft.com/office/drawing/2014/main" id="{700E3E8E-3362-46A8-92CF-E6F81D101D92}"/>
                </a:ext>
              </a:extLst>
            </p:cNvPr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>
              <a:off x="102870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8">
              <a:extLst>
                <a:ext uri="{FF2B5EF4-FFF2-40B4-BE49-F238E27FC236}">
                  <a16:creationId xmlns:a16="http://schemas.microsoft.com/office/drawing/2014/main" id="{23790796-9CB9-4461-ADEC-CEF4C8A260BD}"/>
                </a:ext>
              </a:extLst>
            </p:cNvPr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 flipH="1">
              <a:off x="93726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6C0CE6-26C3-40A9-A646-8F73D47AB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1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F</a:t>
              </a:r>
              <a:r>
                <a:rPr lang="en-US" baseline="-25000" dirty="0">
                  <a:latin typeface="Calibri"/>
                  <a:cs typeface="Calibri"/>
                </a:rPr>
                <a:t>2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1" name="AutoShape 10">
              <a:extLst>
                <a:ext uri="{FF2B5EF4-FFF2-40B4-BE49-F238E27FC236}">
                  <a16:creationId xmlns:a16="http://schemas.microsoft.com/office/drawing/2014/main" id="{8A1B1968-4A51-4F7B-8335-E910736F54EB}"/>
                </a:ext>
              </a:extLst>
            </p:cNvPr>
            <p:cNvCxnSpPr>
              <a:cxnSpLocks noChangeShapeType="1"/>
              <a:stCxn id="5" idx="4"/>
              <a:endCxn id="10" idx="0"/>
            </p:cNvCxnSpPr>
            <p:nvPr/>
          </p:nvCxnSpPr>
          <p:spPr bwMode="auto">
            <a:xfrm flipH="1">
              <a:off x="10058400" y="2438400"/>
              <a:ext cx="2286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2" name="Picture 11" descr="txp_fig">
              <a:extLst>
                <a:ext uri="{FF2B5EF4-FFF2-40B4-BE49-F238E27FC236}">
                  <a16:creationId xmlns:a16="http://schemas.microsoft.com/office/drawing/2014/main" id="{C23460C9-4A67-4908-A2C5-3A87BA6D8FC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77500" y="3581400"/>
              <a:ext cx="307975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txp_fig">
            <a:extLst>
              <a:ext uri="{FF2B5EF4-FFF2-40B4-BE49-F238E27FC236}">
                <a16:creationId xmlns:a16="http://schemas.microsoft.com/office/drawing/2014/main" id="{3F253F7C-901C-44A6-89B2-D8DF81F82B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562" y="3716956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24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Calibri"/>
                <a:cs typeface="Calibri"/>
              </a:rPr>
              <a:t>Hyperparameters</a:t>
            </a:r>
            <a:r>
              <a:rPr lang="en-US" sz="2400" dirty="0">
                <a:latin typeface="Calibri"/>
                <a:cs typeface="Calibri"/>
              </a:rPr>
              <a:t>: e.g. the amount / type of smoothing to do, k,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Practical Tip: 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First step: get a </a:t>
            </a:r>
            <a:r>
              <a:rPr lang="en-US" sz="2400" dirty="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naïve Bayes assumption takes all features to be independent given the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 descr="C:\Users\Dan\Dropbox\Office\CS 188\Ketrina Art\Perceptron\Classification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3886200" cy="51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SPAM</a:t>
            </a:r>
          </a:p>
          <a:p>
            <a:pPr algn="ctr"/>
            <a:r>
              <a:rPr lang="en-US" sz="2400"/>
              <a:t>or</a:t>
            </a:r>
          </a:p>
          <a:p>
            <a:pPr algn="ctr"/>
            <a:r>
              <a:rPr lang="en-US" sz="2400"/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“2”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5403371" cy="203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Inputs are </a:t>
            </a:r>
            <a:r>
              <a:rPr lang="en-US" sz="280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Each feature has a </a:t>
            </a:r>
            <a:r>
              <a:rPr lang="en-US" sz="280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Sum is the </a:t>
            </a:r>
            <a:r>
              <a:rPr lang="en-US" sz="280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1"/>
            <a:ext cx="4800600" cy="180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" cstate="print"/>
          <a:srcRect b="53537"/>
          <a:stretch>
            <a:fillRect/>
          </a:stretch>
        </p:blipFill>
        <p:spPr bwMode="auto">
          <a:xfrm>
            <a:off x="1279440" y="2133600"/>
            <a:ext cx="946476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4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  <p:sp>
        <p:nvSpPr>
          <p:cNvPr id="22" name="Line 7">
            <a:extLst>
              <a:ext uri="{FF2B5EF4-FFF2-40B4-BE49-F238E27FC236}">
                <a16:creationId xmlns:a16="http://schemas.microsoft.com/office/drawing/2014/main" id="{B196B16F-A591-694A-8AB6-4F4106B28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858" y="4827563"/>
            <a:ext cx="1554788" cy="7747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6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6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5" grpId="0"/>
      <p:bldP spid="276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 descr="C:\Users\Dan\Dropbox\Office\CS 188\Ketrina Art\Perceptron\WeightUpd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39900"/>
            <a:ext cx="7772400" cy="3871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</a:t>
            </a:r>
          </a:p>
        </p:txBody>
      </p:sp>
      <p:pic>
        <p:nvPicPr>
          <p:cNvPr id="19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r="16275" b="63380"/>
          <a:stretch>
            <a:fillRect/>
          </a:stretch>
        </p:blipFill>
        <p:spPr bwMode="auto">
          <a:xfrm>
            <a:off x="6477000" y="1219200"/>
            <a:ext cx="4800600" cy="1981200"/>
          </a:xfrm>
          <a:prstGeom prst="rect">
            <a:avLst/>
          </a:prstGeom>
          <a:noFill/>
        </p:spPr>
      </p:pic>
      <p:pic>
        <p:nvPicPr>
          <p:cNvPr id="20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40845" r="16275" b="30986"/>
          <a:stretch>
            <a:fillRect/>
          </a:stretch>
        </p:blipFill>
        <p:spPr bwMode="auto">
          <a:xfrm>
            <a:off x="6477000" y="3352800"/>
            <a:ext cx="4800600" cy="1524000"/>
          </a:xfrm>
          <a:prstGeom prst="rect">
            <a:avLst/>
          </a:prstGeom>
          <a:noFill/>
        </p:spPr>
      </p:pic>
      <p:pic>
        <p:nvPicPr>
          <p:cNvPr id="21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70423" r="16275"/>
          <a:stretch>
            <a:fillRect/>
          </a:stretch>
        </p:blipFill>
        <p:spPr bwMode="auto">
          <a:xfrm>
            <a:off x="6477000" y="4953000"/>
            <a:ext cx="48006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y*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8122" y="18561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647" y="3261099"/>
            <a:ext cx="2190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322" y="2614986"/>
            <a:ext cx="730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8067185" y="22371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7262322" y="22371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7262322" y="36944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8811722" y="28197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8465647" y="34500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8840297" y="24482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8CEA4-38F9-9F4A-8E0B-3FA046075DE0}"/>
              </a:ext>
            </a:extLst>
          </p:cNvPr>
          <p:cNvSpPr txBox="1"/>
          <p:nvPr/>
        </p:nvSpPr>
        <p:spPr>
          <a:xfrm>
            <a:off x="5943600" y="5664872"/>
            <a:ext cx="260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Before: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w f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After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: 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wf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 + y*f f</a:t>
            </a:r>
          </a:p>
          <a:p>
            <a:r>
              <a:rPr lang="en-US" i="1" dirty="0">
                <a:latin typeface="Palatino" pitchFamily="2" charset="77"/>
                <a:ea typeface="Palatino" pitchFamily="2" charset="77"/>
              </a:rPr>
              <a:t>f f &gt;=0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9" grpId="0" animBg="1"/>
      <p:bldP spid="31760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Perceptron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397001"/>
            <a:ext cx="7518400" cy="4729164"/>
          </a:xfrm>
        </p:spPr>
        <p:txBody>
          <a:bodyPr/>
          <a:lstStyle/>
          <a:p>
            <a:pPr eaLnBrk="1" hangingPunct="1"/>
            <a:r>
              <a:rPr lang="en-US" dirty="0"/>
              <a:t>Separable Case</a:t>
            </a:r>
          </a:p>
        </p:txBody>
      </p:sp>
      <p:graphicFrame>
        <p:nvGraphicFramePr>
          <p:cNvPr id="1383428" name="Object 4"/>
          <p:cNvGraphicFramePr>
            <a:graphicFrameLocks noChangeAspect="1"/>
          </p:cNvGraphicFramePr>
          <p:nvPr/>
        </p:nvGraphicFramePr>
        <p:xfrm>
          <a:off x="3636963" y="2078038"/>
          <a:ext cx="47910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791744" imgH="3742857" progId="MSPhotoEd.3">
                  <p:embed/>
                </p:oleObj>
              </mc:Choice>
              <mc:Fallback>
                <p:oleObj name="Photo Editor Photo" r:id="rId2" imgW="4791744" imgH="3742857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078038"/>
                        <a:ext cx="47910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9" name="Object 5"/>
          <p:cNvGraphicFramePr>
            <a:graphicFrameLocks noChangeAspect="1"/>
          </p:cNvGraphicFramePr>
          <p:nvPr/>
        </p:nvGraphicFramePr>
        <p:xfrm>
          <a:off x="3681413" y="2095500"/>
          <a:ext cx="47529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753639" imgH="3704762" progId="MSPhotoEd.3">
                  <p:embed/>
                </p:oleObj>
              </mc:Choice>
              <mc:Fallback>
                <p:oleObj name="Photo Editor Photo" r:id="rId4" imgW="4753639" imgH="370476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2095500"/>
                        <a:ext cx="475297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0" name="Object 6"/>
          <p:cNvGraphicFramePr>
            <a:graphicFrameLocks noChangeAspect="1"/>
          </p:cNvGraphicFramePr>
          <p:nvPr/>
        </p:nvGraphicFramePr>
        <p:xfrm>
          <a:off x="3648075" y="2066925"/>
          <a:ext cx="47529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4753639" imgH="3780952" progId="MSPhotoEd.3">
                  <p:embed/>
                </p:oleObj>
              </mc:Choice>
              <mc:Fallback>
                <p:oleObj name="Photo Editor Photo" r:id="rId6" imgW="4753639" imgH="378095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66925"/>
                        <a:ext cx="47529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1" name="Object 7"/>
          <p:cNvGraphicFramePr>
            <a:graphicFrameLocks noChangeAspect="1"/>
          </p:cNvGraphicFramePr>
          <p:nvPr/>
        </p:nvGraphicFramePr>
        <p:xfrm>
          <a:off x="3552825" y="2101850"/>
          <a:ext cx="4905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4904762" imgH="3761905" progId="MSPhotoEd.3">
                  <p:embed/>
                </p:oleObj>
              </mc:Choice>
              <mc:Fallback>
                <p:oleObj name="Photo Editor Photo" r:id="rId8" imgW="4904762" imgH="376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101850"/>
                        <a:ext cx="4905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2" name="Object 8"/>
          <p:cNvGraphicFramePr>
            <a:graphicFrameLocks noChangeAspect="1"/>
          </p:cNvGraphicFramePr>
          <p:nvPr/>
        </p:nvGraphicFramePr>
        <p:xfrm>
          <a:off x="3509963" y="2095500"/>
          <a:ext cx="49434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4944165" imgH="3742857" progId="MSPhotoEd.3">
                  <p:embed/>
                </p:oleObj>
              </mc:Choice>
              <mc:Fallback>
                <p:oleObj name="Photo Editor Photo" r:id="rId10" imgW="4944165" imgH="3742857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095500"/>
                        <a:ext cx="49434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3" name="Object 9"/>
          <p:cNvGraphicFramePr>
            <a:graphicFrameLocks noChangeAspect="1"/>
          </p:cNvGraphicFramePr>
          <p:nvPr/>
        </p:nvGraphicFramePr>
        <p:xfrm>
          <a:off x="3594100" y="2074863"/>
          <a:ext cx="48482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2" imgW="4847619" imgH="3780952" progId="MSPhotoEd.3">
                  <p:embed/>
                </p:oleObj>
              </mc:Choice>
              <mc:Fallback>
                <p:oleObj name="Photo Editor Photo" r:id="rId12" imgW="4847619" imgH="3780952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074863"/>
                        <a:ext cx="48482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4" name="Object 10"/>
          <p:cNvGraphicFramePr>
            <a:graphicFrameLocks noChangeAspect="1"/>
          </p:cNvGraphicFramePr>
          <p:nvPr/>
        </p:nvGraphicFramePr>
        <p:xfrm>
          <a:off x="3657600" y="2128838"/>
          <a:ext cx="47148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4715533" imgH="3666667" progId="MSPhotoEd.3">
                  <p:embed/>
                </p:oleObj>
              </mc:Choice>
              <mc:Fallback>
                <p:oleObj name="Photo Editor Photo" r:id="rId14" imgW="4715533" imgH="3666667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28838"/>
                        <a:ext cx="47148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5" name="Object 11"/>
          <p:cNvGraphicFramePr>
            <a:graphicFrameLocks noChangeAspect="1"/>
          </p:cNvGraphicFramePr>
          <p:nvPr/>
        </p:nvGraphicFramePr>
        <p:xfrm>
          <a:off x="3640138" y="2073275"/>
          <a:ext cx="46577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6" imgW="4657143" imgH="3742857" progId="MSPhotoEd.3">
                  <p:embed/>
                </p:oleObj>
              </mc:Choice>
              <mc:Fallback>
                <p:oleObj name="Photo Editor Photo" r:id="rId16" imgW="4657143" imgH="3742857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073275"/>
                        <a:ext cx="46577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Multiclass Decision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/>
              <a:t>If we have multiple classes:</a:t>
            </a:r>
          </a:p>
          <a:p>
            <a:pPr lvl="1" eaLnBrk="1" hangingPunct="1"/>
            <a:r>
              <a:rPr lang="en-US" sz="2000"/>
              <a:t>A weight vector for each class: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Score (activation) of a class y: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endParaRPr lang="en-US" sz="1100"/>
          </a:p>
          <a:p>
            <a:pPr lvl="1" eaLnBrk="1" hangingPunct="1"/>
            <a:r>
              <a:rPr lang="en-US" sz="2000"/>
              <a:t>Prediction highest score wins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37338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6200" y="37068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28800" y="51816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4020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59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3070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5000" y="2667000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8686800" y="37830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8915400" y="47736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8229600" y="47736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5791200" y="6324600"/>
            <a:ext cx="617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Binary = multiclass where the negative class has weight zero</a:t>
            </a:r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38100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847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9800" y="48006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1" cstate="print"/>
          <a:srcRect t="49442"/>
          <a:stretch>
            <a:fillRect/>
          </a:stretch>
        </p:blipFill>
        <p:spPr bwMode="auto">
          <a:xfrm>
            <a:off x="6324600" y="1378440"/>
            <a:ext cx="4648200" cy="1669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Multiclass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Start with all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Pick up training examples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Predict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wrong: lower score of wrong answer, raise score of right answer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8013" y="4953000"/>
            <a:ext cx="269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88" y="5638800"/>
            <a:ext cx="30432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971800"/>
            <a:ext cx="36639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9067800" y="2667000"/>
            <a:ext cx="304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9372600" y="3200400"/>
            <a:ext cx="1219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9144000" y="38100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200" y="2362200"/>
            <a:ext cx="436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7000" y="4679950"/>
            <a:ext cx="525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9372600" y="32004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48800" y="2819400"/>
            <a:ext cx="219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3" name="Line 15"/>
          <p:cNvSpPr>
            <a:spLocks noChangeShapeType="1"/>
          </p:cNvSpPr>
          <p:nvPr/>
        </p:nvSpPr>
        <p:spPr bwMode="auto">
          <a:xfrm flipH="1">
            <a:off x="8991600" y="26670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 flipV="1">
            <a:off x="8991600" y="3276600"/>
            <a:ext cx="381000" cy="533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 flipV="1">
            <a:off x="10591800" y="25908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6" name="Line 18"/>
          <p:cNvSpPr>
            <a:spLocks noChangeShapeType="1"/>
          </p:cNvSpPr>
          <p:nvPr/>
        </p:nvSpPr>
        <p:spPr bwMode="auto">
          <a:xfrm flipV="1">
            <a:off x="9372600" y="2590800"/>
            <a:ext cx="1295400" cy="12192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28238" y="3635375"/>
            <a:ext cx="5635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6" grpId="0" animBg="1"/>
      <p:bldP spid="1353743" grpId="0" animBg="1"/>
      <p:bldP spid="1353744" grpId="0" animBg="1"/>
      <p:bldP spid="1353745" grpId="0" animBg="1"/>
      <p:bldP spid="13537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Perceptrons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Separability</a:t>
            </a:r>
            <a:r>
              <a:rPr lang="en-US" sz="2400" dirty="0"/>
              <a:t>: true if some parameters get the training set perfectly correct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is separable, perceptron will eventually converge (binary case)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8823325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Non-Separable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Overtraining is a kind of overfitting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r="42694" b="43354"/>
          <a:stretch>
            <a:fillRect/>
          </a:stretch>
        </p:blipFill>
        <p:spPr bwMode="auto">
          <a:xfrm>
            <a:off x="9296401" y="1143000"/>
            <a:ext cx="2543886" cy="1676400"/>
          </a:xfrm>
          <a:prstGeom prst="rect">
            <a:avLst/>
          </a:prstGeom>
          <a:noFill/>
        </p:spPr>
      </p:pic>
      <p:pic>
        <p:nvPicPr>
          <p:cNvPr id="46082" name="Picture 2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57028" t="958" b="49042"/>
          <a:stretch>
            <a:fillRect/>
          </a:stretch>
        </p:blipFill>
        <p:spPr bwMode="auto">
          <a:xfrm>
            <a:off x="9525523" y="3052691"/>
            <a:ext cx="2056877" cy="1595509"/>
          </a:xfrm>
          <a:prstGeom prst="rect">
            <a:avLst/>
          </a:prstGeom>
          <a:noFill/>
        </p:spPr>
      </p:pic>
      <p:pic>
        <p:nvPicPr>
          <p:cNvPr id="46083" name="Picture 3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23750" t="56958" r="22250"/>
          <a:stretch>
            <a:fillRect/>
          </a:stretch>
        </p:blipFill>
        <p:spPr bwMode="auto">
          <a:xfrm>
            <a:off x="9028188" y="4800600"/>
            <a:ext cx="2859012" cy="15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Multiclass Perceptron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6163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1</a:t>
            </a:r>
          </a:p>
          <a:p>
            <a:r>
              <a:rPr lang="en-US">
                <a:latin typeface="Courier New" pitchFamily="49" charset="0"/>
              </a:rPr>
              <a:t>win   : 0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675" y="3971925"/>
            <a:ext cx="1792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35562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52875"/>
            <a:ext cx="2143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296400" y="457517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0075" y="3952875"/>
            <a:ext cx="1382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vote”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19200" y="21478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election”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19200" y="2757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game”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D474E-ACBB-8C40-A360-6952688E8FFD}"/>
              </a:ext>
            </a:extLst>
          </p:cNvPr>
          <p:cNvSpPr txBox="1"/>
          <p:nvPr/>
        </p:nvSpPr>
        <p:spPr>
          <a:xfrm>
            <a:off x="3886200" y="15682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1 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3FC95-3E74-9143-BCBF-E5F1A5732D94}"/>
              </a:ext>
            </a:extLst>
          </p:cNvPr>
          <p:cNvSpPr txBox="1"/>
          <p:nvPr/>
        </p:nvSpPr>
        <p:spPr>
          <a:xfrm>
            <a:off x="287496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9A5DF6-ECB2-7041-9BE8-4DC253DBF611}"/>
              </a:ext>
            </a:extLst>
          </p:cNvPr>
          <p:cNvSpPr txBox="1"/>
          <p:nvPr/>
        </p:nvSpPr>
        <p:spPr>
          <a:xfrm>
            <a:off x="716087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6ECEC-E345-C049-8D2A-F0BC42F20B41}"/>
              </a:ext>
            </a:extLst>
          </p:cNvPr>
          <p:cNvSpPr txBox="1"/>
          <p:nvPr/>
        </p:nvSpPr>
        <p:spPr>
          <a:xfrm>
            <a:off x="11109325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858A7-52E6-3341-B517-934AC02036A5}"/>
              </a:ext>
            </a:extLst>
          </p:cNvPr>
          <p:cNvSpPr txBox="1"/>
          <p:nvPr/>
        </p:nvSpPr>
        <p:spPr>
          <a:xfrm>
            <a:off x="7035119" y="4575175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012207-B5AF-FC47-A419-CE4895FFD070}"/>
              </a:ext>
            </a:extLst>
          </p:cNvPr>
          <p:cNvSpPr txBox="1"/>
          <p:nvPr/>
        </p:nvSpPr>
        <p:spPr>
          <a:xfrm>
            <a:off x="2970213" y="4580620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B39CF-D609-5A46-91F6-4291FA30269B}"/>
              </a:ext>
            </a:extLst>
          </p:cNvPr>
          <p:cNvSpPr txBox="1"/>
          <p:nvPr/>
        </p:nvSpPr>
        <p:spPr>
          <a:xfrm>
            <a:off x="4076700" y="220349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0 1]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D721E-A0A8-024E-9E02-6369E1B12401}"/>
              </a:ext>
            </a:extLst>
          </p:cNvPr>
          <p:cNvSpPr txBox="1"/>
          <p:nvPr/>
        </p:nvSpPr>
        <p:spPr>
          <a:xfrm>
            <a:off x="3500098" y="419949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6C6A7-88F3-C64B-B99A-F03B5F83852A}"/>
              </a:ext>
            </a:extLst>
          </p:cNvPr>
          <p:cNvSpPr txBox="1"/>
          <p:nvPr/>
        </p:nvSpPr>
        <p:spPr>
          <a:xfrm>
            <a:off x="7672727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6C9A4-1B8D-F547-AEBE-FBF69E2B9348}"/>
              </a:ext>
            </a:extLst>
          </p:cNvPr>
          <p:cNvSpPr txBox="1"/>
          <p:nvPr/>
        </p:nvSpPr>
        <p:spPr>
          <a:xfrm>
            <a:off x="11486130" y="418238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CA5E6D-9CFA-FE47-9416-F34250B4DE73}"/>
              </a:ext>
            </a:extLst>
          </p:cNvPr>
          <p:cNvSpPr txBox="1"/>
          <p:nvPr/>
        </p:nvSpPr>
        <p:spPr>
          <a:xfrm>
            <a:off x="3826329" y="282737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1 0 1]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854D87-515E-7C42-BAAC-E76941EF39DD}"/>
              </a:ext>
            </a:extLst>
          </p:cNvPr>
          <p:cNvSpPr txBox="1"/>
          <p:nvPr/>
        </p:nvSpPr>
        <p:spPr>
          <a:xfrm>
            <a:off x="406003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F6C85-2AB0-5D4C-93C0-B77A2BEBC3C5}"/>
              </a:ext>
            </a:extLst>
          </p:cNvPr>
          <p:cNvSpPr txBox="1"/>
          <p:nvPr/>
        </p:nvSpPr>
        <p:spPr>
          <a:xfrm>
            <a:off x="8155442" y="41984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4C3544-ADAA-554F-85B5-17A4DC033AC6}"/>
              </a:ext>
            </a:extLst>
          </p:cNvPr>
          <p:cNvSpPr txBox="1"/>
          <p:nvPr/>
        </p:nvSpPr>
        <p:spPr>
          <a:xfrm>
            <a:off x="4191113" y="4580618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F805C-433A-8B4D-B4B8-AE2D58E149E0}"/>
              </a:ext>
            </a:extLst>
          </p:cNvPr>
          <p:cNvSpPr txBox="1"/>
          <p:nvPr/>
        </p:nvSpPr>
        <p:spPr>
          <a:xfrm>
            <a:off x="8133671" y="4553693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Parameter Estimation with Maximum Likelihood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9220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E.g.: for each outcome x, look at the </a:t>
            </a:r>
            <a:r>
              <a:rPr lang="en-US" sz="2000" i="1" dirty="0">
                <a:solidFill>
                  <a:srgbClr val="CC0000"/>
                </a:solidFill>
              </a:rPr>
              <a:t>empirical rate</a:t>
            </a:r>
            <a:r>
              <a:rPr lang="en-US" sz="2000" dirty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is the estimate of the parameters that maximizes the </a:t>
            </a:r>
            <a:r>
              <a:rPr lang="en-US" sz="2000" i="1" dirty="0">
                <a:solidFill>
                  <a:srgbClr val="CC0000"/>
                </a:solidFill>
              </a:rPr>
              <a:t>likelihood of the data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1525" y="2666246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31525" y="4358923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 1"/>
          <p:cNvSpPr>
            <a:spLocks noChangeArrowheads="1"/>
          </p:cNvSpPr>
          <p:nvPr/>
        </p:nvSpPr>
        <p:spPr bwMode="auto">
          <a:xfrm>
            <a:off x="6461311" y="2501462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 1"/>
          <p:cNvSpPr>
            <a:spLocks noChangeArrowheads="1"/>
          </p:cNvSpPr>
          <p:nvPr/>
        </p:nvSpPr>
        <p:spPr bwMode="auto">
          <a:xfrm>
            <a:off x="6994711" y="2501462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 1"/>
          <p:cNvSpPr>
            <a:spLocks noChangeArrowheads="1"/>
          </p:cNvSpPr>
          <p:nvPr/>
        </p:nvSpPr>
        <p:spPr bwMode="auto">
          <a:xfrm>
            <a:off x="7528111" y="2501462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8761" y="3095188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 2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 2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1" name="Oval 8 2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2" name="Oval 6 3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 3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4" name="Oval 8 3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5" name="Oval 6 4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 4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7" name="Oval 8 4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8" name="Oval 6 5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 5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0" name="Oval 8 5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1" name="Oval 6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 6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3" name="Oval 8 6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70F26-FE01-462A-A390-3F7043AF92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08" y="4648223"/>
            <a:ext cx="1751320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EEC1F-56E1-4174-8049-BC6E758A8E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13" y="5120922"/>
            <a:ext cx="2298512" cy="253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A80F79-8E0D-402C-AF63-277FA25E3D0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79" y="4439808"/>
            <a:ext cx="371909" cy="181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D0E99-F42F-46E9-96E7-93EF52B872B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34" y="4439809"/>
            <a:ext cx="163091" cy="181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DC98FF-56BD-453F-B37B-A9FA2AF89DD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64" y="4414536"/>
            <a:ext cx="781922" cy="25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55AC48E-7E28-44CF-BD39-20D3E9DB90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229600" cy="4525963"/>
          </a:xfrm>
        </p:spPr>
        <p:txBody>
          <a:bodyPr/>
          <a:lstStyle/>
          <a:p>
            <a:r>
              <a:rPr lang="en-US" sz="2800" b="1" dirty="0">
                <a:solidFill>
                  <a:srgbClr val="000090"/>
                </a:solidFill>
              </a:rPr>
              <a:t>Data: </a:t>
            </a:r>
            <a:r>
              <a:rPr lang="en-US" sz="2800" dirty="0"/>
              <a:t>Observed set 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dirty="0"/>
              <a:t> of </a:t>
            </a:r>
            <a:r>
              <a:rPr lang="en-US" sz="2800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sz="2800" baseline="-25000" dirty="0">
                <a:sym typeface="Symbol" pitchFamily="48" charset="2"/>
              </a:rPr>
              <a:t>H</a:t>
            </a:r>
            <a:r>
              <a:rPr lang="en-US" sz="2800" dirty="0"/>
              <a:t> Heads and </a:t>
            </a:r>
            <a:r>
              <a:rPr lang="en-US" sz="2800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sz="2800" baseline="-25000" dirty="0">
                <a:sym typeface="Symbol" pitchFamily="48" charset="2"/>
              </a:rPr>
              <a:t>T</a:t>
            </a:r>
            <a:r>
              <a:rPr lang="en-US" sz="2800" dirty="0"/>
              <a:t> Tails  </a:t>
            </a:r>
          </a:p>
          <a:p>
            <a:r>
              <a:rPr lang="en-US" sz="2800" b="1" dirty="0">
                <a:solidFill>
                  <a:srgbClr val="000090"/>
                </a:solidFill>
              </a:rPr>
              <a:t>Hypothesis space: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/>
              <a:t>Binomial distributions </a:t>
            </a:r>
          </a:p>
          <a:p>
            <a:r>
              <a:rPr lang="en-US" sz="2800" b="1" dirty="0">
                <a:solidFill>
                  <a:srgbClr val="000090"/>
                </a:solidFill>
              </a:rPr>
              <a:t>Learning: </a:t>
            </a:r>
            <a:r>
              <a:rPr lang="en-US" sz="2800" dirty="0"/>
              <a:t>finding </a:t>
            </a:r>
            <a:r>
              <a:rPr lang="en-US" sz="2800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sz="2800" dirty="0">
                <a:latin typeface="Symbol" pitchFamily="48" charset="2"/>
                <a:sym typeface="Symbol" pitchFamily="48" charset="2"/>
              </a:rPr>
              <a:t> </a:t>
            </a:r>
            <a:r>
              <a:rPr lang="en-US" sz="2800" dirty="0"/>
              <a:t>is an optimization problem</a:t>
            </a:r>
          </a:p>
          <a:p>
            <a:pPr lvl="1"/>
            <a:r>
              <a:rPr lang="en-US" dirty="0"/>
              <a:t>What’s the objective function?</a:t>
            </a:r>
          </a:p>
          <a:p>
            <a:pPr lvl="1"/>
            <a:endParaRPr lang="en-US" dirty="0"/>
          </a:p>
          <a:p>
            <a:r>
              <a:rPr lang="en-US" sz="2800" b="1" dirty="0">
                <a:solidFill>
                  <a:srgbClr val="000090"/>
                </a:solidFill>
              </a:rPr>
              <a:t>MLE: </a:t>
            </a:r>
            <a:r>
              <a:rPr lang="en-US" sz="2800" dirty="0"/>
              <a:t>Choose </a:t>
            </a:r>
            <a:r>
              <a:rPr lang="en-US" sz="2800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sz="2800" dirty="0"/>
              <a:t> to maximize probability of </a:t>
            </a:r>
            <a:r>
              <a:rPr lang="en-US" sz="2800" i="1" dirty="0"/>
              <a:t>D</a:t>
            </a:r>
          </a:p>
        </p:txBody>
      </p:sp>
      <p:pic>
        <p:nvPicPr>
          <p:cNvPr id="21" name="Picture 9" descr="txp_fig">
            <a:extLst>
              <a:ext uri="{FF2B5EF4-FFF2-40B4-BE49-F238E27FC236}">
                <a16:creationId xmlns:a16="http://schemas.microsoft.com/office/drawing/2014/main" id="{E8636A90-B8E5-45C4-A110-BB10A8009B8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25"/>
          <a:stretch/>
        </p:blipFill>
        <p:spPr bwMode="auto">
          <a:xfrm>
            <a:off x="3108325" y="4546802"/>
            <a:ext cx="5367338" cy="7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txp_fig">
            <a:extLst>
              <a:ext uri="{FF2B5EF4-FFF2-40B4-BE49-F238E27FC236}">
                <a16:creationId xmlns:a16="http://schemas.microsoft.com/office/drawing/2014/main" id="{941E95F0-4451-4895-87D3-D111BD08B60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419600" cy="41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 descr="txp_fig">
            <a:extLst>
              <a:ext uri="{FF2B5EF4-FFF2-40B4-BE49-F238E27FC236}">
                <a16:creationId xmlns:a16="http://schemas.microsoft.com/office/drawing/2014/main" id="{E37BE4C0-1FF5-427A-A7E1-80D2071715C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38" b="-1549"/>
          <a:stretch/>
        </p:blipFill>
        <p:spPr bwMode="auto">
          <a:xfrm>
            <a:off x="3124200" y="5320623"/>
            <a:ext cx="5367338" cy="6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66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0E2096B-25EA-441B-B0D1-5C14AE08D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2566988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Set derivative to zero, and solve!</a:t>
            </a:r>
          </a:p>
          <a:p>
            <a:endParaRPr lang="en-US" dirty="0"/>
          </a:p>
        </p:txBody>
      </p:sp>
      <p:pic>
        <p:nvPicPr>
          <p:cNvPr id="24" name="Picture 9" descr="txp_fig">
            <a:extLst>
              <a:ext uri="{FF2B5EF4-FFF2-40B4-BE49-F238E27FC236}">
                <a16:creationId xmlns:a16="http://schemas.microsoft.com/office/drawing/2014/main" id="{4DBFCFC1-5777-4CFE-9038-5B3A6BD302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47846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763DA-1C11-49A1-969E-ADBA6CF557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799" y="3100388"/>
            <a:ext cx="3772203" cy="990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CA8378-A828-43D4-812F-7BC53ECF08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014788"/>
            <a:ext cx="4978400" cy="848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6755AB-9D18-464A-8871-FCEC759D01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4271" y="4852988"/>
            <a:ext cx="4894729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82DCDB-2919-445A-8E5A-EFA5E9F84FD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5767388"/>
            <a:ext cx="2209800" cy="729378"/>
          </a:xfrm>
          <a:prstGeom prst="rect">
            <a:avLst/>
          </a:prstGeom>
        </p:spPr>
      </p:pic>
      <p:grpSp>
        <p:nvGrpSpPr>
          <p:cNvPr id="29" name="Group 11">
            <a:extLst>
              <a:ext uri="{FF2B5EF4-FFF2-40B4-BE49-F238E27FC236}">
                <a16:creationId xmlns:a16="http://schemas.microsoft.com/office/drawing/2014/main" id="{8829E02E-CC16-483B-A7C2-AF9D1C699241}"/>
              </a:ext>
            </a:extLst>
          </p:cNvPr>
          <p:cNvGrpSpPr/>
          <p:nvPr/>
        </p:nvGrpSpPr>
        <p:grpSpPr>
          <a:xfrm>
            <a:off x="1981200" y="2990265"/>
            <a:ext cx="3886200" cy="3539123"/>
            <a:chOff x="304800" y="3014077"/>
            <a:chExt cx="3886200" cy="353912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4C965D-15CF-44DA-817E-582D4A44C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" y="3014077"/>
              <a:ext cx="2514600" cy="125312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9AD84E1-8A15-487E-9809-60CF4473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8005" y="5867400"/>
              <a:ext cx="952995" cy="685800"/>
            </a:xfrm>
            <a:prstGeom prst="rect">
              <a:avLst/>
            </a:prstGeom>
          </p:spPr>
        </p:pic>
      </p:grpSp>
      <p:pic>
        <p:nvPicPr>
          <p:cNvPr id="32" name="Picture 7" descr="txp_fig">
            <a:extLst>
              <a:ext uri="{FF2B5EF4-FFF2-40B4-BE49-F238E27FC236}">
                <a16:creationId xmlns:a16="http://schemas.microsoft.com/office/drawing/2014/main" id="{73306511-3DD2-4DAD-806B-062032D0AF1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767388"/>
            <a:ext cx="3436938" cy="76993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84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How do we estimate the conditional probability tables?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Maximum Likelihood, which corresponds to counting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Need to be careful though … let’s see what can go wrong..</a:t>
            </a:r>
          </a:p>
        </p:txBody>
      </p:sp>
    </p:spTree>
    <p:extLst>
      <p:ext uri="{BB962C8B-B14F-4D97-AF65-F5344CB8AC3E}">
        <p14:creationId xmlns:p14="http://schemas.microsoft.com/office/powerpoint/2010/main" val="4277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73" y="1295400"/>
            <a:ext cx="3121641" cy="4667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95452"/>
            <a:ext cx="3352800" cy="4667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2" y="1295400"/>
            <a:ext cx="4265635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80.2611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\theta&#10;\]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384.803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(1-\theta)&#10;\]&#10;&#10;\end{document}"/>
  <p:tag name="IGUANATEXSIZE" val="20"/>
  <p:tag name="IGUANATEXCURSOR" val="217"/>
  <p:tag name="TRANSPARENCY" val="True"/>
  <p:tag name="FILENAME" val=""/>
  <p:tag name="INPUTTYPE" val="0"/>
  <p:tag name="LATEXENGINEID" val="1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\ln P({\cal D} \mid \theta) \\&#10;&amp; = &amp; \arg\max_\theta \ \ \ln \theta^{\alpha_H} (1-\theta)^{\alpha_T}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06"/>
  <p:tag name="PICTUREFILESIZE" val="274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widehat{\theta}_{MLE} &amp; = &amp; \frac{\alpha_H}{\alpha_H+{\alpha_T}}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2"/>
  <p:tag name="PICTUREFILESIZE" val="104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AP} = \argmax_\theta P(\theta | 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35"/>
  <p:tag name="PICTUREFILESIZE" val="1426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 / P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3"/>
  <p:tag name="PICTUREFILESIZE" val="1685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305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^*\! \cdot \!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3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61.870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red}) = \theta&#10;\]&#10;&#10;\end{document}"/>
  <p:tag name="IGUANATEXSIZE" val="20"/>
  <p:tag name="IGUANATEXCURSOR" val="234"/>
  <p:tag name="TRANSPARENCY" val="True"/>
  <p:tag name="FILENAME" val=""/>
  <p:tag name="INPUTTYPE" val="0"/>
  <p:tag name="LATEXENGINEID" val="1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w_y -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720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 = w_{y^*} +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47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begin{array}{rl}&#10;y &amp;= \argmax_y \,\, w_y \cdot f(x)&#10;\end{arra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165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'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99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31.15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blue}) = 1-\theta&#10;\]&#10;&#10;\end{document}"/>
  <p:tag name="IGUANATEXSIZE" val="20"/>
  <p:tag name="IGUANATEXCURSOR" val="231"/>
  <p:tag name="TRANSPARENCY" val="True"/>
  <p:tag name="FILENAME" val=""/>
  <p:tag name="INPUTTYPE" val="0"/>
  <p:tag name="LATEXENGINEID" val="1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219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SPORT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534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POLITIC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571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TECH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71"/>
  <p:tag name="PICTUREFILESIZE" val="35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183.025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= \theta&#10;\]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51347</TotalTime>
  <Words>1645</Words>
  <Application>Microsoft Macintosh PowerPoint</Application>
  <PresentationFormat>Widescreen</PresentationFormat>
  <Paragraphs>423</Paragraphs>
  <Slides>39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Courier New</vt:lpstr>
      <vt:lpstr>Helvetica</vt:lpstr>
      <vt:lpstr>Palatino</vt:lpstr>
      <vt:lpstr>Symbol</vt:lpstr>
      <vt:lpstr>Times New Roman</vt:lpstr>
      <vt:lpstr>Wingdings</vt:lpstr>
      <vt:lpstr>dan-berkeley-nlp-v1</vt:lpstr>
      <vt:lpstr>Photo Editor Photo</vt:lpstr>
      <vt:lpstr>CS 188: Artificial Intelligence </vt:lpstr>
      <vt:lpstr>Last Time</vt:lpstr>
      <vt:lpstr>Parameter Estimation</vt:lpstr>
      <vt:lpstr>Parameter Estimation with Maximum Likelihood</vt:lpstr>
      <vt:lpstr>Parameter Estimation with Maximum Likelihood</vt:lpstr>
      <vt:lpstr>Parameter Estimation with Maximum Likelihood</vt:lpstr>
      <vt:lpstr>Parameter Estimation with Maximum Likelihood</vt:lpstr>
      <vt:lpstr>Underfitting and Overfitting</vt:lpstr>
      <vt:lpstr>Example: Overfitting</vt:lpstr>
      <vt:lpstr>Overfitting</vt:lpstr>
      <vt:lpstr>Training and Testing</vt:lpstr>
      <vt:lpstr>Important Concepts</vt:lpstr>
      <vt:lpstr>Generalization and Overfitting</vt:lpstr>
      <vt:lpstr>Smoothing</vt:lpstr>
      <vt:lpstr>Unseen Events</vt:lpstr>
      <vt:lpstr>Laplace Smoothing</vt:lpstr>
      <vt:lpstr>Laplace Smoothing</vt:lpstr>
      <vt:lpstr>Formal Derivation</vt:lpstr>
      <vt:lpstr>Tuning</vt:lpstr>
      <vt:lpstr>Tuning on Held-Out Data</vt:lpstr>
      <vt:lpstr>Practical Tip: Baselines</vt:lpstr>
      <vt:lpstr>Summary</vt:lpstr>
      <vt:lpstr>Linear Classifiers</vt:lpstr>
      <vt:lpstr>Feature Vectors</vt:lpstr>
      <vt:lpstr>Some (Simplified) Biology</vt:lpstr>
      <vt:lpstr>Linear Classifiers</vt:lpstr>
      <vt:lpstr>Weights</vt:lpstr>
      <vt:lpstr>Decision Rules</vt:lpstr>
      <vt:lpstr>Binary Decision Rule</vt:lpstr>
      <vt:lpstr>Binary Decision Rule</vt:lpstr>
      <vt:lpstr>Weight Updates</vt:lpstr>
      <vt:lpstr>Learning: Binary Perceptron</vt:lpstr>
      <vt:lpstr>Learning: Binary Perceptron</vt:lpstr>
      <vt:lpstr>Examples: Perceptron</vt:lpstr>
      <vt:lpstr>Multiclass Decision Rule</vt:lpstr>
      <vt:lpstr>Learning: Multiclass Perceptron</vt:lpstr>
      <vt:lpstr>Properties of Perceptrons</vt:lpstr>
      <vt:lpstr>Problems with the Perceptron</vt:lpstr>
      <vt:lpstr>Example: Multiclass Perceptron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Yanlai Yang</cp:lastModifiedBy>
  <cp:revision>2939</cp:revision>
  <cp:lastPrinted>2018-11-06T08:59:25Z</cp:lastPrinted>
  <dcterms:created xsi:type="dcterms:W3CDTF">2004-08-27T04:16:05Z</dcterms:created>
  <dcterms:modified xsi:type="dcterms:W3CDTF">2022-07-28T20:28:55Z</dcterms:modified>
</cp:coreProperties>
</file>