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7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8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25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notesMasterIdLst>
    <p:notesMasterId r:id="rId51"/>
  </p:notesMasterIdLst>
  <p:handoutMasterIdLst>
    <p:handoutMasterId r:id="rId52"/>
  </p:handoutMasterIdLst>
  <p:sldIdLst>
    <p:sldId id="570" r:id="rId2"/>
    <p:sldId id="1991" r:id="rId3"/>
    <p:sldId id="475" r:id="rId4"/>
    <p:sldId id="1992" r:id="rId5"/>
    <p:sldId id="476" r:id="rId6"/>
    <p:sldId id="477" r:id="rId7"/>
    <p:sldId id="2001" r:id="rId8"/>
    <p:sldId id="1993" r:id="rId9"/>
    <p:sldId id="512" r:id="rId10"/>
    <p:sldId id="257" r:id="rId11"/>
    <p:sldId id="573" r:id="rId12"/>
    <p:sldId id="528" r:id="rId13"/>
    <p:sldId id="561" r:id="rId14"/>
    <p:sldId id="549" r:id="rId15"/>
    <p:sldId id="577" r:id="rId16"/>
    <p:sldId id="563" r:id="rId17"/>
    <p:sldId id="593" r:id="rId18"/>
    <p:sldId id="578" r:id="rId19"/>
    <p:sldId id="520" r:id="rId20"/>
    <p:sldId id="580" r:id="rId21"/>
    <p:sldId id="568" r:id="rId22"/>
    <p:sldId id="521" r:id="rId23"/>
    <p:sldId id="522" r:id="rId24"/>
    <p:sldId id="523" r:id="rId25"/>
    <p:sldId id="525" r:id="rId26"/>
    <p:sldId id="527" r:id="rId27"/>
    <p:sldId id="576" r:id="rId28"/>
    <p:sldId id="581" r:id="rId29"/>
    <p:sldId id="582" r:id="rId30"/>
    <p:sldId id="584" r:id="rId31"/>
    <p:sldId id="591" r:id="rId32"/>
    <p:sldId id="592" r:id="rId33"/>
    <p:sldId id="585" r:id="rId34"/>
    <p:sldId id="586" r:id="rId35"/>
    <p:sldId id="588" r:id="rId36"/>
    <p:sldId id="589" r:id="rId37"/>
    <p:sldId id="590" r:id="rId38"/>
    <p:sldId id="2002" r:id="rId39"/>
    <p:sldId id="263" r:id="rId40"/>
    <p:sldId id="264" r:id="rId41"/>
    <p:sldId id="265" r:id="rId42"/>
    <p:sldId id="266" r:id="rId43"/>
    <p:sldId id="267" r:id="rId44"/>
    <p:sldId id="269" r:id="rId45"/>
    <p:sldId id="270" r:id="rId46"/>
    <p:sldId id="271" r:id="rId47"/>
    <p:sldId id="273" r:id="rId48"/>
    <p:sldId id="274" r:id="rId49"/>
    <p:sldId id="272" r:id="rId50"/>
  </p:sldIdLst>
  <p:sldSz cx="12192000" cy="6858000"/>
  <p:notesSz cx="7099300" cy="10234613"/>
  <p:custDataLst>
    <p:tags r:id="rId5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EEEB60"/>
    <a:srgbClr val="EAE636"/>
    <a:srgbClr val="FFFF00"/>
    <a:srgbClr val="FF3300"/>
    <a:srgbClr val="CC00CC"/>
    <a:srgbClr val="6699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84" autoAdjust="0"/>
    <p:restoredTop sz="79820" autoAdjust="0"/>
  </p:normalViewPr>
  <p:slideViewPr>
    <p:cSldViewPr>
      <p:cViewPr varScale="1">
        <p:scale>
          <a:sx n="90" d="100"/>
          <a:sy n="90" d="100"/>
        </p:scale>
        <p:origin x="224" y="3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65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gs" Target="tags/tag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088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68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088" y="9721868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0C1A9D02-DD21-4898-A59D-07F6DF830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27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088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8113" y="768350"/>
            <a:ext cx="6823075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39" y="4861781"/>
            <a:ext cx="5678824" cy="460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68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088" y="9721868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3656C15A-65A9-4188-BE47-91B53ACA7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013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56C15A-65A9-4188-BE47-91B53ACA740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53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56C15A-65A9-4188-BE47-91B53ACA740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4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56C15A-65A9-4188-BE47-91B53ACA740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0776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56C15A-65A9-4188-BE47-91B53ACA740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9431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56C15A-65A9-4188-BE47-91B53ACA740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724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isl.ira.uka.de</a:t>
            </a:r>
            <a:r>
              <a:rPr lang="en-US" dirty="0"/>
              <a:t>/</a:t>
            </a:r>
            <a:r>
              <a:rPr lang="en-US" dirty="0" err="1"/>
              <a:t>neuralNetCourse</a:t>
            </a:r>
            <a:r>
              <a:rPr lang="en-US" dirty="0"/>
              <a:t>/2004/VL_11_5/</a:t>
            </a:r>
            <a:r>
              <a:rPr lang="en-US" dirty="0" err="1"/>
              <a:t>Perceptron.html</a:t>
            </a:r>
            <a:endParaRPr lang="en-US" dirty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AC9BE2-5684-49CD-9E0E-5BD0322C288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AC9BE2-5684-49CD-9E0E-5BD0322C288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56C15A-65A9-4188-BE47-91B53ACA740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24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56C15A-65A9-4188-BE47-91B53ACA740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630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56C15A-65A9-4188-BE47-91B53ACA740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748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56C15A-65A9-4188-BE47-91B53ACA740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75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56C15A-65A9-4188-BE47-91B53ACA740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4113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56C15A-65A9-4188-BE47-91B53ACA740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313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56C15A-65A9-4188-BE47-91B53ACA740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8655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56C15A-65A9-4188-BE47-91B53ACA740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220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56C15A-65A9-4188-BE47-91B53ACA740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2084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56C15A-65A9-4188-BE47-91B53ACA740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8687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8957F51E-A783-406E-B590-1245D7CA094A}" type="slidenum">
              <a:rPr lang="en-US" smtClean="0"/>
              <a:pPr defTabSz="965200"/>
              <a:t>31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21488" cy="3838575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698" y="4861781"/>
            <a:ext cx="5681905" cy="4604560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5458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8957F51E-A783-406E-B590-1245D7CA094A}" type="slidenum">
              <a:rPr lang="en-US" smtClean="0"/>
              <a:pPr defTabSz="965200"/>
              <a:t>32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21488" cy="3838575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698" y="4861781"/>
            <a:ext cx="5681905" cy="4604560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7833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56C15A-65A9-4188-BE47-91B53ACA740E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9708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56C15A-65A9-4188-BE47-91B53ACA740E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354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56C15A-65A9-4188-BE47-91B53ACA740E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11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56C15A-65A9-4188-BE47-91B53ACA740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304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0" name="Google Shape;18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65892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49259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4" name="Google Shape;19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85842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1" name="Google Shape;21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38216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8" name="Google Shape;21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28297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2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1" name="Google Shape;23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10912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4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4" name="Google Shape;25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547472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5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0" name="Google Shape;26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975863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6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1" name="Google Shape;27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905173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8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9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0674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E71FF5-1E58-4BF1-A395-323151E69486}" type="slidenum">
              <a:rPr lang="en-US" smtClean="0">
                <a:latin typeface="Arial" charset="0"/>
              </a:rPr>
              <a:pPr/>
              <a:t>5</a:t>
            </a:fld>
            <a:endParaRPr lang="en-US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0527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9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6" name="Google Shape;30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636646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7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lang="en-US" dirty="0">
              <a:sym typeface="Wingdings" pitchFamily="2" charset="2"/>
            </a:endParaRPr>
          </a:p>
        </p:txBody>
      </p:sp>
      <p:sp>
        <p:nvSpPr>
          <p:cNvPr id="282" name="Google Shape;28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8916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A340F1-87EB-42C4-9B92-D21398C38303}" type="slidenum">
              <a:rPr lang="en-US" smtClean="0">
                <a:latin typeface="Arial" charset="0"/>
              </a:rPr>
              <a:pPr/>
              <a:t>6</a:t>
            </a:fld>
            <a:endParaRPr lang="en-US"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807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56C15A-65A9-4188-BE47-91B53ACA740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256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56C15A-65A9-4188-BE47-91B53ACA740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53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56C15A-65A9-4188-BE47-91B53ACA740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01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56C15A-65A9-4188-BE47-91B53ACA740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111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8DC11-8EFA-4DB0-87BB-57578885DC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C7BAE-4B66-4EEC-B79A-1A698F2195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1271A-B7D9-48EC-BE1B-7049E40E98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BA664-188E-4D15-A720-E7568CF80E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BBBF8-8C7C-468A-A607-4A79223C5B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B447F-1489-40A1-8505-7B2E946D4D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EAE0D-0584-46A6-858B-7BBA326602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0F6D5-C5C6-48F0-B3FD-F4C9368729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BB04D-0C1C-4B1B-B2D0-898EDBE9C1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F9B20-1798-443C-80EC-8A3FB7CF1F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8F80A-C317-4557-8A62-ED43EB137E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>
                <a:latin typeface="Palatino" pitchFamily="2" charset="77"/>
                <a:ea typeface="Palatino" pitchFamily="2" charset="7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>
                <a:latin typeface="Palatino" pitchFamily="2" charset="77"/>
                <a:ea typeface="Palatino" pitchFamily="2" charset="7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>
                <a:latin typeface="Palatino" pitchFamily="2" charset="77"/>
                <a:ea typeface="Palatino" pitchFamily="2" charset="77"/>
              </a:defRPr>
            </a:lvl1pPr>
          </a:lstStyle>
          <a:p>
            <a:pPr>
              <a:defRPr/>
            </a:pPr>
            <a:fld id="{62A4B744-0245-4492-B137-6352EFB250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" pitchFamily="2" charset="77"/>
          <a:ea typeface="Palatino" pitchFamily="2" charset="77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Palatino" pitchFamily="2" charset="77"/>
          <a:ea typeface="Palatino" pitchFamily="2" charset="77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Palatino" pitchFamily="2" charset="77"/>
          <a:ea typeface="Palatino" pitchFamily="2" charset="77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Palatino" pitchFamily="2" charset="77"/>
          <a:ea typeface="Palatino" pitchFamily="2" charset="77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Palatino" pitchFamily="2" charset="77"/>
          <a:ea typeface="Palatino" pitchFamily="2" charset="77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Palatino" pitchFamily="2" charset="77"/>
          <a:ea typeface="Palatino" pitchFamily="2" charset="77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4.xml"/><Relationship Id="rId7" Type="http://schemas.openxmlformats.org/officeDocument/2006/relationships/image" Target="../media/image10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8.xml"/><Relationship Id="rId7" Type="http://schemas.openxmlformats.org/officeDocument/2006/relationships/image" Target="../media/image14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7.png"/><Relationship Id="rId4" Type="http://schemas.openxmlformats.org/officeDocument/2006/relationships/tags" Target="../tags/tag9.xml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15.xml"/><Relationship Id="rId7" Type="http://schemas.openxmlformats.org/officeDocument/2006/relationships/notesSlide" Target="../notesSlides/notesSlide15.xml"/><Relationship Id="rId12" Type="http://schemas.openxmlformats.org/officeDocument/2006/relationships/image" Target="../media/image28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7.png"/><Relationship Id="rId5" Type="http://schemas.openxmlformats.org/officeDocument/2006/relationships/tags" Target="../tags/tag17.xml"/><Relationship Id="rId10" Type="http://schemas.openxmlformats.org/officeDocument/2006/relationships/image" Target="../media/image26.png"/><Relationship Id="rId4" Type="http://schemas.openxmlformats.org/officeDocument/2006/relationships/tags" Target="../tags/tag16.xml"/><Relationship Id="rId9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33.png"/><Relationship Id="rId18" Type="http://schemas.openxmlformats.org/officeDocument/2006/relationships/oleObject" Target="../embeddings/oleObject8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0.png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2.png"/><Relationship Id="rId5" Type="http://schemas.openxmlformats.org/officeDocument/2006/relationships/image" Target="../media/image29.png"/><Relationship Id="rId15" Type="http://schemas.openxmlformats.org/officeDocument/2006/relationships/image" Target="../media/image34.png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36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31.png"/><Relationship Id="rId14" Type="http://schemas.openxmlformats.org/officeDocument/2006/relationships/oleObject" Target="../embeddings/oleObject6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tags" Target="../tags/tag20.xml"/><Relationship Id="rId21" Type="http://schemas.openxmlformats.org/officeDocument/2006/relationships/image" Target="../media/image18.png"/><Relationship Id="rId7" Type="http://schemas.openxmlformats.org/officeDocument/2006/relationships/tags" Target="../tags/tag24.xml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tags" Target="../tags/tag19.xml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notesSlide" Target="../notesSlides/notesSlide17.xml"/><Relationship Id="rId5" Type="http://schemas.openxmlformats.org/officeDocument/2006/relationships/tags" Target="../tags/tag22.xml"/><Relationship Id="rId15" Type="http://schemas.openxmlformats.org/officeDocument/2006/relationships/image" Target="../media/image40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44.png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49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../media/image48.png"/><Relationship Id="rId2" Type="http://schemas.openxmlformats.org/officeDocument/2006/relationships/tags" Target="../tags/tag28.xml"/><Relationship Id="rId16" Type="http://schemas.openxmlformats.org/officeDocument/2006/relationships/image" Target="../media/image51.png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47.png"/><Relationship Id="rId5" Type="http://schemas.openxmlformats.org/officeDocument/2006/relationships/tags" Target="../tags/tag31.xml"/><Relationship Id="rId15" Type="http://schemas.openxmlformats.org/officeDocument/2006/relationships/image" Target="../media/image25.png"/><Relationship Id="rId10" Type="http://schemas.openxmlformats.org/officeDocument/2006/relationships/image" Target="../media/image46.png"/><Relationship Id="rId4" Type="http://schemas.openxmlformats.org/officeDocument/2006/relationships/tags" Target="../tags/tag30.xml"/><Relationship Id="rId9" Type="http://schemas.openxmlformats.org/officeDocument/2006/relationships/notesSlide" Target="../notesSlides/notesSlide18.xml"/><Relationship Id="rId1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tags" Target="../tags/tag36.xml"/><Relationship Id="rId7" Type="http://schemas.openxmlformats.org/officeDocument/2006/relationships/image" Target="../media/image53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52.png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tags" Target="../tags/tag39.xml"/><Relationship Id="rId7" Type="http://schemas.openxmlformats.org/officeDocument/2006/relationships/notesSlide" Target="../notesSlides/notesSlide21.xml"/><Relationship Id="rId12" Type="http://schemas.openxmlformats.org/officeDocument/2006/relationships/image" Target="../media/image59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8.png"/><Relationship Id="rId5" Type="http://schemas.openxmlformats.org/officeDocument/2006/relationships/tags" Target="../tags/tag41.xml"/><Relationship Id="rId10" Type="http://schemas.openxmlformats.org/officeDocument/2006/relationships/image" Target="../media/image57.png"/><Relationship Id="rId4" Type="http://schemas.openxmlformats.org/officeDocument/2006/relationships/tags" Target="../tags/tag40.xml"/><Relationship Id="rId9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2.png"/><Relationship Id="rId4" Type="http://schemas.openxmlformats.org/officeDocument/2006/relationships/oleObject" Target="../embeddings/oleObject9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2.png"/><Relationship Id="rId4" Type="http://schemas.openxmlformats.org/officeDocument/2006/relationships/oleObject" Target="../embeddings/oleObject10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tif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emf"/><Relationship Id="rId4" Type="http://schemas.openxmlformats.org/officeDocument/2006/relationships/image" Target="../media/image64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69.png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12" Type="http://schemas.openxmlformats.org/officeDocument/2006/relationships/image" Target="../media/image68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image" Target="../media/image67.png"/><Relationship Id="rId5" Type="http://schemas.openxmlformats.org/officeDocument/2006/relationships/tags" Target="../tags/tag46.xml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tags" Target="../tags/tag45.xml"/><Relationship Id="rId9" Type="http://schemas.openxmlformats.org/officeDocument/2006/relationships/notesSlide" Target="../notesSlides/notesSlide25.xml"/><Relationship Id="rId14" Type="http://schemas.openxmlformats.org/officeDocument/2006/relationships/image" Target="../media/image7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73.png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12" Type="http://schemas.openxmlformats.org/officeDocument/2006/relationships/image" Target="../media/image72.png"/><Relationship Id="rId2" Type="http://schemas.openxmlformats.org/officeDocument/2006/relationships/tags" Target="../tags/tag50.xml"/><Relationship Id="rId16" Type="http://schemas.openxmlformats.org/officeDocument/2006/relationships/image" Target="../media/image71.png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image" Target="../media/image67.png"/><Relationship Id="rId5" Type="http://schemas.openxmlformats.org/officeDocument/2006/relationships/tags" Target="../tags/tag53.xml"/><Relationship Id="rId15" Type="http://schemas.openxmlformats.org/officeDocument/2006/relationships/image" Target="../media/image75.png"/><Relationship Id="rId10" Type="http://schemas.openxmlformats.org/officeDocument/2006/relationships/image" Target="../media/image66.png"/><Relationship Id="rId4" Type="http://schemas.openxmlformats.org/officeDocument/2006/relationships/tags" Target="../tags/tag52.xml"/><Relationship Id="rId9" Type="http://schemas.openxmlformats.org/officeDocument/2006/relationships/notesSlide" Target="../notesSlides/notesSlide26.xml"/><Relationship Id="rId14" Type="http://schemas.openxmlformats.org/officeDocument/2006/relationships/image" Target="../media/image7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image" Target="../media/image6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62.png"/><Relationship Id="rId4" Type="http://schemas.openxmlformats.org/officeDocument/2006/relationships/oleObject" Target="../embeddings/oleObject14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tags" Target="../tags/tag57.xml"/><Relationship Id="rId16" Type="http://schemas.openxmlformats.org/officeDocument/2006/relationships/image" Target="../media/image42.png"/><Relationship Id="rId20" Type="http://schemas.openxmlformats.org/officeDocument/2006/relationships/image" Target="../media/image78.emf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37.png"/><Relationship Id="rId5" Type="http://schemas.openxmlformats.org/officeDocument/2006/relationships/tags" Target="../tags/tag60.xml"/><Relationship Id="rId15" Type="http://schemas.openxmlformats.org/officeDocument/2006/relationships/image" Target="../media/image41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45.png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82.png"/><Relationship Id="rId4" Type="http://schemas.openxmlformats.org/officeDocument/2006/relationships/image" Target="../media/image8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8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png"/><Relationship Id="rId4" Type="http://schemas.openxmlformats.org/officeDocument/2006/relationships/image" Target="../media/image82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2.png"/><Relationship Id="rId7" Type="http://schemas.openxmlformats.org/officeDocument/2006/relationships/image" Target="../media/image10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9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9" name="Picture 3" descr="C:\Users\Dan\Dropbox\Office\CS 188\Ketrina Art\Perceptron\Neur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858" y="1371600"/>
            <a:ext cx="11428412" cy="4295775"/>
          </a:xfrm>
          <a:prstGeom prst="rect">
            <a:avLst/>
          </a:prstGeom>
          <a:noFill/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/>
              <a:t>CS 188: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990600"/>
            <a:ext cx="12192000" cy="1524000"/>
          </a:xfrm>
        </p:spPr>
        <p:txBody>
          <a:bodyPr/>
          <a:lstStyle/>
          <a:p>
            <a:pPr eaLnBrk="1" hangingPunct="1"/>
            <a:r>
              <a:rPr lang="en-US" sz="3600" dirty="0" err="1"/>
              <a:t>Perceptrons</a:t>
            </a:r>
            <a:r>
              <a:rPr lang="en-US" sz="3600" dirty="0"/>
              <a:t>, Linear/Logistic Regression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id="{3B796D72-FFE3-FC73-2467-351C68CF7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19201"/>
            <a:ext cx="12192000" cy="123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400" dirty="0">
                <a:latin typeface="Calibri"/>
                <a:cs typeface="Calibri"/>
              </a:rPr>
              <a:t>Instructors: Angela Liu and </a:t>
            </a:r>
            <a:r>
              <a:rPr lang="en-US" sz="2400" dirty="0" err="1">
                <a:latin typeface="Calibri"/>
                <a:cs typeface="Calibri"/>
              </a:rPr>
              <a:t>Yanlai</a:t>
            </a:r>
            <a:r>
              <a:rPr lang="en-US" sz="2400" dirty="0">
                <a:latin typeface="Calibri"/>
                <a:cs typeface="Calibri"/>
              </a:rPr>
              <a:t> Yang</a:t>
            </a:r>
          </a:p>
          <a:p>
            <a:pPr algn="ctr">
              <a:spcBef>
                <a:spcPts val="600"/>
              </a:spcBef>
            </a:pPr>
            <a:r>
              <a:rPr lang="en-US" sz="2400" dirty="0">
                <a:latin typeface="Calibri"/>
                <a:cs typeface="Calibri"/>
              </a:rPr>
              <a:t>University of California, Berkeley</a:t>
            </a:r>
          </a:p>
          <a:p>
            <a:pPr algn="ctr">
              <a:spcBef>
                <a:spcPts val="600"/>
              </a:spcBef>
            </a:pPr>
            <a:r>
              <a:rPr lang="en-US" dirty="0">
                <a:latin typeface="Calibri"/>
                <a:cs typeface="Calibri"/>
              </a:rPr>
              <a:t>(Slides adapted from Pieter </a:t>
            </a:r>
            <a:r>
              <a:rPr lang="en-US" dirty="0" err="1">
                <a:latin typeface="Calibri"/>
                <a:cs typeface="Calibri"/>
              </a:rPr>
              <a:t>Abbeel</a:t>
            </a:r>
            <a:r>
              <a:rPr lang="en-US" dirty="0">
                <a:latin typeface="Calibri"/>
                <a:cs typeface="Calibri"/>
              </a:rPr>
              <a:t>, Dan Klein, Anca Dragan, Stuart Russell and Dawn Song)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 vs Classification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0"/>
                <a:ext cx="11785600" cy="5460999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>
                    <a:cs typeface="Arial" charset="0"/>
                  </a:rPr>
                  <a:t>Linear regression when output is binary,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C00CC"/>
                        </a:solidFill>
                        <a:latin typeface="Cambria Math" charset="0"/>
                        <a:cs typeface="Arial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rgbClr val="CC00CC"/>
                        </a:solidFill>
                        <a:latin typeface="Cambria Math" charset="0"/>
                        <a:cs typeface="Arial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−1</m:t>
                        </m:r>
                        <m:r>
                          <a:rPr lang="en-US" sz="28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Arial" charset="0"/>
                          </a:rPr>
                          <m:t>, 1</m:t>
                        </m:r>
                      </m:e>
                    </m:d>
                  </m:oMath>
                </a14:m>
                <a:endParaRPr lang="en-US" sz="2800" b="0" dirty="0">
                  <a:solidFill>
                    <a:srgbClr val="CC00CC"/>
                  </a:solidFill>
                  <a:cs typeface="Arial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h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Arial" charset="0"/>
                          </a:rPr>
                          <m:t>𝒘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Arial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rgbClr val="CC00CC"/>
                        </a:solidFill>
                        <a:latin typeface="Cambria Math" charset="0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Arial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Arial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CC00CC"/>
                        </a:solidFill>
                        <a:latin typeface="Cambria Math" charset="0"/>
                        <a:cs typeface="Arial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Arial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CC00CC"/>
                        </a:solidFill>
                        <a:latin typeface="Cambria Math" charset="0"/>
                        <a:cs typeface="Arial" charset="0"/>
                      </a:rPr>
                      <m:t>𝑥</m:t>
                    </m:r>
                    <m:r>
                      <a:rPr lang="en-US" sz="2400" i="1">
                        <a:solidFill>
                          <a:srgbClr val="CC00CC"/>
                        </a:solidFill>
                        <a:latin typeface="Cambria Math" charset="0"/>
                        <a:cs typeface="Arial" charset="0"/>
                      </a:rPr>
                      <m:t> </m:t>
                    </m:r>
                  </m:oMath>
                </a14:m>
                <a:endParaRPr lang="en-US" sz="2400" b="0" dirty="0">
                  <a:solidFill>
                    <a:srgbClr val="CC00CC"/>
                  </a:solidFill>
                  <a:cs typeface="Arial" charset="0"/>
                </a:endParaRPr>
              </a:p>
              <a:p>
                <a:pPr marL="0" indent="0">
                  <a:buNone/>
                </a:pPr>
                <a:endParaRPr lang="en-US" sz="2800" dirty="0">
                  <a:solidFill>
                    <a:srgbClr val="CC00CC"/>
                  </a:solidFill>
                  <a:cs typeface="Arial" charset="0"/>
                </a:endParaRPr>
              </a:p>
              <a:p>
                <a:pPr marL="0" indent="0">
                  <a:buNone/>
                </a:pPr>
                <a:endParaRPr lang="en-US" sz="2800" b="0" dirty="0">
                  <a:solidFill>
                    <a:srgbClr val="CC00CC"/>
                  </a:solidFill>
                  <a:cs typeface="Arial" charset="0"/>
                </a:endParaRPr>
              </a:p>
              <a:p>
                <a:pPr marL="0" indent="0">
                  <a:buNone/>
                </a:pPr>
                <a:endParaRPr lang="en-US" sz="2800" b="0" dirty="0">
                  <a:solidFill>
                    <a:srgbClr val="CC00CC"/>
                  </a:solidFill>
                  <a:cs typeface="Arial" charset="0"/>
                </a:endParaRPr>
              </a:p>
              <a:p>
                <a:r>
                  <a:rPr lang="en-US" sz="2800" dirty="0">
                    <a:cs typeface="Arial" charset="0"/>
                  </a:rPr>
                  <a:t>Linear classification</a:t>
                </a:r>
              </a:p>
              <a:p>
                <a:pPr lvl="1"/>
                <a:r>
                  <a:rPr lang="en-US" sz="2400" dirty="0">
                    <a:cs typeface="Arial" charset="0"/>
                  </a:rPr>
                  <a:t>Used with discrete output values</a:t>
                </a:r>
              </a:p>
              <a:p>
                <a:pPr lvl="1"/>
                <a:r>
                  <a:rPr lang="en-US" sz="2400" b="0" dirty="0">
                    <a:cs typeface="Arial" charset="0"/>
                  </a:rPr>
                  <a:t>Threshold a linear function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h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CC00CC"/>
                            </a:solidFill>
                            <a:latin typeface="Cambria Math" charset="0"/>
                            <a:cs typeface="Arial" charset="0"/>
                          </a:rPr>
                          <m:t>𝒘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Arial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rgbClr val="CC00CC"/>
                        </a:solidFill>
                        <a:latin typeface="Cambria Math" charset="0"/>
                        <a:cs typeface="Arial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CC00CC"/>
                        </a:solidFill>
                        <a:latin typeface="Cambria Math" charset="0"/>
                        <a:cs typeface="Arial" charset="0"/>
                      </a:rPr>
                      <m:t>1</m:t>
                    </m:r>
                  </m:oMath>
                </a14:m>
                <a:r>
                  <a:rPr lang="en-US" sz="2400" b="0" dirty="0">
                    <a:cs typeface="Arial" charset="0"/>
                  </a:rPr>
                  <a:t>,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Arial" charset="0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Arial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solidFill>
                          <a:srgbClr val="CC00CC"/>
                        </a:solidFill>
                        <a:latin typeface="Cambria Math" charset="0"/>
                        <a:cs typeface="Arial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Arial" charset="0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CC00CC"/>
                        </a:solidFill>
                        <a:latin typeface="Cambria Math" charset="0"/>
                        <a:cs typeface="Arial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CC00CC"/>
                        </a:solidFill>
                        <a:latin typeface="Cambria Math" charset="0"/>
                        <a:cs typeface="Arial" charset="0"/>
                      </a:rPr>
                      <m:t>≥0</m:t>
                    </m:r>
                  </m:oMath>
                </a14:m>
                <a:endParaRPr lang="en-US" sz="2400" dirty="0">
                  <a:solidFill>
                    <a:srgbClr val="CC00CC"/>
                  </a:solidFill>
                  <a:cs typeface="Arial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𝑤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Arial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rgbClr val="CC00CC"/>
                        </a:solidFill>
                        <a:latin typeface="Cambria Math" charset="0"/>
                        <a:cs typeface="Arial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CC00CC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−1</m:t>
                    </m:r>
                  </m:oMath>
                </a14:m>
                <a:r>
                  <a:rPr lang="en-US" sz="2400" dirty="0">
                    <a:cs typeface="Arial" charset="0"/>
                  </a:rPr>
                  <a:t>,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Arial" charset="0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Arial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solidFill>
                          <a:srgbClr val="CC00CC"/>
                        </a:solidFill>
                        <a:latin typeface="Cambria Math" charset="0"/>
                        <a:cs typeface="Arial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Arial" charset="0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CC00CC"/>
                        </a:solidFill>
                        <a:latin typeface="Cambria Math" charset="0"/>
                        <a:cs typeface="Arial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CC00CC"/>
                        </a:solidFill>
                        <a:latin typeface="Cambria Math" charset="0"/>
                        <a:cs typeface="Arial" charset="0"/>
                      </a:rPr>
                      <m:t>&lt;0</m:t>
                    </m:r>
                  </m:oMath>
                </a14:m>
                <a:endParaRPr lang="en-US" sz="2400" b="0" dirty="0">
                  <a:solidFill>
                    <a:srgbClr val="CC00CC"/>
                  </a:solidFill>
                  <a:cs typeface="Arial" charset="0"/>
                </a:endParaRPr>
              </a:p>
              <a:p>
                <a:pPr marL="457176" lvl="1" indent="0">
                  <a:buNone/>
                </a:pPr>
                <a:endParaRPr lang="en-US" sz="2400" dirty="0">
                  <a:cs typeface="Arial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0"/>
                <a:ext cx="11785600" cy="5460999"/>
              </a:xfrm>
              <a:blipFill>
                <a:blip r:embed="rId3"/>
                <a:stretch>
                  <a:fillRect l="-861" t="-1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ine 30"/>
          <p:cNvSpPr>
            <a:spLocks noChangeShapeType="1"/>
          </p:cNvSpPr>
          <p:nvPr/>
        </p:nvSpPr>
        <p:spPr bwMode="auto">
          <a:xfrm flipV="1">
            <a:off x="7091937" y="3502989"/>
            <a:ext cx="314198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9012819" y="2823543"/>
            <a:ext cx="152400" cy="152400"/>
            <a:chOff x="5040" y="1392"/>
            <a:chExt cx="96" cy="96"/>
          </a:xfrm>
        </p:grpSpPr>
        <p:sp>
          <p:nvSpPr>
            <p:cNvPr id="28" name="Line 34"/>
            <p:cNvSpPr>
              <a:spLocks noChangeShapeType="1"/>
            </p:cNvSpPr>
            <p:nvPr/>
          </p:nvSpPr>
          <p:spPr bwMode="auto">
            <a:xfrm>
              <a:off x="5040" y="1440"/>
              <a:ext cx="96" cy="0"/>
            </a:xfrm>
            <a:prstGeom prst="line">
              <a:avLst/>
            </a:prstGeom>
            <a:noFill/>
            <a:ln w="508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5"/>
            <p:cNvSpPr>
              <a:spLocks noChangeShapeType="1"/>
            </p:cNvSpPr>
            <p:nvPr/>
          </p:nvSpPr>
          <p:spPr bwMode="auto">
            <a:xfrm rot="5400000">
              <a:off x="5040" y="1440"/>
              <a:ext cx="96" cy="0"/>
            </a:xfrm>
            <a:prstGeom prst="line">
              <a:avLst/>
            </a:prstGeom>
            <a:noFill/>
            <a:ln w="508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43"/>
          <p:cNvGrpSpPr>
            <a:grpSpLocks/>
          </p:cNvGrpSpPr>
          <p:nvPr/>
        </p:nvGrpSpPr>
        <p:grpSpPr bwMode="auto">
          <a:xfrm>
            <a:off x="9180772" y="2823543"/>
            <a:ext cx="152400" cy="152400"/>
            <a:chOff x="5040" y="1392"/>
            <a:chExt cx="96" cy="96"/>
          </a:xfrm>
        </p:grpSpPr>
        <p:sp>
          <p:nvSpPr>
            <p:cNvPr id="24" name="Line 44"/>
            <p:cNvSpPr>
              <a:spLocks noChangeShapeType="1"/>
            </p:cNvSpPr>
            <p:nvPr/>
          </p:nvSpPr>
          <p:spPr bwMode="auto">
            <a:xfrm>
              <a:off x="5040" y="1440"/>
              <a:ext cx="96" cy="0"/>
            </a:xfrm>
            <a:prstGeom prst="line">
              <a:avLst/>
            </a:prstGeom>
            <a:noFill/>
            <a:ln w="508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45"/>
            <p:cNvSpPr>
              <a:spLocks noChangeShapeType="1"/>
            </p:cNvSpPr>
            <p:nvPr/>
          </p:nvSpPr>
          <p:spPr bwMode="auto">
            <a:xfrm rot="5400000">
              <a:off x="5040" y="1440"/>
              <a:ext cx="96" cy="0"/>
            </a:xfrm>
            <a:prstGeom prst="line">
              <a:avLst/>
            </a:prstGeom>
            <a:noFill/>
            <a:ln w="508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46"/>
          <p:cNvGrpSpPr>
            <a:grpSpLocks/>
          </p:cNvGrpSpPr>
          <p:nvPr/>
        </p:nvGrpSpPr>
        <p:grpSpPr bwMode="auto">
          <a:xfrm>
            <a:off x="9458793" y="2823543"/>
            <a:ext cx="152400" cy="152400"/>
            <a:chOff x="5040" y="1392"/>
            <a:chExt cx="96" cy="96"/>
          </a:xfrm>
        </p:grpSpPr>
        <p:sp>
          <p:nvSpPr>
            <p:cNvPr id="22" name="Line 47"/>
            <p:cNvSpPr>
              <a:spLocks noChangeShapeType="1"/>
            </p:cNvSpPr>
            <p:nvPr/>
          </p:nvSpPr>
          <p:spPr bwMode="auto">
            <a:xfrm>
              <a:off x="5040" y="1440"/>
              <a:ext cx="96" cy="0"/>
            </a:xfrm>
            <a:prstGeom prst="line">
              <a:avLst/>
            </a:prstGeom>
            <a:noFill/>
            <a:ln w="508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48"/>
            <p:cNvSpPr>
              <a:spLocks noChangeShapeType="1"/>
            </p:cNvSpPr>
            <p:nvPr/>
          </p:nvSpPr>
          <p:spPr bwMode="auto">
            <a:xfrm rot="5400000">
              <a:off x="5040" y="1440"/>
              <a:ext cx="96" cy="0"/>
            </a:xfrm>
            <a:prstGeom prst="line">
              <a:avLst/>
            </a:prstGeom>
            <a:noFill/>
            <a:ln w="508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49"/>
          <p:cNvGrpSpPr>
            <a:grpSpLocks/>
          </p:cNvGrpSpPr>
          <p:nvPr/>
        </p:nvGrpSpPr>
        <p:grpSpPr bwMode="auto">
          <a:xfrm>
            <a:off x="9971502" y="2822800"/>
            <a:ext cx="152400" cy="152400"/>
            <a:chOff x="5040" y="1392"/>
            <a:chExt cx="96" cy="96"/>
          </a:xfrm>
        </p:grpSpPr>
        <p:sp>
          <p:nvSpPr>
            <p:cNvPr id="20" name="Line 50"/>
            <p:cNvSpPr>
              <a:spLocks noChangeShapeType="1"/>
            </p:cNvSpPr>
            <p:nvPr/>
          </p:nvSpPr>
          <p:spPr bwMode="auto">
            <a:xfrm>
              <a:off x="5040" y="1440"/>
              <a:ext cx="96" cy="0"/>
            </a:xfrm>
            <a:prstGeom prst="line">
              <a:avLst/>
            </a:prstGeom>
            <a:noFill/>
            <a:ln w="508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51"/>
            <p:cNvSpPr>
              <a:spLocks noChangeShapeType="1"/>
            </p:cNvSpPr>
            <p:nvPr/>
          </p:nvSpPr>
          <p:spPr bwMode="auto">
            <a:xfrm rot="5400000">
              <a:off x="5040" y="1440"/>
              <a:ext cx="96" cy="0"/>
            </a:xfrm>
            <a:prstGeom prst="line">
              <a:avLst/>
            </a:prstGeom>
            <a:noFill/>
            <a:ln w="508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52"/>
          <p:cNvGrpSpPr>
            <a:grpSpLocks/>
          </p:cNvGrpSpPr>
          <p:nvPr/>
        </p:nvGrpSpPr>
        <p:grpSpPr bwMode="auto">
          <a:xfrm>
            <a:off x="9775768" y="2822800"/>
            <a:ext cx="152400" cy="152400"/>
            <a:chOff x="5040" y="1392"/>
            <a:chExt cx="96" cy="96"/>
          </a:xfrm>
        </p:grpSpPr>
        <p:sp>
          <p:nvSpPr>
            <p:cNvPr id="18" name="Line 53"/>
            <p:cNvSpPr>
              <a:spLocks noChangeShapeType="1"/>
            </p:cNvSpPr>
            <p:nvPr/>
          </p:nvSpPr>
          <p:spPr bwMode="auto">
            <a:xfrm>
              <a:off x="5040" y="1440"/>
              <a:ext cx="96" cy="0"/>
            </a:xfrm>
            <a:prstGeom prst="line">
              <a:avLst/>
            </a:prstGeom>
            <a:noFill/>
            <a:ln w="508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54"/>
            <p:cNvSpPr>
              <a:spLocks noChangeShapeType="1"/>
            </p:cNvSpPr>
            <p:nvPr/>
          </p:nvSpPr>
          <p:spPr bwMode="auto">
            <a:xfrm rot="5400000">
              <a:off x="5040" y="1440"/>
              <a:ext cx="96" cy="0"/>
            </a:xfrm>
            <a:prstGeom prst="line">
              <a:avLst/>
            </a:prstGeom>
            <a:noFill/>
            <a:ln w="508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2F3FFCB-B79A-6343-A75B-63B27BFA34E1}"/>
              </a:ext>
            </a:extLst>
          </p:cNvPr>
          <p:cNvGrpSpPr/>
          <p:nvPr/>
        </p:nvGrpSpPr>
        <p:grpSpPr>
          <a:xfrm>
            <a:off x="7172844" y="3994798"/>
            <a:ext cx="1427905" cy="0"/>
            <a:chOff x="7159671" y="3426791"/>
            <a:chExt cx="1427905" cy="0"/>
          </a:xfrm>
        </p:grpSpPr>
        <p:sp>
          <p:nvSpPr>
            <p:cNvPr id="6" name="Line 32"/>
            <p:cNvSpPr>
              <a:spLocks noChangeShapeType="1"/>
            </p:cNvSpPr>
            <p:nvPr/>
          </p:nvSpPr>
          <p:spPr bwMode="auto">
            <a:xfrm>
              <a:off x="8176520" y="3426791"/>
              <a:ext cx="152400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36"/>
            <p:cNvSpPr>
              <a:spLocks noChangeShapeType="1"/>
            </p:cNvSpPr>
            <p:nvPr/>
          </p:nvSpPr>
          <p:spPr bwMode="auto">
            <a:xfrm>
              <a:off x="7600786" y="3426791"/>
              <a:ext cx="152400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37"/>
            <p:cNvSpPr>
              <a:spLocks noChangeShapeType="1"/>
            </p:cNvSpPr>
            <p:nvPr/>
          </p:nvSpPr>
          <p:spPr bwMode="auto">
            <a:xfrm>
              <a:off x="8435176" y="3426791"/>
              <a:ext cx="152400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38"/>
            <p:cNvSpPr>
              <a:spLocks noChangeShapeType="1"/>
            </p:cNvSpPr>
            <p:nvPr/>
          </p:nvSpPr>
          <p:spPr bwMode="auto">
            <a:xfrm>
              <a:off x="7159671" y="3426791"/>
              <a:ext cx="152400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39"/>
            <p:cNvSpPr>
              <a:spLocks noChangeShapeType="1"/>
            </p:cNvSpPr>
            <p:nvPr/>
          </p:nvSpPr>
          <p:spPr bwMode="auto">
            <a:xfrm>
              <a:off x="7829386" y="3426791"/>
              <a:ext cx="152400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5"/>
            <p:cNvSpPr>
              <a:spLocks noChangeShapeType="1"/>
            </p:cNvSpPr>
            <p:nvPr/>
          </p:nvSpPr>
          <p:spPr bwMode="auto">
            <a:xfrm>
              <a:off x="7431452" y="3426791"/>
              <a:ext cx="152400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" name="Line 30"/>
          <p:cNvSpPr>
            <a:spLocks noChangeShapeType="1"/>
          </p:cNvSpPr>
          <p:nvPr/>
        </p:nvSpPr>
        <p:spPr bwMode="auto">
          <a:xfrm flipV="1">
            <a:off x="7783186" y="2424760"/>
            <a:ext cx="0" cy="1570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Line 30"/>
          <p:cNvSpPr>
            <a:spLocks noChangeShapeType="1"/>
          </p:cNvSpPr>
          <p:nvPr/>
        </p:nvSpPr>
        <p:spPr bwMode="auto">
          <a:xfrm flipH="1" flipV="1">
            <a:off x="7684977" y="2899000"/>
            <a:ext cx="20182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394332" y="2685097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cs typeface="Arial" charset="0"/>
              </a:rPr>
              <a:t>1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10297601" y="3306893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cs typeface="Arial" charset="0"/>
              </a:rPr>
              <a:t>x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7637519" y="207043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cs typeface="Arial" charset="0"/>
              </a:rPr>
              <a:t>y</a:t>
            </a:r>
            <a:endParaRPr lang="en-US" dirty="0"/>
          </a:p>
        </p:txBody>
      </p:sp>
      <p:sp>
        <p:nvSpPr>
          <p:cNvPr id="36" name="Line 30"/>
          <p:cNvSpPr>
            <a:spLocks noChangeShapeType="1"/>
          </p:cNvSpPr>
          <p:nvPr/>
        </p:nvSpPr>
        <p:spPr bwMode="auto">
          <a:xfrm flipV="1">
            <a:off x="7325244" y="2583510"/>
            <a:ext cx="2785405" cy="1728042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0062294" y="2173558"/>
                <a:ext cx="11887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  <a:cs typeface="Arial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  <a:cs typeface="Arial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charset="0"/>
                          <a:cs typeface="Arial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  <a:cs typeface="Arial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  <a:cs typeface="Arial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charset="0"/>
                          <a:cs typeface="Arial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2294" y="2173558"/>
                <a:ext cx="1188722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Line 30"/>
          <p:cNvSpPr>
            <a:spLocks noChangeShapeType="1"/>
          </p:cNvSpPr>
          <p:nvPr/>
        </p:nvSpPr>
        <p:spPr bwMode="auto">
          <a:xfrm flipV="1">
            <a:off x="7106529" y="5989434"/>
            <a:ext cx="314198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0" name="Group 33"/>
          <p:cNvGrpSpPr>
            <a:grpSpLocks/>
          </p:cNvGrpSpPr>
          <p:nvPr/>
        </p:nvGrpSpPr>
        <p:grpSpPr bwMode="auto">
          <a:xfrm>
            <a:off x="9027411" y="5309988"/>
            <a:ext cx="152400" cy="152400"/>
            <a:chOff x="5040" y="1392"/>
            <a:chExt cx="96" cy="96"/>
          </a:xfrm>
        </p:grpSpPr>
        <p:sp>
          <p:nvSpPr>
            <p:cNvPr id="41" name="Line 34"/>
            <p:cNvSpPr>
              <a:spLocks noChangeShapeType="1"/>
            </p:cNvSpPr>
            <p:nvPr/>
          </p:nvSpPr>
          <p:spPr bwMode="auto">
            <a:xfrm>
              <a:off x="5040" y="1440"/>
              <a:ext cx="96" cy="0"/>
            </a:xfrm>
            <a:prstGeom prst="line">
              <a:avLst/>
            </a:prstGeom>
            <a:noFill/>
            <a:ln w="508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35"/>
            <p:cNvSpPr>
              <a:spLocks noChangeShapeType="1"/>
            </p:cNvSpPr>
            <p:nvPr/>
          </p:nvSpPr>
          <p:spPr bwMode="auto">
            <a:xfrm rot="5400000">
              <a:off x="5040" y="1440"/>
              <a:ext cx="96" cy="0"/>
            </a:xfrm>
            <a:prstGeom prst="line">
              <a:avLst/>
            </a:prstGeom>
            <a:noFill/>
            <a:ln w="508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" name="Group 43"/>
          <p:cNvGrpSpPr>
            <a:grpSpLocks/>
          </p:cNvGrpSpPr>
          <p:nvPr/>
        </p:nvGrpSpPr>
        <p:grpSpPr bwMode="auto">
          <a:xfrm>
            <a:off x="9195364" y="5309988"/>
            <a:ext cx="152400" cy="152400"/>
            <a:chOff x="5040" y="1392"/>
            <a:chExt cx="96" cy="96"/>
          </a:xfrm>
        </p:grpSpPr>
        <p:sp>
          <p:nvSpPr>
            <p:cNvPr id="48" name="Line 44"/>
            <p:cNvSpPr>
              <a:spLocks noChangeShapeType="1"/>
            </p:cNvSpPr>
            <p:nvPr/>
          </p:nvSpPr>
          <p:spPr bwMode="auto">
            <a:xfrm>
              <a:off x="5040" y="1440"/>
              <a:ext cx="96" cy="0"/>
            </a:xfrm>
            <a:prstGeom prst="line">
              <a:avLst/>
            </a:prstGeom>
            <a:noFill/>
            <a:ln w="508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45"/>
            <p:cNvSpPr>
              <a:spLocks noChangeShapeType="1"/>
            </p:cNvSpPr>
            <p:nvPr/>
          </p:nvSpPr>
          <p:spPr bwMode="auto">
            <a:xfrm rot="5400000">
              <a:off x="5040" y="1440"/>
              <a:ext cx="96" cy="0"/>
            </a:xfrm>
            <a:prstGeom prst="line">
              <a:avLst/>
            </a:prstGeom>
            <a:noFill/>
            <a:ln w="508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" name="Group 46"/>
          <p:cNvGrpSpPr>
            <a:grpSpLocks/>
          </p:cNvGrpSpPr>
          <p:nvPr/>
        </p:nvGrpSpPr>
        <p:grpSpPr bwMode="auto">
          <a:xfrm>
            <a:off x="9473385" y="5309988"/>
            <a:ext cx="152400" cy="152400"/>
            <a:chOff x="5040" y="1392"/>
            <a:chExt cx="96" cy="96"/>
          </a:xfrm>
        </p:grpSpPr>
        <p:sp>
          <p:nvSpPr>
            <p:cNvPr id="51" name="Line 47"/>
            <p:cNvSpPr>
              <a:spLocks noChangeShapeType="1"/>
            </p:cNvSpPr>
            <p:nvPr/>
          </p:nvSpPr>
          <p:spPr bwMode="auto">
            <a:xfrm>
              <a:off x="5040" y="1440"/>
              <a:ext cx="96" cy="0"/>
            </a:xfrm>
            <a:prstGeom prst="line">
              <a:avLst/>
            </a:prstGeom>
            <a:noFill/>
            <a:ln w="508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48"/>
            <p:cNvSpPr>
              <a:spLocks noChangeShapeType="1"/>
            </p:cNvSpPr>
            <p:nvPr/>
          </p:nvSpPr>
          <p:spPr bwMode="auto">
            <a:xfrm rot="5400000">
              <a:off x="5040" y="1440"/>
              <a:ext cx="96" cy="0"/>
            </a:xfrm>
            <a:prstGeom prst="line">
              <a:avLst/>
            </a:prstGeom>
            <a:noFill/>
            <a:ln w="508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3" name="Group 49"/>
          <p:cNvGrpSpPr>
            <a:grpSpLocks/>
          </p:cNvGrpSpPr>
          <p:nvPr/>
        </p:nvGrpSpPr>
        <p:grpSpPr bwMode="auto">
          <a:xfrm>
            <a:off x="9986094" y="5309245"/>
            <a:ext cx="152400" cy="152400"/>
            <a:chOff x="5040" y="1392"/>
            <a:chExt cx="96" cy="96"/>
          </a:xfrm>
        </p:grpSpPr>
        <p:sp>
          <p:nvSpPr>
            <p:cNvPr id="54" name="Line 50"/>
            <p:cNvSpPr>
              <a:spLocks noChangeShapeType="1"/>
            </p:cNvSpPr>
            <p:nvPr/>
          </p:nvSpPr>
          <p:spPr bwMode="auto">
            <a:xfrm>
              <a:off x="5040" y="1440"/>
              <a:ext cx="96" cy="0"/>
            </a:xfrm>
            <a:prstGeom prst="line">
              <a:avLst/>
            </a:prstGeom>
            <a:noFill/>
            <a:ln w="508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51"/>
            <p:cNvSpPr>
              <a:spLocks noChangeShapeType="1"/>
            </p:cNvSpPr>
            <p:nvPr/>
          </p:nvSpPr>
          <p:spPr bwMode="auto">
            <a:xfrm rot="5400000">
              <a:off x="5040" y="1440"/>
              <a:ext cx="96" cy="0"/>
            </a:xfrm>
            <a:prstGeom prst="line">
              <a:avLst/>
            </a:prstGeom>
            <a:noFill/>
            <a:ln w="508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6" name="Group 52"/>
          <p:cNvGrpSpPr>
            <a:grpSpLocks/>
          </p:cNvGrpSpPr>
          <p:nvPr/>
        </p:nvGrpSpPr>
        <p:grpSpPr bwMode="auto">
          <a:xfrm>
            <a:off x="9790360" y="5309245"/>
            <a:ext cx="152400" cy="152400"/>
            <a:chOff x="5040" y="1392"/>
            <a:chExt cx="96" cy="96"/>
          </a:xfrm>
        </p:grpSpPr>
        <p:sp>
          <p:nvSpPr>
            <p:cNvPr id="57" name="Line 53"/>
            <p:cNvSpPr>
              <a:spLocks noChangeShapeType="1"/>
            </p:cNvSpPr>
            <p:nvPr/>
          </p:nvSpPr>
          <p:spPr bwMode="auto">
            <a:xfrm>
              <a:off x="5040" y="1440"/>
              <a:ext cx="96" cy="0"/>
            </a:xfrm>
            <a:prstGeom prst="line">
              <a:avLst/>
            </a:prstGeom>
            <a:noFill/>
            <a:ln w="508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54"/>
            <p:cNvSpPr>
              <a:spLocks noChangeShapeType="1"/>
            </p:cNvSpPr>
            <p:nvPr/>
          </p:nvSpPr>
          <p:spPr bwMode="auto">
            <a:xfrm rot="5400000">
              <a:off x="5040" y="1440"/>
              <a:ext cx="96" cy="0"/>
            </a:xfrm>
            <a:prstGeom prst="line">
              <a:avLst/>
            </a:prstGeom>
            <a:noFill/>
            <a:ln w="508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BAE38B8-62B9-8146-8581-E1BE068A3E29}"/>
              </a:ext>
            </a:extLst>
          </p:cNvPr>
          <p:cNvGrpSpPr/>
          <p:nvPr/>
        </p:nvGrpSpPr>
        <p:grpSpPr>
          <a:xfrm>
            <a:off x="7187436" y="6481243"/>
            <a:ext cx="1427905" cy="0"/>
            <a:chOff x="7174263" y="5913236"/>
            <a:chExt cx="1427905" cy="0"/>
          </a:xfrm>
        </p:grpSpPr>
        <p:sp>
          <p:nvSpPr>
            <p:cNvPr id="39" name="Line 32"/>
            <p:cNvSpPr>
              <a:spLocks noChangeShapeType="1"/>
            </p:cNvSpPr>
            <p:nvPr/>
          </p:nvSpPr>
          <p:spPr bwMode="auto">
            <a:xfrm>
              <a:off x="8191112" y="5913236"/>
              <a:ext cx="152400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36"/>
            <p:cNvSpPr>
              <a:spLocks noChangeShapeType="1"/>
            </p:cNvSpPr>
            <p:nvPr/>
          </p:nvSpPr>
          <p:spPr bwMode="auto">
            <a:xfrm>
              <a:off x="7615378" y="5913236"/>
              <a:ext cx="152400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37"/>
            <p:cNvSpPr>
              <a:spLocks noChangeShapeType="1"/>
            </p:cNvSpPr>
            <p:nvPr/>
          </p:nvSpPr>
          <p:spPr bwMode="auto">
            <a:xfrm>
              <a:off x="8449768" y="5913236"/>
              <a:ext cx="152400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38"/>
            <p:cNvSpPr>
              <a:spLocks noChangeShapeType="1"/>
            </p:cNvSpPr>
            <p:nvPr/>
          </p:nvSpPr>
          <p:spPr bwMode="auto">
            <a:xfrm>
              <a:off x="7174263" y="5913236"/>
              <a:ext cx="152400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39"/>
            <p:cNvSpPr>
              <a:spLocks noChangeShapeType="1"/>
            </p:cNvSpPr>
            <p:nvPr/>
          </p:nvSpPr>
          <p:spPr bwMode="auto">
            <a:xfrm>
              <a:off x="7843978" y="5913236"/>
              <a:ext cx="152400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55"/>
            <p:cNvSpPr>
              <a:spLocks noChangeShapeType="1"/>
            </p:cNvSpPr>
            <p:nvPr/>
          </p:nvSpPr>
          <p:spPr bwMode="auto">
            <a:xfrm>
              <a:off x="7446044" y="5913236"/>
              <a:ext cx="152400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0" name="Line 30"/>
          <p:cNvSpPr>
            <a:spLocks noChangeShapeType="1"/>
          </p:cNvSpPr>
          <p:nvPr/>
        </p:nvSpPr>
        <p:spPr bwMode="auto">
          <a:xfrm flipV="1">
            <a:off x="7797778" y="4911205"/>
            <a:ext cx="0" cy="1570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" name="Line 30"/>
          <p:cNvSpPr>
            <a:spLocks noChangeShapeType="1"/>
          </p:cNvSpPr>
          <p:nvPr/>
        </p:nvSpPr>
        <p:spPr bwMode="auto">
          <a:xfrm flipH="1" flipV="1">
            <a:off x="7699569" y="5385445"/>
            <a:ext cx="20182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7408924" y="517154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cs typeface="Arial" charset="0"/>
              </a:rPr>
              <a:t>1</a:t>
            </a:r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10312193" y="579333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cs typeface="Arial" charset="0"/>
              </a:rPr>
              <a:t>x</a:t>
            </a:r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7652111" y="4556881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cs typeface="Arial" charset="0"/>
              </a:rPr>
              <a:t>y</a:t>
            </a:r>
            <a:endParaRPr lang="en-US" dirty="0"/>
          </a:p>
        </p:txBody>
      </p:sp>
      <p:sp>
        <p:nvSpPr>
          <p:cNvPr id="65" name="Line 30"/>
          <p:cNvSpPr>
            <a:spLocks noChangeShapeType="1"/>
          </p:cNvSpPr>
          <p:nvPr/>
        </p:nvSpPr>
        <p:spPr bwMode="auto">
          <a:xfrm flipV="1">
            <a:off x="7432680" y="5388005"/>
            <a:ext cx="2811831" cy="117729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10380620" y="4946898"/>
                <a:ext cx="11887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  <a:cs typeface="Arial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  <a:cs typeface="Arial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charset="0"/>
                          <a:cs typeface="Arial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  <a:cs typeface="Arial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  <a:cs typeface="Arial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charset="0"/>
                          <a:cs typeface="Arial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0620" y="4946898"/>
                <a:ext cx="1188722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0" name="Group 69"/>
          <p:cNvGrpSpPr/>
          <p:nvPr/>
        </p:nvGrpSpPr>
        <p:grpSpPr>
          <a:xfrm>
            <a:off x="7001872" y="5419330"/>
            <a:ext cx="3441973" cy="1061913"/>
            <a:chOff x="7797002" y="5194043"/>
            <a:chExt cx="3441973" cy="1061913"/>
          </a:xfrm>
        </p:grpSpPr>
        <p:sp>
          <p:nvSpPr>
            <p:cNvPr id="67" name="Line 30"/>
            <p:cNvSpPr>
              <a:spLocks noChangeShapeType="1"/>
            </p:cNvSpPr>
            <p:nvPr/>
          </p:nvSpPr>
          <p:spPr bwMode="auto">
            <a:xfrm>
              <a:off x="7797002" y="6255956"/>
              <a:ext cx="1769849" cy="0"/>
            </a:xfrm>
            <a:prstGeom prst="line">
              <a:avLst/>
            </a:prstGeom>
            <a:noFill/>
            <a:ln w="38100" cap="rnd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30"/>
            <p:cNvSpPr>
              <a:spLocks noChangeShapeType="1"/>
            </p:cNvSpPr>
            <p:nvPr/>
          </p:nvSpPr>
          <p:spPr bwMode="auto">
            <a:xfrm flipH="1">
              <a:off x="9603826" y="5196601"/>
              <a:ext cx="4000" cy="1059355"/>
            </a:xfrm>
            <a:prstGeom prst="line">
              <a:avLst/>
            </a:prstGeom>
            <a:noFill/>
            <a:ln w="38100" cap="rnd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30"/>
            <p:cNvSpPr>
              <a:spLocks noChangeShapeType="1"/>
            </p:cNvSpPr>
            <p:nvPr/>
          </p:nvSpPr>
          <p:spPr bwMode="auto">
            <a:xfrm flipV="1">
              <a:off x="9603826" y="5194043"/>
              <a:ext cx="1635149" cy="2559"/>
            </a:xfrm>
            <a:prstGeom prst="line">
              <a:avLst/>
            </a:prstGeom>
            <a:noFill/>
            <a:ln w="38100" cap="rnd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10138286" y="4950347"/>
                <a:ext cx="15824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charset="0"/>
                          <a:cs typeface="Arial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cs typeface="Arial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cs typeface="Arial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charset="0"/>
                              <a:cs typeface="Arial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cs typeface="Arial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cs typeface="Arial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charset="0"/>
                              <a:cs typeface="Arial" charset="0"/>
                            </a:rPr>
                            <m:t>𝑥</m:t>
                          </m:r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C00000"/>
                              </a:solidFill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8286" y="4950347"/>
                <a:ext cx="1582484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511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8" grpId="0" animBg="1"/>
      <p:bldP spid="60" grpId="0" animBg="1"/>
      <p:bldP spid="61" grpId="0" animBg="1"/>
      <p:bldP spid="62" grpId="0"/>
      <p:bldP spid="63" grpId="0"/>
      <p:bldP spid="64" grpId="0"/>
      <p:bldP spid="65" grpId="0" animBg="1"/>
      <p:bldP spid="66" grpId="0"/>
      <p:bldP spid="66" grpId="1"/>
      <p:bldP spid="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Classifiers</a:t>
            </a:r>
          </a:p>
        </p:txBody>
      </p:sp>
      <p:pic>
        <p:nvPicPr>
          <p:cNvPr id="88066" name="Picture 2" descr="C:\Users\Dan\Dropbox\Office\CS 188\Ketrina Art\Perceptron\ClassificationWeigh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371600"/>
            <a:ext cx="3886200" cy="51636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Vectors</a:t>
            </a: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1981200" y="2819400"/>
            <a:ext cx="24384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urier New" pitchFamily="49" charset="0"/>
              </a:rPr>
              <a:t>Hello,</a:t>
            </a:r>
          </a:p>
          <a:p>
            <a:endParaRPr lang="en-US" sz="1200">
              <a:latin typeface="Courier New" pitchFamily="49" charset="0"/>
            </a:endParaRPr>
          </a:p>
          <a:p>
            <a:r>
              <a:rPr lang="en-US" sz="1200">
                <a:latin typeface="Courier New" pitchFamily="49" charset="0"/>
              </a:rPr>
              <a:t>Do you want free printr cartriges?  Why pay more when you can get them ABSOLUTELY FREE!  Just</a:t>
            </a:r>
          </a:p>
        </p:txBody>
      </p:sp>
      <p:sp>
        <p:nvSpPr>
          <p:cNvPr id="17412" name="AutoShape 5"/>
          <p:cNvSpPr>
            <a:spLocks noChangeArrowheads="1"/>
          </p:cNvSpPr>
          <p:nvPr/>
        </p:nvSpPr>
        <p:spPr bwMode="auto">
          <a:xfrm>
            <a:off x="4648200" y="3200400"/>
            <a:ext cx="676275" cy="533400"/>
          </a:xfrm>
          <a:prstGeom prst="rightArrow">
            <a:avLst>
              <a:gd name="adj1" fmla="val 50000"/>
              <a:gd name="adj2" fmla="val 316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5562600" y="2870200"/>
            <a:ext cx="2057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urier New" pitchFamily="49" charset="0"/>
              </a:rPr>
              <a:t># free      : 2</a:t>
            </a:r>
          </a:p>
          <a:p>
            <a:r>
              <a:rPr lang="en-US" sz="1200">
                <a:latin typeface="Courier New" pitchFamily="49" charset="0"/>
              </a:rPr>
              <a:t>YOUR_NAME   : 0</a:t>
            </a:r>
          </a:p>
          <a:p>
            <a:r>
              <a:rPr lang="en-US" sz="1200">
                <a:latin typeface="Courier New" pitchFamily="49" charset="0"/>
              </a:rPr>
              <a:t>MISSPELLED  : 2</a:t>
            </a:r>
          </a:p>
          <a:p>
            <a:r>
              <a:rPr lang="en-US" sz="1200">
                <a:latin typeface="Courier New" pitchFamily="49" charset="0"/>
              </a:rPr>
              <a:t>FROM_FRIEND : 0</a:t>
            </a:r>
          </a:p>
          <a:p>
            <a:r>
              <a:rPr lang="en-US" sz="1200">
                <a:latin typeface="Courier New" pitchFamily="49" charset="0"/>
              </a:rPr>
              <a:t>...</a:t>
            </a:r>
          </a:p>
        </p:txBody>
      </p:sp>
      <p:pic>
        <p:nvPicPr>
          <p:cNvPr id="17414" name="Picture 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1822450"/>
            <a:ext cx="3365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1670050"/>
            <a:ext cx="10668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067800" y="1822450"/>
            <a:ext cx="3365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AutoShape 5"/>
          <p:cNvSpPr>
            <a:spLocks noChangeArrowheads="1"/>
          </p:cNvSpPr>
          <p:nvPr/>
        </p:nvSpPr>
        <p:spPr bwMode="auto">
          <a:xfrm>
            <a:off x="7543800" y="3124200"/>
            <a:ext cx="676275" cy="533400"/>
          </a:xfrm>
          <a:prstGeom prst="rightArrow">
            <a:avLst>
              <a:gd name="adj1" fmla="val 50000"/>
              <a:gd name="adj2" fmla="val 316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Double Bracket 14"/>
          <p:cNvSpPr/>
          <p:nvPr/>
        </p:nvSpPr>
        <p:spPr>
          <a:xfrm>
            <a:off x="5562600" y="2819400"/>
            <a:ext cx="1600200" cy="1143000"/>
          </a:xfrm>
          <a:prstGeom prst="bracketPair">
            <a:avLst>
              <a:gd name="adj" fmla="val 698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9" name="TextBox 15"/>
          <p:cNvSpPr txBox="1">
            <a:spLocks noChangeArrowheads="1"/>
          </p:cNvSpPr>
          <p:nvPr/>
        </p:nvSpPr>
        <p:spPr bwMode="auto">
          <a:xfrm>
            <a:off x="8458200" y="2838450"/>
            <a:ext cx="1600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SPAM</a:t>
            </a:r>
          </a:p>
          <a:p>
            <a:pPr algn="ctr"/>
            <a:r>
              <a:rPr lang="en-US" sz="2400"/>
              <a:t>or</a:t>
            </a:r>
          </a:p>
          <a:p>
            <a:pPr algn="ctr"/>
            <a:r>
              <a:rPr lang="en-US" sz="2400"/>
              <a:t>+</a:t>
            </a: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4648200" y="5029200"/>
            <a:ext cx="676275" cy="533400"/>
          </a:xfrm>
          <a:prstGeom prst="rightArrow">
            <a:avLst>
              <a:gd name="adj1" fmla="val 50000"/>
              <a:gd name="adj2" fmla="val 316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7543800" y="4953000"/>
            <a:ext cx="676275" cy="533400"/>
          </a:xfrm>
          <a:prstGeom prst="rightArrow">
            <a:avLst>
              <a:gd name="adj1" fmla="val 50000"/>
              <a:gd name="adj2" fmla="val 316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5562600" y="4829175"/>
            <a:ext cx="2057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urier New" pitchFamily="49" charset="0"/>
              </a:rPr>
              <a:t>PIXEL-7,12  : 1</a:t>
            </a:r>
          </a:p>
          <a:p>
            <a:r>
              <a:rPr lang="en-US" sz="1200">
                <a:latin typeface="Courier New" pitchFamily="49" charset="0"/>
              </a:rPr>
              <a:t>PIXEL-7,13  : 0</a:t>
            </a:r>
          </a:p>
          <a:p>
            <a:r>
              <a:rPr lang="en-US" sz="1200">
                <a:latin typeface="Courier New" pitchFamily="49" charset="0"/>
              </a:rPr>
              <a:t>...</a:t>
            </a:r>
          </a:p>
          <a:p>
            <a:r>
              <a:rPr lang="en-US" sz="1200">
                <a:latin typeface="Courier New" pitchFamily="49" charset="0"/>
              </a:rPr>
              <a:t>NUM_LOOPS   : 1</a:t>
            </a:r>
          </a:p>
          <a:p>
            <a:r>
              <a:rPr lang="en-US" sz="1200">
                <a:latin typeface="Courier New" pitchFamily="49" charset="0"/>
              </a:rPr>
              <a:t>...</a:t>
            </a:r>
          </a:p>
        </p:txBody>
      </p:sp>
      <p:sp>
        <p:nvSpPr>
          <p:cNvPr id="21" name="Double Bracket 20"/>
          <p:cNvSpPr/>
          <p:nvPr/>
        </p:nvSpPr>
        <p:spPr>
          <a:xfrm>
            <a:off x="5562600" y="4724400"/>
            <a:ext cx="1600200" cy="1143000"/>
          </a:xfrm>
          <a:prstGeom prst="bracketPair">
            <a:avLst>
              <a:gd name="adj" fmla="val 698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67000" y="4876800"/>
            <a:ext cx="998538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8458200" y="4953000"/>
            <a:ext cx="160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“2”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/>
      <p:bldP spid="21" grpId="0" animBg="1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Linear Classifiers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Inputs are </a:t>
            </a:r>
            <a:r>
              <a:rPr lang="en-US" sz="2800">
                <a:solidFill>
                  <a:srgbClr val="CC0000"/>
                </a:solidFill>
              </a:rPr>
              <a:t>feature values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Each feature has a </a:t>
            </a:r>
            <a:r>
              <a:rPr lang="en-US" sz="2800">
                <a:solidFill>
                  <a:srgbClr val="CC0000"/>
                </a:solidFill>
              </a:rPr>
              <a:t>weight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Sum is the </a:t>
            </a:r>
            <a:r>
              <a:rPr lang="en-US" sz="2800">
                <a:solidFill>
                  <a:srgbClr val="CC0000"/>
                </a:solidFill>
              </a:rPr>
              <a:t>activation</a:t>
            </a:r>
          </a:p>
          <a:p>
            <a:pPr eaLnBrk="1" hangingPunct="1">
              <a:lnSpc>
                <a:spcPct val="90000"/>
              </a:lnSpc>
            </a:pPr>
            <a:endParaRPr lang="en-US" sz="2800"/>
          </a:p>
          <a:p>
            <a:pPr eaLnBrk="1" hangingPunct="1">
              <a:lnSpc>
                <a:spcPct val="90000"/>
              </a:lnSpc>
            </a:pPr>
            <a:endParaRPr lang="en-US" sz="2800"/>
          </a:p>
          <a:p>
            <a:pPr eaLnBrk="1" hangingPunct="1">
              <a:lnSpc>
                <a:spcPct val="90000"/>
              </a:lnSpc>
            </a:pPr>
            <a:endParaRPr lang="en-US" sz="2800"/>
          </a:p>
          <a:p>
            <a:pPr eaLnBrk="1" hangingPunct="1">
              <a:lnSpc>
                <a:spcPct val="90000"/>
              </a:lnSpc>
            </a:pPr>
            <a:endParaRPr lang="en-US" sz="2800"/>
          </a:p>
          <a:p>
            <a:pPr eaLnBrk="1" hangingPunct="1">
              <a:lnSpc>
                <a:spcPct val="90000"/>
              </a:lnSpc>
            </a:pPr>
            <a:r>
              <a:rPr lang="en-US" sz="2800"/>
              <a:t>If the activation is: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Positive, output +1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Negative, output -1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6096000" y="5029200"/>
            <a:ext cx="6858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ym typeface="Symbol" pitchFamily="18" charset="2"/>
              </a:rPr>
              <a:t></a:t>
            </a: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5257800" y="5257800"/>
            <a:ext cx="83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5257800" y="56388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5257800" y="6019800"/>
            <a:ext cx="838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4876800" y="51054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f</a:t>
            </a:r>
            <a:r>
              <a:rPr lang="en-US" baseline="-25000"/>
              <a:t>1</a:t>
            </a: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4876800" y="54864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f</a:t>
            </a:r>
            <a:r>
              <a:rPr lang="en-US" baseline="-25000"/>
              <a:t>2</a:t>
            </a: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4876800" y="58674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f</a:t>
            </a:r>
            <a:r>
              <a:rPr lang="en-US" baseline="-25000"/>
              <a:t>3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5410200" y="48768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</a:t>
            </a:r>
            <a:r>
              <a:rPr lang="en-US" baseline="-25000"/>
              <a:t>1</a:t>
            </a:r>
            <a:endParaRPr lang="en-US"/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5410200" y="5272088"/>
            <a:ext cx="53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</a:t>
            </a:r>
            <a:r>
              <a:rPr lang="en-US" baseline="-25000"/>
              <a:t>2</a:t>
            </a:r>
            <a:endParaRPr lang="en-US"/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5410200" y="56388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</a:t>
            </a:r>
            <a:r>
              <a:rPr lang="en-US" baseline="-25000"/>
              <a:t>3</a:t>
            </a:r>
            <a:endParaRPr lang="en-US"/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7162800" y="5334000"/>
            <a:ext cx="685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&gt;0?</a:t>
            </a:r>
          </a:p>
        </p:txBody>
      </p:sp>
      <p:cxnSp>
        <p:nvCxnSpPr>
          <p:cNvPr id="25616" name="AutoShape 16"/>
          <p:cNvCxnSpPr>
            <a:cxnSpLocks noChangeShapeType="1"/>
            <a:stCxn id="25605" idx="3"/>
            <a:endCxn id="25615" idx="1"/>
          </p:cNvCxnSpPr>
          <p:nvPr/>
        </p:nvCxnSpPr>
        <p:spPr bwMode="auto">
          <a:xfrm>
            <a:off x="6781800" y="5638800"/>
            <a:ext cx="381000" cy="0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5617" name="Line 17"/>
          <p:cNvSpPr>
            <a:spLocks noChangeShapeType="1"/>
          </p:cNvSpPr>
          <p:nvPr/>
        </p:nvSpPr>
        <p:spPr bwMode="auto">
          <a:xfrm>
            <a:off x="7848600" y="5638800"/>
            <a:ext cx="381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0" name="Picture 19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3689350"/>
            <a:ext cx="7624762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 descr="C:\Users\Dan\Dropbox\Office\CS 188\Ketrina Art\Perceptron\Neur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1524001"/>
            <a:ext cx="4800600" cy="1804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  <p:bldP spid="25606" grpId="0" animBg="1"/>
      <p:bldP spid="25607" grpId="0" animBg="1"/>
      <p:bldP spid="25608" grpId="0" animBg="1"/>
      <p:bldP spid="25609" grpId="0" animBg="1"/>
      <p:bldP spid="25610" grpId="0" animBg="1"/>
      <p:bldP spid="25611" grpId="0" animBg="1"/>
      <p:bldP spid="25612" grpId="0"/>
      <p:bldP spid="25613" grpId="0"/>
      <p:bldP spid="25614" grpId="0"/>
      <p:bldP spid="25615" grpId="0" animBg="1"/>
      <p:bldP spid="256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2133600" y="1189038"/>
            <a:ext cx="8229600" cy="4525962"/>
          </a:xfrm>
        </p:spPr>
        <p:txBody>
          <a:bodyPr/>
          <a:lstStyle/>
          <a:p>
            <a:r>
              <a:rPr lang="en-US" sz="2400" dirty="0"/>
              <a:t>Binary case: compare features to a weight vector</a:t>
            </a:r>
          </a:p>
          <a:p>
            <a:r>
              <a:rPr lang="en-US" sz="2400" dirty="0"/>
              <a:t>Learning: figure out the weight vector from examples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7620000" y="2870200"/>
            <a:ext cx="2057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urier New" pitchFamily="49" charset="0"/>
              </a:rPr>
              <a:t># free      : 2</a:t>
            </a:r>
          </a:p>
          <a:p>
            <a:r>
              <a:rPr lang="en-US" sz="1200">
                <a:latin typeface="Courier New" pitchFamily="49" charset="0"/>
              </a:rPr>
              <a:t>YOUR_NAME   : 0</a:t>
            </a:r>
          </a:p>
          <a:p>
            <a:r>
              <a:rPr lang="en-US" sz="1200">
                <a:latin typeface="Courier New" pitchFamily="49" charset="0"/>
              </a:rPr>
              <a:t>MISSPELLED  : 2</a:t>
            </a:r>
          </a:p>
          <a:p>
            <a:r>
              <a:rPr lang="en-US" sz="1200">
                <a:latin typeface="Courier New" pitchFamily="49" charset="0"/>
              </a:rPr>
              <a:t>FROM_FRIEND : 0</a:t>
            </a:r>
          </a:p>
          <a:p>
            <a:r>
              <a:rPr lang="en-US" sz="1200">
                <a:latin typeface="Courier New" pitchFamily="49" charset="0"/>
              </a:rPr>
              <a:t>...</a:t>
            </a:r>
          </a:p>
        </p:txBody>
      </p:sp>
      <p:sp>
        <p:nvSpPr>
          <p:cNvPr id="5" name="Double Bracket 4"/>
          <p:cNvSpPr/>
          <p:nvPr/>
        </p:nvSpPr>
        <p:spPr>
          <a:xfrm>
            <a:off x="7620000" y="2819400"/>
            <a:ext cx="1600200" cy="1143000"/>
          </a:xfrm>
          <a:prstGeom prst="bracketPair">
            <a:avLst>
              <a:gd name="adj" fmla="val 698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743200" y="2543175"/>
            <a:ext cx="2057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urier New" pitchFamily="49" charset="0"/>
              </a:rPr>
              <a:t># free      : 4</a:t>
            </a:r>
          </a:p>
          <a:p>
            <a:r>
              <a:rPr lang="en-US" sz="1200">
                <a:latin typeface="Courier New" pitchFamily="49" charset="0"/>
              </a:rPr>
              <a:t>YOUR_NAME   :-1</a:t>
            </a:r>
          </a:p>
          <a:p>
            <a:r>
              <a:rPr lang="en-US" sz="1200">
                <a:latin typeface="Courier New" pitchFamily="49" charset="0"/>
              </a:rPr>
              <a:t>MISSPELLED  : 1</a:t>
            </a:r>
          </a:p>
          <a:p>
            <a:r>
              <a:rPr lang="en-US" sz="1200">
                <a:latin typeface="Courier New" pitchFamily="49" charset="0"/>
              </a:rPr>
              <a:t>FROM_FRIEND :-3</a:t>
            </a:r>
          </a:p>
          <a:p>
            <a:r>
              <a:rPr lang="en-US" sz="1200">
                <a:latin typeface="Courier New" pitchFamily="49" charset="0"/>
              </a:rPr>
              <a:t>...</a:t>
            </a:r>
          </a:p>
        </p:txBody>
      </p:sp>
      <p:sp>
        <p:nvSpPr>
          <p:cNvPr id="7" name="Double Bracket 6"/>
          <p:cNvSpPr/>
          <p:nvPr/>
        </p:nvSpPr>
        <p:spPr>
          <a:xfrm>
            <a:off x="2743200" y="2438400"/>
            <a:ext cx="1600200" cy="1143000"/>
          </a:xfrm>
          <a:prstGeom prst="bracketPair">
            <a:avLst>
              <a:gd name="adj" fmla="val 698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488" name="Picture 2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3200400"/>
            <a:ext cx="2730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24600" y="3276600"/>
            <a:ext cx="9667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Line 7"/>
          <p:cNvSpPr>
            <a:spLocks noChangeShapeType="1"/>
          </p:cNvSpPr>
          <p:nvPr/>
        </p:nvSpPr>
        <p:spPr bwMode="auto">
          <a:xfrm flipH="1" flipV="1">
            <a:off x="4876800" y="3352800"/>
            <a:ext cx="838200" cy="137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 flipV="1">
            <a:off x="5715000" y="3657600"/>
            <a:ext cx="381000" cy="10668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5" name="Picture 1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53200" y="5334000"/>
            <a:ext cx="9667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5715000" y="4724400"/>
            <a:ext cx="990600" cy="3810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7772400" y="5308600"/>
            <a:ext cx="2057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ourier New" pitchFamily="49" charset="0"/>
              </a:rPr>
              <a:t># free      : 0</a:t>
            </a:r>
          </a:p>
          <a:p>
            <a:r>
              <a:rPr lang="en-US" sz="1200">
                <a:latin typeface="Courier New" pitchFamily="49" charset="0"/>
              </a:rPr>
              <a:t>YOUR_NAME   : 1</a:t>
            </a:r>
          </a:p>
          <a:p>
            <a:r>
              <a:rPr lang="en-US" sz="1200">
                <a:latin typeface="Courier New" pitchFamily="49" charset="0"/>
              </a:rPr>
              <a:t>MISSPELLED  : 1</a:t>
            </a:r>
          </a:p>
          <a:p>
            <a:r>
              <a:rPr lang="en-US" sz="1200">
                <a:latin typeface="Courier New" pitchFamily="49" charset="0"/>
              </a:rPr>
              <a:t>FROM_FRIEND : 1</a:t>
            </a:r>
          </a:p>
          <a:p>
            <a:r>
              <a:rPr lang="en-US" sz="1200">
                <a:latin typeface="Courier New" pitchFamily="49" charset="0"/>
              </a:rPr>
              <a:t>...</a:t>
            </a:r>
          </a:p>
        </p:txBody>
      </p:sp>
      <p:sp>
        <p:nvSpPr>
          <p:cNvPr id="17" name="Double Bracket 16"/>
          <p:cNvSpPr/>
          <p:nvPr/>
        </p:nvSpPr>
        <p:spPr>
          <a:xfrm>
            <a:off x="7772400" y="5257800"/>
            <a:ext cx="1600200" cy="1143000"/>
          </a:xfrm>
          <a:prstGeom prst="bracketPair">
            <a:avLst>
              <a:gd name="adj" fmla="val 698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96" name="TextBox 17"/>
          <p:cNvSpPr txBox="1">
            <a:spLocks noChangeArrowheads="1"/>
          </p:cNvSpPr>
          <p:nvPr/>
        </p:nvSpPr>
        <p:spPr bwMode="auto">
          <a:xfrm>
            <a:off x="1905000" y="5715000"/>
            <a:ext cx="3048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/>
              <a:t>Dot product            positive means the positive class</a:t>
            </a:r>
          </a:p>
        </p:txBody>
      </p:sp>
      <p:pic>
        <p:nvPicPr>
          <p:cNvPr id="20497" name="Picture 1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6600" y="5791200"/>
            <a:ext cx="533400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1" grpId="0" animBg="1"/>
      <p:bldP spid="14" grpId="0" animBg="1"/>
      <p:bldP spid="16" grpId="0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Rules</a:t>
            </a:r>
          </a:p>
        </p:txBody>
      </p:sp>
      <p:pic>
        <p:nvPicPr>
          <p:cNvPr id="5" name="Picture 2" descr="C:\Users\Dan\Dropbox\Office\CS 188\Ketrina Art\Perceptron\DecisionRule.png"/>
          <p:cNvPicPr>
            <a:picLocks noChangeAspect="1" noChangeArrowheads="1"/>
          </p:cNvPicPr>
          <p:nvPr/>
        </p:nvPicPr>
        <p:blipFill>
          <a:blip r:embed="rId2" cstate="print"/>
          <a:srcRect b="53537"/>
          <a:stretch>
            <a:fillRect/>
          </a:stretch>
        </p:blipFill>
        <p:spPr bwMode="auto">
          <a:xfrm>
            <a:off x="1279440" y="2133600"/>
            <a:ext cx="9464760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Binary Decision Rule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/>
              <a:t>In the space of feature vectors</a:t>
            </a:r>
          </a:p>
          <a:p>
            <a:pPr lvl="1" eaLnBrk="1" hangingPunct="1"/>
            <a:r>
              <a:rPr lang="en-US" sz="2400"/>
              <a:t>Examples are points</a:t>
            </a:r>
          </a:p>
          <a:p>
            <a:pPr lvl="1" eaLnBrk="1" hangingPunct="1"/>
            <a:r>
              <a:rPr lang="en-US" sz="2400"/>
              <a:t>Any weight vector is a hyperplane</a:t>
            </a:r>
          </a:p>
          <a:p>
            <a:pPr lvl="1" eaLnBrk="1" hangingPunct="1"/>
            <a:r>
              <a:rPr lang="en-US" sz="2400"/>
              <a:t>One side corresponds to Y=+1</a:t>
            </a:r>
          </a:p>
          <a:p>
            <a:pPr lvl="1" eaLnBrk="1" hangingPunct="1"/>
            <a:r>
              <a:rPr lang="en-US" sz="2400"/>
              <a:t>Other corresponds to Y=-1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600200" y="4724400"/>
            <a:ext cx="16764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BIAS  : -3</a:t>
            </a:r>
          </a:p>
          <a:p>
            <a:r>
              <a:rPr lang="en-US">
                <a:latin typeface="Courier New" pitchFamily="49" charset="0"/>
              </a:rPr>
              <a:t>free  :  4</a:t>
            </a:r>
          </a:p>
          <a:p>
            <a:r>
              <a:rPr lang="en-US">
                <a:latin typeface="Courier New" pitchFamily="49" charset="0"/>
              </a:rPr>
              <a:t>money :  2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21509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4111625"/>
            <a:ext cx="2921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6400800" y="5638800"/>
            <a:ext cx="236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 flipV="1">
            <a:off x="6400800" y="3505200"/>
            <a:ext cx="0" cy="213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6248400" y="5638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7315200" y="5638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6096000" y="542448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6096000" y="45720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6096000" y="359568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8229600" y="5729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free</a:t>
            </a: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 rot="-5400000">
            <a:off x="5212557" y="3474243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money</a:t>
            </a:r>
          </a:p>
        </p:txBody>
      </p:sp>
      <p:pic>
        <p:nvPicPr>
          <p:cNvPr id="47106" name="Picture 2" descr="C:\Users\Dan\Dropbox\Office\CS 188\Ketrina Art\Perceptron\DecisionRule.png"/>
          <p:cNvPicPr>
            <a:picLocks noChangeAspect="1" noChangeArrowheads="1"/>
          </p:cNvPicPr>
          <p:nvPr/>
        </p:nvPicPr>
        <p:blipFill>
          <a:blip r:embed="rId5" cstate="print"/>
          <a:srcRect b="53537"/>
          <a:stretch>
            <a:fillRect/>
          </a:stretch>
        </p:blipFill>
        <p:spPr bwMode="auto">
          <a:xfrm>
            <a:off x="5943600" y="1447800"/>
            <a:ext cx="5638800" cy="1861298"/>
          </a:xfrm>
          <a:prstGeom prst="rect">
            <a:avLst/>
          </a:prstGeom>
          <a:noFill/>
        </p:spPr>
      </p:pic>
      <p:sp>
        <p:nvSpPr>
          <p:cNvPr id="22" name="Line 7">
            <a:extLst>
              <a:ext uri="{FF2B5EF4-FFF2-40B4-BE49-F238E27FC236}">
                <a16:creationId xmlns:a16="http://schemas.microsoft.com/office/drawing/2014/main" id="{B196B16F-A591-694A-8AB6-4F4106B282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91858" y="4827563"/>
            <a:ext cx="1554788" cy="77471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Binary Decision Rule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/>
              <a:t>In the space of feature vectors</a:t>
            </a:r>
          </a:p>
          <a:p>
            <a:pPr lvl="1" eaLnBrk="1" hangingPunct="1"/>
            <a:r>
              <a:rPr lang="en-US" sz="2400"/>
              <a:t>Examples are points</a:t>
            </a:r>
          </a:p>
          <a:p>
            <a:pPr lvl="1" eaLnBrk="1" hangingPunct="1"/>
            <a:r>
              <a:rPr lang="en-US" sz="2400"/>
              <a:t>Any weight vector is a hyperplane</a:t>
            </a:r>
          </a:p>
          <a:p>
            <a:pPr lvl="1" eaLnBrk="1" hangingPunct="1"/>
            <a:r>
              <a:rPr lang="en-US" sz="2400"/>
              <a:t>One side corresponds to Y=+1</a:t>
            </a:r>
          </a:p>
          <a:p>
            <a:pPr lvl="1" eaLnBrk="1" hangingPunct="1"/>
            <a:r>
              <a:rPr lang="en-US" sz="2400"/>
              <a:t>Other corresponds to Y=-1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600200" y="4724400"/>
            <a:ext cx="16764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BIAS  : -3</a:t>
            </a:r>
          </a:p>
          <a:p>
            <a:r>
              <a:rPr lang="en-US">
                <a:latin typeface="Courier New" pitchFamily="49" charset="0"/>
              </a:rPr>
              <a:t>free  :  4</a:t>
            </a:r>
          </a:p>
          <a:p>
            <a:r>
              <a:rPr lang="en-US">
                <a:latin typeface="Courier New" pitchFamily="49" charset="0"/>
              </a:rPr>
              <a:t>money :  2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21509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4111625"/>
            <a:ext cx="2921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6400800" y="5638800"/>
            <a:ext cx="236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 flipV="1">
            <a:off x="6400800" y="3505200"/>
            <a:ext cx="0" cy="213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6248400" y="5638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7315200" y="5638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6096000" y="542448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6096000" y="45720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6096000" y="359568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27661" name="Freeform 13"/>
          <p:cNvSpPr>
            <a:spLocks/>
          </p:cNvSpPr>
          <p:nvPr/>
        </p:nvSpPr>
        <p:spPr bwMode="auto">
          <a:xfrm rot="-1185043">
            <a:off x="5791200" y="3962400"/>
            <a:ext cx="1117600" cy="2363788"/>
          </a:xfrm>
          <a:custGeom>
            <a:avLst/>
            <a:gdLst>
              <a:gd name="T0" fmla="*/ 2147483647 w 1510"/>
              <a:gd name="T1" fmla="*/ 0 h 1197"/>
              <a:gd name="T2" fmla="*/ 2147483647 w 1510"/>
              <a:gd name="T3" fmla="*/ 2147483647 h 1197"/>
              <a:gd name="T4" fmla="*/ 2147483647 w 1510"/>
              <a:gd name="T5" fmla="*/ 2147483647 h 1197"/>
              <a:gd name="T6" fmla="*/ 0 w 1510"/>
              <a:gd name="T7" fmla="*/ 2147483647 h 1197"/>
              <a:gd name="T8" fmla="*/ 2147483647 w 1510"/>
              <a:gd name="T9" fmla="*/ 0 h 11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10"/>
              <a:gd name="T16" fmla="*/ 0 h 1197"/>
              <a:gd name="T17" fmla="*/ 1510 w 1510"/>
              <a:gd name="T18" fmla="*/ 1197 h 11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0" h="1197">
                <a:moveTo>
                  <a:pt x="1139" y="0"/>
                </a:moveTo>
                <a:lnTo>
                  <a:pt x="1510" y="1197"/>
                </a:lnTo>
                <a:lnTo>
                  <a:pt x="77" y="1101"/>
                </a:lnTo>
                <a:lnTo>
                  <a:pt x="0" y="378"/>
                </a:lnTo>
                <a:lnTo>
                  <a:pt x="1139" y="0"/>
                </a:lnTo>
                <a:close/>
              </a:path>
            </a:pathLst>
          </a:custGeom>
          <a:gradFill rotWithShape="1">
            <a:gsLst>
              <a:gs pos="0">
                <a:srgbClr val="003B00">
                  <a:alpha val="0"/>
                </a:srgbClr>
              </a:gs>
              <a:gs pos="100000">
                <a:srgbClr val="008000">
                  <a:alpha val="50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 rot="-646224">
            <a:off x="6446838" y="3852863"/>
            <a:ext cx="647700" cy="2309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8229600" y="5729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free</a:t>
            </a: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 rot="-5400000">
            <a:off x="5212557" y="3474243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money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7010400" y="41148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+1 = SPAM</a:t>
            </a: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4724400" y="55626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-1 = HAM</a:t>
            </a:r>
          </a:p>
        </p:txBody>
      </p:sp>
      <p:pic>
        <p:nvPicPr>
          <p:cNvPr id="27667" name="Picture 1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6248400"/>
            <a:ext cx="12192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2" descr="C:\Users\Dan\Dropbox\Office\CS 188\Ketrina Art\Perceptron\DecisionRule.png"/>
          <p:cNvPicPr>
            <a:picLocks noChangeAspect="1" noChangeArrowheads="1"/>
          </p:cNvPicPr>
          <p:nvPr/>
        </p:nvPicPr>
        <p:blipFill>
          <a:blip r:embed="rId7" cstate="print"/>
          <a:srcRect b="53537"/>
          <a:stretch>
            <a:fillRect/>
          </a:stretch>
        </p:blipFill>
        <p:spPr bwMode="auto">
          <a:xfrm>
            <a:off x="5943600" y="1447800"/>
            <a:ext cx="5638800" cy="18612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863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1" grpId="0" animBg="1"/>
      <p:bldP spid="27665" grpId="0"/>
      <p:bldP spid="2766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 Updates</a:t>
            </a:r>
          </a:p>
        </p:txBody>
      </p:sp>
      <p:pic>
        <p:nvPicPr>
          <p:cNvPr id="93186" name="Picture 2" descr="C:\Users\Dan\Dropbox\Office\CS 188\Ketrina Art\Perceptron\WeightUpdat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739900"/>
            <a:ext cx="7772400" cy="38719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Learning: Binary Perceptron</a:t>
            </a:r>
          </a:p>
        </p:txBody>
      </p:sp>
      <p:sp>
        <p:nvSpPr>
          <p:cNvPr id="135373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638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Start with weights = 0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For each training instance: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Classify with current weights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If correct (i.e., y=y*), no change!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If wrong: adjust the weight vector</a:t>
            </a:r>
          </a:p>
        </p:txBody>
      </p:sp>
      <p:pic>
        <p:nvPicPr>
          <p:cNvPr id="19" name="Picture 2" descr="C:\Users\Dan\Dropbox\Office\CS 188\Ketrina Art\Perceptron\PerceptronUpdate.png"/>
          <p:cNvPicPr>
            <a:picLocks noChangeAspect="1" noChangeArrowheads="1"/>
          </p:cNvPicPr>
          <p:nvPr/>
        </p:nvPicPr>
        <p:blipFill>
          <a:blip r:embed="rId3" cstate="print"/>
          <a:srcRect l="4851" r="16275" b="63380"/>
          <a:stretch>
            <a:fillRect/>
          </a:stretch>
        </p:blipFill>
        <p:spPr bwMode="auto">
          <a:xfrm>
            <a:off x="6477000" y="1219200"/>
            <a:ext cx="4800600" cy="1981200"/>
          </a:xfrm>
          <a:prstGeom prst="rect">
            <a:avLst/>
          </a:prstGeom>
          <a:noFill/>
        </p:spPr>
      </p:pic>
      <p:pic>
        <p:nvPicPr>
          <p:cNvPr id="20" name="Picture 2" descr="C:\Users\Dan\Dropbox\Office\CS 188\Ketrina Art\Perceptron\PerceptronUpdate.png"/>
          <p:cNvPicPr>
            <a:picLocks noChangeAspect="1" noChangeArrowheads="1"/>
          </p:cNvPicPr>
          <p:nvPr/>
        </p:nvPicPr>
        <p:blipFill>
          <a:blip r:embed="rId3" cstate="print"/>
          <a:srcRect l="4851" t="40845" r="16275" b="30986"/>
          <a:stretch>
            <a:fillRect/>
          </a:stretch>
        </p:blipFill>
        <p:spPr bwMode="auto">
          <a:xfrm>
            <a:off x="6477000" y="3352800"/>
            <a:ext cx="4800600" cy="1524000"/>
          </a:xfrm>
          <a:prstGeom prst="rect">
            <a:avLst/>
          </a:prstGeom>
          <a:noFill/>
        </p:spPr>
      </p:pic>
      <p:pic>
        <p:nvPicPr>
          <p:cNvPr id="21" name="Picture 2" descr="C:\Users\Dan\Dropbox\Office\CS 188\Ketrina Art\Perceptron\PerceptronUpdate.png"/>
          <p:cNvPicPr>
            <a:picLocks noChangeAspect="1" noChangeArrowheads="1"/>
          </p:cNvPicPr>
          <p:nvPr/>
        </p:nvPicPr>
        <p:blipFill>
          <a:blip r:embed="rId3" cstate="print"/>
          <a:srcRect l="4851" t="70423" r="16275"/>
          <a:stretch>
            <a:fillRect/>
          </a:stretch>
        </p:blipFill>
        <p:spPr bwMode="auto">
          <a:xfrm>
            <a:off x="6477000" y="4953000"/>
            <a:ext cx="4800600" cy="1600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0DD0D-6E5A-8B45-BE67-677E071B0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5880C90-3E90-D440-97E3-E28DF5DBB87C}"/>
              </a:ext>
            </a:extLst>
          </p:cNvPr>
          <p:cNvGrpSpPr/>
          <p:nvPr/>
        </p:nvGrpSpPr>
        <p:grpSpPr>
          <a:xfrm>
            <a:off x="6400800" y="2209800"/>
            <a:ext cx="5191200" cy="4129683"/>
            <a:chOff x="762000" y="2286000"/>
            <a:chExt cx="5191200" cy="412968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903A7B1-519D-1B49-AD38-E7DE81658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2286000"/>
              <a:ext cx="5191200" cy="21336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2AB926A-D3F7-604D-9B16-4AC7BA59197E}"/>
                </a:ext>
              </a:extLst>
            </p:cNvPr>
            <p:cNvSpPr txBox="1"/>
            <p:nvPr/>
          </p:nvSpPr>
          <p:spPr>
            <a:xfrm>
              <a:off x="1403100" y="4876800"/>
              <a:ext cx="3810000" cy="1538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dirty="0">
                  <a:solidFill>
                    <a:srgbClr val="FF0000"/>
                  </a:solidFill>
                  <a:latin typeface="Calibri" charset="0"/>
                </a:rPr>
                <a:t>Classification</a:t>
              </a:r>
            </a:p>
            <a:p>
              <a:pPr algn="ctr"/>
              <a:r>
                <a:rPr lang="en-US" sz="2400" dirty="0">
                  <a:latin typeface="Calibri" charset="0"/>
                </a:rPr>
                <a:t>learning a function with discrete output value</a:t>
              </a:r>
            </a:p>
            <a:p>
              <a:pPr algn="ctr"/>
              <a:endParaRPr 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CAAEEED-0D29-414F-935D-CB92F47D60E7}"/>
              </a:ext>
            </a:extLst>
          </p:cNvPr>
          <p:cNvGrpSpPr/>
          <p:nvPr/>
        </p:nvGrpSpPr>
        <p:grpSpPr>
          <a:xfrm>
            <a:off x="304800" y="1828800"/>
            <a:ext cx="5486400" cy="4664571"/>
            <a:chOff x="5943600" y="1905000"/>
            <a:chExt cx="5486400" cy="466457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3170B36-EE1C-F94A-A23E-52F42C4B9857}"/>
                </a:ext>
              </a:extLst>
            </p:cNvPr>
            <p:cNvSpPr txBox="1"/>
            <p:nvPr/>
          </p:nvSpPr>
          <p:spPr>
            <a:xfrm>
              <a:off x="6934200" y="4876800"/>
              <a:ext cx="3505200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dirty="0">
                  <a:solidFill>
                    <a:srgbClr val="FF0000"/>
                  </a:solidFill>
                  <a:latin typeface="Calibri" charset="0"/>
                </a:rPr>
                <a:t>Regression</a:t>
              </a:r>
              <a:r>
                <a:rPr lang="en-US" sz="2800" dirty="0">
                  <a:latin typeface="Calibri" charset="0"/>
                </a:rPr>
                <a:t> </a:t>
              </a:r>
            </a:p>
            <a:p>
              <a:pPr algn="ctr"/>
              <a:r>
                <a:rPr lang="en-US" sz="2400" dirty="0">
                  <a:latin typeface="Calibri" charset="0"/>
                </a:rPr>
                <a:t>learning a function with real-valued output value</a:t>
              </a:r>
            </a:p>
            <a:p>
              <a:pPr algn="ctr"/>
              <a:endParaRPr lang="en-US" sz="2800" dirty="0"/>
            </a:p>
          </p:txBody>
        </p:sp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BA61115E-C7AD-2F42-AB80-38EFB4EF2E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43600" y="1905000"/>
              <a:ext cx="5486400" cy="27671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780600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Learning: Binary Perceptron</a:t>
            </a:r>
          </a:p>
        </p:txBody>
      </p:sp>
      <p:sp>
        <p:nvSpPr>
          <p:cNvPr id="135373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638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Start with weights = 0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For each training instance: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Classify with current weights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If correct (i.e., y=y*), no change!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If wrong: adjust the weight vector by adding or subtracting the feature vector. Subtract if y* is -1.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22532" name="Picture 2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48122" y="1856161"/>
            <a:ext cx="2730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481647" y="3261099"/>
            <a:ext cx="219075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85975" y="5924550"/>
            <a:ext cx="25082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81322" y="2614986"/>
            <a:ext cx="73025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18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30300" y="2867025"/>
            <a:ext cx="37465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8" name="Line 7"/>
          <p:cNvSpPr>
            <a:spLocks noChangeShapeType="1"/>
          </p:cNvSpPr>
          <p:nvPr/>
        </p:nvSpPr>
        <p:spPr bwMode="auto">
          <a:xfrm flipH="1" flipV="1">
            <a:off x="8067185" y="2237161"/>
            <a:ext cx="711200" cy="21209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6" name="Line 15"/>
          <p:cNvSpPr>
            <a:spLocks noChangeShapeType="1"/>
          </p:cNvSpPr>
          <p:nvPr/>
        </p:nvSpPr>
        <p:spPr bwMode="auto">
          <a:xfrm flipH="1">
            <a:off x="7262322" y="2237161"/>
            <a:ext cx="812800" cy="1514475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7" name="Line 16"/>
          <p:cNvSpPr>
            <a:spLocks noChangeShapeType="1"/>
          </p:cNvSpPr>
          <p:nvPr/>
        </p:nvSpPr>
        <p:spPr bwMode="auto">
          <a:xfrm flipH="1" flipV="1">
            <a:off x="7262322" y="3694486"/>
            <a:ext cx="1516063" cy="663575"/>
          </a:xfrm>
          <a:prstGeom prst="line">
            <a:avLst/>
          </a:prstGeom>
          <a:noFill/>
          <a:ln w="50800">
            <a:solidFill>
              <a:srgbClr val="CC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41" name="Line 15"/>
          <p:cNvSpPr>
            <a:spLocks noChangeShapeType="1"/>
          </p:cNvSpPr>
          <p:nvPr/>
        </p:nvSpPr>
        <p:spPr bwMode="auto">
          <a:xfrm flipH="1">
            <a:off x="8811722" y="2819774"/>
            <a:ext cx="812800" cy="1514475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9" name="Freeform 13"/>
          <p:cNvSpPr>
            <a:spLocks/>
          </p:cNvSpPr>
          <p:nvPr/>
        </p:nvSpPr>
        <p:spPr bwMode="auto">
          <a:xfrm rot="-6620302">
            <a:off x="8465647" y="3450011"/>
            <a:ext cx="719138" cy="2363788"/>
          </a:xfrm>
          <a:custGeom>
            <a:avLst/>
            <a:gdLst>
              <a:gd name="T0" fmla="*/ 2147483647 w 1510"/>
              <a:gd name="T1" fmla="*/ 0 h 1197"/>
              <a:gd name="T2" fmla="*/ 2147483647 w 1510"/>
              <a:gd name="T3" fmla="*/ 2147483647 h 1197"/>
              <a:gd name="T4" fmla="*/ 2147483647 w 1510"/>
              <a:gd name="T5" fmla="*/ 2147483647 h 1197"/>
              <a:gd name="T6" fmla="*/ 0 w 1510"/>
              <a:gd name="T7" fmla="*/ 2147483647 h 1197"/>
              <a:gd name="T8" fmla="*/ 2147483647 w 1510"/>
              <a:gd name="T9" fmla="*/ 0 h 11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10"/>
              <a:gd name="T16" fmla="*/ 0 h 1197"/>
              <a:gd name="T17" fmla="*/ 1510 w 1510"/>
              <a:gd name="T18" fmla="*/ 1197 h 11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0" h="1197">
                <a:moveTo>
                  <a:pt x="1139" y="0"/>
                </a:moveTo>
                <a:lnTo>
                  <a:pt x="1510" y="1197"/>
                </a:lnTo>
                <a:lnTo>
                  <a:pt x="77" y="1101"/>
                </a:lnTo>
                <a:lnTo>
                  <a:pt x="0" y="378"/>
                </a:lnTo>
                <a:lnTo>
                  <a:pt x="1139" y="0"/>
                </a:lnTo>
                <a:close/>
              </a:path>
            </a:pathLst>
          </a:custGeom>
          <a:gradFill rotWithShape="1">
            <a:gsLst>
              <a:gs pos="0">
                <a:srgbClr val="003B00">
                  <a:alpha val="0"/>
                </a:srgbClr>
              </a:gs>
              <a:gs pos="100000">
                <a:srgbClr val="008000">
                  <a:alpha val="50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0" name="Freeform 13"/>
          <p:cNvSpPr>
            <a:spLocks/>
          </p:cNvSpPr>
          <p:nvPr/>
        </p:nvSpPr>
        <p:spPr bwMode="auto">
          <a:xfrm rot="-9428567">
            <a:off x="8840297" y="2448299"/>
            <a:ext cx="541338" cy="3132137"/>
          </a:xfrm>
          <a:custGeom>
            <a:avLst/>
            <a:gdLst>
              <a:gd name="T0" fmla="*/ 2147483647 w 1510"/>
              <a:gd name="T1" fmla="*/ 0 h 1197"/>
              <a:gd name="T2" fmla="*/ 2147483647 w 1510"/>
              <a:gd name="T3" fmla="*/ 2147483647 h 1197"/>
              <a:gd name="T4" fmla="*/ 2147483647 w 1510"/>
              <a:gd name="T5" fmla="*/ 2147483647 h 1197"/>
              <a:gd name="T6" fmla="*/ 0 w 1510"/>
              <a:gd name="T7" fmla="*/ 2147483647 h 1197"/>
              <a:gd name="T8" fmla="*/ 2147483647 w 1510"/>
              <a:gd name="T9" fmla="*/ 0 h 11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10"/>
              <a:gd name="T16" fmla="*/ 0 h 1197"/>
              <a:gd name="T17" fmla="*/ 1510 w 1510"/>
              <a:gd name="T18" fmla="*/ 1197 h 11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0" h="1197">
                <a:moveTo>
                  <a:pt x="1139" y="0"/>
                </a:moveTo>
                <a:lnTo>
                  <a:pt x="1510" y="1197"/>
                </a:lnTo>
                <a:lnTo>
                  <a:pt x="77" y="1101"/>
                </a:lnTo>
                <a:lnTo>
                  <a:pt x="0" y="378"/>
                </a:lnTo>
                <a:lnTo>
                  <a:pt x="1139" y="0"/>
                </a:lnTo>
                <a:close/>
              </a:path>
            </a:pathLst>
          </a:custGeom>
          <a:gradFill rotWithShape="1">
            <a:gsLst>
              <a:gs pos="0">
                <a:srgbClr val="003B00">
                  <a:alpha val="0"/>
                </a:srgbClr>
              </a:gs>
              <a:gs pos="100000">
                <a:srgbClr val="008000">
                  <a:alpha val="50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28CEA4-38F9-9F4A-8E0B-3FA046075DE0}"/>
              </a:ext>
            </a:extLst>
          </p:cNvPr>
          <p:cNvSpPr txBox="1"/>
          <p:nvPr/>
        </p:nvSpPr>
        <p:spPr>
          <a:xfrm>
            <a:off x="5943600" y="5664872"/>
            <a:ext cx="2600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alatino" pitchFamily="2" charset="77"/>
                <a:ea typeface="Palatino" pitchFamily="2" charset="77"/>
              </a:rPr>
              <a:t>Before: </a:t>
            </a:r>
            <a:r>
              <a:rPr lang="en-US" i="1" dirty="0">
                <a:latin typeface="Palatino" pitchFamily="2" charset="77"/>
                <a:ea typeface="Palatino" pitchFamily="2" charset="77"/>
              </a:rPr>
              <a:t>w f</a:t>
            </a:r>
          </a:p>
          <a:p>
            <a:r>
              <a:rPr lang="en-US" dirty="0">
                <a:latin typeface="Palatino" pitchFamily="2" charset="77"/>
                <a:ea typeface="Palatino" pitchFamily="2" charset="77"/>
              </a:rPr>
              <a:t>After</a:t>
            </a:r>
            <a:r>
              <a:rPr lang="en-US" i="1" dirty="0">
                <a:latin typeface="Palatino" pitchFamily="2" charset="77"/>
                <a:ea typeface="Palatino" pitchFamily="2" charset="77"/>
              </a:rPr>
              <a:t>: </a:t>
            </a:r>
            <a:r>
              <a:rPr lang="en-US" i="1" dirty="0" err="1">
                <a:latin typeface="Palatino" pitchFamily="2" charset="77"/>
                <a:ea typeface="Palatino" pitchFamily="2" charset="77"/>
              </a:rPr>
              <a:t>wf</a:t>
            </a:r>
            <a:r>
              <a:rPr lang="en-US" i="1" dirty="0">
                <a:latin typeface="Palatino" pitchFamily="2" charset="77"/>
                <a:ea typeface="Palatino" pitchFamily="2" charset="77"/>
              </a:rPr>
              <a:t> + y*f f</a:t>
            </a:r>
          </a:p>
          <a:p>
            <a:r>
              <a:rPr lang="en-US" i="1" dirty="0">
                <a:latin typeface="Palatino" pitchFamily="2" charset="77"/>
                <a:ea typeface="Palatino" pitchFamily="2" charset="77"/>
              </a:rPr>
              <a:t>f f &gt;=0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6" grpId="0" animBg="1"/>
      <p:bldP spid="31757" grpId="0" animBg="1"/>
      <p:bldP spid="31759" grpId="0" animBg="1"/>
      <p:bldP spid="31760" grpId="0" animBg="1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Examples: Perceptron</a:t>
            </a:r>
          </a:p>
        </p:txBody>
      </p:sp>
      <p:sp>
        <p:nvSpPr>
          <p:cNvPr id="1035" name="Rectangle 3"/>
          <p:cNvSpPr>
            <a:spLocks noGrp="1" noChangeArrowheads="1"/>
          </p:cNvSpPr>
          <p:nvPr>
            <p:ph idx="1"/>
          </p:nvPr>
        </p:nvSpPr>
        <p:spPr>
          <a:xfrm>
            <a:off x="4267200" y="1397001"/>
            <a:ext cx="7518400" cy="4729164"/>
          </a:xfrm>
        </p:spPr>
        <p:txBody>
          <a:bodyPr/>
          <a:lstStyle/>
          <a:p>
            <a:pPr eaLnBrk="1" hangingPunct="1"/>
            <a:r>
              <a:rPr lang="en-US" dirty="0"/>
              <a:t>Separable Case</a:t>
            </a:r>
          </a:p>
        </p:txBody>
      </p:sp>
      <p:graphicFrame>
        <p:nvGraphicFramePr>
          <p:cNvPr id="1383428" name="Object 4"/>
          <p:cNvGraphicFramePr>
            <a:graphicFrameLocks noChangeAspect="1"/>
          </p:cNvGraphicFramePr>
          <p:nvPr/>
        </p:nvGraphicFramePr>
        <p:xfrm>
          <a:off x="3636963" y="2078038"/>
          <a:ext cx="4791075" cy="374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" name="Photo Editor Photo" r:id="rId4" imgW="4791744" imgH="3742857" progId="MSPhotoEd.3">
                  <p:embed/>
                </p:oleObj>
              </mc:Choice>
              <mc:Fallback>
                <p:oleObj name="Photo Editor Photo" r:id="rId4" imgW="4791744" imgH="3742857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6963" y="2078038"/>
                        <a:ext cx="4791075" cy="374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3429" name="Object 5"/>
          <p:cNvGraphicFramePr>
            <a:graphicFrameLocks noChangeAspect="1"/>
          </p:cNvGraphicFramePr>
          <p:nvPr/>
        </p:nvGraphicFramePr>
        <p:xfrm>
          <a:off x="3681413" y="2095500"/>
          <a:ext cx="4752975" cy="370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" name="Photo Editor Photo" r:id="rId6" imgW="4753639" imgH="3704762" progId="MSPhotoEd.3">
                  <p:embed/>
                </p:oleObj>
              </mc:Choice>
              <mc:Fallback>
                <p:oleObj name="Photo Editor Photo" r:id="rId6" imgW="4753639" imgH="3704762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1413" y="2095500"/>
                        <a:ext cx="4752975" cy="370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3430" name="Object 6"/>
          <p:cNvGraphicFramePr>
            <a:graphicFrameLocks noChangeAspect="1"/>
          </p:cNvGraphicFramePr>
          <p:nvPr/>
        </p:nvGraphicFramePr>
        <p:xfrm>
          <a:off x="3648075" y="2066925"/>
          <a:ext cx="4752975" cy="378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1" name="Photo Editor Photo" r:id="rId8" imgW="4753639" imgH="3780952" progId="MSPhotoEd.3">
                  <p:embed/>
                </p:oleObj>
              </mc:Choice>
              <mc:Fallback>
                <p:oleObj name="Photo Editor Photo" r:id="rId8" imgW="4753639" imgH="3780952" progId="MSPhotoEd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5" y="2066925"/>
                        <a:ext cx="4752975" cy="378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3431" name="Object 7"/>
          <p:cNvGraphicFramePr>
            <a:graphicFrameLocks noChangeAspect="1"/>
          </p:cNvGraphicFramePr>
          <p:nvPr/>
        </p:nvGraphicFramePr>
        <p:xfrm>
          <a:off x="3552825" y="2101850"/>
          <a:ext cx="4905375" cy="376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2" name="Photo Editor Photo" r:id="rId10" imgW="4904762" imgH="3761905" progId="MSPhotoEd.3">
                  <p:embed/>
                </p:oleObj>
              </mc:Choice>
              <mc:Fallback>
                <p:oleObj name="Photo Editor Photo" r:id="rId10" imgW="4904762" imgH="3761905" progId="MSPhotoEd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2825" y="2101850"/>
                        <a:ext cx="4905375" cy="376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3432" name="Object 8"/>
          <p:cNvGraphicFramePr>
            <a:graphicFrameLocks noChangeAspect="1"/>
          </p:cNvGraphicFramePr>
          <p:nvPr/>
        </p:nvGraphicFramePr>
        <p:xfrm>
          <a:off x="3509963" y="2095500"/>
          <a:ext cx="4943475" cy="374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3" name="Photo Editor Photo" r:id="rId12" imgW="4944165" imgH="3742857" progId="MSPhotoEd.3">
                  <p:embed/>
                </p:oleObj>
              </mc:Choice>
              <mc:Fallback>
                <p:oleObj name="Photo Editor Photo" r:id="rId12" imgW="4944165" imgH="3742857" progId="MSPhotoEd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9963" y="2095500"/>
                        <a:ext cx="4943475" cy="374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3433" name="Object 9"/>
          <p:cNvGraphicFramePr>
            <a:graphicFrameLocks noChangeAspect="1"/>
          </p:cNvGraphicFramePr>
          <p:nvPr/>
        </p:nvGraphicFramePr>
        <p:xfrm>
          <a:off x="3594100" y="2074863"/>
          <a:ext cx="4848225" cy="378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4" name="Photo Editor Photo" r:id="rId14" imgW="4847619" imgH="3780952" progId="MSPhotoEd.3">
                  <p:embed/>
                </p:oleObj>
              </mc:Choice>
              <mc:Fallback>
                <p:oleObj name="Photo Editor Photo" r:id="rId14" imgW="4847619" imgH="3780952" progId="MSPhotoEd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4100" y="2074863"/>
                        <a:ext cx="4848225" cy="378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3434" name="Object 10"/>
          <p:cNvGraphicFramePr>
            <a:graphicFrameLocks noChangeAspect="1"/>
          </p:cNvGraphicFramePr>
          <p:nvPr/>
        </p:nvGraphicFramePr>
        <p:xfrm>
          <a:off x="3657600" y="2128838"/>
          <a:ext cx="4714875" cy="366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" name="Photo Editor Photo" r:id="rId16" imgW="4715533" imgH="3666667" progId="MSPhotoEd.3">
                  <p:embed/>
                </p:oleObj>
              </mc:Choice>
              <mc:Fallback>
                <p:oleObj name="Photo Editor Photo" r:id="rId16" imgW="4715533" imgH="3666667" progId="MSPhotoEd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128838"/>
                        <a:ext cx="4714875" cy="366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3435" name="Object 11"/>
          <p:cNvGraphicFramePr>
            <a:graphicFrameLocks noChangeAspect="1"/>
          </p:cNvGraphicFramePr>
          <p:nvPr/>
        </p:nvGraphicFramePr>
        <p:xfrm>
          <a:off x="3640138" y="2073275"/>
          <a:ext cx="4657725" cy="374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6" name="Photo Editor Photo" r:id="rId18" imgW="4657143" imgH="3742857" progId="MSPhotoEd.3">
                  <p:embed/>
                </p:oleObj>
              </mc:Choice>
              <mc:Fallback>
                <p:oleObj name="Photo Editor Photo" r:id="rId18" imgW="4657143" imgH="3742857" progId="MSPhotoEd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0138" y="2073275"/>
                        <a:ext cx="4657725" cy="374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Multiclass Decision Rule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/>
          <a:lstStyle/>
          <a:p>
            <a:pPr eaLnBrk="1" hangingPunct="1"/>
            <a:r>
              <a:rPr lang="en-US" sz="2400"/>
              <a:t>If we have multiple classes:</a:t>
            </a:r>
          </a:p>
          <a:p>
            <a:pPr lvl="1" eaLnBrk="1" hangingPunct="1"/>
            <a:r>
              <a:rPr lang="en-US" sz="2000"/>
              <a:t>A weight vector for each class:</a:t>
            </a:r>
          </a:p>
          <a:p>
            <a:pPr lvl="1" eaLnBrk="1" hangingPunct="1"/>
            <a:endParaRPr lang="en-US" sz="2000"/>
          </a:p>
          <a:p>
            <a:pPr lvl="1" eaLnBrk="1" hangingPunct="1"/>
            <a:endParaRPr lang="en-US" sz="2000"/>
          </a:p>
          <a:p>
            <a:pPr lvl="1" eaLnBrk="1" hangingPunct="1"/>
            <a:r>
              <a:rPr lang="en-US" sz="2000"/>
              <a:t>Score (activation) of a class y:</a:t>
            </a:r>
          </a:p>
          <a:p>
            <a:pPr lvl="1" eaLnBrk="1" hangingPunct="1"/>
            <a:endParaRPr lang="en-US" sz="2000"/>
          </a:p>
          <a:p>
            <a:pPr lvl="1" eaLnBrk="1" hangingPunct="1"/>
            <a:endParaRPr lang="en-US" sz="2000"/>
          </a:p>
          <a:p>
            <a:pPr lvl="1" eaLnBrk="1" hangingPunct="1"/>
            <a:endParaRPr lang="en-US" sz="1100"/>
          </a:p>
          <a:p>
            <a:pPr lvl="1" eaLnBrk="1" hangingPunct="1"/>
            <a:r>
              <a:rPr lang="en-US" sz="2000"/>
              <a:t>Prediction highest score wins</a:t>
            </a:r>
          </a:p>
        </p:txBody>
      </p:sp>
      <p:pic>
        <p:nvPicPr>
          <p:cNvPr id="23" name="Picture 2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05000" y="3733800"/>
            <a:ext cx="14192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696200" y="3706813"/>
            <a:ext cx="2286000" cy="2209800"/>
            <a:chOff x="3648" y="1104"/>
            <a:chExt cx="1440" cy="1392"/>
          </a:xfrm>
        </p:grpSpPr>
        <p:sp>
          <p:nvSpPr>
            <p:cNvPr id="23570" name="Freeform 6"/>
            <p:cNvSpPr>
              <a:spLocks/>
            </p:cNvSpPr>
            <p:nvPr/>
          </p:nvSpPr>
          <p:spPr bwMode="auto">
            <a:xfrm>
              <a:off x="3792" y="1104"/>
              <a:ext cx="1104" cy="528"/>
            </a:xfrm>
            <a:custGeom>
              <a:avLst/>
              <a:gdLst>
                <a:gd name="T0" fmla="*/ 0 w 1104"/>
                <a:gd name="T1" fmla="*/ 528 h 528"/>
                <a:gd name="T2" fmla="*/ 96 w 1104"/>
                <a:gd name="T3" fmla="*/ 96 h 528"/>
                <a:gd name="T4" fmla="*/ 720 w 1104"/>
                <a:gd name="T5" fmla="*/ 0 h 528"/>
                <a:gd name="T6" fmla="*/ 1104 w 1104"/>
                <a:gd name="T7" fmla="*/ 288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4"/>
                <a:gd name="T13" fmla="*/ 0 h 528"/>
                <a:gd name="T14" fmla="*/ 1104 w 1104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4" h="528">
                  <a:moveTo>
                    <a:pt x="0" y="528"/>
                  </a:moveTo>
                  <a:lnTo>
                    <a:pt x="96" y="96"/>
                  </a:lnTo>
                  <a:lnTo>
                    <a:pt x="720" y="0"/>
                  </a:lnTo>
                  <a:lnTo>
                    <a:pt x="1104" y="288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99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1" name="Freeform 7"/>
            <p:cNvSpPr>
              <a:spLocks/>
            </p:cNvSpPr>
            <p:nvPr/>
          </p:nvSpPr>
          <p:spPr bwMode="auto">
            <a:xfrm>
              <a:off x="4512" y="1392"/>
              <a:ext cx="576" cy="1008"/>
            </a:xfrm>
            <a:custGeom>
              <a:avLst/>
              <a:gdLst>
                <a:gd name="T0" fmla="*/ 384 w 576"/>
                <a:gd name="T1" fmla="*/ 0 h 1008"/>
                <a:gd name="T2" fmla="*/ 576 w 576"/>
                <a:gd name="T3" fmla="*/ 432 h 1008"/>
                <a:gd name="T4" fmla="*/ 432 w 576"/>
                <a:gd name="T5" fmla="*/ 960 h 1008"/>
                <a:gd name="T6" fmla="*/ 0 w 576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1008"/>
                <a:gd name="T14" fmla="*/ 576 w 576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1008">
                  <a:moveTo>
                    <a:pt x="384" y="0"/>
                  </a:moveTo>
                  <a:lnTo>
                    <a:pt x="576" y="432"/>
                  </a:lnTo>
                  <a:lnTo>
                    <a:pt x="432" y="960"/>
                  </a:lnTo>
                  <a:lnTo>
                    <a:pt x="0" y="1008"/>
                  </a:lnTo>
                </a:path>
              </a:pathLst>
            </a:custGeom>
            <a:gradFill rotWithShape="0">
              <a:gsLst>
                <a:gs pos="0">
                  <a:srgbClr val="FF99CC"/>
                </a:gs>
                <a:gs pos="100000">
                  <a:srgbClr val="FFFFFF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2" name="Freeform 8"/>
            <p:cNvSpPr>
              <a:spLocks/>
            </p:cNvSpPr>
            <p:nvPr/>
          </p:nvSpPr>
          <p:spPr bwMode="auto">
            <a:xfrm>
              <a:off x="3648" y="1632"/>
              <a:ext cx="864" cy="864"/>
            </a:xfrm>
            <a:custGeom>
              <a:avLst/>
              <a:gdLst>
                <a:gd name="T0" fmla="*/ 144 w 864"/>
                <a:gd name="T1" fmla="*/ 0 h 864"/>
                <a:gd name="T2" fmla="*/ 0 w 864"/>
                <a:gd name="T3" fmla="*/ 384 h 864"/>
                <a:gd name="T4" fmla="*/ 480 w 864"/>
                <a:gd name="T5" fmla="*/ 864 h 864"/>
                <a:gd name="T6" fmla="*/ 864 w 864"/>
                <a:gd name="T7" fmla="*/ 768 h 8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864"/>
                <a:gd name="T14" fmla="*/ 864 w 864"/>
                <a:gd name="T15" fmla="*/ 864 h 8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864">
                  <a:moveTo>
                    <a:pt x="144" y="0"/>
                  </a:moveTo>
                  <a:lnTo>
                    <a:pt x="0" y="384"/>
                  </a:lnTo>
                  <a:lnTo>
                    <a:pt x="480" y="864"/>
                  </a:lnTo>
                  <a:lnTo>
                    <a:pt x="864" y="768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CCFF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3" name="Freeform 9"/>
            <p:cNvSpPr>
              <a:spLocks/>
            </p:cNvSpPr>
            <p:nvPr/>
          </p:nvSpPr>
          <p:spPr bwMode="auto">
            <a:xfrm>
              <a:off x="3792" y="1392"/>
              <a:ext cx="1104" cy="384"/>
            </a:xfrm>
            <a:custGeom>
              <a:avLst/>
              <a:gdLst>
                <a:gd name="T0" fmla="*/ 0 w 1104"/>
                <a:gd name="T1" fmla="*/ 240 h 384"/>
                <a:gd name="T2" fmla="*/ 624 w 1104"/>
                <a:gd name="T3" fmla="*/ 384 h 384"/>
                <a:gd name="T4" fmla="*/ 1104 w 1104"/>
                <a:gd name="T5" fmla="*/ 0 h 384"/>
                <a:gd name="T6" fmla="*/ 0 60000 65536"/>
                <a:gd name="T7" fmla="*/ 0 60000 65536"/>
                <a:gd name="T8" fmla="*/ 0 60000 65536"/>
                <a:gd name="T9" fmla="*/ 0 w 1104"/>
                <a:gd name="T10" fmla="*/ 0 h 384"/>
                <a:gd name="T11" fmla="*/ 1104 w 1104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4" h="384">
                  <a:moveTo>
                    <a:pt x="0" y="240"/>
                  </a:moveTo>
                  <a:lnTo>
                    <a:pt x="624" y="384"/>
                  </a:lnTo>
                  <a:lnTo>
                    <a:pt x="1104" y="0"/>
                  </a:lnTo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4" name="Freeform 10"/>
            <p:cNvSpPr>
              <a:spLocks/>
            </p:cNvSpPr>
            <p:nvPr/>
          </p:nvSpPr>
          <p:spPr bwMode="auto">
            <a:xfrm>
              <a:off x="4416" y="1392"/>
              <a:ext cx="480" cy="1008"/>
            </a:xfrm>
            <a:custGeom>
              <a:avLst/>
              <a:gdLst>
                <a:gd name="T0" fmla="*/ 480 w 480"/>
                <a:gd name="T1" fmla="*/ 0 h 1008"/>
                <a:gd name="T2" fmla="*/ 0 w 480"/>
                <a:gd name="T3" fmla="*/ 384 h 1008"/>
                <a:gd name="T4" fmla="*/ 96 w 480"/>
                <a:gd name="T5" fmla="*/ 1008 h 1008"/>
                <a:gd name="T6" fmla="*/ 0 60000 65536"/>
                <a:gd name="T7" fmla="*/ 0 60000 65536"/>
                <a:gd name="T8" fmla="*/ 0 60000 65536"/>
                <a:gd name="T9" fmla="*/ 0 w 480"/>
                <a:gd name="T10" fmla="*/ 0 h 1008"/>
                <a:gd name="T11" fmla="*/ 480 w 480"/>
                <a:gd name="T12" fmla="*/ 1008 h 10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1008">
                  <a:moveTo>
                    <a:pt x="480" y="0"/>
                  </a:moveTo>
                  <a:lnTo>
                    <a:pt x="0" y="384"/>
                  </a:lnTo>
                  <a:lnTo>
                    <a:pt x="96" y="1008"/>
                  </a:lnTo>
                </a:path>
              </a:pathLst>
            </a:custGeom>
            <a:gradFill rotWithShape="0">
              <a:gsLst>
                <a:gs pos="0">
                  <a:srgbClr val="FF99CC"/>
                </a:gs>
                <a:gs pos="100000">
                  <a:srgbClr val="FFCFE7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5" name="Freeform 11"/>
            <p:cNvSpPr>
              <a:spLocks/>
            </p:cNvSpPr>
            <p:nvPr/>
          </p:nvSpPr>
          <p:spPr bwMode="auto">
            <a:xfrm>
              <a:off x="3792" y="1632"/>
              <a:ext cx="720" cy="768"/>
            </a:xfrm>
            <a:custGeom>
              <a:avLst/>
              <a:gdLst>
                <a:gd name="T0" fmla="*/ 0 w 720"/>
                <a:gd name="T1" fmla="*/ 0 h 768"/>
                <a:gd name="T2" fmla="*/ 624 w 720"/>
                <a:gd name="T3" fmla="*/ 144 h 768"/>
                <a:gd name="T4" fmla="*/ 720 w 720"/>
                <a:gd name="T5" fmla="*/ 768 h 768"/>
                <a:gd name="T6" fmla="*/ 0 60000 65536"/>
                <a:gd name="T7" fmla="*/ 0 60000 65536"/>
                <a:gd name="T8" fmla="*/ 0 60000 65536"/>
                <a:gd name="T9" fmla="*/ 0 w 720"/>
                <a:gd name="T10" fmla="*/ 0 h 768"/>
                <a:gd name="T11" fmla="*/ 720 w 720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768">
                  <a:moveTo>
                    <a:pt x="0" y="0"/>
                  </a:moveTo>
                  <a:lnTo>
                    <a:pt x="624" y="144"/>
                  </a:lnTo>
                  <a:lnTo>
                    <a:pt x="720" y="768"/>
                  </a:lnTo>
                </a:path>
              </a:pathLst>
            </a:custGeom>
            <a:gradFill rotWithShape="0">
              <a:gsLst>
                <a:gs pos="0">
                  <a:srgbClr val="DFEFFF"/>
                </a:gs>
                <a:gs pos="100000">
                  <a:srgbClr val="99CCFF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4" name="Picture 2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28800" y="5181600"/>
            <a:ext cx="33528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2400" y="3402013"/>
            <a:ext cx="15240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5459413"/>
            <a:ext cx="81915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53600" y="5307013"/>
            <a:ext cx="81915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2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905000" y="2667000"/>
            <a:ext cx="46831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Line 7"/>
          <p:cNvSpPr>
            <a:spLocks noChangeShapeType="1"/>
          </p:cNvSpPr>
          <p:nvPr/>
        </p:nvSpPr>
        <p:spPr bwMode="auto">
          <a:xfrm flipH="1" flipV="1">
            <a:off x="8686800" y="3783013"/>
            <a:ext cx="2286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4" name="Line 7"/>
          <p:cNvSpPr>
            <a:spLocks noChangeShapeType="1"/>
          </p:cNvSpPr>
          <p:nvPr/>
        </p:nvSpPr>
        <p:spPr bwMode="auto">
          <a:xfrm>
            <a:off x="8915400" y="4773613"/>
            <a:ext cx="106680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5" name="Line 7"/>
          <p:cNvSpPr>
            <a:spLocks noChangeShapeType="1"/>
          </p:cNvSpPr>
          <p:nvPr/>
        </p:nvSpPr>
        <p:spPr bwMode="auto">
          <a:xfrm flipH="1">
            <a:off x="8229600" y="4773613"/>
            <a:ext cx="6858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6" name="TextBox 27"/>
          <p:cNvSpPr txBox="1">
            <a:spLocks noChangeArrowheads="1"/>
          </p:cNvSpPr>
          <p:nvPr/>
        </p:nvSpPr>
        <p:spPr bwMode="auto">
          <a:xfrm>
            <a:off x="5791200" y="6324600"/>
            <a:ext cx="6172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i="1" dirty="0"/>
              <a:t>Binary = multiclass where the negative class has weight zero</a:t>
            </a:r>
          </a:p>
        </p:txBody>
      </p:sp>
      <p:pic>
        <p:nvPicPr>
          <p:cNvPr id="23567" name="Picture 3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39200" y="3810000"/>
            <a:ext cx="338138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8" name="Picture 3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4984750"/>
            <a:ext cx="3524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9" name="Picture 3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29800" y="4800600"/>
            <a:ext cx="352425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7" name="Picture 1" descr="C:\Users\Dan\Dropbox\Office\CS 188\Ketrina Art\Perceptron\DecisionRule.png"/>
          <p:cNvPicPr>
            <a:picLocks noChangeAspect="1" noChangeArrowheads="1"/>
          </p:cNvPicPr>
          <p:nvPr/>
        </p:nvPicPr>
        <p:blipFill>
          <a:blip r:embed="rId21" cstate="print"/>
          <a:srcRect t="49442"/>
          <a:stretch>
            <a:fillRect/>
          </a:stretch>
        </p:blipFill>
        <p:spPr bwMode="auto">
          <a:xfrm>
            <a:off x="6324600" y="1378440"/>
            <a:ext cx="4648200" cy="16695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Learning: Multiclass Perceptron</a:t>
            </a:r>
          </a:p>
        </p:txBody>
      </p:sp>
      <p:sp>
        <p:nvSpPr>
          <p:cNvPr id="1353731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600200"/>
            <a:ext cx="5638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/>
              <a:t>Start with all weights = 0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Pick up training examples one by one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Predict with current weights</a:t>
            </a:r>
          </a:p>
          <a:p>
            <a:pPr eaLnBrk="1" hangingPunct="1">
              <a:lnSpc>
                <a:spcPct val="90000"/>
              </a:lnSpc>
            </a:pPr>
            <a:endParaRPr lang="en-US" sz="2400"/>
          </a:p>
          <a:p>
            <a:pPr eaLnBrk="1" hangingPunct="1">
              <a:lnSpc>
                <a:spcPct val="90000"/>
              </a:lnSpc>
            </a:pPr>
            <a:endParaRPr lang="en-US" sz="2400"/>
          </a:p>
          <a:p>
            <a:pPr eaLnBrk="1" hangingPunct="1">
              <a:lnSpc>
                <a:spcPct val="90000"/>
              </a:lnSpc>
            </a:pPr>
            <a:r>
              <a:rPr lang="en-US" sz="2400"/>
              <a:t>If correct, no change!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If wrong: lower score of wrong answer, raise score of right answer</a:t>
            </a:r>
          </a:p>
          <a:p>
            <a:pPr eaLnBrk="1" hangingPunct="1">
              <a:lnSpc>
                <a:spcPct val="90000"/>
              </a:lnSpc>
            </a:pPr>
            <a:endParaRPr lang="en-US" sz="2400"/>
          </a:p>
        </p:txBody>
      </p:sp>
      <p:pic>
        <p:nvPicPr>
          <p:cNvPr id="24" name="Picture 2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78013" y="4953000"/>
            <a:ext cx="269557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68488" y="5638800"/>
            <a:ext cx="3043237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057400" y="2971800"/>
            <a:ext cx="3663950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Line 7"/>
          <p:cNvSpPr>
            <a:spLocks noChangeShapeType="1"/>
          </p:cNvSpPr>
          <p:nvPr/>
        </p:nvSpPr>
        <p:spPr bwMode="auto">
          <a:xfrm flipH="1" flipV="1">
            <a:off x="9067800" y="2667000"/>
            <a:ext cx="304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V="1">
            <a:off x="9372600" y="3200400"/>
            <a:ext cx="12192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 flipH="1">
            <a:off x="9144000" y="3810000"/>
            <a:ext cx="228600" cy="762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6394" name="Picture 2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839200" y="2362200"/>
            <a:ext cx="43656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2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017000" y="4679950"/>
            <a:ext cx="52546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6" name="Line 13"/>
          <p:cNvSpPr>
            <a:spLocks noChangeShapeType="1"/>
          </p:cNvSpPr>
          <p:nvPr/>
        </p:nvSpPr>
        <p:spPr bwMode="auto">
          <a:xfrm flipV="1">
            <a:off x="9372600" y="3200400"/>
            <a:ext cx="76200" cy="6096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6397" name="Picture 1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448800" y="2819400"/>
            <a:ext cx="21907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3743" name="Line 15"/>
          <p:cNvSpPr>
            <a:spLocks noChangeShapeType="1"/>
          </p:cNvSpPr>
          <p:nvPr/>
        </p:nvSpPr>
        <p:spPr bwMode="auto">
          <a:xfrm flipH="1">
            <a:off x="8991600" y="2667000"/>
            <a:ext cx="76200" cy="6096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53744" name="Line 16"/>
          <p:cNvSpPr>
            <a:spLocks noChangeShapeType="1"/>
          </p:cNvSpPr>
          <p:nvPr/>
        </p:nvSpPr>
        <p:spPr bwMode="auto">
          <a:xfrm flipH="1" flipV="1">
            <a:off x="8991600" y="3276600"/>
            <a:ext cx="381000" cy="533400"/>
          </a:xfrm>
          <a:prstGeom prst="line">
            <a:avLst/>
          </a:prstGeom>
          <a:noFill/>
          <a:ln w="50800">
            <a:solidFill>
              <a:srgbClr val="CC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53745" name="Line 17"/>
          <p:cNvSpPr>
            <a:spLocks noChangeShapeType="1"/>
          </p:cNvSpPr>
          <p:nvPr/>
        </p:nvSpPr>
        <p:spPr bwMode="auto">
          <a:xfrm flipV="1">
            <a:off x="10591800" y="2590800"/>
            <a:ext cx="76200" cy="6096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53746" name="Line 18"/>
          <p:cNvSpPr>
            <a:spLocks noChangeShapeType="1"/>
          </p:cNvSpPr>
          <p:nvPr/>
        </p:nvSpPr>
        <p:spPr bwMode="auto">
          <a:xfrm flipV="1">
            <a:off x="9372600" y="2590800"/>
            <a:ext cx="1295400" cy="1219200"/>
          </a:xfrm>
          <a:prstGeom prst="line">
            <a:avLst/>
          </a:prstGeom>
          <a:noFill/>
          <a:ln w="50800">
            <a:solidFill>
              <a:srgbClr val="CC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6403" name="Picture 2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028238" y="3635375"/>
            <a:ext cx="563562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 animBg="1"/>
      <p:bldP spid="16392" grpId="0" animBg="1"/>
      <p:bldP spid="16393" grpId="0" animBg="1"/>
      <p:bldP spid="16396" grpId="0" animBg="1"/>
      <p:bldP spid="1353743" grpId="0" animBg="1"/>
      <p:bldP spid="1353744" grpId="0" animBg="1"/>
      <p:bldP spid="1353745" grpId="0" animBg="1"/>
      <p:bldP spid="135374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Multiclass Perceptron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046163" y="4568825"/>
            <a:ext cx="1905000" cy="174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BIAS  : 1</a:t>
            </a:r>
          </a:p>
          <a:p>
            <a:r>
              <a:rPr lang="en-US">
                <a:latin typeface="Courier New" pitchFamily="49" charset="0"/>
              </a:rPr>
              <a:t>win   : 0</a:t>
            </a:r>
          </a:p>
          <a:p>
            <a:r>
              <a:rPr lang="en-US">
                <a:latin typeface="Courier New" pitchFamily="49" charset="0"/>
              </a:rPr>
              <a:t>game  : 0 </a:t>
            </a:r>
          </a:p>
          <a:p>
            <a:r>
              <a:rPr lang="en-US">
                <a:latin typeface="Courier New" pitchFamily="49" charset="0"/>
              </a:rPr>
              <a:t>vote  : 0 </a:t>
            </a:r>
          </a:p>
          <a:p>
            <a:r>
              <a:rPr lang="en-US">
                <a:latin typeface="Courier New" pitchFamily="49" charset="0"/>
              </a:rPr>
              <a:t>the   : 0  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25605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82675" y="3971925"/>
            <a:ext cx="179228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5135562" y="4568825"/>
            <a:ext cx="1905000" cy="174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BIAS  : 0  </a:t>
            </a:r>
          </a:p>
          <a:p>
            <a:r>
              <a:rPr lang="en-US">
                <a:latin typeface="Courier New" pitchFamily="49" charset="0"/>
              </a:rPr>
              <a:t>win   : 0 </a:t>
            </a:r>
          </a:p>
          <a:p>
            <a:r>
              <a:rPr lang="en-US">
                <a:latin typeface="Courier New" pitchFamily="49" charset="0"/>
              </a:rPr>
              <a:t>game  : 0 </a:t>
            </a:r>
          </a:p>
          <a:p>
            <a:r>
              <a:rPr lang="en-US">
                <a:latin typeface="Courier New" pitchFamily="49" charset="0"/>
              </a:rPr>
              <a:t>vote  : 0 </a:t>
            </a:r>
          </a:p>
          <a:p>
            <a:r>
              <a:rPr lang="en-US">
                <a:latin typeface="Courier New" pitchFamily="49" charset="0"/>
              </a:rPr>
              <a:t>the   : 0  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25607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3000" y="3952875"/>
            <a:ext cx="21431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9296400" y="4575175"/>
            <a:ext cx="1905000" cy="174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BIAS  : 0 </a:t>
            </a:r>
          </a:p>
          <a:p>
            <a:r>
              <a:rPr lang="en-US">
                <a:latin typeface="Courier New" pitchFamily="49" charset="0"/>
              </a:rPr>
              <a:t>win   : 0 </a:t>
            </a:r>
          </a:p>
          <a:p>
            <a:r>
              <a:rPr lang="en-US">
                <a:latin typeface="Courier New" pitchFamily="49" charset="0"/>
              </a:rPr>
              <a:t>game  : 0 </a:t>
            </a:r>
          </a:p>
          <a:p>
            <a:r>
              <a:rPr lang="en-US">
                <a:latin typeface="Courier New" pitchFamily="49" charset="0"/>
              </a:rPr>
              <a:t>vote  : 0 </a:t>
            </a:r>
          </a:p>
          <a:p>
            <a:r>
              <a:rPr lang="en-US">
                <a:latin typeface="Courier New" pitchFamily="49" charset="0"/>
              </a:rPr>
              <a:t>the   : 0  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25609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90075" y="3952875"/>
            <a:ext cx="138271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1219200" y="1524000"/>
            <a:ext cx="289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“win the vote”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1219200" y="2147888"/>
            <a:ext cx="2895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“win the election”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1219200" y="2757488"/>
            <a:ext cx="2895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“win the game”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1D474E-ACBB-8C40-A360-6952688E8FFD}"/>
              </a:ext>
            </a:extLst>
          </p:cNvPr>
          <p:cNvSpPr txBox="1"/>
          <p:nvPr/>
        </p:nvSpPr>
        <p:spPr>
          <a:xfrm>
            <a:off x="3886200" y="1568212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[1 1 0 1 1]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73FC95-3E74-9143-BCBF-E5F1A5732D94}"/>
              </a:ext>
            </a:extLst>
          </p:cNvPr>
          <p:cNvSpPr txBox="1"/>
          <p:nvPr/>
        </p:nvSpPr>
        <p:spPr>
          <a:xfrm>
            <a:off x="2874963" y="4191001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9A5DF6-ECB2-7041-9BE8-4DC253DBF611}"/>
              </a:ext>
            </a:extLst>
          </p:cNvPr>
          <p:cNvSpPr txBox="1"/>
          <p:nvPr/>
        </p:nvSpPr>
        <p:spPr>
          <a:xfrm>
            <a:off x="7160873" y="4191001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06ECEC-E345-C049-8D2A-F0BC42F20B41}"/>
              </a:ext>
            </a:extLst>
          </p:cNvPr>
          <p:cNvSpPr txBox="1"/>
          <p:nvPr/>
        </p:nvSpPr>
        <p:spPr>
          <a:xfrm>
            <a:off x="11109325" y="417694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F858A7-52E6-3341-B517-934AC02036A5}"/>
              </a:ext>
            </a:extLst>
          </p:cNvPr>
          <p:cNvSpPr txBox="1"/>
          <p:nvPr/>
        </p:nvSpPr>
        <p:spPr>
          <a:xfrm>
            <a:off x="7035119" y="4575175"/>
            <a:ext cx="5086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  <a:p>
            <a:r>
              <a:rPr lang="en-US" dirty="0"/>
              <a:t>1</a:t>
            </a:r>
          </a:p>
          <a:p>
            <a:r>
              <a:rPr lang="en-US" dirty="0"/>
              <a:t>0</a:t>
            </a:r>
          </a:p>
          <a:p>
            <a:r>
              <a:rPr lang="en-US" dirty="0"/>
              <a:t>1</a:t>
            </a:r>
          </a:p>
          <a:p>
            <a:r>
              <a:rPr lang="en-US" dirty="0"/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0012207-B5AF-FC47-A419-CE4895FFD070}"/>
              </a:ext>
            </a:extLst>
          </p:cNvPr>
          <p:cNvSpPr txBox="1"/>
          <p:nvPr/>
        </p:nvSpPr>
        <p:spPr>
          <a:xfrm>
            <a:off x="2970213" y="4580620"/>
            <a:ext cx="5086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  <a:p>
            <a:r>
              <a:rPr lang="en-US" dirty="0"/>
              <a:t>-1</a:t>
            </a:r>
          </a:p>
          <a:p>
            <a:r>
              <a:rPr lang="en-US" dirty="0"/>
              <a:t>0</a:t>
            </a:r>
          </a:p>
          <a:p>
            <a:r>
              <a:rPr lang="en-US" dirty="0"/>
              <a:t>-1</a:t>
            </a:r>
          </a:p>
          <a:p>
            <a:r>
              <a:rPr lang="en-US" dirty="0"/>
              <a:t>-1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EB39CF-D609-5A46-91F6-4291FA30269B}"/>
              </a:ext>
            </a:extLst>
          </p:cNvPr>
          <p:cNvSpPr txBox="1"/>
          <p:nvPr/>
        </p:nvSpPr>
        <p:spPr>
          <a:xfrm>
            <a:off x="4076700" y="220349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[1 1 0 0 1]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AD721E-A0A8-024E-9E02-6369E1B12401}"/>
              </a:ext>
            </a:extLst>
          </p:cNvPr>
          <p:cNvSpPr txBox="1"/>
          <p:nvPr/>
        </p:nvSpPr>
        <p:spPr>
          <a:xfrm>
            <a:off x="3500098" y="4199493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56C6A7-88F3-C64B-B99A-F03B5F83852A}"/>
              </a:ext>
            </a:extLst>
          </p:cNvPr>
          <p:cNvSpPr txBox="1"/>
          <p:nvPr/>
        </p:nvSpPr>
        <p:spPr>
          <a:xfrm>
            <a:off x="7672727" y="417694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E6C9A4-1B8D-F547-AEBE-FBF69E2B9348}"/>
              </a:ext>
            </a:extLst>
          </p:cNvPr>
          <p:cNvSpPr txBox="1"/>
          <p:nvPr/>
        </p:nvSpPr>
        <p:spPr>
          <a:xfrm>
            <a:off x="11486130" y="4182383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CA5E6D-9CFA-FE47-9416-F34250B4DE73}"/>
              </a:ext>
            </a:extLst>
          </p:cNvPr>
          <p:cNvSpPr txBox="1"/>
          <p:nvPr/>
        </p:nvSpPr>
        <p:spPr>
          <a:xfrm>
            <a:off x="3826329" y="2827377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[1 1 1 0 1]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6854D87-515E-7C42-BAAC-E76941EF39DD}"/>
              </a:ext>
            </a:extLst>
          </p:cNvPr>
          <p:cNvSpPr txBox="1"/>
          <p:nvPr/>
        </p:nvSpPr>
        <p:spPr>
          <a:xfrm>
            <a:off x="4060033" y="4191001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9CF6C85-2AB0-5D4C-93C0-B77A2BEBC3C5}"/>
              </a:ext>
            </a:extLst>
          </p:cNvPr>
          <p:cNvSpPr txBox="1"/>
          <p:nvPr/>
        </p:nvSpPr>
        <p:spPr>
          <a:xfrm>
            <a:off x="8155442" y="4198422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54C3544-ADAA-554F-85B5-17A4DC033AC6}"/>
              </a:ext>
            </a:extLst>
          </p:cNvPr>
          <p:cNvSpPr txBox="1"/>
          <p:nvPr/>
        </p:nvSpPr>
        <p:spPr>
          <a:xfrm>
            <a:off x="4191113" y="4580618"/>
            <a:ext cx="5086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  <a:p>
            <a:r>
              <a:rPr lang="en-US" dirty="0"/>
              <a:t>0</a:t>
            </a:r>
          </a:p>
          <a:p>
            <a:r>
              <a:rPr lang="en-US" dirty="0"/>
              <a:t>1</a:t>
            </a:r>
          </a:p>
          <a:p>
            <a:r>
              <a:rPr lang="en-US" dirty="0"/>
              <a:t>-1</a:t>
            </a:r>
          </a:p>
          <a:p>
            <a:r>
              <a:rPr lang="en-US" dirty="0"/>
              <a:t>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8BF805C-433A-8B4D-B4B8-AE2D58E149E0}"/>
              </a:ext>
            </a:extLst>
          </p:cNvPr>
          <p:cNvSpPr txBox="1"/>
          <p:nvPr/>
        </p:nvSpPr>
        <p:spPr>
          <a:xfrm>
            <a:off x="8133671" y="4553693"/>
            <a:ext cx="5086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  <a:p>
            <a:r>
              <a:rPr lang="en-US" dirty="0"/>
              <a:t>0</a:t>
            </a:r>
          </a:p>
          <a:p>
            <a:r>
              <a:rPr lang="en-US" dirty="0"/>
              <a:t>-1</a:t>
            </a:r>
          </a:p>
          <a:p>
            <a:r>
              <a:rPr lang="en-US" dirty="0"/>
              <a:t>1</a:t>
            </a:r>
          </a:p>
          <a:p>
            <a:r>
              <a:rPr lang="en-US" dirty="0"/>
              <a:t>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Properties of Perceptrons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924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err="1"/>
              <a:t>Separability</a:t>
            </a:r>
            <a:r>
              <a:rPr lang="en-US" sz="2400" dirty="0"/>
              <a:t>: true if some parameters get the training set perfectly correct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Convergence: if the training is separable, perceptron will eventually converge (binary case)</a:t>
            </a:r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9310688" y="4711700"/>
            <a:ext cx="1143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6629" name="Group 5"/>
          <p:cNvGrpSpPr>
            <a:grpSpLocks/>
          </p:cNvGrpSpPr>
          <p:nvPr/>
        </p:nvGrpSpPr>
        <p:grpSpPr bwMode="auto">
          <a:xfrm>
            <a:off x="8777288" y="4787900"/>
            <a:ext cx="1981200" cy="1600200"/>
            <a:chOff x="3364" y="2169"/>
            <a:chExt cx="1248" cy="1008"/>
          </a:xfrm>
        </p:grpSpPr>
        <p:sp>
          <p:nvSpPr>
            <p:cNvPr id="26660" name="Line 6"/>
            <p:cNvSpPr>
              <a:spLocks noChangeShapeType="1"/>
            </p:cNvSpPr>
            <p:nvPr/>
          </p:nvSpPr>
          <p:spPr bwMode="auto">
            <a:xfrm>
              <a:off x="3604" y="2601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61" name="Group 7"/>
            <p:cNvGrpSpPr>
              <a:grpSpLocks/>
            </p:cNvGrpSpPr>
            <p:nvPr/>
          </p:nvGrpSpPr>
          <p:grpSpPr bwMode="auto">
            <a:xfrm>
              <a:off x="4324" y="2409"/>
              <a:ext cx="96" cy="96"/>
              <a:chOff x="5040" y="1392"/>
              <a:chExt cx="96" cy="96"/>
            </a:xfrm>
          </p:grpSpPr>
          <p:sp>
            <p:nvSpPr>
              <p:cNvPr id="26682" name="Line 8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3" name="Line 9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62" name="Line 10"/>
            <p:cNvSpPr>
              <a:spLocks noChangeShapeType="1"/>
            </p:cNvSpPr>
            <p:nvPr/>
          </p:nvSpPr>
          <p:spPr bwMode="auto">
            <a:xfrm>
              <a:off x="3604" y="2889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3" name="Line 11"/>
            <p:cNvSpPr>
              <a:spLocks noChangeShapeType="1"/>
            </p:cNvSpPr>
            <p:nvPr/>
          </p:nvSpPr>
          <p:spPr bwMode="auto">
            <a:xfrm>
              <a:off x="3988" y="2937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4" name="Line 12"/>
            <p:cNvSpPr>
              <a:spLocks noChangeShapeType="1"/>
            </p:cNvSpPr>
            <p:nvPr/>
          </p:nvSpPr>
          <p:spPr bwMode="auto">
            <a:xfrm>
              <a:off x="3364" y="2697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5" name="Line 13"/>
            <p:cNvSpPr>
              <a:spLocks noChangeShapeType="1"/>
            </p:cNvSpPr>
            <p:nvPr/>
          </p:nvSpPr>
          <p:spPr bwMode="auto">
            <a:xfrm>
              <a:off x="3604" y="2361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66" name="Group 14"/>
            <p:cNvGrpSpPr>
              <a:grpSpLocks/>
            </p:cNvGrpSpPr>
            <p:nvPr/>
          </p:nvGrpSpPr>
          <p:grpSpPr bwMode="auto">
            <a:xfrm>
              <a:off x="4420" y="2697"/>
              <a:ext cx="96" cy="96"/>
              <a:chOff x="5040" y="1392"/>
              <a:chExt cx="96" cy="96"/>
            </a:xfrm>
          </p:grpSpPr>
          <p:sp>
            <p:nvSpPr>
              <p:cNvPr id="26680" name="Line 15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1" name="Line 16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67" name="Group 17"/>
            <p:cNvGrpSpPr>
              <a:grpSpLocks/>
            </p:cNvGrpSpPr>
            <p:nvPr/>
          </p:nvGrpSpPr>
          <p:grpSpPr bwMode="auto">
            <a:xfrm>
              <a:off x="4084" y="2361"/>
              <a:ext cx="96" cy="96"/>
              <a:chOff x="5040" y="1392"/>
              <a:chExt cx="96" cy="96"/>
            </a:xfrm>
          </p:grpSpPr>
          <p:sp>
            <p:nvSpPr>
              <p:cNvPr id="26678" name="Line 18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9" name="Line 19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68" name="Group 20"/>
            <p:cNvGrpSpPr>
              <a:grpSpLocks/>
            </p:cNvGrpSpPr>
            <p:nvPr/>
          </p:nvGrpSpPr>
          <p:grpSpPr bwMode="auto">
            <a:xfrm>
              <a:off x="4132" y="2169"/>
              <a:ext cx="96" cy="96"/>
              <a:chOff x="5040" y="1392"/>
              <a:chExt cx="96" cy="96"/>
            </a:xfrm>
          </p:grpSpPr>
          <p:sp>
            <p:nvSpPr>
              <p:cNvPr id="26676" name="Line 21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7" name="Line 22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69" name="Group 23"/>
            <p:cNvGrpSpPr>
              <a:grpSpLocks/>
            </p:cNvGrpSpPr>
            <p:nvPr/>
          </p:nvGrpSpPr>
          <p:grpSpPr bwMode="auto">
            <a:xfrm>
              <a:off x="4420" y="2217"/>
              <a:ext cx="96" cy="96"/>
              <a:chOff x="5040" y="1392"/>
              <a:chExt cx="96" cy="96"/>
            </a:xfrm>
          </p:grpSpPr>
          <p:sp>
            <p:nvSpPr>
              <p:cNvPr id="26674" name="Line 24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5" name="Line 25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70" name="Group 26"/>
            <p:cNvGrpSpPr>
              <a:grpSpLocks/>
            </p:cNvGrpSpPr>
            <p:nvPr/>
          </p:nvGrpSpPr>
          <p:grpSpPr bwMode="auto">
            <a:xfrm>
              <a:off x="3652" y="3081"/>
              <a:ext cx="96" cy="96"/>
              <a:chOff x="5040" y="1392"/>
              <a:chExt cx="96" cy="96"/>
            </a:xfrm>
          </p:grpSpPr>
          <p:sp>
            <p:nvSpPr>
              <p:cNvPr id="26672" name="Line 27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3" name="Line 28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71" name="Line 29"/>
            <p:cNvSpPr>
              <a:spLocks noChangeShapeType="1"/>
            </p:cNvSpPr>
            <p:nvPr/>
          </p:nvSpPr>
          <p:spPr bwMode="auto">
            <a:xfrm>
              <a:off x="4516" y="2505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30" name="Line 30"/>
          <p:cNvSpPr>
            <a:spLocks noChangeShapeType="1"/>
          </p:cNvSpPr>
          <p:nvPr/>
        </p:nvSpPr>
        <p:spPr bwMode="auto">
          <a:xfrm>
            <a:off x="9296400" y="2108200"/>
            <a:ext cx="1143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6631" name="Group 31"/>
          <p:cNvGrpSpPr>
            <a:grpSpLocks/>
          </p:cNvGrpSpPr>
          <p:nvPr/>
        </p:nvGrpSpPr>
        <p:grpSpPr bwMode="auto">
          <a:xfrm>
            <a:off x="8763000" y="2184400"/>
            <a:ext cx="2032000" cy="1570037"/>
            <a:chOff x="1065" y="2179"/>
            <a:chExt cx="1280" cy="989"/>
          </a:xfrm>
        </p:grpSpPr>
        <p:sp>
          <p:nvSpPr>
            <p:cNvPr id="26636" name="Line 32"/>
            <p:cNvSpPr>
              <a:spLocks noChangeShapeType="1"/>
            </p:cNvSpPr>
            <p:nvPr/>
          </p:nvSpPr>
          <p:spPr bwMode="auto">
            <a:xfrm>
              <a:off x="1305" y="2611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37" name="Group 33"/>
            <p:cNvGrpSpPr>
              <a:grpSpLocks/>
            </p:cNvGrpSpPr>
            <p:nvPr/>
          </p:nvGrpSpPr>
          <p:grpSpPr bwMode="auto">
            <a:xfrm>
              <a:off x="2025" y="2419"/>
              <a:ext cx="96" cy="96"/>
              <a:chOff x="5040" y="1392"/>
              <a:chExt cx="96" cy="96"/>
            </a:xfrm>
          </p:grpSpPr>
          <p:sp>
            <p:nvSpPr>
              <p:cNvPr id="26658" name="Line 34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9" name="Line 35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38" name="Line 36"/>
            <p:cNvSpPr>
              <a:spLocks noChangeShapeType="1"/>
            </p:cNvSpPr>
            <p:nvPr/>
          </p:nvSpPr>
          <p:spPr bwMode="auto">
            <a:xfrm>
              <a:off x="1305" y="2899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9" name="Line 37"/>
            <p:cNvSpPr>
              <a:spLocks noChangeShapeType="1"/>
            </p:cNvSpPr>
            <p:nvPr/>
          </p:nvSpPr>
          <p:spPr bwMode="auto">
            <a:xfrm>
              <a:off x="1689" y="2947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0" name="Line 38"/>
            <p:cNvSpPr>
              <a:spLocks noChangeShapeType="1"/>
            </p:cNvSpPr>
            <p:nvPr/>
          </p:nvSpPr>
          <p:spPr bwMode="auto">
            <a:xfrm>
              <a:off x="1065" y="2707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1" name="Line 39"/>
            <p:cNvSpPr>
              <a:spLocks noChangeShapeType="1"/>
            </p:cNvSpPr>
            <p:nvPr/>
          </p:nvSpPr>
          <p:spPr bwMode="auto">
            <a:xfrm>
              <a:off x="1305" y="2371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42" name="Group 40"/>
            <p:cNvGrpSpPr>
              <a:grpSpLocks/>
            </p:cNvGrpSpPr>
            <p:nvPr/>
          </p:nvGrpSpPr>
          <p:grpSpPr bwMode="auto">
            <a:xfrm>
              <a:off x="2121" y="2707"/>
              <a:ext cx="96" cy="96"/>
              <a:chOff x="5040" y="1392"/>
              <a:chExt cx="96" cy="96"/>
            </a:xfrm>
          </p:grpSpPr>
          <p:sp>
            <p:nvSpPr>
              <p:cNvPr id="26656" name="Line 41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7" name="Line 42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43" name="Group 43"/>
            <p:cNvGrpSpPr>
              <a:grpSpLocks/>
            </p:cNvGrpSpPr>
            <p:nvPr/>
          </p:nvGrpSpPr>
          <p:grpSpPr bwMode="auto">
            <a:xfrm>
              <a:off x="1785" y="2371"/>
              <a:ext cx="96" cy="96"/>
              <a:chOff x="5040" y="1392"/>
              <a:chExt cx="96" cy="96"/>
            </a:xfrm>
          </p:grpSpPr>
          <p:sp>
            <p:nvSpPr>
              <p:cNvPr id="26654" name="Line 44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5" name="Line 45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44" name="Group 46"/>
            <p:cNvGrpSpPr>
              <a:grpSpLocks/>
            </p:cNvGrpSpPr>
            <p:nvPr/>
          </p:nvGrpSpPr>
          <p:grpSpPr bwMode="auto">
            <a:xfrm>
              <a:off x="1833" y="2179"/>
              <a:ext cx="96" cy="96"/>
              <a:chOff x="5040" y="1392"/>
              <a:chExt cx="96" cy="96"/>
            </a:xfrm>
          </p:grpSpPr>
          <p:sp>
            <p:nvSpPr>
              <p:cNvPr id="26652" name="Line 47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3" name="Line 48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45" name="Group 49"/>
            <p:cNvGrpSpPr>
              <a:grpSpLocks/>
            </p:cNvGrpSpPr>
            <p:nvPr/>
          </p:nvGrpSpPr>
          <p:grpSpPr bwMode="auto">
            <a:xfrm>
              <a:off x="2121" y="2227"/>
              <a:ext cx="96" cy="96"/>
              <a:chOff x="5040" y="1392"/>
              <a:chExt cx="96" cy="96"/>
            </a:xfrm>
          </p:grpSpPr>
          <p:sp>
            <p:nvSpPr>
              <p:cNvPr id="26650" name="Line 50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1" name="Line 51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46" name="Group 52"/>
            <p:cNvGrpSpPr>
              <a:grpSpLocks/>
            </p:cNvGrpSpPr>
            <p:nvPr/>
          </p:nvGrpSpPr>
          <p:grpSpPr bwMode="auto">
            <a:xfrm>
              <a:off x="2249" y="2471"/>
              <a:ext cx="96" cy="96"/>
              <a:chOff x="5040" y="1392"/>
              <a:chExt cx="96" cy="96"/>
            </a:xfrm>
          </p:grpSpPr>
          <p:sp>
            <p:nvSpPr>
              <p:cNvPr id="26648" name="Line 53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9" name="Line 54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47" name="Line 55"/>
            <p:cNvSpPr>
              <a:spLocks noChangeShapeType="1"/>
            </p:cNvSpPr>
            <p:nvPr/>
          </p:nvSpPr>
          <p:spPr bwMode="auto">
            <a:xfrm>
              <a:off x="1404" y="3168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32" name="Text Box 56"/>
          <p:cNvSpPr txBox="1">
            <a:spLocks noChangeArrowheads="1"/>
          </p:cNvSpPr>
          <p:nvPr/>
        </p:nvSpPr>
        <p:spPr bwMode="auto">
          <a:xfrm>
            <a:off x="9036050" y="1371600"/>
            <a:ext cx="184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Separable</a:t>
            </a:r>
          </a:p>
        </p:txBody>
      </p:sp>
      <p:sp>
        <p:nvSpPr>
          <p:cNvPr id="26633" name="Text Box 57"/>
          <p:cNvSpPr txBox="1">
            <a:spLocks noChangeArrowheads="1"/>
          </p:cNvSpPr>
          <p:nvPr/>
        </p:nvSpPr>
        <p:spPr bwMode="auto">
          <a:xfrm>
            <a:off x="8823325" y="3983037"/>
            <a:ext cx="2481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Non-Separable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Problems with the Perceptron</a:t>
            </a:r>
          </a:p>
        </p:txBody>
      </p:sp>
      <p:sp>
        <p:nvSpPr>
          <p:cNvPr id="135782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49530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/>
              <a:t>Noise: if the data isn’t separable, weights might thrash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Averaging weight vectors over time can help (averaged perceptron)</a:t>
            </a:r>
          </a:p>
          <a:p>
            <a:pPr lvl="1" eaLnBrk="1" hangingPunct="1">
              <a:lnSpc>
                <a:spcPct val="80000"/>
              </a:lnSpc>
            </a:pPr>
            <a:endParaRPr lang="en-US" sz="2000"/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eaLnBrk="1" hangingPunct="1">
              <a:lnSpc>
                <a:spcPct val="80000"/>
              </a:lnSpc>
            </a:pPr>
            <a:r>
              <a:rPr lang="en-US" sz="2400"/>
              <a:t>Mediocre generalization: finds a “barely” separating solution</a:t>
            </a:r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eaLnBrk="1" hangingPunct="1">
              <a:lnSpc>
                <a:spcPct val="80000"/>
              </a:lnSpc>
            </a:pPr>
            <a:r>
              <a:rPr lang="en-US" sz="2400"/>
              <a:t>Overtraining: test / held-out accuracy usually rises, then falls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Overtraining is a kind of overfitting</a:t>
            </a:r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lvl="1" eaLnBrk="1" hangingPunct="1">
              <a:lnSpc>
                <a:spcPct val="80000"/>
              </a:lnSpc>
            </a:pPr>
            <a:endParaRPr lang="en-US" sz="2000"/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eaLnBrk="1" hangingPunct="1">
              <a:lnSpc>
                <a:spcPct val="80000"/>
              </a:lnSpc>
            </a:pPr>
            <a:endParaRPr lang="en-US" sz="240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96000" y="4648200"/>
            <a:ext cx="2057400" cy="1881188"/>
            <a:chOff x="3552" y="1104"/>
            <a:chExt cx="1680" cy="1536"/>
          </a:xfrm>
        </p:grpSpPr>
        <p:sp>
          <p:nvSpPr>
            <p:cNvPr id="27739" name="Line 5"/>
            <p:cNvSpPr>
              <a:spLocks noChangeShapeType="1"/>
            </p:cNvSpPr>
            <p:nvPr/>
          </p:nvSpPr>
          <p:spPr bwMode="auto">
            <a:xfrm>
              <a:off x="3820" y="2385"/>
              <a:ext cx="13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0" name="Line 6"/>
            <p:cNvSpPr>
              <a:spLocks noChangeShapeType="1"/>
            </p:cNvSpPr>
            <p:nvPr/>
          </p:nvSpPr>
          <p:spPr bwMode="auto">
            <a:xfrm flipV="1">
              <a:off x="3820" y="1226"/>
              <a:ext cx="0" cy="115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7741" name="Picture 7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552" y="1360"/>
              <a:ext cx="132" cy="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742" name="Freeform 8"/>
            <p:cNvSpPr>
              <a:spLocks/>
            </p:cNvSpPr>
            <p:nvPr/>
          </p:nvSpPr>
          <p:spPr bwMode="auto">
            <a:xfrm>
              <a:off x="3833" y="1323"/>
              <a:ext cx="1233" cy="1049"/>
            </a:xfrm>
            <a:custGeom>
              <a:avLst/>
              <a:gdLst>
                <a:gd name="T0" fmla="*/ 0 w 1233"/>
                <a:gd name="T1" fmla="*/ 1049 h 1049"/>
                <a:gd name="T2" fmla="*/ 328 w 1233"/>
                <a:gd name="T3" fmla="*/ 198 h 1049"/>
                <a:gd name="T4" fmla="*/ 1012 w 1233"/>
                <a:gd name="T5" fmla="*/ 31 h 1049"/>
                <a:gd name="T6" fmla="*/ 1233 w 1233"/>
                <a:gd name="T7" fmla="*/ 10 h 10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33"/>
                <a:gd name="T13" fmla="*/ 0 h 1049"/>
                <a:gd name="T14" fmla="*/ 1233 w 1233"/>
                <a:gd name="T15" fmla="*/ 1049 h 10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33" h="1049">
                  <a:moveTo>
                    <a:pt x="0" y="1049"/>
                  </a:moveTo>
                  <a:cubicBezTo>
                    <a:pt x="55" y="907"/>
                    <a:pt x="160" y="367"/>
                    <a:pt x="328" y="198"/>
                  </a:cubicBezTo>
                  <a:cubicBezTo>
                    <a:pt x="496" y="29"/>
                    <a:pt x="861" y="62"/>
                    <a:pt x="1012" y="31"/>
                  </a:cubicBezTo>
                  <a:cubicBezTo>
                    <a:pt x="1163" y="0"/>
                    <a:pt x="1187" y="14"/>
                    <a:pt x="1233" y="10"/>
                  </a:cubicBezTo>
                </a:path>
              </a:pathLst>
            </a:custGeom>
            <a:noFill/>
            <a:ln w="38100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7743" name="Picture 9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464" y="1104"/>
              <a:ext cx="716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744" name="Freeform 10"/>
            <p:cNvSpPr>
              <a:spLocks/>
            </p:cNvSpPr>
            <p:nvPr/>
          </p:nvSpPr>
          <p:spPr bwMode="auto">
            <a:xfrm>
              <a:off x="3827" y="1537"/>
              <a:ext cx="1228" cy="829"/>
            </a:xfrm>
            <a:custGeom>
              <a:avLst/>
              <a:gdLst>
                <a:gd name="T0" fmla="*/ 0 w 1228"/>
                <a:gd name="T1" fmla="*/ 829 h 829"/>
                <a:gd name="T2" fmla="*/ 544 w 1228"/>
                <a:gd name="T3" fmla="*/ 113 h 829"/>
                <a:gd name="T4" fmla="*/ 1072 w 1228"/>
                <a:gd name="T5" fmla="*/ 151 h 829"/>
                <a:gd name="T6" fmla="*/ 1228 w 1228"/>
                <a:gd name="T7" fmla="*/ 216 h 8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28"/>
                <a:gd name="T13" fmla="*/ 0 h 829"/>
                <a:gd name="T14" fmla="*/ 1228 w 1228"/>
                <a:gd name="T15" fmla="*/ 829 h 8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28" h="829">
                  <a:moveTo>
                    <a:pt x="0" y="829"/>
                  </a:moveTo>
                  <a:cubicBezTo>
                    <a:pt x="91" y="710"/>
                    <a:pt x="365" y="226"/>
                    <a:pt x="544" y="113"/>
                  </a:cubicBezTo>
                  <a:cubicBezTo>
                    <a:pt x="723" y="0"/>
                    <a:pt x="958" y="134"/>
                    <a:pt x="1072" y="151"/>
                  </a:cubicBezTo>
                  <a:cubicBezTo>
                    <a:pt x="1186" y="168"/>
                    <a:pt x="1196" y="203"/>
                    <a:pt x="1228" y="216"/>
                  </a:cubicBezTo>
                </a:path>
              </a:pathLst>
            </a:cu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7745" name="Picture 11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459" y="2064"/>
              <a:ext cx="773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46" name="Picture 12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512" y="1872"/>
              <a:ext cx="368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747" name="Freeform 13"/>
            <p:cNvSpPr>
              <a:spLocks/>
            </p:cNvSpPr>
            <p:nvPr/>
          </p:nvSpPr>
          <p:spPr bwMode="auto">
            <a:xfrm>
              <a:off x="3827" y="1535"/>
              <a:ext cx="1244" cy="853"/>
            </a:xfrm>
            <a:custGeom>
              <a:avLst/>
              <a:gdLst>
                <a:gd name="T0" fmla="*/ 0 w 1244"/>
                <a:gd name="T1" fmla="*/ 853 h 853"/>
                <a:gd name="T2" fmla="*/ 447 w 1244"/>
                <a:gd name="T3" fmla="*/ 126 h 853"/>
                <a:gd name="T4" fmla="*/ 948 w 1244"/>
                <a:gd name="T5" fmla="*/ 99 h 853"/>
                <a:gd name="T6" fmla="*/ 1244 w 1244"/>
                <a:gd name="T7" fmla="*/ 158 h 8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4"/>
                <a:gd name="T13" fmla="*/ 0 h 853"/>
                <a:gd name="T14" fmla="*/ 1244 w 1244"/>
                <a:gd name="T15" fmla="*/ 853 h 8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4" h="853">
                  <a:moveTo>
                    <a:pt x="0" y="853"/>
                  </a:moveTo>
                  <a:cubicBezTo>
                    <a:pt x="75" y="732"/>
                    <a:pt x="289" y="252"/>
                    <a:pt x="447" y="126"/>
                  </a:cubicBezTo>
                  <a:cubicBezTo>
                    <a:pt x="605" y="0"/>
                    <a:pt x="815" y="94"/>
                    <a:pt x="948" y="99"/>
                  </a:cubicBezTo>
                  <a:cubicBezTo>
                    <a:pt x="1081" y="104"/>
                    <a:pt x="1182" y="146"/>
                    <a:pt x="1244" y="158"/>
                  </a:cubicBezTo>
                </a:path>
              </a:pathLst>
            </a:cu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7748" name="Picture 1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066" y="2499"/>
              <a:ext cx="876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653" name="Group 15"/>
          <p:cNvGrpSpPr>
            <a:grpSpLocks/>
          </p:cNvGrpSpPr>
          <p:nvPr/>
        </p:nvGrpSpPr>
        <p:grpSpPr bwMode="auto">
          <a:xfrm>
            <a:off x="5470525" y="1676400"/>
            <a:ext cx="3292475" cy="1090613"/>
            <a:chOff x="3398" y="2400"/>
            <a:chExt cx="2074" cy="687"/>
          </a:xfrm>
        </p:grpSpPr>
        <p:grpSp>
          <p:nvGrpSpPr>
            <p:cNvPr id="27682" name="Group 16"/>
            <p:cNvGrpSpPr>
              <a:grpSpLocks/>
            </p:cNvGrpSpPr>
            <p:nvPr/>
          </p:nvGrpSpPr>
          <p:grpSpPr bwMode="auto">
            <a:xfrm>
              <a:off x="3398" y="2477"/>
              <a:ext cx="727" cy="587"/>
              <a:chOff x="3364" y="2169"/>
              <a:chExt cx="1248" cy="1008"/>
            </a:xfrm>
          </p:grpSpPr>
          <p:sp>
            <p:nvSpPr>
              <p:cNvPr id="27715" name="Line 17"/>
              <p:cNvSpPr>
                <a:spLocks noChangeShapeType="1"/>
              </p:cNvSpPr>
              <p:nvPr/>
            </p:nvSpPr>
            <p:spPr bwMode="auto">
              <a:xfrm>
                <a:off x="3604" y="2601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716" name="Group 18"/>
              <p:cNvGrpSpPr>
                <a:grpSpLocks/>
              </p:cNvGrpSpPr>
              <p:nvPr/>
            </p:nvGrpSpPr>
            <p:grpSpPr bwMode="auto">
              <a:xfrm>
                <a:off x="4324" y="2409"/>
                <a:ext cx="96" cy="96"/>
                <a:chOff x="5040" y="1392"/>
                <a:chExt cx="96" cy="96"/>
              </a:xfrm>
            </p:grpSpPr>
            <p:sp>
              <p:nvSpPr>
                <p:cNvPr id="27737" name="Line 19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8" name="Line 20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717" name="Line 21"/>
              <p:cNvSpPr>
                <a:spLocks noChangeShapeType="1"/>
              </p:cNvSpPr>
              <p:nvPr/>
            </p:nvSpPr>
            <p:spPr bwMode="auto">
              <a:xfrm>
                <a:off x="3604" y="2889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18" name="Line 22"/>
              <p:cNvSpPr>
                <a:spLocks noChangeShapeType="1"/>
              </p:cNvSpPr>
              <p:nvPr/>
            </p:nvSpPr>
            <p:spPr bwMode="auto">
              <a:xfrm>
                <a:off x="3988" y="2937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19" name="Line 23"/>
              <p:cNvSpPr>
                <a:spLocks noChangeShapeType="1"/>
              </p:cNvSpPr>
              <p:nvPr/>
            </p:nvSpPr>
            <p:spPr bwMode="auto">
              <a:xfrm>
                <a:off x="3364" y="2697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20" name="Line 24"/>
              <p:cNvSpPr>
                <a:spLocks noChangeShapeType="1"/>
              </p:cNvSpPr>
              <p:nvPr/>
            </p:nvSpPr>
            <p:spPr bwMode="auto">
              <a:xfrm>
                <a:off x="3604" y="2361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721" name="Group 25"/>
              <p:cNvGrpSpPr>
                <a:grpSpLocks/>
              </p:cNvGrpSpPr>
              <p:nvPr/>
            </p:nvGrpSpPr>
            <p:grpSpPr bwMode="auto">
              <a:xfrm>
                <a:off x="4420" y="2697"/>
                <a:ext cx="96" cy="96"/>
                <a:chOff x="5040" y="1392"/>
                <a:chExt cx="96" cy="96"/>
              </a:xfrm>
            </p:grpSpPr>
            <p:sp>
              <p:nvSpPr>
                <p:cNvPr id="27735" name="Line 26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6" name="Line 27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722" name="Group 28"/>
              <p:cNvGrpSpPr>
                <a:grpSpLocks/>
              </p:cNvGrpSpPr>
              <p:nvPr/>
            </p:nvGrpSpPr>
            <p:grpSpPr bwMode="auto">
              <a:xfrm>
                <a:off x="4084" y="2361"/>
                <a:ext cx="96" cy="96"/>
                <a:chOff x="5040" y="1392"/>
                <a:chExt cx="96" cy="96"/>
              </a:xfrm>
            </p:grpSpPr>
            <p:sp>
              <p:nvSpPr>
                <p:cNvPr id="27733" name="Line 29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4" name="Line 30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723" name="Group 31"/>
              <p:cNvGrpSpPr>
                <a:grpSpLocks/>
              </p:cNvGrpSpPr>
              <p:nvPr/>
            </p:nvGrpSpPr>
            <p:grpSpPr bwMode="auto">
              <a:xfrm>
                <a:off x="4132" y="2169"/>
                <a:ext cx="96" cy="96"/>
                <a:chOff x="5040" y="1392"/>
                <a:chExt cx="96" cy="96"/>
              </a:xfrm>
            </p:grpSpPr>
            <p:sp>
              <p:nvSpPr>
                <p:cNvPr id="27731" name="Line 32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2" name="Line 33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724" name="Group 34"/>
              <p:cNvGrpSpPr>
                <a:grpSpLocks/>
              </p:cNvGrpSpPr>
              <p:nvPr/>
            </p:nvGrpSpPr>
            <p:grpSpPr bwMode="auto">
              <a:xfrm>
                <a:off x="4420" y="2217"/>
                <a:ext cx="96" cy="96"/>
                <a:chOff x="5040" y="1392"/>
                <a:chExt cx="96" cy="96"/>
              </a:xfrm>
            </p:grpSpPr>
            <p:sp>
              <p:nvSpPr>
                <p:cNvPr id="27729" name="Line 35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0" name="Line 36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725" name="Group 37"/>
              <p:cNvGrpSpPr>
                <a:grpSpLocks/>
              </p:cNvGrpSpPr>
              <p:nvPr/>
            </p:nvGrpSpPr>
            <p:grpSpPr bwMode="auto">
              <a:xfrm>
                <a:off x="3652" y="3081"/>
                <a:ext cx="96" cy="96"/>
                <a:chOff x="5040" y="1392"/>
                <a:chExt cx="96" cy="96"/>
              </a:xfrm>
            </p:grpSpPr>
            <p:sp>
              <p:nvSpPr>
                <p:cNvPr id="27727" name="Line 38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8" name="Line 39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726" name="Line 40"/>
              <p:cNvSpPr>
                <a:spLocks noChangeShapeType="1"/>
              </p:cNvSpPr>
              <p:nvPr/>
            </p:nvSpPr>
            <p:spPr bwMode="auto">
              <a:xfrm>
                <a:off x="4516" y="2505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683" name="Line 41"/>
            <p:cNvSpPr>
              <a:spLocks noChangeShapeType="1"/>
            </p:cNvSpPr>
            <p:nvPr/>
          </p:nvSpPr>
          <p:spPr bwMode="auto">
            <a:xfrm>
              <a:off x="3630" y="2536"/>
              <a:ext cx="551" cy="1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4" name="Line 42"/>
            <p:cNvSpPr>
              <a:spLocks noChangeShapeType="1"/>
            </p:cNvSpPr>
            <p:nvPr/>
          </p:nvSpPr>
          <p:spPr bwMode="auto">
            <a:xfrm flipH="1">
              <a:off x="3537" y="2400"/>
              <a:ext cx="242" cy="68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5" name="Line 43"/>
            <p:cNvSpPr>
              <a:spLocks noChangeShapeType="1"/>
            </p:cNvSpPr>
            <p:nvPr/>
          </p:nvSpPr>
          <p:spPr bwMode="auto">
            <a:xfrm flipH="1">
              <a:off x="3705" y="2691"/>
              <a:ext cx="218" cy="144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 type="triangle" w="lg" len="lg"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686" name="Group 44"/>
            <p:cNvGrpSpPr>
              <a:grpSpLocks/>
            </p:cNvGrpSpPr>
            <p:nvPr/>
          </p:nvGrpSpPr>
          <p:grpSpPr bwMode="auto">
            <a:xfrm>
              <a:off x="4689" y="2481"/>
              <a:ext cx="727" cy="587"/>
              <a:chOff x="3364" y="2169"/>
              <a:chExt cx="1248" cy="1008"/>
            </a:xfrm>
          </p:grpSpPr>
          <p:sp>
            <p:nvSpPr>
              <p:cNvPr id="27691" name="Line 45"/>
              <p:cNvSpPr>
                <a:spLocks noChangeShapeType="1"/>
              </p:cNvSpPr>
              <p:nvPr/>
            </p:nvSpPr>
            <p:spPr bwMode="auto">
              <a:xfrm>
                <a:off x="3604" y="2601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692" name="Group 46"/>
              <p:cNvGrpSpPr>
                <a:grpSpLocks/>
              </p:cNvGrpSpPr>
              <p:nvPr/>
            </p:nvGrpSpPr>
            <p:grpSpPr bwMode="auto">
              <a:xfrm>
                <a:off x="4324" y="2409"/>
                <a:ext cx="96" cy="96"/>
                <a:chOff x="5040" y="1392"/>
                <a:chExt cx="96" cy="96"/>
              </a:xfrm>
            </p:grpSpPr>
            <p:sp>
              <p:nvSpPr>
                <p:cNvPr id="27713" name="Line 47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4" name="Line 48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693" name="Line 49"/>
              <p:cNvSpPr>
                <a:spLocks noChangeShapeType="1"/>
              </p:cNvSpPr>
              <p:nvPr/>
            </p:nvSpPr>
            <p:spPr bwMode="auto">
              <a:xfrm>
                <a:off x="3604" y="2889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4" name="Line 50"/>
              <p:cNvSpPr>
                <a:spLocks noChangeShapeType="1"/>
              </p:cNvSpPr>
              <p:nvPr/>
            </p:nvSpPr>
            <p:spPr bwMode="auto">
              <a:xfrm>
                <a:off x="3988" y="2937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5" name="Line 51"/>
              <p:cNvSpPr>
                <a:spLocks noChangeShapeType="1"/>
              </p:cNvSpPr>
              <p:nvPr/>
            </p:nvSpPr>
            <p:spPr bwMode="auto">
              <a:xfrm>
                <a:off x="3364" y="2697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6" name="Line 52"/>
              <p:cNvSpPr>
                <a:spLocks noChangeShapeType="1"/>
              </p:cNvSpPr>
              <p:nvPr/>
            </p:nvSpPr>
            <p:spPr bwMode="auto">
              <a:xfrm>
                <a:off x="3604" y="2361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697" name="Group 53"/>
              <p:cNvGrpSpPr>
                <a:grpSpLocks/>
              </p:cNvGrpSpPr>
              <p:nvPr/>
            </p:nvGrpSpPr>
            <p:grpSpPr bwMode="auto">
              <a:xfrm>
                <a:off x="4420" y="2697"/>
                <a:ext cx="96" cy="96"/>
                <a:chOff x="5040" y="1392"/>
                <a:chExt cx="96" cy="96"/>
              </a:xfrm>
            </p:grpSpPr>
            <p:sp>
              <p:nvSpPr>
                <p:cNvPr id="27711" name="Line 54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2" name="Line 55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698" name="Group 56"/>
              <p:cNvGrpSpPr>
                <a:grpSpLocks/>
              </p:cNvGrpSpPr>
              <p:nvPr/>
            </p:nvGrpSpPr>
            <p:grpSpPr bwMode="auto">
              <a:xfrm>
                <a:off x="4084" y="2361"/>
                <a:ext cx="96" cy="96"/>
                <a:chOff x="5040" y="1392"/>
                <a:chExt cx="96" cy="96"/>
              </a:xfrm>
            </p:grpSpPr>
            <p:sp>
              <p:nvSpPr>
                <p:cNvPr id="27709" name="Line 57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0" name="Line 58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699" name="Group 59"/>
              <p:cNvGrpSpPr>
                <a:grpSpLocks/>
              </p:cNvGrpSpPr>
              <p:nvPr/>
            </p:nvGrpSpPr>
            <p:grpSpPr bwMode="auto">
              <a:xfrm>
                <a:off x="4132" y="2169"/>
                <a:ext cx="96" cy="96"/>
                <a:chOff x="5040" y="1392"/>
                <a:chExt cx="96" cy="96"/>
              </a:xfrm>
            </p:grpSpPr>
            <p:sp>
              <p:nvSpPr>
                <p:cNvPr id="27707" name="Line 60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8" name="Line 61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700" name="Group 62"/>
              <p:cNvGrpSpPr>
                <a:grpSpLocks/>
              </p:cNvGrpSpPr>
              <p:nvPr/>
            </p:nvGrpSpPr>
            <p:grpSpPr bwMode="auto">
              <a:xfrm>
                <a:off x="4420" y="2217"/>
                <a:ext cx="96" cy="96"/>
                <a:chOff x="5040" y="1392"/>
                <a:chExt cx="96" cy="96"/>
              </a:xfrm>
            </p:grpSpPr>
            <p:sp>
              <p:nvSpPr>
                <p:cNvPr id="27705" name="Line 63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6" name="Line 64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701" name="Group 65"/>
              <p:cNvGrpSpPr>
                <a:grpSpLocks/>
              </p:cNvGrpSpPr>
              <p:nvPr/>
            </p:nvGrpSpPr>
            <p:grpSpPr bwMode="auto">
              <a:xfrm>
                <a:off x="3652" y="3081"/>
                <a:ext cx="96" cy="96"/>
                <a:chOff x="5040" y="1392"/>
                <a:chExt cx="96" cy="96"/>
              </a:xfrm>
            </p:grpSpPr>
            <p:sp>
              <p:nvSpPr>
                <p:cNvPr id="27703" name="Line 66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4" name="Line 67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702" name="Line 68"/>
              <p:cNvSpPr>
                <a:spLocks noChangeShapeType="1"/>
              </p:cNvSpPr>
              <p:nvPr/>
            </p:nvSpPr>
            <p:spPr bwMode="auto">
              <a:xfrm>
                <a:off x="4516" y="2505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687" name="Line 69"/>
            <p:cNvSpPr>
              <a:spLocks noChangeShapeType="1"/>
            </p:cNvSpPr>
            <p:nvPr/>
          </p:nvSpPr>
          <p:spPr bwMode="auto">
            <a:xfrm>
              <a:off x="4921" y="2540"/>
              <a:ext cx="551" cy="11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8" name="Line 70"/>
            <p:cNvSpPr>
              <a:spLocks noChangeShapeType="1"/>
            </p:cNvSpPr>
            <p:nvPr/>
          </p:nvSpPr>
          <p:spPr bwMode="auto">
            <a:xfrm flipH="1">
              <a:off x="4828" y="2404"/>
              <a:ext cx="242" cy="683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9" name="Line 71"/>
            <p:cNvSpPr>
              <a:spLocks noChangeShapeType="1"/>
            </p:cNvSpPr>
            <p:nvPr/>
          </p:nvSpPr>
          <p:spPr bwMode="auto">
            <a:xfrm>
              <a:off x="4976" y="2461"/>
              <a:ext cx="238" cy="5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0" name="AutoShape 72"/>
            <p:cNvSpPr>
              <a:spLocks noChangeArrowheads="1"/>
            </p:cNvSpPr>
            <p:nvPr/>
          </p:nvSpPr>
          <p:spPr bwMode="auto">
            <a:xfrm>
              <a:off x="4364" y="2623"/>
              <a:ext cx="223" cy="247"/>
            </a:xfrm>
            <a:prstGeom prst="rightArrow">
              <a:avLst>
                <a:gd name="adj1" fmla="val 53843"/>
                <a:gd name="adj2" fmla="val 4484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73"/>
          <p:cNvGrpSpPr>
            <a:grpSpLocks/>
          </p:cNvGrpSpPr>
          <p:nvPr/>
        </p:nvGrpSpPr>
        <p:grpSpPr bwMode="auto">
          <a:xfrm>
            <a:off x="6324600" y="3200400"/>
            <a:ext cx="1295400" cy="1027113"/>
            <a:chOff x="3946" y="1392"/>
            <a:chExt cx="1331" cy="1056"/>
          </a:xfrm>
        </p:grpSpPr>
        <p:sp>
          <p:nvSpPr>
            <p:cNvPr id="27655" name="Line 74"/>
            <p:cNvSpPr>
              <a:spLocks noChangeShapeType="1"/>
            </p:cNvSpPr>
            <p:nvPr/>
          </p:nvSpPr>
          <p:spPr bwMode="auto">
            <a:xfrm>
              <a:off x="4282" y="1411"/>
              <a:ext cx="720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656" name="Group 75"/>
            <p:cNvGrpSpPr>
              <a:grpSpLocks/>
            </p:cNvGrpSpPr>
            <p:nvPr/>
          </p:nvGrpSpPr>
          <p:grpSpPr bwMode="auto">
            <a:xfrm>
              <a:off x="3946" y="1459"/>
              <a:ext cx="1280" cy="989"/>
              <a:chOff x="1065" y="2179"/>
              <a:chExt cx="1280" cy="989"/>
            </a:xfrm>
          </p:grpSpPr>
          <p:sp>
            <p:nvSpPr>
              <p:cNvPr id="27658" name="Line 76"/>
              <p:cNvSpPr>
                <a:spLocks noChangeShapeType="1"/>
              </p:cNvSpPr>
              <p:nvPr/>
            </p:nvSpPr>
            <p:spPr bwMode="auto">
              <a:xfrm>
                <a:off x="1305" y="2611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659" name="Group 77"/>
              <p:cNvGrpSpPr>
                <a:grpSpLocks/>
              </p:cNvGrpSpPr>
              <p:nvPr/>
            </p:nvGrpSpPr>
            <p:grpSpPr bwMode="auto">
              <a:xfrm>
                <a:off x="2025" y="2419"/>
                <a:ext cx="96" cy="96"/>
                <a:chOff x="5040" y="1392"/>
                <a:chExt cx="96" cy="96"/>
              </a:xfrm>
            </p:grpSpPr>
            <p:sp>
              <p:nvSpPr>
                <p:cNvPr id="27680" name="Line 78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1" name="Line 79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660" name="Line 80"/>
              <p:cNvSpPr>
                <a:spLocks noChangeShapeType="1"/>
              </p:cNvSpPr>
              <p:nvPr/>
            </p:nvSpPr>
            <p:spPr bwMode="auto">
              <a:xfrm>
                <a:off x="1305" y="2899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1" name="Line 81"/>
              <p:cNvSpPr>
                <a:spLocks noChangeShapeType="1"/>
              </p:cNvSpPr>
              <p:nvPr/>
            </p:nvSpPr>
            <p:spPr bwMode="auto">
              <a:xfrm>
                <a:off x="1689" y="2947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2" name="Line 82"/>
              <p:cNvSpPr>
                <a:spLocks noChangeShapeType="1"/>
              </p:cNvSpPr>
              <p:nvPr/>
            </p:nvSpPr>
            <p:spPr bwMode="auto">
              <a:xfrm>
                <a:off x="1065" y="2707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3" name="Line 83"/>
              <p:cNvSpPr>
                <a:spLocks noChangeShapeType="1"/>
              </p:cNvSpPr>
              <p:nvPr/>
            </p:nvSpPr>
            <p:spPr bwMode="auto">
              <a:xfrm>
                <a:off x="1305" y="2371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664" name="Group 84"/>
              <p:cNvGrpSpPr>
                <a:grpSpLocks/>
              </p:cNvGrpSpPr>
              <p:nvPr/>
            </p:nvGrpSpPr>
            <p:grpSpPr bwMode="auto">
              <a:xfrm>
                <a:off x="2121" y="2707"/>
                <a:ext cx="96" cy="96"/>
                <a:chOff x="5040" y="1392"/>
                <a:chExt cx="96" cy="96"/>
              </a:xfrm>
            </p:grpSpPr>
            <p:sp>
              <p:nvSpPr>
                <p:cNvPr id="27678" name="Line 85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9" name="Line 86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665" name="Group 87"/>
              <p:cNvGrpSpPr>
                <a:grpSpLocks/>
              </p:cNvGrpSpPr>
              <p:nvPr/>
            </p:nvGrpSpPr>
            <p:grpSpPr bwMode="auto">
              <a:xfrm>
                <a:off x="1785" y="2371"/>
                <a:ext cx="96" cy="96"/>
                <a:chOff x="5040" y="1392"/>
                <a:chExt cx="96" cy="96"/>
              </a:xfrm>
            </p:grpSpPr>
            <p:sp>
              <p:nvSpPr>
                <p:cNvPr id="27676" name="Line 88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7" name="Line 89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666" name="Group 90"/>
              <p:cNvGrpSpPr>
                <a:grpSpLocks/>
              </p:cNvGrpSpPr>
              <p:nvPr/>
            </p:nvGrpSpPr>
            <p:grpSpPr bwMode="auto">
              <a:xfrm>
                <a:off x="1833" y="2179"/>
                <a:ext cx="96" cy="96"/>
                <a:chOff x="5040" y="1392"/>
                <a:chExt cx="96" cy="96"/>
              </a:xfrm>
            </p:grpSpPr>
            <p:sp>
              <p:nvSpPr>
                <p:cNvPr id="27674" name="Line 91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5" name="Line 92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667" name="Group 93"/>
              <p:cNvGrpSpPr>
                <a:grpSpLocks/>
              </p:cNvGrpSpPr>
              <p:nvPr/>
            </p:nvGrpSpPr>
            <p:grpSpPr bwMode="auto">
              <a:xfrm>
                <a:off x="2121" y="2227"/>
                <a:ext cx="96" cy="96"/>
                <a:chOff x="5040" y="1392"/>
                <a:chExt cx="96" cy="96"/>
              </a:xfrm>
            </p:grpSpPr>
            <p:sp>
              <p:nvSpPr>
                <p:cNvPr id="27672" name="Line 94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3" name="Line 95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668" name="Group 96"/>
              <p:cNvGrpSpPr>
                <a:grpSpLocks/>
              </p:cNvGrpSpPr>
              <p:nvPr/>
            </p:nvGrpSpPr>
            <p:grpSpPr bwMode="auto">
              <a:xfrm>
                <a:off x="2249" y="2471"/>
                <a:ext cx="96" cy="96"/>
                <a:chOff x="5040" y="1392"/>
                <a:chExt cx="96" cy="96"/>
              </a:xfrm>
            </p:grpSpPr>
            <p:sp>
              <p:nvSpPr>
                <p:cNvPr id="27670" name="Line 97"/>
                <p:cNvSpPr>
                  <a:spLocks noChangeShapeType="1"/>
                </p:cNvSpPr>
                <p:nvPr/>
              </p:nvSpPr>
              <p:spPr bwMode="auto">
                <a:xfrm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1" name="Line 98"/>
                <p:cNvSpPr>
                  <a:spLocks noChangeShapeType="1"/>
                </p:cNvSpPr>
                <p:nvPr/>
              </p:nvSpPr>
              <p:spPr bwMode="auto">
                <a:xfrm rot="5400000">
                  <a:off x="5040" y="1440"/>
                  <a:ext cx="96" cy="0"/>
                </a:xfrm>
                <a:prstGeom prst="line">
                  <a:avLst/>
                </a:prstGeom>
                <a:noFill/>
                <a:ln w="50800">
                  <a:solidFill>
                    <a:srgbClr val="00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669" name="Line 99"/>
              <p:cNvSpPr>
                <a:spLocks noChangeShapeType="1"/>
              </p:cNvSpPr>
              <p:nvPr/>
            </p:nvSpPr>
            <p:spPr bwMode="auto">
              <a:xfrm>
                <a:off x="1404" y="3168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657" name="Line 100"/>
            <p:cNvSpPr>
              <a:spLocks noChangeShapeType="1"/>
            </p:cNvSpPr>
            <p:nvPr/>
          </p:nvSpPr>
          <p:spPr bwMode="auto">
            <a:xfrm>
              <a:off x="4368" y="1392"/>
              <a:ext cx="909" cy="8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6081" name="Picture 1" descr="C:\Users\Dan\Dropbox\Office\CS 188\Ketrina Art\Perceptron\PerceptronProblems.png"/>
          <p:cNvPicPr>
            <a:picLocks noChangeAspect="1" noChangeArrowheads="1"/>
          </p:cNvPicPr>
          <p:nvPr/>
        </p:nvPicPr>
        <p:blipFill>
          <a:blip r:embed="rId13" cstate="print"/>
          <a:srcRect r="42694" b="43354"/>
          <a:stretch>
            <a:fillRect/>
          </a:stretch>
        </p:blipFill>
        <p:spPr bwMode="auto">
          <a:xfrm>
            <a:off x="9296401" y="1143000"/>
            <a:ext cx="2543886" cy="1676400"/>
          </a:xfrm>
          <a:prstGeom prst="rect">
            <a:avLst/>
          </a:prstGeom>
          <a:noFill/>
        </p:spPr>
      </p:pic>
      <p:pic>
        <p:nvPicPr>
          <p:cNvPr id="46082" name="Picture 2" descr="C:\Users\Dan\Dropbox\Office\CS 188\Ketrina Art\Perceptron\PerceptronProblems.png"/>
          <p:cNvPicPr>
            <a:picLocks noChangeAspect="1" noChangeArrowheads="1"/>
          </p:cNvPicPr>
          <p:nvPr/>
        </p:nvPicPr>
        <p:blipFill>
          <a:blip r:embed="rId13" cstate="print"/>
          <a:srcRect l="57028" t="958" b="49042"/>
          <a:stretch>
            <a:fillRect/>
          </a:stretch>
        </p:blipFill>
        <p:spPr bwMode="auto">
          <a:xfrm>
            <a:off x="9525523" y="3052691"/>
            <a:ext cx="2056877" cy="1595509"/>
          </a:xfrm>
          <a:prstGeom prst="rect">
            <a:avLst/>
          </a:prstGeom>
          <a:noFill/>
        </p:spPr>
      </p:pic>
      <p:pic>
        <p:nvPicPr>
          <p:cNvPr id="46083" name="Picture 3" descr="C:\Users\Dan\Dropbox\Office\CS 188\Ketrina Art\Perceptron\PerceptronProblems.png"/>
          <p:cNvPicPr>
            <a:picLocks noChangeAspect="1" noChangeArrowheads="1"/>
          </p:cNvPicPr>
          <p:nvPr/>
        </p:nvPicPr>
        <p:blipFill>
          <a:blip r:embed="rId13" cstate="print"/>
          <a:srcRect l="23750" t="56958" r="22250"/>
          <a:stretch>
            <a:fillRect/>
          </a:stretch>
        </p:blipFill>
        <p:spPr bwMode="auto">
          <a:xfrm>
            <a:off x="9028188" y="4800600"/>
            <a:ext cx="2859012" cy="1519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the </a:t>
            </a:r>
            <a:r>
              <a:rPr lang="en-US" dirty="0" err="1"/>
              <a:t>Perceptron</a:t>
            </a:r>
            <a:endParaRPr lang="en-US" dirty="0"/>
          </a:p>
        </p:txBody>
      </p:sp>
      <p:pic>
        <p:nvPicPr>
          <p:cNvPr id="95234" name="Picture 2" descr="C:\Users\Dan\Dropbox\Office\CS 188\Ketrina Art\Perceptron\Lecture21-Perceptron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6429" y="1447800"/>
            <a:ext cx="7901971" cy="47617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73999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4452" name="Object 4"/>
          <p:cNvGraphicFramePr>
            <a:graphicFrameLocks noChangeAspect="1"/>
          </p:cNvGraphicFramePr>
          <p:nvPr>
            <p:extLst/>
          </p:nvPr>
        </p:nvGraphicFramePr>
        <p:xfrm>
          <a:off x="2209800" y="1435727"/>
          <a:ext cx="6958831" cy="5424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Photo Editor Photo" r:id="rId4" imgW="4753639" imgH="3704762" progId="MSPhotoEd.3">
                  <p:embed/>
                </p:oleObj>
              </mc:Choice>
              <mc:Fallback>
                <p:oleObj name="Photo Editor Photo" r:id="rId4" imgW="4753639" imgH="3704762" progId="MSPhotoEd.3">
                  <p:embed/>
                  <p:pic>
                    <p:nvPicPr>
                      <p:cNvPr id="13844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435727"/>
                        <a:ext cx="6958831" cy="54248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Non-Separable Case: Deterministic Decision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8AD985-317A-BD44-BA3F-F90FD020624E}"/>
              </a:ext>
            </a:extLst>
          </p:cNvPr>
          <p:cNvCxnSpPr>
            <a:cxnSpLocks/>
          </p:cNvCxnSpPr>
          <p:nvPr/>
        </p:nvCxnSpPr>
        <p:spPr>
          <a:xfrm flipV="1">
            <a:off x="4343400" y="2702582"/>
            <a:ext cx="3042708" cy="29505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2E1A8A9-C36E-384E-8DC0-17099DCA34D9}"/>
              </a:ext>
            </a:extLst>
          </p:cNvPr>
          <p:cNvSpPr txBox="1"/>
          <p:nvPr/>
        </p:nvSpPr>
        <p:spPr>
          <a:xfrm>
            <a:off x="3106757" y="1251061"/>
            <a:ext cx="5567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Even the best linear boundary makes at least one mistake</a:t>
            </a:r>
          </a:p>
        </p:txBody>
      </p:sp>
    </p:spTree>
    <p:extLst>
      <p:ext uri="{BB962C8B-B14F-4D97-AF65-F5344CB8AC3E}">
        <p14:creationId xmlns:p14="http://schemas.microsoft.com/office/powerpoint/2010/main" val="2278739832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4452" name="Object 4"/>
          <p:cNvGraphicFramePr>
            <a:graphicFrameLocks noChangeAspect="1"/>
          </p:cNvGraphicFramePr>
          <p:nvPr/>
        </p:nvGraphicFramePr>
        <p:xfrm>
          <a:off x="2209800" y="1435727"/>
          <a:ext cx="6958831" cy="5424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Photo Editor Photo" r:id="rId4" imgW="4753639" imgH="3704762" progId="MSPhotoEd.3">
                  <p:embed/>
                </p:oleObj>
              </mc:Choice>
              <mc:Fallback>
                <p:oleObj name="Photo Editor Photo" r:id="rId4" imgW="4753639" imgH="3704762" progId="MSPhotoEd.3">
                  <p:embed/>
                  <p:pic>
                    <p:nvPicPr>
                      <p:cNvPr id="13844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435727"/>
                        <a:ext cx="6958831" cy="54248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Non-Separable Case: Probabilistic Decision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8AD985-317A-BD44-BA3F-F90FD020624E}"/>
              </a:ext>
            </a:extLst>
          </p:cNvPr>
          <p:cNvCxnSpPr>
            <a:cxnSpLocks/>
          </p:cNvCxnSpPr>
          <p:nvPr/>
        </p:nvCxnSpPr>
        <p:spPr>
          <a:xfrm flipV="1">
            <a:off x="4343400" y="2702582"/>
            <a:ext cx="3042708" cy="29505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55C2C12-5D16-2C42-A249-94A525942662}"/>
              </a:ext>
            </a:extLst>
          </p:cNvPr>
          <p:cNvSpPr txBox="1"/>
          <p:nvPr/>
        </p:nvSpPr>
        <p:spPr>
          <a:xfrm>
            <a:off x="7323510" y="2399743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0.5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0.5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864DBD5-6CBD-D246-8F0E-EC07690D253C}"/>
              </a:ext>
            </a:extLst>
          </p:cNvPr>
          <p:cNvCxnSpPr>
            <a:cxnSpLocks/>
          </p:cNvCxnSpPr>
          <p:nvPr/>
        </p:nvCxnSpPr>
        <p:spPr>
          <a:xfrm flipV="1">
            <a:off x="4836904" y="3046079"/>
            <a:ext cx="3042708" cy="29505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C8EDF36-EA0D-5D4A-91B1-2DEB5569A616}"/>
              </a:ext>
            </a:extLst>
          </p:cNvPr>
          <p:cNvCxnSpPr>
            <a:cxnSpLocks/>
          </p:cNvCxnSpPr>
          <p:nvPr/>
        </p:nvCxnSpPr>
        <p:spPr>
          <a:xfrm flipV="1">
            <a:off x="5330408" y="3478046"/>
            <a:ext cx="3042708" cy="29505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D2AEB57-4FFD-FD4B-938E-02E2DDE377D6}"/>
              </a:ext>
            </a:extLst>
          </p:cNvPr>
          <p:cNvCxnSpPr>
            <a:cxnSpLocks/>
          </p:cNvCxnSpPr>
          <p:nvPr/>
        </p:nvCxnSpPr>
        <p:spPr>
          <a:xfrm flipV="1">
            <a:off x="3849896" y="2278734"/>
            <a:ext cx="3042708" cy="29505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0FE8346-DFF0-8C46-8DF3-9C25F0FB263D}"/>
              </a:ext>
            </a:extLst>
          </p:cNvPr>
          <p:cNvCxnSpPr>
            <a:cxnSpLocks/>
          </p:cNvCxnSpPr>
          <p:nvPr/>
        </p:nvCxnSpPr>
        <p:spPr>
          <a:xfrm flipV="1">
            <a:off x="3356392" y="1935237"/>
            <a:ext cx="3042708" cy="29505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7665F91-6FE0-AF4A-A242-58B9CD9E0659}"/>
              </a:ext>
            </a:extLst>
          </p:cNvPr>
          <p:cNvSpPr txBox="1"/>
          <p:nvPr/>
        </p:nvSpPr>
        <p:spPr>
          <a:xfrm>
            <a:off x="7897187" y="2868850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0.3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5F3451B-DEE2-6141-8990-038256FEA59F}"/>
              </a:ext>
            </a:extLst>
          </p:cNvPr>
          <p:cNvSpPr txBox="1"/>
          <p:nvPr/>
        </p:nvSpPr>
        <p:spPr>
          <a:xfrm>
            <a:off x="8225252" y="3429000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0.1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044FD86-17FE-874D-A180-F18F51531AC6}"/>
              </a:ext>
            </a:extLst>
          </p:cNvPr>
          <p:cNvSpPr txBox="1"/>
          <p:nvPr/>
        </p:nvSpPr>
        <p:spPr>
          <a:xfrm>
            <a:off x="6830006" y="1948242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0.7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F7EB8DD-4AD4-9A41-B8B8-EA6AB209AD00}"/>
              </a:ext>
            </a:extLst>
          </p:cNvPr>
          <p:cNvSpPr txBox="1"/>
          <p:nvPr/>
        </p:nvSpPr>
        <p:spPr>
          <a:xfrm>
            <a:off x="6382995" y="1512471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0.9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0.1</a:t>
            </a:r>
          </a:p>
        </p:txBody>
      </p:sp>
    </p:spTree>
    <p:extLst>
      <p:ext uri="{BB962C8B-B14F-4D97-AF65-F5344CB8AC3E}">
        <p14:creationId xmlns:p14="http://schemas.microsoft.com/office/powerpoint/2010/main" val="31840458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5" grpId="0"/>
      <p:bldP spid="26" grpId="0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800" y="1447800"/>
            <a:ext cx="7054851" cy="3558158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EC11BF-B897-7442-92C8-D0E21CC73982}"/>
              </a:ext>
            </a:extLst>
          </p:cNvPr>
          <p:cNvSpPr txBox="1"/>
          <p:nvPr/>
        </p:nvSpPr>
        <p:spPr>
          <a:xfrm>
            <a:off x="4052308" y="5638800"/>
            <a:ext cx="3369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Model: Linear functions</a:t>
            </a:r>
          </a:p>
        </p:txBody>
      </p:sp>
    </p:spTree>
    <p:extLst>
      <p:ext uri="{BB962C8B-B14F-4D97-AF65-F5344CB8AC3E}">
        <p14:creationId xmlns:p14="http://schemas.microsoft.com/office/powerpoint/2010/main" val="15145776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7F0E4-0D07-A447-B53F-F88E4D3F1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probabilistic decisions?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25105-CD88-8B43-9699-8AAFC3BC5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11785600" cy="4729164"/>
          </a:xfrm>
        </p:spPr>
        <p:txBody>
          <a:bodyPr/>
          <a:lstStyle/>
          <a:p>
            <a:r>
              <a:rPr lang="en-US" dirty="0"/>
              <a:t>Perceptron scoring:</a:t>
            </a:r>
          </a:p>
          <a:p>
            <a:r>
              <a:rPr lang="en-US" dirty="0"/>
              <a:t>If 			        very positive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want probability going to 1</a:t>
            </a:r>
          </a:p>
          <a:p>
            <a:r>
              <a:rPr lang="en-US" dirty="0"/>
              <a:t>If  			        very negative </a:t>
            </a:r>
            <a:r>
              <a:rPr lang="en-US" dirty="0">
                <a:sym typeface="Wingdings" pitchFamily="2" charset="2"/>
              </a:rPr>
              <a:t> want probability going to 0</a:t>
            </a:r>
            <a:endParaRPr lang="en-US" dirty="0"/>
          </a:p>
          <a:p>
            <a:endParaRPr lang="en-US" dirty="0"/>
          </a:p>
          <a:p>
            <a:r>
              <a:rPr lang="en-US" dirty="0"/>
              <a:t>Sigmoid function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AE5465-7267-6347-9424-88B3633DC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676223"/>
            <a:ext cx="4499765" cy="29936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023F1C-5C7B-CE4F-BF28-C4CD16C966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3418" y="1524000"/>
            <a:ext cx="2124364" cy="4271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864371-E682-A849-9B7D-DC719B4DDD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3327" y="2139824"/>
            <a:ext cx="1755673" cy="3530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638DDA-CCD1-7340-B7B0-D4224D5250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3327" y="2743200"/>
            <a:ext cx="1755673" cy="3530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19EC6E-012A-1F44-95D8-033BB9FE5F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3327" y="5323114"/>
            <a:ext cx="29972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1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 1D Example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 flipV="1">
            <a:off x="620712" y="1539875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 flipV="1">
            <a:off x="620712" y="4555506"/>
            <a:ext cx="10720319" cy="1649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3" name="AutoShape 9 1"/>
          <p:cNvSpPr>
            <a:spLocks noChangeArrowheads="1"/>
          </p:cNvSpPr>
          <p:nvPr/>
        </p:nvSpPr>
        <p:spPr bwMode="auto">
          <a:xfrm>
            <a:off x="6248404" y="4434482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D09C142-B3BB-4272-B78D-9F1CB6366BF4}"/>
              </a:ext>
            </a:extLst>
          </p:cNvPr>
          <p:cNvCxnSpPr>
            <a:cxnSpLocks/>
          </p:cNvCxnSpPr>
          <p:nvPr/>
        </p:nvCxnSpPr>
        <p:spPr>
          <a:xfrm flipH="1" flipV="1">
            <a:off x="6991368" y="1633091"/>
            <a:ext cx="42132" cy="3087044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7" name="Picture 56">
            <a:extLst>
              <a:ext uri="{FF2B5EF4-FFF2-40B4-BE49-F238E27FC236}">
                <a16:creationId xmlns:a16="http://schemas.microsoft.com/office/drawing/2014/main" id="{81BB6FCD-4C2A-4E39-9C2A-5772590D115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0" y="4728941"/>
            <a:ext cx="126503" cy="11431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96E096F-ACDE-4191-B8F3-A2AEFC928AA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95" y="1274541"/>
            <a:ext cx="926674" cy="253006"/>
          </a:xfrm>
          <a:prstGeom prst="rect">
            <a:avLst/>
          </a:prstGeom>
        </p:spPr>
      </p:pic>
      <p:sp>
        <p:nvSpPr>
          <p:cNvPr id="38" name="AutoShape 17 1">
            <a:extLst>
              <a:ext uri="{FF2B5EF4-FFF2-40B4-BE49-F238E27FC236}">
                <a16:creationId xmlns:a16="http://schemas.microsoft.com/office/drawing/2014/main" id="{0B7DAB17-7790-47BD-8CCE-462769AF4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415" y="4430054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AutoShape 9 2">
            <a:extLst>
              <a:ext uri="{FF2B5EF4-FFF2-40B4-BE49-F238E27FC236}">
                <a16:creationId xmlns:a16="http://schemas.microsoft.com/office/drawing/2014/main" id="{A5A5C553-4E1D-4678-A41D-426F965D8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434481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AutoShape 9 3">
            <a:extLst>
              <a:ext uri="{FF2B5EF4-FFF2-40B4-BE49-F238E27FC236}">
                <a16:creationId xmlns:a16="http://schemas.microsoft.com/office/drawing/2014/main" id="{C48B35C4-44AF-40A5-8AE1-E6191FEAB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3900" y="4434480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AutoShape 9 4">
            <a:extLst>
              <a:ext uri="{FF2B5EF4-FFF2-40B4-BE49-F238E27FC236}">
                <a16:creationId xmlns:a16="http://schemas.microsoft.com/office/drawing/2014/main" id="{051B5B45-23C7-434C-B90D-65E4131B6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7170" y="4434479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AutoShape 9 5">
            <a:extLst>
              <a:ext uri="{FF2B5EF4-FFF2-40B4-BE49-F238E27FC236}">
                <a16:creationId xmlns:a16="http://schemas.microsoft.com/office/drawing/2014/main" id="{F2FB127E-51C1-4A24-9A48-2B8CD9CAD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1" y="4434478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AutoShape 9 6">
            <a:extLst>
              <a:ext uri="{FF2B5EF4-FFF2-40B4-BE49-F238E27FC236}">
                <a16:creationId xmlns:a16="http://schemas.microsoft.com/office/drawing/2014/main" id="{5B9C823C-D476-4E45-94D9-9985F426B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2516" y="4430054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AutoShape 17 2">
            <a:extLst>
              <a:ext uri="{FF2B5EF4-FFF2-40B4-BE49-F238E27FC236}">
                <a16:creationId xmlns:a16="http://schemas.microsoft.com/office/drawing/2014/main" id="{EA7761CF-8B43-4414-AB2C-72D885B26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7207" y="4430053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AutoShape 17 3">
            <a:extLst>
              <a:ext uri="{FF2B5EF4-FFF2-40B4-BE49-F238E27FC236}">
                <a16:creationId xmlns:a16="http://schemas.microsoft.com/office/drawing/2014/main" id="{19F6DE87-0655-4F6A-9D41-3511E9899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8470" y="4432353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AutoShape 17 4">
            <a:extLst>
              <a:ext uri="{FF2B5EF4-FFF2-40B4-BE49-F238E27FC236}">
                <a16:creationId xmlns:a16="http://schemas.microsoft.com/office/drawing/2014/main" id="{981588F0-D4B2-47D2-A31B-DAE6A3CBB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9461" y="4430052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AutoShape 17 5">
            <a:extLst>
              <a:ext uri="{FF2B5EF4-FFF2-40B4-BE49-F238E27FC236}">
                <a16:creationId xmlns:a16="http://schemas.microsoft.com/office/drawing/2014/main" id="{975B2F64-3724-404C-8E9E-DBD96A0C1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980" y="4425628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AutoShape 17 6">
            <a:extLst>
              <a:ext uri="{FF2B5EF4-FFF2-40B4-BE49-F238E27FC236}">
                <a16:creationId xmlns:a16="http://schemas.microsoft.com/office/drawing/2014/main" id="{AABB14D8-A008-4D79-BAB6-76735C4C4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853" y="4425627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AutoShape 17 7">
            <a:extLst>
              <a:ext uri="{FF2B5EF4-FFF2-40B4-BE49-F238E27FC236}">
                <a16:creationId xmlns:a16="http://schemas.microsoft.com/office/drawing/2014/main" id="{CBE8CA02-7959-4D22-81E7-406221E43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918" y="4425271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F123D1F3-6916-4107-9FFE-CCBA2833C070}"/>
              </a:ext>
            </a:extLst>
          </p:cNvPr>
          <p:cNvSpPr/>
          <p:nvPr/>
        </p:nvSpPr>
        <p:spPr>
          <a:xfrm rot="5400000">
            <a:off x="9303115" y="3835799"/>
            <a:ext cx="242049" cy="2156702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Brace 50">
            <a:extLst>
              <a:ext uri="{FF2B5EF4-FFF2-40B4-BE49-F238E27FC236}">
                <a16:creationId xmlns:a16="http://schemas.microsoft.com/office/drawing/2014/main" id="{BA0040F5-A430-4A18-A306-3746A2F8E60F}"/>
              </a:ext>
            </a:extLst>
          </p:cNvPr>
          <p:cNvSpPr/>
          <p:nvPr/>
        </p:nvSpPr>
        <p:spPr>
          <a:xfrm rot="5400000">
            <a:off x="3432937" y="2651163"/>
            <a:ext cx="242049" cy="4517123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ight Brace 52">
            <a:extLst>
              <a:ext uri="{FF2B5EF4-FFF2-40B4-BE49-F238E27FC236}">
                <a16:creationId xmlns:a16="http://schemas.microsoft.com/office/drawing/2014/main" id="{4F2F5574-D8F6-464B-BEC4-5DE7CF24F990}"/>
              </a:ext>
            </a:extLst>
          </p:cNvPr>
          <p:cNvSpPr/>
          <p:nvPr/>
        </p:nvSpPr>
        <p:spPr>
          <a:xfrm rot="5400000">
            <a:off x="6933504" y="4196786"/>
            <a:ext cx="242049" cy="1452433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FF6159-791A-42B7-887F-CB225EFDBDCE}"/>
              </a:ext>
            </a:extLst>
          </p:cNvPr>
          <p:cNvSpPr txBox="1"/>
          <p:nvPr/>
        </p:nvSpPr>
        <p:spPr>
          <a:xfrm>
            <a:off x="2756306" y="5062783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definitely blue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46ABA63-0DD2-4B0B-BE2D-89E98B1ABB0D}"/>
              </a:ext>
            </a:extLst>
          </p:cNvPr>
          <p:cNvSpPr txBox="1"/>
          <p:nvPr/>
        </p:nvSpPr>
        <p:spPr>
          <a:xfrm>
            <a:off x="8677781" y="5071634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definitely red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0200755-ACAF-4566-B6D0-F1E755CA78AF}"/>
              </a:ext>
            </a:extLst>
          </p:cNvPr>
          <p:cNvSpPr txBox="1"/>
          <p:nvPr/>
        </p:nvSpPr>
        <p:spPr>
          <a:xfrm>
            <a:off x="6506039" y="5071634"/>
            <a:ext cx="1056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not sure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32AB1F62-8F02-4825-839B-15F86799AF1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02259" y="2833070"/>
            <a:ext cx="2580356" cy="253006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75A60E9-55EA-4E70-9FA2-95A0A152FEB8}"/>
              </a:ext>
            </a:extLst>
          </p:cNvPr>
          <p:cNvSpPr/>
          <p:nvPr/>
        </p:nvSpPr>
        <p:spPr>
          <a:xfrm>
            <a:off x="3405467" y="2110737"/>
            <a:ext cx="8041340" cy="2283758"/>
          </a:xfrm>
          <a:custGeom>
            <a:avLst/>
            <a:gdLst>
              <a:gd name="connsiteX0" fmla="*/ 0 w 8034617"/>
              <a:gd name="connsiteY0" fmla="*/ 2214884 h 2214884"/>
              <a:gd name="connsiteX1" fmla="*/ 2111188 w 8034617"/>
              <a:gd name="connsiteY1" fmla="*/ 2040072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14884 h 2214884"/>
              <a:gd name="connsiteX1" fmla="*/ 2077571 w 8034617"/>
              <a:gd name="connsiteY1" fmla="*/ 2026625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14884 h 2214884"/>
              <a:gd name="connsiteX1" fmla="*/ 2077571 w 8034617"/>
              <a:gd name="connsiteY1" fmla="*/ 2026625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43376 h 2243376"/>
              <a:gd name="connsiteX1" fmla="*/ 2077571 w 8034617"/>
              <a:gd name="connsiteY1" fmla="*/ 2055117 h 2243376"/>
              <a:gd name="connsiteX2" fmla="*/ 3550023 w 8034617"/>
              <a:gd name="connsiteY2" fmla="*/ 1006246 h 2243376"/>
              <a:gd name="connsiteX3" fmla="*/ 6299947 w 8034617"/>
              <a:gd name="connsiteY3" fmla="*/ 91846 h 2243376"/>
              <a:gd name="connsiteX4" fmla="*/ 8034617 w 8034617"/>
              <a:gd name="connsiteY4" fmla="*/ 44782 h 2243376"/>
              <a:gd name="connsiteX0" fmla="*/ 0 w 8034617"/>
              <a:gd name="connsiteY0" fmla="*/ 2243376 h 2243376"/>
              <a:gd name="connsiteX1" fmla="*/ 2077571 w 8034617"/>
              <a:gd name="connsiteY1" fmla="*/ 2055117 h 2243376"/>
              <a:gd name="connsiteX2" fmla="*/ 3550023 w 8034617"/>
              <a:gd name="connsiteY2" fmla="*/ 1006246 h 2243376"/>
              <a:gd name="connsiteX3" fmla="*/ 6299947 w 8034617"/>
              <a:gd name="connsiteY3" fmla="*/ 91846 h 2243376"/>
              <a:gd name="connsiteX4" fmla="*/ 8034617 w 8034617"/>
              <a:gd name="connsiteY4" fmla="*/ 44782 h 2243376"/>
              <a:gd name="connsiteX0" fmla="*/ 0 w 8034617"/>
              <a:gd name="connsiteY0" fmla="*/ 2202260 h 2202260"/>
              <a:gd name="connsiteX1" fmla="*/ 2077571 w 8034617"/>
              <a:gd name="connsiteY1" fmla="*/ 2014001 h 2202260"/>
              <a:gd name="connsiteX2" fmla="*/ 3550023 w 8034617"/>
              <a:gd name="connsiteY2" fmla="*/ 965130 h 2202260"/>
              <a:gd name="connsiteX3" fmla="*/ 5277971 w 8034617"/>
              <a:gd name="connsiteY3" fmla="*/ 198648 h 2202260"/>
              <a:gd name="connsiteX4" fmla="*/ 8034617 w 8034617"/>
              <a:gd name="connsiteY4" fmla="*/ 3666 h 2202260"/>
              <a:gd name="connsiteX0" fmla="*/ 0 w 8034617"/>
              <a:gd name="connsiteY0" fmla="*/ 2200274 h 2200274"/>
              <a:gd name="connsiteX1" fmla="*/ 2077571 w 8034617"/>
              <a:gd name="connsiteY1" fmla="*/ 2012015 h 2200274"/>
              <a:gd name="connsiteX2" fmla="*/ 3550023 w 8034617"/>
              <a:gd name="connsiteY2" fmla="*/ 963144 h 2200274"/>
              <a:gd name="connsiteX3" fmla="*/ 5277971 w 8034617"/>
              <a:gd name="connsiteY3" fmla="*/ 196662 h 2200274"/>
              <a:gd name="connsiteX4" fmla="*/ 8034617 w 8034617"/>
              <a:gd name="connsiteY4" fmla="*/ 1680 h 2200274"/>
              <a:gd name="connsiteX0" fmla="*/ 0 w 8034617"/>
              <a:gd name="connsiteY0" fmla="*/ 2220495 h 2220495"/>
              <a:gd name="connsiteX1" fmla="*/ 2077571 w 8034617"/>
              <a:gd name="connsiteY1" fmla="*/ 2032236 h 2220495"/>
              <a:gd name="connsiteX2" fmla="*/ 3550023 w 8034617"/>
              <a:gd name="connsiteY2" fmla="*/ 983365 h 2220495"/>
              <a:gd name="connsiteX3" fmla="*/ 5351930 w 8034617"/>
              <a:gd name="connsiteY3" fmla="*/ 42071 h 2220495"/>
              <a:gd name="connsiteX4" fmla="*/ 8034617 w 8034617"/>
              <a:gd name="connsiteY4" fmla="*/ 21901 h 2220495"/>
              <a:gd name="connsiteX0" fmla="*/ 0 w 8034617"/>
              <a:gd name="connsiteY0" fmla="*/ 2201878 h 2201878"/>
              <a:gd name="connsiteX1" fmla="*/ 2077571 w 8034617"/>
              <a:gd name="connsiteY1" fmla="*/ 2013619 h 2201878"/>
              <a:gd name="connsiteX2" fmla="*/ 3550023 w 8034617"/>
              <a:gd name="connsiteY2" fmla="*/ 964748 h 2201878"/>
              <a:gd name="connsiteX3" fmla="*/ 5351930 w 8034617"/>
              <a:gd name="connsiteY3" fmla="*/ 117583 h 2201878"/>
              <a:gd name="connsiteX4" fmla="*/ 8034617 w 8034617"/>
              <a:gd name="connsiteY4" fmla="*/ 3284 h 2201878"/>
              <a:gd name="connsiteX0" fmla="*/ 0 w 8034617"/>
              <a:gd name="connsiteY0" fmla="*/ 2215121 h 2215121"/>
              <a:gd name="connsiteX1" fmla="*/ 2077571 w 8034617"/>
              <a:gd name="connsiteY1" fmla="*/ 2026862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5121"/>
              <a:gd name="connsiteX1" fmla="*/ 2077571 w 8034617"/>
              <a:gd name="connsiteY1" fmla="*/ 2026862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5121"/>
              <a:gd name="connsiteX1" fmla="*/ 2144806 w 8034617"/>
              <a:gd name="connsiteY1" fmla="*/ 2094097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9382"/>
              <a:gd name="connsiteX1" fmla="*/ 2144806 w 8034617"/>
              <a:gd name="connsiteY1" fmla="*/ 2094097 h 2219382"/>
              <a:gd name="connsiteX2" fmla="*/ 3610535 w 8034617"/>
              <a:gd name="connsiteY2" fmla="*/ 1025056 h 2219382"/>
              <a:gd name="connsiteX3" fmla="*/ 5351930 w 8034617"/>
              <a:gd name="connsiteY3" fmla="*/ 130826 h 2219382"/>
              <a:gd name="connsiteX4" fmla="*/ 8034617 w 8034617"/>
              <a:gd name="connsiteY4" fmla="*/ 16527 h 2219382"/>
              <a:gd name="connsiteX0" fmla="*/ 0 w 8034617"/>
              <a:gd name="connsiteY0" fmla="*/ 2215121 h 2251296"/>
              <a:gd name="connsiteX1" fmla="*/ 2144806 w 8034617"/>
              <a:gd name="connsiteY1" fmla="*/ 2094097 h 2251296"/>
              <a:gd name="connsiteX2" fmla="*/ 3610535 w 8034617"/>
              <a:gd name="connsiteY2" fmla="*/ 1025056 h 2251296"/>
              <a:gd name="connsiteX3" fmla="*/ 5351930 w 8034617"/>
              <a:gd name="connsiteY3" fmla="*/ 130826 h 2251296"/>
              <a:gd name="connsiteX4" fmla="*/ 8034617 w 8034617"/>
              <a:gd name="connsiteY4" fmla="*/ 16527 h 2251296"/>
              <a:gd name="connsiteX0" fmla="*/ 0 w 8034617"/>
              <a:gd name="connsiteY0" fmla="*/ 2215121 h 2245975"/>
              <a:gd name="connsiteX1" fmla="*/ 2144806 w 8034617"/>
              <a:gd name="connsiteY1" fmla="*/ 2094097 h 2245975"/>
              <a:gd name="connsiteX2" fmla="*/ 3610535 w 8034617"/>
              <a:gd name="connsiteY2" fmla="*/ 1025056 h 2245975"/>
              <a:gd name="connsiteX3" fmla="*/ 5351930 w 8034617"/>
              <a:gd name="connsiteY3" fmla="*/ 130826 h 2245975"/>
              <a:gd name="connsiteX4" fmla="*/ 8034617 w 8034617"/>
              <a:gd name="connsiteY4" fmla="*/ 16527 h 2245975"/>
              <a:gd name="connsiteX0" fmla="*/ 0 w 8041340"/>
              <a:gd name="connsiteY0" fmla="*/ 2262186 h 2269830"/>
              <a:gd name="connsiteX1" fmla="*/ 2151529 w 8041340"/>
              <a:gd name="connsiteY1" fmla="*/ 2094097 h 2269830"/>
              <a:gd name="connsiteX2" fmla="*/ 3617258 w 8041340"/>
              <a:gd name="connsiteY2" fmla="*/ 1025056 h 2269830"/>
              <a:gd name="connsiteX3" fmla="*/ 5358653 w 8041340"/>
              <a:gd name="connsiteY3" fmla="*/ 130826 h 2269830"/>
              <a:gd name="connsiteX4" fmla="*/ 8041340 w 8041340"/>
              <a:gd name="connsiteY4" fmla="*/ 16527 h 2269830"/>
              <a:gd name="connsiteX0" fmla="*/ 0 w 8041340"/>
              <a:gd name="connsiteY0" fmla="*/ 2275633 h 2281315"/>
              <a:gd name="connsiteX1" fmla="*/ 2151529 w 8041340"/>
              <a:gd name="connsiteY1" fmla="*/ 2094097 h 2281315"/>
              <a:gd name="connsiteX2" fmla="*/ 3617258 w 8041340"/>
              <a:gd name="connsiteY2" fmla="*/ 1025056 h 2281315"/>
              <a:gd name="connsiteX3" fmla="*/ 5358653 w 8041340"/>
              <a:gd name="connsiteY3" fmla="*/ 130826 h 2281315"/>
              <a:gd name="connsiteX4" fmla="*/ 8041340 w 8041340"/>
              <a:gd name="connsiteY4" fmla="*/ 16527 h 2281315"/>
              <a:gd name="connsiteX0" fmla="*/ 0 w 8041340"/>
              <a:gd name="connsiteY0" fmla="*/ 2275633 h 2281315"/>
              <a:gd name="connsiteX1" fmla="*/ 2151529 w 8041340"/>
              <a:gd name="connsiteY1" fmla="*/ 2094097 h 2281315"/>
              <a:gd name="connsiteX2" fmla="*/ 3617258 w 8041340"/>
              <a:gd name="connsiteY2" fmla="*/ 1025056 h 2281315"/>
              <a:gd name="connsiteX3" fmla="*/ 5358653 w 8041340"/>
              <a:gd name="connsiteY3" fmla="*/ 130826 h 2281315"/>
              <a:gd name="connsiteX4" fmla="*/ 8041340 w 8041340"/>
              <a:gd name="connsiteY4" fmla="*/ 16527 h 2281315"/>
              <a:gd name="connsiteX0" fmla="*/ 0 w 8041340"/>
              <a:gd name="connsiteY0" fmla="*/ 2279724 h 2283758"/>
              <a:gd name="connsiteX1" fmla="*/ 2151529 w 8041340"/>
              <a:gd name="connsiteY1" fmla="*/ 2098188 h 2283758"/>
              <a:gd name="connsiteX2" fmla="*/ 3597088 w 8041340"/>
              <a:gd name="connsiteY2" fmla="*/ 1116553 h 2283758"/>
              <a:gd name="connsiteX3" fmla="*/ 5358653 w 8041340"/>
              <a:gd name="connsiteY3" fmla="*/ 134917 h 2283758"/>
              <a:gd name="connsiteX4" fmla="*/ 8041340 w 8041340"/>
              <a:gd name="connsiteY4" fmla="*/ 20618 h 2283758"/>
              <a:gd name="connsiteX0" fmla="*/ 0 w 8041340"/>
              <a:gd name="connsiteY0" fmla="*/ 2279724 h 2283758"/>
              <a:gd name="connsiteX1" fmla="*/ 2151529 w 8041340"/>
              <a:gd name="connsiteY1" fmla="*/ 2098188 h 2283758"/>
              <a:gd name="connsiteX2" fmla="*/ 3597088 w 8041340"/>
              <a:gd name="connsiteY2" fmla="*/ 1116553 h 2283758"/>
              <a:gd name="connsiteX3" fmla="*/ 5358653 w 8041340"/>
              <a:gd name="connsiteY3" fmla="*/ 134917 h 2283758"/>
              <a:gd name="connsiteX4" fmla="*/ 8041340 w 8041340"/>
              <a:gd name="connsiteY4" fmla="*/ 20618 h 228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1340" h="2283758">
                <a:moveTo>
                  <a:pt x="0" y="2279724"/>
                </a:moveTo>
                <a:cubicBezTo>
                  <a:pt x="732866" y="2290928"/>
                  <a:pt x="1552014" y="2292050"/>
                  <a:pt x="2151529" y="2098188"/>
                </a:cubicBezTo>
                <a:cubicBezTo>
                  <a:pt x="2751044" y="1904326"/>
                  <a:pt x="3089461" y="1497553"/>
                  <a:pt x="3597088" y="1116553"/>
                </a:cubicBezTo>
                <a:cubicBezTo>
                  <a:pt x="4104715" y="735553"/>
                  <a:pt x="4617944" y="317573"/>
                  <a:pt x="5358653" y="134917"/>
                </a:cubicBezTo>
                <a:cubicBezTo>
                  <a:pt x="6099362" y="-47739"/>
                  <a:pt x="7486649" y="1567"/>
                  <a:pt x="8041340" y="20618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74F86FE-C8BE-4243-B468-1E50E4F7FC5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801" y="4025314"/>
            <a:ext cx="1121761" cy="18137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019C371-34E4-484A-8C4A-F05A9A917F7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046" y="2317795"/>
            <a:ext cx="1121761" cy="18137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0763F2B-E8AC-4D7A-8AA0-BF7D4F2848F1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1486">
            <a:off x="7488240" y="2707970"/>
            <a:ext cx="926674" cy="253006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C908A01-4511-47D1-88D2-FC30D928ED8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407" y="5893909"/>
            <a:ext cx="3116850" cy="536495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7999C17-3B0D-4C03-B154-0402BC3FEF99}"/>
              </a:ext>
            </a:extLst>
          </p:cNvPr>
          <p:cNvCxnSpPr/>
          <p:nvPr/>
        </p:nvCxnSpPr>
        <p:spPr>
          <a:xfrm flipH="1">
            <a:off x="7562740" y="5867400"/>
            <a:ext cx="1009759" cy="76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FA227EA-B98A-412D-B8A6-7B35DDC6B7FD}"/>
              </a:ext>
            </a:extLst>
          </p:cNvPr>
          <p:cNvSpPr txBox="1"/>
          <p:nvPr/>
        </p:nvSpPr>
        <p:spPr>
          <a:xfrm>
            <a:off x="8572499" y="5648843"/>
            <a:ext cx="2694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probability increases exponentially as we move away from boundary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1365409-BAA7-4D8F-A967-125D25DDA53D}"/>
              </a:ext>
            </a:extLst>
          </p:cNvPr>
          <p:cNvSpPr txBox="1"/>
          <p:nvPr/>
        </p:nvSpPr>
        <p:spPr>
          <a:xfrm>
            <a:off x="9753600" y="6179885"/>
            <a:ext cx="2694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normalizer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EA3112B3-A519-46DF-93B0-FC51E6892D5B}"/>
              </a:ext>
            </a:extLst>
          </p:cNvPr>
          <p:cNvCxnSpPr>
            <a:cxnSpLocks/>
            <a:stCxn id="77" idx="1"/>
          </p:cNvCxnSpPr>
          <p:nvPr/>
        </p:nvCxnSpPr>
        <p:spPr>
          <a:xfrm flipH="1" flipV="1">
            <a:off x="8249066" y="6280905"/>
            <a:ext cx="1504534" cy="37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31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  <p:bldP spid="7" grpId="0" animBg="1"/>
      <p:bldP spid="51" grpId="0" animBg="1"/>
      <p:bldP spid="53" grpId="0" animBg="1"/>
      <p:bldP spid="9" grpId="0"/>
      <p:bldP spid="55" grpId="0"/>
      <p:bldP spid="56" grpId="0"/>
      <p:bldP spid="20" grpId="0" animBg="1"/>
      <p:bldP spid="29" grpId="0"/>
      <p:bldP spid="7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</a:t>
            </a:r>
            <a:r>
              <a:rPr lang="en-US" i="1" dirty="0"/>
              <a:t>Soft</a:t>
            </a:r>
            <a:r>
              <a:rPr lang="en-US" dirty="0"/>
              <a:t> Max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 flipV="1">
            <a:off x="620712" y="1539875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 flipV="1">
            <a:off x="620712" y="4555506"/>
            <a:ext cx="10720319" cy="1649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3" name="AutoShape 9 1"/>
          <p:cNvSpPr>
            <a:spLocks noChangeArrowheads="1"/>
          </p:cNvSpPr>
          <p:nvPr/>
        </p:nvSpPr>
        <p:spPr bwMode="auto">
          <a:xfrm>
            <a:off x="6248404" y="4434482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A3DBF414-8E32-493C-92B3-9E82C78D4C9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0" y="4728941"/>
            <a:ext cx="126503" cy="11431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91DCF40-B672-4F79-8213-9EF3E8A74FF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95" y="1274541"/>
            <a:ext cx="926674" cy="253006"/>
          </a:xfrm>
          <a:prstGeom prst="rect">
            <a:avLst/>
          </a:prstGeom>
        </p:spPr>
      </p:pic>
      <p:sp>
        <p:nvSpPr>
          <p:cNvPr id="38" name="AutoShape 17 1">
            <a:extLst>
              <a:ext uri="{FF2B5EF4-FFF2-40B4-BE49-F238E27FC236}">
                <a16:creationId xmlns:a16="http://schemas.microsoft.com/office/drawing/2014/main" id="{0B7DAB17-7790-47BD-8CCE-462769AF4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415" y="4430054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AutoShape 9 2">
            <a:extLst>
              <a:ext uri="{FF2B5EF4-FFF2-40B4-BE49-F238E27FC236}">
                <a16:creationId xmlns:a16="http://schemas.microsoft.com/office/drawing/2014/main" id="{A5A5C553-4E1D-4678-A41D-426F965D8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434481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AutoShape 9 3">
            <a:extLst>
              <a:ext uri="{FF2B5EF4-FFF2-40B4-BE49-F238E27FC236}">
                <a16:creationId xmlns:a16="http://schemas.microsoft.com/office/drawing/2014/main" id="{C48B35C4-44AF-40A5-8AE1-E6191FEAB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3900" y="4434480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AutoShape 9 4">
            <a:extLst>
              <a:ext uri="{FF2B5EF4-FFF2-40B4-BE49-F238E27FC236}">
                <a16:creationId xmlns:a16="http://schemas.microsoft.com/office/drawing/2014/main" id="{051B5B45-23C7-434C-B90D-65E4131B6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7170" y="4434479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AutoShape 9 5">
            <a:extLst>
              <a:ext uri="{FF2B5EF4-FFF2-40B4-BE49-F238E27FC236}">
                <a16:creationId xmlns:a16="http://schemas.microsoft.com/office/drawing/2014/main" id="{F2FB127E-51C1-4A24-9A48-2B8CD9CAD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1" y="4434478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AutoShape 9 6">
            <a:extLst>
              <a:ext uri="{FF2B5EF4-FFF2-40B4-BE49-F238E27FC236}">
                <a16:creationId xmlns:a16="http://schemas.microsoft.com/office/drawing/2014/main" id="{5B9C823C-D476-4E45-94D9-9985F426B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2516" y="4430054"/>
            <a:ext cx="228599" cy="24204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AutoShape 17 2">
            <a:extLst>
              <a:ext uri="{FF2B5EF4-FFF2-40B4-BE49-F238E27FC236}">
                <a16:creationId xmlns:a16="http://schemas.microsoft.com/office/drawing/2014/main" id="{EA7761CF-8B43-4414-AB2C-72D885B26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7207" y="4430053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AutoShape 17 3">
            <a:extLst>
              <a:ext uri="{FF2B5EF4-FFF2-40B4-BE49-F238E27FC236}">
                <a16:creationId xmlns:a16="http://schemas.microsoft.com/office/drawing/2014/main" id="{19F6DE87-0655-4F6A-9D41-3511E9899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8470" y="4432353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AutoShape 17 4">
            <a:extLst>
              <a:ext uri="{FF2B5EF4-FFF2-40B4-BE49-F238E27FC236}">
                <a16:creationId xmlns:a16="http://schemas.microsoft.com/office/drawing/2014/main" id="{981588F0-D4B2-47D2-A31B-DAE6A3CBB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9461" y="4430052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AutoShape 17 5">
            <a:extLst>
              <a:ext uri="{FF2B5EF4-FFF2-40B4-BE49-F238E27FC236}">
                <a16:creationId xmlns:a16="http://schemas.microsoft.com/office/drawing/2014/main" id="{975B2F64-3724-404C-8E9E-DBD96A0C1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980" y="4425628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AutoShape 17 6">
            <a:extLst>
              <a:ext uri="{FF2B5EF4-FFF2-40B4-BE49-F238E27FC236}">
                <a16:creationId xmlns:a16="http://schemas.microsoft.com/office/drawing/2014/main" id="{AABB14D8-A008-4D79-BAB6-76735C4C4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853" y="4425627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AutoShape 17 7">
            <a:extLst>
              <a:ext uri="{FF2B5EF4-FFF2-40B4-BE49-F238E27FC236}">
                <a16:creationId xmlns:a16="http://schemas.microsoft.com/office/drawing/2014/main" id="{CBE8CA02-7959-4D22-81E7-406221E43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918" y="4425271"/>
            <a:ext cx="228599" cy="242047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75A60E9-55EA-4E70-9FA2-95A0A152FEB8}"/>
              </a:ext>
            </a:extLst>
          </p:cNvPr>
          <p:cNvSpPr/>
          <p:nvPr/>
        </p:nvSpPr>
        <p:spPr>
          <a:xfrm>
            <a:off x="3405467" y="2110737"/>
            <a:ext cx="8041340" cy="2283758"/>
          </a:xfrm>
          <a:custGeom>
            <a:avLst/>
            <a:gdLst>
              <a:gd name="connsiteX0" fmla="*/ 0 w 8034617"/>
              <a:gd name="connsiteY0" fmla="*/ 2214884 h 2214884"/>
              <a:gd name="connsiteX1" fmla="*/ 2111188 w 8034617"/>
              <a:gd name="connsiteY1" fmla="*/ 2040072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14884 h 2214884"/>
              <a:gd name="connsiteX1" fmla="*/ 2077571 w 8034617"/>
              <a:gd name="connsiteY1" fmla="*/ 2026625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14884 h 2214884"/>
              <a:gd name="connsiteX1" fmla="*/ 2077571 w 8034617"/>
              <a:gd name="connsiteY1" fmla="*/ 2026625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43376 h 2243376"/>
              <a:gd name="connsiteX1" fmla="*/ 2077571 w 8034617"/>
              <a:gd name="connsiteY1" fmla="*/ 2055117 h 2243376"/>
              <a:gd name="connsiteX2" fmla="*/ 3550023 w 8034617"/>
              <a:gd name="connsiteY2" fmla="*/ 1006246 h 2243376"/>
              <a:gd name="connsiteX3" fmla="*/ 6299947 w 8034617"/>
              <a:gd name="connsiteY3" fmla="*/ 91846 h 2243376"/>
              <a:gd name="connsiteX4" fmla="*/ 8034617 w 8034617"/>
              <a:gd name="connsiteY4" fmla="*/ 44782 h 2243376"/>
              <a:gd name="connsiteX0" fmla="*/ 0 w 8034617"/>
              <a:gd name="connsiteY0" fmla="*/ 2243376 h 2243376"/>
              <a:gd name="connsiteX1" fmla="*/ 2077571 w 8034617"/>
              <a:gd name="connsiteY1" fmla="*/ 2055117 h 2243376"/>
              <a:gd name="connsiteX2" fmla="*/ 3550023 w 8034617"/>
              <a:gd name="connsiteY2" fmla="*/ 1006246 h 2243376"/>
              <a:gd name="connsiteX3" fmla="*/ 6299947 w 8034617"/>
              <a:gd name="connsiteY3" fmla="*/ 91846 h 2243376"/>
              <a:gd name="connsiteX4" fmla="*/ 8034617 w 8034617"/>
              <a:gd name="connsiteY4" fmla="*/ 44782 h 2243376"/>
              <a:gd name="connsiteX0" fmla="*/ 0 w 8034617"/>
              <a:gd name="connsiteY0" fmla="*/ 2202260 h 2202260"/>
              <a:gd name="connsiteX1" fmla="*/ 2077571 w 8034617"/>
              <a:gd name="connsiteY1" fmla="*/ 2014001 h 2202260"/>
              <a:gd name="connsiteX2" fmla="*/ 3550023 w 8034617"/>
              <a:gd name="connsiteY2" fmla="*/ 965130 h 2202260"/>
              <a:gd name="connsiteX3" fmla="*/ 5277971 w 8034617"/>
              <a:gd name="connsiteY3" fmla="*/ 198648 h 2202260"/>
              <a:gd name="connsiteX4" fmla="*/ 8034617 w 8034617"/>
              <a:gd name="connsiteY4" fmla="*/ 3666 h 2202260"/>
              <a:gd name="connsiteX0" fmla="*/ 0 w 8034617"/>
              <a:gd name="connsiteY0" fmla="*/ 2200274 h 2200274"/>
              <a:gd name="connsiteX1" fmla="*/ 2077571 w 8034617"/>
              <a:gd name="connsiteY1" fmla="*/ 2012015 h 2200274"/>
              <a:gd name="connsiteX2" fmla="*/ 3550023 w 8034617"/>
              <a:gd name="connsiteY2" fmla="*/ 963144 h 2200274"/>
              <a:gd name="connsiteX3" fmla="*/ 5277971 w 8034617"/>
              <a:gd name="connsiteY3" fmla="*/ 196662 h 2200274"/>
              <a:gd name="connsiteX4" fmla="*/ 8034617 w 8034617"/>
              <a:gd name="connsiteY4" fmla="*/ 1680 h 2200274"/>
              <a:gd name="connsiteX0" fmla="*/ 0 w 8034617"/>
              <a:gd name="connsiteY0" fmla="*/ 2220495 h 2220495"/>
              <a:gd name="connsiteX1" fmla="*/ 2077571 w 8034617"/>
              <a:gd name="connsiteY1" fmla="*/ 2032236 h 2220495"/>
              <a:gd name="connsiteX2" fmla="*/ 3550023 w 8034617"/>
              <a:gd name="connsiteY2" fmla="*/ 983365 h 2220495"/>
              <a:gd name="connsiteX3" fmla="*/ 5351930 w 8034617"/>
              <a:gd name="connsiteY3" fmla="*/ 42071 h 2220495"/>
              <a:gd name="connsiteX4" fmla="*/ 8034617 w 8034617"/>
              <a:gd name="connsiteY4" fmla="*/ 21901 h 2220495"/>
              <a:gd name="connsiteX0" fmla="*/ 0 w 8034617"/>
              <a:gd name="connsiteY0" fmla="*/ 2201878 h 2201878"/>
              <a:gd name="connsiteX1" fmla="*/ 2077571 w 8034617"/>
              <a:gd name="connsiteY1" fmla="*/ 2013619 h 2201878"/>
              <a:gd name="connsiteX2" fmla="*/ 3550023 w 8034617"/>
              <a:gd name="connsiteY2" fmla="*/ 964748 h 2201878"/>
              <a:gd name="connsiteX3" fmla="*/ 5351930 w 8034617"/>
              <a:gd name="connsiteY3" fmla="*/ 117583 h 2201878"/>
              <a:gd name="connsiteX4" fmla="*/ 8034617 w 8034617"/>
              <a:gd name="connsiteY4" fmla="*/ 3284 h 2201878"/>
              <a:gd name="connsiteX0" fmla="*/ 0 w 8034617"/>
              <a:gd name="connsiteY0" fmla="*/ 2215121 h 2215121"/>
              <a:gd name="connsiteX1" fmla="*/ 2077571 w 8034617"/>
              <a:gd name="connsiteY1" fmla="*/ 2026862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5121"/>
              <a:gd name="connsiteX1" fmla="*/ 2077571 w 8034617"/>
              <a:gd name="connsiteY1" fmla="*/ 2026862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5121"/>
              <a:gd name="connsiteX1" fmla="*/ 2144806 w 8034617"/>
              <a:gd name="connsiteY1" fmla="*/ 2094097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9382"/>
              <a:gd name="connsiteX1" fmla="*/ 2144806 w 8034617"/>
              <a:gd name="connsiteY1" fmla="*/ 2094097 h 2219382"/>
              <a:gd name="connsiteX2" fmla="*/ 3610535 w 8034617"/>
              <a:gd name="connsiteY2" fmla="*/ 1025056 h 2219382"/>
              <a:gd name="connsiteX3" fmla="*/ 5351930 w 8034617"/>
              <a:gd name="connsiteY3" fmla="*/ 130826 h 2219382"/>
              <a:gd name="connsiteX4" fmla="*/ 8034617 w 8034617"/>
              <a:gd name="connsiteY4" fmla="*/ 16527 h 2219382"/>
              <a:gd name="connsiteX0" fmla="*/ 0 w 8034617"/>
              <a:gd name="connsiteY0" fmla="*/ 2215121 h 2251296"/>
              <a:gd name="connsiteX1" fmla="*/ 2144806 w 8034617"/>
              <a:gd name="connsiteY1" fmla="*/ 2094097 h 2251296"/>
              <a:gd name="connsiteX2" fmla="*/ 3610535 w 8034617"/>
              <a:gd name="connsiteY2" fmla="*/ 1025056 h 2251296"/>
              <a:gd name="connsiteX3" fmla="*/ 5351930 w 8034617"/>
              <a:gd name="connsiteY3" fmla="*/ 130826 h 2251296"/>
              <a:gd name="connsiteX4" fmla="*/ 8034617 w 8034617"/>
              <a:gd name="connsiteY4" fmla="*/ 16527 h 2251296"/>
              <a:gd name="connsiteX0" fmla="*/ 0 w 8034617"/>
              <a:gd name="connsiteY0" fmla="*/ 2215121 h 2245975"/>
              <a:gd name="connsiteX1" fmla="*/ 2144806 w 8034617"/>
              <a:gd name="connsiteY1" fmla="*/ 2094097 h 2245975"/>
              <a:gd name="connsiteX2" fmla="*/ 3610535 w 8034617"/>
              <a:gd name="connsiteY2" fmla="*/ 1025056 h 2245975"/>
              <a:gd name="connsiteX3" fmla="*/ 5351930 w 8034617"/>
              <a:gd name="connsiteY3" fmla="*/ 130826 h 2245975"/>
              <a:gd name="connsiteX4" fmla="*/ 8034617 w 8034617"/>
              <a:gd name="connsiteY4" fmla="*/ 16527 h 2245975"/>
              <a:gd name="connsiteX0" fmla="*/ 0 w 8041340"/>
              <a:gd name="connsiteY0" fmla="*/ 2262186 h 2269830"/>
              <a:gd name="connsiteX1" fmla="*/ 2151529 w 8041340"/>
              <a:gd name="connsiteY1" fmla="*/ 2094097 h 2269830"/>
              <a:gd name="connsiteX2" fmla="*/ 3617258 w 8041340"/>
              <a:gd name="connsiteY2" fmla="*/ 1025056 h 2269830"/>
              <a:gd name="connsiteX3" fmla="*/ 5358653 w 8041340"/>
              <a:gd name="connsiteY3" fmla="*/ 130826 h 2269830"/>
              <a:gd name="connsiteX4" fmla="*/ 8041340 w 8041340"/>
              <a:gd name="connsiteY4" fmla="*/ 16527 h 2269830"/>
              <a:gd name="connsiteX0" fmla="*/ 0 w 8041340"/>
              <a:gd name="connsiteY0" fmla="*/ 2275633 h 2281315"/>
              <a:gd name="connsiteX1" fmla="*/ 2151529 w 8041340"/>
              <a:gd name="connsiteY1" fmla="*/ 2094097 h 2281315"/>
              <a:gd name="connsiteX2" fmla="*/ 3617258 w 8041340"/>
              <a:gd name="connsiteY2" fmla="*/ 1025056 h 2281315"/>
              <a:gd name="connsiteX3" fmla="*/ 5358653 w 8041340"/>
              <a:gd name="connsiteY3" fmla="*/ 130826 h 2281315"/>
              <a:gd name="connsiteX4" fmla="*/ 8041340 w 8041340"/>
              <a:gd name="connsiteY4" fmla="*/ 16527 h 2281315"/>
              <a:gd name="connsiteX0" fmla="*/ 0 w 8041340"/>
              <a:gd name="connsiteY0" fmla="*/ 2275633 h 2281315"/>
              <a:gd name="connsiteX1" fmla="*/ 2151529 w 8041340"/>
              <a:gd name="connsiteY1" fmla="*/ 2094097 h 2281315"/>
              <a:gd name="connsiteX2" fmla="*/ 3617258 w 8041340"/>
              <a:gd name="connsiteY2" fmla="*/ 1025056 h 2281315"/>
              <a:gd name="connsiteX3" fmla="*/ 5358653 w 8041340"/>
              <a:gd name="connsiteY3" fmla="*/ 130826 h 2281315"/>
              <a:gd name="connsiteX4" fmla="*/ 8041340 w 8041340"/>
              <a:gd name="connsiteY4" fmla="*/ 16527 h 2281315"/>
              <a:gd name="connsiteX0" fmla="*/ 0 w 8041340"/>
              <a:gd name="connsiteY0" fmla="*/ 2279724 h 2283758"/>
              <a:gd name="connsiteX1" fmla="*/ 2151529 w 8041340"/>
              <a:gd name="connsiteY1" fmla="*/ 2098188 h 2283758"/>
              <a:gd name="connsiteX2" fmla="*/ 3597088 w 8041340"/>
              <a:gd name="connsiteY2" fmla="*/ 1116553 h 2283758"/>
              <a:gd name="connsiteX3" fmla="*/ 5358653 w 8041340"/>
              <a:gd name="connsiteY3" fmla="*/ 134917 h 2283758"/>
              <a:gd name="connsiteX4" fmla="*/ 8041340 w 8041340"/>
              <a:gd name="connsiteY4" fmla="*/ 20618 h 2283758"/>
              <a:gd name="connsiteX0" fmla="*/ 0 w 8041340"/>
              <a:gd name="connsiteY0" fmla="*/ 2279724 h 2283758"/>
              <a:gd name="connsiteX1" fmla="*/ 2151529 w 8041340"/>
              <a:gd name="connsiteY1" fmla="*/ 2098188 h 2283758"/>
              <a:gd name="connsiteX2" fmla="*/ 3597088 w 8041340"/>
              <a:gd name="connsiteY2" fmla="*/ 1116553 h 2283758"/>
              <a:gd name="connsiteX3" fmla="*/ 5358653 w 8041340"/>
              <a:gd name="connsiteY3" fmla="*/ 134917 h 2283758"/>
              <a:gd name="connsiteX4" fmla="*/ 8041340 w 8041340"/>
              <a:gd name="connsiteY4" fmla="*/ 20618 h 228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1340" h="2283758">
                <a:moveTo>
                  <a:pt x="0" y="2279724"/>
                </a:moveTo>
                <a:cubicBezTo>
                  <a:pt x="732866" y="2290928"/>
                  <a:pt x="1552014" y="2292050"/>
                  <a:pt x="2151529" y="2098188"/>
                </a:cubicBezTo>
                <a:cubicBezTo>
                  <a:pt x="2751044" y="1904326"/>
                  <a:pt x="3089461" y="1497553"/>
                  <a:pt x="3597088" y="1116553"/>
                </a:cubicBezTo>
                <a:cubicBezTo>
                  <a:pt x="4104715" y="735553"/>
                  <a:pt x="4617944" y="317573"/>
                  <a:pt x="5358653" y="134917"/>
                </a:cubicBezTo>
                <a:cubicBezTo>
                  <a:pt x="6099362" y="-47739"/>
                  <a:pt x="7486649" y="1567"/>
                  <a:pt x="8041340" y="20618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3EE5CA4-4BD8-40D7-8029-FFDA9D0F655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98" y="3720284"/>
            <a:ext cx="1796952" cy="536495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7999C17-3B0D-4C03-B154-0402BC3FEF99}"/>
              </a:ext>
            </a:extLst>
          </p:cNvPr>
          <p:cNvCxnSpPr/>
          <p:nvPr/>
        </p:nvCxnSpPr>
        <p:spPr>
          <a:xfrm flipH="1">
            <a:off x="7334141" y="3572542"/>
            <a:ext cx="1009759" cy="76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6D2D96B2-675A-46B6-BD9C-03785585F54D}"/>
              </a:ext>
            </a:extLst>
          </p:cNvPr>
          <p:cNvSpPr/>
          <p:nvPr/>
        </p:nvSpPr>
        <p:spPr>
          <a:xfrm>
            <a:off x="3421770" y="2134438"/>
            <a:ext cx="8015458" cy="2274597"/>
          </a:xfrm>
          <a:custGeom>
            <a:avLst/>
            <a:gdLst>
              <a:gd name="connsiteX0" fmla="*/ 0 w 8034617"/>
              <a:gd name="connsiteY0" fmla="*/ 2214884 h 2214884"/>
              <a:gd name="connsiteX1" fmla="*/ 2111188 w 8034617"/>
              <a:gd name="connsiteY1" fmla="*/ 2040072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14884 h 2214884"/>
              <a:gd name="connsiteX1" fmla="*/ 2077571 w 8034617"/>
              <a:gd name="connsiteY1" fmla="*/ 2026625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14884 h 2214884"/>
              <a:gd name="connsiteX1" fmla="*/ 2077571 w 8034617"/>
              <a:gd name="connsiteY1" fmla="*/ 2026625 h 2214884"/>
              <a:gd name="connsiteX2" fmla="*/ 4282888 w 8034617"/>
              <a:gd name="connsiteY2" fmla="*/ 527278 h 2214884"/>
              <a:gd name="connsiteX3" fmla="*/ 6299947 w 8034617"/>
              <a:gd name="connsiteY3" fmla="*/ 63354 h 2214884"/>
              <a:gd name="connsiteX4" fmla="*/ 8034617 w 8034617"/>
              <a:gd name="connsiteY4" fmla="*/ 16290 h 2214884"/>
              <a:gd name="connsiteX0" fmla="*/ 0 w 8034617"/>
              <a:gd name="connsiteY0" fmla="*/ 2243376 h 2243376"/>
              <a:gd name="connsiteX1" fmla="*/ 2077571 w 8034617"/>
              <a:gd name="connsiteY1" fmla="*/ 2055117 h 2243376"/>
              <a:gd name="connsiteX2" fmla="*/ 3550023 w 8034617"/>
              <a:gd name="connsiteY2" fmla="*/ 1006246 h 2243376"/>
              <a:gd name="connsiteX3" fmla="*/ 6299947 w 8034617"/>
              <a:gd name="connsiteY3" fmla="*/ 91846 h 2243376"/>
              <a:gd name="connsiteX4" fmla="*/ 8034617 w 8034617"/>
              <a:gd name="connsiteY4" fmla="*/ 44782 h 2243376"/>
              <a:gd name="connsiteX0" fmla="*/ 0 w 8034617"/>
              <a:gd name="connsiteY0" fmla="*/ 2243376 h 2243376"/>
              <a:gd name="connsiteX1" fmla="*/ 2077571 w 8034617"/>
              <a:gd name="connsiteY1" fmla="*/ 2055117 h 2243376"/>
              <a:gd name="connsiteX2" fmla="*/ 3550023 w 8034617"/>
              <a:gd name="connsiteY2" fmla="*/ 1006246 h 2243376"/>
              <a:gd name="connsiteX3" fmla="*/ 6299947 w 8034617"/>
              <a:gd name="connsiteY3" fmla="*/ 91846 h 2243376"/>
              <a:gd name="connsiteX4" fmla="*/ 8034617 w 8034617"/>
              <a:gd name="connsiteY4" fmla="*/ 44782 h 2243376"/>
              <a:gd name="connsiteX0" fmla="*/ 0 w 8034617"/>
              <a:gd name="connsiteY0" fmla="*/ 2202260 h 2202260"/>
              <a:gd name="connsiteX1" fmla="*/ 2077571 w 8034617"/>
              <a:gd name="connsiteY1" fmla="*/ 2014001 h 2202260"/>
              <a:gd name="connsiteX2" fmla="*/ 3550023 w 8034617"/>
              <a:gd name="connsiteY2" fmla="*/ 965130 h 2202260"/>
              <a:gd name="connsiteX3" fmla="*/ 5277971 w 8034617"/>
              <a:gd name="connsiteY3" fmla="*/ 198648 h 2202260"/>
              <a:gd name="connsiteX4" fmla="*/ 8034617 w 8034617"/>
              <a:gd name="connsiteY4" fmla="*/ 3666 h 2202260"/>
              <a:gd name="connsiteX0" fmla="*/ 0 w 8034617"/>
              <a:gd name="connsiteY0" fmla="*/ 2200274 h 2200274"/>
              <a:gd name="connsiteX1" fmla="*/ 2077571 w 8034617"/>
              <a:gd name="connsiteY1" fmla="*/ 2012015 h 2200274"/>
              <a:gd name="connsiteX2" fmla="*/ 3550023 w 8034617"/>
              <a:gd name="connsiteY2" fmla="*/ 963144 h 2200274"/>
              <a:gd name="connsiteX3" fmla="*/ 5277971 w 8034617"/>
              <a:gd name="connsiteY3" fmla="*/ 196662 h 2200274"/>
              <a:gd name="connsiteX4" fmla="*/ 8034617 w 8034617"/>
              <a:gd name="connsiteY4" fmla="*/ 1680 h 2200274"/>
              <a:gd name="connsiteX0" fmla="*/ 0 w 8034617"/>
              <a:gd name="connsiteY0" fmla="*/ 2220495 h 2220495"/>
              <a:gd name="connsiteX1" fmla="*/ 2077571 w 8034617"/>
              <a:gd name="connsiteY1" fmla="*/ 2032236 h 2220495"/>
              <a:gd name="connsiteX2" fmla="*/ 3550023 w 8034617"/>
              <a:gd name="connsiteY2" fmla="*/ 983365 h 2220495"/>
              <a:gd name="connsiteX3" fmla="*/ 5351930 w 8034617"/>
              <a:gd name="connsiteY3" fmla="*/ 42071 h 2220495"/>
              <a:gd name="connsiteX4" fmla="*/ 8034617 w 8034617"/>
              <a:gd name="connsiteY4" fmla="*/ 21901 h 2220495"/>
              <a:gd name="connsiteX0" fmla="*/ 0 w 8034617"/>
              <a:gd name="connsiteY0" fmla="*/ 2201878 h 2201878"/>
              <a:gd name="connsiteX1" fmla="*/ 2077571 w 8034617"/>
              <a:gd name="connsiteY1" fmla="*/ 2013619 h 2201878"/>
              <a:gd name="connsiteX2" fmla="*/ 3550023 w 8034617"/>
              <a:gd name="connsiteY2" fmla="*/ 964748 h 2201878"/>
              <a:gd name="connsiteX3" fmla="*/ 5351930 w 8034617"/>
              <a:gd name="connsiteY3" fmla="*/ 117583 h 2201878"/>
              <a:gd name="connsiteX4" fmla="*/ 8034617 w 8034617"/>
              <a:gd name="connsiteY4" fmla="*/ 3284 h 2201878"/>
              <a:gd name="connsiteX0" fmla="*/ 0 w 8034617"/>
              <a:gd name="connsiteY0" fmla="*/ 2215121 h 2215121"/>
              <a:gd name="connsiteX1" fmla="*/ 2077571 w 8034617"/>
              <a:gd name="connsiteY1" fmla="*/ 2026862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5121"/>
              <a:gd name="connsiteX1" fmla="*/ 2077571 w 8034617"/>
              <a:gd name="connsiteY1" fmla="*/ 2026862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5121"/>
              <a:gd name="connsiteX1" fmla="*/ 2144806 w 8034617"/>
              <a:gd name="connsiteY1" fmla="*/ 2094097 h 2215121"/>
              <a:gd name="connsiteX2" fmla="*/ 3610535 w 8034617"/>
              <a:gd name="connsiteY2" fmla="*/ 1025056 h 2215121"/>
              <a:gd name="connsiteX3" fmla="*/ 5351930 w 8034617"/>
              <a:gd name="connsiteY3" fmla="*/ 130826 h 2215121"/>
              <a:gd name="connsiteX4" fmla="*/ 8034617 w 8034617"/>
              <a:gd name="connsiteY4" fmla="*/ 16527 h 2215121"/>
              <a:gd name="connsiteX0" fmla="*/ 0 w 8034617"/>
              <a:gd name="connsiteY0" fmla="*/ 2215121 h 2219382"/>
              <a:gd name="connsiteX1" fmla="*/ 2144806 w 8034617"/>
              <a:gd name="connsiteY1" fmla="*/ 2094097 h 2219382"/>
              <a:gd name="connsiteX2" fmla="*/ 3610535 w 8034617"/>
              <a:gd name="connsiteY2" fmla="*/ 1025056 h 2219382"/>
              <a:gd name="connsiteX3" fmla="*/ 5351930 w 8034617"/>
              <a:gd name="connsiteY3" fmla="*/ 130826 h 2219382"/>
              <a:gd name="connsiteX4" fmla="*/ 8034617 w 8034617"/>
              <a:gd name="connsiteY4" fmla="*/ 16527 h 2219382"/>
              <a:gd name="connsiteX0" fmla="*/ 0 w 8034617"/>
              <a:gd name="connsiteY0" fmla="*/ 2215121 h 2251296"/>
              <a:gd name="connsiteX1" fmla="*/ 2144806 w 8034617"/>
              <a:gd name="connsiteY1" fmla="*/ 2094097 h 2251296"/>
              <a:gd name="connsiteX2" fmla="*/ 3610535 w 8034617"/>
              <a:gd name="connsiteY2" fmla="*/ 1025056 h 2251296"/>
              <a:gd name="connsiteX3" fmla="*/ 5351930 w 8034617"/>
              <a:gd name="connsiteY3" fmla="*/ 130826 h 2251296"/>
              <a:gd name="connsiteX4" fmla="*/ 8034617 w 8034617"/>
              <a:gd name="connsiteY4" fmla="*/ 16527 h 2251296"/>
              <a:gd name="connsiteX0" fmla="*/ 0 w 8034617"/>
              <a:gd name="connsiteY0" fmla="*/ 2215121 h 2245975"/>
              <a:gd name="connsiteX1" fmla="*/ 2144806 w 8034617"/>
              <a:gd name="connsiteY1" fmla="*/ 2094097 h 2245975"/>
              <a:gd name="connsiteX2" fmla="*/ 3610535 w 8034617"/>
              <a:gd name="connsiteY2" fmla="*/ 1025056 h 2245975"/>
              <a:gd name="connsiteX3" fmla="*/ 5351930 w 8034617"/>
              <a:gd name="connsiteY3" fmla="*/ 130826 h 2245975"/>
              <a:gd name="connsiteX4" fmla="*/ 8034617 w 8034617"/>
              <a:gd name="connsiteY4" fmla="*/ 16527 h 2245975"/>
              <a:gd name="connsiteX0" fmla="*/ 0 w 8041340"/>
              <a:gd name="connsiteY0" fmla="*/ 2262186 h 2269830"/>
              <a:gd name="connsiteX1" fmla="*/ 2151529 w 8041340"/>
              <a:gd name="connsiteY1" fmla="*/ 2094097 h 2269830"/>
              <a:gd name="connsiteX2" fmla="*/ 3617258 w 8041340"/>
              <a:gd name="connsiteY2" fmla="*/ 1025056 h 2269830"/>
              <a:gd name="connsiteX3" fmla="*/ 5358653 w 8041340"/>
              <a:gd name="connsiteY3" fmla="*/ 130826 h 2269830"/>
              <a:gd name="connsiteX4" fmla="*/ 8041340 w 8041340"/>
              <a:gd name="connsiteY4" fmla="*/ 16527 h 2269830"/>
              <a:gd name="connsiteX0" fmla="*/ 0 w 8041340"/>
              <a:gd name="connsiteY0" fmla="*/ 2275633 h 2281315"/>
              <a:gd name="connsiteX1" fmla="*/ 2151529 w 8041340"/>
              <a:gd name="connsiteY1" fmla="*/ 2094097 h 2281315"/>
              <a:gd name="connsiteX2" fmla="*/ 3617258 w 8041340"/>
              <a:gd name="connsiteY2" fmla="*/ 1025056 h 2281315"/>
              <a:gd name="connsiteX3" fmla="*/ 5358653 w 8041340"/>
              <a:gd name="connsiteY3" fmla="*/ 130826 h 2281315"/>
              <a:gd name="connsiteX4" fmla="*/ 8041340 w 8041340"/>
              <a:gd name="connsiteY4" fmla="*/ 16527 h 2281315"/>
              <a:gd name="connsiteX0" fmla="*/ 0 w 8041340"/>
              <a:gd name="connsiteY0" fmla="*/ 2275633 h 2281315"/>
              <a:gd name="connsiteX1" fmla="*/ 2151529 w 8041340"/>
              <a:gd name="connsiteY1" fmla="*/ 2094097 h 2281315"/>
              <a:gd name="connsiteX2" fmla="*/ 3617258 w 8041340"/>
              <a:gd name="connsiteY2" fmla="*/ 1025056 h 2281315"/>
              <a:gd name="connsiteX3" fmla="*/ 5358653 w 8041340"/>
              <a:gd name="connsiteY3" fmla="*/ 130826 h 2281315"/>
              <a:gd name="connsiteX4" fmla="*/ 8041340 w 8041340"/>
              <a:gd name="connsiteY4" fmla="*/ 16527 h 2281315"/>
              <a:gd name="connsiteX0" fmla="*/ 0 w 8041340"/>
              <a:gd name="connsiteY0" fmla="*/ 2279724 h 2283758"/>
              <a:gd name="connsiteX1" fmla="*/ 2151529 w 8041340"/>
              <a:gd name="connsiteY1" fmla="*/ 2098188 h 2283758"/>
              <a:gd name="connsiteX2" fmla="*/ 3597088 w 8041340"/>
              <a:gd name="connsiteY2" fmla="*/ 1116553 h 2283758"/>
              <a:gd name="connsiteX3" fmla="*/ 5358653 w 8041340"/>
              <a:gd name="connsiteY3" fmla="*/ 134917 h 2283758"/>
              <a:gd name="connsiteX4" fmla="*/ 8041340 w 8041340"/>
              <a:gd name="connsiteY4" fmla="*/ 20618 h 2283758"/>
              <a:gd name="connsiteX0" fmla="*/ 0 w 8041340"/>
              <a:gd name="connsiteY0" fmla="*/ 2279724 h 2283758"/>
              <a:gd name="connsiteX1" fmla="*/ 2151529 w 8041340"/>
              <a:gd name="connsiteY1" fmla="*/ 2098188 h 2283758"/>
              <a:gd name="connsiteX2" fmla="*/ 3597088 w 8041340"/>
              <a:gd name="connsiteY2" fmla="*/ 1116553 h 2283758"/>
              <a:gd name="connsiteX3" fmla="*/ 5358653 w 8041340"/>
              <a:gd name="connsiteY3" fmla="*/ 134917 h 2283758"/>
              <a:gd name="connsiteX4" fmla="*/ 8041340 w 8041340"/>
              <a:gd name="connsiteY4" fmla="*/ 20618 h 2283758"/>
              <a:gd name="connsiteX0" fmla="*/ 0 w 17941153"/>
              <a:gd name="connsiteY0" fmla="*/ 2238223 h 2242257"/>
              <a:gd name="connsiteX1" fmla="*/ 2151529 w 17941153"/>
              <a:gd name="connsiteY1" fmla="*/ 2056687 h 2242257"/>
              <a:gd name="connsiteX2" fmla="*/ 3597088 w 17941153"/>
              <a:gd name="connsiteY2" fmla="*/ 1075052 h 2242257"/>
              <a:gd name="connsiteX3" fmla="*/ 5358653 w 17941153"/>
              <a:gd name="connsiteY3" fmla="*/ 93416 h 2242257"/>
              <a:gd name="connsiteX4" fmla="*/ 17941153 w 17941153"/>
              <a:gd name="connsiteY4" fmla="*/ 53075 h 2242257"/>
              <a:gd name="connsiteX0" fmla="*/ 0 w 17941153"/>
              <a:gd name="connsiteY0" fmla="*/ 2213376 h 2217410"/>
              <a:gd name="connsiteX1" fmla="*/ 2151529 w 17941153"/>
              <a:gd name="connsiteY1" fmla="*/ 2031840 h 2217410"/>
              <a:gd name="connsiteX2" fmla="*/ 3597088 w 17941153"/>
              <a:gd name="connsiteY2" fmla="*/ 1050205 h 2217410"/>
              <a:gd name="connsiteX3" fmla="*/ 5358653 w 17941153"/>
              <a:gd name="connsiteY3" fmla="*/ 68569 h 2217410"/>
              <a:gd name="connsiteX4" fmla="*/ 17941153 w 17941153"/>
              <a:gd name="connsiteY4" fmla="*/ 28228 h 2217410"/>
              <a:gd name="connsiteX0" fmla="*/ 0 w 27068965"/>
              <a:gd name="connsiteY0" fmla="*/ 2273888 h 2275376"/>
              <a:gd name="connsiteX1" fmla="*/ 11279341 w 27068965"/>
              <a:gd name="connsiteY1" fmla="*/ 2031840 h 2275376"/>
              <a:gd name="connsiteX2" fmla="*/ 12724900 w 27068965"/>
              <a:gd name="connsiteY2" fmla="*/ 1050205 h 2275376"/>
              <a:gd name="connsiteX3" fmla="*/ 14486465 w 27068965"/>
              <a:gd name="connsiteY3" fmla="*/ 68569 h 2275376"/>
              <a:gd name="connsiteX4" fmla="*/ 27068965 w 27068965"/>
              <a:gd name="connsiteY4" fmla="*/ 28228 h 2275376"/>
              <a:gd name="connsiteX0" fmla="*/ 0 w 27068965"/>
              <a:gd name="connsiteY0" fmla="*/ 2273888 h 2274597"/>
              <a:gd name="connsiteX1" fmla="*/ 11279341 w 27068965"/>
              <a:gd name="connsiteY1" fmla="*/ 2031840 h 2274597"/>
              <a:gd name="connsiteX2" fmla="*/ 12724900 w 27068965"/>
              <a:gd name="connsiteY2" fmla="*/ 1050205 h 2274597"/>
              <a:gd name="connsiteX3" fmla="*/ 14486465 w 27068965"/>
              <a:gd name="connsiteY3" fmla="*/ 68569 h 2274597"/>
              <a:gd name="connsiteX4" fmla="*/ 27068965 w 27068965"/>
              <a:gd name="connsiteY4" fmla="*/ 28228 h 2274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68965" h="2274597">
                <a:moveTo>
                  <a:pt x="0" y="2273888"/>
                </a:moveTo>
                <a:cubicBezTo>
                  <a:pt x="732866" y="2285092"/>
                  <a:pt x="10475469" y="2161828"/>
                  <a:pt x="11279341" y="2031840"/>
                </a:cubicBezTo>
                <a:cubicBezTo>
                  <a:pt x="12083213" y="1901852"/>
                  <a:pt x="12217273" y="1431205"/>
                  <a:pt x="12724900" y="1050205"/>
                </a:cubicBezTo>
                <a:cubicBezTo>
                  <a:pt x="13232527" y="669205"/>
                  <a:pt x="13685205" y="178387"/>
                  <a:pt x="14486465" y="68569"/>
                </a:cubicBezTo>
                <a:cubicBezTo>
                  <a:pt x="15287725" y="-41249"/>
                  <a:pt x="26514274" y="9177"/>
                  <a:pt x="27068965" y="28228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1E8BA883-D6C7-4E11-8CEB-44EE11D73D0A}"/>
              </a:ext>
            </a:extLst>
          </p:cNvPr>
          <p:cNvCxnSpPr>
            <a:cxnSpLocks/>
          </p:cNvCxnSpPr>
          <p:nvPr/>
        </p:nvCxnSpPr>
        <p:spPr>
          <a:xfrm rot="10800000" flipV="1">
            <a:off x="3417822" y="2134437"/>
            <a:ext cx="7682944" cy="2255913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806F8726-5174-4512-A219-BFCF40B4047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873" y="1388820"/>
            <a:ext cx="1998137" cy="57459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A030488-0C43-4122-8C2F-E398C6081A1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633" y="2310113"/>
            <a:ext cx="2402032" cy="574598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FF4E912F-CDD1-4F47-AA90-EE8844F8BC3B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816" y="3448713"/>
            <a:ext cx="2357832" cy="24843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FE6FC27-A17B-4449-AECF-CD10A5686A67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407" y="5893909"/>
            <a:ext cx="3116850" cy="53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81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7F0E4-0D07-A447-B53F-F88E4D3F1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w?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25105-CD88-8B43-9699-8AAFC3BC5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11379200" cy="2184399"/>
          </a:xfrm>
        </p:spPr>
        <p:txBody>
          <a:bodyPr/>
          <a:lstStyle/>
          <a:p>
            <a:r>
              <a:rPr lang="en-US" dirty="0"/>
              <a:t>Maximum likelihood estimation:</a:t>
            </a:r>
          </a:p>
          <a:p>
            <a:endParaRPr lang="en-US" dirty="0"/>
          </a:p>
          <a:p>
            <a:endParaRPr lang="en-US" dirty="0"/>
          </a:p>
          <a:p>
            <a:pPr lvl="5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with: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7B2151-1C3E-ED47-BFCE-EAA4666C3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700" y="2438400"/>
            <a:ext cx="8140700" cy="990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C798623-B533-7F46-AAD8-FF82D22295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3810000"/>
            <a:ext cx="8153400" cy="21717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B69FF1C-F68D-CD4A-9ACA-E444132D23F8}"/>
              </a:ext>
            </a:extLst>
          </p:cNvPr>
          <p:cNvSpPr txBox="1"/>
          <p:nvPr/>
        </p:nvSpPr>
        <p:spPr>
          <a:xfrm>
            <a:off x="304800" y="6269935"/>
            <a:ext cx="36815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= Logistic Regression</a:t>
            </a:r>
          </a:p>
        </p:txBody>
      </p:sp>
    </p:spTree>
    <p:extLst>
      <p:ext uri="{BB962C8B-B14F-4D97-AF65-F5344CB8AC3E}">
        <p14:creationId xmlns:p14="http://schemas.microsoft.com/office/powerpoint/2010/main" val="177733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Separable Case: Deterministic Decision – Many Options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07ED1EC-78CA-734D-A675-08A5C150C3AA}"/>
              </a:ext>
            </a:extLst>
          </p:cNvPr>
          <p:cNvGrpSpPr/>
          <p:nvPr/>
        </p:nvGrpSpPr>
        <p:grpSpPr>
          <a:xfrm>
            <a:off x="457200" y="2163907"/>
            <a:ext cx="4876800" cy="3801754"/>
            <a:chOff x="457200" y="2163907"/>
            <a:chExt cx="4876800" cy="3801754"/>
          </a:xfrm>
        </p:grpSpPr>
        <p:graphicFrame>
          <p:nvGraphicFramePr>
            <p:cNvPr id="1384452" name="Object 4"/>
            <p:cNvGraphicFramePr>
              <a:graphicFrameLocks noChangeAspect="1"/>
            </p:cNvGraphicFramePr>
            <p:nvPr>
              <p:extLst/>
            </p:nvPr>
          </p:nvGraphicFramePr>
          <p:xfrm>
            <a:off x="457200" y="2163907"/>
            <a:ext cx="4876800" cy="38017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8" name="Photo Editor Photo" r:id="rId3" imgW="4753639" imgH="3704762" progId="MSPhotoEd.3">
                    <p:embed/>
                  </p:oleObj>
                </mc:Choice>
                <mc:Fallback>
                  <p:oleObj name="Photo Editor Photo" r:id="rId3" imgW="4753639" imgH="3704762" progId="MSPhotoEd.3">
                    <p:embed/>
                    <p:pic>
                      <p:nvPicPr>
                        <p:cNvPr id="1384452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CCCCCC"/>
                            </a:clrFrom>
                            <a:clrTo>
                              <a:srgbClr val="CCCCCC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" y="2163907"/>
                          <a:ext cx="4876800" cy="38017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39ABB56-1573-1048-84BE-5BDA1BE2CB50}"/>
                </a:ext>
              </a:extLst>
            </p:cNvPr>
            <p:cNvSpPr/>
            <p:nvPr/>
          </p:nvSpPr>
          <p:spPr>
            <a:xfrm>
              <a:off x="3581400" y="4495800"/>
              <a:ext cx="198119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8377CD3-4608-124B-835B-F51EBC057A09}"/>
              </a:ext>
            </a:extLst>
          </p:cNvPr>
          <p:cNvSpPr/>
          <p:nvPr/>
        </p:nvSpPr>
        <p:spPr>
          <a:xfrm>
            <a:off x="3733800" y="4648200"/>
            <a:ext cx="198119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13A916C-752A-0041-8701-6C704CD82721}"/>
              </a:ext>
            </a:extLst>
          </p:cNvPr>
          <p:cNvGrpSpPr/>
          <p:nvPr/>
        </p:nvGrpSpPr>
        <p:grpSpPr>
          <a:xfrm>
            <a:off x="609600" y="2316307"/>
            <a:ext cx="4876800" cy="3801754"/>
            <a:chOff x="457200" y="2163907"/>
            <a:chExt cx="4876800" cy="3801754"/>
          </a:xfrm>
        </p:grpSpPr>
        <p:graphicFrame>
          <p:nvGraphicFramePr>
            <p:cNvPr id="21" name="Object 4">
              <a:extLst>
                <a:ext uri="{FF2B5EF4-FFF2-40B4-BE49-F238E27FC236}">
                  <a16:creationId xmlns:a16="http://schemas.microsoft.com/office/drawing/2014/main" id="{92FD2607-B4E7-A243-9E40-2224E41051F2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457200" y="2163907"/>
            <a:ext cx="4876800" cy="38017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9" name="Photo Editor Photo" r:id="rId5" imgW="4753639" imgH="3704762" progId="MSPhotoEd.3">
                    <p:embed/>
                  </p:oleObj>
                </mc:Choice>
                <mc:Fallback>
                  <p:oleObj name="Photo Editor Photo" r:id="rId5" imgW="4753639" imgH="3704762" progId="MSPhotoEd.3">
                    <p:embed/>
                    <p:pic>
                      <p:nvPicPr>
                        <p:cNvPr id="21" name="Object 4">
                          <a:extLst>
                            <a:ext uri="{FF2B5EF4-FFF2-40B4-BE49-F238E27FC236}">
                              <a16:creationId xmlns:a16="http://schemas.microsoft.com/office/drawing/2014/main" id="{92FD2607-B4E7-A243-9E40-2224E41051F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CCCCCC"/>
                            </a:clrFrom>
                            <a:clrTo>
                              <a:srgbClr val="CCCCCC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" y="2163907"/>
                          <a:ext cx="4876800" cy="38017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1978077-BD88-1B4D-8F3D-EAAE308112C3}"/>
                </a:ext>
              </a:extLst>
            </p:cNvPr>
            <p:cNvSpPr/>
            <p:nvPr/>
          </p:nvSpPr>
          <p:spPr>
            <a:xfrm>
              <a:off x="3581400" y="4495800"/>
              <a:ext cx="198119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3E44F08-292C-C64D-A97F-AC30381CAC9A}"/>
              </a:ext>
            </a:extLst>
          </p:cNvPr>
          <p:cNvGrpSpPr/>
          <p:nvPr/>
        </p:nvGrpSpPr>
        <p:grpSpPr>
          <a:xfrm>
            <a:off x="6477000" y="2370446"/>
            <a:ext cx="4876800" cy="3801754"/>
            <a:chOff x="457200" y="2163907"/>
            <a:chExt cx="4876800" cy="3801754"/>
          </a:xfrm>
        </p:grpSpPr>
        <p:graphicFrame>
          <p:nvGraphicFramePr>
            <p:cNvPr id="24" name="Object 4">
              <a:extLst>
                <a:ext uri="{FF2B5EF4-FFF2-40B4-BE49-F238E27FC236}">
                  <a16:creationId xmlns:a16="http://schemas.microsoft.com/office/drawing/2014/main" id="{A26AD08E-FAC9-674C-8FF6-5D99838AE319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457200" y="2163907"/>
            <a:ext cx="4876800" cy="38017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0" name="Photo Editor Photo" r:id="rId6" imgW="4753639" imgH="3704762" progId="MSPhotoEd.3">
                    <p:embed/>
                  </p:oleObj>
                </mc:Choice>
                <mc:Fallback>
                  <p:oleObj name="Photo Editor Photo" r:id="rId6" imgW="4753639" imgH="3704762" progId="MSPhotoEd.3">
                    <p:embed/>
                    <p:pic>
                      <p:nvPicPr>
                        <p:cNvPr id="24" name="Object 4">
                          <a:extLst>
                            <a:ext uri="{FF2B5EF4-FFF2-40B4-BE49-F238E27FC236}">
                              <a16:creationId xmlns:a16="http://schemas.microsoft.com/office/drawing/2014/main" id="{A26AD08E-FAC9-674C-8FF6-5D99838AE31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CCCCCC"/>
                            </a:clrFrom>
                            <a:clrTo>
                              <a:srgbClr val="CCCCCC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" y="2163907"/>
                          <a:ext cx="4876800" cy="38017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C6FA062-52D2-6243-B2EF-6C3082E8F4D6}"/>
                </a:ext>
              </a:extLst>
            </p:cNvPr>
            <p:cNvSpPr/>
            <p:nvPr/>
          </p:nvSpPr>
          <p:spPr>
            <a:xfrm>
              <a:off x="3581400" y="4495800"/>
              <a:ext cx="198119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8AD985-317A-BD44-BA3F-F90FD020624E}"/>
              </a:ext>
            </a:extLst>
          </p:cNvPr>
          <p:cNvCxnSpPr>
            <a:cxnSpLocks/>
          </p:cNvCxnSpPr>
          <p:nvPr/>
        </p:nvCxnSpPr>
        <p:spPr>
          <a:xfrm flipV="1">
            <a:off x="1752600" y="3048000"/>
            <a:ext cx="2438400" cy="2286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6BDA267-68BB-424E-B34E-065F2A426DE6}"/>
              </a:ext>
            </a:extLst>
          </p:cNvPr>
          <p:cNvCxnSpPr>
            <a:cxnSpLocks/>
          </p:cNvCxnSpPr>
          <p:nvPr/>
        </p:nvCxnSpPr>
        <p:spPr>
          <a:xfrm flipV="1">
            <a:off x="7086600" y="3449493"/>
            <a:ext cx="3733800" cy="15797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382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Separable Case: Probabilistic Decision – Clear Preference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07ED1EC-78CA-734D-A675-08A5C150C3AA}"/>
              </a:ext>
            </a:extLst>
          </p:cNvPr>
          <p:cNvGrpSpPr/>
          <p:nvPr/>
        </p:nvGrpSpPr>
        <p:grpSpPr>
          <a:xfrm>
            <a:off x="457200" y="2163907"/>
            <a:ext cx="4876800" cy="3801754"/>
            <a:chOff x="457200" y="2163907"/>
            <a:chExt cx="4876800" cy="3801754"/>
          </a:xfrm>
        </p:grpSpPr>
        <p:graphicFrame>
          <p:nvGraphicFramePr>
            <p:cNvPr id="1384452" name="Object 4"/>
            <p:cNvGraphicFramePr>
              <a:graphicFrameLocks noChangeAspect="1"/>
            </p:cNvGraphicFramePr>
            <p:nvPr/>
          </p:nvGraphicFramePr>
          <p:xfrm>
            <a:off x="457200" y="2163907"/>
            <a:ext cx="4876800" cy="38017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63" name="Photo Editor Photo" r:id="rId4" imgW="4753639" imgH="3704762" progId="MSPhotoEd.3">
                    <p:embed/>
                  </p:oleObj>
                </mc:Choice>
                <mc:Fallback>
                  <p:oleObj name="Photo Editor Photo" r:id="rId4" imgW="4753639" imgH="3704762" progId="MSPhotoEd.3">
                    <p:embed/>
                    <p:pic>
                      <p:nvPicPr>
                        <p:cNvPr id="1384452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CCCCCC"/>
                            </a:clrFrom>
                            <a:clrTo>
                              <a:srgbClr val="CCCCCC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" y="2163907"/>
                          <a:ext cx="4876800" cy="38017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39ABB56-1573-1048-84BE-5BDA1BE2CB50}"/>
                </a:ext>
              </a:extLst>
            </p:cNvPr>
            <p:cNvSpPr/>
            <p:nvPr/>
          </p:nvSpPr>
          <p:spPr>
            <a:xfrm>
              <a:off x="3581400" y="4495800"/>
              <a:ext cx="198119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8377CD3-4608-124B-835B-F51EBC057A09}"/>
              </a:ext>
            </a:extLst>
          </p:cNvPr>
          <p:cNvSpPr/>
          <p:nvPr/>
        </p:nvSpPr>
        <p:spPr>
          <a:xfrm>
            <a:off x="3733800" y="4648200"/>
            <a:ext cx="198119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13A916C-752A-0041-8701-6C704CD82721}"/>
              </a:ext>
            </a:extLst>
          </p:cNvPr>
          <p:cNvGrpSpPr/>
          <p:nvPr/>
        </p:nvGrpSpPr>
        <p:grpSpPr>
          <a:xfrm>
            <a:off x="609600" y="2316307"/>
            <a:ext cx="4876800" cy="3801754"/>
            <a:chOff x="457200" y="2163907"/>
            <a:chExt cx="4876800" cy="3801754"/>
          </a:xfrm>
        </p:grpSpPr>
        <p:graphicFrame>
          <p:nvGraphicFramePr>
            <p:cNvPr id="21" name="Object 4">
              <a:extLst>
                <a:ext uri="{FF2B5EF4-FFF2-40B4-BE49-F238E27FC236}">
                  <a16:creationId xmlns:a16="http://schemas.microsoft.com/office/drawing/2014/main" id="{92FD2607-B4E7-A243-9E40-2224E41051F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7200" y="2163907"/>
            <a:ext cx="4876800" cy="38017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64" name="Photo Editor Photo" r:id="rId6" imgW="4753639" imgH="3704762" progId="MSPhotoEd.3">
                    <p:embed/>
                  </p:oleObj>
                </mc:Choice>
                <mc:Fallback>
                  <p:oleObj name="Photo Editor Photo" r:id="rId6" imgW="4753639" imgH="3704762" progId="MSPhotoEd.3">
                    <p:embed/>
                    <p:pic>
                      <p:nvPicPr>
                        <p:cNvPr id="21" name="Object 4">
                          <a:extLst>
                            <a:ext uri="{FF2B5EF4-FFF2-40B4-BE49-F238E27FC236}">
                              <a16:creationId xmlns:a16="http://schemas.microsoft.com/office/drawing/2014/main" id="{92FD2607-B4E7-A243-9E40-2224E41051F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CCCCCC"/>
                            </a:clrFrom>
                            <a:clrTo>
                              <a:srgbClr val="CCCCCC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" y="2163907"/>
                          <a:ext cx="4876800" cy="38017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1978077-BD88-1B4D-8F3D-EAAE308112C3}"/>
                </a:ext>
              </a:extLst>
            </p:cNvPr>
            <p:cNvSpPr/>
            <p:nvPr/>
          </p:nvSpPr>
          <p:spPr>
            <a:xfrm>
              <a:off x="3581400" y="4495800"/>
              <a:ext cx="198119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3E44F08-292C-C64D-A97F-AC30381CAC9A}"/>
              </a:ext>
            </a:extLst>
          </p:cNvPr>
          <p:cNvGrpSpPr/>
          <p:nvPr/>
        </p:nvGrpSpPr>
        <p:grpSpPr>
          <a:xfrm>
            <a:off x="6477000" y="2370446"/>
            <a:ext cx="4876800" cy="3801754"/>
            <a:chOff x="457200" y="2163907"/>
            <a:chExt cx="4876800" cy="3801754"/>
          </a:xfrm>
        </p:grpSpPr>
        <p:graphicFrame>
          <p:nvGraphicFramePr>
            <p:cNvPr id="24" name="Object 4">
              <a:extLst>
                <a:ext uri="{FF2B5EF4-FFF2-40B4-BE49-F238E27FC236}">
                  <a16:creationId xmlns:a16="http://schemas.microsoft.com/office/drawing/2014/main" id="{A26AD08E-FAC9-674C-8FF6-5D99838AE31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7200" y="2163907"/>
            <a:ext cx="4876800" cy="38017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65" name="Photo Editor Photo" r:id="rId7" imgW="4753639" imgH="3704762" progId="MSPhotoEd.3">
                    <p:embed/>
                  </p:oleObj>
                </mc:Choice>
                <mc:Fallback>
                  <p:oleObj name="Photo Editor Photo" r:id="rId7" imgW="4753639" imgH="3704762" progId="MSPhotoEd.3">
                    <p:embed/>
                    <p:pic>
                      <p:nvPicPr>
                        <p:cNvPr id="24" name="Object 4">
                          <a:extLst>
                            <a:ext uri="{FF2B5EF4-FFF2-40B4-BE49-F238E27FC236}">
                              <a16:creationId xmlns:a16="http://schemas.microsoft.com/office/drawing/2014/main" id="{A26AD08E-FAC9-674C-8FF6-5D99838AE31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CCCCCC"/>
                            </a:clrFrom>
                            <a:clrTo>
                              <a:srgbClr val="CCCCCC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" y="2163907"/>
                          <a:ext cx="4876800" cy="38017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C6FA062-52D2-6243-B2EF-6C3082E8F4D6}"/>
                </a:ext>
              </a:extLst>
            </p:cNvPr>
            <p:cNvSpPr/>
            <p:nvPr/>
          </p:nvSpPr>
          <p:spPr>
            <a:xfrm>
              <a:off x="3581400" y="4495800"/>
              <a:ext cx="198119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8AD985-317A-BD44-BA3F-F90FD020624E}"/>
              </a:ext>
            </a:extLst>
          </p:cNvPr>
          <p:cNvCxnSpPr>
            <a:cxnSpLocks/>
          </p:cNvCxnSpPr>
          <p:nvPr/>
        </p:nvCxnSpPr>
        <p:spPr>
          <a:xfrm flipV="1">
            <a:off x="1866900" y="2977187"/>
            <a:ext cx="2438400" cy="2286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6BDA267-68BB-424E-B34E-065F2A426DE6}"/>
              </a:ext>
            </a:extLst>
          </p:cNvPr>
          <p:cNvCxnSpPr>
            <a:cxnSpLocks/>
          </p:cNvCxnSpPr>
          <p:nvPr/>
        </p:nvCxnSpPr>
        <p:spPr>
          <a:xfrm flipV="1">
            <a:off x="7086600" y="3449493"/>
            <a:ext cx="3733800" cy="15797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480C8AF-A888-D543-89A5-F0B2E4CB075B}"/>
              </a:ext>
            </a:extLst>
          </p:cNvPr>
          <p:cNvSpPr txBox="1"/>
          <p:nvPr/>
        </p:nvSpPr>
        <p:spPr>
          <a:xfrm>
            <a:off x="4100897" y="2593955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0.5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0.5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F1FBA1E-5971-8745-85AC-D2882A276614}"/>
              </a:ext>
            </a:extLst>
          </p:cNvPr>
          <p:cNvCxnSpPr>
            <a:cxnSpLocks/>
          </p:cNvCxnSpPr>
          <p:nvPr/>
        </p:nvCxnSpPr>
        <p:spPr>
          <a:xfrm flipV="1">
            <a:off x="1651447" y="2824787"/>
            <a:ext cx="2438400" cy="2286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2969804-2811-4847-AD43-1BB3DA1922DE}"/>
              </a:ext>
            </a:extLst>
          </p:cNvPr>
          <p:cNvCxnSpPr>
            <a:cxnSpLocks/>
          </p:cNvCxnSpPr>
          <p:nvPr/>
        </p:nvCxnSpPr>
        <p:spPr>
          <a:xfrm flipV="1">
            <a:off x="2110740" y="3124200"/>
            <a:ext cx="2438400" cy="2286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0600C48-E59D-3042-9F13-C10A5B446AAE}"/>
              </a:ext>
            </a:extLst>
          </p:cNvPr>
          <p:cNvSpPr txBox="1"/>
          <p:nvPr/>
        </p:nvSpPr>
        <p:spPr>
          <a:xfrm>
            <a:off x="4447984" y="2967335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0.3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B1B94D8-614A-9D45-963B-189573DE1630}"/>
              </a:ext>
            </a:extLst>
          </p:cNvPr>
          <p:cNvSpPr txBox="1"/>
          <p:nvPr/>
        </p:nvSpPr>
        <p:spPr>
          <a:xfrm>
            <a:off x="3621506" y="2294542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0.7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0.3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5077CC2-F265-F946-9580-71459AF292A5}"/>
              </a:ext>
            </a:extLst>
          </p:cNvPr>
          <p:cNvCxnSpPr>
            <a:cxnSpLocks/>
          </p:cNvCxnSpPr>
          <p:nvPr/>
        </p:nvCxnSpPr>
        <p:spPr>
          <a:xfrm flipV="1">
            <a:off x="7353300" y="3683480"/>
            <a:ext cx="3733800" cy="15797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D2D86B0-24E1-1348-9974-654FE9E4E770}"/>
              </a:ext>
            </a:extLst>
          </p:cNvPr>
          <p:cNvCxnSpPr>
            <a:cxnSpLocks/>
          </p:cNvCxnSpPr>
          <p:nvPr/>
        </p:nvCxnSpPr>
        <p:spPr>
          <a:xfrm flipV="1">
            <a:off x="6957060" y="3161058"/>
            <a:ext cx="3733800" cy="15797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8D73D46-A55A-3D40-B633-D2235B03B14E}"/>
              </a:ext>
            </a:extLst>
          </p:cNvPr>
          <p:cNvSpPr txBox="1"/>
          <p:nvPr/>
        </p:nvSpPr>
        <p:spPr>
          <a:xfrm>
            <a:off x="10658243" y="3079267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0.5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4FA33DD-C0D8-234E-810C-749E285B35ED}"/>
              </a:ext>
            </a:extLst>
          </p:cNvPr>
          <p:cNvSpPr txBox="1"/>
          <p:nvPr/>
        </p:nvSpPr>
        <p:spPr>
          <a:xfrm>
            <a:off x="11005330" y="3452647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0.3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C5F8451-127E-554E-96E7-D566620C379F}"/>
              </a:ext>
            </a:extLst>
          </p:cNvPr>
          <p:cNvSpPr txBox="1"/>
          <p:nvPr/>
        </p:nvSpPr>
        <p:spPr>
          <a:xfrm>
            <a:off x="10178852" y="2779854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0.7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| </a:t>
            </a:r>
            <a:r>
              <a:rPr lang="en-US" sz="24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0.3</a:t>
            </a:r>
          </a:p>
        </p:txBody>
      </p:sp>
    </p:spTree>
    <p:extLst>
      <p:ext uri="{BB962C8B-B14F-4D97-AF65-F5344CB8AC3E}">
        <p14:creationId xmlns:p14="http://schemas.microsoft.com/office/powerpoint/2010/main" val="2279020338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Multiclass Logistic Regression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371600"/>
            <a:ext cx="7663021" cy="4525963"/>
          </a:xfrm>
        </p:spPr>
        <p:txBody>
          <a:bodyPr/>
          <a:lstStyle/>
          <a:p>
            <a:pPr eaLnBrk="1" hangingPunct="1"/>
            <a:r>
              <a:rPr lang="en-US" sz="2400" dirty="0"/>
              <a:t>Recall Perceptron:</a:t>
            </a:r>
          </a:p>
          <a:p>
            <a:pPr lvl="1" eaLnBrk="1" hangingPunct="1"/>
            <a:r>
              <a:rPr lang="en-US" sz="2000" dirty="0"/>
              <a:t>A weight vector for each class:</a:t>
            </a:r>
          </a:p>
          <a:p>
            <a:pPr lvl="1" eaLnBrk="1" hangingPunct="1"/>
            <a:endParaRPr lang="en-US" sz="1800" dirty="0"/>
          </a:p>
          <a:p>
            <a:pPr lvl="1" eaLnBrk="1" hangingPunct="1"/>
            <a:r>
              <a:rPr lang="en-US" sz="2000" dirty="0"/>
              <a:t>Score (activation) of a class y:</a:t>
            </a:r>
          </a:p>
          <a:p>
            <a:pPr lvl="1" eaLnBrk="1" hangingPunct="1"/>
            <a:endParaRPr lang="en-US" sz="1100" dirty="0"/>
          </a:p>
          <a:p>
            <a:pPr lvl="1" eaLnBrk="1" hangingPunct="1"/>
            <a:r>
              <a:rPr lang="en-US" sz="2000" dirty="0"/>
              <a:t>Prediction highest score wins</a:t>
            </a:r>
          </a:p>
          <a:p>
            <a:pPr lvl="1" eaLnBrk="1" hangingPunct="1"/>
            <a:endParaRPr lang="en-US" sz="2000" dirty="0"/>
          </a:p>
          <a:p>
            <a:endParaRPr lang="en-US" sz="2400" dirty="0"/>
          </a:p>
          <a:p>
            <a:r>
              <a:rPr lang="en-US" sz="2400" dirty="0"/>
              <a:t>How to make the scores into probabilities? </a:t>
            </a:r>
          </a:p>
          <a:p>
            <a:endParaRPr lang="en-US" sz="2400" dirty="0"/>
          </a:p>
        </p:txBody>
      </p:sp>
      <p:pic>
        <p:nvPicPr>
          <p:cNvPr id="23" name="Picture 2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25523" y="2514600"/>
            <a:ext cx="14192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163050" y="1573213"/>
            <a:ext cx="2286000" cy="2209800"/>
            <a:chOff x="3648" y="1104"/>
            <a:chExt cx="1440" cy="1392"/>
          </a:xfrm>
        </p:grpSpPr>
        <p:sp>
          <p:nvSpPr>
            <p:cNvPr id="23570" name="Freeform 6"/>
            <p:cNvSpPr>
              <a:spLocks/>
            </p:cNvSpPr>
            <p:nvPr/>
          </p:nvSpPr>
          <p:spPr bwMode="auto">
            <a:xfrm>
              <a:off x="3792" y="1104"/>
              <a:ext cx="1104" cy="528"/>
            </a:xfrm>
            <a:custGeom>
              <a:avLst/>
              <a:gdLst>
                <a:gd name="T0" fmla="*/ 0 w 1104"/>
                <a:gd name="T1" fmla="*/ 528 h 528"/>
                <a:gd name="T2" fmla="*/ 96 w 1104"/>
                <a:gd name="T3" fmla="*/ 96 h 528"/>
                <a:gd name="T4" fmla="*/ 720 w 1104"/>
                <a:gd name="T5" fmla="*/ 0 h 528"/>
                <a:gd name="T6" fmla="*/ 1104 w 1104"/>
                <a:gd name="T7" fmla="*/ 288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4"/>
                <a:gd name="T13" fmla="*/ 0 h 528"/>
                <a:gd name="T14" fmla="*/ 1104 w 1104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4" h="528">
                  <a:moveTo>
                    <a:pt x="0" y="528"/>
                  </a:moveTo>
                  <a:lnTo>
                    <a:pt x="96" y="96"/>
                  </a:lnTo>
                  <a:lnTo>
                    <a:pt x="720" y="0"/>
                  </a:lnTo>
                  <a:lnTo>
                    <a:pt x="1104" y="288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99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1" name="Freeform 7"/>
            <p:cNvSpPr>
              <a:spLocks/>
            </p:cNvSpPr>
            <p:nvPr/>
          </p:nvSpPr>
          <p:spPr bwMode="auto">
            <a:xfrm>
              <a:off x="4512" y="1392"/>
              <a:ext cx="576" cy="1008"/>
            </a:xfrm>
            <a:custGeom>
              <a:avLst/>
              <a:gdLst>
                <a:gd name="T0" fmla="*/ 384 w 576"/>
                <a:gd name="T1" fmla="*/ 0 h 1008"/>
                <a:gd name="T2" fmla="*/ 576 w 576"/>
                <a:gd name="T3" fmla="*/ 432 h 1008"/>
                <a:gd name="T4" fmla="*/ 432 w 576"/>
                <a:gd name="T5" fmla="*/ 960 h 1008"/>
                <a:gd name="T6" fmla="*/ 0 w 576"/>
                <a:gd name="T7" fmla="*/ 1008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1008"/>
                <a:gd name="T14" fmla="*/ 576 w 576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1008">
                  <a:moveTo>
                    <a:pt x="384" y="0"/>
                  </a:moveTo>
                  <a:lnTo>
                    <a:pt x="576" y="432"/>
                  </a:lnTo>
                  <a:lnTo>
                    <a:pt x="432" y="960"/>
                  </a:lnTo>
                  <a:lnTo>
                    <a:pt x="0" y="1008"/>
                  </a:lnTo>
                </a:path>
              </a:pathLst>
            </a:custGeom>
            <a:gradFill rotWithShape="0">
              <a:gsLst>
                <a:gs pos="0">
                  <a:srgbClr val="FF99CC"/>
                </a:gs>
                <a:gs pos="100000">
                  <a:srgbClr val="FFFFFF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2" name="Freeform 8"/>
            <p:cNvSpPr>
              <a:spLocks/>
            </p:cNvSpPr>
            <p:nvPr/>
          </p:nvSpPr>
          <p:spPr bwMode="auto">
            <a:xfrm>
              <a:off x="3648" y="1632"/>
              <a:ext cx="864" cy="864"/>
            </a:xfrm>
            <a:custGeom>
              <a:avLst/>
              <a:gdLst>
                <a:gd name="T0" fmla="*/ 144 w 864"/>
                <a:gd name="T1" fmla="*/ 0 h 864"/>
                <a:gd name="T2" fmla="*/ 0 w 864"/>
                <a:gd name="T3" fmla="*/ 384 h 864"/>
                <a:gd name="T4" fmla="*/ 480 w 864"/>
                <a:gd name="T5" fmla="*/ 864 h 864"/>
                <a:gd name="T6" fmla="*/ 864 w 864"/>
                <a:gd name="T7" fmla="*/ 768 h 8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864"/>
                <a:gd name="T14" fmla="*/ 864 w 864"/>
                <a:gd name="T15" fmla="*/ 864 h 8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864">
                  <a:moveTo>
                    <a:pt x="144" y="0"/>
                  </a:moveTo>
                  <a:lnTo>
                    <a:pt x="0" y="384"/>
                  </a:lnTo>
                  <a:lnTo>
                    <a:pt x="480" y="864"/>
                  </a:lnTo>
                  <a:lnTo>
                    <a:pt x="864" y="768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CCFF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3" name="Freeform 9"/>
            <p:cNvSpPr>
              <a:spLocks/>
            </p:cNvSpPr>
            <p:nvPr/>
          </p:nvSpPr>
          <p:spPr bwMode="auto">
            <a:xfrm>
              <a:off x="3792" y="1392"/>
              <a:ext cx="1104" cy="384"/>
            </a:xfrm>
            <a:custGeom>
              <a:avLst/>
              <a:gdLst>
                <a:gd name="T0" fmla="*/ 0 w 1104"/>
                <a:gd name="T1" fmla="*/ 240 h 384"/>
                <a:gd name="T2" fmla="*/ 624 w 1104"/>
                <a:gd name="T3" fmla="*/ 384 h 384"/>
                <a:gd name="T4" fmla="*/ 1104 w 1104"/>
                <a:gd name="T5" fmla="*/ 0 h 384"/>
                <a:gd name="T6" fmla="*/ 0 60000 65536"/>
                <a:gd name="T7" fmla="*/ 0 60000 65536"/>
                <a:gd name="T8" fmla="*/ 0 60000 65536"/>
                <a:gd name="T9" fmla="*/ 0 w 1104"/>
                <a:gd name="T10" fmla="*/ 0 h 384"/>
                <a:gd name="T11" fmla="*/ 1104 w 1104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4" h="384">
                  <a:moveTo>
                    <a:pt x="0" y="240"/>
                  </a:moveTo>
                  <a:lnTo>
                    <a:pt x="624" y="384"/>
                  </a:lnTo>
                  <a:lnTo>
                    <a:pt x="1104" y="0"/>
                  </a:lnTo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4" name="Freeform 10"/>
            <p:cNvSpPr>
              <a:spLocks/>
            </p:cNvSpPr>
            <p:nvPr/>
          </p:nvSpPr>
          <p:spPr bwMode="auto">
            <a:xfrm>
              <a:off x="4416" y="1392"/>
              <a:ext cx="480" cy="1008"/>
            </a:xfrm>
            <a:custGeom>
              <a:avLst/>
              <a:gdLst>
                <a:gd name="T0" fmla="*/ 480 w 480"/>
                <a:gd name="T1" fmla="*/ 0 h 1008"/>
                <a:gd name="T2" fmla="*/ 0 w 480"/>
                <a:gd name="T3" fmla="*/ 384 h 1008"/>
                <a:gd name="T4" fmla="*/ 96 w 480"/>
                <a:gd name="T5" fmla="*/ 1008 h 1008"/>
                <a:gd name="T6" fmla="*/ 0 60000 65536"/>
                <a:gd name="T7" fmla="*/ 0 60000 65536"/>
                <a:gd name="T8" fmla="*/ 0 60000 65536"/>
                <a:gd name="T9" fmla="*/ 0 w 480"/>
                <a:gd name="T10" fmla="*/ 0 h 1008"/>
                <a:gd name="T11" fmla="*/ 480 w 480"/>
                <a:gd name="T12" fmla="*/ 1008 h 10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1008">
                  <a:moveTo>
                    <a:pt x="480" y="0"/>
                  </a:moveTo>
                  <a:lnTo>
                    <a:pt x="0" y="384"/>
                  </a:lnTo>
                  <a:lnTo>
                    <a:pt x="96" y="1008"/>
                  </a:lnTo>
                </a:path>
              </a:pathLst>
            </a:custGeom>
            <a:gradFill rotWithShape="0">
              <a:gsLst>
                <a:gs pos="0">
                  <a:srgbClr val="FF99CC"/>
                </a:gs>
                <a:gs pos="100000">
                  <a:srgbClr val="FFCFE7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5" name="Freeform 11"/>
            <p:cNvSpPr>
              <a:spLocks/>
            </p:cNvSpPr>
            <p:nvPr/>
          </p:nvSpPr>
          <p:spPr bwMode="auto">
            <a:xfrm>
              <a:off x="3792" y="1632"/>
              <a:ext cx="720" cy="768"/>
            </a:xfrm>
            <a:custGeom>
              <a:avLst/>
              <a:gdLst>
                <a:gd name="T0" fmla="*/ 0 w 720"/>
                <a:gd name="T1" fmla="*/ 0 h 768"/>
                <a:gd name="T2" fmla="*/ 624 w 720"/>
                <a:gd name="T3" fmla="*/ 144 h 768"/>
                <a:gd name="T4" fmla="*/ 720 w 720"/>
                <a:gd name="T5" fmla="*/ 768 h 768"/>
                <a:gd name="T6" fmla="*/ 0 60000 65536"/>
                <a:gd name="T7" fmla="*/ 0 60000 65536"/>
                <a:gd name="T8" fmla="*/ 0 60000 65536"/>
                <a:gd name="T9" fmla="*/ 0 w 720"/>
                <a:gd name="T10" fmla="*/ 0 h 768"/>
                <a:gd name="T11" fmla="*/ 720 w 720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768">
                  <a:moveTo>
                    <a:pt x="0" y="0"/>
                  </a:moveTo>
                  <a:lnTo>
                    <a:pt x="624" y="144"/>
                  </a:lnTo>
                  <a:lnTo>
                    <a:pt x="720" y="768"/>
                  </a:lnTo>
                </a:path>
              </a:pathLst>
            </a:custGeom>
            <a:gradFill rotWithShape="0">
              <a:gsLst>
                <a:gs pos="0">
                  <a:srgbClr val="DFEFFF"/>
                </a:gs>
                <a:gs pos="100000">
                  <a:srgbClr val="99CCFF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4" name="Picture 2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24400" y="3124200"/>
            <a:ext cx="33528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39250" y="1268413"/>
            <a:ext cx="15240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82050" y="3325813"/>
            <a:ext cx="81915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20450" y="3173413"/>
            <a:ext cx="81915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2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941887" y="1884363"/>
            <a:ext cx="46831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Line 7"/>
          <p:cNvSpPr>
            <a:spLocks noChangeShapeType="1"/>
          </p:cNvSpPr>
          <p:nvPr/>
        </p:nvSpPr>
        <p:spPr bwMode="auto">
          <a:xfrm flipH="1" flipV="1">
            <a:off x="10153650" y="1649413"/>
            <a:ext cx="2286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4" name="Line 7"/>
          <p:cNvSpPr>
            <a:spLocks noChangeShapeType="1"/>
          </p:cNvSpPr>
          <p:nvPr/>
        </p:nvSpPr>
        <p:spPr bwMode="auto">
          <a:xfrm>
            <a:off x="10382250" y="2640013"/>
            <a:ext cx="106680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5" name="Line 7"/>
          <p:cNvSpPr>
            <a:spLocks noChangeShapeType="1"/>
          </p:cNvSpPr>
          <p:nvPr/>
        </p:nvSpPr>
        <p:spPr bwMode="auto">
          <a:xfrm flipH="1">
            <a:off x="9696450" y="2640013"/>
            <a:ext cx="6858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3567" name="Picture 3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06050" y="1676400"/>
            <a:ext cx="338138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8" name="Picture 3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91650" y="2851150"/>
            <a:ext cx="3524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9" name="Picture 3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96650" y="2667000"/>
            <a:ext cx="352425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294841-EA58-6540-B947-20938E1FBC3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80251" y="4869499"/>
            <a:ext cx="11381220" cy="9556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04A082-2EAB-6746-AC77-10A6707493BB}"/>
              </a:ext>
            </a:extLst>
          </p:cNvPr>
          <p:cNvSpPr txBox="1"/>
          <p:nvPr/>
        </p:nvSpPr>
        <p:spPr>
          <a:xfrm>
            <a:off x="152400" y="6326784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original activations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1160BA8-E5ED-8446-93A9-D6854AC57FED}"/>
              </a:ext>
            </a:extLst>
          </p:cNvPr>
          <p:cNvSpPr txBox="1"/>
          <p:nvPr/>
        </p:nvSpPr>
        <p:spPr>
          <a:xfrm>
            <a:off x="6443821" y="6326784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softmax</a:t>
            </a:r>
            <a:r>
              <a:rPr lang="en-US" dirty="0"/>
              <a:t> activations</a:t>
            </a: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FB3524F8-E0B3-8340-955D-C75B4C522349}"/>
              </a:ext>
            </a:extLst>
          </p:cNvPr>
          <p:cNvSpPr/>
          <p:nvPr/>
        </p:nvSpPr>
        <p:spPr>
          <a:xfrm rot="16200000">
            <a:off x="1032344" y="5229339"/>
            <a:ext cx="297670" cy="1752441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B7E6F4D8-AD56-5543-A764-C98B710D187F}"/>
              </a:ext>
            </a:extLst>
          </p:cNvPr>
          <p:cNvSpPr/>
          <p:nvPr/>
        </p:nvSpPr>
        <p:spPr>
          <a:xfrm rot="16200000">
            <a:off x="7141376" y="1508727"/>
            <a:ext cx="254862" cy="9236475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280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  <p:bldP spid="5" grpId="0" animBg="1"/>
      <p:bldP spid="2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7F0E4-0D07-A447-B53F-F88E4D3F1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w?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25105-CD88-8B43-9699-8AAFC3BC5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11379200" cy="2184399"/>
          </a:xfrm>
        </p:spPr>
        <p:txBody>
          <a:bodyPr/>
          <a:lstStyle/>
          <a:p>
            <a:r>
              <a:rPr lang="en-US" dirty="0"/>
              <a:t>Maximum likelihood estimation: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with: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7B2151-1C3E-ED47-BFCE-EAA4666C3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700" y="2438400"/>
            <a:ext cx="8140700" cy="990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F176AA-A9C7-F94C-B7B9-16405F65BF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3860801"/>
            <a:ext cx="6172200" cy="14462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684752-B84A-814D-AE16-6539E9066210}"/>
              </a:ext>
            </a:extLst>
          </p:cNvPr>
          <p:cNvSpPr txBox="1"/>
          <p:nvPr/>
        </p:nvSpPr>
        <p:spPr>
          <a:xfrm>
            <a:off x="304800" y="6269935"/>
            <a:ext cx="56709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= Multi-Class Logistic Regression</a:t>
            </a:r>
          </a:p>
        </p:txBody>
      </p:sp>
    </p:spTree>
    <p:extLst>
      <p:ext uri="{BB962C8B-B14F-4D97-AF65-F5344CB8AC3E}">
        <p14:creationId xmlns:p14="http://schemas.microsoft.com/office/powerpoint/2010/main" val="230799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Optimization</a:t>
            </a:r>
            <a:endParaRPr dirty="0"/>
          </a:p>
        </p:txBody>
      </p:sp>
      <p:sp>
        <p:nvSpPr>
          <p:cNvPr id="183" name="Google Shape;183;p7"/>
          <p:cNvSpPr txBox="1">
            <a:spLocks noGrp="1"/>
          </p:cNvSpPr>
          <p:nvPr>
            <p:ph type="body" idx="1"/>
          </p:nvPr>
        </p:nvSpPr>
        <p:spPr>
          <a:xfrm>
            <a:off x="406400" y="1397001"/>
            <a:ext cx="11379200" cy="4729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139682" algn="l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/>
          </a:p>
          <a:p>
            <a:pPr marL="342882" lvl="0" indent="-342882" algn="l" rtl="0">
              <a:spcBef>
                <a:spcPts val="640"/>
              </a:spcBef>
              <a:spcAft>
                <a:spcPts val="0"/>
              </a:spcAft>
              <a:buSzPts val="3200"/>
              <a:buChar char="▪"/>
            </a:pPr>
            <a:r>
              <a:rPr lang="en-US"/>
              <a:t>Optimization</a:t>
            </a:r>
            <a:endParaRPr/>
          </a:p>
          <a:p>
            <a:pPr marL="1142942" lvl="2" indent="-76188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742913" lvl="1" indent="-285736" algn="l" rtl="0"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i.e., how do we solve:</a:t>
            </a:r>
            <a:endParaRPr/>
          </a:p>
          <a:p>
            <a:pPr marL="742913" lvl="1" indent="-107936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pic>
        <p:nvPicPr>
          <p:cNvPr id="184" name="Google Shape;18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2600" y="3888426"/>
            <a:ext cx="8140700" cy="99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16123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8" descr="C:\Users\Dan\Dropbox\Office\CS 188\Ketrina Art\CSPs 2\HillClimbin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0980" y="1144462"/>
            <a:ext cx="4577219" cy="2860762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8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Hill Climbing</a:t>
            </a:r>
            <a:endParaRPr/>
          </a:p>
        </p:txBody>
      </p:sp>
      <p:sp>
        <p:nvSpPr>
          <p:cNvPr id="190" name="Google Shape;190;p8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106680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▪"/>
            </a:pPr>
            <a:r>
              <a:rPr lang="en-US" dirty="0"/>
              <a:t>Recall from CSPs lecture: simple, general idea</a:t>
            </a:r>
            <a:endParaRPr dirty="0"/>
          </a:p>
          <a:p>
            <a:pPr marL="742913" lvl="1" indent="-285736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 dirty="0"/>
              <a:t>Start wherever</a:t>
            </a:r>
            <a:endParaRPr dirty="0"/>
          </a:p>
          <a:p>
            <a:pPr marL="742913" lvl="1" indent="-285736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 dirty="0"/>
              <a:t>Repeat: move to the best neighboring state</a:t>
            </a:r>
            <a:endParaRPr dirty="0"/>
          </a:p>
          <a:p>
            <a:pPr marL="742913" lvl="1" indent="-285736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 dirty="0"/>
              <a:t>If no neighbors better than current, quit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sz="2000" dirty="0"/>
          </a:p>
          <a:p>
            <a:pPr marL="342882" lvl="0" indent="-342882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200"/>
              <a:buChar char="▪"/>
            </a:pPr>
            <a:r>
              <a:rPr lang="en-US" dirty="0"/>
              <a:t>What’s particularly tricky when hill-climbing for multiclass logistic regression?</a:t>
            </a:r>
            <a:endParaRPr dirty="0"/>
          </a:p>
          <a:p>
            <a:pPr marL="742913" lvl="1" indent="-285736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dirty="0"/>
              <a:t>Optimization over a continuous space</a:t>
            </a:r>
            <a:endParaRPr dirty="0"/>
          </a:p>
          <a:p>
            <a:pPr marL="1142942" lvl="2" indent="-228588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800" dirty="0"/>
              <a:t>Infinitely many neighbors!</a:t>
            </a:r>
            <a:endParaRPr dirty="0"/>
          </a:p>
          <a:p>
            <a:pPr marL="1142942" lvl="2" indent="-228588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800" dirty="0"/>
              <a:t>How to do this efficiently?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01729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CC541-33DF-3F42-90B4-59736183E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B5B64B-C36B-CA42-8F02-68BDF7F52534}"/>
              </a:ext>
            </a:extLst>
          </p:cNvPr>
          <p:cNvSpPr txBox="1"/>
          <p:nvPr/>
        </p:nvSpPr>
        <p:spPr>
          <a:xfrm>
            <a:off x="7391400" y="5943600"/>
            <a:ext cx="4068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Berkeley house prices, 2009</a:t>
            </a:r>
          </a:p>
        </p:txBody>
      </p:sp>
      <p:pic>
        <p:nvPicPr>
          <p:cNvPr id="5" name="Picture 4" descr="house-price.eps">
            <a:extLst>
              <a:ext uri="{FF2B5EF4-FFF2-40B4-BE49-F238E27FC236}">
                <a16:creationId xmlns:a16="http://schemas.microsoft.com/office/drawing/2014/main" id="{77F68D00-3E34-B44C-BB98-C347D36F84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7" y="1524000"/>
            <a:ext cx="5995883" cy="4191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BFCEE2-7FB8-BB40-8CC9-6A9C3089CAE9}"/>
              </a:ext>
            </a:extLst>
          </p:cNvPr>
          <p:cNvSpPr txBox="1"/>
          <p:nvPr/>
        </p:nvSpPr>
        <p:spPr>
          <a:xfrm>
            <a:off x="409059" y="2743200"/>
            <a:ext cx="4921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(x, y), x: house size, y: house price</a:t>
            </a:r>
          </a:p>
        </p:txBody>
      </p:sp>
    </p:spTree>
    <p:extLst>
      <p:ext uri="{BB962C8B-B14F-4D97-AF65-F5344CB8AC3E}">
        <p14:creationId xmlns:p14="http://schemas.microsoft.com/office/powerpoint/2010/main" val="11374465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1-D Optimization</a:t>
            </a:r>
            <a:endParaRPr/>
          </a:p>
        </p:txBody>
      </p:sp>
      <p:sp>
        <p:nvSpPr>
          <p:cNvPr id="197" name="Google Shape;197;p9"/>
          <p:cNvSpPr txBox="1">
            <a:spLocks noGrp="1"/>
          </p:cNvSpPr>
          <p:nvPr>
            <p:ph type="body" idx="1"/>
          </p:nvPr>
        </p:nvSpPr>
        <p:spPr>
          <a:xfrm>
            <a:off x="406400" y="3886201"/>
            <a:ext cx="113792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3200"/>
              <a:buChar char="▪"/>
            </a:pPr>
            <a:r>
              <a:rPr lang="en-US"/>
              <a:t>Could evaluate			and</a:t>
            </a:r>
            <a:endParaRPr/>
          </a:p>
          <a:p>
            <a:pPr marL="742913" lvl="1" indent="-285736" algn="l" rtl="0"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Then step in best direction</a:t>
            </a:r>
            <a:endParaRPr/>
          </a:p>
          <a:p>
            <a:pPr marL="1142942" lvl="2" indent="-76188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342882" lvl="0" indent="-342882" algn="l" rtl="0">
              <a:spcBef>
                <a:spcPts val="640"/>
              </a:spcBef>
              <a:spcAft>
                <a:spcPts val="0"/>
              </a:spcAft>
              <a:buSzPts val="3200"/>
              <a:buChar char="▪"/>
            </a:pPr>
            <a:r>
              <a:rPr lang="en-US"/>
              <a:t>Or, evaluate derivative:</a:t>
            </a:r>
            <a:endParaRPr/>
          </a:p>
          <a:p>
            <a:pPr marL="742913" lvl="1" indent="-234936" algn="l" rtl="0">
              <a:spcBef>
                <a:spcPts val="160"/>
              </a:spcBef>
              <a:spcAft>
                <a:spcPts val="0"/>
              </a:spcAft>
              <a:buSzPts val="800"/>
              <a:buNone/>
            </a:pPr>
            <a:endParaRPr sz="800"/>
          </a:p>
          <a:p>
            <a:pPr marL="742913" lvl="1" indent="-285736" algn="l" rtl="0"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Tells which direction to step into</a:t>
            </a:r>
            <a:endParaRPr/>
          </a:p>
        </p:txBody>
      </p:sp>
      <p:cxnSp>
        <p:nvCxnSpPr>
          <p:cNvPr id="198" name="Google Shape;198;p9"/>
          <p:cNvCxnSpPr/>
          <p:nvPr/>
        </p:nvCxnSpPr>
        <p:spPr>
          <a:xfrm>
            <a:off x="2362200" y="3429000"/>
            <a:ext cx="70104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99" name="Google Shape;199;p9"/>
          <p:cNvCxnSpPr/>
          <p:nvPr/>
        </p:nvCxnSpPr>
        <p:spPr>
          <a:xfrm rot="10800000">
            <a:off x="3581400" y="1371600"/>
            <a:ext cx="0" cy="2209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200" name="Google Shape;200;p9" descr="latex-image-1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37966" y="3543476"/>
            <a:ext cx="3175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9" descr="latex-image-1.pd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0000" y="1219200"/>
            <a:ext cx="685615" cy="362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9" descr="latex-image-1.pd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38800" y="3581400"/>
            <a:ext cx="356995" cy="2160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3" name="Google Shape;203;p9"/>
          <p:cNvCxnSpPr/>
          <p:nvPr/>
        </p:nvCxnSpPr>
        <p:spPr>
          <a:xfrm>
            <a:off x="5754531" y="2632731"/>
            <a:ext cx="0" cy="910745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04" name="Google Shape;204;p9"/>
          <p:cNvCxnSpPr/>
          <p:nvPr/>
        </p:nvCxnSpPr>
        <p:spPr>
          <a:xfrm rot="10800000">
            <a:off x="3581400" y="2632731"/>
            <a:ext cx="2173132" cy="1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205" name="Google Shape;205;p9" descr="latex-image-1.pdf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67000" y="2438400"/>
            <a:ext cx="788042" cy="343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9" descr="latex-image-1.pdf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23619" y="4004290"/>
            <a:ext cx="1762781" cy="437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9" descr="latex-image-1.pdf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858000" y="3949700"/>
            <a:ext cx="1892300" cy="46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9" descr="latex-image-1.pdf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334000" y="5334000"/>
            <a:ext cx="5174670" cy="68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89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0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2-D Optimization</a:t>
            </a:r>
            <a:endParaRPr/>
          </a:p>
        </p:txBody>
      </p:sp>
      <p:sp>
        <p:nvSpPr>
          <p:cNvPr id="214" name="Google Shape;214;p10"/>
          <p:cNvSpPr txBox="1"/>
          <p:nvPr/>
        </p:nvSpPr>
        <p:spPr>
          <a:xfrm>
            <a:off x="10046157" y="6519448"/>
            <a:ext cx="2178285" cy="3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 offconvex.org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Google Shape;215;p10"/>
          <p:cNvPicPr preferRelativeResize="0"/>
          <p:nvPr/>
        </p:nvPicPr>
        <p:blipFill rotWithShape="1">
          <a:blip r:embed="rId3">
            <a:alphaModFix/>
          </a:blip>
          <a:srcRect l="36275" t="9200" r="33660"/>
          <a:stretch/>
        </p:blipFill>
        <p:spPr>
          <a:xfrm>
            <a:off x="3124200" y="1369767"/>
            <a:ext cx="6209675" cy="51072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14564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Gradient Ascent</a:t>
            </a:r>
            <a:endParaRPr/>
          </a:p>
        </p:txBody>
      </p:sp>
      <p:sp>
        <p:nvSpPr>
          <p:cNvPr id="221" name="Google Shape;221;p11"/>
          <p:cNvSpPr txBox="1">
            <a:spLocks noGrp="1"/>
          </p:cNvSpPr>
          <p:nvPr>
            <p:ph type="body" idx="1"/>
          </p:nvPr>
        </p:nvSpPr>
        <p:spPr>
          <a:xfrm>
            <a:off x="406400" y="1397001"/>
            <a:ext cx="11023600" cy="4729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-US" sz="2800"/>
              <a:t>Perform update in uphill direction for each coordinate</a:t>
            </a:r>
            <a:endParaRPr/>
          </a:p>
          <a:p>
            <a:pPr marL="342882" lvl="0" indent="-342882" algn="l" rtl="0"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 sz="2800"/>
              <a:t>The steeper the slope (i.e. the higher the derivative) the bigger the step for that coordinate</a:t>
            </a:r>
            <a:endParaRPr/>
          </a:p>
          <a:p>
            <a:pPr marL="2057298" lvl="4" indent="-190489" algn="l" rtl="0">
              <a:spcBef>
                <a:spcPts val="120"/>
              </a:spcBef>
              <a:spcAft>
                <a:spcPts val="0"/>
              </a:spcAft>
              <a:buSzPts val="600"/>
              <a:buNone/>
            </a:pPr>
            <a:endParaRPr sz="600"/>
          </a:p>
          <a:p>
            <a:pPr marL="342882" lvl="0" indent="-342882" algn="l" rtl="0"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 sz="2800"/>
              <a:t>E.g., consider: </a:t>
            </a:r>
            <a:endParaRPr/>
          </a:p>
          <a:p>
            <a:pPr marL="1142942" lvl="2" indent="-101588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sz="2000"/>
          </a:p>
          <a:p>
            <a:pPr marL="1142942" lvl="2" indent="-228588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  Updates:</a:t>
            </a:r>
            <a:endParaRPr/>
          </a:p>
          <a:p>
            <a:pPr marL="1142942" lvl="2" indent="-101588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sz="2000"/>
          </a:p>
        </p:txBody>
      </p:sp>
      <p:pic>
        <p:nvPicPr>
          <p:cNvPr id="222" name="Google Shape;22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76600" y="3040653"/>
            <a:ext cx="1500909" cy="388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76400" y="5323123"/>
            <a:ext cx="4150639" cy="772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67560" y="4301683"/>
            <a:ext cx="4150639" cy="772877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1"/>
          <p:cNvSpPr txBox="1"/>
          <p:nvPr/>
        </p:nvSpPr>
        <p:spPr>
          <a:xfrm>
            <a:off x="6408345" y="3840278"/>
            <a:ext cx="5029200" cy="2468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13" marR="0" lvl="1" indent="-28573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Updates in vector notation:</a:t>
            </a:r>
            <a:endParaRPr/>
          </a:p>
          <a:p>
            <a:pPr marL="742913" marR="0" lvl="1" indent="-13333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13" marR="0" lvl="1" indent="-13333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13" marR="0" lvl="1" indent="-13333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76" marR="0" lvl="1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with: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72400" y="4632052"/>
            <a:ext cx="2888532" cy="320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53400" y="5456736"/>
            <a:ext cx="2294022" cy="781401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1"/>
          <p:cNvSpPr txBox="1"/>
          <p:nvPr/>
        </p:nvSpPr>
        <p:spPr>
          <a:xfrm>
            <a:off x="10818449" y="5633315"/>
            <a:ext cx="125867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gradient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6167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"/>
          <p:cNvSpPr txBox="1">
            <a:spLocks noGrp="1"/>
          </p:cNvSpPr>
          <p:nvPr>
            <p:ph type="body" idx="1"/>
          </p:nvPr>
        </p:nvSpPr>
        <p:spPr>
          <a:xfrm>
            <a:off x="1117601" y="1092201"/>
            <a:ext cx="10058400" cy="4930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Idea: </a:t>
            </a:r>
            <a:endParaRPr/>
          </a:p>
          <a:p>
            <a:pPr marL="742913" lvl="1" indent="-285736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Start somewhere</a:t>
            </a:r>
            <a:endParaRPr/>
          </a:p>
          <a:p>
            <a:pPr marL="742913" lvl="1" indent="-285736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Repeat:  Take a step in the gradient direction</a:t>
            </a:r>
            <a:endParaRPr/>
          </a:p>
        </p:txBody>
      </p:sp>
      <p:sp>
        <p:nvSpPr>
          <p:cNvPr id="234" name="Google Shape;234;p12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Gradient Ascent</a:t>
            </a:r>
            <a:endParaRPr/>
          </a:p>
        </p:txBody>
      </p:sp>
      <p:pic>
        <p:nvPicPr>
          <p:cNvPr id="235" name="Google Shape;235;p12" descr="grad_descent.jpg"/>
          <p:cNvPicPr preferRelativeResize="0"/>
          <p:nvPr/>
        </p:nvPicPr>
        <p:blipFill rotWithShape="1">
          <a:blip r:embed="rId3">
            <a:alphaModFix/>
          </a:blip>
          <a:srcRect t="5169"/>
          <a:stretch/>
        </p:blipFill>
        <p:spPr>
          <a:xfrm>
            <a:off x="2769405" y="2743200"/>
            <a:ext cx="6069795" cy="393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2"/>
          <p:cNvSpPr txBox="1"/>
          <p:nvPr/>
        </p:nvSpPr>
        <p:spPr>
          <a:xfrm>
            <a:off x="9843616" y="6539965"/>
            <a:ext cx="2397557" cy="32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source: Mathworks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33948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Gradient in n dimensions</a:t>
            </a:r>
            <a:endParaRPr/>
          </a:p>
        </p:txBody>
      </p:sp>
      <p:pic>
        <p:nvPicPr>
          <p:cNvPr id="257" name="Google Shape;257;p14" descr="latex-image-1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7200" y="2072111"/>
            <a:ext cx="2489200" cy="2476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08264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5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Optimization Procedure: Gradient Ascent</a:t>
            </a:r>
            <a:endParaRPr/>
          </a:p>
        </p:txBody>
      </p:sp>
      <p:sp>
        <p:nvSpPr>
          <p:cNvPr id="263" name="Google Shape;263;p15"/>
          <p:cNvSpPr txBox="1">
            <a:spLocks noGrp="1"/>
          </p:cNvSpPr>
          <p:nvPr>
            <p:ph type="body" idx="1"/>
          </p:nvPr>
        </p:nvSpPr>
        <p:spPr>
          <a:xfrm>
            <a:off x="3073400" y="1625601"/>
            <a:ext cx="5994400" cy="2260599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-US" sz="2800" dirty="0" err="1">
                <a:latin typeface="Courier"/>
                <a:ea typeface="Courier"/>
                <a:cs typeface="Courier"/>
                <a:sym typeface="Courier"/>
              </a:rPr>
              <a:t>init</a:t>
            </a:r>
            <a:r>
              <a:rPr lang="en-US" sz="2800" dirty="0">
                <a:latin typeface="Courier"/>
                <a:ea typeface="Courier"/>
                <a:cs typeface="Courier"/>
                <a:sym typeface="Courier"/>
              </a:rPr>
              <a:t> </a:t>
            </a:r>
            <a:endParaRPr dirty="0"/>
          </a:p>
          <a:p>
            <a:pPr marL="342882" lvl="0" indent="-342882" algn="l" rtl="0"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 sz="2800" dirty="0">
                <a:latin typeface="Courier"/>
                <a:ea typeface="Courier"/>
                <a:cs typeface="Courier"/>
                <a:sym typeface="Courier"/>
              </a:rPr>
              <a:t>for </a:t>
            </a:r>
            <a:r>
              <a:rPr lang="en-US" sz="2800" dirty="0" err="1">
                <a:latin typeface="Courier"/>
                <a:ea typeface="Courier"/>
                <a:cs typeface="Courier"/>
                <a:sym typeface="Courier"/>
              </a:rPr>
              <a:t>iter</a:t>
            </a:r>
            <a:r>
              <a:rPr lang="en-US" sz="2800" dirty="0">
                <a:latin typeface="Courier"/>
                <a:ea typeface="Courier"/>
                <a:cs typeface="Courier"/>
                <a:sym typeface="Courier"/>
              </a:rPr>
              <a:t> = 1, 2, …</a:t>
            </a:r>
            <a:endParaRPr dirty="0"/>
          </a:p>
          <a:p>
            <a:pPr marL="742913" lvl="1" indent="-133336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 dirty="0"/>
          </a:p>
        </p:txBody>
      </p:sp>
      <p:pic>
        <p:nvPicPr>
          <p:cNvPr id="264" name="Google Shape;264;p15" descr="latex-image-1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47991" y="1784958"/>
            <a:ext cx="368474" cy="250521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5"/>
          <p:cNvSpPr txBox="1"/>
          <p:nvPr/>
        </p:nvSpPr>
        <p:spPr>
          <a:xfrm>
            <a:off x="1066800" y="4419600"/>
            <a:ext cx="10744200" cy="226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marR="0" lvl="0" indent="-342882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Char char="▪"/>
            </a:pPr>
            <a:r>
              <a:rPr lang="en-US" sz="32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   : learning rate --- tweaking parameter that needs to be chosen carefully</a:t>
            </a:r>
            <a:endParaRPr dirty="0"/>
          </a:p>
          <a:p>
            <a:pPr marL="742913" marR="0" lvl="1" indent="-107936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6" name="Google Shape;266;p15" descr="latex-image-1.pd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0359" y="4629024"/>
            <a:ext cx="2794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5" descr="latex-image-1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03926" y="6229611"/>
            <a:ext cx="3175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33850" y="2971800"/>
            <a:ext cx="3924300" cy="469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024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6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Batch Gradient Ascent on the Log Likelihood Objective</a:t>
            </a:r>
            <a:endParaRPr sz="3200" dirty="0"/>
          </a:p>
        </p:txBody>
      </p:sp>
      <p:pic>
        <p:nvPicPr>
          <p:cNvPr id="274" name="Google Shape;27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5364" y="1371600"/>
            <a:ext cx="7400636" cy="900545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6"/>
          <p:cNvSpPr/>
          <p:nvPr/>
        </p:nvSpPr>
        <p:spPr>
          <a:xfrm rot="-5400000">
            <a:off x="7901160" y="549535"/>
            <a:ext cx="342900" cy="3953219"/>
          </a:xfrm>
          <a:prstGeom prst="leftBrace">
            <a:avLst>
              <a:gd name="adj1" fmla="val 8333"/>
              <a:gd name="adj2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6" name="Google Shape;276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43800" y="2920908"/>
            <a:ext cx="889000" cy="4699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16"/>
          <p:cNvSpPr txBox="1">
            <a:spLocks noGrp="1"/>
          </p:cNvSpPr>
          <p:nvPr>
            <p:ph type="body" idx="1"/>
          </p:nvPr>
        </p:nvSpPr>
        <p:spPr>
          <a:xfrm>
            <a:off x="2819400" y="3962400"/>
            <a:ext cx="6324600" cy="2260599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-US" sz="2800">
                <a:latin typeface="Courier"/>
                <a:ea typeface="Courier"/>
                <a:cs typeface="Courier"/>
                <a:sym typeface="Courier"/>
              </a:rPr>
              <a:t>init </a:t>
            </a:r>
            <a:endParaRPr/>
          </a:p>
          <a:p>
            <a:pPr marL="342882" lvl="0" indent="-342882" algn="l" rtl="0"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 sz="2800">
                <a:latin typeface="Courier"/>
                <a:ea typeface="Courier"/>
                <a:cs typeface="Courier"/>
                <a:sym typeface="Courier"/>
              </a:rPr>
              <a:t>for iter = 1, 2, …</a:t>
            </a:r>
            <a:endParaRPr/>
          </a:p>
          <a:p>
            <a:pPr marL="742913" lvl="1" indent="-133336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/>
          </a:p>
        </p:txBody>
      </p:sp>
      <p:pic>
        <p:nvPicPr>
          <p:cNvPr id="278" name="Google Shape;278;p16" descr="latex-image-1.pd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67200" y="4114800"/>
            <a:ext cx="3175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57574" y="5275547"/>
            <a:ext cx="5429226" cy="7442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18502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8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Stochastic Gradient Ascent on the Log Likelihood Objective</a:t>
            </a:r>
            <a:endParaRPr sz="3200" dirty="0"/>
          </a:p>
        </p:txBody>
      </p:sp>
      <p:pic>
        <p:nvPicPr>
          <p:cNvPr id="299" name="Google Shape;29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5364" y="1371600"/>
            <a:ext cx="7400636" cy="900545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18"/>
          <p:cNvSpPr txBox="1">
            <a:spLocks noGrp="1"/>
          </p:cNvSpPr>
          <p:nvPr>
            <p:ph type="body" idx="1"/>
          </p:nvPr>
        </p:nvSpPr>
        <p:spPr>
          <a:xfrm>
            <a:off x="2667000" y="3657600"/>
            <a:ext cx="6629400" cy="25146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-US" sz="2800">
                <a:latin typeface="Courier"/>
                <a:ea typeface="Courier"/>
                <a:cs typeface="Courier"/>
                <a:sym typeface="Courier"/>
              </a:rPr>
              <a:t>init </a:t>
            </a:r>
            <a:endParaRPr/>
          </a:p>
          <a:p>
            <a:pPr marL="342882" lvl="0" indent="-342882" algn="l" rtl="0"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 sz="2800">
                <a:latin typeface="Courier"/>
                <a:ea typeface="Courier"/>
                <a:cs typeface="Courier"/>
                <a:sym typeface="Courier"/>
              </a:rPr>
              <a:t>for iter = 1, 2, …</a:t>
            </a:r>
            <a:endParaRPr/>
          </a:p>
          <a:p>
            <a:pPr marL="742913" lvl="1" indent="-285736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>
                <a:latin typeface="Courier"/>
                <a:ea typeface="Courier"/>
                <a:cs typeface="Courier"/>
                <a:sym typeface="Courier"/>
              </a:rPr>
              <a:t>pick random j</a:t>
            </a:r>
            <a:endParaRPr/>
          </a:p>
          <a:p>
            <a:pPr marL="742913" lvl="1" indent="-133336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/>
          </a:p>
        </p:txBody>
      </p:sp>
      <p:pic>
        <p:nvPicPr>
          <p:cNvPr id="301" name="Google Shape;301;p18" descr="latex-image-1.pd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9232" y="3842327"/>
            <a:ext cx="288636" cy="196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05200" y="5339877"/>
            <a:ext cx="5436859" cy="451323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18"/>
          <p:cNvSpPr txBox="1"/>
          <p:nvPr/>
        </p:nvSpPr>
        <p:spPr>
          <a:xfrm>
            <a:off x="1600200" y="2514600"/>
            <a:ext cx="90678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Observation: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once gradient on one training example has been computed, might as well incorporate before computing next one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9532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9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Mini-Batch Gradient Ascent on the Log Likelihood Objective</a:t>
            </a:r>
            <a:endParaRPr sz="3200" dirty="0"/>
          </a:p>
        </p:txBody>
      </p:sp>
      <p:pic>
        <p:nvPicPr>
          <p:cNvPr id="309" name="Google Shape;30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5364" y="1371600"/>
            <a:ext cx="7400636" cy="900545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9"/>
          <p:cNvSpPr txBox="1">
            <a:spLocks noGrp="1"/>
          </p:cNvSpPr>
          <p:nvPr>
            <p:ph type="body" idx="1"/>
          </p:nvPr>
        </p:nvSpPr>
        <p:spPr>
          <a:xfrm>
            <a:off x="2667000" y="3657600"/>
            <a:ext cx="8763000" cy="25146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342882" algn="l" rtl="0"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-US" sz="2800">
                <a:latin typeface="Courier"/>
                <a:ea typeface="Courier"/>
                <a:cs typeface="Courier"/>
                <a:sym typeface="Courier"/>
              </a:rPr>
              <a:t>init </a:t>
            </a:r>
            <a:endParaRPr/>
          </a:p>
          <a:p>
            <a:pPr marL="342882" lvl="0" indent="-342882" algn="l" rtl="0"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 sz="2800">
                <a:latin typeface="Courier"/>
                <a:ea typeface="Courier"/>
                <a:cs typeface="Courier"/>
                <a:sym typeface="Courier"/>
              </a:rPr>
              <a:t>for iter = 1, 2, …</a:t>
            </a:r>
            <a:endParaRPr/>
          </a:p>
          <a:p>
            <a:pPr marL="742913" lvl="1" indent="-285736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>
                <a:latin typeface="Courier"/>
                <a:ea typeface="Courier"/>
                <a:cs typeface="Courier"/>
                <a:sym typeface="Courier"/>
              </a:rPr>
              <a:t>pick random subset of training examples J</a:t>
            </a:r>
            <a:endParaRPr/>
          </a:p>
          <a:p>
            <a:pPr marL="742913" lvl="1" indent="-133336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/>
          </a:p>
        </p:txBody>
      </p:sp>
      <p:pic>
        <p:nvPicPr>
          <p:cNvPr id="311" name="Google Shape;311;p19" descr="latex-image-1.pd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9232" y="3842327"/>
            <a:ext cx="288636" cy="196273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19"/>
          <p:cNvSpPr txBox="1"/>
          <p:nvPr/>
        </p:nvSpPr>
        <p:spPr>
          <a:xfrm>
            <a:off x="1600200" y="2514600"/>
            <a:ext cx="92964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Observation: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gradient over small set of training examples (=mini-batch) can be computed in parallel, might as well do that instead of a single one</a:t>
            </a:r>
            <a:endParaRPr/>
          </a:p>
        </p:txBody>
      </p:sp>
      <p:pic>
        <p:nvPicPr>
          <p:cNvPr id="313" name="Google Shape;313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90924" y="5257800"/>
            <a:ext cx="5486476" cy="791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211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7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What will gradient ascent do in multi-class logistic regression?</a:t>
            </a:r>
            <a:endParaRPr sz="3200" dirty="0"/>
          </a:p>
        </p:txBody>
      </p:sp>
      <p:pic>
        <p:nvPicPr>
          <p:cNvPr id="285" name="Google Shape;28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2192053"/>
            <a:ext cx="4800600" cy="1124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3000" y="1447800"/>
            <a:ext cx="5429226" cy="744253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7"/>
          <p:cNvSpPr txBox="1"/>
          <p:nvPr/>
        </p:nvSpPr>
        <p:spPr>
          <a:xfrm>
            <a:off x="966355" y="4119988"/>
            <a:ext cx="23622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adds f to the correct class weights</a:t>
            </a:r>
            <a:endParaRPr/>
          </a:p>
        </p:txBody>
      </p:sp>
      <p:sp>
        <p:nvSpPr>
          <p:cNvPr id="288" name="Google Shape;288;p17"/>
          <p:cNvSpPr txBox="1"/>
          <p:nvPr/>
        </p:nvSpPr>
        <p:spPr>
          <a:xfrm>
            <a:off x="3314700" y="5033199"/>
            <a:ext cx="1905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y’ weights:</a:t>
            </a:r>
            <a:endParaRPr/>
          </a:p>
        </p:txBody>
      </p:sp>
      <p:pic>
        <p:nvPicPr>
          <p:cNvPr id="289" name="Google Shape;289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62756" y="3541121"/>
            <a:ext cx="4991100" cy="813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14901" y="4989731"/>
            <a:ext cx="2914650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14901" y="5794472"/>
            <a:ext cx="1809397" cy="266453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17"/>
          <p:cNvSpPr txBox="1"/>
          <p:nvPr/>
        </p:nvSpPr>
        <p:spPr>
          <a:xfrm>
            <a:off x="6918654" y="5564972"/>
            <a:ext cx="47625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subtracts f from y’ weights in proportion to the probability current weights give to y’</a:t>
            </a:r>
            <a:endParaRPr/>
          </a:p>
        </p:txBody>
      </p:sp>
      <p:pic>
        <p:nvPicPr>
          <p:cNvPr id="293" name="Google Shape;293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543300" y="4416104"/>
            <a:ext cx="3676650" cy="499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480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Line 3"/>
          <p:cNvSpPr>
            <a:spLocks noChangeShapeType="1"/>
          </p:cNvSpPr>
          <p:nvPr/>
        </p:nvSpPr>
        <p:spPr bwMode="auto">
          <a:xfrm flipV="1">
            <a:off x="1398588" y="2198687"/>
            <a:ext cx="3781425" cy="15319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1398588" y="4419600"/>
            <a:ext cx="37639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 flipV="1">
            <a:off x="1398588" y="1676400"/>
            <a:ext cx="1587" cy="2743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V="1">
            <a:off x="1398588" y="4378325"/>
            <a:ext cx="1587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1393825" y="4443412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0</a:t>
            </a:r>
            <a:endParaRPr lang="en-US" sz="2400">
              <a:cs typeface="Arial" charset="0"/>
            </a:endParaRP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5118100" y="4443412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20</a:t>
            </a:r>
            <a:endParaRPr lang="en-US" sz="2400">
              <a:cs typeface="Arial" charset="0"/>
            </a:endParaRPr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1398588" y="4419600"/>
            <a:ext cx="333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1323975" y="4352925"/>
            <a:ext cx="6985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0</a:t>
            </a:r>
            <a:endParaRPr lang="en-US" sz="2400">
              <a:cs typeface="Arial" charset="0"/>
            </a:endParaRPr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>
            <a:off x="1398588" y="3048000"/>
            <a:ext cx="333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1258888" y="29845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20</a:t>
            </a:r>
            <a:endParaRPr lang="en-US" sz="2400">
              <a:cs typeface="Arial" charset="0"/>
            </a:endParaRPr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>
            <a:off x="1398588" y="1676400"/>
            <a:ext cx="333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1258888" y="16129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40</a:t>
            </a:r>
            <a:endParaRPr lang="en-US" sz="2400">
              <a:cs typeface="Arial" charset="0"/>
            </a:endParaRPr>
          </a:p>
        </p:txBody>
      </p:sp>
      <p:sp>
        <p:nvSpPr>
          <p:cNvPr id="19472" name="Oval 16"/>
          <p:cNvSpPr>
            <a:spLocks noChangeArrowheads="1"/>
          </p:cNvSpPr>
          <p:nvPr/>
        </p:nvSpPr>
        <p:spPr bwMode="auto">
          <a:xfrm>
            <a:off x="1544638" y="3633787"/>
            <a:ext cx="7778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3" name="Oval 17"/>
          <p:cNvSpPr>
            <a:spLocks noChangeArrowheads="1"/>
          </p:cNvSpPr>
          <p:nvPr/>
        </p:nvSpPr>
        <p:spPr bwMode="auto">
          <a:xfrm>
            <a:off x="1544638" y="3633787"/>
            <a:ext cx="77787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4" name="Oval 18"/>
          <p:cNvSpPr>
            <a:spLocks noChangeArrowheads="1"/>
          </p:cNvSpPr>
          <p:nvPr/>
        </p:nvSpPr>
        <p:spPr bwMode="auto">
          <a:xfrm>
            <a:off x="1736725" y="3208337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5" name="Oval 19"/>
          <p:cNvSpPr>
            <a:spLocks noChangeArrowheads="1"/>
          </p:cNvSpPr>
          <p:nvPr/>
        </p:nvSpPr>
        <p:spPr bwMode="auto">
          <a:xfrm>
            <a:off x="1736725" y="3208337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6" name="Oval 20"/>
          <p:cNvSpPr>
            <a:spLocks noChangeArrowheads="1"/>
          </p:cNvSpPr>
          <p:nvPr/>
        </p:nvSpPr>
        <p:spPr bwMode="auto">
          <a:xfrm>
            <a:off x="1925638" y="3586162"/>
            <a:ext cx="79375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7" name="Oval 21"/>
          <p:cNvSpPr>
            <a:spLocks noChangeArrowheads="1"/>
          </p:cNvSpPr>
          <p:nvPr/>
        </p:nvSpPr>
        <p:spPr bwMode="auto">
          <a:xfrm>
            <a:off x="1925638" y="3586162"/>
            <a:ext cx="79375" cy="7143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8" name="Oval 22"/>
          <p:cNvSpPr>
            <a:spLocks noChangeArrowheads="1"/>
          </p:cNvSpPr>
          <p:nvPr/>
        </p:nvSpPr>
        <p:spPr bwMode="auto">
          <a:xfrm>
            <a:off x="2108200" y="3641725"/>
            <a:ext cx="79375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9" name="Oval 23"/>
          <p:cNvSpPr>
            <a:spLocks noChangeArrowheads="1"/>
          </p:cNvSpPr>
          <p:nvPr/>
        </p:nvSpPr>
        <p:spPr bwMode="auto">
          <a:xfrm>
            <a:off x="2108200" y="3641725"/>
            <a:ext cx="79375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0" name="Oval 24"/>
          <p:cNvSpPr>
            <a:spLocks noChangeArrowheads="1"/>
          </p:cNvSpPr>
          <p:nvPr/>
        </p:nvSpPr>
        <p:spPr bwMode="auto">
          <a:xfrm>
            <a:off x="2300288" y="3441700"/>
            <a:ext cx="76200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1" name="Oval 25"/>
          <p:cNvSpPr>
            <a:spLocks noChangeArrowheads="1"/>
          </p:cNvSpPr>
          <p:nvPr/>
        </p:nvSpPr>
        <p:spPr bwMode="auto">
          <a:xfrm>
            <a:off x="2300288" y="3441700"/>
            <a:ext cx="76200" cy="7143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2" name="Oval 26"/>
          <p:cNvSpPr>
            <a:spLocks noChangeArrowheads="1"/>
          </p:cNvSpPr>
          <p:nvPr/>
        </p:nvSpPr>
        <p:spPr bwMode="auto">
          <a:xfrm>
            <a:off x="2490788" y="3232150"/>
            <a:ext cx="7778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3" name="Oval 27"/>
          <p:cNvSpPr>
            <a:spLocks noChangeArrowheads="1"/>
          </p:cNvSpPr>
          <p:nvPr/>
        </p:nvSpPr>
        <p:spPr bwMode="auto">
          <a:xfrm>
            <a:off x="2490788" y="3232150"/>
            <a:ext cx="77787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4" name="Oval 28"/>
          <p:cNvSpPr>
            <a:spLocks noChangeArrowheads="1"/>
          </p:cNvSpPr>
          <p:nvPr/>
        </p:nvSpPr>
        <p:spPr bwMode="auto">
          <a:xfrm>
            <a:off x="2673350" y="3040062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5" name="Oval 29"/>
          <p:cNvSpPr>
            <a:spLocks noChangeArrowheads="1"/>
          </p:cNvSpPr>
          <p:nvPr/>
        </p:nvSpPr>
        <p:spPr bwMode="auto">
          <a:xfrm>
            <a:off x="2673350" y="3040062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6" name="Oval 30"/>
          <p:cNvSpPr>
            <a:spLocks noChangeArrowheads="1"/>
          </p:cNvSpPr>
          <p:nvPr/>
        </p:nvSpPr>
        <p:spPr bwMode="auto">
          <a:xfrm>
            <a:off x="2863850" y="3232150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7" name="Oval 31"/>
          <p:cNvSpPr>
            <a:spLocks noChangeArrowheads="1"/>
          </p:cNvSpPr>
          <p:nvPr/>
        </p:nvSpPr>
        <p:spPr bwMode="auto">
          <a:xfrm>
            <a:off x="2863850" y="3232150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8" name="Oval 32"/>
          <p:cNvSpPr>
            <a:spLocks noChangeArrowheads="1"/>
          </p:cNvSpPr>
          <p:nvPr/>
        </p:nvSpPr>
        <p:spPr bwMode="auto">
          <a:xfrm>
            <a:off x="3054350" y="2774950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9" name="Oval 33"/>
          <p:cNvSpPr>
            <a:spLocks noChangeArrowheads="1"/>
          </p:cNvSpPr>
          <p:nvPr/>
        </p:nvSpPr>
        <p:spPr bwMode="auto">
          <a:xfrm>
            <a:off x="3054350" y="2774950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0" name="Oval 34"/>
          <p:cNvSpPr>
            <a:spLocks noChangeArrowheads="1"/>
          </p:cNvSpPr>
          <p:nvPr/>
        </p:nvSpPr>
        <p:spPr bwMode="auto">
          <a:xfrm>
            <a:off x="3244850" y="3016250"/>
            <a:ext cx="77788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1" name="Oval 35"/>
          <p:cNvSpPr>
            <a:spLocks noChangeArrowheads="1"/>
          </p:cNvSpPr>
          <p:nvPr/>
        </p:nvSpPr>
        <p:spPr bwMode="auto">
          <a:xfrm>
            <a:off x="3244850" y="3016250"/>
            <a:ext cx="77788" cy="7143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2" name="Oval 36"/>
          <p:cNvSpPr>
            <a:spLocks noChangeArrowheads="1"/>
          </p:cNvSpPr>
          <p:nvPr/>
        </p:nvSpPr>
        <p:spPr bwMode="auto">
          <a:xfrm>
            <a:off x="3427413" y="2840037"/>
            <a:ext cx="77787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3" name="Oval 37"/>
          <p:cNvSpPr>
            <a:spLocks noChangeArrowheads="1"/>
          </p:cNvSpPr>
          <p:nvPr/>
        </p:nvSpPr>
        <p:spPr bwMode="auto">
          <a:xfrm>
            <a:off x="3427413" y="2840037"/>
            <a:ext cx="77787" cy="7143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4" name="Oval 38"/>
          <p:cNvSpPr>
            <a:spLocks noChangeArrowheads="1"/>
          </p:cNvSpPr>
          <p:nvPr/>
        </p:nvSpPr>
        <p:spPr bwMode="auto">
          <a:xfrm>
            <a:off x="3619500" y="2959100"/>
            <a:ext cx="76200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5" name="Oval 39"/>
          <p:cNvSpPr>
            <a:spLocks noChangeArrowheads="1"/>
          </p:cNvSpPr>
          <p:nvPr/>
        </p:nvSpPr>
        <p:spPr bwMode="auto">
          <a:xfrm>
            <a:off x="3619500" y="2959100"/>
            <a:ext cx="76200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6" name="Oval 40"/>
          <p:cNvSpPr>
            <a:spLocks noChangeArrowheads="1"/>
          </p:cNvSpPr>
          <p:nvPr/>
        </p:nvSpPr>
        <p:spPr bwMode="auto">
          <a:xfrm>
            <a:off x="3808413" y="2606675"/>
            <a:ext cx="79375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7" name="Oval 41"/>
          <p:cNvSpPr>
            <a:spLocks noChangeArrowheads="1"/>
          </p:cNvSpPr>
          <p:nvPr/>
        </p:nvSpPr>
        <p:spPr bwMode="auto">
          <a:xfrm>
            <a:off x="3808413" y="2606675"/>
            <a:ext cx="79375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8" name="Oval 42"/>
          <p:cNvSpPr>
            <a:spLocks noChangeArrowheads="1"/>
          </p:cNvSpPr>
          <p:nvPr/>
        </p:nvSpPr>
        <p:spPr bwMode="auto">
          <a:xfrm>
            <a:off x="3990975" y="2895600"/>
            <a:ext cx="79375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9" name="Oval 43"/>
          <p:cNvSpPr>
            <a:spLocks noChangeArrowheads="1"/>
          </p:cNvSpPr>
          <p:nvPr/>
        </p:nvSpPr>
        <p:spPr bwMode="auto">
          <a:xfrm>
            <a:off x="3990975" y="2895600"/>
            <a:ext cx="79375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0" name="Oval 44"/>
          <p:cNvSpPr>
            <a:spLocks noChangeArrowheads="1"/>
          </p:cNvSpPr>
          <p:nvPr/>
        </p:nvSpPr>
        <p:spPr bwMode="auto">
          <a:xfrm>
            <a:off x="4181475" y="2574925"/>
            <a:ext cx="77788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1" name="Oval 45"/>
          <p:cNvSpPr>
            <a:spLocks noChangeArrowheads="1"/>
          </p:cNvSpPr>
          <p:nvPr/>
        </p:nvSpPr>
        <p:spPr bwMode="auto">
          <a:xfrm>
            <a:off x="4181475" y="2574925"/>
            <a:ext cx="77788" cy="7143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2" name="Oval 46"/>
          <p:cNvSpPr>
            <a:spLocks noChangeArrowheads="1"/>
          </p:cNvSpPr>
          <p:nvPr/>
        </p:nvSpPr>
        <p:spPr bwMode="auto">
          <a:xfrm>
            <a:off x="4373563" y="2501900"/>
            <a:ext cx="7778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3" name="Oval 47"/>
          <p:cNvSpPr>
            <a:spLocks noChangeArrowheads="1"/>
          </p:cNvSpPr>
          <p:nvPr/>
        </p:nvSpPr>
        <p:spPr bwMode="auto">
          <a:xfrm>
            <a:off x="4373563" y="2501900"/>
            <a:ext cx="77787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4" name="Oval 48"/>
          <p:cNvSpPr>
            <a:spLocks noChangeArrowheads="1"/>
          </p:cNvSpPr>
          <p:nvPr/>
        </p:nvSpPr>
        <p:spPr bwMode="auto">
          <a:xfrm>
            <a:off x="4554538" y="2462212"/>
            <a:ext cx="7778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5" name="Oval 49"/>
          <p:cNvSpPr>
            <a:spLocks noChangeArrowheads="1"/>
          </p:cNvSpPr>
          <p:nvPr/>
        </p:nvSpPr>
        <p:spPr bwMode="auto">
          <a:xfrm>
            <a:off x="4554538" y="2462212"/>
            <a:ext cx="77787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6" name="Oval 50"/>
          <p:cNvSpPr>
            <a:spLocks noChangeArrowheads="1"/>
          </p:cNvSpPr>
          <p:nvPr/>
        </p:nvSpPr>
        <p:spPr bwMode="auto">
          <a:xfrm>
            <a:off x="4745038" y="2230437"/>
            <a:ext cx="79375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7" name="Oval 51"/>
          <p:cNvSpPr>
            <a:spLocks noChangeArrowheads="1"/>
          </p:cNvSpPr>
          <p:nvPr/>
        </p:nvSpPr>
        <p:spPr bwMode="auto">
          <a:xfrm>
            <a:off x="4745038" y="2230437"/>
            <a:ext cx="79375" cy="7143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8" name="Oval 52"/>
          <p:cNvSpPr>
            <a:spLocks noChangeArrowheads="1"/>
          </p:cNvSpPr>
          <p:nvPr/>
        </p:nvSpPr>
        <p:spPr bwMode="auto">
          <a:xfrm>
            <a:off x="4937125" y="2486025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9" name="Oval 53"/>
          <p:cNvSpPr>
            <a:spLocks noChangeArrowheads="1"/>
          </p:cNvSpPr>
          <p:nvPr/>
        </p:nvSpPr>
        <p:spPr bwMode="auto">
          <a:xfrm>
            <a:off x="4937125" y="2486025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10" name="Oval 54"/>
          <p:cNvSpPr>
            <a:spLocks noChangeArrowheads="1"/>
          </p:cNvSpPr>
          <p:nvPr/>
        </p:nvSpPr>
        <p:spPr bwMode="auto">
          <a:xfrm>
            <a:off x="5127625" y="1862137"/>
            <a:ext cx="77788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11" name="Oval 55"/>
          <p:cNvSpPr>
            <a:spLocks noChangeArrowheads="1"/>
          </p:cNvSpPr>
          <p:nvPr/>
        </p:nvSpPr>
        <p:spPr bwMode="auto">
          <a:xfrm>
            <a:off x="5127625" y="1862137"/>
            <a:ext cx="77788" cy="7143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0176" name="Line 528"/>
          <p:cNvSpPr>
            <a:spLocks noChangeShapeType="1"/>
          </p:cNvSpPr>
          <p:nvPr/>
        </p:nvSpPr>
        <p:spPr bwMode="auto">
          <a:xfrm flipV="1">
            <a:off x="3692525" y="2795587"/>
            <a:ext cx="0" cy="1624013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" name="Group 529"/>
          <p:cNvGrpSpPr>
            <a:grpSpLocks/>
          </p:cNvGrpSpPr>
          <p:nvPr/>
        </p:nvGrpSpPr>
        <p:grpSpPr bwMode="auto">
          <a:xfrm>
            <a:off x="1311275" y="2701925"/>
            <a:ext cx="2381250" cy="174625"/>
            <a:chOff x="288" y="1897"/>
            <a:chExt cx="1500" cy="110"/>
          </a:xfrm>
        </p:grpSpPr>
        <p:sp>
          <p:nvSpPr>
            <p:cNvPr id="19798" name="Line 530"/>
            <p:cNvSpPr>
              <a:spLocks noChangeShapeType="1"/>
            </p:cNvSpPr>
            <p:nvPr/>
          </p:nvSpPr>
          <p:spPr bwMode="auto">
            <a:xfrm flipH="1">
              <a:off x="348" y="1956"/>
              <a:ext cx="14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799" name="Oval 531"/>
            <p:cNvSpPr>
              <a:spLocks noChangeArrowheads="1"/>
            </p:cNvSpPr>
            <p:nvPr/>
          </p:nvSpPr>
          <p:spPr bwMode="auto">
            <a:xfrm>
              <a:off x="288" y="1897"/>
              <a:ext cx="110" cy="110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9788" name="Rectangle 53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4000" dirty="0">
                <a:solidFill>
                  <a:schemeClr val="tx1"/>
                </a:solidFill>
                <a:sym typeface="Symbol" pitchFamily="18" charset="2"/>
              </a:rPr>
              <a:t>Linear regression = fitting a straight line/</a:t>
            </a:r>
            <a:r>
              <a:rPr lang="en-US" sz="4000" dirty="0" err="1">
                <a:solidFill>
                  <a:schemeClr val="tx1"/>
                </a:solidFill>
                <a:sym typeface="Symbol" pitchFamily="18" charset="2"/>
              </a:rPr>
              <a:t>hyperplane</a:t>
            </a:r>
            <a:endParaRPr lang="en-US" sz="4000" dirty="0">
              <a:solidFill>
                <a:schemeClr val="tx1"/>
              </a:solidFill>
              <a:sym typeface="Symbol" pitchFamily="18" charset="2"/>
            </a:endParaRPr>
          </a:p>
        </p:txBody>
      </p:sp>
      <p:sp>
        <p:nvSpPr>
          <p:cNvPr id="19796" name="Text Box 536"/>
          <p:cNvSpPr txBox="1">
            <a:spLocks noChangeArrowheads="1"/>
          </p:cNvSpPr>
          <p:nvPr/>
        </p:nvSpPr>
        <p:spPr bwMode="auto">
          <a:xfrm>
            <a:off x="476081" y="5410202"/>
            <a:ext cx="3942106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cs typeface="Arial" charset="0"/>
              </a:rPr>
              <a:t>Prediction: </a:t>
            </a:r>
            <a:r>
              <a:rPr lang="en-US" sz="2400" dirty="0" err="1">
                <a:solidFill>
                  <a:srgbClr val="CC00CC"/>
                </a:solidFill>
                <a:cs typeface="Arial" charset="0"/>
              </a:rPr>
              <a:t>h</a:t>
            </a:r>
            <a:r>
              <a:rPr lang="en-US" sz="2400" b="1" baseline="-25000" dirty="0" err="1">
                <a:solidFill>
                  <a:srgbClr val="CC00CC"/>
                </a:solidFill>
                <a:cs typeface="Arial" charset="0"/>
              </a:rPr>
              <a:t>w</a:t>
            </a:r>
            <a:r>
              <a:rPr lang="en-US" sz="2400" dirty="0">
                <a:solidFill>
                  <a:srgbClr val="CC00CC"/>
                </a:solidFill>
                <a:cs typeface="Arial" charset="0"/>
              </a:rPr>
              <a:t>(x) = w</a:t>
            </a:r>
            <a:r>
              <a:rPr lang="en-US" sz="2400" baseline="-25000" dirty="0">
                <a:solidFill>
                  <a:srgbClr val="CC00CC"/>
                </a:solidFill>
                <a:cs typeface="Arial" charset="0"/>
              </a:rPr>
              <a:t>0</a:t>
            </a:r>
            <a:r>
              <a:rPr lang="en-US" sz="2400" dirty="0">
                <a:solidFill>
                  <a:srgbClr val="CC00CC"/>
                </a:solidFill>
                <a:cs typeface="Arial" charset="0"/>
              </a:rPr>
              <a:t> + w</a:t>
            </a:r>
            <a:r>
              <a:rPr lang="en-US" sz="2400" baseline="-25000" dirty="0">
                <a:solidFill>
                  <a:srgbClr val="CC00CC"/>
                </a:solidFill>
                <a:cs typeface="Arial" charset="0"/>
              </a:rPr>
              <a:t>1</a:t>
            </a:r>
            <a:r>
              <a:rPr lang="en-US" sz="2400" dirty="0">
                <a:solidFill>
                  <a:srgbClr val="CC00CC"/>
                </a:solidFill>
                <a:cs typeface="Arial" charset="0"/>
              </a:rPr>
              <a:t>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91400" y="5943600"/>
            <a:ext cx="4068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Berkeley house prices, 2009</a:t>
            </a:r>
          </a:p>
        </p:txBody>
      </p:sp>
      <p:pic>
        <p:nvPicPr>
          <p:cNvPr id="7" name="Picture 6" descr="house-pric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7" y="1524000"/>
            <a:ext cx="5995883" cy="4191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09732" y="4343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C00CC"/>
                </a:solidFill>
              </a:rPr>
              <a:t>x</a:t>
            </a:r>
          </a:p>
        </p:txBody>
      </p:sp>
      <p:sp>
        <p:nvSpPr>
          <p:cNvPr id="549" name="Text Box 536"/>
          <p:cNvSpPr txBox="1">
            <a:spLocks noChangeArrowheads="1"/>
          </p:cNvSpPr>
          <p:nvPr/>
        </p:nvSpPr>
        <p:spPr bwMode="auto">
          <a:xfrm>
            <a:off x="412450" y="2514600"/>
            <a:ext cx="891591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 err="1">
                <a:solidFill>
                  <a:srgbClr val="CC00CC"/>
                </a:solidFill>
                <a:cs typeface="Arial" charset="0"/>
              </a:rPr>
              <a:t>h</a:t>
            </a:r>
            <a:r>
              <a:rPr lang="en-US" sz="2400" b="1" baseline="-25000" dirty="0" err="1">
                <a:solidFill>
                  <a:srgbClr val="CC00CC"/>
                </a:solidFill>
                <a:cs typeface="Arial" charset="0"/>
              </a:rPr>
              <a:t>w</a:t>
            </a:r>
            <a:r>
              <a:rPr lang="en-US" sz="2400" dirty="0">
                <a:solidFill>
                  <a:srgbClr val="CC00CC"/>
                </a:solidFill>
                <a:cs typeface="Arial" charset="0"/>
              </a:rPr>
              <a:t>(x)</a:t>
            </a:r>
          </a:p>
        </p:txBody>
      </p:sp>
    </p:spTree>
    <p:extLst>
      <p:ext uri="{BB962C8B-B14F-4D97-AF65-F5344CB8AC3E}">
        <p14:creationId xmlns:p14="http://schemas.microsoft.com/office/powerpoint/2010/main" val="245196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4695825" y="3081338"/>
            <a:ext cx="5106987" cy="2270125"/>
            <a:chOff x="1807" y="1145"/>
            <a:chExt cx="3217" cy="1430"/>
          </a:xfrm>
        </p:grpSpPr>
        <p:sp>
          <p:nvSpPr>
            <p:cNvPr id="20544" name="Line 3"/>
            <p:cNvSpPr>
              <a:spLocks noChangeShapeType="1"/>
            </p:cNvSpPr>
            <p:nvPr/>
          </p:nvSpPr>
          <p:spPr bwMode="auto">
            <a:xfrm>
              <a:off x="1807" y="2115"/>
              <a:ext cx="0" cy="32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0545" name="Line 5"/>
            <p:cNvSpPr>
              <a:spLocks noChangeShapeType="1"/>
            </p:cNvSpPr>
            <p:nvPr/>
          </p:nvSpPr>
          <p:spPr bwMode="auto">
            <a:xfrm>
              <a:off x="2188" y="2317"/>
              <a:ext cx="0" cy="25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46" name="Line 6"/>
            <p:cNvSpPr>
              <a:spLocks noChangeShapeType="1"/>
            </p:cNvSpPr>
            <p:nvPr/>
          </p:nvSpPr>
          <p:spPr bwMode="auto">
            <a:xfrm>
              <a:off x="2949" y="2016"/>
              <a:ext cx="0" cy="11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47" name="Line 7"/>
            <p:cNvSpPr>
              <a:spLocks noChangeShapeType="1"/>
            </p:cNvSpPr>
            <p:nvPr/>
          </p:nvSpPr>
          <p:spPr bwMode="auto">
            <a:xfrm>
              <a:off x="3323" y="1843"/>
              <a:ext cx="0" cy="8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48" name="Line 8"/>
            <p:cNvSpPr>
              <a:spLocks noChangeShapeType="1"/>
            </p:cNvSpPr>
            <p:nvPr/>
          </p:nvSpPr>
          <p:spPr bwMode="auto">
            <a:xfrm>
              <a:off x="3707" y="1682"/>
              <a:ext cx="0" cy="19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49" name="Line 9"/>
            <p:cNvSpPr>
              <a:spLocks noChangeShapeType="1"/>
            </p:cNvSpPr>
            <p:nvPr/>
          </p:nvSpPr>
          <p:spPr bwMode="auto">
            <a:xfrm>
              <a:off x="3892" y="1539"/>
              <a:ext cx="0" cy="7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50" name="Line 10"/>
            <p:cNvSpPr>
              <a:spLocks noChangeShapeType="1"/>
            </p:cNvSpPr>
            <p:nvPr/>
          </p:nvSpPr>
          <p:spPr bwMode="auto">
            <a:xfrm>
              <a:off x="4078" y="1545"/>
              <a:ext cx="0" cy="27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51" name="Line 11"/>
            <p:cNvSpPr>
              <a:spLocks noChangeShapeType="1"/>
            </p:cNvSpPr>
            <p:nvPr/>
          </p:nvSpPr>
          <p:spPr bwMode="auto">
            <a:xfrm>
              <a:off x="4839" y="1145"/>
              <a:ext cx="0" cy="7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52" name="Line 12"/>
            <p:cNvSpPr>
              <a:spLocks noChangeShapeType="1"/>
            </p:cNvSpPr>
            <p:nvPr/>
          </p:nvSpPr>
          <p:spPr bwMode="auto">
            <a:xfrm>
              <a:off x="5024" y="1162"/>
              <a:ext cx="0" cy="22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53" name="Line 13"/>
            <p:cNvSpPr>
              <a:spLocks noChangeShapeType="1"/>
            </p:cNvSpPr>
            <p:nvPr/>
          </p:nvSpPr>
          <p:spPr bwMode="auto">
            <a:xfrm>
              <a:off x="2747" y="1953"/>
              <a:ext cx="0" cy="12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54" name="Line 14"/>
            <p:cNvSpPr>
              <a:spLocks noChangeShapeType="1"/>
            </p:cNvSpPr>
            <p:nvPr/>
          </p:nvSpPr>
          <p:spPr bwMode="auto">
            <a:xfrm>
              <a:off x="1999" y="2387"/>
              <a:ext cx="0" cy="11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55" name="Line 15"/>
            <p:cNvSpPr>
              <a:spLocks noChangeShapeType="1"/>
            </p:cNvSpPr>
            <p:nvPr/>
          </p:nvSpPr>
          <p:spPr bwMode="auto">
            <a:xfrm>
              <a:off x="3134" y="1705"/>
              <a:ext cx="0" cy="19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0483" name="Rectangle 1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sym typeface="Symbol" pitchFamily="18" charset="2"/>
              </a:rPr>
              <a:t>Prediction error</a:t>
            </a:r>
          </a:p>
        </p:txBody>
      </p:sp>
      <p:sp>
        <p:nvSpPr>
          <p:cNvPr id="20484" name="Line 17"/>
          <p:cNvSpPr>
            <a:spLocks noChangeShapeType="1"/>
          </p:cNvSpPr>
          <p:nvPr/>
        </p:nvSpPr>
        <p:spPr bwMode="auto">
          <a:xfrm flipV="1">
            <a:off x="4100512" y="2967038"/>
            <a:ext cx="6029325" cy="244316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5" name="Line 18"/>
          <p:cNvSpPr>
            <a:spLocks noChangeShapeType="1"/>
          </p:cNvSpPr>
          <p:nvPr/>
        </p:nvSpPr>
        <p:spPr bwMode="auto">
          <a:xfrm>
            <a:off x="4100512" y="6070600"/>
            <a:ext cx="60007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6" name="Line 19"/>
          <p:cNvSpPr>
            <a:spLocks noChangeShapeType="1"/>
          </p:cNvSpPr>
          <p:nvPr/>
        </p:nvSpPr>
        <p:spPr bwMode="auto">
          <a:xfrm flipV="1">
            <a:off x="4100512" y="2743200"/>
            <a:ext cx="12700" cy="3327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7" name="Line 20"/>
          <p:cNvSpPr>
            <a:spLocks noChangeShapeType="1"/>
          </p:cNvSpPr>
          <p:nvPr/>
        </p:nvSpPr>
        <p:spPr bwMode="auto">
          <a:xfrm flipV="1">
            <a:off x="4100512" y="6005513"/>
            <a:ext cx="1588" cy="650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8" name="Rectangle 21"/>
          <p:cNvSpPr>
            <a:spLocks noChangeArrowheads="1"/>
          </p:cNvSpPr>
          <p:nvPr/>
        </p:nvSpPr>
        <p:spPr bwMode="auto">
          <a:xfrm>
            <a:off x="4113212" y="61087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0</a:t>
            </a:r>
            <a:endParaRPr lang="en-US" sz="2400">
              <a:cs typeface="Arial" charset="0"/>
            </a:endParaRPr>
          </a:p>
        </p:txBody>
      </p:sp>
      <p:sp>
        <p:nvSpPr>
          <p:cNvPr id="20489" name="Line 22"/>
          <p:cNvSpPr>
            <a:spLocks noChangeShapeType="1"/>
          </p:cNvSpPr>
          <p:nvPr/>
        </p:nvSpPr>
        <p:spPr bwMode="auto">
          <a:xfrm flipV="1">
            <a:off x="10101262" y="6005513"/>
            <a:ext cx="3175" cy="650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0" name="Rectangle 23"/>
          <p:cNvSpPr>
            <a:spLocks noChangeArrowheads="1"/>
          </p:cNvSpPr>
          <p:nvPr/>
        </p:nvSpPr>
        <p:spPr bwMode="auto">
          <a:xfrm>
            <a:off x="10071100" y="61087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20</a:t>
            </a:r>
            <a:endParaRPr lang="en-US" sz="2400">
              <a:cs typeface="Arial" charset="0"/>
            </a:endParaRPr>
          </a:p>
        </p:txBody>
      </p:sp>
      <p:sp>
        <p:nvSpPr>
          <p:cNvPr id="20491" name="Line 24"/>
          <p:cNvSpPr>
            <a:spLocks noChangeShapeType="1"/>
          </p:cNvSpPr>
          <p:nvPr/>
        </p:nvSpPr>
        <p:spPr bwMode="auto">
          <a:xfrm>
            <a:off x="4100512" y="6070600"/>
            <a:ext cx="523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2" name="Rectangle 25"/>
          <p:cNvSpPr>
            <a:spLocks noChangeArrowheads="1"/>
          </p:cNvSpPr>
          <p:nvPr/>
        </p:nvSpPr>
        <p:spPr bwMode="auto">
          <a:xfrm>
            <a:off x="4002087" y="5964238"/>
            <a:ext cx="682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0</a:t>
            </a:r>
            <a:endParaRPr lang="en-US" sz="2400">
              <a:cs typeface="Arial" charset="0"/>
            </a:endParaRPr>
          </a:p>
        </p:txBody>
      </p:sp>
      <p:sp>
        <p:nvSpPr>
          <p:cNvPr id="20493" name="Oval 26"/>
          <p:cNvSpPr>
            <a:spLocks noChangeArrowheads="1"/>
          </p:cNvSpPr>
          <p:nvPr/>
        </p:nvSpPr>
        <p:spPr bwMode="auto">
          <a:xfrm>
            <a:off x="4333875" y="5254625"/>
            <a:ext cx="123825" cy="1174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4" name="Oval 27"/>
          <p:cNvSpPr>
            <a:spLocks noChangeArrowheads="1"/>
          </p:cNvSpPr>
          <p:nvPr/>
        </p:nvSpPr>
        <p:spPr bwMode="auto">
          <a:xfrm>
            <a:off x="4333875" y="5254625"/>
            <a:ext cx="12382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5" name="Oval 28"/>
          <p:cNvSpPr>
            <a:spLocks noChangeArrowheads="1"/>
          </p:cNvSpPr>
          <p:nvPr/>
        </p:nvSpPr>
        <p:spPr bwMode="auto">
          <a:xfrm>
            <a:off x="4638675" y="4576763"/>
            <a:ext cx="125412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6" name="Oval 29"/>
          <p:cNvSpPr>
            <a:spLocks noChangeArrowheads="1"/>
          </p:cNvSpPr>
          <p:nvPr/>
        </p:nvSpPr>
        <p:spPr bwMode="auto">
          <a:xfrm>
            <a:off x="4638675" y="4576763"/>
            <a:ext cx="125412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7" name="Oval 30"/>
          <p:cNvSpPr>
            <a:spLocks noChangeArrowheads="1"/>
          </p:cNvSpPr>
          <p:nvPr/>
        </p:nvSpPr>
        <p:spPr bwMode="auto">
          <a:xfrm>
            <a:off x="4940300" y="5180013"/>
            <a:ext cx="127000" cy="11271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8" name="Oval 31"/>
          <p:cNvSpPr>
            <a:spLocks noChangeArrowheads="1"/>
          </p:cNvSpPr>
          <p:nvPr/>
        </p:nvSpPr>
        <p:spPr bwMode="auto">
          <a:xfrm>
            <a:off x="4940300" y="5180013"/>
            <a:ext cx="127000" cy="112712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9" name="Oval 32"/>
          <p:cNvSpPr>
            <a:spLocks noChangeArrowheads="1"/>
          </p:cNvSpPr>
          <p:nvPr/>
        </p:nvSpPr>
        <p:spPr bwMode="auto">
          <a:xfrm>
            <a:off x="5232400" y="5267325"/>
            <a:ext cx="125412" cy="1174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0" name="Oval 33"/>
          <p:cNvSpPr>
            <a:spLocks noChangeArrowheads="1"/>
          </p:cNvSpPr>
          <p:nvPr/>
        </p:nvSpPr>
        <p:spPr bwMode="auto">
          <a:xfrm>
            <a:off x="5232400" y="5267325"/>
            <a:ext cx="12541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1" name="Oval 34"/>
          <p:cNvSpPr>
            <a:spLocks noChangeArrowheads="1"/>
          </p:cNvSpPr>
          <p:nvPr/>
        </p:nvSpPr>
        <p:spPr bwMode="auto">
          <a:xfrm>
            <a:off x="5537200" y="4948238"/>
            <a:ext cx="122237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2" name="Oval 35"/>
          <p:cNvSpPr>
            <a:spLocks noChangeArrowheads="1"/>
          </p:cNvSpPr>
          <p:nvPr/>
        </p:nvSpPr>
        <p:spPr bwMode="auto">
          <a:xfrm>
            <a:off x="5537200" y="4948238"/>
            <a:ext cx="122237" cy="114300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3" name="Oval 36"/>
          <p:cNvSpPr>
            <a:spLocks noChangeArrowheads="1"/>
          </p:cNvSpPr>
          <p:nvPr/>
        </p:nvSpPr>
        <p:spPr bwMode="auto">
          <a:xfrm>
            <a:off x="5842000" y="4614863"/>
            <a:ext cx="123825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4" name="Oval 37"/>
          <p:cNvSpPr>
            <a:spLocks noChangeArrowheads="1"/>
          </p:cNvSpPr>
          <p:nvPr/>
        </p:nvSpPr>
        <p:spPr bwMode="auto">
          <a:xfrm>
            <a:off x="5842000" y="4614863"/>
            <a:ext cx="12382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5" name="Oval 38"/>
          <p:cNvSpPr>
            <a:spLocks noChangeArrowheads="1"/>
          </p:cNvSpPr>
          <p:nvPr/>
        </p:nvSpPr>
        <p:spPr bwMode="auto">
          <a:xfrm>
            <a:off x="6132512" y="4308475"/>
            <a:ext cx="123825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6" name="Oval 39"/>
          <p:cNvSpPr>
            <a:spLocks noChangeArrowheads="1"/>
          </p:cNvSpPr>
          <p:nvPr/>
        </p:nvSpPr>
        <p:spPr bwMode="auto">
          <a:xfrm>
            <a:off x="6132512" y="4308475"/>
            <a:ext cx="12382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7" name="Oval 40"/>
          <p:cNvSpPr>
            <a:spLocks noChangeArrowheads="1"/>
          </p:cNvSpPr>
          <p:nvPr/>
        </p:nvSpPr>
        <p:spPr bwMode="auto">
          <a:xfrm>
            <a:off x="6437312" y="4614863"/>
            <a:ext cx="123825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8" name="Oval 41"/>
          <p:cNvSpPr>
            <a:spLocks noChangeArrowheads="1"/>
          </p:cNvSpPr>
          <p:nvPr/>
        </p:nvSpPr>
        <p:spPr bwMode="auto">
          <a:xfrm>
            <a:off x="6437312" y="4614863"/>
            <a:ext cx="12382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9" name="Oval 42"/>
          <p:cNvSpPr>
            <a:spLocks noChangeArrowheads="1"/>
          </p:cNvSpPr>
          <p:nvPr/>
        </p:nvSpPr>
        <p:spPr bwMode="auto">
          <a:xfrm>
            <a:off x="6740525" y="3886200"/>
            <a:ext cx="123825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0" name="Oval 43"/>
          <p:cNvSpPr>
            <a:spLocks noChangeArrowheads="1"/>
          </p:cNvSpPr>
          <p:nvPr/>
        </p:nvSpPr>
        <p:spPr bwMode="auto">
          <a:xfrm>
            <a:off x="6740525" y="3886200"/>
            <a:ext cx="12382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1" name="Oval 44"/>
          <p:cNvSpPr>
            <a:spLocks noChangeArrowheads="1"/>
          </p:cNvSpPr>
          <p:nvPr/>
        </p:nvSpPr>
        <p:spPr bwMode="auto">
          <a:xfrm>
            <a:off x="7043737" y="4270375"/>
            <a:ext cx="123825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2" name="Oval 45"/>
          <p:cNvSpPr>
            <a:spLocks noChangeArrowheads="1"/>
          </p:cNvSpPr>
          <p:nvPr/>
        </p:nvSpPr>
        <p:spPr bwMode="auto">
          <a:xfrm>
            <a:off x="7043737" y="4270375"/>
            <a:ext cx="123825" cy="114300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3" name="Oval 46"/>
          <p:cNvSpPr>
            <a:spLocks noChangeArrowheads="1"/>
          </p:cNvSpPr>
          <p:nvPr/>
        </p:nvSpPr>
        <p:spPr bwMode="auto">
          <a:xfrm>
            <a:off x="7335837" y="3989388"/>
            <a:ext cx="123825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4" name="Oval 47"/>
          <p:cNvSpPr>
            <a:spLocks noChangeArrowheads="1"/>
          </p:cNvSpPr>
          <p:nvPr/>
        </p:nvSpPr>
        <p:spPr bwMode="auto">
          <a:xfrm>
            <a:off x="7335837" y="3989388"/>
            <a:ext cx="123825" cy="114300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5" name="Oval 48"/>
          <p:cNvSpPr>
            <a:spLocks noChangeArrowheads="1"/>
          </p:cNvSpPr>
          <p:nvPr/>
        </p:nvSpPr>
        <p:spPr bwMode="auto">
          <a:xfrm>
            <a:off x="7642225" y="4179888"/>
            <a:ext cx="120650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6" name="Oval 49"/>
          <p:cNvSpPr>
            <a:spLocks noChangeArrowheads="1"/>
          </p:cNvSpPr>
          <p:nvPr/>
        </p:nvSpPr>
        <p:spPr bwMode="auto">
          <a:xfrm>
            <a:off x="7642225" y="4179888"/>
            <a:ext cx="120650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7" name="Oval 50"/>
          <p:cNvSpPr>
            <a:spLocks noChangeArrowheads="1"/>
          </p:cNvSpPr>
          <p:nvPr/>
        </p:nvSpPr>
        <p:spPr bwMode="auto">
          <a:xfrm>
            <a:off x="7942262" y="3617913"/>
            <a:ext cx="127000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8" name="Oval 51"/>
          <p:cNvSpPr>
            <a:spLocks noChangeArrowheads="1"/>
          </p:cNvSpPr>
          <p:nvPr/>
        </p:nvSpPr>
        <p:spPr bwMode="auto">
          <a:xfrm>
            <a:off x="7942262" y="3617913"/>
            <a:ext cx="127000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9" name="Oval 52"/>
          <p:cNvSpPr>
            <a:spLocks noChangeArrowheads="1"/>
          </p:cNvSpPr>
          <p:nvPr/>
        </p:nvSpPr>
        <p:spPr bwMode="auto">
          <a:xfrm>
            <a:off x="8234362" y="4078288"/>
            <a:ext cx="125413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0" name="Oval 53"/>
          <p:cNvSpPr>
            <a:spLocks noChangeArrowheads="1"/>
          </p:cNvSpPr>
          <p:nvPr/>
        </p:nvSpPr>
        <p:spPr bwMode="auto">
          <a:xfrm>
            <a:off x="8234362" y="4078288"/>
            <a:ext cx="125413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1" name="Oval 54"/>
          <p:cNvSpPr>
            <a:spLocks noChangeArrowheads="1"/>
          </p:cNvSpPr>
          <p:nvPr/>
        </p:nvSpPr>
        <p:spPr bwMode="auto">
          <a:xfrm>
            <a:off x="8537575" y="3567113"/>
            <a:ext cx="123825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2" name="Oval 55"/>
          <p:cNvSpPr>
            <a:spLocks noChangeArrowheads="1"/>
          </p:cNvSpPr>
          <p:nvPr/>
        </p:nvSpPr>
        <p:spPr bwMode="auto">
          <a:xfrm>
            <a:off x="8537575" y="3567113"/>
            <a:ext cx="123825" cy="114300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3" name="Oval 56"/>
          <p:cNvSpPr>
            <a:spLocks noChangeArrowheads="1"/>
          </p:cNvSpPr>
          <p:nvPr/>
        </p:nvSpPr>
        <p:spPr bwMode="auto">
          <a:xfrm>
            <a:off x="8843962" y="3451225"/>
            <a:ext cx="123825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4" name="Oval 57"/>
          <p:cNvSpPr>
            <a:spLocks noChangeArrowheads="1"/>
          </p:cNvSpPr>
          <p:nvPr/>
        </p:nvSpPr>
        <p:spPr bwMode="auto">
          <a:xfrm>
            <a:off x="8843962" y="3451225"/>
            <a:ext cx="12382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5" name="Oval 58"/>
          <p:cNvSpPr>
            <a:spLocks noChangeArrowheads="1"/>
          </p:cNvSpPr>
          <p:nvPr/>
        </p:nvSpPr>
        <p:spPr bwMode="auto">
          <a:xfrm>
            <a:off x="9132887" y="3387725"/>
            <a:ext cx="123825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6" name="Oval 59"/>
          <p:cNvSpPr>
            <a:spLocks noChangeArrowheads="1"/>
          </p:cNvSpPr>
          <p:nvPr/>
        </p:nvSpPr>
        <p:spPr bwMode="auto">
          <a:xfrm>
            <a:off x="9132887" y="3387725"/>
            <a:ext cx="12382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7" name="Oval 60"/>
          <p:cNvSpPr>
            <a:spLocks noChangeArrowheads="1"/>
          </p:cNvSpPr>
          <p:nvPr/>
        </p:nvSpPr>
        <p:spPr bwMode="auto">
          <a:xfrm>
            <a:off x="9436100" y="3017838"/>
            <a:ext cx="1270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8" name="Oval 61"/>
          <p:cNvSpPr>
            <a:spLocks noChangeArrowheads="1"/>
          </p:cNvSpPr>
          <p:nvPr/>
        </p:nvSpPr>
        <p:spPr bwMode="auto">
          <a:xfrm>
            <a:off x="9436100" y="3017838"/>
            <a:ext cx="127000" cy="114300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9" name="Oval 62"/>
          <p:cNvSpPr>
            <a:spLocks noChangeArrowheads="1"/>
          </p:cNvSpPr>
          <p:nvPr/>
        </p:nvSpPr>
        <p:spPr bwMode="auto">
          <a:xfrm>
            <a:off x="9742487" y="3425825"/>
            <a:ext cx="123825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0" name="Oval 63"/>
          <p:cNvSpPr>
            <a:spLocks noChangeArrowheads="1"/>
          </p:cNvSpPr>
          <p:nvPr/>
        </p:nvSpPr>
        <p:spPr bwMode="auto">
          <a:xfrm>
            <a:off x="9742487" y="3425825"/>
            <a:ext cx="12382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1" name="Line 66"/>
          <p:cNvSpPr>
            <a:spLocks noChangeShapeType="1"/>
          </p:cNvSpPr>
          <p:nvPr/>
        </p:nvSpPr>
        <p:spPr bwMode="auto">
          <a:xfrm flipH="1" flipV="1">
            <a:off x="6780212" y="3886200"/>
            <a:ext cx="0" cy="2209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532" name="Line 67"/>
          <p:cNvSpPr>
            <a:spLocks noChangeShapeType="1"/>
          </p:cNvSpPr>
          <p:nvPr/>
        </p:nvSpPr>
        <p:spPr bwMode="auto">
          <a:xfrm flipH="1">
            <a:off x="4075112" y="3911600"/>
            <a:ext cx="27368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34" name="Line 69"/>
          <p:cNvSpPr>
            <a:spLocks noChangeShapeType="1"/>
          </p:cNvSpPr>
          <p:nvPr/>
        </p:nvSpPr>
        <p:spPr bwMode="auto">
          <a:xfrm flipH="1">
            <a:off x="4084637" y="4286250"/>
            <a:ext cx="27368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36" name="Line 71"/>
          <p:cNvSpPr>
            <a:spLocks noChangeShapeType="1"/>
          </p:cNvSpPr>
          <p:nvPr/>
        </p:nvSpPr>
        <p:spPr bwMode="auto">
          <a:xfrm>
            <a:off x="5253037" y="3894138"/>
            <a:ext cx="0" cy="3937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lg" len="lg"/>
            <a:tailEnd type="triangle" w="lg" len="lg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37" name="Text Box 72"/>
          <p:cNvSpPr txBox="1">
            <a:spLocks noChangeArrowheads="1"/>
          </p:cNvSpPr>
          <p:nvPr/>
        </p:nvSpPr>
        <p:spPr bwMode="auto">
          <a:xfrm>
            <a:off x="4333875" y="3300413"/>
            <a:ext cx="2574925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chemeClr val="accent2"/>
                </a:solidFill>
                <a:cs typeface="Arial" charset="0"/>
              </a:rPr>
              <a:t>Error or “residual”</a:t>
            </a:r>
          </a:p>
        </p:txBody>
      </p:sp>
      <p:sp>
        <p:nvSpPr>
          <p:cNvPr id="20538" name="Text Box 73"/>
          <p:cNvSpPr txBox="1">
            <a:spLocks noChangeArrowheads="1"/>
          </p:cNvSpPr>
          <p:nvPr/>
        </p:nvSpPr>
        <p:spPr bwMode="auto">
          <a:xfrm>
            <a:off x="1734026" y="4038600"/>
            <a:ext cx="2331087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cs typeface="Arial" charset="0"/>
              </a:rPr>
              <a:t>Prediction </a:t>
            </a:r>
            <a:r>
              <a:rPr lang="en-US" sz="2400" dirty="0" err="1">
                <a:solidFill>
                  <a:srgbClr val="CC00CC"/>
                </a:solidFill>
                <a:cs typeface="Arial" charset="0"/>
              </a:rPr>
              <a:t>h</a:t>
            </a:r>
            <a:r>
              <a:rPr lang="en-US" sz="2400" b="1" baseline="-25000" dirty="0" err="1">
                <a:solidFill>
                  <a:srgbClr val="CC00CC"/>
                </a:solidFill>
                <a:cs typeface="Arial" charset="0"/>
              </a:rPr>
              <a:t>w</a:t>
            </a:r>
            <a:r>
              <a:rPr lang="en-US" sz="2400" dirty="0">
                <a:solidFill>
                  <a:srgbClr val="CC00CC"/>
                </a:solidFill>
                <a:cs typeface="Arial" charset="0"/>
              </a:rPr>
              <a:t>(x)</a:t>
            </a:r>
          </a:p>
        </p:txBody>
      </p:sp>
      <p:sp>
        <p:nvSpPr>
          <p:cNvPr id="20539" name="Text Box 74"/>
          <p:cNvSpPr txBox="1">
            <a:spLocks noChangeArrowheads="1"/>
          </p:cNvSpPr>
          <p:nvPr/>
        </p:nvSpPr>
        <p:spPr bwMode="auto">
          <a:xfrm>
            <a:off x="1905000" y="3581400"/>
            <a:ext cx="2083473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cs typeface="Arial" charset="0"/>
              </a:rPr>
              <a:t>Observation </a:t>
            </a:r>
            <a:r>
              <a:rPr lang="en-US" sz="2400" dirty="0">
                <a:solidFill>
                  <a:srgbClr val="CC00CC"/>
                </a:solidFill>
                <a:cs typeface="Arial" charset="0"/>
              </a:rPr>
              <a:t>y</a:t>
            </a:r>
            <a:endParaRPr lang="en-US" sz="2400" dirty="0">
              <a:cs typeface="Arial" charset="0"/>
            </a:endParaRPr>
          </a:p>
        </p:txBody>
      </p:sp>
      <p:sp>
        <p:nvSpPr>
          <p:cNvPr id="75" name="Text Box 536"/>
          <p:cNvSpPr txBox="1">
            <a:spLocks noChangeArrowheads="1"/>
          </p:cNvSpPr>
          <p:nvPr/>
        </p:nvSpPr>
        <p:spPr bwMode="auto">
          <a:xfrm>
            <a:off x="633524" y="1447800"/>
            <a:ext cx="4484070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cs typeface="Arial" charset="0"/>
              </a:rPr>
              <a:t>Error on one instance: </a:t>
            </a:r>
            <a:r>
              <a:rPr lang="en-US" sz="2400" dirty="0">
                <a:solidFill>
                  <a:srgbClr val="CC00CC"/>
                </a:solidFill>
                <a:cs typeface="Arial" charset="0"/>
              </a:rPr>
              <a:t>y – </a:t>
            </a:r>
            <a:r>
              <a:rPr lang="en-US" sz="2400" dirty="0" err="1">
                <a:solidFill>
                  <a:srgbClr val="CC00CC"/>
                </a:solidFill>
                <a:cs typeface="Arial" charset="0"/>
              </a:rPr>
              <a:t>h</a:t>
            </a:r>
            <a:r>
              <a:rPr lang="en-US" sz="2400" b="1" baseline="-25000" dirty="0" err="1">
                <a:solidFill>
                  <a:srgbClr val="CC00CC"/>
                </a:solidFill>
                <a:cs typeface="Arial" charset="0"/>
              </a:rPr>
              <a:t>w</a:t>
            </a:r>
            <a:r>
              <a:rPr lang="en-US" sz="2400" dirty="0">
                <a:solidFill>
                  <a:srgbClr val="CC00CC"/>
                </a:solidFill>
                <a:cs typeface="Arial" charset="0"/>
              </a:rPr>
              <a:t>(x)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595646" y="60198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C00CC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804436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17DCC-4732-F145-87CE-2D822F4C4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7F5F7E-DBFD-EC4A-A845-515B97D0E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 loss function</a:t>
            </a:r>
            <a:br>
              <a:rPr lang="en-US" dirty="0"/>
            </a:br>
            <a:endParaRPr lang="en-US" dirty="0"/>
          </a:p>
          <a:p>
            <a:r>
              <a:rPr lang="en-US" dirty="0"/>
              <a:t>Find w* to minimize loss function</a:t>
            </a:r>
          </a:p>
        </p:txBody>
      </p:sp>
    </p:spTree>
    <p:extLst>
      <p:ext uri="{BB962C8B-B14F-4D97-AF65-F5344CB8AC3E}">
        <p14:creationId xmlns:p14="http://schemas.microsoft.com/office/powerpoint/2010/main" val="3750839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squares: Minimizing squared error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0"/>
                <a:ext cx="11785600" cy="5156199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L2 loss function: sum of squared errors over all examples</a:t>
                </a:r>
                <a:br>
                  <a:rPr lang="en-US" dirty="0"/>
                </a:br>
                <a:endParaRPr lang="en-US" dirty="0"/>
              </a:p>
              <a:p>
                <a:pPr lvl="1"/>
                <a:r>
                  <a:rPr lang="en-US" dirty="0">
                    <a:solidFill>
                      <a:srgbClr val="CC00CC"/>
                    </a:solidFill>
                    <a:sym typeface="Symbol"/>
                  </a:rPr>
                  <a:t>Loss = ____________________________</a:t>
                </a:r>
                <a:endParaRPr lang="en-US" dirty="0">
                  <a:solidFill>
                    <a:srgbClr val="CC00CC"/>
                  </a:solidFill>
                  <a:cs typeface="Arial" charset="0"/>
                </a:endParaRPr>
              </a:p>
              <a:p>
                <a:r>
                  <a:rPr lang="en-US" dirty="0">
                    <a:solidFill>
                      <a:srgbClr val="000090"/>
                    </a:solidFill>
                    <a:cs typeface="Arial" charset="0"/>
                  </a:rPr>
                  <a:t>We want the weights </a:t>
                </a:r>
                <a:r>
                  <a:rPr lang="en-US" dirty="0">
                    <a:solidFill>
                      <a:srgbClr val="CC00CC"/>
                    </a:solidFill>
                    <a:cs typeface="Arial" charset="0"/>
                  </a:rPr>
                  <a:t>w*</a:t>
                </a:r>
                <a:r>
                  <a:rPr lang="en-US" dirty="0">
                    <a:solidFill>
                      <a:srgbClr val="000090"/>
                    </a:solidFill>
                    <a:cs typeface="Arial" charset="0"/>
                  </a:rPr>
                  <a:t> that minimize loss</a:t>
                </a:r>
              </a:p>
              <a:p>
                <a:r>
                  <a:rPr lang="en-US" dirty="0">
                    <a:solidFill>
                      <a:srgbClr val="000090"/>
                    </a:solidFill>
                    <a:cs typeface="Arial" charset="0"/>
                  </a:rPr>
                  <a:t>At </a:t>
                </a:r>
                <a:r>
                  <a:rPr lang="en-US" dirty="0">
                    <a:solidFill>
                      <a:srgbClr val="CC00CC"/>
                    </a:solidFill>
                    <a:cs typeface="Arial" charset="0"/>
                  </a:rPr>
                  <a:t>w*</a:t>
                </a:r>
                <a:r>
                  <a:rPr lang="en-US" dirty="0">
                    <a:solidFill>
                      <a:srgbClr val="000090"/>
                    </a:solidFill>
                    <a:cs typeface="Arial" charset="0"/>
                  </a:rPr>
                  <a:t> the derivatives of loss </a:t>
                </a:r>
                <a:r>
                  <a:rPr lang="en-US" dirty="0" err="1">
                    <a:solidFill>
                      <a:srgbClr val="000090"/>
                    </a:solidFill>
                    <a:cs typeface="Arial" charset="0"/>
                  </a:rPr>
                  <a:t>w.r.t</a:t>
                </a:r>
                <a:r>
                  <a:rPr lang="en-US" dirty="0">
                    <a:solidFill>
                      <a:srgbClr val="000090"/>
                    </a:solidFill>
                    <a:cs typeface="Arial" charset="0"/>
                  </a:rPr>
                  <a:t>. each weight are zero:</a:t>
                </a:r>
                <a:br>
                  <a:rPr lang="en-US" dirty="0">
                    <a:solidFill>
                      <a:srgbClr val="000090"/>
                    </a:solidFill>
                    <a:cs typeface="Arial" charset="0"/>
                  </a:rPr>
                </a:br>
                <a:endParaRPr lang="en-US" dirty="0">
                  <a:solidFill>
                    <a:srgbClr val="000090"/>
                  </a:solidFill>
                  <a:cs typeface="Arial" charset="0"/>
                </a:endParaRPr>
              </a:p>
              <a:p>
                <a:pPr lvl="1"/>
                <a:r>
                  <a:rPr lang="en-US" dirty="0">
                    <a:solidFill>
                      <a:srgbClr val="CC00CC"/>
                    </a:solidFill>
                    <a:sym typeface="Symbol"/>
                  </a:rPr>
                  <a:t>Loss/w</a:t>
                </a:r>
                <a:r>
                  <a:rPr lang="en-US" baseline="-25000" dirty="0">
                    <a:solidFill>
                      <a:srgbClr val="CC00CC"/>
                    </a:solidFill>
                    <a:sym typeface="Symbol"/>
                  </a:rPr>
                  <a:t>0</a:t>
                </a:r>
                <a:r>
                  <a:rPr lang="en-US" dirty="0">
                    <a:solidFill>
                      <a:srgbClr val="CC00CC"/>
                    </a:solidFill>
                    <a:sym typeface="Symbol"/>
                  </a:rPr>
                  <a:t> = </a:t>
                </a:r>
                <a:r>
                  <a:rPr lang="en-US" dirty="0">
                    <a:solidFill>
                      <a:srgbClr val="CC00CC"/>
                    </a:solidFill>
                    <a:cs typeface="Arial" charset="0"/>
                  </a:rPr>
                  <a:t>__________________________</a:t>
                </a:r>
                <a:br>
                  <a:rPr lang="en-US" dirty="0">
                    <a:solidFill>
                      <a:srgbClr val="CC00CC"/>
                    </a:solidFill>
                    <a:cs typeface="Arial" charset="0"/>
                  </a:rPr>
                </a:br>
                <a:endParaRPr lang="en-US" dirty="0">
                  <a:solidFill>
                    <a:srgbClr val="CC00CC"/>
                  </a:solidFill>
                  <a:cs typeface="Arial" charset="0"/>
                </a:endParaRPr>
              </a:p>
              <a:p>
                <a:pPr lvl="1"/>
                <a:r>
                  <a:rPr lang="en-US" dirty="0">
                    <a:solidFill>
                      <a:srgbClr val="CC00CC"/>
                    </a:solidFill>
                    <a:sym typeface="Symbol"/>
                  </a:rPr>
                  <a:t>Loss/w</a:t>
                </a:r>
                <a:r>
                  <a:rPr lang="en-US" baseline="-25000" dirty="0">
                    <a:solidFill>
                      <a:srgbClr val="CC00CC"/>
                    </a:solidFill>
                    <a:sym typeface="Symbol"/>
                  </a:rPr>
                  <a:t>1</a:t>
                </a:r>
                <a:r>
                  <a:rPr lang="en-US" dirty="0">
                    <a:solidFill>
                      <a:srgbClr val="CC00CC"/>
                    </a:solidFill>
                    <a:sym typeface="Symbol"/>
                  </a:rPr>
                  <a:t> = </a:t>
                </a:r>
                <a:r>
                  <a:rPr lang="en-US" dirty="0">
                    <a:solidFill>
                      <a:srgbClr val="CC00CC"/>
                    </a:solidFill>
                    <a:cs typeface="Arial" charset="0"/>
                  </a:rPr>
                  <a:t>__________________________</a:t>
                </a:r>
              </a:p>
              <a:p>
                <a:r>
                  <a:rPr lang="en-US" dirty="0">
                    <a:solidFill>
                      <a:srgbClr val="000090"/>
                    </a:solidFill>
                    <a:cs typeface="Arial" charset="0"/>
                  </a:rPr>
                  <a:t>Exact solutions for </a:t>
                </a:r>
                <a:r>
                  <a:rPr lang="en-US" dirty="0">
                    <a:solidFill>
                      <a:srgbClr val="CC00CC"/>
                    </a:solidFill>
                    <a:cs typeface="Arial" charset="0"/>
                  </a:rPr>
                  <a:t>N</a:t>
                </a:r>
                <a:r>
                  <a:rPr lang="en-US" dirty="0">
                    <a:solidFill>
                      <a:schemeClr val="tx1"/>
                    </a:solidFill>
                    <a:cs typeface="Arial" charset="0"/>
                  </a:rPr>
                  <a:t> </a:t>
                </a:r>
                <a:r>
                  <a:rPr lang="en-US" dirty="0">
                    <a:solidFill>
                      <a:srgbClr val="000090"/>
                    </a:solidFill>
                    <a:cs typeface="Arial" charset="0"/>
                  </a:rPr>
                  <a:t>examples: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C00CC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𝑁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  <m:r>
                          <a:rPr lang="en-US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−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naryPr>
                              <m:sub>
                                <m: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𝑗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CC00CC"/>
                                        </a:solidFill>
                                        <a:latin typeface="Cambria Math" panose="02040503050406030204" pitchFamily="18" charset="0"/>
                                        <a:sym typeface="Symbol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CC00CC"/>
                                        </a:solidFill>
                                        <a:latin typeface="Cambria Math" panose="02040503050406030204" pitchFamily="18" charset="0"/>
                                        <a:sym typeface="Symbol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C00CC"/>
                                        </a:solidFill>
                                        <a:latin typeface="Cambria Math" panose="02040503050406030204" pitchFamily="18" charset="0"/>
                                        <a:sym typeface="Symbol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naryPr>
                              <m:sub>
                                <m: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𝑗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CC00CC"/>
                                        </a:solidFill>
                                        <a:latin typeface="Cambria Math" panose="02040503050406030204" pitchFamily="18" charset="0"/>
                                        <a:sym typeface="Symbol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CC00CC"/>
                                        </a:solidFill>
                                        <a:latin typeface="Cambria Math" panose="02040503050406030204" pitchFamily="18" charset="0"/>
                                        <a:sym typeface="Symbol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C00CC"/>
                                        </a:solidFill>
                                        <a:latin typeface="Cambria Math" panose="02040503050406030204" pitchFamily="18" charset="0"/>
                                        <a:sym typeface="Symbol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rgbClr val="CC00CC"/>
                        </a:solidFill>
                        <a:latin typeface="Cambria Math" panose="02040503050406030204" pitchFamily="18" charset="0"/>
                        <a:sym typeface="Symbol"/>
                      </a:rPr>
                      <m:t>/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𝑁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𝑗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  <m:r>
                          <a:rPr lang="en-US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solidFill>
                                          <a:srgbClr val="CC00CC"/>
                                        </a:solidFill>
                                        <a:latin typeface="Cambria Math" panose="02040503050406030204" pitchFamily="18" charset="0"/>
                                        <a:sym typeface="Symbol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C00CC"/>
                                        </a:solidFill>
                                        <a:latin typeface="Cambria Math" panose="02040503050406030204" pitchFamily="18" charset="0"/>
                                        <a:sym typeface="Symbol"/>
                                      </a:rPr>
                                      <m:t>𝑗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rgbClr val="CC00CC"/>
                                            </a:solidFill>
                                            <a:latin typeface="Cambria Math" panose="02040503050406030204" pitchFamily="18" charset="0"/>
                                            <a:sym typeface="Symbol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CC00CC"/>
                                            </a:solidFill>
                                            <a:latin typeface="Cambria Math" panose="02040503050406030204" pitchFamily="18" charset="0"/>
                                            <a:sym typeface="Symbol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CC00CC"/>
                                            </a:solidFill>
                                            <a:latin typeface="Cambria Math" panose="02040503050406030204" pitchFamily="18" charset="0"/>
                                            <a:sym typeface="Symbol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solidFill>
                      <a:srgbClr val="CC00CC"/>
                    </a:solidFill>
                    <a:sym typeface="Symbol"/>
                  </a:rPr>
                  <a:t> </a:t>
                </a:r>
                <a:r>
                  <a:rPr lang="en-US" dirty="0">
                    <a:cs typeface="Arial" charset="0"/>
                  </a:rPr>
                  <a:t>and</a:t>
                </a:r>
                <a:r>
                  <a:rPr lang="en-US" dirty="0">
                    <a:solidFill>
                      <a:srgbClr val="CC00CC"/>
                    </a:solidFill>
                    <a:sym typeface="Symbo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CC00CC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𝑁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  <m:r>
                          <a:rPr lang="en-US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endParaRPr lang="en-US" dirty="0">
                  <a:solidFill>
                    <a:srgbClr val="CC00CC"/>
                  </a:solidFill>
                  <a:sym typeface="Symbol"/>
                </a:endParaRPr>
              </a:p>
              <a:p>
                <a:r>
                  <a:rPr lang="en-US" dirty="0">
                    <a:solidFill>
                      <a:srgbClr val="000090"/>
                    </a:solidFill>
                    <a:cs typeface="Arial" charset="0"/>
                  </a:rPr>
                  <a:t>For the general case where </a:t>
                </a:r>
                <a:r>
                  <a:rPr lang="en-US" dirty="0">
                    <a:solidFill>
                      <a:srgbClr val="CC00CC"/>
                    </a:solidFill>
                    <a:cs typeface="Arial" charset="0"/>
                  </a:rPr>
                  <a:t>x</a:t>
                </a:r>
                <a:r>
                  <a:rPr lang="en-US" dirty="0">
                    <a:solidFill>
                      <a:srgbClr val="000090"/>
                    </a:solidFill>
                    <a:cs typeface="Arial" charset="0"/>
                  </a:rPr>
                  <a:t> is an n-dimensional vector</a:t>
                </a:r>
              </a:p>
              <a:p>
                <a:pPr lvl="1"/>
                <a:r>
                  <a:rPr lang="en-US" b="1" dirty="0">
                    <a:solidFill>
                      <a:srgbClr val="CC00CC"/>
                    </a:solidFill>
                    <a:cs typeface="Arial" charset="0"/>
                  </a:rPr>
                  <a:t>X</a:t>
                </a:r>
                <a:r>
                  <a:rPr lang="en-US" dirty="0">
                    <a:solidFill>
                      <a:srgbClr val="000090"/>
                    </a:solidFill>
                    <a:cs typeface="Arial" charset="0"/>
                  </a:rPr>
                  <a:t> </a:t>
                </a:r>
                <a:r>
                  <a:rPr lang="en-US" dirty="0">
                    <a:cs typeface="Arial" charset="0"/>
                  </a:rPr>
                  <a:t>is the data matrix (all the data, one example per row);</a:t>
                </a:r>
                <a:r>
                  <a:rPr lang="en-US" dirty="0">
                    <a:solidFill>
                      <a:srgbClr val="CC00CC"/>
                    </a:solidFill>
                    <a:cs typeface="Arial" charset="0"/>
                    <a:sym typeface="Symbol"/>
                  </a:rPr>
                  <a:t> </a:t>
                </a:r>
                <a:r>
                  <a:rPr lang="en-US" b="1" dirty="0">
                    <a:solidFill>
                      <a:srgbClr val="CC00CC"/>
                    </a:solidFill>
                    <a:cs typeface="Arial" charset="0"/>
                    <a:sym typeface="Symbol"/>
                  </a:rPr>
                  <a:t>y</a:t>
                </a:r>
                <a:r>
                  <a:rPr lang="en-US" dirty="0">
                    <a:cs typeface="Arial" charset="0"/>
                  </a:rPr>
                  <a:t> is the column of labels</a:t>
                </a:r>
              </a:p>
              <a:p>
                <a:pPr lvl="1"/>
                <a:r>
                  <a:rPr lang="en-US" b="1" dirty="0">
                    <a:solidFill>
                      <a:srgbClr val="CC00CC"/>
                    </a:solidFill>
                    <a:cs typeface="Arial" charset="0"/>
                  </a:rPr>
                  <a:t>w</a:t>
                </a:r>
                <a:r>
                  <a:rPr lang="en-US" dirty="0">
                    <a:solidFill>
                      <a:srgbClr val="CC00CC"/>
                    </a:solidFill>
                    <a:cs typeface="Arial" charset="0"/>
                  </a:rPr>
                  <a:t>* = (</a:t>
                </a:r>
                <a:r>
                  <a:rPr lang="en-US" b="1" dirty="0">
                    <a:solidFill>
                      <a:srgbClr val="CC00CC"/>
                    </a:solidFill>
                    <a:cs typeface="Arial" charset="0"/>
                  </a:rPr>
                  <a:t>X</a:t>
                </a:r>
                <a:r>
                  <a:rPr lang="en-US" baseline="30000" dirty="0">
                    <a:solidFill>
                      <a:srgbClr val="CC00CC"/>
                    </a:solidFill>
                    <a:cs typeface="Arial" charset="0"/>
                  </a:rPr>
                  <a:t>T</a:t>
                </a:r>
                <a:r>
                  <a:rPr lang="en-US" b="1" dirty="0">
                    <a:solidFill>
                      <a:srgbClr val="CC00CC"/>
                    </a:solidFill>
                    <a:cs typeface="Arial" charset="0"/>
                  </a:rPr>
                  <a:t>X</a:t>
                </a:r>
                <a:r>
                  <a:rPr lang="en-US" dirty="0">
                    <a:solidFill>
                      <a:srgbClr val="CC00CC"/>
                    </a:solidFill>
                    <a:cs typeface="Arial" charset="0"/>
                  </a:rPr>
                  <a:t>)</a:t>
                </a:r>
                <a:r>
                  <a:rPr lang="en-US" baseline="30000" dirty="0">
                    <a:solidFill>
                      <a:srgbClr val="CC00CC"/>
                    </a:solidFill>
                    <a:cs typeface="Arial" charset="0"/>
                  </a:rPr>
                  <a:t>-1</a:t>
                </a:r>
                <a:r>
                  <a:rPr lang="en-US" b="1" dirty="0">
                    <a:solidFill>
                      <a:srgbClr val="CC00CC"/>
                    </a:solidFill>
                    <a:cs typeface="Arial" charset="0"/>
                  </a:rPr>
                  <a:t>X</a:t>
                </a:r>
                <a:r>
                  <a:rPr lang="en-US" baseline="30000" dirty="0">
                    <a:solidFill>
                      <a:srgbClr val="CC00CC"/>
                    </a:solidFill>
                    <a:cs typeface="Arial" charset="0"/>
                  </a:rPr>
                  <a:t>T</a:t>
                </a:r>
                <a:r>
                  <a:rPr lang="en-US" b="1" dirty="0">
                    <a:solidFill>
                      <a:srgbClr val="CC00CC"/>
                    </a:solidFill>
                    <a:cs typeface="Arial" charset="0"/>
                  </a:rPr>
                  <a:t>y</a:t>
                </a:r>
                <a:endParaRPr lang="en-US" dirty="0">
                  <a:solidFill>
                    <a:srgbClr val="CC00CC"/>
                  </a:solidFill>
                  <a:cs typeface="Arial" charset="0"/>
                </a:endParaRPr>
              </a:p>
              <a:p>
                <a:pPr lvl="1"/>
                <a:endParaRPr lang="en-US" dirty="0">
                  <a:solidFill>
                    <a:srgbClr val="CC00CC"/>
                  </a:solidFill>
                  <a:cs typeface="Arial" charset="0"/>
                </a:endParaRP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0"/>
                <a:ext cx="11785600" cy="5156199"/>
              </a:xfrm>
              <a:blipFill>
                <a:blip r:embed="rId3"/>
                <a:stretch>
                  <a:fillRect l="-753" t="-1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531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squares: Minimizing squared error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1"/>
                <a:ext cx="11785600" cy="4729164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L2 loss function: sum of squared errors over all examples</a:t>
                </a:r>
              </a:p>
              <a:p>
                <a:pPr lvl="1"/>
                <a:r>
                  <a:rPr lang="en-US" dirty="0">
                    <a:solidFill>
                      <a:srgbClr val="CC00CC"/>
                    </a:solidFill>
                    <a:sym typeface="Symbol"/>
                  </a:rPr>
                  <a:t>Loss = </a:t>
                </a:r>
                <a:r>
                  <a:rPr lang="en-US" baseline="-25000" dirty="0">
                    <a:solidFill>
                      <a:srgbClr val="CC00CC"/>
                    </a:solidFill>
                    <a:sym typeface="Symbol"/>
                  </a:rPr>
                  <a:t>j </a:t>
                </a:r>
                <a:r>
                  <a:rPr lang="en-US" dirty="0">
                    <a:solidFill>
                      <a:srgbClr val="CC00CC"/>
                    </a:solidFill>
                    <a:cs typeface="Arial" charset="0"/>
                    <a:sym typeface="Symbol"/>
                  </a:rPr>
                  <a:t>(</a:t>
                </a:r>
                <a:r>
                  <a:rPr lang="en-US" dirty="0" err="1">
                    <a:solidFill>
                      <a:srgbClr val="CC00CC"/>
                    </a:solidFill>
                    <a:cs typeface="Arial" charset="0"/>
                    <a:sym typeface="Symbol"/>
                  </a:rPr>
                  <a:t>y</a:t>
                </a:r>
                <a:r>
                  <a:rPr lang="en-US" baseline="-25000" dirty="0" err="1">
                    <a:solidFill>
                      <a:srgbClr val="CC00CC"/>
                    </a:solidFill>
                    <a:cs typeface="Arial" charset="0"/>
                    <a:sym typeface="Symbol"/>
                  </a:rPr>
                  <a:t>j</a:t>
                </a:r>
                <a:r>
                  <a:rPr lang="en-US" dirty="0">
                    <a:solidFill>
                      <a:srgbClr val="CC00CC"/>
                    </a:solidFill>
                    <a:cs typeface="Arial" charset="0"/>
                  </a:rPr>
                  <a:t> – </a:t>
                </a:r>
                <a:r>
                  <a:rPr lang="en-US" dirty="0" err="1">
                    <a:solidFill>
                      <a:srgbClr val="CC00CC"/>
                    </a:solidFill>
                    <a:cs typeface="Arial" charset="0"/>
                  </a:rPr>
                  <a:t>h</a:t>
                </a:r>
                <a:r>
                  <a:rPr lang="en-US" b="1" baseline="-25000" dirty="0" err="1">
                    <a:solidFill>
                      <a:srgbClr val="CC00CC"/>
                    </a:solidFill>
                    <a:cs typeface="Arial" charset="0"/>
                  </a:rPr>
                  <a:t>w</a:t>
                </a:r>
                <a:r>
                  <a:rPr lang="en-US" dirty="0">
                    <a:solidFill>
                      <a:srgbClr val="CC00CC"/>
                    </a:solidFill>
                    <a:cs typeface="Arial" charset="0"/>
                  </a:rPr>
                  <a:t>(</a:t>
                </a:r>
                <a:r>
                  <a:rPr lang="en-US" dirty="0" err="1">
                    <a:solidFill>
                      <a:srgbClr val="CC00CC"/>
                    </a:solidFill>
                    <a:cs typeface="Arial" charset="0"/>
                  </a:rPr>
                  <a:t>x</a:t>
                </a:r>
                <a:r>
                  <a:rPr lang="en-US" baseline="-25000" dirty="0" err="1">
                    <a:solidFill>
                      <a:srgbClr val="CC00CC"/>
                    </a:solidFill>
                    <a:cs typeface="Arial" charset="0"/>
                  </a:rPr>
                  <a:t>j</a:t>
                </a:r>
                <a:r>
                  <a:rPr lang="en-US" dirty="0">
                    <a:solidFill>
                      <a:srgbClr val="CC00CC"/>
                    </a:solidFill>
                    <a:cs typeface="Arial" charset="0"/>
                  </a:rPr>
                  <a:t>))</a:t>
                </a:r>
                <a:r>
                  <a:rPr lang="en-US" baseline="30000" dirty="0">
                    <a:solidFill>
                      <a:srgbClr val="CC00CC"/>
                    </a:solidFill>
                    <a:cs typeface="Arial" charset="0"/>
                  </a:rPr>
                  <a:t>2</a:t>
                </a:r>
                <a:r>
                  <a:rPr lang="en-US" dirty="0">
                    <a:solidFill>
                      <a:srgbClr val="CC00CC"/>
                    </a:solidFill>
                    <a:cs typeface="Arial" charset="0"/>
                  </a:rPr>
                  <a:t> = </a:t>
                </a:r>
                <a:r>
                  <a:rPr lang="en-US" dirty="0">
                    <a:solidFill>
                      <a:srgbClr val="CC00CC"/>
                    </a:solidFill>
                    <a:sym typeface="Symbol"/>
                  </a:rPr>
                  <a:t></a:t>
                </a:r>
                <a:r>
                  <a:rPr lang="en-US" baseline="-25000" dirty="0">
                    <a:solidFill>
                      <a:srgbClr val="CC00CC"/>
                    </a:solidFill>
                    <a:sym typeface="Symbol"/>
                  </a:rPr>
                  <a:t>j </a:t>
                </a:r>
                <a:r>
                  <a:rPr lang="en-US" dirty="0">
                    <a:solidFill>
                      <a:srgbClr val="CC00CC"/>
                    </a:solidFill>
                    <a:cs typeface="Arial" charset="0"/>
                    <a:sym typeface="Symbol"/>
                  </a:rPr>
                  <a:t>(</a:t>
                </a:r>
                <a:r>
                  <a:rPr lang="en-US" dirty="0" err="1">
                    <a:solidFill>
                      <a:srgbClr val="CC00CC"/>
                    </a:solidFill>
                    <a:cs typeface="Arial" charset="0"/>
                    <a:sym typeface="Symbol"/>
                  </a:rPr>
                  <a:t>y</a:t>
                </a:r>
                <a:r>
                  <a:rPr lang="en-US" baseline="-25000" dirty="0" err="1">
                    <a:solidFill>
                      <a:srgbClr val="CC00CC"/>
                    </a:solidFill>
                    <a:cs typeface="Arial" charset="0"/>
                    <a:sym typeface="Symbol"/>
                  </a:rPr>
                  <a:t>j</a:t>
                </a:r>
                <a:r>
                  <a:rPr lang="en-US" dirty="0">
                    <a:solidFill>
                      <a:srgbClr val="CC00CC"/>
                    </a:solidFill>
                    <a:cs typeface="Arial" charset="0"/>
                  </a:rPr>
                  <a:t> – (w</a:t>
                </a:r>
                <a:r>
                  <a:rPr lang="en-US" baseline="-25000" dirty="0">
                    <a:solidFill>
                      <a:srgbClr val="CC00CC"/>
                    </a:solidFill>
                    <a:cs typeface="Arial" charset="0"/>
                  </a:rPr>
                  <a:t>0</a:t>
                </a:r>
                <a:r>
                  <a:rPr lang="en-US" dirty="0">
                    <a:solidFill>
                      <a:srgbClr val="CC00CC"/>
                    </a:solidFill>
                    <a:cs typeface="Arial" charset="0"/>
                  </a:rPr>
                  <a:t> + w</a:t>
                </a:r>
                <a:r>
                  <a:rPr lang="en-US" baseline="-25000" dirty="0">
                    <a:solidFill>
                      <a:srgbClr val="CC00CC"/>
                    </a:solidFill>
                    <a:cs typeface="Arial" charset="0"/>
                  </a:rPr>
                  <a:t>1</a:t>
                </a:r>
                <a:r>
                  <a:rPr lang="en-US" dirty="0">
                    <a:solidFill>
                      <a:srgbClr val="CC00CC"/>
                    </a:solidFill>
                    <a:cs typeface="Arial" charset="0"/>
                  </a:rPr>
                  <a:t>x</a:t>
                </a:r>
                <a:r>
                  <a:rPr lang="en-US" baseline="-25000" dirty="0">
                    <a:solidFill>
                      <a:srgbClr val="CC00CC"/>
                    </a:solidFill>
                    <a:cs typeface="Arial" charset="0"/>
                  </a:rPr>
                  <a:t>j</a:t>
                </a:r>
                <a:r>
                  <a:rPr lang="en-US" dirty="0">
                    <a:solidFill>
                      <a:srgbClr val="CC00CC"/>
                    </a:solidFill>
                    <a:cs typeface="Arial" charset="0"/>
                  </a:rPr>
                  <a:t>))</a:t>
                </a:r>
                <a:r>
                  <a:rPr lang="en-US" baseline="30000" dirty="0">
                    <a:solidFill>
                      <a:srgbClr val="CC00CC"/>
                    </a:solidFill>
                    <a:cs typeface="Arial" charset="0"/>
                  </a:rPr>
                  <a:t>2</a:t>
                </a:r>
                <a:r>
                  <a:rPr lang="en-US" dirty="0">
                    <a:solidFill>
                      <a:srgbClr val="CC00CC"/>
                    </a:solidFill>
                    <a:cs typeface="Arial" charset="0"/>
                  </a:rPr>
                  <a:t> </a:t>
                </a:r>
              </a:p>
              <a:p>
                <a:r>
                  <a:rPr lang="en-US" dirty="0">
                    <a:solidFill>
                      <a:srgbClr val="000090"/>
                    </a:solidFill>
                    <a:cs typeface="Arial" charset="0"/>
                  </a:rPr>
                  <a:t>We want the weights </a:t>
                </a:r>
                <a:r>
                  <a:rPr lang="en-US" dirty="0">
                    <a:solidFill>
                      <a:srgbClr val="CC00CC"/>
                    </a:solidFill>
                    <a:cs typeface="Arial" charset="0"/>
                  </a:rPr>
                  <a:t>w*</a:t>
                </a:r>
                <a:r>
                  <a:rPr lang="en-US" dirty="0">
                    <a:solidFill>
                      <a:srgbClr val="000090"/>
                    </a:solidFill>
                    <a:cs typeface="Arial" charset="0"/>
                  </a:rPr>
                  <a:t> that minimize loss</a:t>
                </a:r>
              </a:p>
              <a:p>
                <a:r>
                  <a:rPr lang="en-US" dirty="0">
                    <a:solidFill>
                      <a:srgbClr val="000090"/>
                    </a:solidFill>
                    <a:cs typeface="Arial" charset="0"/>
                  </a:rPr>
                  <a:t>At </a:t>
                </a:r>
                <a:r>
                  <a:rPr lang="en-US" dirty="0">
                    <a:solidFill>
                      <a:srgbClr val="CC00CC"/>
                    </a:solidFill>
                    <a:cs typeface="Arial" charset="0"/>
                  </a:rPr>
                  <a:t>w*</a:t>
                </a:r>
                <a:r>
                  <a:rPr lang="en-US" dirty="0">
                    <a:solidFill>
                      <a:srgbClr val="000090"/>
                    </a:solidFill>
                    <a:cs typeface="Arial" charset="0"/>
                  </a:rPr>
                  <a:t> the derivatives of loss </a:t>
                </a:r>
                <a:r>
                  <a:rPr lang="en-US" dirty="0" err="1">
                    <a:solidFill>
                      <a:srgbClr val="000090"/>
                    </a:solidFill>
                    <a:cs typeface="Arial" charset="0"/>
                  </a:rPr>
                  <a:t>w.r.t</a:t>
                </a:r>
                <a:r>
                  <a:rPr lang="en-US" dirty="0">
                    <a:solidFill>
                      <a:srgbClr val="000090"/>
                    </a:solidFill>
                    <a:cs typeface="Arial" charset="0"/>
                  </a:rPr>
                  <a:t>. each weight are zero:</a:t>
                </a:r>
              </a:p>
              <a:p>
                <a:pPr lvl="1"/>
                <a:r>
                  <a:rPr lang="en-US" dirty="0">
                    <a:solidFill>
                      <a:srgbClr val="CC00CC"/>
                    </a:solidFill>
                    <a:sym typeface="Symbol"/>
                  </a:rPr>
                  <a:t>Loss/w</a:t>
                </a:r>
                <a:r>
                  <a:rPr lang="en-US" baseline="-25000" dirty="0">
                    <a:solidFill>
                      <a:srgbClr val="CC00CC"/>
                    </a:solidFill>
                    <a:sym typeface="Symbol"/>
                  </a:rPr>
                  <a:t>0</a:t>
                </a:r>
                <a:r>
                  <a:rPr lang="en-US" dirty="0">
                    <a:solidFill>
                      <a:srgbClr val="CC00CC"/>
                    </a:solidFill>
                    <a:sym typeface="Symbol"/>
                  </a:rPr>
                  <a:t> = </a:t>
                </a:r>
                <a:r>
                  <a:rPr lang="en-US" dirty="0">
                    <a:solidFill>
                      <a:srgbClr val="CC00CC"/>
                    </a:solidFill>
                    <a:cs typeface="Arial" charset="0"/>
                  </a:rPr>
                  <a:t>– </a:t>
                </a:r>
                <a:r>
                  <a:rPr lang="en-US" dirty="0">
                    <a:solidFill>
                      <a:srgbClr val="CC00CC"/>
                    </a:solidFill>
                    <a:sym typeface="Symbol"/>
                  </a:rPr>
                  <a:t>2  </a:t>
                </a:r>
                <a:r>
                  <a:rPr lang="en-US" baseline="-25000" dirty="0">
                    <a:solidFill>
                      <a:srgbClr val="CC00CC"/>
                    </a:solidFill>
                    <a:sym typeface="Symbol"/>
                  </a:rPr>
                  <a:t>j </a:t>
                </a:r>
                <a:r>
                  <a:rPr lang="en-US" dirty="0">
                    <a:solidFill>
                      <a:srgbClr val="CC00CC"/>
                    </a:solidFill>
                    <a:cs typeface="Arial" charset="0"/>
                    <a:sym typeface="Symbol"/>
                  </a:rPr>
                  <a:t>(</a:t>
                </a:r>
                <a:r>
                  <a:rPr lang="en-US" dirty="0" err="1">
                    <a:solidFill>
                      <a:srgbClr val="CC00CC"/>
                    </a:solidFill>
                    <a:cs typeface="Arial" charset="0"/>
                    <a:sym typeface="Symbol"/>
                  </a:rPr>
                  <a:t>y</a:t>
                </a:r>
                <a:r>
                  <a:rPr lang="en-US" baseline="-25000" dirty="0" err="1">
                    <a:solidFill>
                      <a:srgbClr val="CC00CC"/>
                    </a:solidFill>
                    <a:cs typeface="Arial" charset="0"/>
                    <a:sym typeface="Symbol"/>
                  </a:rPr>
                  <a:t>j</a:t>
                </a:r>
                <a:r>
                  <a:rPr lang="en-US" dirty="0">
                    <a:solidFill>
                      <a:srgbClr val="CC00CC"/>
                    </a:solidFill>
                    <a:cs typeface="Arial" charset="0"/>
                  </a:rPr>
                  <a:t> – (w</a:t>
                </a:r>
                <a:r>
                  <a:rPr lang="en-US" baseline="-25000" dirty="0">
                    <a:solidFill>
                      <a:srgbClr val="CC00CC"/>
                    </a:solidFill>
                    <a:cs typeface="Arial" charset="0"/>
                  </a:rPr>
                  <a:t>0</a:t>
                </a:r>
                <a:r>
                  <a:rPr lang="en-US" dirty="0">
                    <a:solidFill>
                      <a:srgbClr val="CC00CC"/>
                    </a:solidFill>
                    <a:cs typeface="Arial" charset="0"/>
                  </a:rPr>
                  <a:t> + w</a:t>
                </a:r>
                <a:r>
                  <a:rPr lang="en-US" baseline="-25000" dirty="0">
                    <a:solidFill>
                      <a:srgbClr val="CC00CC"/>
                    </a:solidFill>
                    <a:cs typeface="Arial" charset="0"/>
                  </a:rPr>
                  <a:t>1</a:t>
                </a:r>
                <a:r>
                  <a:rPr lang="en-US" dirty="0">
                    <a:solidFill>
                      <a:srgbClr val="CC00CC"/>
                    </a:solidFill>
                    <a:cs typeface="Arial" charset="0"/>
                  </a:rPr>
                  <a:t>x</a:t>
                </a:r>
                <a:r>
                  <a:rPr lang="en-US" baseline="-25000" dirty="0">
                    <a:solidFill>
                      <a:srgbClr val="CC00CC"/>
                    </a:solidFill>
                    <a:cs typeface="Arial" charset="0"/>
                  </a:rPr>
                  <a:t>j</a:t>
                </a:r>
                <a:r>
                  <a:rPr lang="en-US" dirty="0">
                    <a:solidFill>
                      <a:srgbClr val="CC00CC"/>
                    </a:solidFill>
                    <a:cs typeface="Arial" charset="0"/>
                  </a:rPr>
                  <a:t>)) = 0</a:t>
                </a:r>
              </a:p>
              <a:p>
                <a:pPr lvl="1"/>
                <a:r>
                  <a:rPr lang="en-US" dirty="0">
                    <a:solidFill>
                      <a:srgbClr val="CC00CC"/>
                    </a:solidFill>
                    <a:sym typeface="Symbol"/>
                  </a:rPr>
                  <a:t>Loss/w</a:t>
                </a:r>
                <a:r>
                  <a:rPr lang="en-US" baseline="-25000" dirty="0">
                    <a:solidFill>
                      <a:srgbClr val="CC00CC"/>
                    </a:solidFill>
                    <a:sym typeface="Symbol"/>
                  </a:rPr>
                  <a:t>1</a:t>
                </a:r>
                <a:r>
                  <a:rPr lang="en-US" dirty="0">
                    <a:solidFill>
                      <a:srgbClr val="CC00CC"/>
                    </a:solidFill>
                    <a:sym typeface="Symbol"/>
                  </a:rPr>
                  <a:t> = </a:t>
                </a:r>
                <a:r>
                  <a:rPr lang="en-US" dirty="0">
                    <a:solidFill>
                      <a:srgbClr val="CC00CC"/>
                    </a:solidFill>
                    <a:cs typeface="Arial" charset="0"/>
                  </a:rPr>
                  <a:t>– </a:t>
                </a:r>
                <a:r>
                  <a:rPr lang="en-US" dirty="0">
                    <a:solidFill>
                      <a:srgbClr val="CC00CC"/>
                    </a:solidFill>
                    <a:sym typeface="Symbol"/>
                  </a:rPr>
                  <a:t>2  </a:t>
                </a:r>
                <a:r>
                  <a:rPr lang="en-US" baseline="-25000" dirty="0">
                    <a:solidFill>
                      <a:srgbClr val="CC00CC"/>
                    </a:solidFill>
                    <a:sym typeface="Symbol"/>
                  </a:rPr>
                  <a:t>j </a:t>
                </a:r>
                <a:r>
                  <a:rPr lang="en-US" dirty="0">
                    <a:solidFill>
                      <a:srgbClr val="CC00CC"/>
                    </a:solidFill>
                    <a:cs typeface="Arial" charset="0"/>
                    <a:sym typeface="Symbol"/>
                  </a:rPr>
                  <a:t>(</a:t>
                </a:r>
                <a:r>
                  <a:rPr lang="en-US" dirty="0" err="1">
                    <a:solidFill>
                      <a:srgbClr val="CC00CC"/>
                    </a:solidFill>
                    <a:cs typeface="Arial" charset="0"/>
                    <a:sym typeface="Symbol"/>
                  </a:rPr>
                  <a:t>y</a:t>
                </a:r>
                <a:r>
                  <a:rPr lang="en-US" baseline="-25000" dirty="0" err="1">
                    <a:solidFill>
                      <a:srgbClr val="CC00CC"/>
                    </a:solidFill>
                    <a:cs typeface="Arial" charset="0"/>
                    <a:sym typeface="Symbol"/>
                  </a:rPr>
                  <a:t>j</a:t>
                </a:r>
                <a:r>
                  <a:rPr lang="en-US" dirty="0">
                    <a:solidFill>
                      <a:srgbClr val="CC00CC"/>
                    </a:solidFill>
                    <a:cs typeface="Arial" charset="0"/>
                  </a:rPr>
                  <a:t> – (w</a:t>
                </a:r>
                <a:r>
                  <a:rPr lang="en-US" baseline="-25000" dirty="0">
                    <a:solidFill>
                      <a:srgbClr val="CC00CC"/>
                    </a:solidFill>
                    <a:cs typeface="Arial" charset="0"/>
                  </a:rPr>
                  <a:t>0</a:t>
                </a:r>
                <a:r>
                  <a:rPr lang="en-US" dirty="0">
                    <a:solidFill>
                      <a:srgbClr val="CC00CC"/>
                    </a:solidFill>
                    <a:cs typeface="Arial" charset="0"/>
                  </a:rPr>
                  <a:t> + w</a:t>
                </a:r>
                <a:r>
                  <a:rPr lang="en-US" baseline="-25000" dirty="0">
                    <a:solidFill>
                      <a:srgbClr val="CC00CC"/>
                    </a:solidFill>
                    <a:cs typeface="Arial" charset="0"/>
                  </a:rPr>
                  <a:t>1</a:t>
                </a:r>
                <a:r>
                  <a:rPr lang="en-US" dirty="0">
                    <a:solidFill>
                      <a:srgbClr val="CC00CC"/>
                    </a:solidFill>
                    <a:cs typeface="Arial" charset="0"/>
                  </a:rPr>
                  <a:t>x</a:t>
                </a:r>
                <a:r>
                  <a:rPr lang="en-US" baseline="-25000" dirty="0">
                    <a:solidFill>
                      <a:srgbClr val="CC00CC"/>
                    </a:solidFill>
                    <a:cs typeface="Arial" charset="0"/>
                  </a:rPr>
                  <a:t>j</a:t>
                </a:r>
                <a:r>
                  <a:rPr lang="en-US" dirty="0">
                    <a:solidFill>
                      <a:srgbClr val="CC00CC"/>
                    </a:solidFill>
                    <a:cs typeface="Arial" charset="0"/>
                  </a:rPr>
                  <a:t>)) </a:t>
                </a:r>
                <a:r>
                  <a:rPr lang="en-US" dirty="0" err="1">
                    <a:solidFill>
                      <a:srgbClr val="CC00CC"/>
                    </a:solidFill>
                    <a:cs typeface="Arial" charset="0"/>
                  </a:rPr>
                  <a:t>x</a:t>
                </a:r>
                <a:r>
                  <a:rPr lang="en-US" baseline="-25000" dirty="0" err="1">
                    <a:solidFill>
                      <a:srgbClr val="CC00CC"/>
                    </a:solidFill>
                    <a:cs typeface="Arial" charset="0"/>
                  </a:rPr>
                  <a:t>j</a:t>
                </a:r>
                <a:r>
                  <a:rPr lang="en-US" dirty="0">
                    <a:solidFill>
                      <a:srgbClr val="CC00CC"/>
                    </a:solidFill>
                    <a:cs typeface="Arial" charset="0"/>
                  </a:rPr>
                  <a:t> = 0</a:t>
                </a:r>
              </a:p>
              <a:p>
                <a:r>
                  <a:rPr lang="en-US" dirty="0">
                    <a:solidFill>
                      <a:srgbClr val="000090"/>
                    </a:solidFill>
                    <a:cs typeface="Arial" charset="0"/>
                  </a:rPr>
                  <a:t>Exact solutions for </a:t>
                </a:r>
                <a:r>
                  <a:rPr lang="en-US" dirty="0">
                    <a:solidFill>
                      <a:srgbClr val="CC00CC"/>
                    </a:solidFill>
                    <a:cs typeface="Arial" charset="0"/>
                  </a:rPr>
                  <a:t>N</a:t>
                </a:r>
                <a:r>
                  <a:rPr lang="en-US" dirty="0">
                    <a:solidFill>
                      <a:schemeClr val="tx1"/>
                    </a:solidFill>
                    <a:cs typeface="Arial" charset="0"/>
                  </a:rPr>
                  <a:t> </a:t>
                </a:r>
                <a:r>
                  <a:rPr lang="en-US" dirty="0">
                    <a:solidFill>
                      <a:srgbClr val="000090"/>
                    </a:solidFill>
                    <a:cs typeface="Arial" charset="0"/>
                  </a:rPr>
                  <a:t>examples: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CC00CC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𝑁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  <m:r>
                          <a:rPr lang="en-US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−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naryPr>
                              <m:sub>
                                <m:r>
                                  <a:rPr lang="en-US" i="1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𝑗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CC00CC"/>
                                        </a:solidFill>
                                        <a:latin typeface="Cambria Math" panose="02040503050406030204" pitchFamily="18" charset="0"/>
                                        <a:sym typeface="Symbol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C00CC"/>
                                        </a:solidFill>
                                        <a:latin typeface="Cambria Math" panose="02040503050406030204" pitchFamily="18" charset="0"/>
                                        <a:sym typeface="Symbol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CC00CC"/>
                                        </a:solidFill>
                                        <a:latin typeface="Cambria Math" panose="02040503050406030204" pitchFamily="18" charset="0"/>
                                        <a:sym typeface="Symbol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  <m:d>
                          <m:dPr>
                            <m:ctrlPr>
                              <a:rPr lang="en-US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naryPr>
                              <m:sub>
                                <m:r>
                                  <a:rPr lang="en-US" i="1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𝑗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CC00CC"/>
                                        </a:solidFill>
                                        <a:latin typeface="Cambria Math" panose="02040503050406030204" pitchFamily="18" charset="0"/>
                                        <a:sym typeface="Symbol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C00CC"/>
                                        </a:solidFill>
                                        <a:latin typeface="Cambria Math" panose="02040503050406030204" pitchFamily="18" charset="0"/>
                                        <a:sym typeface="Symbol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CC00CC"/>
                                        </a:solidFill>
                                        <a:latin typeface="Cambria Math" panose="02040503050406030204" pitchFamily="18" charset="0"/>
                                        <a:sym typeface="Symbol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e>
                    </m:d>
                    <m:r>
                      <a:rPr lang="en-US" i="1">
                        <a:solidFill>
                          <a:srgbClr val="CC00CC"/>
                        </a:solidFill>
                        <a:latin typeface="Cambria Math" panose="02040503050406030204" pitchFamily="18" charset="0"/>
                        <a:sym typeface="Symbol"/>
                      </a:rPr>
                      <m:t>/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𝑁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𝑗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  <m:r>
                          <a:rPr lang="en-US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i="1">
                                        <a:solidFill>
                                          <a:srgbClr val="CC00CC"/>
                                        </a:solidFill>
                                        <a:latin typeface="Cambria Math" panose="02040503050406030204" pitchFamily="18" charset="0"/>
                                        <a:sym typeface="Symbol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i="1">
                                        <a:solidFill>
                                          <a:srgbClr val="CC00CC"/>
                                        </a:solidFill>
                                        <a:latin typeface="Cambria Math" panose="02040503050406030204" pitchFamily="18" charset="0"/>
                                        <a:sym typeface="Symbol"/>
                                      </a:rPr>
                                      <m:t>𝑗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CC00CC"/>
                                            </a:solidFill>
                                            <a:latin typeface="Cambria Math" panose="02040503050406030204" pitchFamily="18" charset="0"/>
                                            <a:sym typeface="Symbol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CC00CC"/>
                                            </a:solidFill>
                                            <a:latin typeface="Cambria Math" panose="02040503050406030204" pitchFamily="18" charset="0"/>
                                            <a:sym typeface="Symbol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CC00CC"/>
                                            </a:solidFill>
                                            <a:latin typeface="Cambria Math" panose="02040503050406030204" pitchFamily="18" charset="0"/>
                                            <a:sym typeface="Symbol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d>
                          </m:e>
                          <m:sup>
                            <m:r>
                              <a:rPr lang="en-US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solidFill>
                      <a:srgbClr val="CC00CC"/>
                    </a:solidFill>
                    <a:sym typeface="Symbol"/>
                  </a:rPr>
                  <a:t> </a:t>
                </a:r>
                <a:r>
                  <a:rPr lang="en-US" dirty="0">
                    <a:cs typeface="Arial" charset="0"/>
                  </a:rPr>
                  <a:t>and</a:t>
                </a:r>
                <a:r>
                  <a:rPr lang="en-US" dirty="0">
                    <a:solidFill>
                      <a:srgbClr val="CC00CC"/>
                    </a:solidFill>
                    <a:sym typeface="Symbo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CC00CC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𝑁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  <m:r>
                          <a:rPr lang="en-US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endParaRPr lang="en-US" dirty="0">
                  <a:solidFill>
                    <a:srgbClr val="CC00CC"/>
                  </a:solidFill>
                  <a:sym typeface="Symbol"/>
                </a:endParaRPr>
              </a:p>
              <a:p>
                <a:r>
                  <a:rPr lang="en-US" dirty="0">
                    <a:solidFill>
                      <a:srgbClr val="000090"/>
                    </a:solidFill>
                    <a:cs typeface="Arial" charset="0"/>
                  </a:rPr>
                  <a:t>For the general case where </a:t>
                </a:r>
                <a:r>
                  <a:rPr lang="en-US" dirty="0">
                    <a:solidFill>
                      <a:srgbClr val="CC00CC"/>
                    </a:solidFill>
                    <a:cs typeface="Arial" charset="0"/>
                  </a:rPr>
                  <a:t>x</a:t>
                </a:r>
                <a:r>
                  <a:rPr lang="en-US" dirty="0">
                    <a:solidFill>
                      <a:srgbClr val="000090"/>
                    </a:solidFill>
                    <a:cs typeface="Arial" charset="0"/>
                  </a:rPr>
                  <a:t> is an n-dimensional vector</a:t>
                </a:r>
              </a:p>
              <a:p>
                <a:pPr lvl="1"/>
                <a:r>
                  <a:rPr lang="en-US" b="1" dirty="0">
                    <a:solidFill>
                      <a:srgbClr val="CC00CC"/>
                    </a:solidFill>
                    <a:cs typeface="Arial" charset="0"/>
                  </a:rPr>
                  <a:t>X</a:t>
                </a:r>
                <a:r>
                  <a:rPr lang="en-US" dirty="0">
                    <a:solidFill>
                      <a:srgbClr val="000090"/>
                    </a:solidFill>
                    <a:cs typeface="Arial" charset="0"/>
                  </a:rPr>
                  <a:t> </a:t>
                </a:r>
                <a:r>
                  <a:rPr lang="en-US" dirty="0">
                    <a:cs typeface="Arial" charset="0"/>
                  </a:rPr>
                  <a:t>is the data matrix (all the data, one example per row);</a:t>
                </a:r>
                <a:r>
                  <a:rPr lang="en-US" dirty="0">
                    <a:solidFill>
                      <a:srgbClr val="CC00CC"/>
                    </a:solidFill>
                    <a:cs typeface="Arial" charset="0"/>
                    <a:sym typeface="Symbol"/>
                  </a:rPr>
                  <a:t> </a:t>
                </a:r>
                <a:r>
                  <a:rPr lang="en-US" b="1" dirty="0">
                    <a:solidFill>
                      <a:srgbClr val="CC00CC"/>
                    </a:solidFill>
                    <a:cs typeface="Arial" charset="0"/>
                    <a:sym typeface="Symbol"/>
                  </a:rPr>
                  <a:t>y</a:t>
                </a:r>
                <a:r>
                  <a:rPr lang="en-US" dirty="0">
                    <a:cs typeface="Arial" charset="0"/>
                  </a:rPr>
                  <a:t> is the column of labels</a:t>
                </a:r>
              </a:p>
              <a:p>
                <a:pPr lvl="1"/>
                <a:r>
                  <a:rPr lang="en-US" b="1" dirty="0">
                    <a:solidFill>
                      <a:srgbClr val="CC00CC"/>
                    </a:solidFill>
                    <a:cs typeface="Arial" charset="0"/>
                  </a:rPr>
                  <a:t>w</a:t>
                </a:r>
                <a:r>
                  <a:rPr lang="en-US" dirty="0">
                    <a:solidFill>
                      <a:srgbClr val="CC00CC"/>
                    </a:solidFill>
                    <a:cs typeface="Arial" charset="0"/>
                  </a:rPr>
                  <a:t>* = (</a:t>
                </a:r>
                <a:r>
                  <a:rPr lang="en-US" b="1" dirty="0">
                    <a:solidFill>
                      <a:srgbClr val="CC00CC"/>
                    </a:solidFill>
                    <a:cs typeface="Arial" charset="0"/>
                  </a:rPr>
                  <a:t>X</a:t>
                </a:r>
                <a:r>
                  <a:rPr lang="en-US" baseline="30000" dirty="0">
                    <a:solidFill>
                      <a:srgbClr val="CC00CC"/>
                    </a:solidFill>
                    <a:cs typeface="Arial" charset="0"/>
                  </a:rPr>
                  <a:t>T</a:t>
                </a:r>
                <a:r>
                  <a:rPr lang="en-US" b="1" dirty="0">
                    <a:solidFill>
                      <a:srgbClr val="CC00CC"/>
                    </a:solidFill>
                    <a:cs typeface="Arial" charset="0"/>
                  </a:rPr>
                  <a:t>X</a:t>
                </a:r>
                <a:r>
                  <a:rPr lang="en-US" dirty="0">
                    <a:solidFill>
                      <a:srgbClr val="CC00CC"/>
                    </a:solidFill>
                    <a:cs typeface="Arial" charset="0"/>
                  </a:rPr>
                  <a:t>)</a:t>
                </a:r>
                <a:r>
                  <a:rPr lang="en-US" baseline="30000" dirty="0">
                    <a:solidFill>
                      <a:srgbClr val="CC00CC"/>
                    </a:solidFill>
                    <a:cs typeface="Arial" charset="0"/>
                  </a:rPr>
                  <a:t>-1</a:t>
                </a:r>
                <a:r>
                  <a:rPr lang="en-US" b="1" dirty="0">
                    <a:solidFill>
                      <a:srgbClr val="CC00CC"/>
                    </a:solidFill>
                    <a:cs typeface="Arial" charset="0"/>
                  </a:rPr>
                  <a:t>X</a:t>
                </a:r>
                <a:r>
                  <a:rPr lang="en-US" baseline="30000" dirty="0">
                    <a:solidFill>
                      <a:srgbClr val="CC00CC"/>
                    </a:solidFill>
                    <a:cs typeface="Arial" charset="0"/>
                  </a:rPr>
                  <a:t>T</a:t>
                </a:r>
                <a:r>
                  <a:rPr lang="en-US" b="1" dirty="0">
                    <a:solidFill>
                      <a:srgbClr val="CC00CC"/>
                    </a:solidFill>
                    <a:cs typeface="Arial" charset="0"/>
                  </a:rPr>
                  <a:t>y</a:t>
                </a:r>
                <a:endParaRPr lang="en-US" dirty="0">
                  <a:solidFill>
                    <a:srgbClr val="CC00CC"/>
                  </a:solidFill>
                  <a:cs typeface="Arial" charset="0"/>
                </a:endParaRPr>
              </a:p>
              <a:p>
                <a:pPr lvl="1"/>
                <a:endParaRPr lang="en-US" dirty="0">
                  <a:solidFill>
                    <a:srgbClr val="CC00CC"/>
                  </a:solidFill>
                  <a:cs typeface="Arial" charset="0"/>
                </a:endParaRP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1"/>
                <a:ext cx="11785600" cy="4729164"/>
              </a:xfrm>
              <a:blipFill>
                <a:blip r:embed="rId2"/>
                <a:stretch>
                  <a:fillRect l="-753" t="-2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91754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592"/>
  <p:tag name="DEFAULTHEIGHT" val="42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w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5"/>
  <p:tag name="PICTUREFILESIZE" val="96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w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5"/>
  <p:tag name="PICTUREFILESIZE" val="96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f \cdot w = 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86"/>
  <p:tag name="PICTUREFILESIZE" val="307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"/>
  <p:tag name="PICTUREFILESIZE" val="96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f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72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 = w + y^* \cdot f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38"/>
  <p:tag name="PICTUREFILESIZE" val="528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y^*\! \cdot \! f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0"/>
  <p:tag name="PICTUREFILESIZE" val="232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[&#10;y = \begin{cases} &#10;+1   &amp; \textmd{if}\ \ w \cdot f(x) \geq 0 \\&#10;-1   &amp;  \textmd{if}\ \ w \cdot f(x) &lt; 0 \\&#10;\end{cases}&#10;\]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14"/>
  <p:tag name="PICTUREFILESIZE" val="98337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{y} \cdot f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2"/>
  <p:tag name="PICTUREFILESIZE" val="500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y = \argmax_y \,\, w_y \cdot f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12"/>
  <p:tag name="PICTUREFILESIZE" val="122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"/>
  <p:tag name="PICTUREFILESIZE" val="81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1\cdot f \,\, \mbox{biggest}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132"/>
  <p:tag name="PICTUREFILESIZE" val="677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begin{array}{c}&#10;w_2 \cdot f\\&#10;\mbox{biggest}&#10;\end{array}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71"/>
  <p:tag name="PICTUREFILESIZE" val="704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begin{array}{c}&#10;w_3 \cdot f\\&#10;\mbox{biggest}&#10;\end{array}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71"/>
  <p:tag name="PICTUREFILESIZE" val="709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{y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4"/>
  <p:tag name="PICTUREFILESIZE" val="167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1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24"/>
  <p:tag name="PICTUREFILESIZE" val="114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2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25"/>
  <p:tag name="PICTUREFILESIZE" val="165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3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25"/>
  <p:tag name="PICTUREFILESIZE" val="169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_y = w_y - f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48"/>
  <p:tag name="PICTUREFILESIZE" val="720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_{y^*} = w_{y^*} + f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7"/>
  <p:tag name="PICTUREFILESIZE" val="847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\begin{array}{rl}&#10;y &amp;= \argmax_y \,\, w_y \cdot f(x)&#10;\end{array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32"/>
  <p:tag name="PICTUREFILESIZE" val="116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f(x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9"/>
  <p:tag name="PICTUREFILESIZE" val="224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_y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4"/>
  <p:tag name="PICTUREFILESIZE" val="167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_{y'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9"/>
  <p:tag name="PICTUREFILESIZE" val="199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f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72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_{y^*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1"/>
  <p:tag name="PICTUREFILESIZE" val="219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w_{SPORTS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92"/>
  <p:tag name="PICTUREFILESIZE" val="534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w_{POLITICS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10"/>
  <p:tag name="PICTUREFILESIZE" val="571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w_{TECH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71"/>
  <p:tag name="PICTUREFILESIZE" val="359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begin{document}&#10;\def\argmax{\mathop{\rm arg\,max}}&#10;\rotatebox{90}{accurac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4"/>
  <p:tag name="PICTUREFILESIZE" val="288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usepackage{color}&#10;\begin{document}&#10;\def\argmax{\mathop{\rm arg\,max}}&#10;\textcolor{blue}{training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76"/>
  <p:tag name="PICTUREFILESIZE" val="566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usepackage[usenames]{color}&#10;\begin{document}&#10;\def\argmax{\mathop{\rm arg\,max}}&#10;\textcolor{OliveGreen}{held-out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82"/>
  <p:tag name="PICTUREFILESIZE" val="562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y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"/>
  <p:tag name="PICTUREFILESIZE" val="96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usepackage[usenames]{color}&#10;\begin{document}&#10;\def\argmax{\mathop{\rm arg\,max}}&#10;\textcolor{BrickRed}{test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39"/>
  <p:tag name="PICTUREFILESIZE" val="360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begin{document}&#10;iterations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93"/>
  <p:tag name="PICTUREFILESIZE" val="418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.00394"/>
  <p:tag name="ORIGINALWIDTH" val="49.80433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$x$&#10;&#10;\end{document}"/>
  <p:tag name="IGUANATEXSIZE" val="20"/>
  <p:tag name="IGUANATEXCURSOR" val="201"/>
  <p:tag name="TRANSPARENCY" val="True"/>
  <p:tag name="FILENAME" val=""/>
  <p:tag name="INPUTTYPE" val="0"/>
  <p:tag name="LATEXENGINEID" val="1"/>
  <p:tag name="TEMPFOLDER" val="c:\temp\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60866"/>
  <p:tag name="ORIGINALWIDTH" val="364.8317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$P(\text{red}|x)$&#10;&#10;\end{document}"/>
  <p:tag name="IGUANATEXSIZE" val="20"/>
  <p:tag name="IGUANATEXCURSOR" val="213"/>
  <p:tag name="TRANSPARENCY" val="True"/>
  <p:tag name="FILENAME" val=""/>
  <p:tag name="INPUTTYPE" val="0"/>
  <p:tag name="LATEXENGINEID" val="1"/>
  <p:tag name="TEMPFOLDER" val="c:\temp\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60866"/>
  <p:tag name="ORIGINALWIDTH" val="1015.888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$P(\text{blue}) = P(\text{red}) = 0.5$&#10;&#10;\end{document}"/>
  <p:tag name="IGUANATEXSIZE" val="20"/>
  <p:tag name="IGUANATEXCURSOR" val="235"/>
  <p:tag name="TRANSPARENCY" val="True"/>
  <p:tag name="FILENAME" val=""/>
  <p:tag name="INPUTTYPE" val="0"/>
  <p:tag name="LATEXENGINEID" val="1"/>
  <p:tag name="TEMPFOLDER" val="c:\temp\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1.40622"/>
  <p:tag name="ORIGINALWIDTH" val="441.6383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almost $0.0$&#10;&#10;\end{document}"/>
  <p:tag name="IGUANATEXSIZE" val="20"/>
  <p:tag name="IGUANATEXCURSOR" val="210"/>
  <p:tag name="TRANSPARENCY" val="True"/>
  <p:tag name="FILENAME" val=""/>
  <p:tag name="INPUTTYPE" val="0"/>
  <p:tag name="LATEXENGINEID" val="1"/>
  <p:tag name="TEMPFOLDER" val="c:\temp\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1.40622"/>
  <p:tag name="ORIGINALWIDTH" val="441.6383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almost $1.0$&#10;&#10;\end{document}"/>
  <p:tag name="IGUANATEXSIZE" val="20"/>
  <p:tag name="IGUANATEXCURSOR" val="207"/>
  <p:tag name="TRANSPARENCY" val="True"/>
  <p:tag name="FILENAME" val=""/>
  <p:tag name="INPUTTYPE" val="0"/>
  <p:tag name="LATEXENGINEID" val="1"/>
  <p:tag name="TEMPFOLDER" val="c:\temp\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60866"/>
  <p:tag name="ORIGINALWIDTH" val="364.8317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$P(\text{red}|x)$&#10;&#10;\end{document}"/>
  <p:tag name="IGUANATEXSIZE" val="20"/>
  <p:tag name="IGUANATEXCURSOR" val="213"/>
  <p:tag name="TRANSPARENCY" val="True"/>
  <p:tag name="FILENAME" val=""/>
  <p:tag name="INPUTTYPE" val="0"/>
  <p:tag name="LATEXENGINEID" val="1"/>
  <p:tag name="TEMPFOLDER" val="c:\temp\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1.2183"/>
  <p:tag name="ORIGINALWIDTH" val="1227.106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P(\text{red}|x) = \frac{e^{w_\text{red} \cdot x}}{e^{w_\text{red} \cdot x} + e^{w_\text{blue} \cdot x}}&#10;\]&#10;&#10;\end{document}"/>
  <p:tag name="IGUANATEXSIZE" val="20"/>
  <p:tag name="IGUANATEXCURSOR" val="215"/>
  <p:tag name="TRANSPARENCY" val="True"/>
  <p:tag name="FILENAME" val=""/>
  <p:tag name="INPUTTYPE" val="0"/>
  <p:tag name="LATEXENGINEID" val="1"/>
  <p:tag name="TEMPFOLDER" val="c:\temp\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.00394"/>
  <p:tag name="ORIGINALWIDTH" val="49.80433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$x$&#10;&#10;\end{document}"/>
  <p:tag name="IGUANATEXSIZE" val="20"/>
  <p:tag name="IGUANATEXCURSOR" val="199"/>
  <p:tag name="TRANSPARENCY" val="True"/>
  <p:tag name="FILENAME" val=""/>
  <p:tag name="INPUTTYPE" val="0"/>
  <p:tag name="LATEXENGINEID" val="1"/>
  <p:tag name="TEMPFOLDER" val="c:\temp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mbox{activation}_w(x) = \sum_i w_i \cdot f_i(x) = w \cdot f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91"/>
  <p:tag name="PICTUREFILESIZE" val="2231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60866"/>
  <p:tag name="ORIGINALWIDTH" val="364.8317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$P(\text{red}|x)$&#10;&#10;\end{document}"/>
  <p:tag name="IGUANATEXSIZE" val="20"/>
  <p:tag name="IGUANATEXCURSOR" val="213"/>
  <p:tag name="TRANSPARENCY" val="True"/>
  <p:tag name="FILENAME" val=""/>
  <p:tag name="INPUTTYPE" val="0"/>
  <p:tag name="LATEXENGINEID" val="1"/>
  <p:tag name="TEMPFOLDER" val="c:\temp\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1.2183"/>
  <p:tag name="ORIGINALWIDTH" val="707.4614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\frac{e^{w_\text{red} \cdot x}}{e^{w_\text{red} \cdot x} + e^{w_\text{blue} \cdot x}}&#10;\]&#10;&#10;\end{document}"/>
  <p:tag name="IGUANATEXSIZE" val="20"/>
  <p:tag name="IGUANATEXCURSOR" val="256"/>
  <p:tag name="TRANSPARENCY" val="True"/>
  <p:tag name="FILENAME" val=""/>
  <p:tag name="INPUTTYPE" val="0"/>
  <p:tag name="LATEXENGINEID" val="1"/>
  <p:tag name="TEMPFOLDER" val="c:\temp\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6.2196"/>
  <p:tag name="ORIGINALWIDTH" val="786.6682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\frac{e^{5 w_\text{red} \cdot x}}{e^{5 w_\text{red} \cdot x} + e^{5 w_\text{blue} \cdot x}}&#10;\]&#10;&#10;\end{document}"/>
  <p:tag name="IGUANATEXSIZE" val="20"/>
  <p:tag name="IGUANATEXCURSOR" val="232"/>
  <p:tag name="TRANSPARENCY" val="True"/>
  <p:tag name="FILENAME" val=""/>
  <p:tag name="INPUTTYPE" val="0"/>
  <p:tag name="LATEXENGINEID" val="1"/>
  <p:tag name="TEMPFOLDER" val="c:\temp\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6.2196"/>
  <p:tag name="ORIGINALWIDTH" val="945.6819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\frac{e^{100 w_\text{red} \cdot x}}{e^{100 w_\text{red} \cdot x} + e^{100 w_\text{blue} \cdot x}}&#10;\]&#10;&#10;\end{document}"/>
  <p:tag name="IGUANATEXSIZE" val="20"/>
  <p:tag name="IGUANATEXCURSOR" val="296"/>
  <p:tag name="TRANSPARENCY" val="True"/>
  <p:tag name="FILENAME" val=""/>
  <p:tag name="INPUTTYPE" val="0"/>
  <p:tag name="LATEXENGINEID" val="1"/>
  <p:tag name="TEMPFOLDER" val="c:\temp\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7.8085"/>
  <p:tag name="ORIGINALWIDTH" val="928.2805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looks like $\max_y w_y \cdot x$&#10;&#10;\end{document}"/>
  <p:tag name="IGUANATEXSIZE" val="20"/>
  <p:tag name="IGUANATEXCURSOR" val="228"/>
  <p:tag name="TRANSPARENCY" val="True"/>
  <p:tag name="FILENAME" val=""/>
  <p:tag name="INPUTTYPE" val="0"/>
  <p:tag name="LATEXENGINEID" val="1"/>
  <p:tag name="TEMPFOLDER" val="c:\temp\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1.2183"/>
  <p:tag name="ORIGINALWIDTH" val="1227.106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P(\text{red}|x) = \frac{e^{w_\text{red} \cdot x}}{e^{w_\text{red} \cdot x} + e^{w_\text{blue} \cdot x}}&#10;\]&#10;&#10;\end{document}"/>
  <p:tag name="IGUANATEXSIZE" val="20"/>
  <p:tag name="IGUANATEXCURSOR" val="215"/>
  <p:tag name="TRANSPARENCY" val="True"/>
  <p:tag name="FILENAME" val=""/>
  <p:tag name="INPUTTYPE" val="0"/>
  <p:tag name="LATEXENGINEID" val="1"/>
  <p:tag name="TEMPFOLDER" val="c:\temp\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{y} \cdot f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2"/>
  <p:tag name="PICTUREFILESIZE" val="500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y = \argmax_y \,\, w_y \cdot f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12"/>
  <p:tag name="PICTUREFILESIZE" val="1227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1\cdot f \,\, \mbox{biggest}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132"/>
  <p:tag name="PICTUREFILESIZE" val="677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begin{array}{c}&#10;w_2 \cdot f\\&#10;\mbox{biggest}&#10;\end{array}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71"/>
  <p:tag name="PICTUREFILESIZE" val="704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"/>
  <p:tag name="PICTUREFILESIZE" val="96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begin{array}{c}&#10;w_3 \cdot f\\&#10;\mbox{biggest}&#10;\end{array}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71"/>
  <p:tag name="PICTUREFILESIZE" val="709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{y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4"/>
  <p:tag name="PICTUREFILESIZE" val="167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1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24"/>
  <p:tag name="PICTUREFILESIZE" val="114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2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25"/>
  <p:tag name="PICTUREFILESIZE" val="165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w_3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25"/>
  <p:tag name="PICTUREFILESIZE" val="169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f(x_1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3"/>
  <p:tag name="PICTUREFILESIZE" val="320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f(x_2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3"/>
  <p:tag name="PICTUREFILESIZE" val="357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 \cdot f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3"/>
  <p:tag name="PICTUREFILESIZE" val="1908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3 -- a-star search</Template>
  <TotalTime>54452</TotalTime>
  <Words>1801</Words>
  <Application>Microsoft Macintosh PowerPoint</Application>
  <PresentationFormat>Widescreen</PresentationFormat>
  <Paragraphs>447</Paragraphs>
  <Slides>49</Slides>
  <Notes>41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1" baseType="lpstr">
      <vt:lpstr>Noto Sans Symbols</vt:lpstr>
      <vt:lpstr>Arial</vt:lpstr>
      <vt:lpstr>Calibri</vt:lpstr>
      <vt:lpstr>Cambria Math</vt:lpstr>
      <vt:lpstr>Courier</vt:lpstr>
      <vt:lpstr>Courier New</vt:lpstr>
      <vt:lpstr>Helvetica</vt:lpstr>
      <vt:lpstr>Palatino</vt:lpstr>
      <vt:lpstr>Symbol</vt:lpstr>
      <vt:lpstr>Wingdings</vt:lpstr>
      <vt:lpstr>dan-berkeley-nlp-v1</vt:lpstr>
      <vt:lpstr>Photo Editor Photo</vt:lpstr>
      <vt:lpstr>CS 188: Artificial Intelligence </vt:lpstr>
      <vt:lpstr>Supervised Learning</vt:lpstr>
      <vt:lpstr>Linear Regression</vt:lpstr>
      <vt:lpstr>Linear Regression</vt:lpstr>
      <vt:lpstr>Linear regression = fitting a straight line/hyperplane</vt:lpstr>
      <vt:lpstr>Prediction error</vt:lpstr>
      <vt:lpstr>Find w</vt:lpstr>
      <vt:lpstr>Least squares: Minimizing squared error</vt:lpstr>
      <vt:lpstr>Least squares: Minimizing squared error</vt:lpstr>
      <vt:lpstr>Regression vs Classification</vt:lpstr>
      <vt:lpstr>Linear Classifiers</vt:lpstr>
      <vt:lpstr>Feature Vectors</vt:lpstr>
      <vt:lpstr>Linear Classifiers</vt:lpstr>
      <vt:lpstr>Weights</vt:lpstr>
      <vt:lpstr>Decision Rules</vt:lpstr>
      <vt:lpstr>Binary Decision Rule</vt:lpstr>
      <vt:lpstr>Binary Decision Rule</vt:lpstr>
      <vt:lpstr>Weight Updates</vt:lpstr>
      <vt:lpstr>Learning: Binary Perceptron</vt:lpstr>
      <vt:lpstr>Learning: Binary Perceptron</vt:lpstr>
      <vt:lpstr>Examples: Perceptron</vt:lpstr>
      <vt:lpstr>Multiclass Decision Rule</vt:lpstr>
      <vt:lpstr>Learning: Multiclass Perceptron</vt:lpstr>
      <vt:lpstr>Example: Multiclass Perceptron</vt:lpstr>
      <vt:lpstr>Properties of Perceptrons</vt:lpstr>
      <vt:lpstr>Problems with the Perceptron</vt:lpstr>
      <vt:lpstr>Improving the Perceptron</vt:lpstr>
      <vt:lpstr>Non-Separable Case: Deterministic Decision</vt:lpstr>
      <vt:lpstr>Non-Separable Case: Probabilistic Decision</vt:lpstr>
      <vt:lpstr>How to get probabilistic decisions?</vt:lpstr>
      <vt:lpstr>A 1D Example</vt:lpstr>
      <vt:lpstr>The Soft Max</vt:lpstr>
      <vt:lpstr>Best w? </vt:lpstr>
      <vt:lpstr>Separable Case: Deterministic Decision – Many Options</vt:lpstr>
      <vt:lpstr>Separable Case: Probabilistic Decision – Clear Preference</vt:lpstr>
      <vt:lpstr>Multiclass Logistic Regression</vt:lpstr>
      <vt:lpstr>Best w? </vt:lpstr>
      <vt:lpstr>Optimization</vt:lpstr>
      <vt:lpstr>Hill Climbing</vt:lpstr>
      <vt:lpstr>1-D Optimization</vt:lpstr>
      <vt:lpstr>2-D Optimization</vt:lpstr>
      <vt:lpstr>Gradient Ascent</vt:lpstr>
      <vt:lpstr>Gradient Ascent</vt:lpstr>
      <vt:lpstr>Gradient in n dimensions</vt:lpstr>
      <vt:lpstr>Optimization Procedure: Gradient Ascent</vt:lpstr>
      <vt:lpstr>Batch Gradient Ascent on the Log Likelihood Objective</vt:lpstr>
      <vt:lpstr>Stochastic Gradient Ascent on the Log Likelihood Objective</vt:lpstr>
      <vt:lpstr>Mini-Batch Gradient Ascent on the Log Likelihood Objective</vt:lpstr>
      <vt:lpstr>What will gradient ascent do in multi-class logistic regression?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Microsoft Office User</cp:lastModifiedBy>
  <cp:revision>2968</cp:revision>
  <cp:lastPrinted>2018-11-06T08:59:25Z</cp:lastPrinted>
  <dcterms:created xsi:type="dcterms:W3CDTF">2004-08-27T04:16:05Z</dcterms:created>
  <dcterms:modified xsi:type="dcterms:W3CDTF">2022-08-01T09:47:52Z</dcterms:modified>
</cp:coreProperties>
</file>