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67"/>
  </p:notesMasterIdLst>
  <p:handoutMasterIdLst>
    <p:handoutMasterId r:id="rId68"/>
  </p:handoutMasterIdLst>
  <p:sldIdLst>
    <p:sldId id="570" r:id="rId2"/>
    <p:sldId id="588" r:id="rId3"/>
    <p:sldId id="585" r:id="rId4"/>
    <p:sldId id="589" r:id="rId5"/>
    <p:sldId id="590" r:id="rId6"/>
    <p:sldId id="200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2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266" r:id="rId33"/>
    <p:sldId id="1988" r:id="rId34"/>
    <p:sldId id="1993" r:id="rId35"/>
    <p:sldId id="1029" r:id="rId36"/>
    <p:sldId id="1030" r:id="rId37"/>
    <p:sldId id="1031" r:id="rId38"/>
    <p:sldId id="1032" r:id="rId39"/>
    <p:sldId id="1033" r:id="rId40"/>
    <p:sldId id="1034" r:id="rId41"/>
    <p:sldId id="1035" r:id="rId42"/>
    <p:sldId id="1036" r:id="rId43"/>
    <p:sldId id="1038" r:id="rId44"/>
    <p:sldId id="1039" r:id="rId45"/>
    <p:sldId id="1992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2263" r:id="rId61"/>
    <p:sldId id="305" r:id="rId62"/>
    <p:sldId id="306" r:id="rId63"/>
    <p:sldId id="1176" r:id="rId64"/>
    <p:sldId id="2085" r:id="rId65"/>
    <p:sldId id="2013" r:id="rId66"/>
  </p:sldIdLst>
  <p:sldSz cx="12192000" cy="6858000"/>
  <p:notesSz cx="7099300" cy="10234613"/>
  <p:custDataLst>
    <p:tags r:id="rId6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EEB60"/>
    <a:srgbClr val="EAE636"/>
    <a:srgbClr val="FFFF00"/>
    <a:srgbClr val="FF3300"/>
    <a:srgbClr val="CC00CC"/>
    <a:srgbClr val="66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84" autoAdjust="0"/>
    <p:restoredTop sz="79820" autoAdjust="0"/>
  </p:normalViewPr>
  <p:slideViewPr>
    <p:cSldViewPr>
      <p:cViewPr>
        <p:scale>
          <a:sx n="91" d="100"/>
          <a:sy n="91" d="100"/>
        </p:scale>
        <p:origin x="168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0C1A9D02-DD21-4898-A59D-07F6DF830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27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656C15A-65A9-4188-BE47-91B53ACA7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13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2829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1091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47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758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051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0674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366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916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73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54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35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146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3" name="Google Shape;4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5688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0" name="Google Shape;5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8982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657" name="Google Shape;6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409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4" name="Google Shape;6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758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1" name="Google Shape;6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7146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7" name="Google Shape;67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543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5" name="Google Shape;6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984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4885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0" name="Google Shape;7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17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70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8" name="Google Shape;7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459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6" name="Google Shape;7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4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0" name="Google Shape;5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3174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9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37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46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08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313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177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7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917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254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690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631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147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404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063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728" name="Google Shape;7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27790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5" name="Google Shape;73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6732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8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8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94639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9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9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237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118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0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6" name="Google Shape;7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2556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1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9015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2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2" name="Google Shape;772;p42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8787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79825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2734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84184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1934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0941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1" name="Google Shape;83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81338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8" name="Google Shape;8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298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5892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592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48336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6" name="Google Shape;856;p5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7" name="Google Shape;857;p5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0166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65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48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8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4925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584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82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DC11-8EFA-4DB0-87BB-57578885DC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C7BAE-4B66-4EEC-B79A-1A698F2195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1271A-B7D9-48EC-BE1B-7049E40E98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algn="l">
              <a:spcBef>
                <a:spcPts val="0"/>
              </a:spcBef>
              <a:spcAft>
                <a:spcPts val="0"/>
              </a:spcAft>
              <a:buSzPts val="2800"/>
              <a:buChar char="▪"/>
              <a:defRPr/>
            </a:lvl2pPr>
            <a:lvl3pPr marL="1371600" lvl="2" indent="-381000" algn="l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6pPr>
            <a:lvl7pPr marL="3200400" lvl="6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7pPr>
            <a:lvl8pPr marL="3657600" lvl="7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8pPr>
            <a:lvl9pPr marL="4114800" lvl="8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34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BA664-188E-4D15-A720-E7568CF80E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BBF8-8C7C-468A-A607-4A79223C5B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B447F-1489-40A1-8505-7B2E946D4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EAE0D-0584-46A6-858B-7BBA326602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0F6D5-C5C6-48F0-B3FD-F4C9368729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BB04D-0C1C-4B1B-B2D0-898EDBE9C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9B20-1798-443C-80EC-8A3FB7CF1F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8F80A-C317-4557-8A62-ED43EB137E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 pitchFamily="2" charset="77"/>
                <a:ea typeface="Palatino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 pitchFamily="2" charset="77"/>
                <a:ea typeface="Palatino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 pitchFamily="2" charset="77"/>
                <a:ea typeface="Palatino" pitchFamily="2" charset="77"/>
              </a:defRPr>
            </a:lvl1pPr>
          </a:lstStyle>
          <a:p>
            <a:pPr>
              <a:defRPr/>
            </a:pPr>
            <a:fld id="{62A4B744-0245-4492-B137-6352EFB25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Palatino" pitchFamily="2" charset="77"/>
          <a:ea typeface="Palatino" pitchFamily="2" charset="77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Palatino" pitchFamily="2" charset="77"/>
          <a:ea typeface="Palatino" pitchFamily="2" charset="77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Palatino" pitchFamily="2" charset="77"/>
          <a:ea typeface="Palatino" pitchFamily="2" charset="77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Palatino" pitchFamily="2" charset="77"/>
          <a:ea typeface="Palatino" pitchFamily="2" charset="77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Palatino" pitchFamily="2" charset="77"/>
          <a:ea typeface="Palatino" pitchFamily="2" charset="77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7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1.png"/><Relationship Id="rId5" Type="http://schemas.openxmlformats.org/officeDocument/2006/relationships/tags" Target="../tags/tag15.xml"/><Relationship Id="rId10" Type="http://schemas.openxmlformats.org/officeDocument/2006/relationships/image" Target="../media/image70.png"/><Relationship Id="rId4" Type="http://schemas.openxmlformats.org/officeDocument/2006/relationships/tags" Target="../tags/tag14.xml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10" Type="http://schemas.openxmlformats.org/officeDocument/2006/relationships/image" Target="../media/image480.png"/><Relationship Id="rId4" Type="http://schemas.openxmlformats.org/officeDocument/2006/relationships/image" Target="../media/image84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59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85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60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62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61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62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63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Relationship Id="rId22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tags" Target="../tags/tag4.xml"/><Relationship Id="rId21" Type="http://schemas.openxmlformats.org/officeDocument/2006/relationships/image" Target="../media/image14.emf"/><Relationship Id="rId7" Type="http://schemas.openxmlformats.org/officeDocument/2006/relationships/tags" Target="../tags/tag8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2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62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23" Type="http://schemas.openxmlformats.org/officeDocument/2006/relationships/image" Target="../media/image671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64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Relationship Id="rId22" Type="http://schemas.openxmlformats.org/officeDocument/2006/relationships/image" Target="../media/image6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62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24" Type="http://schemas.openxmlformats.org/officeDocument/2006/relationships/image" Target="../media/image68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23" Type="http://schemas.openxmlformats.org/officeDocument/2006/relationships/image" Target="../media/image85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67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Relationship Id="rId22" Type="http://schemas.openxmlformats.org/officeDocument/2006/relationships/image" Target="../media/image6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62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23" Type="http://schemas.openxmlformats.org/officeDocument/2006/relationships/image" Target="../media/image70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69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Relationship Id="rId22" Type="http://schemas.openxmlformats.org/officeDocument/2006/relationships/image" Target="../media/image6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62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24" Type="http://schemas.openxmlformats.org/officeDocument/2006/relationships/image" Target="../media/image72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23" Type="http://schemas.openxmlformats.org/officeDocument/2006/relationships/image" Target="../media/image70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71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Relationship Id="rId22" Type="http://schemas.openxmlformats.org/officeDocument/2006/relationships/image" Target="../media/image6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18" Type="http://schemas.openxmlformats.org/officeDocument/2006/relationships/image" Target="../media/image560.png"/><Relationship Id="rId3" Type="http://schemas.openxmlformats.org/officeDocument/2006/relationships/image" Target="../media/image410.png"/><Relationship Id="rId21" Type="http://schemas.openxmlformats.org/officeDocument/2006/relationships/image" Target="../media/image62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17" Type="http://schemas.openxmlformats.org/officeDocument/2006/relationships/image" Target="../media/image550.png"/><Relationship Id="rId25" Type="http://schemas.openxmlformats.org/officeDocument/2006/relationships/image" Target="../media/image74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540.png"/><Relationship Id="rId20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24" Type="http://schemas.openxmlformats.org/officeDocument/2006/relationships/image" Target="../media/image720.png"/><Relationship Id="rId5" Type="http://schemas.openxmlformats.org/officeDocument/2006/relationships/image" Target="../media/image430.png"/><Relationship Id="rId15" Type="http://schemas.openxmlformats.org/officeDocument/2006/relationships/image" Target="../media/image530.png"/><Relationship Id="rId23" Type="http://schemas.openxmlformats.org/officeDocument/2006/relationships/image" Target="../media/image700.png"/><Relationship Id="rId10" Type="http://schemas.openxmlformats.org/officeDocument/2006/relationships/image" Target="../media/image480.png"/><Relationship Id="rId19" Type="http://schemas.openxmlformats.org/officeDocument/2006/relationships/image" Target="../media/image570.png"/><Relationship Id="rId4" Type="http://schemas.openxmlformats.org/officeDocument/2006/relationships/image" Target="../media/image71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Relationship Id="rId22" Type="http://schemas.openxmlformats.org/officeDocument/2006/relationships/image" Target="../media/image6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C:\Users\Dan\Dropbox\Office\CS 188\Ketrina Art\Perceptron\Neur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58" y="1371600"/>
            <a:ext cx="11428412" cy="429577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/>
              <a:t>Neural Networks</a:t>
            </a:r>
            <a:endParaRPr lang="en-US" sz="3600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3B796D72-FFE3-FC73-2467-351C68CF7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19201"/>
            <a:ext cx="12192000" cy="12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Instructors: Angela Liu and </a:t>
            </a:r>
            <a:r>
              <a:rPr lang="en-US" sz="2400" dirty="0" err="1">
                <a:latin typeface="Calibri"/>
                <a:cs typeface="Calibri"/>
              </a:rPr>
              <a:t>Yanlai</a:t>
            </a:r>
            <a:r>
              <a:rPr lang="en-US" sz="2400" dirty="0">
                <a:latin typeface="Calibri"/>
                <a:cs typeface="Calibri"/>
              </a:rPr>
              <a:t> Yang</a:t>
            </a:r>
          </a:p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(Slides adapted from Pieter </a:t>
            </a:r>
            <a:r>
              <a:rPr lang="en-US" dirty="0" err="1">
                <a:latin typeface="Calibri"/>
                <a:cs typeface="Calibri"/>
              </a:rPr>
              <a:t>Abbeel</a:t>
            </a:r>
            <a:r>
              <a:rPr lang="en-US" dirty="0">
                <a:latin typeface="Calibri"/>
                <a:cs typeface="Calibri"/>
              </a:rPr>
              <a:t>, Dan Klein, Anca Dragan, Stuart Russell and Dawn Song)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Ascent</a:t>
            </a: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0236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Perform update in uphill direction for each coordinate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The steeper the slope (i.e. the higher the derivative) the bigger the step for that coordinate</a:t>
            </a:r>
            <a:endParaRPr/>
          </a:p>
          <a:p>
            <a:pPr marL="2057298" lvl="4" indent="-190489" algn="l" rtl="0">
              <a:spcBef>
                <a:spcPts val="120"/>
              </a:spcBef>
              <a:spcAft>
                <a:spcPts val="0"/>
              </a:spcAft>
              <a:buSzPts val="600"/>
              <a:buNone/>
            </a:pPr>
            <a:endParaRPr sz="600"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E.g., consider: </a:t>
            </a:r>
            <a:endParaRPr/>
          </a:p>
          <a:p>
            <a:pPr marL="1142942" lvl="2" indent="-101588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1142942" lvl="2" indent="-228588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  Updates:</a:t>
            </a:r>
            <a:endParaRPr/>
          </a:p>
          <a:p>
            <a:pPr marL="1142942" lvl="2" indent="-101588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3040653"/>
            <a:ext cx="1500909" cy="3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400" y="5323123"/>
            <a:ext cx="4150639" cy="77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7560" y="4301683"/>
            <a:ext cx="4150639" cy="77287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 txBox="1"/>
          <p:nvPr/>
        </p:nvSpPr>
        <p:spPr>
          <a:xfrm>
            <a:off x="6408345" y="3840278"/>
            <a:ext cx="5029200" cy="246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13" marR="0" lvl="1" indent="-28573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Updates in vector notation:</a:t>
            </a:r>
            <a:endParaRPr/>
          </a:p>
          <a:p>
            <a:pPr marL="742913" marR="0" lvl="1" indent="-1333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13" marR="0" lvl="1" indent="-1333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13" marR="0" lvl="1" indent="-1333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76" marR="0" lvl="1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with: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400" y="4632052"/>
            <a:ext cx="2888532" cy="32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3400" y="5456736"/>
            <a:ext cx="2294022" cy="7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gradient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16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body" idx="1"/>
          </p:nvPr>
        </p:nvSpPr>
        <p:spPr>
          <a:xfrm>
            <a:off x="1117601" y="1092201"/>
            <a:ext cx="10058400" cy="493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Idea: 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Start somewhere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Repeat:  Take a step in the gradient direction</a:t>
            </a:r>
            <a:endParaRPr/>
          </a:p>
        </p:txBody>
      </p:sp>
      <p:sp>
        <p:nvSpPr>
          <p:cNvPr id="234" name="Google Shape;234;p1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Ascent</a:t>
            </a:r>
            <a:endParaRPr/>
          </a:p>
        </p:txBody>
      </p:sp>
      <p:pic>
        <p:nvPicPr>
          <p:cNvPr id="235" name="Google Shape;235;p12" descr="grad_descent.jpg"/>
          <p:cNvPicPr preferRelativeResize="0"/>
          <p:nvPr/>
        </p:nvPicPr>
        <p:blipFill rotWithShape="1">
          <a:blip r:embed="rId3">
            <a:alphaModFix/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source: Mathworks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39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in n dimensions</a:t>
            </a:r>
            <a:endParaRPr/>
          </a:p>
        </p:txBody>
      </p:sp>
      <p:pic>
        <p:nvPicPr>
          <p:cNvPr id="257" name="Google Shape;257;p14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2072111"/>
            <a:ext cx="2489200" cy="247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82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Optimization Procedure: Gradient Ascent</a:t>
            </a:r>
            <a:endParaRPr/>
          </a:p>
        </p:txBody>
      </p:sp>
      <p:sp>
        <p:nvSpPr>
          <p:cNvPr id="263" name="Google Shape;263;p15"/>
          <p:cNvSpPr txBox="1">
            <a:spLocks noGrp="1"/>
          </p:cNvSpPr>
          <p:nvPr>
            <p:ph type="body" idx="1"/>
          </p:nvPr>
        </p:nvSpPr>
        <p:spPr>
          <a:xfrm>
            <a:off x="3073400" y="1625601"/>
            <a:ext cx="5994400" cy="2260599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 dirty="0" err="1">
                <a:latin typeface="Courier"/>
                <a:ea typeface="Courier"/>
                <a:cs typeface="Courier"/>
                <a:sym typeface="Courier"/>
              </a:rPr>
              <a:t>init</a:t>
            </a:r>
            <a:r>
              <a:rPr lang="en-US" sz="2800" dirty="0">
                <a:latin typeface="Courier"/>
                <a:ea typeface="Courier"/>
                <a:cs typeface="Courier"/>
                <a:sym typeface="Courier"/>
              </a:rPr>
              <a:t> </a:t>
            </a:r>
            <a:endParaRPr dirty="0"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 dirty="0">
                <a:latin typeface="Courier"/>
                <a:ea typeface="Courier"/>
                <a:cs typeface="Courier"/>
                <a:sym typeface="Courier"/>
              </a:rPr>
              <a:t>for </a:t>
            </a:r>
            <a:r>
              <a:rPr lang="en-US" sz="2800" dirty="0" err="1">
                <a:latin typeface="Courier"/>
                <a:ea typeface="Courier"/>
                <a:cs typeface="Courier"/>
                <a:sym typeface="Courier"/>
              </a:rPr>
              <a:t>iter</a:t>
            </a:r>
            <a:r>
              <a:rPr lang="en-US" sz="2800" dirty="0">
                <a:latin typeface="Courier"/>
                <a:ea typeface="Courier"/>
                <a:cs typeface="Courier"/>
                <a:sym typeface="Courier"/>
              </a:rPr>
              <a:t> = 1, 2, …</a:t>
            </a:r>
            <a:endParaRPr dirty="0"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/>
          </a:p>
        </p:txBody>
      </p:sp>
      <p:pic>
        <p:nvPicPr>
          <p:cNvPr id="264" name="Google Shape;264;p15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7991" y="1784958"/>
            <a:ext cx="368474" cy="25052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 txBox="1"/>
          <p:nvPr/>
        </p:nvSpPr>
        <p:spPr>
          <a:xfrm>
            <a:off x="1066800" y="4419600"/>
            <a:ext cx="10744200" cy="22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marR="0" lvl="0" indent="-342882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</a:pPr>
            <a:r>
              <a:rPr lang="en-US" sz="3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: learning rate --- tweaking parameter that needs to be chosen carefully</a:t>
            </a:r>
            <a:endParaRPr dirty="0"/>
          </a:p>
          <a:p>
            <a:pPr marL="742913" marR="0" lvl="1" indent="-10793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5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0359" y="4629024"/>
            <a:ext cx="2794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3850" y="2971800"/>
            <a:ext cx="3924300" cy="46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2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Batch Gradient Ascent on the Log Likelihood Objective</a:t>
            </a:r>
            <a:endParaRPr sz="3200" dirty="0"/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6"/>
          <p:cNvSpPr/>
          <p:nvPr/>
        </p:nvSpPr>
        <p:spPr>
          <a:xfrm rot="-5400000">
            <a:off x="7901160" y="549535"/>
            <a:ext cx="342900" cy="3953219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3800" y="2920908"/>
            <a:ext cx="8890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 txBox="1">
            <a:spLocks noGrp="1"/>
          </p:cNvSpPr>
          <p:nvPr>
            <p:ph type="body" idx="1"/>
          </p:nvPr>
        </p:nvSpPr>
        <p:spPr>
          <a:xfrm>
            <a:off x="2819400" y="3962400"/>
            <a:ext cx="6324600" cy="2260599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278" name="Google Shape;278;p16" descr="latex-image-1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7200" y="4114800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7574" y="5275547"/>
            <a:ext cx="5429226" cy="744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850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Stochastic Gradient Ascent on the Log Likelihood Objective</a:t>
            </a:r>
            <a:endParaRPr sz="3200" dirty="0"/>
          </a:p>
        </p:txBody>
      </p:sp>
      <p:pic>
        <p:nvPicPr>
          <p:cNvPr id="299" name="Google Shape;29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8"/>
          <p:cNvSpPr txBox="1">
            <a:spLocks noGrp="1"/>
          </p:cNvSpPr>
          <p:nvPr>
            <p:ph type="body" idx="1"/>
          </p:nvPr>
        </p:nvSpPr>
        <p:spPr>
          <a:xfrm>
            <a:off x="2667000" y="3657600"/>
            <a:ext cx="6629400" cy="25146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latin typeface="Courier"/>
                <a:ea typeface="Courier"/>
                <a:cs typeface="Courier"/>
                <a:sym typeface="Courier"/>
              </a:rPr>
              <a:t>pick random j</a:t>
            </a:r>
            <a:endParaRPr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301" name="Google Shape;301;p18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9232" y="3842327"/>
            <a:ext cx="288636" cy="19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5200" y="5339877"/>
            <a:ext cx="5436859" cy="45132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once gradient on one training example has been computed, might as well incorporate before computing next one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53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Mini-Batch Gradient Ascent on the Log Likelihood Objective</a:t>
            </a:r>
            <a:endParaRPr sz="3200" dirty="0"/>
          </a:p>
        </p:txBody>
      </p:sp>
      <p:pic>
        <p:nvPicPr>
          <p:cNvPr id="309" name="Google Shape;3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9"/>
          <p:cNvSpPr txBox="1">
            <a:spLocks noGrp="1"/>
          </p:cNvSpPr>
          <p:nvPr>
            <p:ph type="body" idx="1"/>
          </p:nvPr>
        </p:nvSpPr>
        <p:spPr>
          <a:xfrm>
            <a:off x="2667000" y="3657600"/>
            <a:ext cx="8763000" cy="25146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latin typeface="Courier"/>
                <a:ea typeface="Courier"/>
                <a:cs typeface="Courier"/>
                <a:sym typeface="Courier"/>
              </a:rPr>
              <a:t>pick random subset of training examples J</a:t>
            </a:r>
            <a:endParaRPr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311" name="Google Shape;311;p19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9232" y="3842327"/>
            <a:ext cx="288636" cy="1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gradient over small set of training examples (=mini-batch) can be computed in parallel, might as well do that instead of a single one</a:t>
            </a:r>
            <a:endParaRPr/>
          </a:p>
        </p:txBody>
      </p:sp>
      <p:pic>
        <p:nvPicPr>
          <p:cNvPr id="313" name="Google Shape;31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0924" y="5257800"/>
            <a:ext cx="5486476" cy="791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1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What will gradient ascent do in multi-class logistic regression?</a:t>
            </a:r>
            <a:endParaRPr sz="3200" dirty="0"/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192053"/>
            <a:ext cx="4800600" cy="112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1447800"/>
            <a:ext cx="5429226" cy="7442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 txBox="1"/>
          <p:nvPr/>
        </p:nvSpPr>
        <p:spPr>
          <a:xfrm>
            <a:off x="966355" y="4119988"/>
            <a:ext cx="2362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adds f to the correct class weights</a:t>
            </a:r>
            <a:endParaRPr/>
          </a:p>
        </p:txBody>
      </p:sp>
      <p:sp>
        <p:nvSpPr>
          <p:cNvPr id="288" name="Google Shape;288;p17"/>
          <p:cNvSpPr txBox="1"/>
          <p:nvPr/>
        </p:nvSpPr>
        <p:spPr>
          <a:xfrm>
            <a:off x="3314700" y="5033199"/>
            <a:ext cx="190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y’ weights:</a:t>
            </a:r>
            <a:endParaRPr/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2756" y="3541121"/>
            <a:ext cx="4991100" cy="81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4901" y="4989731"/>
            <a:ext cx="29146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4901" y="5794472"/>
            <a:ext cx="1809397" cy="26645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6918654" y="5564972"/>
            <a:ext cx="4762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subtracts f from y’ weights in proportion to the probability current weights give to y’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3300" y="4416104"/>
            <a:ext cx="3676650" cy="499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80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Neural Networks</a:t>
            </a:r>
            <a:endParaRPr/>
          </a:p>
        </p:txBody>
      </p:sp>
      <p:pic>
        <p:nvPicPr>
          <p:cNvPr id="325" name="Google Shape;325;p21" descr="NeuralNets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1447800"/>
            <a:ext cx="6532779" cy="4751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634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Multi-class Logistic Regression</a:t>
            </a:r>
            <a:endParaRPr/>
          </a:p>
        </p:txBody>
      </p:sp>
      <p:sp>
        <p:nvSpPr>
          <p:cNvPr id="331" name="Google Shape;331;p22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= special case of neural network</a:t>
            </a:r>
            <a:endParaRPr/>
          </a:p>
        </p:txBody>
      </p:sp>
      <p:sp>
        <p:nvSpPr>
          <p:cNvPr id="332" name="Google Shape;332;p22"/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33" name="Google Shape;333;p22"/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34" name="Google Shape;334;p22"/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35" name="Google Shape;335;p22"/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6" name="Google Shape;336;p22"/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7" name="Google Shape;337;p22"/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8" name="Google Shape;338;p22"/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339" name="Google Shape;339;p22"/>
          <p:cNvCxnSpPr>
            <a:stCxn id="335" idx="6"/>
            <a:endCxn id="332" idx="2"/>
          </p:cNvCxnSpPr>
          <p:nvPr/>
        </p:nvCxnSpPr>
        <p:spPr>
          <a:xfrm>
            <a:off x="3254632" y="2590800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0" name="Google Shape;340;p22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p22"/>
          <p:cNvCxnSpPr>
            <a:stCxn id="335" idx="6"/>
            <a:endCxn id="334" idx="2"/>
          </p:cNvCxnSpPr>
          <p:nvPr/>
        </p:nvCxnSpPr>
        <p:spPr>
          <a:xfrm>
            <a:off x="3254632" y="2590800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2" name="Google Shape;342;p22"/>
          <p:cNvCxnSpPr>
            <a:stCxn id="336" idx="6"/>
            <a:endCxn id="334" idx="2"/>
          </p:cNvCxnSpPr>
          <p:nvPr/>
        </p:nvCxnSpPr>
        <p:spPr>
          <a:xfrm>
            <a:off x="3254632" y="3327399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3" name="Google Shape;343;p22"/>
          <p:cNvCxnSpPr>
            <a:stCxn id="337" idx="6"/>
          </p:cNvCxnSpPr>
          <p:nvPr/>
        </p:nvCxnSpPr>
        <p:spPr>
          <a:xfrm>
            <a:off x="3254632" y="4063998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4" name="Google Shape;344;p22"/>
          <p:cNvCxnSpPr>
            <a:stCxn id="338" idx="6"/>
            <a:endCxn id="334" idx="2"/>
          </p:cNvCxnSpPr>
          <p:nvPr/>
        </p:nvCxnSpPr>
        <p:spPr>
          <a:xfrm rot="10800000" flipH="1">
            <a:off x="3254632" y="4802984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5" name="Google Shape;345;p22"/>
          <p:cNvCxnSpPr>
            <a:stCxn id="335" idx="6"/>
            <a:endCxn id="333" idx="2"/>
          </p:cNvCxnSpPr>
          <p:nvPr/>
        </p:nvCxnSpPr>
        <p:spPr>
          <a:xfrm>
            <a:off x="3254632" y="2590800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6" name="Google Shape;346;p22"/>
          <p:cNvCxnSpPr>
            <a:stCxn id="337" idx="6"/>
            <a:endCxn id="333" idx="2"/>
          </p:cNvCxnSpPr>
          <p:nvPr/>
        </p:nvCxnSpPr>
        <p:spPr>
          <a:xfrm rot="10800000" flipH="1">
            <a:off x="3254632" y="3913998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7" name="Google Shape;347;p22"/>
          <p:cNvCxnSpPr>
            <a:stCxn id="337" idx="6"/>
            <a:endCxn id="332" idx="2"/>
          </p:cNvCxnSpPr>
          <p:nvPr/>
        </p:nvCxnSpPr>
        <p:spPr>
          <a:xfrm rot="10800000" flipH="1">
            <a:off x="3254632" y="3022698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22"/>
          <p:cNvCxnSpPr>
            <a:stCxn id="336" idx="6"/>
            <a:endCxn id="332" idx="2"/>
          </p:cNvCxnSpPr>
          <p:nvPr/>
        </p:nvCxnSpPr>
        <p:spPr>
          <a:xfrm rot="10800000" flipH="1">
            <a:off x="3254632" y="3022599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22"/>
          <p:cNvCxnSpPr>
            <a:stCxn id="336" idx="6"/>
            <a:endCxn id="333" idx="2"/>
          </p:cNvCxnSpPr>
          <p:nvPr/>
        </p:nvCxnSpPr>
        <p:spPr>
          <a:xfrm>
            <a:off x="3254632" y="3327399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0" name="Google Shape;350;p22"/>
          <p:cNvCxnSpPr>
            <a:stCxn id="338" idx="6"/>
            <a:endCxn id="333" idx="2"/>
          </p:cNvCxnSpPr>
          <p:nvPr/>
        </p:nvCxnSpPr>
        <p:spPr>
          <a:xfrm rot="10800000" flipH="1">
            <a:off x="3254632" y="3914084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1" name="Google Shape;351;p22"/>
          <p:cNvCxnSpPr>
            <a:stCxn id="338" idx="6"/>
            <a:endCxn id="332" idx="2"/>
          </p:cNvCxnSpPr>
          <p:nvPr/>
        </p:nvCxnSpPr>
        <p:spPr>
          <a:xfrm rot="10800000" flipH="1">
            <a:off x="3254632" y="3022484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2" name="Google Shape;352;p22"/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22"/>
          <p:cNvCxnSpPr>
            <a:stCxn id="332" idx="6"/>
          </p:cNvCxnSpPr>
          <p:nvPr/>
        </p:nvCxnSpPr>
        <p:spPr>
          <a:xfrm>
            <a:off x="5312032" y="302260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4" name="Google Shape;354;p22"/>
          <p:cNvCxnSpPr>
            <a:stCxn id="333" idx="6"/>
            <a:endCxn id="352" idx="1"/>
          </p:cNvCxnSpPr>
          <p:nvPr/>
        </p:nvCxnSpPr>
        <p:spPr>
          <a:xfrm>
            <a:off x="5312032" y="391398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5" name="Google Shape;355;p22"/>
          <p:cNvCxnSpPr/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6" name="Google Shape;356;p22"/>
          <p:cNvCxnSpPr/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7" name="Google Shape;357;p22"/>
          <p:cNvCxnSpPr/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8" name="Google Shape;358;p22"/>
          <p:cNvCxnSpPr/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9" name="Google Shape;359;p22"/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360" name="Google Shape;36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2988" y="2794701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6032" y="370007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6032" y="4545816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787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Separable Case: Probabilistic Decision – Clear Preference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7ED1EC-78CA-734D-A675-08A5C150C3AA}"/>
              </a:ext>
            </a:extLst>
          </p:cNvPr>
          <p:cNvGrpSpPr/>
          <p:nvPr/>
        </p:nvGrpSpPr>
        <p:grpSpPr>
          <a:xfrm>
            <a:off x="457200" y="2163907"/>
            <a:ext cx="4876800" cy="3801754"/>
            <a:chOff x="457200" y="2163907"/>
            <a:chExt cx="4876800" cy="3801754"/>
          </a:xfrm>
        </p:grpSpPr>
        <p:graphicFrame>
          <p:nvGraphicFramePr>
            <p:cNvPr id="1384452" name="Object 4"/>
            <p:cNvGraphicFramePr>
              <a:graphicFrameLocks noChangeAspect="1"/>
            </p:cNvGraphicFramePr>
            <p:nvPr/>
          </p:nvGraphicFramePr>
          <p:xfrm>
            <a:off x="457200" y="2163907"/>
            <a:ext cx="4876800" cy="3801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1" name="Photo Editor Photo" r:id="rId4" imgW="4753639" imgH="3704762" progId="MSPhotoEd.3">
                    <p:embed/>
                  </p:oleObj>
                </mc:Choice>
                <mc:Fallback>
                  <p:oleObj name="Photo Editor Photo" r:id="rId4" imgW="4753639" imgH="3704762" progId="MSPhotoEd.3">
                    <p:embed/>
                    <p:pic>
                      <p:nvPicPr>
                        <p:cNvPr id="138445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CCCCCC"/>
                            </a:clrFrom>
                            <a:clrTo>
                              <a:srgbClr val="CCCCCC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2163907"/>
                          <a:ext cx="4876800" cy="38017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9ABB56-1573-1048-84BE-5BDA1BE2CB50}"/>
                </a:ext>
              </a:extLst>
            </p:cNvPr>
            <p:cNvSpPr/>
            <p:nvPr/>
          </p:nvSpPr>
          <p:spPr>
            <a:xfrm>
              <a:off x="3581400" y="4495800"/>
              <a:ext cx="198119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377CD3-4608-124B-835B-F51EBC057A09}"/>
              </a:ext>
            </a:extLst>
          </p:cNvPr>
          <p:cNvSpPr/>
          <p:nvPr/>
        </p:nvSpPr>
        <p:spPr>
          <a:xfrm>
            <a:off x="3733800" y="4648200"/>
            <a:ext cx="19811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3A916C-752A-0041-8701-6C704CD82721}"/>
              </a:ext>
            </a:extLst>
          </p:cNvPr>
          <p:cNvGrpSpPr/>
          <p:nvPr/>
        </p:nvGrpSpPr>
        <p:grpSpPr>
          <a:xfrm>
            <a:off x="609600" y="2316307"/>
            <a:ext cx="4876800" cy="3801754"/>
            <a:chOff x="457200" y="2163907"/>
            <a:chExt cx="4876800" cy="3801754"/>
          </a:xfrm>
        </p:grpSpPr>
        <p:graphicFrame>
          <p:nvGraphicFramePr>
            <p:cNvPr id="21" name="Object 4">
              <a:extLst>
                <a:ext uri="{FF2B5EF4-FFF2-40B4-BE49-F238E27FC236}">
                  <a16:creationId xmlns:a16="http://schemas.microsoft.com/office/drawing/2014/main" id="{92FD2607-B4E7-A243-9E40-2224E41051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7200" y="2163907"/>
            <a:ext cx="4876800" cy="3801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2" name="Photo Editor Photo" r:id="rId6" imgW="4753639" imgH="3704762" progId="MSPhotoEd.3">
                    <p:embed/>
                  </p:oleObj>
                </mc:Choice>
                <mc:Fallback>
                  <p:oleObj name="Photo Editor Photo" r:id="rId6" imgW="4753639" imgH="3704762" progId="MSPhotoEd.3">
                    <p:embed/>
                    <p:pic>
                      <p:nvPicPr>
                        <p:cNvPr id="21" name="Object 4">
                          <a:extLst>
                            <a:ext uri="{FF2B5EF4-FFF2-40B4-BE49-F238E27FC236}">
                              <a16:creationId xmlns:a16="http://schemas.microsoft.com/office/drawing/2014/main" id="{92FD2607-B4E7-A243-9E40-2224E41051F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CCCCCC"/>
                            </a:clrFrom>
                            <a:clrTo>
                              <a:srgbClr val="CCCCCC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2163907"/>
                          <a:ext cx="4876800" cy="38017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978077-BD88-1B4D-8F3D-EAAE308112C3}"/>
                </a:ext>
              </a:extLst>
            </p:cNvPr>
            <p:cNvSpPr/>
            <p:nvPr/>
          </p:nvSpPr>
          <p:spPr>
            <a:xfrm>
              <a:off x="3581400" y="4495800"/>
              <a:ext cx="198119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44F08-292C-C64D-A97F-AC30381CAC9A}"/>
              </a:ext>
            </a:extLst>
          </p:cNvPr>
          <p:cNvGrpSpPr/>
          <p:nvPr/>
        </p:nvGrpSpPr>
        <p:grpSpPr>
          <a:xfrm>
            <a:off x="6477000" y="2370446"/>
            <a:ext cx="4876800" cy="3801754"/>
            <a:chOff x="457200" y="2163907"/>
            <a:chExt cx="4876800" cy="3801754"/>
          </a:xfrm>
        </p:grpSpPr>
        <p:graphicFrame>
          <p:nvGraphicFramePr>
            <p:cNvPr id="24" name="Object 4">
              <a:extLst>
                <a:ext uri="{FF2B5EF4-FFF2-40B4-BE49-F238E27FC236}">
                  <a16:creationId xmlns:a16="http://schemas.microsoft.com/office/drawing/2014/main" id="{A26AD08E-FAC9-674C-8FF6-5D99838AE3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7200" y="2163907"/>
            <a:ext cx="4876800" cy="3801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3" name="Photo Editor Photo" r:id="rId7" imgW="4753639" imgH="3704762" progId="MSPhotoEd.3">
                    <p:embed/>
                  </p:oleObj>
                </mc:Choice>
                <mc:Fallback>
                  <p:oleObj name="Photo Editor Photo" r:id="rId7" imgW="4753639" imgH="3704762" progId="MSPhotoEd.3">
                    <p:embed/>
                    <p:pic>
                      <p:nvPicPr>
                        <p:cNvPr id="24" name="Object 4">
                          <a:extLst>
                            <a:ext uri="{FF2B5EF4-FFF2-40B4-BE49-F238E27FC236}">
                              <a16:creationId xmlns:a16="http://schemas.microsoft.com/office/drawing/2014/main" id="{A26AD08E-FAC9-674C-8FF6-5D99838AE3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CCCCCC"/>
                            </a:clrFrom>
                            <a:clrTo>
                              <a:srgbClr val="CCCCCC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2163907"/>
                          <a:ext cx="4876800" cy="38017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6FA062-52D2-6243-B2EF-6C3082E8F4D6}"/>
                </a:ext>
              </a:extLst>
            </p:cNvPr>
            <p:cNvSpPr/>
            <p:nvPr/>
          </p:nvSpPr>
          <p:spPr>
            <a:xfrm>
              <a:off x="3581400" y="4495800"/>
              <a:ext cx="198119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8AD985-317A-BD44-BA3F-F90FD020624E}"/>
              </a:ext>
            </a:extLst>
          </p:cNvPr>
          <p:cNvCxnSpPr>
            <a:cxnSpLocks/>
          </p:cNvCxnSpPr>
          <p:nvPr/>
        </p:nvCxnSpPr>
        <p:spPr>
          <a:xfrm flipV="1">
            <a:off x="1866900" y="2977187"/>
            <a:ext cx="2438400" cy="228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BDA267-68BB-424E-B34E-065F2A426DE6}"/>
              </a:ext>
            </a:extLst>
          </p:cNvPr>
          <p:cNvCxnSpPr>
            <a:cxnSpLocks/>
          </p:cNvCxnSpPr>
          <p:nvPr/>
        </p:nvCxnSpPr>
        <p:spPr>
          <a:xfrm flipV="1">
            <a:off x="7086600" y="3449493"/>
            <a:ext cx="3733800" cy="15797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80C8AF-A888-D543-89A5-F0B2E4CB075B}"/>
              </a:ext>
            </a:extLst>
          </p:cNvPr>
          <p:cNvSpPr txBox="1"/>
          <p:nvPr/>
        </p:nvSpPr>
        <p:spPr>
          <a:xfrm>
            <a:off x="4100897" y="2593955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1FBA1E-5971-8745-85AC-D2882A276614}"/>
              </a:ext>
            </a:extLst>
          </p:cNvPr>
          <p:cNvCxnSpPr>
            <a:cxnSpLocks/>
          </p:cNvCxnSpPr>
          <p:nvPr/>
        </p:nvCxnSpPr>
        <p:spPr>
          <a:xfrm flipV="1">
            <a:off x="1651447" y="2824787"/>
            <a:ext cx="2438400" cy="228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969804-2811-4847-AD43-1BB3DA1922DE}"/>
              </a:ext>
            </a:extLst>
          </p:cNvPr>
          <p:cNvCxnSpPr>
            <a:cxnSpLocks/>
          </p:cNvCxnSpPr>
          <p:nvPr/>
        </p:nvCxnSpPr>
        <p:spPr>
          <a:xfrm flipV="1">
            <a:off x="2110740" y="3124200"/>
            <a:ext cx="2438400" cy="228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0600C48-E59D-3042-9F13-C10A5B446AAE}"/>
              </a:ext>
            </a:extLst>
          </p:cNvPr>
          <p:cNvSpPr txBox="1"/>
          <p:nvPr/>
        </p:nvSpPr>
        <p:spPr>
          <a:xfrm>
            <a:off x="4447984" y="2967335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1B94D8-614A-9D45-963B-189573DE1630}"/>
              </a:ext>
            </a:extLst>
          </p:cNvPr>
          <p:cNvSpPr txBox="1"/>
          <p:nvPr/>
        </p:nvSpPr>
        <p:spPr>
          <a:xfrm>
            <a:off x="3621506" y="2294542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077CC2-F265-F946-9580-71459AF292A5}"/>
              </a:ext>
            </a:extLst>
          </p:cNvPr>
          <p:cNvCxnSpPr>
            <a:cxnSpLocks/>
          </p:cNvCxnSpPr>
          <p:nvPr/>
        </p:nvCxnSpPr>
        <p:spPr>
          <a:xfrm flipV="1">
            <a:off x="7353300" y="3683480"/>
            <a:ext cx="3733800" cy="15797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2D86B0-24E1-1348-9974-654FE9E4E770}"/>
              </a:ext>
            </a:extLst>
          </p:cNvPr>
          <p:cNvCxnSpPr>
            <a:cxnSpLocks/>
          </p:cNvCxnSpPr>
          <p:nvPr/>
        </p:nvCxnSpPr>
        <p:spPr>
          <a:xfrm flipV="1">
            <a:off x="6957060" y="3161058"/>
            <a:ext cx="3733800" cy="15797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8D73D46-A55A-3D40-B633-D2235B03B14E}"/>
              </a:ext>
            </a:extLst>
          </p:cNvPr>
          <p:cNvSpPr txBox="1"/>
          <p:nvPr/>
        </p:nvSpPr>
        <p:spPr>
          <a:xfrm>
            <a:off x="10658243" y="3079267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A33DD-C0D8-234E-810C-749E285B35ED}"/>
              </a:ext>
            </a:extLst>
          </p:cNvPr>
          <p:cNvSpPr txBox="1"/>
          <p:nvPr/>
        </p:nvSpPr>
        <p:spPr>
          <a:xfrm>
            <a:off x="11005330" y="3452647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5F8451-127E-554E-96E7-D566620C379F}"/>
              </a:ext>
            </a:extLst>
          </p:cNvPr>
          <p:cNvSpPr txBox="1"/>
          <p:nvPr/>
        </p:nvSpPr>
        <p:spPr>
          <a:xfrm>
            <a:off x="10178852" y="2779854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4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</a:t>
            </a:r>
          </a:p>
        </p:txBody>
      </p:sp>
    </p:spTree>
    <p:extLst>
      <p:ext uri="{BB962C8B-B14F-4D97-AF65-F5344CB8AC3E}">
        <p14:creationId xmlns:p14="http://schemas.microsoft.com/office/powerpoint/2010/main" val="22790203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369" name="Google Shape;369;p23"/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70" name="Google Shape;370;p23"/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71" name="Google Shape;371;p23"/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72" name="Google Shape;372;p23"/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3" name="Google Shape;373;p23"/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4" name="Google Shape;374;p23"/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5" name="Google Shape;375;p23"/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376" name="Google Shape;376;p23"/>
          <p:cNvCxnSpPr>
            <a:stCxn id="372" idx="6"/>
            <a:endCxn id="369" idx="2"/>
          </p:cNvCxnSpPr>
          <p:nvPr/>
        </p:nvCxnSpPr>
        <p:spPr>
          <a:xfrm>
            <a:off x="3254632" y="2590800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7" name="Google Shape;377;p23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23"/>
          <p:cNvCxnSpPr>
            <a:stCxn id="372" idx="6"/>
            <a:endCxn id="371" idx="2"/>
          </p:cNvCxnSpPr>
          <p:nvPr/>
        </p:nvCxnSpPr>
        <p:spPr>
          <a:xfrm>
            <a:off x="3254632" y="2590800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9" name="Google Shape;379;p23"/>
          <p:cNvCxnSpPr>
            <a:stCxn id="373" idx="6"/>
            <a:endCxn id="371" idx="2"/>
          </p:cNvCxnSpPr>
          <p:nvPr/>
        </p:nvCxnSpPr>
        <p:spPr>
          <a:xfrm>
            <a:off x="3254632" y="3327399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0" name="Google Shape;380;p23"/>
          <p:cNvCxnSpPr>
            <a:stCxn id="374" idx="6"/>
          </p:cNvCxnSpPr>
          <p:nvPr/>
        </p:nvCxnSpPr>
        <p:spPr>
          <a:xfrm>
            <a:off x="3254632" y="4063998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1" name="Google Shape;381;p23"/>
          <p:cNvCxnSpPr>
            <a:stCxn id="375" idx="6"/>
            <a:endCxn id="371" idx="2"/>
          </p:cNvCxnSpPr>
          <p:nvPr/>
        </p:nvCxnSpPr>
        <p:spPr>
          <a:xfrm rot="10800000" flipH="1">
            <a:off x="3254632" y="4802984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2" name="Google Shape;382;p23"/>
          <p:cNvCxnSpPr>
            <a:stCxn id="372" idx="6"/>
            <a:endCxn id="370" idx="2"/>
          </p:cNvCxnSpPr>
          <p:nvPr/>
        </p:nvCxnSpPr>
        <p:spPr>
          <a:xfrm>
            <a:off x="3254632" y="2590800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3" name="Google Shape;383;p23"/>
          <p:cNvCxnSpPr>
            <a:stCxn id="374" idx="6"/>
            <a:endCxn id="370" idx="2"/>
          </p:cNvCxnSpPr>
          <p:nvPr/>
        </p:nvCxnSpPr>
        <p:spPr>
          <a:xfrm rot="10800000" flipH="1">
            <a:off x="3254632" y="3913998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4" name="Google Shape;384;p23"/>
          <p:cNvCxnSpPr>
            <a:stCxn id="374" idx="6"/>
            <a:endCxn id="369" idx="2"/>
          </p:cNvCxnSpPr>
          <p:nvPr/>
        </p:nvCxnSpPr>
        <p:spPr>
          <a:xfrm rot="10800000" flipH="1">
            <a:off x="3254632" y="3022698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5" name="Google Shape;385;p23"/>
          <p:cNvCxnSpPr>
            <a:stCxn id="373" idx="6"/>
            <a:endCxn id="369" idx="2"/>
          </p:cNvCxnSpPr>
          <p:nvPr/>
        </p:nvCxnSpPr>
        <p:spPr>
          <a:xfrm rot="10800000" flipH="1">
            <a:off x="3254632" y="3022599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6" name="Google Shape;386;p23"/>
          <p:cNvCxnSpPr>
            <a:stCxn id="373" idx="6"/>
            <a:endCxn id="370" idx="2"/>
          </p:cNvCxnSpPr>
          <p:nvPr/>
        </p:nvCxnSpPr>
        <p:spPr>
          <a:xfrm>
            <a:off x="3254632" y="3327399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7" name="Google Shape;387;p23"/>
          <p:cNvCxnSpPr>
            <a:stCxn id="375" idx="6"/>
            <a:endCxn id="370" idx="2"/>
          </p:cNvCxnSpPr>
          <p:nvPr/>
        </p:nvCxnSpPr>
        <p:spPr>
          <a:xfrm rot="10800000" flipH="1">
            <a:off x="3254632" y="3914084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8" name="Google Shape;388;p23"/>
          <p:cNvCxnSpPr>
            <a:stCxn id="375" idx="6"/>
            <a:endCxn id="369" idx="2"/>
          </p:cNvCxnSpPr>
          <p:nvPr/>
        </p:nvCxnSpPr>
        <p:spPr>
          <a:xfrm rot="10800000" flipH="1">
            <a:off x="3254632" y="3022484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9" name="Google Shape;389;p23"/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0" name="Google Shape;390;p23"/>
          <p:cNvCxnSpPr>
            <a:stCxn id="369" idx="6"/>
          </p:cNvCxnSpPr>
          <p:nvPr/>
        </p:nvCxnSpPr>
        <p:spPr>
          <a:xfrm>
            <a:off x="5312032" y="302260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1" name="Google Shape;391;p23"/>
          <p:cNvCxnSpPr>
            <a:stCxn id="370" idx="6"/>
            <a:endCxn id="389" idx="1"/>
          </p:cNvCxnSpPr>
          <p:nvPr/>
        </p:nvCxnSpPr>
        <p:spPr>
          <a:xfrm>
            <a:off x="5312032" y="391398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2" name="Google Shape;392;p23"/>
          <p:cNvCxnSpPr/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3" name="Google Shape;393;p23"/>
          <p:cNvCxnSpPr/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4" name="Google Shape;394;p23"/>
          <p:cNvCxnSpPr/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5" name="Google Shape;395;p23"/>
          <p:cNvCxnSpPr/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96" name="Google Shape;396;p23"/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397" name="Google Shape;3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2988" y="2794701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6032" y="370007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6032" y="4545816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3"/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2404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4"/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0" name="Google Shape;410;p24"/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2" name="Google Shape;412;p24"/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413" name="Google Shape;413;p24"/>
          <p:cNvCxnSpPr>
            <a:stCxn id="409" idx="6"/>
            <a:endCxn id="406" idx="2"/>
          </p:cNvCxnSpPr>
          <p:nvPr/>
        </p:nvCxnSpPr>
        <p:spPr>
          <a:xfrm>
            <a:off x="7674232" y="1983584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4" name="Google Shape;414;p24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24"/>
          <p:cNvCxnSpPr>
            <a:stCxn id="409" idx="6"/>
            <a:endCxn id="408" idx="2"/>
          </p:cNvCxnSpPr>
          <p:nvPr/>
        </p:nvCxnSpPr>
        <p:spPr>
          <a:xfrm>
            <a:off x="7674232" y="1983584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6" name="Google Shape;416;p24"/>
          <p:cNvCxnSpPr>
            <a:stCxn id="410" idx="6"/>
            <a:endCxn id="408" idx="2"/>
          </p:cNvCxnSpPr>
          <p:nvPr/>
        </p:nvCxnSpPr>
        <p:spPr>
          <a:xfrm>
            <a:off x="7674232" y="2720183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7" name="Google Shape;417;p24"/>
          <p:cNvCxnSpPr>
            <a:stCxn id="411" idx="6"/>
          </p:cNvCxnSpPr>
          <p:nvPr/>
        </p:nvCxnSpPr>
        <p:spPr>
          <a:xfrm>
            <a:off x="7674232" y="3456782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8" name="Google Shape;418;p24"/>
          <p:cNvCxnSpPr>
            <a:stCxn id="412" idx="6"/>
            <a:endCxn id="408" idx="2"/>
          </p:cNvCxnSpPr>
          <p:nvPr/>
        </p:nvCxnSpPr>
        <p:spPr>
          <a:xfrm rot="10800000" flipH="1">
            <a:off x="7674232" y="4195768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9" name="Google Shape;419;p24"/>
          <p:cNvCxnSpPr>
            <a:stCxn id="409" idx="6"/>
            <a:endCxn id="407" idx="2"/>
          </p:cNvCxnSpPr>
          <p:nvPr/>
        </p:nvCxnSpPr>
        <p:spPr>
          <a:xfrm>
            <a:off x="7674232" y="1983584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0" name="Google Shape;420;p24"/>
          <p:cNvCxnSpPr>
            <a:stCxn id="411" idx="6"/>
            <a:endCxn id="407" idx="2"/>
          </p:cNvCxnSpPr>
          <p:nvPr/>
        </p:nvCxnSpPr>
        <p:spPr>
          <a:xfrm rot="10800000" flipH="1">
            <a:off x="7674232" y="3306782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1" name="Google Shape;421;p24"/>
          <p:cNvCxnSpPr>
            <a:stCxn id="411" idx="6"/>
            <a:endCxn id="406" idx="2"/>
          </p:cNvCxnSpPr>
          <p:nvPr/>
        </p:nvCxnSpPr>
        <p:spPr>
          <a:xfrm rot="10800000" flipH="1">
            <a:off x="7674232" y="2415482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2" name="Google Shape;422;p24"/>
          <p:cNvCxnSpPr>
            <a:stCxn id="410" idx="6"/>
            <a:endCxn id="406" idx="2"/>
          </p:cNvCxnSpPr>
          <p:nvPr/>
        </p:nvCxnSpPr>
        <p:spPr>
          <a:xfrm rot="10800000" flipH="1">
            <a:off x="7674232" y="2415383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3" name="Google Shape;423;p24"/>
          <p:cNvCxnSpPr>
            <a:stCxn id="410" idx="6"/>
            <a:endCxn id="407" idx="2"/>
          </p:cNvCxnSpPr>
          <p:nvPr/>
        </p:nvCxnSpPr>
        <p:spPr>
          <a:xfrm>
            <a:off x="7674232" y="2720183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4" name="Google Shape;424;p24"/>
          <p:cNvCxnSpPr>
            <a:stCxn id="412" idx="6"/>
            <a:endCxn id="407" idx="2"/>
          </p:cNvCxnSpPr>
          <p:nvPr/>
        </p:nvCxnSpPr>
        <p:spPr>
          <a:xfrm rot="10800000" flipH="1">
            <a:off x="7674232" y="3306868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5" name="Google Shape;425;p24"/>
          <p:cNvCxnSpPr>
            <a:stCxn id="412" idx="6"/>
            <a:endCxn id="406" idx="2"/>
          </p:cNvCxnSpPr>
          <p:nvPr/>
        </p:nvCxnSpPr>
        <p:spPr>
          <a:xfrm rot="10800000" flipH="1">
            <a:off x="7674232" y="2415268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6" name="Google Shape;426;p24"/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7" name="Google Shape;427;p24"/>
          <p:cNvCxnSpPr>
            <a:stCxn id="406" idx="6"/>
          </p:cNvCxnSpPr>
          <p:nvPr/>
        </p:nvCxnSpPr>
        <p:spPr>
          <a:xfrm>
            <a:off x="9731632" y="241538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8" name="Google Shape;428;p24"/>
          <p:cNvCxnSpPr>
            <a:stCxn id="407" idx="6"/>
            <a:endCxn id="426" idx="1"/>
          </p:cNvCxnSpPr>
          <p:nvPr/>
        </p:nvCxnSpPr>
        <p:spPr>
          <a:xfrm>
            <a:off x="9731632" y="330676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9" name="Google Shape;429;p24"/>
          <p:cNvCxnSpPr/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0" name="Google Shape;430;p24"/>
          <p:cNvCxnSpPr/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1" name="Google Shape;431;p24"/>
          <p:cNvCxnSpPr/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2" name="Google Shape;432;p24"/>
          <p:cNvCxnSpPr/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3" name="Google Shape;433;p24"/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434" name="Google Shape;43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2588" y="218748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5632" y="3092859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5632" y="3938600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4"/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38" name="Google Shape;438;p24"/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4"/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4"/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4"/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4"/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48" name="Google Shape;448;p24"/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4"/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4"/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4"/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4"/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4"/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458" name="Google Shape;45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9422" y="1791880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7211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9179" y="3300221"/>
            <a:ext cx="372778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24641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36286" y="7168346"/>
            <a:ext cx="537661" cy="3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75885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65" y="1817269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19467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47260" y="3291039"/>
            <a:ext cx="338889" cy="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024127" y="7113842"/>
            <a:ext cx="394285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72967" y="7086600"/>
            <a:ext cx="433714" cy="37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248400" y="7121010"/>
            <a:ext cx="394285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200742" y="2286104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93513" y="3199165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98838" y="4073494"/>
            <a:ext cx="554762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319869"/>
            <a:ext cx="490130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486400" y="2639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510905" y="1877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477153" y="4739771"/>
            <a:ext cx="471835" cy="235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24"/>
          <p:cNvCxnSpPr>
            <a:stCxn id="438" idx="6"/>
            <a:endCxn id="443" idx="2"/>
          </p:cNvCxnSpPr>
          <p:nvPr/>
        </p:nvCxnSpPr>
        <p:spPr>
          <a:xfrm rot="10800000" flipH="1">
            <a:off x="762000" y="1981184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8" name="Google Shape;478;p24"/>
          <p:cNvCxnSpPr>
            <a:stCxn id="438" idx="6"/>
            <a:endCxn id="444" idx="2"/>
          </p:cNvCxnSpPr>
          <p:nvPr/>
        </p:nvCxnSpPr>
        <p:spPr>
          <a:xfrm>
            <a:off x="762000" y="1983584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9" name="Google Shape;479;p24"/>
          <p:cNvCxnSpPr>
            <a:stCxn id="438" idx="6"/>
            <a:endCxn id="445" idx="2"/>
          </p:cNvCxnSpPr>
          <p:nvPr/>
        </p:nvCxnSpPr>
        <p:spPr>
          <a:xfrm>
            <a:off x="762000" y="1983584"/>
            <a:ext cx="1066800" cy="147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0" name="Google Shape;480;p24"/>
          <p:cNvCxnSpPr>
            <a:stCxn id="438" idx="6"/>
            <a:endCxn id="4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1" name="Google Shape;481;p24"/>
          <p:cNvCxnSpPr>
            <a:stCxn id="439" idx="6"/>
            <a:endCxn id="443" idx="2"/>
          </p:cNvCxnSpPr>
          <p:nvPr/>
        </p:nvCxnSpPr>
        <p:spPr>
          <a:xfrm rot="10800000" flipH="1">
            <a:off x="762000" y="1981283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2" name="Google Shape;482;p24"/>
          <p:cNvCxnSpPr>
            <a:stCxn id="439" idx="6"/>
            <a:endCxn id="446" idx="2"/>
          </p:cNvCxnSpPr>
          <p:nvPr/>
        </p:nvCxnSpPr>
        <p:spPr>
          <a:xfrm>
            <a:off x="762000" y="2720183"/>
            <a:ext cx="1066800" cy="208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3" name="Google Shape;483;p24"/>
          <p:cNvCxnSpPr>
            <a:stCxn id="440" idx="6"/>
            <a:endCxn id="445" idx="2"/>
          </p:cNvCxnSpPr>
          <p:nvPr/>
        </p:nvCxnSpPr>
        <p:spPr>
          <a:xfrm rot="10800000" flipH="1">
            <a:off x="762000" y="3454382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4" name="Google Shape;484;p24"/>
          <p:cNvCxnSpPr>
            <a:stCxn id="439" idx="6"/>
            <a:endCxn id="444" idx="2"/>
          </p:cNvCxnSpPr>
          <p:nvPr/>
        </p:nvCxnSpPr>
        <p:spPr>
          <a:xfrm rot="10800000" flipH="1">
            <a:off x="762000" y="2717783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5" name="Google Shape;485;p24"/>
          <p:cNvCxnSpPr>
            <a:stCxn id="439" idx="6"/>
            <a:endCxn id="445" idx="2"/>
          </p:cNvCxnSpPr>
          <p:nvPr/>
        </p:nvCxnSpPr>
        <p:spPr>
          <a:xfrm>
            <a:off x="762000" y="2720183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6" name="Google Shape;486;p24"/>
          <p:cNvCxnSpPr>
            <a:stCxn id="440" idx="6"/>
            <a:endCxn id="446" idx="2"/>
          </p:cNvCxnSpPr>
          <p:nvPr/>
        </p:nvCxnSpPr>
        <p:spPr>
          <a:xfrm>
            <a:off x="762000" y="3456782"/>
            <a:ext cx="1066800" cy="134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7" name="Google Shape;487;p24"/>
          <p:cNvCxnSpPr>
            <a:stCxn id="440" idx="6"/>
            <a:endCxn id="444" idx="2"/>
          </p:cNvCxnSpPr>
          <p:nvPr/>
        </p:nvCxnSpPr>
        <p:spPr>
          <a:xfrm rot="10800000" flipH="1">
            <a:off x="762000" y="2717882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8" name="Google Shape;488;p24"/>
          <p:cNvCxnSpPr>
            <a:stCxn id="440" idx="6"/>
            <a:endCxn id="443" idx="2"/>
          </p:cNvCxnSpPr>
          <p:nvPr/>
        </p:nvCxnSpPr>
        <p:spPr>
          <a:xfrm rot="10800000" flipH="1">
            <a:off x="762000" y="1981082"/>
            <a:ext cx="1066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9" name="Google Shape;489;p24"/>
          <p:cNvCxnSpPr>
            <a:stCxn id="441" idx="6"/>
            <a:endCxn id="443" idx="2"/>
          </p:cNvCxnSpPr>
          <p:nvPr/>
        </p:nvCxnSpPr>
        <p:spPr>
          <a:xfrm rot="10800000" flipH="1">
            <a:off x="762000" y="1981168"/>
            <a:ext cx="1066800" cy="282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0" name="Google Shape;490;p24"/>
          <p:cNvCxnSpPr>
            <a:stCxn id="441" idx="6"/>
            <a:endCxn id="444" idx="2"/>
          </p:cNvCxnSpPr>
          <p:nvPr/>
        </p:nvCxnSpPr>
        <p:spPr>
          <a:xfrm rot="10800000" flipH="1">
            <a:off x="762000" y="2717668"/>
            <a:ext cx="1066800" cy="208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1" name="Google Shape;491;p24"/>
          <p:cNvCxnSpPr>
            <a:stCxn id="441" idx="6"/>
            <a:endCxn id="445" idx="2"/>
          </p:cNvCxnSpPr>
          <p:nvPr/>
        </p:nvCxnSpPr>
        <p:spPr>
          <a:xfrm rot="10800000" flipH="1">
            <a:off x="762000" y="3454468"/>
            <a:ext cx="1066800" cy="135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2" name="Google Shape;492;p24"/>
          <p:cNvCxnSpPr>
            <a:stCxn id="441" idx="6"/>
            <a:endCxn id="446" idx="2"/>
          </p:cNvCxnSpPr>
          <p:nvPr/>
        </p:nvCxnSpPr>
        <p:spPr>
          <a:xfrm rot="10800000" flipH="1">
            <a:off x="762000" y="4802968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3" name="Google Shape;493;p24"/>
          <p:cNvCxnSpPr/>
          <p:nvPr/>
        </p:nvCxnSpPr>
        <p:spPr>
          <a:xfrm rot="10800000" flipH="1">
            <a:off x="24384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4" name="Google Shape;494;p24"/>
          <p:cNvCxnSpPr/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5" name="Google Shape;495;p24"/>
          <p:cNvCxnSpPr/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6" name="Google Shape;496;p24"/>
          <p:cNvCxnSpPr/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7" name="Google Shape;497;p24"/>
          <p:cNvCxnSpPr/>
          <p:nvPr/>
        </p:nvCxnSpPr>
        <p:spPr>
          <a:xfrm rot="10800000" flipH="1">
            <a:off x="24384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8" name="Google Shape;498;p24"/>
          <p:cNvCxnSpPr/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9" name="Google Shape;499;p24"/>
          <p:cNvCxnSpPr/>
          <p:nvPr/>
        </p:nvCxnSpPr>
        <p:spPr>
          <a:xfrm rot="10800000" flipH="1">
            <a:off x="24384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0" name="Google Shape;500;p24"/>
          <p:cNvCxnSpPr/>
          <p:nvPr/>
        </p:nvCxnSpPr>
        <p:spPr>
          <a:xfrm rot="10800000" flipH="1">
            <a:off x="24384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1" name="Google Shape;501;p24"/>
          <p:cNvCxnSpPr/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2" name="Google Shape;502;p24"/>
          <p:cNvCxnSpPr/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3" name="Google Shape;503;p24"/>
          <p:cNvCxnSpPr/>
          <p:nvPr/>
        </p:nvCxnSpPr>
        <p:spPr>
          <a:xfrm rot="10800000" flipH="1">
            <a:off x="24384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4" name="Google Shape;504;p24"/>
          <p:cNvCxnSpPr/>
          <p:nvPr/>
        </p:nvCxnSpPr>
        <p:spPr>
          <a:xfrm rot="10800000" flipH="1">
            <a:off x="24384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5" name="Google Shape;505;p24"/>
          <p:cNvCxnSpPr/>
          <p:nvPr/>
        </p:nvCxnSpPr>
        <p:spPr>
          <a:xfrm rot="10800000" flipH="1">
            <a:off x="24384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6" name="Google Shape;506;p24"/>
          <p:cNvCxnSpPr/>
          <p:nvPr/>
        </p:nvCxnSpPr>
        <p:spPr>
          <a:xfrm rot="10800000" flipH="1">
            <a:off x="24384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7" name="Google Shape;507;p24"/>
          <p:cNvCxnSpPr/>
          <p:nvPr/>
        </p:nvCxnSpPr>
        <p:spPr>
          <a:xfrm rot="10800000" flipH="1">
            <a:off x="24384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8" name="Google Shape;508;p24"/>
          <p:cNvCxnSpPr/>
          <p:nvPr/>
        </p:nvCxnSpPr>
        <p:spPr>
          <a:xfrm rot="10800000" flipH="1">
            <a:off x="24384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9" name="Google Shape;509;p24"/>
          <p:cNvCxnSpPr/>
          <p:nvPr/>
        </p:nvCxnSpPr>
        <p:spPr>
          <a:xfrm rot="10800000" flipH="1">
            <a:off x="60198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0" name="Google Shape;510;p24"/>
          <p:cNvCxnSpPr/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1" name="Google Shape;511;p24"/>
          <p:cNvCxnSpPr/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2" name="Google Shape;512;p24"/>
          <p:cNvCxnSpPr/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3" name="Google Shape;513;p24"/>
          <p:cNvCxnSpPr/>
          <p:nvPr/>
        </p:nvCxnSpPr>
        <p:spPr>
          <a:xfrm rot="10800000" flipH="1">
            <a:off x="60198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4" name="Google Shape;514;p24"/>
          <p:cNvCxnSpPr/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5" name="Google Shape;515;p24"/>
          <p:cNvCxnSpPr/>
          <p:nvPr/>
        </p:nvCxnSpPr>
        <p:spPr>
          <a:xfrm rot="10800000" flipH="1">
            <a:off x="60198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6" name="Google Shape;516;p24"/>
          <p:cNvCxnSpPr/>
          <p:nvPr/>
        </p:nvCxnSpPr>
        <p:spPr>
          <a:xfrm rot="10800000" flipH="1">
            <a:off x="60198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7" name="Google Shape;517;p24"/>
          <p:cNvCxnSpPr/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8" name="Google Shape;518;p24"/>
          <p:cNvCxnSpPr/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9" name="Google Shape;519;p24"/>
          <p:cNvCxnSpPr/>
          <p:nvPr/>
        </p:nvCxnSpPr>
        <p:spPr>
          <a:xfrm rot="10800000" flipH="1">
            <a:off x="60198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0" name="Google Shape;520;p24"/>
          <p:cNvCxnSpPr/>
          <p:nvPr/>
        </p:nvCxnSpPr>
        <p:spPr>
          <a:xfrm rot="10800000" flipH="1">
            <a:off x="60198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1" name="Google Shape;521;p24"/>
          <p:cNvCxnSpPr/>
          <p:nvPr/>
        </p:nvCxnSpPr>
        <p:spPr>
          <a:xfrm rot="10800000" flipH="1">
            <a:off x="60198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2" name="Google Shape;522;p24"/>
          <p:cNvCxnSpPr/>
          <p:nvPr/>
        </p:nvCxnSpPr>
        <p:spPr>
          <a:xfrm rot="10800000" flipH="1">
            <a:off x="60198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3" name="Google Shape;523;p24"/>
          <p:cNvCxnSpPr/>
          <p:nvPr/>
        </p:nvCxnSpPr>
        <p:spPr>
          <a:xfrm rot="10800000" flipH="1">
            <a:off x="60198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4" name="Google Shape;524;p24"/>
          <p:cNvCxnSpPr/>
          <p:nvPr/>
        </p:nvCxnSpPr>
        <p:spPr>
          <a:xfrm rot="10800000" flipH="1">
            <a:off x="60198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25" name="Google Shape;525;p24"/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526" name="Google Shape;526;p2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14015" y="5613402"/>
            <a:ext cx="4628677" cy="90264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4"/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= nonlinear activation function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833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533" name="Google Shape;533;p25"/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0" name="Google Shape;540;p25"/>
          <p:cNvCxnSpPr>
            <a:stCxn id="536" idx="6"/>
            <a:endCxn id="533" idx="2"/>
          </p:cNvCxnSpPr>
          <p:nvPr/>
        </p:nvCxnSpPr>
        <p:spPr>
          <a:xfrm>
            <a:off x="7674232" y="1983584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1" name="Google Shape;541;p25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2" name="Google Shape;542;p25"/>
          <p:cNvCxnSpPr>
            <a:stCxn id="536" idx="6"/>
            <a:endCxn id="535" idx="2"/>
          </p:cNvCxnSpPr>
          <p:nvPr/>
        </p:nvCxnSpPr>
        <p:spPr>
          <a:xfrm>
            <a:off x="7674232" y="1983584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3" name="Google Shape;543;p25"/>
          <p:cNvCxnSpPr>
            <a:stCxn id="537" idx="6"/>
            <a:endCxn id="535" idx="2"/>
          </p:cNvCxnSpPr>
          <p:nvPr/>
        </p:nvCxnSpPr>
        <p:spPr>
          <a:xfrm>
            <a:off x="7674232" y="2720183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4" name="Google Shape;544;p25"/>
          <p:cNvCxnSpPr>
            <a:stCxn id="538" idx="6"/>
          </p:cNvCxnSpPr>
          <p:nvPr/>
        </p:nvCxnSpPr>
        <p:spPr>
          <a:xfrm>
            <a:off x="7674232" y="3456782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5" name="Google Shape;545;p25"/>
          <p:cNvCxnSpPr>
            <a:stCxn id="539" idx="6"/>
            <a:endCxn id="535" idx="2"/>
          </p:cNvCxnSpPr>
          <p:nvPr/>
        </p:nvCxnSpPr>
        <p:spPr>
          <a:xfrm rot="10800000" flipH="1">
            <a:off x="7674232" y="4195768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6" name="Google Shape;546;p25"/>
          <p:cNvCxnSpPr>
            <a:stCxn id="536" idx="6"/>
            <a:endCxn id="534" idx="2"/>
          </p:cNvCxnSpPr>
          <p:nvPr/>
        </p:nvCxnSpPr>
        <p:spPr>
          <a:xfrm>
            <a:off x="7674232" y="1983584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7" name="Google Shape;547;p25"/>
          <p:cNvCxnSpPr>
            <a:stCxn id="538" idx="6"/>
            <a:endCxn id="534" idx="2"/>
          </p:cNvCxnSpPr>
          <p:nvPr/>
        </p:nvCxnSpPr>
        <p:spPr>
          <a:xfrm rot="10800000" flipH="1">
            <a:off x="7674232" y="3306782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8" name="Google Shape;548;p25"/>
          <p:cNvCxnSpPr>
            <a:stCxn id="538" idx="6"/>
            <a:endCxn id="533" idx="2"/>
          </p:cNvCxnSpPr>
          <p:nvPr/>
        </p:nvCxnSpPr>
        <p:spPr>
          <a:xfrm rot="10800000" flipH="1">
            <a:off x="7674232" y="2415482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9" name="Google Shape;549;p25"/>
          <p:cNvCxnSpPr>
            <a:stCxn id="537" idx="6"/>
            <a:endCxn id="533" idx="2"/>
          </p:cNvCxnSpPr>
          <p:nvPr/>
        </p:nvCxnSpPr>
        <p:spPr>
          <a:xfrm rot="10800000" flipH="1">
            <a:off x="7674232" y="2415383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0" name="Google Shape;550;p25"/>
          <p:cNvCxnSpPr>
            <a:stCxn id="537" idx="6"/>
            <a:endCxn id="534" idx="2"/>
          </p:cNvCxnSpPr>
          <p:nvPr/>
        </p:nvCxnSpPr>
        <p:spPr>
          <a:xfrm>
            <a:off x="7674232" y="2720183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1" name="Google Shape;551;p25"/>
          <p:cNvCxnSpPr>
            <a:stCxn id="539" idx="6"/>
            <a:endCxn id="534" idx="2"/>
          </p:cNvCxnSpPr>
          <p:nvPr/>
        </p:nvCxnSpPr>
        <p:spPr>
          <a:xfrm rot="10800000" flipH="1">
            <a:off x="7674232" y="3306868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2" name="Google Shape;552;p25"/>
          <p:cNvCxnSpPr>
            <a:stCxn id="539" idx="6"/>
            <a:endCxn id="533" idx="2"/>
          </p:cNvCxnSpPr>
          <p:nvPr/>
        </p:nvCxnSpPr>
        <p:spPr>
          <a:xfrm rot="10800000" flipH="1">
            <a:off x="7674232" y="2415268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53" name="Google Shape;553;p25"/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25"/>
          <p:cNvCxnSpPr>
            <a:stCxn id="533" idx="6"/>
          </p:cNvCxnSpPr>
          <p:nvPr/>
        </p:nvCxnSpPr>
        <p:spPr>
          <a:xfrm>
            <a:off x="9731632" y="241538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5" name="Google Shape;555;p25"/>
          <p:cNvCxnSpPr>
            <a:stCxn id="534" idx="6"/>
            <a:endCxn id="553" idx="1"/>
          </p:cNvCxnSpPr>
          <p:nvPr/>
        </p:nvCxnSpPr>
        <p:spPr>
          <a:xfrm>
            <a:off x="9731632" y="330676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6" name="Google Shape;556;p25"/>
          <p:cNvCxnSpPr/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7" name="Google Shape;557;p25"/>
          <p:cNvCxnSpPr/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8" name="Google Shape;558;p25"/>
          <p:cNvCxnSpPr/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9" name="Google Shape;559;p25"/>
          <p:cNvCxnSpPr/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60" name="Google Shape;560;p25"/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561" name="Google Shape;56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2588" y="218748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5632" y="3092859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5632" y="3938600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65" name="Google Shape;565;p25"/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5"/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5"/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0" name="Google Shape;570;p25"/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5"/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25"/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5"/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5"/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5" name="Google Shape;575;p25"/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5"/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5"/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5"/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5"/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80" name="Google Shape;580;p25"/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5"/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5"/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5"/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5"/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585" name="Google Shape;58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9422" y="1791880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7211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9179" y="3300221"/>
            <a:ext cx="372778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24641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61933" y="4613010"/>
            <a:ext cx="537661" cy="3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75885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65" y="1817269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19467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47260" y="3291039"/>
            <a:ext cx="338889" cy="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04502" y="3259105"/>
            <a:ext cx="394285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82785" y="2504765"/>
            <a:ext cx="433714" cy="37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94257" y="1803124"/>
            <a:ext cx="394285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200742" y="2286104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93513" y="3199165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98838" y="4073494"/>
            <a:ext cx="554762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319869"/>
            <a:ext cx="490130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486400" y="2639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510905" y="1877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477153" y="4739771"/>
            <a:ext cx="471835" cy="235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25"/>
          <p:cNvCxnSpPr>
            <a:stCxn id="565" idx="6"/>
            <a:endCxn id="570" idx="2"/>
          </p:cNvCxnSpPr>
          <p:nvPr/>
        </p:nvCxnSpPr>
        <p:spPr>
          <a:xfrm rot="10800000" flipH="1">
            <a:off x="762000" y="1981184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5" name="Google Shape;605;p25"/>
          <p:cNvCxnSpPr>
            <a:stCxn id="565" idx="6"/>
            <a:endCxn id="571" idx="2"/>
          </p:cNvCxnSpPr>
          <p:nvPr/>
        </p:nvCxnSpPr>
        <p:spPr>
          <a:xfrm>
            <a:off x="762000" y="1983584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6" name="Google Shape;606;p25"/>
          <p:cNvCxnSpPr>
            <a:stCxn id="565" idx="6"/>
            <a:endCxn id="572" idx="2"/>
          </p:cNvCxnSpPr>
          <p:nvPr/>
        </p:nvCxnSpPr>
        <p:spPr>
          <a:xfrm>
            <a:off x="762000" y="1983584"/>
            <a:ext cx="1066800" cy="147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7" name="Google Shape;607;p25"/>
          <p:cNvCxnSpPr>
            <a:stCxn id="565" idx="6"/>
            <a:endCxn id="573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8" name="Google Shape;608;p25"/>
          <p:cNvCxnSpPr>
            <a:stCxn id="566" idx="6"/>
            <a:endCxn id="570" idx="2"/>
          </p:cNvCxnSpPr>
          <p:nvPr/>
        </p:nvCxnSpPr>
        <p:spPr>
          <a:xfrm rot="10800000" flipH="1">
            <a:off x="762000" y="1981283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9" name="Google Shape;609;p25"/>
          <p:cNvCxnSpPr>
            <a:stCxn id="566" idx="6"/>
            <a:endCxn id="573" idx="2"/>
          </p:cNvCxnSpPr>
          <p:nvPr/>
        </p:nvCxnSpPr>
        <p:spPr>
          <a:xfrm>
            <a:off x="762000" y="2720183"/>
            <a:ext cx="1066800" cy="208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0" name="Google Shape;610;p25"/>
          <p:cNvCxnSpPr>
            <a:stCxn id="567" idx="6"/>
            <a:endCxn id="572" idx="2"/>
          </p:cNvCxnSpPr>
          <p:nvPr/>
        </p:nvCxnSpPr>
        <p:spPr>
          <a:xfrm rot="10800000" flipH="1">
            <a:off x="762000" y="3454382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1" name="Google Shape;611;p25"/>
          <p:cNvCxnSpPr>
            <a:stCxn id="566" idx="6"/>
            <a:endCxn id="571" idx="2"/>
          </p:cNvCxnSpPr>
          <p:nvPr/>
        </p:nvCxnSpPr>
        <p:spPr>
          <a:xfrm rot="10800000" flipH="1">
            <a:off x="762000" y="2717783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2" name="Google Shape;612;p25"/>
          <p:cNvCxnSpPr>
            <a:stCxn id="566" idx="6"/>
            <a:endCxn id="572" idx="2"/>
          </p:cNvCxnSpPr>
          <p:nvPr/>
        </p:nvCxnSpPr>
        <p:spPr>
          <a:xfrm>
            <a:off x="762000" y="2720183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3" name="Google Shape;613;p25"/>
          <p:cNvCxnSpPr>
            <a:stCxn id="567" idx="6"/>
            <a:endCxn id="573" idx="2"/>
          </p:cNvCxnSpPr>
          <p:nvPr/>
        </p:nvCxnSpPr>
        <p:spPr>
          <a:xfrm>
            <a:off x="762000" y="3456782"/>
            <a:ext cx="1066800" cy="134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4" name="Google Shape;614;p25"/>
          <p:cNvCxnSpPr>
            <a:stCxn id="567" idx="6"/>
            <a:endCxn id="571" idx="2"/>
          </p:cNvCxnSpPr>
          <p:nvPr/>
        </p:nvCxnSpPr>
        <p:spPr>
          <a:xfrm rot="10800000" flipH="1">
            <a:off x="762000" y="2717882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5" name="Google Shape;615;p25"/>
          <p:cNvCxnSpPr>
            <a:stCxn id="567" idx="6"/>
            <a:endCxn id="570" idx="2"/>
          </p:cNvCxnSpPr>
          <p:nvPr/>
        </p:nvCxnSpPr>
        <p:spPr>
          <a:xfrm rot="10800000" flipH="1">
            <a:off x="762000" y="1981082"/>
            <a:ext cx="1066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6" name="Google Shape;616;p25"/>
          <p:cNvCxnSpPr>
            <a:stCxn id="568" idx="6"/>
            <a:endCxn id="570" idx="2"/>
          </p:cNvCxnSpPr>
          <p:nvPr/>
        </p:nvCxnSpPr>
        <p:spPr>
          <a:xfrm rot="10800000" flipH="1">
            <a:off x="762000" y="1981168"/>
            <a:ext cx="1066800" cy="282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7" name="Google Shape;617;p25"/>
          <p:cNvCxnSpPr>
            <a:stCxn id="568" idx="6"/>
            <a:endCxn id="571" idx="2"/>
          </p:cNvCxnSpPr>
          <p:nvPr/>
        </p:nvCxnSpPr>
        <p:spPr>
          <a:xfrm rot="10800000" flipH="1">
            <a:off x="762000" y="2717668"/>
            <a:ext cx="1066800" cy="208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8" name="Google Shape;618;p25"/>
          <p:cNvCxnSpPr>
            <a:stCxn id="568" idx="6"/>
            <a:endCxn id="572" idx="2"/>
          </p:cNvCxnSpPr>
          <p:nvPr/>
        </p:nvCxnSpPr>
        <p:spPr>
          <a:xfrm rot="10800000" flipH="1">
            <a:off x="762000" y="3454468"/>
            <a:ext cx="1066800" cy="135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9" name="Google Shape;619;p25"/>
          <p:cNvCxnSpPr>
            <a:stCxn id="568" idx="6"/>
            <a:endCxn id="573" idx="2"/>
          </p:cNvCxnSpPr>
          <p:nvPr/>
        </p:nvCxnSpPr>
        <p:spPr>
          <a:xfrm rot="10800000" flipH="1">
            <a:off x="762000" y="4802968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0" name="Google Shape;620;p25"/>
          <p:cNvCxnSpPr/>
          <p:nvPr/>
        </p:nvCxnSpPr>
        <p:spPr>
          <a:xfrm rot="10800000" flipH="1">
            <a:off x="24384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1" name="Google Shape;621;p25"/>
          <p:cNvCxnSpPr/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25"/>
          <p:cNvCxnSpPr/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25"/>
          <p:cNvCxnSpPr/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25"/>
          <p:cNvCxnSpPr/>
          <p:nvPr/>
        </p:nvCxnSpPr>
        <p:spPr>
          <a:xfrm rot="10800000" flipH="1">
            <a:off x="24384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5" name="Google Shape;625;p25"/>
          <p:cNvCxnSpPr/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6" name="Google Shape;626;p25"/>
          <p:cNvCxnSpPr/>
          <p:nvPr/>
        </p:nvCxnSpPr>
        <p:spPr>
          <a:xfrm rot="10800000" flipH="1">
            <a:off x="24384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7" name="Google Shape;627;p25"/>
          <p:cNvCxnSpPr/>
          <p:nvPr/>
        </p:nvCxnSpPr>
        <p:spPr>
          <a:xfrm rot="10800000" flipH="1">
            <a:off x="24384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8" name="Google Shape;628;p25"/>
          <p:cNvCxnSpPr/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9" name="Google Shape;629;p25"/>
          <p:cNvCxnSpPr/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0" name="Google Shape;630;p25"/>
          <p:cNvCxnSpPr/>
          <p:nvPr/>
        </p:nvCxnSpPr>
        <p:spPr>
          <a:xfrm rot="10800000" flipH="1">
            <a:off x="24384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1" name="Google Shape;631;p25"/>
          <p:cNvCxnSpPr/>
          <p:nvPr/>
        </p:nvCxnSpPr>
        <p:spPr>
          <a:xfrm rot="10800000" flipH="1">
            <a:off x="24384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2" name="Google Shape;632;p25"/>
          <p:cNvCxnSpPr/>
          <p:nvPr/>
        </p:nvCxnSpPr>
        <p:spPr>
          <a:xfrm rot="10800000" flipH="1">
            <a:off x="24384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3" name="Google Shape;633;p25"/>
          <p:cNvCxnSpPr/>
          <p:nvPr/>
        </p:nvCxnSpPr>
        <p:spPr>
          <a:xfrm rot="10800000" flipH="1">
            <a:off x="24384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4" name="Google Shape;634;p25"/>
          <p:cNvCxnSpPr/>
          <p:nvPr/>
        </p:nvCxnSpPr>
        <p:spPr>
          <a:xfrm rot="10800000" flipH="1">
            <a:off x="24384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5" name="Google Shape;635;p25"/>
          <p:cNvCxnSpPr/>
          <p:nvPr/>
        </p:nvCxnSpPr>
        <p:spPr>
          <a:xfrm rot="10800000" flipH="1">
            <a:off x="24384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6" name="Google Shape;636;p25"/>
          <p:cNvCxnSpPr/>
          <p:nvPr/>
        </p:nvCxnSpPr>
        <p:spPr>
          <a:xfrm rot="10800000" flipH="1">
            <a:off x="60198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7" name="Google Shape;637;p25"/>
          <p:cNvCxnSpPr/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8" name="Google Shape;638;p25"/>
          <p:cNvCxnSpPr/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9" name="Google Shape;639;p25"/>
          <p:cNvCxnSpPr/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0" name="Google Shape;640;p25"/>
          <p:cNvCxnSpPr/>
          <p:nvPr/>
        </p:nvCxnSpPr>
        <p:spPr>
          <a:xfrm rot="10800000" flipH="1">
            <a:off x="60198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1" name="Google Shape;641;p25"/>
          <p:cNvCxnSpPr/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2" name="Google Shape;642;p25"/>
          <p:cNvCxnSpPr/>
          <p:nvPr/>
        </p:nvCxnSpPr>
        <p:spPr>
          <a:xfrm rot="10800000" flipH="1">
            <a:off x="60198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3" name="Google Shape;643;p25"/>
          <p:cNvCxnSpPr/>
          <p:nvPr/>
        </p:nvCxnSpPr>
        <p:spPr>
          <a:xfrm rot="10800000" flipH="1">
            <a:off x="60198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4" name="Google Shape;644;p25"/>
          <p:cNvCxnSpPr/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5" name="Google Shape;645;p25"/>
          <p:cNvCxnSpPr/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6" name="Google Shape;646;p25"/>
          <p:cNvCxnSpPr/>
          <p:nvPr/>
        </p:nvCxnSpPr>
        <p:spPr>
          <a:xfrm rot="10800000" flipH="1">
            <a:off x="60198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7" name="Google Shape;647;p25"/>
          <p:cNvCxnSpPr/>
          <p:nvPr/>
        </p:nvCxnSpPr>
        <p:spPr>
          <a:xfrm rot="10800000" flipH="1">
            <a:off x="60198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8" name="Google Shape;648;p25"/>
          <p:cNvCxnSpPr/>
          <p:nvPr/>
        </p:nvCxnSpPr>
        <p:spPr>
          <a:xfrm rot="10800000" flipH="1">
            <a:off x="60198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9" name="Google Shape;649;p25"/>
          <p:cNvCxnSpPr/>
          <p:nvPr/>
        </p:nvCxnSpPr>
        <p:spPr>
          <a:xfrm rot="10800000" flipH="1">
            <a:off x="60198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0" name="Google Shape;650;p25"/>
          <p:cNvCxnSpPr/>
          <p:nvPr/>
        </p:nvCxnSpPr>
        <p:spPr>
          <a:xfrm rot="10800000" flipH="1">
            <a:off x="60198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1" name="Google Shape;651;p25"/>
          <p:cNvCxnSpPr/>
          <p:nvPr/>
        </p:nvCxnSpPr>
        <p:spPr>
          <a:xfrm rot="10800000" flipH="1">
            <a:off x="60198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2" name="Google Shape;652;p25"/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653" name="Google Shape;653;p2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14015" y="5613402"/>
            <a:ext cx="4628677" cy="90264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25"/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= nonlinear activation function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2210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Common Activation Functions</a:t>
            </a:r>
            <a:endParaRPr/>
          </a:p>
        </p:txBody>
      </p:sp>
      <p:pic>
        <p:nvPicPr>
          <p:cNvPr id="660" name="Google Shape;66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01145"/>
            <a:ext cx="12192000" cy="445571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26"/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MIT 6.S191 introtodeeplearning.com]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9162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Network: Also Learn the Features!</a:t>
            </a:r>
            <a:endParaRPr/>
          </a:p>
        </p:txBody>
      </p:sp>
      <p:sp>
        <p:nvSpPr>
          <p:cNvPr id="667" name="Google Shape;667;p2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099800" cy="157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Training the deep neural network is just like logistic regression:</a:t>
            </a: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1600120" lvl="3" indent="-101588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457176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dirty="0"/>
              <a:t>		just w tends to be a much, much larger vector ☺</a:t>
            </a:r>
            <a:endParaRPr dirty="0"/>
          </a:p>
          <a:p>
            <a:pPr marL="457176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457177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dirty="0"/>
              <a:t>-&gt; just run gradient ascent </a:t>
            </a:r>
            <a:endParaRPr dirty="0"/>
          </a:p>
          <a:p>
            <a:pPr marL="457176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dirty="0"/>
              <a:t> + stop when log likelihood of hold-out data starts to decrease</a:t>
            </a: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pic>
        <p:nvPicPr>
          <p:cNvPr id="668" name="Google Shape;66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650" y="2933700"/>
            <a:ext cx="81407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815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Neural Networks Properties</a:t>
            </a:r>
            <a:endParaRPr/>
          </a:p>
        </p:txBody>
      </p:sp>
      <p:sp>
        <p:nvSpPr>
          <p:cNvPr id="674" name="Google Shape;674;p28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Theorem (Universal Function Approximators).  A two-layer neural network with a sufficient number of neurons can approximate any continuous function to any desired accuracy.</a:t>
            </a:r>
            <a:endParaRPr dirty="0"/>
          </a:p>
          <a:p>
            <a:pPr marL="2057298" lvl="4" indent="-101589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Practical considerations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Can be seen as learning the features </a:t>
            </a:r>
            <a:endParaRPr dirty="0"/>
          </a:p>
          <a:p>
            <a:pPr marL="2514474" lvl="5" indent="-177788" algn="l" rtl="0">
              <a:spcBef>
                <a:spcPts val="160"/>
              </a:spcBef>
              <a:spcAft>
                <a:spcPts val="0"/>
              </a:spcAft>
              <a:buSzPts val="800"/>
              <a:buNone/>
            </a:pPr>
            <a:endParaRPr sz="800"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Large number of neurons</a:t>
            </a:r>
            <a:endParaRPr dirty="0"/>
          </a:p>
          <a:p>
            <a:pPr marL="1142942" lvl="2" indent="-228588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dirty="0"/>
              <a:t>Danger for overfitting</a:t>
            </a:r>
            <a:endParaRPr dirty="0"/>
          </a:p>
          <a:p>
            <a:pPr marL="1142942" lvl="2" indent="-228588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dirty="0"/>
              <a:t>(hence early stopping!)</a:t>
            </a:r>
            <a:endParaRPr dirty="0"/>
          </a:p>
          <a:p>
            <a:pPr marL="1142942" lvl="2" indent="-76188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DF4FA00-3ED0-534B-A743-906820EECA7C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4660104"/>
            <a:ext cx="2010229" cy="1838057"/>
            <a:chOff x="3552" y="1104"/>
            <a:chExt cx="1680" cy="1536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194EB04-B893-C542-ACB6-6180E1D18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0" y="2385"/>
              <a:ext cx="1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1B560D0E-AFBF-7147-8D74-840E6BCDB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20" y="1226"/>
              <a:ext cx="0" cy="11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" name="Picture 7" descr="txp_fig">
              <a:extLst>
                <a:ext uri="{FF2B5EF4-FFF2-40B4-BE49-F238E27FC236}">
                  <a16:creationId xmlns:a16="http://schemas.microsoft.com/office/drawing/2014/main" id="{C709571B-2928-C94E-9D20-3E5B7DE2E125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52" y="1360"/>
              <a:ext cx="132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F85CB06-B2C8-6148-9778-A32D48FD1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1323"/>
              <a:ext cx="1233" cy="1049"/>
            </a:xfrm>
            <a:custGeom>
              <a:avLst/>
              <a:gdLst>
                <a:gd name="T0" fmla="*/ 0 w 1233"/>
                <a:gd name="T1" fmla="*/ 1049 h 1049"/>
                <a:gd name="T2" fmla="*/ 328 w 1233"/>
                <a:gd name="T3" fmla="*/ 198 h 1049"/>
                <a:gd name="T4" fmla="*/ 1012 w 1233"/>
                <a:gd name="T5" fmla="*/ 31 h 1049"/>
                <a:gd name="T6" fmla="*/ 1233 w 1233"/>
                <a:gd name="T7" fmla="*/ 10 h 10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3"/>
                <a:gd name="T13" fmla="*/ 0 h 1049"/>
                <a:gd name="T14" fmla="*/ 1233 w 1233"/>
                <a:gd name="T15" fmla="*/ 1049 h 10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3" h="1049">
                  <a:moveTo>
                    <a:pt x="0" y="1049"/>
                  </a:moveTo>
                  <a:cubicBezTo>
                    <a:pt x="55" y="907"/>
                    <a:pt x="160" y="367"/>
                    <a:pt x="328" y="198"/>
                  </a:cubicBezTo>
                  <a:cubicBezTo>
                    <a:pt x="496" y="29"/>
                    <a:pt x="861" y="62"/>
                    <a:pt x="1012" y="31"/>
                  </a:cubicBezTo>
                  <a:cubicBezTo>
                    <a:pt x="1163" y="0"/>
                    <a:pt x="1187" y="14"/>
                    <a:pt x="1233" y="1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9" descr="txp_fig">
              <a:extLst>
                <a:ext uri="{FF2B5EF4-FFF2-40B4-BE49-F238E27FC236}">
                  <a16:creationId xmlns:a16="http://schemas.microsoft.com/office/drawing/2014/main" id="{80A721AE-F396-DD4E-9464-78A753C0703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64" y="1104"/>
              <a:ext cx="716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A553387-B76C-2F42-842A-F67C8D4A5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1537"/>
              <a:ext cx="1228" cy="829"/>
            </a:xfrm>
            <a:custGeom>
              <a:avLst/>
              <a:gdLst>
                <a:gd name="T0" fmla="*/ 0 w 1228"/>
                <a:gd name="T1" fmla="*/ 829 h 829"/>
                <a:gd name="T2" fmla="*/ 544 w 1228"/>
                <a:gd name="T3" fmla="*/ 113 h 829"/>
                <a:gd name="T4" fmla="*/ 1072 w 1228"/>
                <a:gd name="T5" fmla="*/ 151 h 829"/>
                <a:gd name="T6" fmla="*/ 1228 w 1228"/>
                <a:gd name="T7" fmla="*/ 216 h 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8"/>
                <a:gd name="T13" fmla="*/ 0 h 829"/>
                <a:gd name="T14" fmla="*/ 1228 w 1228"/>
                <a:gd name="T15" fmla="*/ 829 h 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8" h="829">
                  <a:moveTo>
                    <a:pt x="0" y="829"/>
                  </a:moveTo>
                  <a:cubicBezTo>
                    <a:pt x="91" y="710"/>
                    <a:pt x="365" y="226"/>
                    <a:pt x="544" y="113"/>
                  </a:cubicBezTo>
                  <a:cubicBezTo>
                    <a:pt x="723" y="0"/>
                    <a:pt x="958" y="134"/>
                    <a:pt x="1072" y="151"/>
                  </a:cubicBezTo>
                  <a:cubicBezTo>
                    <a:pt x="1186" y="168"/>
                    <a:pt x="1196" y="203"/>
                    <a:pt x="1228" y="2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11" descr="txp_fig">
              <a:extLst>
                <a:ext uri="{FF2B5EF4-FFF2-40B4-BE49-F238E27FC236}">
                  <a16:creationId xmlns:a16="http://schemas.microsoft.com/office/drawing/2014/main" id="{DAF19D44-F494-4F4F-AFAC-ED0F18A22B2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59" y="2064"/>
              <a:ext cx="773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txp_fig">
              <a:extLst>
                <a:ext uri="{FF2B5EF4-FFF2-40B4-BE49-F238E27FC236}">
                  <a16:creationId xmlns:a16="http://schemas.microsoft.com/office/drawing/2014/main" id="{466E3C9A-0FD2-A84A-8D67-417E0A99289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12" y="1872"/>
              <a:ext cx="368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D6C7896-4960-A642-9D18-590816081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1535"/>
              <a:ext cx="1244" cy="853"/>
            </a:xfrm>
            <a:custGeom>
              <a:avLst/>
              <a:gdLst>
                <a:gd name="T0" fmla="*/ 0 w 1244"/>
                <a:gd name="T1" fmla="*/ 853 h 853"/>
                <a:gd name="T2" fmla="*/ 447 w 1244"/>
                <a:gd name="T3" fmla="*/ 126 h 853"/>
                <a:gd name="T4" fmla="*/ 948 w 1244"/>
                <a:gd name="T5" fmla="*/ 99 h 853"/>
                <a:gd name="T6" fmla="*/ 1244 w 1244"/>
                <a:gd name="T7" fmla="*/ 158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4"/>
                <a:gd name="T13" fmla="*/ 0 h 853"/>
                <a:gd name="T14" fmla="*/ 1244 w 12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4" h="853">
                  <a:moveTo>
                    <a:pt x="0" y="853"/>
                  </a:moveTo>
                  <a:cubicBezTo>
                    <a:pt x="75" y="732"/>
                    <a:pt x="289" y="252"/>
                    <a:pt x="447" y="126"/>
                  </a:cubicBezTo>
                  <a:cubicBezTo>
                    <a:pt x="605" y="0"/>
                    <a:pt x="815" y="94"/>
                    <a:pt x="948" y="99"/>
                  </a:cubicBezTo>
                  <a:cubicBezTo>
                    <a:pt x="1081" y="104"/>
                    <a:pt x="1182" y="146"/>
                    <a:pt x="1244" y="158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4" descr="txp_fig">
              <a:extLst>
                <a:ext uri="{FF2B5EF4-FFF2-40B4-BE49-F238E27FC236}">
                  <a16:creationId xmlns:a16="http://schemas.microsoft.com/office/drawing/2014/main" id="{D61BFE2A-EC47-984E-B392-9BF6AB64597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066" y="2499"/>
              <a:ext cx="87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197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9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Universal Function Approximation Theorem*</a:t>
            </a:r>
            <a:endParaRPr dirty="0"/>
          </a:p>
        </p:txBody>
      </p:sp>
      <p:sp>
        <p:nvSpPr>
          <p:cNvPr id="680" name="Google Shape;680;p29"/>
          <p:cNvSpPr txBox="1">
            <a:spLocks noGrp="1"/>
          </p:cNvSpPr>
          <p:nvPr>
            <p:ph type="body" idx="1"/>
          </p:nvPr>
        </p:nvSpPr>
        <p:spPr>
          <a:xfrm>
            <a:off x="406401" y="4492618"/>
            <a:ext cx="11117913" cy="147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u="sng"/>
              <a:t>In words:</a:t>
            </a:r>
            <a:r>
              <a:rPr lang="en-US"/>
              <a:t> Given any continuous function f(x), if a 2-layer neural network has enough hidden units, then there is a choice of weights that allow it to closely approximate f(x). </a:t>
            </a:r>
            <a:endParaRPr/>
          </a:p>
        </p:txBody>
      </p:sp>
      <p:pic>
        <p:nvPicPr>
          <p:cNvPr id="681" name="Google Shape;68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0865" y="1130363"/>
            <a:ext cx="7570273" cy="336543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2" name="Google Shape;682;p29"/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Cybenko (1989) “Approximations by superpositions of sigmoidal functions”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Hornik (1991) “Approximation Capabilities of Multilayer Feedforward Networks”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Leshno and Schocken (1991) ”Multilayer Feedforward Networks with Non-Polynomial Activation Functions Can Approximate Any Function”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7085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0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Universal Function Approximation Theorem*</a:t>
            </a:r>
            <a:endParaRPr dirty="0"/>
          </a:p>
        </p:txBody>
      </p:sp>
      <p:sp>
        <p:nvSpPr>
          <p:cNvPr id="688" name="Google Shape;688;p30"/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Cybenko (1989) “Approximations by superpositions of sigmoidal functions”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Hornik (1991) “Approximation Capabilities of Multilayer Feedforward Networks”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Leshno and Schocken (1991) ”Multilayer Feedforward Networks with Non-Polynomial Activation Functions Can Approximate Any Function”</a:t>
            </a:r>
            <a:endParaRPr/>
          </a:p>
        </p:txBody>
      </p:sp>
      <p:pic>
        <p:nvPicPr>
          <p:cNvPr id="689" name="Google Shape;68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9385" y="1052124"/>
            <a:ext cx="4253748" cy="4888331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0" name="Google Shape;69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1874" y="1052124"/>
            <a:ext cx="3777988" cy="488833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1" name="Google Shape;69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901" y="1052125"/>
            <a:ext cx="3184393" cy="4928140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266504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 Neural Net Demo Site</a:t>
            </a:r>
            <a:endParaRPr/>
          </a:p>
        </p:txBody>
      </p:sp>
      <p:sp>
        <p:nvSpPr>
          <p:cNvPr id="697" name="Google Shape;697;p31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Demo-site: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http://playground.tensorflow.org/</a:t>
            </a:r>
            <a:endParaRPr dirty="0"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5382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 txBox="1">
            <a:spLocks noGrp="1"/>
          </p:cNvSpPr>
          <p:nvPr>
            <p:ph type="body" idx="1"/>
          </p:nvPr>
        </p:nvSpPr>
        <p:spPr>
          <a:xfrm>
            <a:off x="609599" y="1371286"/>
            <a:ext cx="5486401" cy="54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Derivatives tables: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703" name="Google Shape;703;p3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pic>
        <p:nvPicPr>
          <p:cNvPr id="704" name="Google Shape;7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524000"/>
            <a:ext cx="4582475" cy="498792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2"/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 http://hyperphysics.phy-astr.gsu.edu/hbase/Math/derfunc.html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65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pPr lvl="5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98623-B533-7F46-AAD8-FF82D2229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810000"/>
            <a:ext cx="8153400" cy="2171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69FF1C-F68D-CD4A-9ACA-E444132D23F8}"/>
              </a:ext>
            </a:extLst>
          </p:cNvPr>
          <p:cNvSpPr txBox="1"/>
          <p:nvPr/>
        </p:nvSpPr>
        <p:spPr>
          <a:xfrm>
            <a:off x="304800" y="6269935"/>
            <a:ext cx="368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7773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sp>
        <p:nvSpPr>
          <p:cNvPr id="711" name="Google Shape;711;p33"/>
          <p:cNvSpPr txBox="1"/>
          <p:nvPr/>
        </p:nvSpPr>
        <p:spPr>
          <a:xfrm>
            <a:off x="1219200" y="1344788"/>
            <a:ext cx="10439400" cy="355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neural net f is never one of those?</a:t>
            </a:r>
            <a:endParaRPr dirty="0"/>
          </a:p>
          <a:p>
            <a:pPr marL="742950" marR="0" lvl="1" indent="-285750" algn="l" rtl="0">
              <a:spcBef>
                <a:spcPts val="1176"/>
              </a:spcBef>
              <a:spcAft>
                <a:spcPts val="0"/>
              </a:spcAft>
              <a:buClr>
                <a:schemeClr val="hlink"/>
              </a:buClr>
              <a:buSzPts val="1467"/>
              <a:buFont typeface="Noto Sans Symbols"/>
              <a:buChar char="■"/>
            </a:pPr>
            <a:r>
              <a:rPr lang="en-US" sz="2667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problem: CHAIN RULE: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Derivatives can be computed by following well-defined procedures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300" y="2902587"/>
            <a:ext cx="2743200" cy="4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3365" y="4267200"/>
            <a:ext cx="3448680" cy="410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258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"/>
          <p:cNvSpPr txBox="1">
            <a:spLocks noGrp="1"/>
          </p:cNvSpPr>
          <p:nvPr>
            <p:ph type="body" idx="1"/>
          </p:nvPr>
        </p:nvSpPr>
        <p:spPr>
          <a:xfrm>
            <a:off x="406400" y="1443036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Automatic differentiation software 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e.g. TensorFlow, </a:t>
            </a:r>
            <a:r>
              <a:rPr lang="en-US" dirty="0" err="1"/>
              <a:t>PyTorch</a:t>
            </a:r>
            <a:r>
              <a:rPr lang="en-US" dirty="0"/>
              <a:t>, Jax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Can automatically compute all derivatives </a:t>
            </a:r>
            <a:r>
              <a:rPr lang="en-US" dirty="0" err="1"/>
              <a:t>w.r.t.</a:t>
            </a:r>
            <a:r>
              <a:rPr lang="en-US" dirty="0"/>
              <a:t> all entries in w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This is typically done by caching info during forward computation pass of f, and then doing a backward pass = “backpropagation”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  <a:endParaRPr dirty="0"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Automatic Differentiation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6667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533" name="Google Shape;533;p25"/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0" name="Google Shape;540;p25"/>
          <p:cNvCxnSpPr>
            <a:stCxn id="536" idx="6"/>
            <a:endCxn id="533" idx="2"/>
          </p:cNvCxnSpPr>
          <p:nvPr/>
        </p:nvCxnSpPr>
        <p:spPr>
          <a:xfrm>
            <a:off x="7674232" y="1983584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1" name="Google Shape;541;p25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2" name="Google Shape;542;p25"/>
          <p:cNvCxnSpPr>
            <a:stCxn id="536" idx="6"/>
            <a:endCxn id="535" idx="2"/>
          </p:cNvCxnSpPr>
          <p:nvPr/>
        </p:nvCxnSpPr>
        <p:spPr>
          <a:xfrm>
            <a:off x="7674232" y="1983584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3" name="Google Shape;543;p25"/>
          <p:cNvCxnSpPr>
            <a:stCxn id="537" idx="6"/>
            <a:endCxn id="535" idx="2"/>
          </p:cNvCxnSpPr>
          <p:nvPr/>
        </p:nvCxnSpPr>
        <p:spPr>
          <a:xfrm>
            <a:off x="7674232" y="2720183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4" name="Google Shape;544;p25"/>
          <p:cNvCxnSpPr>
            <a:stCxn id="538" idx="6"/>
          </p:cNvCxnSpPr>
          <p:nvPr/>
        </p:nvCxnSpPr>
        <p:spPr>
          <a:xfrm>
            <a:off x="7674232" y="3456782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5" name="Google Shape;545;p25"/>
          <p:cNvCxnSpPr>
            <a:stCxn id="539" idx="6"/>
            <a:endCxn id="535" idx="2"/>
          </p:cNvCxnSpPr>
          <p:nvPr/>
        </p:nvCxnSpPr>
        <p:spPr>
          <a:xfrm rot="10800000" flipH="1">
            <a:off x="7674232" y="4195768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6" name="Google Shape;546;p25"/>
          <p:cNvCxnSpPr>
            <a:stCxn id="536" idx="6"/>
            <a:endCxn id="534" idx="2"/>
          </p:cNvCxnSpPr>
          <p:nvPr/>
        </p:nvCxnSpPr>
        <p:spPr>
          <a:xfrm>
            <a:off x="7674232" y="1983584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7" name="Google Shape;547;p25"/>
          <p:cNvCxnSpPr>
            <a:stCxn id="538" idx="6"/>
            <a:endCxn id="534" idx="2"/>
          </p:cNvCxnSpPr>
          <p:nvPr/>
        </p:nvCxnSpPr>
        <p:spPr>
          <a:xfrm rot="10800000" flipH="1">
            <a:off x="7674232" y="3306782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8" name="Google Shape;548;p25"/>
          <p:cNvCxnSpPr>
            <a:stCxn id="538" idx="6"/>
            <a:endCxn id="533" idx="2"/>
          </p:cNvCxnSpPr>
          <p:nvPr/>
        </p:nvCxnSpPr>
        <p:spPr>
          <a:xfrm rot="10800000" flipH="1">
            <a:off x="7674232" y="2415482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9" name="Google Shape;549;p25"/>
          <p:cNvCxnSpPr>
            <a:stCxn id="537" idx="6"/>
            <a:endCxn id="533" idx="2"/>
          </p:cNvCxnSpPr>
          <p:nvPr/>
        </p:nvCxnSpPr>
        <p:spPr>
          <a:xfrm rot="10800000" flipH="1">
            <a:off x="7674232" y="2415383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0" name="Google Shape;550;p25"/>
          <p:cNvCxnSpPr>
            <a:stCxn id="537" idx="6"/>
            <a:endCxn id="534" idx="2"/>
          </p:cNvCxnSpPr>
          <p:nvPr/>
        </p:nvCxnSpPr>
        <p:spPr>
          <a:xfrm>
            <a:off x="7674232" y="2720183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1" name="Google Shape;551;p25"/>
          <p:cNvCxnSpPr>
            <a:stCxn id="539" idx="6"/>
            <a:endCxn id="534" idx="2"/>
          </p:cNvCxnSpPr>
          <p:nvPr/>
        </p:nvCxnSpPr>
        <p:spPr>
          <a:xfrm rot="10800000" flipH="1">
            <a:off x="7674232" y="3306868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2" name="Google Shape;552;p25"/>
          <p:cNvCxnSpPr>
            <a:stCxn id="539" idx="6"/>
            <a:endCxn id="533" idx="2"/>
          </p:cNvCxnSpPr>
          <p:nvPr/>
        </p:nvCxnSpPr>
        <p:spPr>
          <a:xfrm rot="10800000" flipH="1">
            <a:off x="7674232" y="2415268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53" name="Google Shape;553;p25"/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25"/>
          <p:cNvCxnSpPr>
            <a:stCxn id="533" idx="6"/>
          </p:cNvCxnSpPr>
          <p:nvPr/>
        </p:nvCxnSpPr>
        <p:spPr>
          <a:xfrm>
            <a:off x="9731632" y="241538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5" name="Google Shape;555;p25"/>
          <p:cNvCxnSpPr>
            <a:stCxn id="534" idx="6"/>
            <a:endCxn id="553" idx="1"/>
          </p:cNvCxnSpPr>
          <p:nvPr/>
        </p:nvCxnSpPr>
        <p:spPr>
          <a:xfrm>
            <a:off x="9731632" y="330676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6" name="Google Shape;556;p25"/>
          <p:cNvCxnSpPr/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7" name="Google Shape;557;p25"/>
          <p:cNvCxnSpPr/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8" name="Google Shape;558;p25"/>
          <p:cNvCxnSpPr/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9" name="Google Shape;559;p25"/>
          <p:cNvCxnSpPr/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60" name="Google Shape;560;p25"/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561" name="Google Shape;56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2588" y="218748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5632" y="3092859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5632" y="3938600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65" name="Google Shape;565;p25"/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5"/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5"/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0" name="Google Shape;570;p25"/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5"/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25"/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5"/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5"/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5" name="Google Shape;575;p25"/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5"/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5"/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5"/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5"/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80" name="Google Shape;580;p25"/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5"/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5"/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5"/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5"/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585" name="Google Shape;58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9422" y="1791880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7211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9179" y="3300221"/>
            <a:ext cx="372778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24641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61933" y="4613010"/>
            <a:ext cx="537661" cy="3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75885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65" y="1817269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19467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47260" y="3291039"/>
            <a:ext cx="338889" cy="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04502" y="3259105"/>
            <a:ext cx="394285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82785" y="2504765"/>
            <a:ext cx="433714" cy="37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94257" y="1803124"/>
            <a:ext cx="394285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200742" y="2286104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93513" y="3199165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98838" y="4073494"/>
            <a:ext cx="554762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319869"/>
            <a:ext cx="490130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486400" y="2639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510905" y="1877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477153" y="4739771"/>
            <a:ext cx="471835" cy="235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25"/>
          <p:cNvCxnSpPr>
            <a:stCxn id="565" idx="6"/>
            <a:endCxn id="570" idx="2"/>
          </p:cNvCxnSpPr>
          <p:nvPr/>
        </p:nvCxnSpPr>
        <p:spPr>
          <a:xfrm rot="10800000" flipH="1">
            <a:off x="762000" y="1981184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5" name="Google Shape;605;p25"/>
          <p:cNvCxnSpPr>
            <a:stCxn id="565" idx="6"/>
            <a:endCxn id="571" idx="2"/>
          </p:cNvCxnSpPr>
          <p:nvPr/>
        </p:nvCxnSpPr>
        <p:spPr>
          <a:xfrm>
            <a:off x="762000" y="1983584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6" name="Google Shape;606;p25"/>
          <p:cNvCxnSpPr>
            <a:stCxn id="565" idx="6"/>
            <a:endCxn id="572" idx="2"/>
          </p:cNvCxnSpPr>
          <p:nvPr/>
        </p:nvCxnSpPr>
        <p:spPr>
          <a:xfrm>
            <a:off x="762000" y="1983584"/>
            <a:ext cx="1066800" cy="147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7" name="Google Shape;607;p25"/>
          <p:cNvCxnSpPr>
            <a:stCxn id="565" idx="6"/>
            <a:endCxn id="573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8" name="Google Shape;608;p25"/>
          <p:cNvCxnSpPr>
            <a:stCxn id="566" idx="6"/>
            <a:endCxn id="570" idx="2"/>
          </p:cNvCxnSpPr>
          <p:nvPr/>
        </p:nvCxnSpPr>
        <p:spPr>
          <a:xfrm rot="10800000" flipH="1">
            <a:off x="762000" y="1981283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9" name="Google Shape;609;p25"/>
          <p:cNvCxnSpPr>
            <a:stCxn id="566" idx="6"/>
            <a:endCxn id="573" idx="2"/>
          </p:cNvCxnSpPr>
          <p:nvPr/>
        </p:nvCxnSpPr>
        <p:spPr>
          <a:xfrm>
            <a:off x="762000" y="2720183"/>
            <a:ext cx="1066800" cy="208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0" name="Google Shape;610;p25"/>
          <p:cNvCxnSpPr>
            <a:stCxn id="567" idx="6"/>
            <a:endCxn id="572" idx="2"/>
          </p:cNvCxnSpPr>
          <p:nvPr/>
        </p:nvCxnSpPr>
        <p:spPr>
          <a:xfrm rot="10800000" flipH="1">
            <a:off x="762000" y="3454382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1" name="Google Shape;611;p25"/>
          <p:cNvCxnSpPr>
            <a:stCxn id="566" idx="6"/>
            <a:endCxn id="571" idx="2"/>
          </p:cNvCxnSpPr>
          <p:nvPr/>
        </p:nvCxnSpPr>
        <p:spPr>
          <a:xfrm rot="10800000" flipH="1">
            <a:off x="762000" y="2717783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2" name="Google Shape;612;p25"/>
          <p:cNvCxnSpPr>
            <a:stCxn id="566" idx="6"/>
            <a:endCxn id="572" idx="2"/>
          </p:cNvCxnSpPr>
          <p:nvPr/>
        </p:nvCxnSpPr>
        <p:spPr>
          <a:xfrm>
            <a:off x="762000" y="2720183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3" name="Google Shape;613;p25"/>
          <p:cNvCxnSpPr>
            <a:stCxn id="567" idx="6"/>
            <a:endCxn id="573" idx="2"/>
          </p:cNvCxnSpPr>
          <p:nvPr/>
        </p:nvCxnSpPr>
        <p:spPr>
          <a:xfrm>
            <a:off x="762000" y="3456782"/>
            <a:ext cx="1066800" cy="134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4" name="Google Shape;614;p25"/>
          <p:cNvCxnSpPr>
            <a:stCxn id="567" idx="6"/>
            <a:endCxn id="571" idx="2"/>
          </p:cNvCxnSpPr>
          <p:nvPr/>
        </p:nvCxnSpPr>
        <p:spPr>
          <a:xfrm rot="10800000" flipH="1">
            <a:off x="762000" y="2717882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5" name="Google Shape;615;p25"/>
          <p:cNvCxnSpPr>
            <a:stCxn id="567" idx="6"/>
            <a:endCxn id="570" idx="2"/>
          </p:cNvCxnSpPr>
          <p:nvPr/>
        </p:nvCxnSpPr>
        <p:spPr>
          <a:xfrm rot="10800000" flipH="1">
            <a:off x="762000" y="1981082"/>
            <a:ext cx="1066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6" name="Google Shape;616;p25"/>
          <p:cNvCxnSpPr>
            <a:stCxn id="568" idx="6"/>
            <a:endCxn id="570" idx="2"/>
          </p:cNvCxnSpPr>
          <p:nvPr/>
        </p:nvCxnSpPr>
        <p:spPr>
          <a:xfrm rot="10800000" flipH="1">
            <a:off x="762000" y="1981168"/>
            <a:ext cx="1066800" cy="282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7" name="Google Shape;617;p25"/>
          <p:cNvCxnSpPr>
            <a:stCxn id="568" idx="6"/>
            <a:endCxn id="571" idx="2"/>
          </p:cNvCxnSpPr>
          <p:nvPr/>
        </p:nvCxnSpPr>
        <p:spPr>
          <a:xfrm rot="10800000" flipH="1">
            <a:off x="762000" y="2717668"/>
            <a:ext cx="1066800" cy="208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8" name="Google Shape;618;p25"/>
          <p:cNvCxnSpPr>
            <a:stCxn id="568" idx="6"/>
            <a:endCxn id="572" idx="2"/>
          </p:cNvCxnSpPr>
          <p:nvPr/>
        </p:nvCxnSpPr>
        <p:spPr>
          <a:xfrm rot="10800000" flipH="1">
            <a:off x="762000" y="3454468"/>
            <a:ext cx="1066800" cy="135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9" name="Google Shape;619;p25"/>
          <p:cNvCxnSpPr>
            <a:stCxn id="568" idx="6"/>
            <a:endCxn id="573" idx="2"/>
          </p:cNvCxnSpPr>
          <p:nvPr/>
        </p:nvCxnSpPr>
        <p:spPr>
          <a:xfrm rot="10800000" flipH="1">
            <a:off x="762000" y="4802968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0" name="Google Shape;620;p25"/>
          <p:cNvCxnSpPr/>
          <p:nvPr/>
        </p:nvCxnSpPr>
        <p:spPr>
          <a:xfrm rot="10800000" flipH="1">
            <a:off x="24384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1" name="Google Shape;621;p25"/>
          <p:cNvCxnSpPr/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25"/>
          <p:cNvCxnSpPr/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25"/>
          <p:cNvCxnSpPr/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25"/>
          <p:cNvCxnSpPr/>
          <p:nvPr/>
        </p:nvCxnSpPr>
        <p:spPr>
          <a:xfrm rot="10800000" flipH="1">
            <a:off x="24384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5" name="Google Shape;625;p25"/>
          <p:cNvCxnSpPr/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6" name="Google Shape;626;p25"/>
          <p:cNvCxnSpPr/>
          <p:nvPr/>
        </p:nvCxnSpPr>
        <p:spPr>
          <a:xfrm rot="10800000" flipH="1">
            <a:off x="24384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7" name="Google Shape;627;p25"/>
          <p:cNvCxnSpPr/>
          <p:nvPr/>
        </p:nvCxnSpPr>
        <p:spPr>
          <a:xfrm rot="10800000" flipH="1">
            <a:off x="24384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8" name="Google Shape;628;p25"/>
          <p:cNvCxnSpPr/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9" name="Google Shape;629;p25"/>
          <p:cNvCxnSpPr/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0" name="Google Shape;630;p25"/>
          <p:cNvCxnSpPr/>
          <p:nvPr/>
        </p:nvCxnSpPr>
        <p:spPr>
          <a:xfrm rot="10800000" flipH="1">
            <a:off x="24384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1" name="Google Shape;631;p25"/>
          <p:cNvCxnSpPr/>
          <p:nvPr/>
        </p:nvCxnSpPr>
        <p:spPr>
          <a:xfrm rot="10800000" flipH="1">
            <a:off x="24384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2" name="Google Shape;632;p25"/>
          <p:cNvCxnSpPr/>
          <p:nvPr/>
        </p:nvCxnSpPr>
        <p:spPr>
          <a:xfrm rot="10800000" flipH="1">
            <a:off x="24384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3" name="Google Shape;633;p25"/>
          <p:cNvCxnSpPr/>
          <p:nvPr/>
        </p:nvCxnSpPr>
        <p:spPr>
          <a:xfrm rot="10800000" flipH="1">
            <a:off x="24384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4" name="Google Shape;634;p25"/>
          <p:cNvCxnSpPr/>
          <p:nvPr/>
        </p:nvCxnSpPr>
        <p:spPr>
          <a:xfrm rot="10800000" flipH="1">
            <a:off x="24384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5" name="Google Shape;635;p25"/>
          <p:cNvCxnSpPr/>
          <p:nvPr/>
        </p:nvCxnSpPr>
        <p:spPr>
          <a:xfrm rot="10800000" flipH="1">
            <a:off x="24384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6" name="Google Shape;636;p25"/>
          <p:cNvCxnSpPr/>
          <p:nvPr/>
        </p:nvCxnSpPr>
        <p:spPr>
          <a:xfrm rot="10800000" flipH="1">
            <a:off x="60198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7" name="Google Shape;637;p25"/>
          <p:cNvCxnSpPr/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8" name="Google Shape;638;p25"/>
          <p:cNvCxnSpPr/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9" name="Google Shape;639;p25"/>
          <p:cNvCxnSpPr/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0" name="Google Shape;640;p25"/>
          <p:cNvCxnSpPr/>
          <p:nvPr/>
        </p:nvCxnSpPr>
        <p:spPr>
          <a:xfrm rot="10800000" flipH="1">
            <a:off x="60198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1" name="Google Shape;641;p25"/>
          <p:cNvCxnSpPr/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2" name="Google Shape;642;p25"/>
          <p:cNvCxnSpPr/>
          <p:nvPr/>
        </p:nvCxnSpPr>
        <p:spPr>
          <a:xfrm rot="10800000" flipH="1">
            <a:off x="60198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3" name="Google Shape;643;p25"/>
          <p:cNvCxnSpPr/>
          <p:nvPr/>
        </p:nvCxnSpPr>
        <p:spPr>
          <a:xfrm rot="10800000" flipH="1">
            <a:off x="60198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4" name="Google Shape;644;p25"/>
          <p:cNvCxnSpPr/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5" name="Google Shape;645;p25"/>
          <p:cNvCxnSpPr/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6" name="Google Shape;646;p25"/>
          <p:cNvCxnSpPr/>
          <p:nvPr/>
        </p:nvCxnSpPr>
        <p:spPr>
          <a:xfrm rot="10800000" flipH="1">
            <a:off x="60198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7" name="Google Shape;647;p25"/>
          <p:cNvCxnSpPr/>
          <p:nvPr/>
        </p:nvCxnSpPr>
        <p:spPr>
          <a:xfrm rot="10800000" flipH="1">
            <a:off x="60198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8" name="Google Shape;648;p25"/>
          <p:cNvCxnSpPr/>
          <p:nvPr/>
        </p:nvCxnSpPr>
        <p:spPr>
          <a:xfrm rot="10800000" flipH="1">
            <a:off x="60198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9" name="Google Shape;649;p25"/>
          <p:cNvCxnSpPr/>
          <p:nvPr/>
        </p:nvCxnSpPr>
        <p:spPr>
          <a:xfrm rot="10800000" flipH="1">
            <a:off x="60198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0" name="Google Shape;650;p25"/>
          <p:cNvCxnSpPr/>
          <p:nvPr/>
        </p:nvCxnSpPr>
        <p:spPr>
          <a:xfrm rot="10800000" flipH="1">
            <a:off x="60198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1" name="Google Shape;651;p25"/>
          <p:cNvCxnSpPr/>
          <p:nvPr/>
        </p:nvCxnSpPr>
        <p:spPr>
          <a:xfrm rot="10800000" flipH="1">
            <a:off x="60198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2" name="Google Shape;652;p25"/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653" name="Google Shape;653;p2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14015" y="5613402"/>
            <a:ext cx="4628677" cy="90264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25"/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= nonlinear activation function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7206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Network (setting weights)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8203A82-772A-E042-82B9-EE69D49A0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17600"/>
            <a:ext cx="7424973" cy="5473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68FA91F-3CDD-5C45-872B-3937A6900134}"/>
                  </a:ext>
                </a:extLst>
              </p:cNvPr>
              <p:cNvSpPr txBox="1"/>
              <p:nvPr/>
            </p:nvSpPr>
            <p:spPr>
              <a:xfrm>
                <a:off x="3200400" y="2057400"/>
                <a:ext cx="2286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68FA91F-3CDD-5C45-872B-3937A6900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057400"/>
                <a:ext cx="228600" cy="276999"/>
              </a:xfrm>
              <a:prstGeom prst="rect">
                <a:avLst/>
              </a:prstGeom>
              <a:blipFill>
                <a:blip r:embed="rId4"/>
                <a:stretch>
                  <a:fillRect l="-38889" r="-22222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12B5804D-673D-3849-806F-6E87A17F60D8}"/>
                  </a:ext>
                </a:extLst>
              </p:cNvPr>
              <p:cNvSpPr txBox="1"/>
              <p:nvPr/>
            </p:nvSpPr>
            <p:spPr>
              <a:xfrm>
                <a:off x="3200400" y="4267200"/>
                <a:ext cx="2286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12B5804D-673D-3849-806F-6E87A17F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4267200"/>
                <a:ext cx="228600" cy="276999"/>
              </a:xfrm>
              <a:prstGeom prst="rect">
                <a:avLst/>
              </a:prstGeom>
              <a:blipFill>
                <a:blip r:embed="rId5"/>
                <a:stretch>
                  <a:fillRect l="-38889" r="-22222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0F6BD185-070E-BB41-BEEB-2E590A4CD2C4}"/>
                  </a:ext>
                </a:extLst>
              </p:cNvPr>
              <p:cNvSpPr txBox="1"/>
              <p:nvPr/>
            </p:nvSpPr>
            <p:spPr>
              <a:xfrm>
                <a:off x="4038600" y="3153453"/>
                <a:ext cx="2286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0F6BD185-070E-BB41-BEEB-2E590A4CD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153453"/>
                <a:ext cx="228600" cy="276999"/>
              </a:xfrm>
              <a:prstGeom prst="rect">
                <a:avLst/>
              </a:prstGeom>
              <a:blipFill>
                <a:blip r:embed="rId6"/>
                <a:stretch>
                  <a:fillRect l="-31579" r="-21053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857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37309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br>
                  <a:rPr lang="en-US" sz="2000" dirty="0"/>
                </a:br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More complex to compute for more complicated functions</a:t>
                </a:r>
              </a:p>
              <a:p>
                <a:pPr marL="457176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37309"/>
                <a:ext cx="11379200" cy="3639491"/>
              </a:xfrm>
              <a:blipFill>
                <a:blip r:embed="rId4"/>
                <a:stretch>
                  <a:fillRect l="-669" t="-1042" b="-48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D2241E3-B1BA-D84D-8375-27085680A6DC}"/>
              </a:ext>
            </a:extLst>
          </p:cNvPr>
          <p:cNvGrpSpPr/>
          <p:nvPr/>
        </p:nvGrpSpPr>
        <p:grpSpPr>
          <a:xfrm>
            <a:off x="6781800" y="2834463"/>
            <a:ext cx="5200650" cy="3109137"/>
            <a:chOff x="6781800" y="2675819"/>
            <a:chExt cx="5200650" cy="31091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078738-8BAA-EA44-9F44-CFC593E2124B}"/>
                </a:ext>
              </a:extLst>
            </p:cNvPr>
            <p:cNvGrpSpPr/>
            <p:nvPr/>
          </p:nvGrpSpPr>
          <p:grpSpPr>
            <a:xfrm>
              <a:off x="6781800" y="2675819"/>
              <a:ext cx="5200650" cy="2658181"/>
              <a:chOff x="6781800" y="2675819"/>
              <a:chExt cx="5200650" cy="2658181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6781800" y="2761544"/>
                <a:ext cx="4724400" cy="2572456"/>
                <a:chOff x="7391400" y="2590800"/>
                <a:chExt cx="4724400" cy="257245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Oval 2"/>
                    <p:cNvSpPr/>
                    <p:nvPr/>
                  </p:nvSpPr>
                  <p:spPr>
                    <a:xfrm>
                      <a:off x="8467725" y="2590800"/>
                      <a:ext cx="533400" cy="5334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a14:m>
                      <a:r>
                        <a:rPr lang="en-US" dirty="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3" name="Oval 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67725" y="2590800"/>
                      <a:ext cx="533400" cy="533400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Oval 4"/>
                    <p:cNvSpPr/>
                    <p:nvPr/>
                  </p:nvSpPr>
                  <p:spPr>
                    <a:xfrm>
                      <a:off x="9683750" y="3069162"/>
                      <a:ext cx="533400" cy="5334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oMath>
                      </a14:m>
                      <a:r>
                        <a:rPr lang="en-US" dirty="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5" name="Oval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683750" y="3069162"/>
                      <a:ext cx="533400" cy="533400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Oval 5"/>
                    <p:cNvSpPr/>
                    <p:nvPr/>
                  </p:nvSpPr>
                  <p:spPr>
                    <a:xfrm>
                      <a:off x="9620250" y="4527224"/>
                      <a:ext cx="533400" cy="5334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oMath>
                      </a14:m>
                      <a:r>
                        <a:rPr lang="en-US" dirty="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6" name="Oval 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620250" y="4527224"/>
                      <a:ext cx="533400" cy="533400"/>
                    </a:xfrm>
                    <a:prstGeom prst="ellipse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Oval 6"/>
                    <p:cNvSpPr/>
                    <p:nvPr/>
                  </p:nvSpPr>
                  <p:spPr>
                    <a:xfrm>
                      <a:off x="11144250" y="3810000"/>
                      <a:ext cx="533400" cy="5334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a14:m>
                      <a:r>
                        <a:rPr lang="en-US" dirty="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7" name="Oval 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144250" y="3810000"/>
                      <a:ext cx="533400" cy="533400"/>
                    </a:xfrm>
                    <a:prstGeom prst="ellipse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/>
                    <p:cNvSpPr txBox="1"/>
                    <p:nvPr/>
                  </p:nvSpPr>
                  <p:spPr>
                    <a:xfrm>
                      <a:off x="7391400" y="2672834"/>
                      <a:ext cx="5238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" name="TextBox 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91400" y="2672834"/>
                      <a:ext cx="523875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7412037" y="3641046"/>
                      <a:ext cx="52387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" name="TextBox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2037" y="3641046"/>
                      <a:ext cx="523875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7429500" y="4793924"/>
                      <a:ext cx="48895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29500" y="4793924"/>
                      <a:ext cx="488950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" name="Straight Connector 10"/>
                <p:cNvCxnSpPr>
                  <a:stCxn id="4" idx="3"/>
                  <a:endCxn id="3" idx="2"/>
                </p:cNvCxnSpPr>
                <p:nvPr/>
              </p:nvCxnSpPr>
              <p:spPr>
                <a:xfrm>
                  <a:off x="7915275" y="2857500"/>
                  <a:ext cx="55245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5" name="Freeform 74"/>
                <p:cNvSpPr/>
                <p:nvPr/>
              </p:nvSpPr>
              <p:spPr>
                <a:xfrm>
                  <a:off x="7962900" y="4800600"/>
                  <a:ext cx="1657350" cy="219075"/>
                </a:xfrm>
                <a:custGeom>
                  <a:avLst/>
                  <a:gdLst>
                    <a:gd name="connsiteX0" fmla="*/ 0 w 1657350"/>
                    <a:gd name="connsiteY0" fmla="*/ 219075 h 219075"/>
                    <a:gd name="connsiteX1" fmla="*/ 1085850 w 1657350"/>
                    <a:gd name="connsiteY1" fmla="*/ 219075 h 219075"/>
                    <a:gd name="connsiteX2" fmla="*/ 1657350 w 1657350"/>
                    <a:gd name="connsiteY2" fmla="*/ 0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57350" h="219075">
                      <a:moveTo>
                        <a:pt x="0" y="219075"/>
                      </a:moveTo>
                      <a:lnTo>
                        <a:pt x="1085850" y="219075"/>
                      </a:lnTo>
                      <a:lnTo>
                        <a:pt x="165735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>
                  <a:off x="7962900" y="3467100"/>
                  <a:ext cx="1762125" cy="390525"/>
                </a:xfrm>
                <a:custGeom>
                  <a:avLst/>
                  <a:gdLst>
                    <a:gd name="connsiteX0" fmla="*/ 0 w 1762125"/>
                    <a:gd name="connsiteY0" fmla="*/ 390525 h 390525"/>
                    <a:gd name="connsiteX1" fmla="*/ 1028700 w 1762125"/>
                    <a:gd name="connsiteY1" fmla="*/ 390525 h 390525"/>
                    <a:gd name="connsiteX2" fmla="*/ 1762125 w 1762125"/>
                    <a:gd name="connsiteY2" fmla="*/ 0 h 39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62125" h="390525">
                      <a:moveTo>
                        <a:pt x="0" y="390525"/>
                      </a:moveTo>
                      <a:lnTo>
                        <a:pt x="1028700" y="390525"/>
                      </a:lnTo>
                      <a:lnTo>
                        <a:pt x="1762125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>
                  <a:off x="9029700" y="2847975"/>
                  <a:ext cx="676275" cy="352425"/>
                </a:xfrm>
                <a:custGeom>
                  <a:avLst/>
                  <a:gdLst>
                    <a:gd name="connsiteX0" fmla="*/ 0 w 676275"/>
                    <a:gd name="connsiteY0" fmla="*/ 0 h 352425"/>
                    <a:gd name="connsiteX1" fmla="*/ 361950 w 676275"/>
                    <a:gd name="connsiteY1" fmla="*/ 0 h 352425"/>
                    <a:gd name="connsiteX2" fmla="*/ 676275 w 676275"/>
                    <a:gd name="connsiteY2" fmla="*/ 352425 h 35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6275" h="352425">
                      <a:moveTo>
                        <a:pt x="0" y="0"/>
                      </a:moveTo>
                      <a:lnTo>
                        <a:pt x="361950" y="0"/>
                      </a:lnTo>
                      <a:lnTo>
                        <a:pt x="676275" y="352425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>
                  <a:off x="10229850" y="3352800"/>
                  <a:ext cx="971550" cy="542925"/>
                </a:xfrm>
                <a:custGeom>
                  <a:avLst/>
                  <a:gdLst>
                    <a:gd name="connsiteX0" fmla="*/ 0 w 971550"/>
                    <a:gd name="connsiteY0" fmla="*/ 0 h 542925"/>
                    <a:gd name="connsiteX1" fmla="*/ 428625 w 971550"/>
                    <a:gd name="connsiteY1" fmla="*/ 0 h 542925"/>
                    <a:gd name="connsiteX2" fmla="*/ 971550 w 971550"/>
                    <a:gd name="connsiteY2" fmla="*/ 542925 h 54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1550" h="542925">
                      <a:moveTo>
                        <a:pt x="0" y="0"/>
                      </a:moveTo>
                      <a:lnTo>
                        <a:pt x="428625" y="0"/>
                      </a:lnTo>
                      <a:lnTo>
                        <a:pt x="971550" y="542925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>
                  <a:off x="10153650" y="4276725"/>
                  <a:ext cx="1047750" cy="533400"/>
                </a:xfrm>
                <a:custGeom>
                  <a:avLst/>
                  <a:gdLst>
                    <a:gd name="connsiteX0" fmla="*/ 0 w 1047750"/>
                    <a:gd name="connsiteY0" fmla="*/ 533400 h 533400"/>
                    <a:gd name="connsiteX1" fmla="*/ 514350 w 1047750"/>
                    <a:gd name="connsiteY1" fmla="*/ 533400 h 533400"/>
                    <a:gd name="connsiteX2" fmla="*/ 1047750 w 1047750"/>
                    <a:gd name="connsiteY2" fmla="*/ 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50" h="533400">
                      <a:moveTo>
                        <a:pt x="0" y="533400"/>
                      </a:moveTo>
                      <a:lnTo>
                        <a:pt x="514350" y="533400"/>
                      </a:lnTo>
                      <a:lnTo>
                        <a:pt x="104775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8324850" y="4200525"/>
                      <a:ext cx="3048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2" name="TextBox 8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24850" y="4200525"/>
                      <a:ext cx="304800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5" name="Freeform 84"/>
                <p:cNvSpPr/>
                <p:nvPr/>
              </p:nvSpPr>
              <p:spPr>
                <a:xfrm>
                  <a:off x="8648700" y="4391025"/>
                  <a:ext cx="1000125" cy="266700"/>
                </a:xfrm>
                <a:custGeom>
                  <a:avLst/>
                  <a:gdLst>
                    <a:gd name="connsiteX0" fmla="*/ 0 w 1000125"/>
                    <a:gd name="connsiteY0" fmla="*/ 0 h 266700"/>
                    <a:gd name="connsiteX1" fmla="*/ 352425 w 1000125"/>
                    <a:gd name="connsiteY1" fmla="*/ 0 h 266700"/>
                    <a:gd name="connsiteX2" fmla="*/ 1000125 w 1000125"/>
                    <a:gd name="connsiteY2" fmla="*/ 26670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125" h="266700">
                      <a:moveTo>
                        <a:pt x="0" y="0"/>
                      </a:moveTo>
                      <a:lnTo>
                        <a:pt x="352425" y="0"/>
                      </a:lnTo>
                      <a:lnTo>
                        <a:pt x="1000125" y="26670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" name="Straight Connector 86"/>
                <p:cNvCxnSpPr>
                  <a:stCxn id="7" idx="6"/>
                </p:cNvCxnSpPr>
                <p:nvPr/>
              </p:nvCxnSpPr>
              <p:spPr>
                <a:xfrm>
                  <a:off x="11677650" y="4076700"/>
                  <a:ext cx="43815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8351837" y="2675819"/>
                <a:ext cx="3630613" cy="2317695"/>
                <a:chOff x="8809037" y="2505075"/>
                <a:chExt cx="3630613" cy="231769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8809037" y="2505075"/>
                      <a:ext cx="7921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=8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2" name="TextBox 9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09037" y="2505075"/>
                      <a:ext cx="792163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9963943" y="3024727"/>
                      <a:ext cx="93265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=24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3" name="TextBox 9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63943" y="3024727"/>
                      <a:ext cx="932657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/>
                    <p:cNvSpPr txBox="1"/>
                    <p:nvPr/>
                  </p:nvSpPr>
                  <p:spPr>
                    <a:xfrm>
                      <a:off x="9901238" y="4453438"/>
                      <a:ext cx="7953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=6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4" name="TextBox 9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01238" y="4453438"/>
                      <a:ext cx="795337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11463338" y="3735943"/>
                      <a:ext cx="9763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=30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5" name="TextBox 9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63338" y="3735943"/>
                      <a:ext cx="976312" cy="369332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" name="TextBox 7"/>
              <p:cNvSpPr txBox="1"/>
              <p:nvPr/>
            </p:nvSpPr>
            <p:spPr>
              <a:xfrm>
                <a:off x="7305675" y="2685344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2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650" y="3715116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724775" y="4862036"/>
                <a:ext cx="314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2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36C432-7AD9-0C48-91FC-A18B1F3CD626}"/>
                </a:ext>
              </a:extLst>
            </p:cNvPr>
            <p:cNvSpPr txBox="1"/>
            <p:nvPr/>
          </p:nvSpPr>
          <p:spPr>
            <a:xfrm>
              <a:off x="8420100" y="5323291"/>
              <a:ext cx="26547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Computation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8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936C432-7AD9-0C48-91FC-A18B1F3CD626}"/>
              </a:ext>
            </a:extLst>
          </p:cNvPr>
          <p:cNvSpPr txBox="1"/>
          <p:nvPr/>
        </p:nvSpPr>
        <p:spPr>
          <a:xfrm>
            <a:off x="8168318" y="6172200"/>
            <a:ext cx="265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Computation Graph</a:t>
            </a:r>
          </a:p>
        </p:txBody>
      </p:sp>
    </p:spTree>
    <p:extLst>
      <p:ext uri="{BB962C8B-B14F-4D97-AF65-F5344CB8AC3E}">
        <p14:creationId xmlns:p14="http://schemas.microsoft.com/office/powerpoint/2010/main" val="333717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2" grpId="0"/>
      <p:bldP spid="38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7461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62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/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892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Multiclass Logistic Regression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7663021" cy="4525963"/>
          </a:xfrm>
        </p:spPr>
        <p:txBody>
          <a:bodyPr/>
          <a:lstStyle/>
          <a:p>
            <a:pPr eaLnBrk="1" hangingPunct="1"/>
            <a:r>
              <a:rPr lang="en-US" sz="2400" dirty="0"/>
              <a:t>Recall Perceptron:</a:t>
            </a:r>
          </a:p>
          <a:p>
            <a:pPr lvl="1" eaLnBrk="1" hangingPunct="1"/>
            <a:r>
              <a:rPr lang="en-US" sz="2000" dirty="0"/>
              <a:t>A weight vector for each class:</a:t>
            </a:r>
          </a:p>
          <a:p>
            <a:pPr lvl="1" eaLnBrk="1" hangingPunct="1"/>
            <a:endParaRPr lang="en-US" sz="1800" dirty="0"/>
          </a:p>
          <a:p>
            <a:pPr lvl="1" eaLnBrk="1" hangingPunct="1"/>
            <a:r>
              <a:rPr lang="en-US" sz="2000" dirty="0"/>
              <a:t>Score (activation) of a class y:</a:t>
            </a:r>
          </a:p>
          <a:p>
            <a:pPr lvl="1" eaLnBrk="1" hangingPunct="1"/>
            <a:endParaRPr lang="en-US" sz="1100" dirty="0"/>
          </a:p>
          <a:p>
            <a:pPr lvl="1" eaLnBrk="1" hangingPunct="1"/>
            <a:r>
              <a:rPr lang="en-US" sz="2000" dirty="0"/>
              <a:t>Prediction highest score wins</a:t>
            </a:r>
          </a:p>
          <a:p>
            <a:pPr lvl="1" eaLnBrk="1" hangingPunct="1"/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How to make the scores into probabilities? </a:t>
            </a:r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25523" y="25146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400" y="31242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250" y="12684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82050" y="33258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0450" y="3173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41887" y="1884363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10153650" y="16494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10382250" y="26400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9696450" y="26400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06050" y="16764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1650" y="28511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6650" y="26670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94841-EA58-6540-B947-20938E1FBC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0251" y="4869499"/>
            <a:ext cx="11381220" cy="95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4A082-2EAB-6746-AC77-10A6707493BB}"/>
              </a:ext>
            </a:extLst>
          </p:cNvPr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activations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60BA8-E5ED-8446-93A9-D6854AC57FED}"/>
              </a:ext>
            </a:extLst>
          </p:cNvPr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r>
              <a:rPr lang="en-US" dirty="0"/>
              <a:t> activations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3524F8-E0B3-8340-955D-C75B4C522349}"/>
              </a:ext>
            </a:extLst>
          </p:cNvPr>
          <p:cNvSpPr/>
          <p:nvPr/>
        </p:nvSpPr>
        <p:spPr>
          <a:xfrm rot="16200000">
            <a:off x="1032344" y="5229339"/>
            <a:ext cx="297670" cy="17524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7E6F4D8-AD56-5543-A764-C98B710D187F}"/>
              </a:ext>
            </a:extLst>
          </p:cNvPr>
          <p:cNvSpPr/>
          <p:nvPr/>
        </p:nvSpPr>
        <p:spPr>
          <a:xfrm rot="16200000">
            <a:off x="7141376" y="1508727"/>
            <a:ext cx="254862" cy="92364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28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5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Interpretation: A tiny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will result in an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times increase in g due to this computation path.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blipFill>
                <a:blip r:embed="rId23"/>
                <a:stretch>
                  <a:fillRect l="-119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 flipV="1">
            <a:off x="4491037" y="5423359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250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=???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dirty="0"/>
                  <a:t> may be useful.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blipFill>
                <a:blip r:embed="rId24"/>
                <a:stretch>
                  <a:fillRect l="-128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691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790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 flipV="1">
            <a:off x="4419600" y="5638800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391025" y="6132713"/>
            <a:ext cx="333375" cy="277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6CB617-C7D0-9A44-8D46-27A0D8989ED3}"/>
              </a:ext>
            </a:extLst>
          </p:cNvPr>
          <p:cNvSpPr txBox="1"/>
          <p:nvPr/>
        </p:nvSpPr>
        <p:spPr>
          <a:xfrm>
            <a:off x="4876800" y="5715000"/>
            <a:ext cx="392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Adding the changes to g contributed by </a:t>
            </a:r>
          </a:p>
          <a:p>
            <a:r>
              <a:rPr lang="en-US" dirty="0">
                <a:latin typeface="Calibri"/>
                <a:cs typeface="Calibri"/>
              </a:rPr>
              <a:t>change in w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 together</a:t>
            </a:r>
          </a:p>
        </p:txBody>
      </p:sp>
    </p:spTree>
    <p:extLst>
      <p:ext uri="{BB962C8B-B14F-4D97-AF65-F5344CB8AC3E}">
        <p14:creationId xmlns:p14="http://schemas.microsoft.com/office/powerpoint/2010/main" val="3525298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8575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F991-39AE-A34D-AA7A-0EFD2E84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91E09-2F74-A541-A562-9D9F56AAF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627"/>
            <a:ext cx="12192000" cy="63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1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of Key Ideas</a:t>
            </a:r>
            <a:endParaRPr/>
          </a:p>
        </p:txBody>
      </p:sp>
      <p:sp>
        <p:nvSpPr>
          <p:cNvPr id="731" name="Google Shape;731;p36"/>
          <p:cNvSpPr txBox="1">
            <a:spLocks noGrp="1"/>
          </p:cNvSpPr>
          <p:nvPr>
            <p:ph type="body" idx="1"/>
          </p:nvPr>
        </p:nvSpPr>
        <p:spPr>
          <a:xfrm>
            <a:off x="830943" y="1219200"/>
            <a:ext cx="10337800" cy="5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Optimize probability of label given input</a:t>
            </a:r>
            <a:endParaRPr dirty="0"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Continuous optimization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Gradient ascent: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Compute steepest uphill direction = gradient (= just vector of partial derivatives)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Take step in the gradient direction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Repeat (until held-out data accuracy starts to drop = “early stopping”)</a:t>
            </a: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Deep neural nets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Last layer = still logistic regression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Now also many more layers before this last layer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= computing the features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the features are learned rather than hand-designed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Universal function approximation theorem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If</a:t>
            </a:r>
            <a:r>
              <a:rPr lang="en-US" sz="1600" dirty="0"/>
              <a:t> neural net is large enough 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Then</a:t>
            </a:r>
            <a:r>
              <a:rPr lang="en-US" sz="1600" dirty="0"/>
              <a:t> neural net can represent any continuous mapping from input to output with arbitrary accuracy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But remember: need to avoid overfitting  / memorizing the training data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early stopping!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Automatic differentiation gives the derivatives efficiently</a:t>
            </a:r>
            <a:endParaRPr sz="2000" dirty="0"/>
          </a:p>
        </p:txBody>
      </p:sp>
      <p:pic>
        <p:nvPicPr>
          <p:cNvPr id="732" name="Google Shape;7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8734" y="1219200"/>
            <a:ext cx="4177466" cy="508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596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it work?</a:t>
            </a:r>
            <a:endParaRPr/>
          </a:p>
        </p:txBody>
      </p:sp>
      <p:sp>
        <p:nvSpPr>
          <p:cNvPr id="738" name="Google Shape;738;p3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785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Vision</a:t>
            </a:r>
            <a:endParaRPr/>
          </a:p>
        </p:txBody>
      </p:sp>
      <p:pic>
        <p:nvPicPr>
          <p:cNvPr id="745" name="Google Shape;7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723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9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Detection</a:t>
            </a:r>
            <a:endParaRPr/>
          </a:p>
        </p:txBody>
      </p:sp>
      <p:pic>
        <p:nvPicPr>
          <p:cNvPr id="752" name="Google Shape;7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80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76AA-A9C7-F94C-B7B9-16405F65B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860801"/>
            <a:ext cx="6172200" cy="144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84752-B84A-814D-AE16-6539E9066210}"/>
              </a:ext>
            </a:extLst>
          </p:cNvPr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Multi-Class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3079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Feature Design</a:t>
            </a:r>
            <a:endParaRPr/>
          </a:p>
        </p:txBody>
      </p:sp>
      <p:pic>
        <p:nvPicPr>
          <p:cNvPr id="759" name="Google Shape;7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228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>
            <a:alphaModFix/>
          </a:blip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9296400" y="6400800"/>
            <a:ext cx="28956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Dalal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Triggs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2005]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563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2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76" name="Google Shape;7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2"/>
          <p:cNvSpPr/>
          <p:nvPr/>
        </p:nvSpPr>
        <p:spPr>
          <a:xfrm>
            <a:off x="3587759" y="5562720"/>
            <a:ext cx="1080955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0201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84" name="Google Shape;7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3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3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3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71222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4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4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96" name="Google Shape;796;p44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4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4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9" name="Google Shape;799;p44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7974926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05" name="Google Shape;80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5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07" name="Google Shape;807;p45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5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09" name="Google Shape;809;p45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0745517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6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15" name="Google Shape;81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6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17" name="Google Shape;817;p46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18" name="Google Shape;818;p46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217954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24" name="Google Shape;82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26" name="Google Shape;826;p47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7" name="Google Shape;827;p47"/>
          <p:cNvCxnSpPr/>
          <p:nvPr/>
        </p:nvCxnSpPr>
        <p:spPr>
          <a:xfrm>
            <a:off x="6400800" y="5257800"/>
            <a:ext cx="3454400" cy="508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p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9633181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 COCO Image Captioning Challenge</a:t>
            </a:r>
            <a:endParaRPr/>
          </a:p>
        </p:txBody>
      </p:sp>
      <p:pic>
        <p:nvPicPr>
          <p:cNvPr id="834" name="Google Shape;834;p48" descr="Screen Shot 2016-06-17 at 10.41.5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812" y="1166444"/>
            <a:ext cx="8315987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8"/>
          <p:cNvSpPr txBox="1"/>
          <p:nvPr/>
        </p:nvSpPr>
        <p:spPr>
          <a:xfrm>
            <a:off x="1763968" y="6348044"/>
            <a:ext cx="717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Karpathy &amp; Fei-Fei, 2015; Donahue et al., 2015; Xu et al, 2015; many more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3519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9"/>
          <p:cNvSpPr txBox="1"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 QA Challenge</a:t>
            </a:r>
            <a:endParaRPr/>
          </a:p>
        </p:txBody>
      </p:sp>
      <p:pic>
        <p:nvPicPr>
          <p:cNvPr id="841" name="Google Shape;841;p49" descr="Screen Shot 2016-06-17 at 10.49.4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392" y="1140069"/>
            <a:ext cx="10879869" cy="5558563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9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Stanislaw Antol, Aishwarya Agrawal, Jiasen Lu, Margaret Mitchell, Dhruv Batra, C. Lawrence Zitnick, Devi Parikh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626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Optimization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Optimization</a:t>
            </a:r>
            <a:endParaRPr/>
          </a:p>
          <a:p>
            <a:pPr marL="1142942" lvl="2" indent="-76188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i.e., how do we solve:</a:t>
            </a:r>
            <a:endParaRPr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3888426"/>
            <a:ext cx="81407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6123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9DA574-F266-C345-B9B1-7CDF0073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Segmentation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F558A5D-CC48-7B42-80F7-96449BC4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1560899"/>
            <a:ext cx="9134641" cy="48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469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Speech Recognition</a:t>
            </a:r>
            <a:endParaRPr/>
          </a:p>
        </p:txBody>
      </p:sp>
      <p:pic>
        <p:nvPicPr>
          <p:cNvPr id="848" name="Google Shape;84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0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52" name="Google Shape;852;p50"/>
          <p:cNvCxnSpPr/>
          <p:nvPr/>
        </p:nvCxnSpPr>
        <p:spPr>
          <a:xfrm>
            <a:off x="914400" y="4953000"/>
            <a:ext cx="6908800" cy="2032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3" name="Google Shape;853;p50"/>
          <p:cNvCxnSpPr/>
          <p:nvPr/>
        </p:nvCxnSpPr>
        <p:spPr>
          <a:xfrm>
            <a:off x="5892800" y="4953000"/>
            <a:ext cx="1422400" cy="1016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2894599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Translation</a:t>
            </a:r>
            <a:endParaRPr/>
          </a:p>
        </p:txBody>
      </p:sp>
      <p:pic>
        <p:nvPicPr>
          <p:cNvPr id="860" name="Google Shape;8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569912"/>
            <a:ext cx="10022871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1"/>
          <p:cNvSpPr txBox="1"/>
          <p:nvPr/>
        </p:nvSpPr>
        <p:spPr>
          <a:xfrm>
            <a:off x="2593714" y="1067146"/>
            <a:ext cx="7210051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Neural Machine Translation (in production)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2154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80" y="76200"/>
            <a:ext cx="8153993" cy="6347339"/>
          </a:xfr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7954588-9346-7B4A-A0CE-327C9A90417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24801" y="6389704"/>
            <a:ext cx="4265607" cy="493697"/>
          </a:xfrm>
          <a:prstGeom prst="rect">
            <a:avLst/>
          </a:prstGeom>
        </p:spPr>
        <p:txBody>
          <a:bodyPr/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33" kern="1200" dirty="0"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9775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F09702-993A-3E40-B959-2A225E95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41" y="3929"/>
            <a:ext cx="7934519" cy="1866023"/>
          </a:xfrm>
          <a:prstGeom prst="rect">
            <a:avLst/>
          </a:prstGeom>
        </p:spPr>
      </p:pic>
      <p:pic>
        <p:nvPicPr>
          <p:cNvPr id="10" name="Picture 9" descr="A close up of a green field&#10;&#10;Description automatically generated">
            <a:extLst>
              <a:ext uri="{FF2B5EF4-FFF2-40B4-BE49-F238E27FC236}">
                <a16:creationId xmlns:a16="http://schemas.microsoft.com/office/drawing/2014/main" id="{EBCEA026-9AD0-0042-8C65-172696CB7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46" y="1781546"/>
            <a:ext cx="5201698" cy="48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69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200" y="1219200"/>
            <a:ext cx="5181600" cy="12484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667" b="1" u="sng" dirty="0"/>
              <a:t>Traditional Programming</a:t>
            </a:r>
            <a:r>
              <a:rPr lang="en-US" sz="2667" b="1" dirty="0"/>
              <a:t>:</a:t>
            </a:r>
            <a:br>
              <a:rPr lang="en-US" sz="2667" b="1" dirty="0"/>
            </a:br>
            <a:r>
              <a:rPr lang="en-US" sz="2667" b="1" dirty="0"/>
              <a:t>program by writing lines of code</a:t>
            </a:r>
          </a:p>
          <a:p>
            <a:pPr algn="ctr"/>
            <a:endParaRPr lang="en-US" sz="2667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81"/>
            <a:ext cx="12192000" cy="885419"/>
          </a:xfrm>
        </p:spPr>
        <p:txBody>
          <a:bodyPr/>
          <a:lstStyle/>
          <a:p>
            <a:r>
              <a:rPr lang="en-US" dirty="0"/>
              <a:t>Change in Programming Paradigm!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8D5080-1576-2D48-8274-A4AAFDCBD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851" y="2678138"/>
            <a:ext cx="2058967" cy="192651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117190-6A33-354D-8321-680D6B8F9DE9}"/>
              </a:ext>
            </a:extLst>
          </p:cNvPr>
          <p:cNvSpPr txBox="1"/>
          <p:nvPr/>
        </p:nvSpPr>
        <p:spPr>
          <a:xfrm>
            <a:off x="897685" y="5088549"/>
            <a:ext cx="349166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Calibri"/>
                <a:cs typeface="Calibri"/>
              </a:rPr>
              <a:t>Poor performance on AI problems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3050DA73-7DCD-DB41-8108-49EF84836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85" y="3393749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0A359AED-5029-C245-A3B2-E8E51DF8621E}"/>
              </a:ext>
            </a:extLst>
          </p:cNvPr>
          <p:cNvSpPr/>
          <p:nvPr/>
        </p:nvSpPr>
        <p:spPr bwMode="auto">
          <a:xfrm>
            <a:off x="1449413" y="3264313"/>
            <a:ext cx="101615" cy="754171"/>
          </a:xfrm>
          <a:prstGeom prst="rightArrow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1867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4FF01940-FCAC-D042-93C6-2199236ABF35}"/>
              </a:ext>
            </a:extLst>
          </p:cNvPr>
          <p:cNvSpPr/>
          <p:nvPr/>
        </p:nvSpPr>
        <p:spPr bwMode="auto">
          <a:xfrm>
            <a:off x="3739874" y="3265540"/>
            <a:ext cx="101615" cy="754171"/>
          </a:xfrm>
          <a:prstGeom prst="rightArrow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1867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102717-F798-2944-B1DD-49AD4D4F8E09}"/>
              </a:ext>
            </a:extLst>
          </p:cNvPr>
          <p:cNvSpPr txBox="1"/>
          <p:nvPr/>
        </p:nvSpPr>
        <p:spPr>
          <a:xfrm>
            <a:off x="3841488" y="3393748"/>
            <a:ext cx="29527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Calibri"/>
                <a:cs typeface="Calibri"/>
              </a:rPr>
              <a:t>?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DEAB2EB9-78E3-5142-AAFF-AF1933856DA5}"/>
              </a:ext>
            </a:extLst>
          </p:cNvPr>
          <p:cNvSpPr txBox="1">
            <a:spLocks/>
          </p:cNvSpPr>
          <p:nvPr/>
        </p:nvSpPr>
        <p:spPr bwMode="auto">
          <a:xfrm>
            <a:off x="6197601" y="1193801"/>
            <a:ext cx="5283200" cy="102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667" b="1" u="sng" dirty="0">
                <a:solidFill>
                  <a:schemeClr val="accent2"/>
                </a:solidFill>
              </a:rPr>
              <a:t>Deep Learning (“Software 2.0”):</a:t>
            </a:r>
            <a:br>
              <a:rPr lang="en-US" sz="2667" b="1" dirty="0">
                <a:solidFill>
                  <a:schemeClr val="accent2"/>
                </a:solidFill>
              </a:rPr>
            </a:br>
            <a:r>
              <a:rPr lang="en-US" sz="2667" b="1" dirty="0">
                <a:solidFill>
                  <a:schemeClr val="accent2"/>
                </a:solidFill>
              </a:rPr>
              <a:t>program by providing data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6996F730-F5B4-4842-BA9E-EBDA3CFA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7444" y="3397012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tikz40.png">
            <a:extLst>
              <a:ext uri="{FF2B5EF4-FFF2-40B4-BE49-F238E27FC236}">
                <a16:creationId xmlns:a16="http://schemas.microsoft.com/office/drawing/2014/main" id="{79C05D87-0639-BF4E-A4B5-4151503D6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43" y="2730884"/>
            <a:ext cx="2622355" cy="18210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08C76F8-15A0-2D45-A4E1-85DC6E31D622}"/>
              </a:ext>
            </a:extLst>
          </p:cNvPr>
          <p:cNvSpPr txBox="1"/>
          <p:nvPr/>
        </p:nvSpPr>
        <p:spPr>
          <a:xfrm>
            <a:off x="10470228" y="3395802"/>
            <a:ext cx="29527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Calibri"/>
                <a:cs typeface="Calibri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E74D73-6F79-064E-A4B1-B45B4CC13ABD}"/>
              </a:ext>
            </a:extLst>
          </p:cNvPr>
          <p:cNvSpPr txBox="1"/>
          <p:nvPr/>
        </p:nvSpPr>
        <p:spPr>
          <a:xfrm>
            <a:off x="8336499" y="5088549"/>
            <a:ext cx="100540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Calibri"/>
                <a:cs typeface="Calibri"/>
              </a:rPr>
              <a:t>Success!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56864F5-9CD5-C649-818D-0F45C52FDA48}"/>
              </a:ext>
            </a:extLst>
          </p:cNvPr>
          <p:cNvSpPr/>
          <p:nvPr/>
        </p:nvSpPr>
        <p:spPr bwMode="auto">
          <a:xfrm>
            <a:off x="7727044" y="3259639"/>
            <a:ext cx="101615" cy="754171"/>
          </a:xfrm>
          <a:prstGeom prst="rightArrow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1867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2B10ECB5-743F-DE42-99EE-CE09960A9D4A}"/>
              </a:ext>
            </a:extLst>
          </p:cNvPr>
          <p:cNvSpPr/>
          <p:nvPr/>
        </p:nvSpPr>
        <p:spPr bwMode="auto">
          <a:xfrm>
            <a:off x="10368644" y="3308746"/>
            <a:ext cx="101615" cy="754171"/>
          </a:xfrm>
          <a:prstGeom prst="rightArrow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81887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5" grpId="0"/>
      <p:bldP spid="27" grpId="0" animBg="1"/>
      <p:bldP spid="28" grpId="0" animBg="1"/>
      <p:bldP spid="29" grpId="0"/>
      <p:bldP spid="35" grpId="0"/>
      <p:bldP spid="39" grpId="0"/>
      <p:bldP spid="40" grpId="0"/>
      <p:bldP spid="26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8" descr="C:\Users\Dan\Dropbox\Office\CS 188\Ketrina Art\CSPs 2\HillClimbi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980" y="1144462"/>
            <a:ext cx="4577219" cy="286076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Hill Climbing</a:t>
            </a:r>
            <a:endParaRPr/>
          </a:p>
        </p:txBody>
      </p:sp>
      <p:sp>
        <p:nvSpPr>
          <p:cNvPr id="190" name="Google Shape;190;p8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10668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Recall from CSPs lecture: simple, general idea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Start wherever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Repeat: move to the best neighboring state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If no neighbors better than current, quit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 dirty="0"/>
          </a:p>
          <a:p>
            <a:pPr marL="342882" lvl="0" indent="-342882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What’s particularly tricky when hill-climbing for multiclass logistic regression?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dirty="0"/>
              <a:t>Optimization over a continuous space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 dirty="0"/>
              <a:t>Infinitely many neighbors!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 dirty="0"/>
              <a:t>How to do this efficiently?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1729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1-D Optimization</a:t>
            </a:r>
            <a:endParaRPr/>
          </a:p>
        </p:txBody>
      </p:sp>
      <p:sp>
        <p:nvSpPr>
          <p:cNvPr id="197" name="Google Shape;197;p9"/>
          <p:cNvSpPr txBox="1">
            <a:spLocks noGrp="1"/>
          </p:cNvSpPr>
          <p:nvPr>
            <p:ph type="body" idx="1"/>
          </p:nvPr>
        </p:nvSpPr>
        <p:spPr>
          <a:xfrm>
            <a:off x="406400" y="3886201"/>
            <a:ext cx="113792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Could evaluate			and</a:t>
            </a:r>
            <a:endParaRPr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Then step in best direction</a:t>
            </a:r>
            <a:endParaRPr/>
          </a:p>
          <a:p>
            <a:pPr marL="1142942" lvl="2" indent="-76188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Or, evaluate derivative:</a:t>
            </a:r>
            <a:endParaRPr/>
          </a:p>
          <a:p>
            <a:pPr marL="742913" lvl="1" indent="-234936" algn="l" rtl="0">
              <a:spcBef>
                <a:spcPts val="16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Tells which direction to step into</a:t>
            </a:r>
            <a:endParaRPr/>
          </a:p>
        </p:txBody>
      </p:sp>
      <p:cxnSp>
        <p:nvCxnSpPr>
          <p:cNvPr id="198" name="Google Shape;198;p9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9" name="Google Shape;199;p9"/>
          <p:cNvCxnSpPr/>
          <p:nvPr/>
        </p:nvCxnSpPr>
        <p:spPr>
          <a:xfrm rot="10800000">
            <a:off x="3581400" y="1371600"/>
            <a:ext cx="0" cy="2209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200" name="Google Shape;200;p9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7966" y="3543476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0" y="1219200"/>
            <a:ext cx="685615" cy="36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 descr="latex-image-1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800" y="3581400"/>
            <a:ext cx="356995" cy="216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9"/>
          <p:cNvCxnSpPr/>
          <p:nvPr/>
        </p:nvCxnSpPr>
        <p:spPr>
          <a:xfrm>
            <a:off x="5754531" y="2632731"/>
            <a:ext cx="0" cy="91074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04" name="Google Shape;204;p9"/>
          <p:cNvCxnSpPr/>
          <p:nvPr/>
        </p:nvCxnSpPr>
        <p:spPr>
          <a:xfrm rot="10800000">
            <a:off x="3581400" y="2632731"/>
            <a:ext cx="2173132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05" name="Google Shape;205;p9" descr="latex-image-1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7000" y="2438400"/>
            <a:ext cx="788042" cy="34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 descr="latex-image-1.pd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23619" y="4004290"/>
            <a:ext cx="1762781" cy="43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 descr="latex-image-1.pd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8000" y="3949700"/>
            <a:ext cx="18923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 descr="latex-image-1.pd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34000" y="5334000"/>
            <a:ext cx="5174670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2-D Optimization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offconvex.org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 l="36275" t="9200" r="3366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4564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{color}&#10;\begin{document}&#10;\def\argmax{\mathop{\rm arg\,max}}&#10;\textcolor{blue}{training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76"/>
  <p:tag name="PICTUREFILESIZE" val="56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OliveGreen}{held-ou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82"/>
  <p:tag name="PICTUREFILESIZE" val="56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BrickRed}{tes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9"/>
  <p:tag name="PICTUREFILESIZE" val="36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iterations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41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55367</TotalTime>
  <Words>2838</Words>
  <Application>Microsoft Macintosh PowerPoint</Application>
  <PresentationFormat>Widescreen</PresentationFormat>
  <Paragraphs>651</Paragraphs>
  <Slides>65</Slides>
  <Notes>65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ＭＳ Ｐゴシック</vt:lpstr>
      <vt:lpstr>Noto Sans Symbols</vt:lpstr>
      <vt:lpstr>Arial</vt:lpstr>
      <vt:lpstr>Calibri</vt:lpstr>
      <vt:lpstr>Cambria Math</vt:lpstr>
      <vt:lpstr>Courier</vt:lpstr>
      <vt:lpstr>Palatino</vt:lpstr>
      <vt:lpstr>Times New Roman</vt:lpstr>
      <vt:lpstr>Wingdings</vt:lpstr>
      <vt:lpstr>dan-berkeley-nlp-v1</vt:lpstr>
      <vt:lpstr>Photo Editor Photo</vt:lpstr>
      <vt:lpstr>CS 188: Artificial Intelligence </vt:lpstr>
      <vt:lpstr>Separable Case: Probabilistic Decision – Clear Preference</vt:lpstr>
      <vt:lpstr>Best w? </vt:lpstr>
      <vt:lpstr>Multiclass Logistic Regression</vt:lpstr>
      <vt:lpstr>Best w? </vt:lpstr>
      <vt:lpstr>Optimization</vt:lpstr>
      <vt:lpstr>Hill Climbing</vt:lpstr>
      <vt:lpstr>1-D Optimization</vt:lpstr>
      <vt:lpstr>2-D Optimization</vt:lpstr>
      <vt:lpstr>Gradient Ascent</vt:lpstr>
      <vt:lpstr>Gradient Ascent</vt:lpstr>
      <vt:lpstr>Gradient in n dimensions</vt:lpstr>
      <vt:lpstr>Optimization Procedure: Gradient Ascent</vt:lpstr>
      <vt:lpstr>Batch Gradient Ascent on the Log Likelihood Objective</vt:lpstr>
      <vt:lpstr>Stochastic Gradient Ascent on the Log Likelihood Objective</vt:lpstr>
      <vt:lpstr>Mini-Batch Gradient Ascent on the Log Likelihood Objective</vt:lpstr>
      <vt:lpstr>What will gradient ascent do in multi-class logistic regression?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Universal Function Approximation Theorem*</vt:lpstr>
      <vt:lpstr>Universal Function Approximation Theorem*</vt:lpstr>
      <vt:lpstr>Fun Neural Net Demo Site</vt:lpstr>
      <vt:lpstr>How about computing all the derivatives?</vt:lpstr>
      <vt:lpstr>How about computing all the derivatives?</vt:lpstr>
      <vt:lpstr>Automatic Differentiation</vt:lpstr>
      <vt:lpstr>Deep Neural Network = Also learn the features!</vt:lpstr>
      <vt:lpstr>Training a Network (setting weights)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PowerPoint Presentation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Image Segmentation</vt:lpstr>
      <vt:lpstr>Speech Recognition</vt:lpstr>
      <vt:lpstr>Machine Translation</vt:lpstr>
      <vt:lpstr>PowerPoint Presentation</vt:lpstr>
      <vt:lpstr>PowerPoint Presentation</vt:lpstr>
      <vt:lpstr>Change in Programming Paradigm!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Microsoft Office User</cp:lastModifiedBy>
  <cp:revision>2990</cp:revision>
  <cp:lastPrinted>2022-08-02T09:54:23Z</cp:lastPrinted>
  <dcterms:created xsi:type="dcterms:W3CDTF">2004-08-27T04:16:05Z</dcterms:created>
  <dcterms:modified xsi:type="dcterms:W3CDTF">2022-08-02T09:59:16Z</dcterms:modified>
</cp:coreProperties>
</file>